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5.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6.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5"/>
  </p:notesMasterIdLst>
  <p:sldIdLst>
    <p:sldId id="258" r:id="rId2"/>
    <p:sldId id="259" r:id="rId3"/>
    <p:sldId id="261" r:id="rId4"/>
    <p:sldId id="262" r:id="rId5"/>
    <p:sldId id="264" r:id="rId6"/>
    <p:sldId id="266" r:id="rId7"/>
    <p:sldId id="471" r:id="rId8"/>
    <p:sldId id="470" r:id="rId9"/>
    <p:sldId id="267" r:id="rId10"/>
    <p:sldId id="268" r:id="rId11"/>
    <p:sldId id="473" r:id="rId12"/>
    <p:sldId id="270" r:id="rId13"/>
    <p:sldId id="472" r:id="rId14"/>
    <p:sldId id="271" r:id="rId15"/>
    <p:sldId id="272" r:id="rId16"/>
    <p:sldId id="275" r:id="rId17"/>
    <p:sldId id="276" r:id="rId18"/>
    <p:sldId id="277" r:id="rId19"/>
    <p:sldId id="278" r:id="rId20"/>
    <p:sldId id="279" r:id="rId21"/>
    <p:sldId id="280" r:id="rId22"/>
    <p:sldId id="281" r:id="rId23"/>
    <p:sldId id="283" r:id="rId24"/>
    <p:sldId id="284" r:id="rId25"/>
    <p:sldId id="285" r:id="rId26"/>
    <p:sldId id="286" r:id="rId27"/>
    <p:sldId id="287" r:id="rId28"/>
    <p:sldId id="288" r:id="rId29"/>
    <p:sldId id="289" r:id="rId30"/>
    <p:sldId id="290" r:id="rId31"/>
    <p:sldId id="474" r:id="rId32"/>
    <p:sldId id="291" r:id="rId33"/>
    <p:sldId id="292" r:id="rId34"/>
    <p:sldId id="293" r:id="rId35"/>
    <p:sldId id="475" r:id="rId36"/>
    <p:sldId id="294" r:id="rId37"/>
    <p:sldId id="295" r:id="rId38"/>
    <p:sldId id="296" r:id="rId39"/>
    <p:sldId id="297" r:id="rId40"/>
    <p:sldId id="298" r:id="rId41"/>
    <p:sldId id="299" r:id="rId42"/>
    <p:sldId id="300" r:id="rId43"/>
    <p:sldId id="516" r:id="rId44"/>
    <p:sldId id="302" r:id="rId45"/>
    <p:sldId id="304" r:id="rId46"/>
    <p:sldId id="305" r:id="rId47"/>
    <p:sldId id="306" r:id="rId48"/>
    <p:sldId id="307" r:id="rId49"/>
    <p:sldId id="308" r:id="rId50"/>
    <p:sldId id="309" r:id="rId51"/>
    <p:sldId id="310" r:id="rId52"/>
    <p:sldId id="311" r:id="rId53"/>
    <p:sldId id="313" r:id="rId54"/>
    <p:sldId id="449" r:id="rId55"/>
    <p:sldId id="450" r:id="rId56"/>
    <p:sldId id="314" r:id="rId57"/>
    <p:sldId id="315" r:id="rId58"/>
    <p:sldId id="317" r:id="rId59"/>
    <p:sldId id="318" r:id="rId60"/>
    <p:sldId id="319" r:id="rId61"/>
    <p:sldId id="320" r:id="rId62"/>
    <p:sldId id="321" r:id="rId63"/>
    <p:sldId id="322" r:id="rId64"/>
    <p:sldId id="517" r:id="rId65"/>
    <p:sldId id="323" r:id="rId66"/>
    <p:sldId id="451" r:id="rId67"/>
    <p:sldId id="467" r:id="rId68"/>
    <p:sldId id="518" r:id="rId69"/>
    <p:sldId id="324" r:id="rId70"/>
    <p:sldId id="325" r:id="rId71"/>
    <p:sldId id="326" r:id="rId72"/>
    <p:sldId id="452" r:id="rId73"/>
    <p:sldId id="327" r:id="rId74"/>
    <p:sldId id="328" r:id="rId75"/>
    <p:sldId id="329" r:id="rId76"/>
    <p:sldId id="330" r:id="rId77"/>
    <p:sldId id="331" r:id="rId78"/>
    <p:sldId id="332" r:id="rId79"/>
    <p:sldId id="333" r:id="rId80"/>
    <p:sldId id="478" r:id="rId81"/>
    <p:sldId id="479" r:id="rId82"/>
    <p:sldId id="480" r:id="rId83"/>
    <p:sldId id="481" r:id="rId84"/>
    <p:sldId id="335" r:id="rId85"/>
    <p:sldId id="336" r:id="rId86"/>
    <p:sldId id="337" r:id="rId87"/>
    <p:sldId id="338" r:id="rId88"/>
    <p:sldId id="339" r:id="rId89"/>
    <p:sldId id="340" r:id="rId90"/>
    <p:sldId id="341" r:id="rId91"/>
    <p:sldId id="342" r:id="rId92"/>
    <p:sldId id="468" r:id="rId93"/>
    <p:sldId id="343" r:id="rId94"/>
    <p:sldId id="344" r:id="rId95"/>
    <p:sldId id="345" r:id="rId96"/>
    <p:sldId id="448" r:id="rId97"/>
    <p:sldId id="453" r:id="rId98"/>
    <p:sldId id="346" r:id="rId99"/>
    <p:sldId id="455" r:id="rId100"/>
    <p:sldId id="456" r:id="rId101"/>
    <p:sldId id="457" r:id="rId102"/>
    <p:sldId id="458" r:id="rId103"/>
    <p:sldId id="459" r:id="rId104"/>
    <p:sldId id="460" r:id="rId105"/>
    <p:sldId id="461" r:id="rId106"/>
    <p:sldId id="463" r:id="rId107"/>
    <p:sldId id="464" r:id="rId108"/>
    <p:sldId id="465" r:id="rId109"/>
    <p:sldId id="466" r:id="rId110"/>
    <p:sldId id="347" r:id="rId111"/>
    <p:sldId id="348" r:id="rId112"/>
    <p:sldId id="349" r:id="rId113"/>
    <p:sldId id="350" r:id="rId114"/>
    <p:sldId id="351" r:id="rId115"/>
    <p:sldId id="352" r:id="rId116"/>
    <p:sldId id="353" r:id="rId117"/>
    <p:sldId id="354" r:id="rId118"/>
    <p:sldId id="355" r:id="rId119"/>
    <p:sldId id="356" r:id="rId120"/>
    <p:sldId id="357" r:id="rId121"/>
    <p:sldId id="358" r:id="rId122"/>
    <p:sldId id="359" r:id="rId123"/>
    <p:sldId id="360" r:id="rId124"/>
    <p:sldId id="361" r:id="rId125"/>
    <p:sldId id="362" r:id="rId126"/>
    <p:sldId id="363" r:id="rId127"/>
    <p:sldId id="364" r:id="rId128"/>
    <p:sldId id="365" r:id="rId129"/>
    <p:sldId id="366" r:id="rId130"/>
    <p:sldId id="367" r:id="rId131"/>
    <p:sldId id="368" r:id="rId132"/>
    <p:sldId id="370" r:id="rId133"/>
    <p:sldId id="484" r:id="rId134"/>
    <p:sldId id="485" r:id="rId135"/>
    <p:sldId id="482" r:id="rId136"/>
    <p:sldId id="504" r:id="rId137"/>
    <p:sldId id="483" r:id="rId138"/>
    <p:sldId id="502" r:id="rId139"/>
    <p:sldId id="505" r:id="rId140"/>
    <p:sldId id="489" r:id="rId141"/>
    <p:sldId id="371" r:id="rId142"/>
    <p:sldId id="372" r:id="rId143"/>
    <p:sldId id="447" r:id="rId144"/>
    <p:sldId id="373" r:id="rId145"/>
    <p:sldId id="374" r:id="rId146"/>
    <p:sldId id="375" r:id="rId147"/>
    <p:sldId id="376" r:id="rId148"/>
    <p:sldId id="498" r:id="rId149"/>
    <p:sldId id="377" r:id="rId150"/>
    <p:sldId id="378" r:id="rId151"/>
    <p:sldId id="379" r:id="rId152"/>
    <p:sldId id="380" r:id="rId153"/>
    <p:sldId id="381" r:id="rId154"/>
    <p:sldId id="443" r:id="rId155"/>
    <p:sldId id="442" r:id="rId156"/>
    <p:sldId id="383" r:id="rId157"/>
    <p:sldId id="384" r:id="rId158"/>
    <p:sldId id="385" r:id="rId159"/>
    <p:sldId id="386" r:id="rId160"/>
    <p:sldId id="387" r:id="rId161"/>
    <p:sldId id="444" r:id="rId162"/>
    <p:sldId id="388" r:id="rId163"/>
    <p:sldId id="390" r:id="rId164"/>
    <p:sldId id="391" r:id="rId165"/>
    <p:sldId id="445" r:id="rId166"/>
    <p:sldId id="392" r:id="rId167"/>
    <p:sldId id="491" r:id="rId168"/>
    <p:sldId id="494" r:id="rId169"/>
    <p:sldId id="495" r:id="rId170"/>
    <p:sldId id="492" r:id="rId171"/>
    <p:sldId id="393" r:id="rId172"/>
    <p:sldId id="446" r:id="rId173"/>
    <p:sldId id="394" r:id="rId174"/>
    <p:sldId id="493" r:id="rId175"/>
    <p:sldId id="395" r:id="rId176"/>
    <p:sldId id="396" r:id="rId177"/>
    <p:sldId id="496" r:id="rId178"/>
    <p:sldId id="397" r:id="rId179"/>
    <p:sldId id="398" r:id="rId180"/>
    <p:sldId id="399" r:id="rId181"/>
    <p:sldId id="400" r:id="rId182"/>
    <p:sldId id="401" r:id="rId183"/>
    <p:sldId id="402" r:id="rId184"/>
    <p:sldId id="403" r:id="rId185"/>
    <p:sldId id="511" r:id="rId186"/>
    <p:sldId id="506" r:id="rId187"/>
    <p:sldId id="507" r:id="rId188"/>
    <p:sldId id="508" r:id="rId189"/>
    <p:sldId id="510" r:id="rId190"/>
    <p:sldId id="509" r:id="rId191"/>
    <p:sldId id="405" r:id="rId192"/>
    <p:sldId id="406" r:id="rId193"/>
    <p:sldId id="515" r:id="rId194"/>
    <p:sldId id="539" r:id="rId195"/>
    <p:sldId id="407" r:id="rId196"/>
    <p:sldId id="408" r:id="rId197"/>
    <p:sldId id="410" r:id="rId198"/>
    <p:sldId id="411" r:id="rId199"/>
    <p:sldId id="412" r:id="rId200"/>
    <p:sldId id="413" r:id="rId201"/>
    <p:sldId id="414" r:id="rId202"/>
    <p:sldId id="416" r:id="rId203"/>
    <p:sldId id="417" r:id="rId204"/>
    <p:sldId id="418" r:id="rId205"/>
    <p:sldId id="419" r:id="rId206"/>
    <p:sldId id="420" r:id="rId207"/>
    <p:sldId id="421" r:id="rId208"/>
    <p:sldId id="422" r:id="rId209"/>
    <p:sldId id="423" r:id="rId210"/>
    <p:sldId id="424" r:id="rId211"/>
    <p:sldId id="499" r:id="rId212"/>
    <p:sldId id="425" r:id="rId213"/>
    <p:sldId id="426" r:id="rId214"/>
    <p:sldId id="427" r:id="rId215"/>
    <p:sldId id="428" r:id="rId216"/>
    <p:sldId id="429" r:id="rId217"/>
    <p:sldId id="430" r:id="rId218"/>
    <p:sldId id="431" r:id="rId219"/>
    <p:sldId id="432" r:id="rId220"/>
    <p:sldId id="433" r:id="rId221"/>
    <p:sldId id="500" r:id="rId222"/>
    <p:sldId id="519" r:id="rId223"/>
    <p:sldId id="520" r:id="rId224"/>
    <p:sldId id="521" r:id="rId225"/>
    <p:sldId id="522" r:id="rId226"/>
    <p:sldId id="523" r:id="rId227"/>
    <p:sldId id="541" r:id="rId228"/>
    <p:sldId id="540" r:id="rId229"/>
    <p:sldId id="524" r:id="rId230"/>
    <p:sldId id="525" r:id="rId231"/>
    <p:sldId id="526" r:id="rId232"/>
    <p:sldId id="527" r:id="rId233"/>
    <p:sldId id="528" r:id="rId234"/>
    <p:sldId id="438" r:id="rId235"/>
    <p:sldId id="529" r:id="rId236"/>
    <p:sldId id="534" r:id="rId237"/>
    <p:sldId id="535" r:id="rId238"/>
    <p:sldId id="530" r:id="rId239"/>
    <p:sldId id="536" r:id="rId240"/>
    <p:sldId id="533" r:id="rId241"/>
    <p:sldId id="440" r:id="rId242"/>
    <p:sldId id="537" r:id="rId243"/>
    <p:sldId id="538" r:id="rId2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50" autoAdjust="0"/>
  </p:normalViewPr>
  <p:slideViewPr>
    <p:cSldViewPr>
      <p:cViewPr varScale="1">
        <p:scale>
          <a:sx n="86" d="100"/>
          <a:sy n="86" d="100"/>
        </p:scale>
        <p:origin x="152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notesMaster" Target="notesMasters/notesMaster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png"/></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58763" units="1/cm"/>
        </inkml:channelProperties>
      </inkml:inkSource>
      <inkml:timestamp xml:id="ts0" timeString="2016-02-13T07:54:46.237"/>
    </inkml:context>
    <inkml:brush xml:id="br0">
      <inkml:brushProperty name="width" value="0.05292" units="cm"/>
      <inkml:brushProperty name="height" value="0.05292" units="cm"/>
      <inkml:brushProperty name="color" value="#FF0000"/>
    </inkml:brush>
  </inkml:definitions>
  <inkml:trace contextRef="#ctx0" brushRef="#br0">1662 8756,'0'124,"-149"595,100-371,-1 98,50-24,0-100,0-24,50 0,49 371,-49-495,-1-25,26 173,-1-322,25 0,373-49,-200 24,51 25,-50 0,0 25,496 223,-521-124,-25 0,-74-50,-100-49,26-50,74-24,74-1,25 0,-25 1,50-1,620-148,-670 173,-24 25,-1 0,25 0,-49 0,-25 0,-75 0,-49 0,0-50,24-99,1-24,-25-26,74-520,-74 521,0 24,-25 50,24 50,-24-1,25-99,0 150,0-51,0 50,-1 25,-24-24,25 24,0-25,0 0,-25-25,25 50,-25-24,0-76,0 51,0-1,0 1,-25-1,0 50,0 0,-24 0,24 0,-25 0,50 25,-99-25,25-25,-50-49,-25-26,25-24,-25 0,74 50,-148-100,174 149,-1-24,25 24,-24-25,24 26,25-1,0 0,-25 25,0 0,-49 0,-174-74,74 24,-49 0,0 1,24-1,25 1,50 24,25 25,-74 0,148 0,0 0,0 0,-74 0,-99 0,-671-99,572 49,24 0,74 50,26-25,49 25,49 0,-49 0,50 0,24 0,1 0,-1 0,-99 0,100 0,-26 0,26 0,-1 0,0 0,26 0,-1 0,0-24,0 24,-24 0,24 0,-74-25,74 0,-25 25,25 0,-24 0,24 0,0 0,0 0,-24 0,-1 0,25 0,1 0,-1 0,0 0,0 0,0 0</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20-03-22T04:43:19.689"/>
    </inkml:context>
    <inkml:brush xml:id="br0">
      <inkml:brushProperty name="width" value="0.08819" units="cm"/>
      <inkml:brushProperty name="height" value="0.35278" units="cm"/>
      <inkml:brushProperty name="tip" value="rectangle"/>
      <inkml:brushProperty name="rasterOp" value="maskPen"/>
    </inkml:brush>
  </inkml:definitions>
  <inkml:trace contextRef="#ctx0" brushRef="#br0">20531 15219 0,'-63'0'249,"-22"-21"-249,1 21 16,-1 0-16,21 0 15,-20-43 1,41 43-16,22 0 16,-21 0-1,21 0-15,0 0 16,-1 0-1,1 0-15,-21 0 32,21 0-17,0-21-15,-1 21 31,1 0-31,0 0 16,0 0 0,0 0-16,0 0 31,-1 0-31,1 0 15,0 0 1,0 0 0,0 0 15,0 0-31,-1 0 31,1 0-31,0 0 16,0 0-1,0 0 1,0 0-16,-22 0 31,22 0-31,0 0 16,0 0-1,0 0 1,-1 0-16,1 0 31,0 0-15,0 0 30,0 0-14,0 0-17,-1 0 16,1 21-15,0-21 0,0 0 30,0 0-14,0 0 14,-1 0-14,1 0-1,0 22 0,0-22 0,-21 42-15,20-42-16,1 0 31,0 0-15,0 0-1,0 0 32,0 0-16,-1 0 156,1 0-140,0 0-16,0 0 422,0 0 124,0 0-515,-1 0-30,1 21-17,0-21-15,0 0 31,0 0-31,0 0 16,-1 0 0,-20 0 15,21 0 0,0 0 0,21 21 281,0 0-218</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20-03-22T04:43:26.233"/>
    </inkml:context>
    <inkml:brush xml:id="br0">
      <inkml:brushProperty name="width" value="0.08819" units="cm"/>
      <inkml:brushProperty name="height" value="0.35278" units="cm"/>
      <inkml:brushProperty name="tip" value="rectangle"/>
      <inkml:brushProperty name="rasterOp" value="maskPen"/>
    </inkml:brush>
  </inkml:definitions>
  <inkml:trace contextRef="#ctx0" brushRef="#br0">18478 15473 0,'21'0'219,"1"0"-219,20 0 15,0 0 1,1 0-16,-1 0 16,-21 0-1,0 0-15,0 0 16,1 0-1,-1 0 1,0 0 0,0-42-1,0 42-15,0 0 16,1 0-1,-1 0-15,-21-22 16,21 22-16,0 0 16,0 0-1,-21-21 16,21 21-31,22 0 32,-22 0-1,0 0 0,0 0-15,0 0 15,1 0-16,-1 0 1,0 0 0,0 0 15,0 0-16,0 0 1,1 0-16,-1 0 31,0 0-31,0 0 16,0 0-16,0 0 15,1 0 1,-1 0-16,0 0 16,21 0-1,-21 0-15,1 0 16,-1 0-1,0 0-15,0 0 16,0 0 0,0 0-1,1 0 1,-1 0-1,0 0 17,0 0-17,0 0 1,0 0-1,1 0-15,-1 0 32,0 0-32,0 0 15,0 0 1,0 0-1,1 0 1,20 0 0,-21 0-16,0 0 15,0 0 1,1 0-1,-1 0 1,0 0 0,0 0-1,0 0-15,0 0 16,1 0-1,-1 0 1,0 0 15,0 0-31,0 0 31,0 0-31,1 0 16,-1 0-16,0 0 16,0 0-1,21 0-15,-20 0 16,-1 0-1,0 0-15,0 0 16,0 0 0,0 0-1,1 0-15,-1 0 31,0 0-15,0 0 15,-21-21-15,21 21-16,0 0 31,1 0-31,-1 0 16,0 0-1,0 0 1,0 0-1,0 0 1,1 0-16,-1 0 31,21 0-31,-21 0 16,0 0-1,1 0 1,-1 0 15,-21-21-31,21 21 16,0 0-1,0 0 17,0 0-32,1 0 15,-1 0 1,0 0-1,0 0 1,0 0 0,0 0-1,1 0 16,-1 0 1,0 0-1,0 0-16,0 0 1,0 0 31,22 0 15,-22 0 203,-21-21-124,0 0 108,0-1-217,0 22-17,-42-21 16,20 21 1,1 0-1,21-21-31,-21 21 15,0 0 1,21-21 0,-21 21-16,0 0 31,-1 0-16,1 0 1,0 0 15,0 0 125,0 0-93,0 0-17,-1 0-14,1 0-17,0 0 1,0 0-16,0 0 15,0 0 1,-1 0-16,1 0 16,-21 0-16,21 0 31,0 0-31,-1 0 15,1 0 1,0 0 15,0 0-31,0 0 31,0 0-31,-1 0 16,1 0 0,0 0-1,0 0 1,0 0-1,0 0 17,-1 0 14</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28.36879" units="1/cm"/>
          <inkml:channelProperty channel="Y" name="resolution" value="28.30189" units="1/cm"/>
          <inkml:channelProperty channel="T" name="resolution" value="1" units="1/dev"/>
        </inkml:channelProperties>
      </inkml:inkSource>
      <inkml:timestamp xml:id="ts0" timeString="2020-03-22T04:43:48.860"/>
    </inkml:context>
    <inkml:brush xml:id="br0">
      <inkml:brushProperty name="width" value="0.08819" units="cm"/>
      <inkml:brushProperty name="height" value="0.35278" units="cm"/>
      <inkml:brushProperty name="tip" value="rectangle"/>
      <inkml:brushProperty name="rasterOp" value="maskPen"/>
    </inkml:brush>
  </inkml:definitions>
  <inkml:trace contextRef="#ctx0" brushRef="#br0">21442 15558 0,'-22'0'187,"1"0"-187,0 0 16,0 0 0,0 0-16,0 0 15,-1 0 1,1 0-1,0 0-15,0 0 16,0 0 0,0 0-16,-1 0 31,1 0 0,0 0 16,0 0-16,-21 0 0,20 0 0,1 0 1,0 0 30,0 0-31,0 0 0,0 0-15,-1 0 0,1 0 15,0 0-16,0 0 1,0 0 15,0 0-15,-1 0 15,1 0-31,21 21 16,-21-21-16,0 0 15,0 0 1,0 0-1,-1 0 1,-20 0 15,21 0 0,0 0-15,0 0 0,-1 21-1,1-21 16,0 0-31,0 0 32,0 0-32,0 0 15,-1 0 16,1 0 1,0 0-1,0 0-16,0 0 1,0 0 0,-1 0-1,1 0 1,0 0-1,0 0 1,0 0 0,-22 0 15,22 0-16,0 0 1,0 0 15,0 0 16,0 0-16,-1 0 0,1 0-15,0 21 0,0-21-1,0 0-15,0 0 16,-1 0-1,1 0-15,0 0 16,0 0 0,0 0-16,0 0 15,-1 0 1,1 0-1,-21 0 1,21 0 0,0 0-1,-1 0 32,1 0-16,0 0-15,0 0 15,0 0-15,0 0 15,-1 0 0,1 0-15,0 0-1,0 0 16,0 0-15,0 0 0,-1 0 15,1 0-16,0 0 1,0 0 0,0 0 15,0 0-16,-22 0 1,22 0 0,0 0 15,0 0-16,0 0 1,-1 0 15,1 0-15,0 0-16,0 0 15,0 0 1,0 0 15,-1 0-15,1 0 15,0 0 0,0 0 32,0 0-1,0 0-15,-1 0-16,1 0 0,0 0 47,0 0 78,-21 0-109,20 0-16,1 0-15,0 0 15,0 0 16,0 0 15,0 0-15,-1 0-16,1 0-15,0 0 15,0 0 16,0 0 312,0 0-63,-1 0-124,1 0-126,0 0-14,21 0 545</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58763" units="1/cm"/>
        </inkml:channelProperties>
      </inkml:inkSource>
      <inkml:timestamp xml:id="ts0" timeString="2016-02-16T06:50:27.654"/>
    </inkml:context>
    <inkml:brush xml:id="br0">
      <inkml:brushProperty name="width" value="0.05292" units="cm"/>
      <inkml:brushProperty name="height" value="0.05292" units="cm"/>
      <inkml:brushProperty name="color" value="#00B0F0"/>
    </inkml:brush>
  </inkml:definitions>
  <inkml:trace contextRef="#ctx0" brushRef="#br0">19199 17338,'25'0,"0"0,0 0,-1 0,1 0,0 0,0 0,0 0,-1 0,1 0,0 0,0 0,24 0,-24 0,0 0,0 0,0 0,-1 0,-24 25,50-25,-25 0,24 0,-24-25,25 25,0 0,-1 0,1 0,-50-24,25 24,24-25,26 0,-75-25,24 1,1-1,0 50,0-49,0 49,-25-25,24 0,1 0,0 25,-25-25,25 1,0 24,-1-25,1 25,0 0,0 0,0 0,-1 0,26 0,0 0,-1 0,-24 0,25 0,-26 0,1 0,0 0,0 0,0 0,0-25,-1 25,26 0,0-25,-26 25,1 0,25 0,-25 0,-1 0,1-25,25 1,-1-1,-24 0,25 25,-1-25,-24 25,0-25,0 25,-25-24,25 24,-1-25,1 25,-25-25,25 25,-25-25,25 25,-25-25,49 25,26 0,-26 0,-24 0,0 0,25 0,-1 0,-24 0,0 0,0 0,-25-24,0-26,0 25,25 0,-25 1,24-1,1-25,25-74,-50 99,25 0,-1-24,-24 24,25 0,-25 0,25 25,-25-24,0-1,25 0,-25 0,0-24,25 24,-25 0,24 0,-24 0,25-24,-25 24,0-25,25 26,-25-1,25 0,0 25,-25-25,24 0,-24 1,25 24,0-25,25 0,-1 0,-24 25,0-25,0 25,-1 0,1-24,0 24,-25-25,25 25,0 0,-1-25,1 0,0 0,-25 0,50-24,-26 24,1 0,-25 0,25 25,-25-24,0-1,50 25,-50-25,25 25,-1-25,1 0,-25-24,25 24,25 0,-50-24,24 49,-24-25,25 0,0 0,0 25,0-25,-1 25,-24-24,25 24,-25-25,50 25,-50-25,25 0,-25 0,24-49,1 49,0 0,-25-24,50-1,-50 25,24 1,1-1,-25 0,25 0,-25 0,0 0,25 1,-25-1,25 25,-25-25,24 0,1 25,0-25,-25 1,25 24,0 0,-1 0</inkml:trace>
  <inkml:trace contextRef="#ctx0" brushRef="#br0" timeOffset="7577.114">23143 5135,'0'24,"0"1,0 25,0-25,0-1,0 1,25-25,0 0,0 0,-25 25,24-25,1 0,25 0,49 0,-74 0,0 25,24-25,1 0,-25 0,-1 0,1 0,0 0,0 0,0 0,-1 0,1 0,0 0,-25 25,25-25,-25 24,25-24,-25 25,0 0,24 0,1 0,-25-1,0 1,0 0,0 0,0 24,0-24,0 0,0 25,0-26,0 1,0 0,-25-25,1 0,24 25,0 25,24-26,1-24,-25 25,25-25,-25 25,0 0,0 0,0-1,0 1,0 0,-25-25,0 25,1 0,24 24,0-24,0 0,0 0,24-25,1 0,0 0,0 0,0 0,-25-25,24 25,1 0,25 0,-25 0,0 0,-1 0,1 0,0 0,0 0,0 0,-1 49,-24 1,0-25,25 0,-25 24,25-24,-25 0,25-25,0 0,-1 0,1 0,0 0,-25-50,25 50,-25-25,25 25,-25-24,0-1,24 25,-24-25,25 0,-25 0,25 1,0 24,0-25,-1 25,1 0,0 0,0 0,0 0,-25 25,0-1,24-24,-24 25,0 0,0 0,0 0,0-1,0 1,0 0,0 0</inkml:trace>
  <inkml:trace contextRef="#ctx0" brushRef="#br0" timeOffset="13955.7261">19199 17338,'-25'-24,"1"-26,-51 50,1-25,-1-24,-49 24,50 25,24-25,25 0,-24 25,24 0,0 0,0 0,1 0,-1 0,0 0,25 25,0 0,0 0,-25-25,25 24,0 1,-25-25,1 25,-1-25,0 0,25 25,-50-25,26 0,-1 0,0 0,0 0,-24 25,24-25,0 0,0 0,-24 0,-1 0,-24 0,49 0,0 0,0 0,-24 0,24 0,0 0,-25 0,25 0,1 0,-1-25,0 0,-25-25,1 50,49-24,-25 24,25-25,-25 0,0 25,25-25,0 0,-24-24,-1 24,0 25,25-25,0 0,0 1,-25 24,25-25,-25 0,25 0,0 0,-24 25,24-24,-25 24,0 0,25-25,-25 0,0 25,1-25,-1 25,0 0,0 0,0 0,1 0,-1 0,0-25,25 1,-25-1,25-25,0 25,0 1,-25-1,25 0</inkml:trace>
  <inkml:trace contextRef="#ctx0" brushRef="#br0" timeOffset="22698.1014">23912 14188,'0'-49,"0"-1,0 25,0 0,0 1,0-1,0 0,25 25,-25-25,25 25,-25-25,0 1,0-1,24 0,-24 0,0 0,25 1,-25-26,0 0,0 26,0-1,0 0,0 0,0 0,0 1,0-1,0 0,0 0,0 0,0-24,0 24,0 0,0 0,0-49,0 49,0 0,0-24,0 24,0 0,0 0,-25 0,25 1,0-51,0 50,0-24,0 24,0 0,0 0,-24-24,24 24,0 0,0 0,-25 25,25-24,0-1,-25 0,25 0,-25 0,25 1,0-1,0 0,0-25,0 26,0-26,0-24,0 49,0 0,0 0,0 0,0 0,0 1,0-26,25 50,-25-25,0-24,0 24,0 0,0 0,25 25,-25-49,0 24,0 0,0 0,0 0,0-24,0-1,0 25,0-24,0-1,0 1,0-1,0 0,0 1,0 24,0-25,0 1,0-1,0 25,0-24,0 24,0-50,0 1,0 49,0-24,0 24,0 0,0-25,25 26,-25-26,24 25,-24 0,25-24,0 49,-25-50,25 25,-25 1,25-1,-25 0,25 0,-25 0,0 1,0-1,0 0,0-25,24 1,-24 24,0 0,0 0,0 1,25-1,-25 0,25 0,-25 0,0 0,25 1,-25-1,25 25,-25-25,24-74,-24 49,25 1,0-26,0 26,-25-1,25-24,24-1,-49 50,0 1,25-1,-25-25,0 1,0-1,0 25,25-24,-25-1,0 25,0 0,0 0,0 1,25-1,-25-25,0 25,49 25,-49-49,0-1,25 1,-25-1,74-148,-49 148,-25 0,25 1,0-26,0 1,-25 24,24 26,1-26,-25 25,0-25,25 26,0-1,-25-25,0 1,0 24,0 0,0 0,0 0,0 1,0-51,0 1,0 24,0-24,0 49,0-25,0 1,0 24,0 0,0 0,-25-24,25 24,0 0,0 0,0 1,0-1,0 0,0 0,0 0,0 1,0-26,0 0,0 25,0 1,0-1,0-25,0 25,0 1,0-1,0 0,0 0,0 0,0 1,0-1,0 0,0 0</inkml:trace>
  <inkml:trace contextRef="#ctx0" brushRef="#br0" timeOffset="43318.0248">23168 5184,'-149'0,"-49"0,-26 0,1 0,50 0,73 0,26 0,-1 0,51 0,-1 25,-25 0,-24 0,49-25,0 0,-24 0,-1 0,-74 0,99 0,-24-25,24 25,25-25,-25 25,0 0,0 0,1 0,-1 0,0 0,0 0,-24-25,24 25,-25 0,1-25,24 25,0 0,0 0,0 0,1 0,-1 0,-25-24,25 24,0 0</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58763" units="1/cm"/>
        </inkml:channelProperties>
      </inkml:inkSource>
      <inkml:timestamp xml:id="ts0" timeString="2016-02-16T05:13:35.273"/>
    </inkml:context>
    <inkml:brush xml:id="br0">
      <inkml:brushProperty name="width" value="0.05292" units="cm"/>
      <inkml:brushProperty name="height" value="0.05292" units="cm"/>
      <inkml:brushProperty name="color" value="#FF0000"/>
    </inkml:brush>
  </inkml:definitions>
  <inkml:trace contextRef="#ctx0" brushRef="#br0">12626 8086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E1DB0E-5DC5-43A2-A620-69BDC2074F28}" type="datetimeFigureOut">
              <a:rPr lang="en-US" smtClean="0"/>
              <a:t>5/18/2020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6E35F6-646A-4310-8AC3-08B40D7573A3}" type="slidenum">
              <a:rPr lang="en-US" smtClean="0"/>
              <a:t>‹#›</a:t>
            </a:fld>
            <a:endParaRPr lang="en-US"/>
          </a:p>
        </p:txBody>
      </p:sp>
    </p:spTree>
    <p:extLst>
      <p:ext uri="{BB962C8B-B14F-4D97-AF65-F5344CB8AC3E}">
        <p14:creationId xmlns:p14="http://schemas.microsoft.com/office/powerpoint/2010/main" val="2432093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ad.org/public/diseases/contagious-skin-diseases/scabi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en.wikipedia.org/wiki/Klebsiella_pneumoniae" TargetMode="External"/><Relationship Id="rId13" Type="http://schemas.openxmlformats.org/officeDocument/2006/relationships/hyperlink" Target="https://en.wikipedia.org/wiki/Salmonella" TargetMode="External"/><Relationship Id="rId3" Type="http://schemas.openxmlformats.org/officeDocument/2006/relationships/hyperlink" Target="https://en.wikipedia.org/wiki/Biochemical" TargetMode="External"/><Relationship Id="rId7" Type="http://schemas.openxmlformats.org/officeDocument/2006/relationships/hyperlink" Target="https://en.wikipedia.org/wiki/Streptococcus_pneumoniae" TargetMode="External"/><Relationship Id="rId12" Type="http://schemas.openxmlformats.org/officeDocument/2006/relationships/hyperlink" Target="https://en.wikipedia.org/wiki/Escherichia_coli"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s://en.wikipedia.org/wiki/Bacterial_capsule" TargetMode="External"/><Relationship Id="rId11" Type="http://schemas.openxmlformats.org/officeDocument/2006/relationships/hyperlink" Target="https://en.wikipedia.org/wiki/Haemophilus_influenzae" TargetMode="External"/><Relationship Id="rId5" Type="http://schemas.openxmlformats.org/officeDocument/2006/relationships/hyperlink" Target="https://en.wikipedia.org/wiki/Antibody" TargetMode="External"/><Relationship Id="rId15" Type="http://schemas.openxmlformats.org/officeDocument/2006/relationships/hyperlink" Target="https://en.wikipedia.org/wiki/Opacity_(optics)" TargetMode="External"/><Relationship Id="rId10" Type="http://schemas.openxmlformats.org/officeDocument/2006/relationships/hyperlink" Target="https://en.wikipedia.org/wiki/Bacillus_anthracis" TargetMode="External"/><Relationship Id="rId4" Type="http://schemas.openxmlformats.org/officeDocument/2006/relationships/hyperlink" Target="https://en.wikipedia.org/wiki/Chemical_reaction" TargetMode="External"/><Relationship Id="rId9" Type="http://schemas.openxmlformats.org/officeDocument/2006/relationships/hyperlink" Target="https://en.wikipedia.org/wiki/Neisseria_meningitidis" TargetMode="External"/><Relationship Id="rId14" Type="http://schemas.openxmlformats.org/officeDocument/2006/relationships/hyperlink" Target="https://en.wikipedia.org/wiki/Microscop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en.wikipedia.org/wiki/Nontreponemal_tests_for_syphilis#cite_note-1" TargetMode="External"/><Relationship Id="rId3" Type="http://schemas.openxmlformats.org/officeDocument/2006/relationships/hyperlink" Target="https://en.wikipedia.org/wiki/Blood_test" TargetMode="External"/><Relationship Id="rId7" Type="http://schemas.openxmlformats.org/officeDocument/2006/relationships/hyperlink" Target="https://en.wikipedia.org/wiki/Antibody" TargetMode="External"/><Relationship Id="rId12" Type="http://schemas.openxmlformats.org/officeDocument/2006/relationships/hyperlink" Target="https://en.wikipedia.org/wiki/Wassermann_test" TargetMode="External"/><Relationship Id="rId2" Type="http://schemas.openxmlformats.org/officeDocument/2006/relationships/slide" Target="../slides/slide125.xml"/><Relationship Id="rId1" Type="http://schemas.openxmlformats.org/officeDocument/2006/relationships/notesMaster" Target="../notesMasters/notesMaster1.xml"/><Relationship Id="rId6" Type="http://schemas.openxmlformats.org/officeDocument/2006/relationships/hyperlink" Target="https://en.wikipedia.org/wiki/Spirochete" TargetMode="External"/><Relationship Id="rId11" Type="http://schemas.openxmlformats.org/officeDocument/2006/relationships/hyperlink" Target="https://en.wikipedia.org/wiki/Nontreponemal_tests_for_syphilis#cite_note-larsen-2" TargetMode="External"/><Relationship Id="rId5" Type="http://schemas.openxmlformats.org/officeDocument/2006/relationships/hyperlink" Target="https://en.wikipedia.org/wiki/Biomarker" TargetMode="External"/><Relationship Id="rId10" Type="http://schemas.openxmlformats.org/officeDocument/2006/relationships/hyperlink" Target="https://en.wikipedia.org/wiki/Rapid_plasma_reagin" TargetMode="External"/><Relationship Id="rId4" Type="http://schemas.openxmlformats.org/officeDocument/2006/relationships/hyperlink" Target="https://en.wikipedia.org/wiki/Syphilis" TargetMode="External"/><Relationship Id="rId9" Type="http://schemas.openxmlformats.org/officeDocument/2006/relationships/hyperlink" Target="https://en.wikipedia.org/wiki/Venereal_Disease_Research_Laboratory_tes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m-ET" dirty="0"/>
          </a:p>
        </p:txBody>
      </p:sp>
      <p:sp>
        <p:nvSpPr>
          <p:cNvPr id="4" name="Slide Number Placeholder 3"/>
          <p:cNvSpPr>
            <a:spLocks noGrp="1"/>
          </p:cNvSpPr>
          <p:nvPr>
            <p:ph type="sldNum" sz="quarter" idx="10"/>
          </p:nvPr>
        </p:nvSpPr>
        <p:spPr/>
        <p:txBody>
          <a:bodyPr/>
          <a:lstStyle/>
          <a:p>
            <a:fld id="{5143ED39-4A13-42E3-9ACB-1C874405A621}" type="slidenum">
              <a:rPr lang="am-ET" smtClean="0"/>
              <a:t>1</a:t>
            </a:fld>
            <a:endParaRPr lang="am-ET"/>
          </a:p>
        </p:txBody>
      </p:sp>
    </p:spTree>
    <p:extLst>
      <p:ext uri="{BB962C8B-B14F-4D97-AF65-F5344CB8AC3E}">
        <p14:creationId xmlns:p14="http://schemas.microsoft.com/office/powerpoint/2010/main" val="3823539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anose="02020603050405020304" pitchFamily="18" charset="0"/>
                <a:cs typeface="Times New Roman" panose="02020603050405020304" pitchFamily="18" charset="0"/>
              </a:rPr>
              <a:t>Lesions on the skin do not necessarily indicate an  infection of the skin; </a:t>
            </a:r>
            <a:endParaRPr lang="en-US" dirty="0"/>
          </a:p>
        </p:txBody>
      </p:sp>
      <p:sp>
        <p:nvSpPr>
          <p:cNvPr id="4" name="Slide Number Placeholder 3"/>
          <p:cNvSpPr>
            <a:spLocks noGrp="1"/>
          </p:cNvSpPr>
          <p:nvPr>
            <p:ph type="sldNum" sz="quarter" idx="10"/>
          </p:nvPr>
        </p:nvSpPr>
        <p:spPr/>
        <p:txBody>
          <a:bodyPr/>
          <a:lstStyle/>
          <a:p>
            <a:fld id="{5143ED39-4A13-42E3-9ACB-1C874405A621}" type="slidenum">
              <a:rPr lang="am-ET" smtClean="0"/>
              <a:t>15</a:t>
            </a:fld>
            <a:endParaRPr lang="am-ET"/>
          </a:p>
        </p:txBody>
      </p:sp>
    </p:spTree>
    <p:extLst>
      <p:ext uri="{BB962C8B-B14F-4D97-AF65-F5344CB8AC3E}">
        <p14:creationId xmlns:p14="http://schemas.microsoft.com/office/powerpoint/2010/main" val="2640951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Scabies</a:t>
            </a:r>
            <a:r>
              <a:rPr lang="en-US" dirty="0" smtClean="0"/>
              <a:t> is a skin infestation caused by a mite known as the </a:t>
            </a:r>
            <a:r>
              <a:rPr lang="en-US" i="1" dirty="0" err="1" smtClean="0"/>
              <a:t>Sarcoptes</a:t>
            </a:r>
            <a:r>
              <a:rPr lang="en-US" i="1" dirty="0" smtClean="0"/>
              <a:t> </a:t>
            </a:r>
            <a:r>
              <a:rPr lang="en-US" i="1" dirty="0" err="1" smtClean="0"/>
              <a:t>scabiei</a:t>
            </a:r>
            <a:r>
              <a:rPr lang="en-US" dirty="0" smtClean="0"/>
              <a:t>. Untreated, these microscopic mites can live on your skin for months. They reproduce on the surface of your skin and then burrow into it and lay eggs. This causes an itchy, red rash to form on the skin.</a:t>
            </a:r>
          </a:p>
          <a:p>
            <a:r>
              <a:rPr lang="en-US" dirty="0" smtClean="0">
                <a:effectLst/>
              </a:rPr>
              <a:t>The hallmark symptoms of scabies include a rash and intense itching that gets worse at night. Continuous scratching of the infected area can create sores that become infected. If this occurs, additional treatment with antibiotics for the skin infection may be recommended.</a:t>
            </a:r>
          </a:p>
          <a:p>
            <a:r>
              <a:rPr lang="en-US" dirty="0" smtClean="0">
                <a:effectLst/>
              </a:rPr>
              <a:t>Common sites for scabies in older children and adults include the:</a:t>
            </a:r>
          </a:p>
          <a:p>
            <a:r>
              <a:rPr lang="en-US" dirty="0" smtClean="0">
                <a:effectLst/>
              </a:rPr>
              <a:t>wrist</a:t>
            </a:r>
          </a:p>
          <a:p>
            <a:r>
              <a:rPr lang="en-US" dirty="0" smtClean="0">
                <a:effectLst/>
              </a:rPr>
              <a:t>elbow</a:t>
            </a:r>
          </a:p>
          <a:p>
            <a:r>
              <a:rPr lang="en-US" dirty="0" smtClean="0">
                <a:effectLst/>
              </a:rPr>
              <a:t>armpit</a:t>
            </a:r>
          </a:p>
          <a:p>
            <a:r>
              <a:rPr lang="en-US" dirty="0" smtClean="0">
                <a:effectLst/>
              </a:rPr>
              <a:t>nipple</a:t>
            </a:r>
          </a:p>
          <a:p>
            <a:r>
              <a:rPr lang="en-US" dirty="0" smtClean="0">
                <a:effectLst/>
              </a:rPr>
              <a:t>penis</a:t>
            </a:r>
          </a:p>
          <a:p>
            <a:r>
              <a:rPr lang="en-US" dirty="0" smtClean="0">
                <a:effectLst/>
              </a:rPr>
              <a:t>waist</a:t>
            </a:r>
          </a:p>
          <a:p>
            <a:r>
              <a:rPr lang="en-US" dirty="0" smtClean="0">
                <a:effectLst/>
              </a:rPr>
              <a:t>buttocks</a:t>
            </a:r>
          </a:p>
          <a:p>
            <a:r>
              <a:rPr lang="en-US" dirty="0" smtClean="0">
                <a:effectLst/>
              </a:rPr>
              <a:t>area between the fingers</a:t>
            </a:r>
          </a:p>
          <a:p>
            <a:endParaRPr lang="en-US" dirty="0"/>
          </a:p>
        </p:txBody>
      </p:sp>
      <p:sp>
        <p:nvSpPr>
          <p:cNvPr id="4" name="Slide Number Placeholder 3"/>
          <p:cNvSpPr>
            <a:spLocks noGrp="1"/>
          </p:cNvSpPr>
          <p:nvPr>
            <p:ph type="sldNum" sz="quarter" idx="10"/>
          </p:nvPr>
        </p:nvSpPr>
        <p:spPr/>
        <p:txBody>
          <a:bodyPr/>
          <a:lstStyle/>
          <a:p>
            <a:fld id="{5143ED39-4A13-42E3-9ACB-1C874405A621}" type="slidenum">
              <a:rPr lang="am-ET" smtClean="0"/>
              <a:t>19</a:t>
            </a:fld>
            <a:endParaRPr lang="am-ET"/>
          </a:p>
        </p:txBody>
      </p:sp>
    </p:spTree>
    <p:extLst>
      <p:ext uri="{BB962C8B-B14F-4D97-AF65-F5344CB8AC3E}">
        <p14:creationId xmlns:p14="http://schemas.microsoft.com/office/powerpoint/2010/main" val="2790328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Bacteria infecting the skin cause diseases that range from mild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acne to life-threatening conditions such as “flesh-eating strep”</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infections. Such bacteria include </a:t>
            </a:r>
            <a:r>
              <a:rPr lang="en-US" sz="1200" b="0" i="1" kern="1200" dirty="0" smtClean="0">
                <a:solidFill>
                  <a:schemeClr val="tx1"/>
                </a:solidFill>
                <a:effectLst/>
                <a:latin typeface="+mn-lt"/>
                <a:ea typeface="+mn-ea"/>
                <a:cs typeface="+mn-cs"/>
              </a:rPr>
              <a:t>Staphylococcus, Streptococcus,</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Propionibacterium, </a:t>
            </a:r>
            <a:r>
              <a:rPr lang="en-US" sz="1200" b="0" i="1" kern="1200" dirty="0" err="1" smtClean="0">
                <a:solidFill>
                  <a:schemeClr val="tx1"/>
                </a:solidFill>
                <a:effectLst/>
                <a:latin typeface="+mn-lt"/>
                <a:ea typeface="+mn-ea"/>
                <a:cs typeface="+mn-cs"/>
              </a:rPr>
              <a:t>Bartonella</a:t>
            </a:r>
            <a:r>
              <a:rPr lang="en-US" sz="1200" b="0" i="1" kern="1200" dirty="0" smtClean="0">
                <a:solidFill>
                  <a:schemeClr val="tx1"/>
                </a:solidFill>
                <a:effectLst/>
                <a:latin typeface="+mn-lt"/>
                <a:ea typeface="+mn-ea"/>
                <a:cs typeface="+mn-cs"/>
              </a:rPr>
              <a:t>, Pseudomonas, </a:t>
            </a:r>
            <a:r>
              <a:rPr lang="en-US" sz="1200" b="0" i="0" kern="1200" dirty="0" smtClean="0">
                <a:solidFill>
                  <a:schemeClr val="tx1"/>
                </a:solidFill>
                <a:effectLst/>
                <a:latin typeface="+mn-lt"/>
                <a:ea typeface="+mn-ea"/>
                <a:cs typeface="+mn-cs"/>
              </a:rPr>
              <a:t>and </a:t>
            </a:r>
            <a:r>
              <a:rPr lang="en-US" sz="1200" b="0" i="1" kern="1200" dirty="0" smtClean="0">
                <a:solidFill>
                  <a:schemeClr val="tx1"/>
                </a:solidFill>
                <a:effectLst/>
                <a:latin typeface="+mn-lt"/>
                <a:ea typeface="+mn-ea"/>
                <a:cs typeface="+mn-cs"/>
              </a:rPr>
              <a:t>Rickettsia.</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21</a:t>
            </a:fld>
            <a:endParaRPr lang="en-US"/>
          </a:p>
        </p:txBody>
      </p:sp>
    </p:spTree>
    <p:extLst>
      <p:ext uri="{BB962C8B-B14F-4D97-AF65-F5344CB8AC3E}">
        <p14:creationId xmlns:p14="http://schemas.microsoft.com/office/powerpoint/2010/main" val="372230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.Coagulase </a:t>
            </a:r>
            <a:r>
              <a:rPr lang="en-US" sz="1200" b="0" i="0" kern="1200" dirty="0" smtClean="0">
                <a:solidFill>
                  <a:schemeClr val="tx1"/>
                </a:solidFill>
                <a:effectLst/>
                <a:latin typeface="+mn-lt"/>
                <a:ea typeface="+mn-ea"/>
                <a:cs typeface="+mn-cs"/>
              </a:rPr>
              <a:t>clots blood, which may hide the bacterium from</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phagocytes.</a:t>
            </a:r>
          </a:p>
          <a:p>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Hyaluronidase </a:t>
            </a:r>
            <a:r>
              <a:rPr lang="en-US" sz="1200" b="0" i="0" kern="1200" dirty="0" smtClean="0">
                <a:solidFill>
                  <a:schemeClr val="tx1"/>
                </a:solidFill>
                <a:effectLst/>
                <a:latin typeface="+mn-lt"/>
                <a:ea typeface="+mn-ea"/>
                <a:cs typeface="+mn-cs"/>
              </a:rPr>
              <a:t>breaks down hyaluronic acid, a major component of the matrix between cells, thus enabling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bacterium to spread between cells throughout the body.</a:t>
            </a:r>
          </a:p>
          <a:p>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Staphylokinase</a:t>
            </a:r>
            <a:r>
              <a:rPr lang="en-US" sz="1200" b="0"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dissolves blood clots, which also allows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staphylococci to spread to new locations.</a:t>
            </a:r>
          </a:p>
          <a:p>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Lipases, </a:t>
            </a:r>
            <a:r>
              <a:rPr lang="en-US" sz="1200" b="0" i="0" kern="1200" dirty="0" smtClean="0">
                <a:solidFill>
                  <a:schemeClr val="tx1"/>
                </a:solidFill>
                <a:effectLst/>
                <a:latin typeface="+mn-lt"/>
                <a:ea typeface="+mn-ea"/>
                <a:cs typeface="+mn-cs"/>
              </a:rPr>
              <a:t>which are present in </a:t>
            </a:r>
            <a:r>
              <a:rPr lang="en-US" sz="1200" b="0" i="1" kern="1200" dirty="0" smtClean="0">
                <a:solidFill>
                  <a:schemeClr val="tx1"/>
                </a:solidFill>
                <a:effectLst/>
                <a:latin typeface="+mn-lt"/>
                <a:ea typeface="+mn-ea"/>
                <a:cs typeface="+mn-cs"/>
              </a:rPr>
              <a:t>S. epidermidis </a:t>
            </a:r>
            <a:r>
              <a:rPr lang="en-US" sz="1200" b="0" i="0" kern="1200" dirty="0" smtClean="0">
                <a:solidFill>
                  <a:schemeClr val="tx1"/>
                </a:solidFill>
                <a:effectLst/>
                <a:latin typeface="+mn-lt"/>
                <a:ea typeface="+mn-ea"/>
                <a:cs typeface="+mn-cs"/>
              </a:rPr>
              <a:t>as well, digest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lipids, including sebum, providing staphylococci with food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on the surface of skin, in hair follicles, and in sebaceous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glands.</a:t>
            </a:r>
          </a:p>
          <a:p>
            <a:r>
              <a:rPr lang="en-US" sz="1200" b="0" i="0" kern="1200" dirty="0" smtClean="0">
                <a:solidFill>
                  <a:schemeClr val="tx1"/>
                </a:solidFill>
                <a:effectLst/>
                <a:latin typeface="+mn-lt"/>
                <a:ea typeface="+mn-ea"/>
                <a:cs typeface="+mn-cs"/>
              </a:rPr>
              <a:t>• b-</a:t>
            </a:r>
            <a:r>
              <a:rPr lang="en-US" sz="1200" b="0" i="1" kern="1200" dirty="0" smtClean="0">
                <a:solidFill>
                  <a:schemeClr val="tx1"/>
                </a:solidFill>
                <a:effectLst/>
                <a:latin typeface="+mn-lt"/>
                <a:ea typeface="+mn-ea"/>
                <a:cs typeface="+mn-cs"/>
              </a:rPr>
              <a:t>Lactamase </a:t>
            </a:r>
            <a:r>
              <a:rPr lang="en-US" sz="1200" b="0" i="0" kern="1200" dirty="0" smtClean="0">
                <a:solidFill>
                  <a:schemeClr val="tx1"/>
                </a:solidFill>
                <a:effectLst/>
                <a:latin typeface="+mn-lt"/>
                <a:ea typeface="+mn-ea"/>
                <a:cs typeface="+mn-cs"/>
              </a:rPr>
              <a:t>plays no role in inhibiting the natural defenses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of the body, but it does convey resistance to many </a:t>
            </a:r>
            <a:r>
              <a:rPr lang="en-US" sz="1200" b="0" i="0" kern="1200" dirty="0" err="1" smtClean="0">
                <a:solidFill>
                  <a:schemeClr val="tx1"/>
                </a:solidFill>
                <a:effectLst/>
                <a:latin typeface="+mn-lt"/>
                <a:ea typeface="+mn-ea"/>
                <a:cs typeface="+mn-cs"/>
              </a:rPr>
              <a:t>betalactam</a:t>
            </a:r>
            <a:r>
              <a:rPr lang="en-US" sz="1200" b="0" i="0" kern="1200" dirty="0" smtClean="0">
                <a:solidFill>
                  <a:schemeClr val="tx1"/>
                </a:solidFill>
                <a:effectLst/>
                <a:latin typeface="+mn-lt"/>
                <a:ea typeface="+mn-ea"/>
                <a:cs typeface="+mn-cs"/>
              </a:rPr>
              <a:t> antimicrobial drugs such as penicillin and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cephalosporin—drugs which β-lactamase inactivates.</a:t>
            </a:r>
            <a:r>
              <a:rPr lang="en-US" dirty="0" smtClean="0"/>
              <a:t> </a:t>
            </a:r>
          </a:p>
          <a:p>
            <a:r>
              <a:rPr lang="en-US" sz="1200" b="0" i="0" kern="1200" dirty="0" smtClean="0">
                <a:solidFill>
                  <a:schemeClr val="tx1"/>
                </a:solidFill>
                <a:effectLst/>
                <a:latin typeface="+mn-lt"/>
                <a:ea typeface="+mn-ea"/>
                <a:cs typeface="+mn-cs"/>
              </a:rPr>
              <a:t>Both </a:t>
            </a:r>
            <a:r>
              <a:rPr lang="en-US" sz="1200" b="0" i="1" kern="1200" dirty="0" smtClean="0">
                <a:solidFill>
                  <a:schemeClr val="tx1"/>
                </a:solidFill>
                <a:effectLst/>
                <a:latin typeface="+mn-lt"/>
                <a:ea typeface="+mn-ea"/>
                <a:cs typeface="+mn-cs"/>
              </a:rPr>
              <a:t>S. aureus </a:t>
            </a:r>
            <a:r>
              <a:rPr lang="en-US" sz="1200" b="0" i="0" kern="1200" dirty="0" smtClean="0">
                <a:solidFill>
                  <a:schemeClr val="tx1"/>
                </a:solidFill>
                <a:effectLst/>
                <a:latin typeface="+mn-lt"/>
                <a:ea typeface="+mn-ea"/>
                <a:cs typeface="+mn-cs"/>
              </a:rPr>
              <a:t>and</a:t>
            </a:r>
            <a:r>
              <a:rPr lang="en-US" sz="1200" b="0" i="0"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S. epidermidis </a:t>
            </a:r>
            <a:r>
              <a:rPr lang="en-US" sz="1200" b="0" i="0" kern="1200" dirty="0" smtClean="0">
                <a:solidFill>
                  <a:schemeClr val="tx1"/>
                </a:solidFill>
                <a:effectLst/>
                <a:latin typeface="+mn-lt"/>
                <a:ea typeface="+mn-ea"/>
                <a:cs typeface="+mn-cs"/>
              </a:rPr>
              <a:t>evade the body’s defenses by synthesizing loosely</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organized polysaccharide slime layers (sometimes called capsules) that inhibit chemotaxis of and phagocytosis by leukocytes.</a:t>
            </a:r>
          </a:p>
          <a:p>
            <a:r>
              <a:rPr lang="en-US" sz="1200" b="0" i="0" kern="1200" dirty="0" smtClean="0">
                <a:solidFill>
                  <a:schemeClr val="tx1"/>
                </a:solidFill>
                <a:effectLst/>
                <a:latin typeface="+mn-lt"/>
                <a:ea typeface="+mn-ea"/>
                <a:cs typeface="+mn-cs"/>
              </a:rPr>
              <a:t>The slime layer also facilitates attachment of staphylococcal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biofilms to artificial surfaces such as catheters, shunts, artificial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heart valves, and synthetic joints.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Cells of </a:t>
            </a:r>
            <a:r>
              <a:rPr lang="en-US" sz="1200" b="0" i="1" kern="1200" dirty="0" smtClean="0">
                <a:solidFill>
                  <a:schemeClr val="tx1"/>
                </a:solidFill>
                <a:effectLst/>
                <a:latin typeface="+mn-lt"/>
                <a:ea typeface="+mn-ea"/>
                <a:cs typeface="+mn-cs"/>
              </a:rPr>
              <a:t>S. aureus </a:t>
            </a:r>
            <a:r>
              <a:rPr lang="en-US" sz="1200" b="0" i="0" kern="1200" dirty="0" smtClean="0">
                <a:solidFill>
                  <a:schemeClr val="tx1"/>
                </a:solidFill>
                <a:effectLst/>
                <a:latin typeface="+mn-lt"/>
                <a:ea typeface="+mn-ea"/>
                <a:cs typeface="+mn-cs"/>
              </a:rPr>
              <a:t>are uniformly coated with </a:t>
            </a:r>
            <a:r>
              <a:rPr lang="en-US" sz="1200" b="0" i="1" kern="1200" dirty="0" smtClean="0">
                <a:solidFill>
                  <a:schemeClr val="tx1"/>
                </a:solidFill>
                <a:effectLst/>
                <a:latin typeface="+mn-lt"/>
                <a:ea typeface="+mn-ea"/>
                <a:cs typeface="+mn-cs"/>
              </a:rPr>
              <a:t>protein A,</a:t>
            </a:r>
            <a:r>
              <a:rPr lang="en-US" sz="1200" b="0" i="1"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which binds to the stems of class G antibodies (IgG). </a:t>
            </a: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30</a:t>
            </a:fld>
            <a:endParaRPr lang="en-US"/>
          </a:p>
        </p:txBody>
      </p:sp>
    </p:spTree>
    <p:extLst>
      <p:ext uri="{BB962C8B-B14F-4D97-AF65-F5344CB8AC3E}">
        <p14:creationId xmlns:p14="http://schemas.microsoft.com/office/powerpoint/2010/main" val="2577210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 aureus </a:t>
            </a:r>
            <a:r>
              <a:rPr lang="en-US" dirty="0" smtClean="0"/>
              <a:t>(infrequently </a:t>
            </a:r>
            <a:r>
              <a:rPr lang="en-US" i="1" dirty="0" smtClean="0"/>
              <a:t>S. epidermidis</a:t>
            </a:r>
            <a:r>
              <a:rPr lang="en-US" dirty="0" smtClean="0"/>
              <a:t>) </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31</a:t>
            </a:fld>
            <a:endParaRPr lang="en-US"/>
          </a:p>
        </p:txBody>
      </p:sp>
    </p:spTree>
    <p:extLst>
      <p:ext uri="{BB962C8B-B14F-4D97-AF65-F5344CB8AC3E}">
        <p14:creationId xmlns:p14="http://schemas.microsoft.com/office/powerpoint/2010/main" val="67579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err="1" smtClean="0">
                <a:solidFill>
                  <a:schemeClr val="tx1"/>
                </a:solidFill>
                <a:effectLst/>
                <a:latin typeface="+mn-lt"/>
                <a:ea typeface="+mn-ea"/>
                <a:cs typeface="+mn-cs"/>
              </a:rPr>
              <a:t>Leukocidin</a:t>
            </a:r>
            <a:r>
              <a:rPr lang="en-US" sz="1200" b="0"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kills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leukocytes, providing </a:t>
            </a:r>
            <a:r>
              <a:rPr lang="en-US" sz="1200" b="0" i="1" kern="1200" dirty="0" smtClean="0">
                <a:solidFill>
                  <a:schemeClr val="tx1"/>
                </a:solidFill>
                <a:effectLst/>
                <a:latin typeface="+mn-lt"/>
                <a:ea typeface="+mn-ea"/>
                <a:cs typeface="+mn-cs"/>
              </a:rPr>
              <a:t>Staphylococcus </a:t>
            </a:r>
            <a:r>
              <a:rPr lang="en-US" sz="1200" b="0" i="0" kern="1200" dirty="0" smtClean="0">
                <a:solidFill>
                  <a:schemeClr val="tx1"/>
                </a:solidFill>
                <a:effectLst/>
                <a:latin typeface="+mn-lt"/>
                <a:ea typeface="+mn-ea"/>
                <a:cs typeface="+mn-cs"/>
              </a:rPr>
              <a:t>with additional protection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against phagocytosis, and </a:t>
            </a:r>
            <a:r>
              <a:rPr lang="en-US" sz="1200" b="0" i="1" kern="1200" dirty="0" smtClean="0">
                <a:solidFill>
                  <a:schemeClr val="tx1"/>
                </a:solidFill>
                <a:effectLst/>
                <a:latin typeface="+mn-lt"/>
                <a:ea typeface="+mn-ea"/>
                <a:cs typeface="+mn-cs"/>
              </a:rPr>
              <a:t>epidermal cell differentiation inhibitor </a:t>
            </a:r>
            <a:r>
              <a:rPr lang="en-US" sz="1200" b="0" i="0" kern="1200" dirty="0" smtClean="0">
                <a:solidFill>
                  <a:schemeClr val="tx1"/>
                </a:solidFill>
                <a:effectLst/>
                <a:latin typeface="+mn-lt"/>
                <a:ea typeface="+mn-ea"/>
                <a:cs typeface="+mn-cs"/>
              </a:rPr>
              <a:t>is</a:t>
            </a:r>
            <a:r>
              <a:rPr lang="en-US" dirty="0" smtClean="0"/>
              <a:t> </a:t>
            </a:r>
            <a:r>
              <a:rPr lang="en-US" sz="1200" b="0" i="0" kern="1200" dirty="0" smtClean="0">
                <a:solidFill>
                  <a:schemeClr val="tx1"/>
                </a:solidFill>
                <a:effectLst/>
                <a:latin typeface="+mn-lt"/>
                <a:ea typeface="+mn-ea"/>
                <a:cs typeface="+mn-cs"/>
              </a:rPr>
              <a:t>a protein that induces large holes in the linings of blood vessels,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allowing access for the bacterium to invade body tissues.</a:t>
            </a:r>
          </a:p>
          <a:p>
            <a:r>
              <a:rPr lang="en-US" sz="1200" b="0" i="0" kern="1200" dirty="0" smtClean="0">
                <a:solidFill>
                  <a:schemeClr val="tx1"/>
                </a:solidFill>
                <a:effectLst/>
                <a:latin typeface="+mn-lt"/>
                <a:ea typeface="+mn-ea"/>
                <a:cs typeface="+mn-cs"/>
              </a:rPr>
              <a:t>Some strains of </a:t>
            </a:r>
            <a:r>
              <a:rPr lang="en-US" sz="1200" b="0" i="1" kern="1200" dirty="0" smtClean="0">
                <a:solidFill>
                  <a:schemeClr val="tx1"/>
                </a:solidFill>
                <a:effectLst/>
                <a:latin typeface="+mn-lt"/>
                <a:ea typeface="+mn-ea"/>
                <a:cs typeface="+mn-cs"/>
              </a:rPr>
              <a:t>S. aureus </a:t>
            </a:r>
            <a:r>
              <a:rPr lang="en-US" sz="1200" b="0" i="0" kern="1200" dirty="0" smtClean="0">
                <a:solidFill>
                  <a:schemeClr val="tx1"/>
                </a:solidFill>
                <a:effectLst/>
                <a:latin typeface="+mn-lt"/>
                <a:ea typeface="+mn-ea"/>
                <a:cs typeface="+mn-cs"/>
              </a:rPr>
              <a:t>also produce </a:t>
            </a:r>
            <a:r>
              <a:rPr lang="en-US" sz="1200" b="0" i="1" kern="1200" dirty="0" smtClean="0">
                <a:solidFill>
                  <a:schemeClr val="tx1"/>
                </a:solidFill>
                <a:effectLst/>
                <a:latin typeface="+mn-lt"/>
                <a:ea typeface="+mn-ea"/>
                <a:cs typeface="+mn-cs"/>
              </a:rPr>
              <a:t>exfoliative toxin </a:t>
            </a:r>
            <a:r>
              <a:rPr lang="en-US" sz="1200" b="0" i="0" kern="1200" dirty="0" smtClean="0">
                <a:solidFill>
                  <a:schemeClr val="tx1"/>
                </a:solidFill>
                <a:effectLst/>
                <a:latin typeface="+mn-lt"/>
                <a:ea typeface="+mn-ea"/>
                <a:cs typeface="+mn-cs"/>
              </a:rPr>
              <a:t>or</a:t>
            </a:r>
            <a:r>
              <a:rPr lang="en-US" sz="1200" b="0" i="0"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toxic shock syndrome toxin</a:t>
            </a:r>
            <a:r>
              <a:rPr lang="en-US" sz="1200" b="0" i="0" kern="1200" dirty="0" smtClean="0">
                <a:solidFill>
                  <a:schemeClr val="tx1"/>
                </a:solidFill>
                <a:effectLst/>
                <a:latin typeface="+mn-lt"/>
                <a:ea typeface="+mn-ea"/>
                <a:cs typeface="+mn-cs"/>
              </a:rPr>
              <a:t>—proteins that cause staphylococcal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scalded skin syndrome and staphylococcal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toxic shock syndrome, respectively</a:t>
            </a:r>
            <a:r>
              <a:rPr lang="en-US" dirty="0" smtClean="0"/>
              <a:t>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32</a:t>
            </a:fld>
            <a:endParaRPr lang="en-US"/>
          </a:p>
        </p:txBody>
      </p:sp>
    </p:spTree>
    <p:extLst>
      <p:ext uri="{BB962C8B-B14F-4D97-AF65-F5344CB8AC3E}">
        <p14:creationId xmlns:p14="http://schemas.microsoft.com/office/powerpoint/2010/main" val="2508708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Positive </a:t>
            </a:r>
            <a:r>
              <a:rPr lang="en-US" sz="1200" dirty="0" err="1" smtClean="0">
                <a:latin typeface="Times New Roman" pitchFamily="18" charset="0"/>
                <a:cs typeface="Times New Roman" pitchFamily="18" charset="0"/>
              </a:rPr>
              <a:t>Nikolsky</a:t>
            </a:r>
            <a:r>
              <a:rPr lang="en-US" sz="1200" dirty="0" smtClean="0">
                <a:latin typeface="Times New Roman" pitchFamily="18" charset="0"/>
                <a:cs typeface="Times New Roman" pitchFamily="18" charset="0"/>
              </a:rPr>
              <a:t> 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t>
            </a:r>
            <a:r>
              <a:rPr lang="en-US" sz="1200" b="1" kern="1200" dirty="0" smtClean="0">
                <a:solidFill>
                  <a:schemeClr val="tx1"/>
                </a:solidFill>
                <a:effectLst/>
                <a:latin typeface="+mn-lt"/>
                <a:ea typeface="+mn-ea"/>
                <a:cs typeface="+mn-cs"/>
              </a:rPr>
              <a:t>staphylococcal scalded skin syndrome (SSSS), </a:t>
            </a:r>
            <a:r>
              <a:rPr lang="en-US" sz="1200" kern="1200" dirty="0" smtClean="0">
                <a:solidFill>
                  <a:schemeClr val="tx1"/>
                </a:solidFill>
                <a:effectLst/>
                <a:latin typeface="+mn-lt"/>
                <a:ea typeface="+mn-ea"/>
                <a:cs typeface="+mn-cs"/>
              </a:rPr>
              <a:t>cells of the outer epidermis separate from one another and from the underlying tissue. SSSS involves a reddening and wrinkling of the skin that typically begins near the mouth, spreads over the entire body, and is followed by large blisters that contain clear fluid lacking bacteria or white blood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Five percent of strains of </a:t>
            </a:r>
            <a:r>
              <a:rPr lang="en-US" sz="1200" b="0" i="1" kern="1200" dirty="0" smtClean="0">
                <a:solidFill>
                  <a:schemeClr val="tx1"/>
                </a:solidFill>
                <a:effectLst/>
                <a:latin typeface="+mn-lt"/>
                <a:ea typeface="+mn-ea"/>
                <a:cs typeface="+mn-cs"/>
              </a:rPr>
              <a:t>Staphylococcus aureus </a:t>
            </a:r>
            <a:r>
              <a:rPr lang="en-US" sz="1200" b="0" i="0" kern="1200" dirty="0" smtClean="0">
                <a:solidFill>
                  <a:schemeClr val="tx1"/>
                </a:solidFill>
                <a:effectLst/>
                <a:latin typeface="+mn-lt"/>
                <a:ea typeface="+mn-ea"/>
                <a:cs typeface="+mn-cs"/>
              </a:rPr>
              <a:t>secrete one or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two distinct </a:t>
            </a:r>
            <a:r>
              <a:rPr lang="en-US" sz="1200" b="1" i="0" kern="1200" dirty="0" smtClean="0">
                <a:solidFill>
                  <a:schemeClr val="tx1"/>
                </a:solidFill>
                <a:effectLst/>
                <a:latin typeface="+mn-lt"/>
                <a:ea typeface="+mn-ea"/>
                <a:cs typeface="+mn-cs"/>
              </a:rPr>
              <a:t>exfoliative toxins </a:t>
            </a:r>
            <a:r>
              <a:rPr lang="en-US" sz="1200" b="0" i="0" kern="1200" dirty="0" smtClean="0">
                <a:solidFill>
                  <a:schemeClr val="tx1"/>
                </a:solidFill>
                <a:effectLst/>
                <a:latin typeface="+mn-lt"/>
                <a:ea typeface="+mn-ea"/>
                <a:cs typeface="+mn-cs"/>
              </a:rPr>
              <a:t>that cause SSSS. Each toxin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causes the dissolution of epidermal </a:t>
            </a:r>
            <a:r>
              <a:rPr lang="en-US" sz="1200" b="0" i="1" kern="1200" dirty="0" smtClean="0">
                <a:solidFill>
                  <a:schemeClr val="tx1"/>
                </a:solidFill>
                <a:effectLst/>
                <a:latin typeface="+mn-lt"/>
                <a:ea typeface="+mn-ea"/>
                <a:cs typeface="+mn-cs"/>
              </a:rPr>
              <a:t>desmosomes, </a:t>
            </a:r>
            <a:r>
              <a:rPr lang="en-US" sz="1200" b="0" i="0" kern="1200" dirty="0" smtClean="0">
                <a:solidFill>
                  <a:schemeClr val="tx1"/>
                </a:solidFill>
                <a:effectLst/>
                <a:latin typeface="+mn-lt"/>
                <a:ea typeface="+mn-ea"/>
                <a:cs typeface="+mn-cs"/>
              </a:rPr>
              <a:t>which are intercellular bridge proteins that hold together cytoplasmic membranes of adjoining cells. Both toxins affect keratinized cells of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epidermis.</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blood carries exfoliative toxins from sites of infection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throughout the body. Such circulation of toxins in the blood is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called </a:t>
            </a:r>
            <a:r>
              <a:rPr lang="en-US" sz="1200" b="0" i="1" kern="1200" dirty="0" smtClean="0">
                <a:solidFill>
                  <a:schemeClr val="tx1"/>
                </a:solidFill>
                <a:effectLst/>
                <a:latin typeface="+mn-lt"/>
                <a:ea typeface="+mn-ea"/>
                <a:cs typeface="+mn-cs"/>
              </a:rPr>
              <a:t>toxemia.</a:t>
            </a:r>
            <a:r>
              <a:rPr lang="en-US" dirty="0" smtClean="0"/>
              <a:t> </a:t>
            </a:r>
            <a:br>
              <a:rPr lang="en-US" dirty="0" smtClean="0"/>
            </a:br>
            <a:r>
              <a:rPr lang="en-US" dirty="0" smtClean="0"/>
              <a:t/>
            </a:r>
            <a:br>
              <a:rPr lang="en-US" dirty="0" smtClean="0"/>
            </a:b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26E35F6-646A-4310-8AC3-08B40D7573A3}" type="slidenum">
              <a:rPr lang="en-US" smtClean="0"/>
              <a:t>34</a:t>
            </a:fld>
            <a:endParaRPr lang="en-US"/>
          </a:p>
        </p:txBody>
      </p:sp>
    </p:spTree>
    <p:extLst>
      <p:ext uri="{BB962C8B-B14F-4D97-AF65-F5344CB8AC3E}">
        <p14:creationId xmlns:p14="http://schemas.microsoft.com/office/powerpoint/2010/main" val="3216675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Impetigo </a:t>
            </a:r>
            <a:r>
              <a:rPr lang="en-US" sz="1200" b="0" i="0" kern="1200" dirty="0" smtClean="0">
                <a:solidFill>
                  <a:schemeClr val="tx1"/>
                </a:solidFill>
                <a:effectLst/>
                <a:latin typeface="+mn-lt"/>
                <a:ea typeface="+mn-ea"/>
                <a:cs typeface="+mn-cs"/>
              </a:rPr>
              <a:t>also called </a:t>
            </a:r>
            <a:r>
              <a:rPr lang="en-US" sz="1200" b="0" i="1" kern="1200" dirty="0" smtClean="0">
                <a:solidFill>
                  <a:schemeClr val="tx1"/>
                </a:solidFill>
                <a:effectLst/>
                <a:latin typeface="+mn-lt"/>
                <a:ea typeface="+mn-ea"/>
                <a:cs typeface="+mn-cs"/>
              </a:rPr>
              <a:t>pyoderma</a:t>
            </a:r>
            <a:r>
              <a:rPr lang="en-US" sz="1200" b="0" i="0" kern="1200" dirty="0" smtClean="0">
                <a:solidFill>
                  <a:schemeClr val="tx1"/>
                </a:solidFill>
                <a:effectLst/>
                <a:latin typeface="+mn-lt"/>
                <a:ea typeface="+mn-ea"/>
                <a:cs typeface="+mn-cs"/>
              </a:rPr>
              <a:t>—is a contagious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disease characterized by small, flattened, red patches that appear primarily on the face and limbs.</a:t>
            </a:r>
          </a:p>
          <a:p>
            <a:r>
              <a:rPr lang="en-US" sz="1200" b="0" i="0" kern="1200" dirty="0" smtClean="0">
                <a:solidFill>
                  <a:schemeClr val="tx1"/>
                </a:solidFill>
                <a:effectLst/>
                <a:latin typeface="+mn-lt"/>
                <a:ea typeface="+mn-ea"/>
                <a:cs typeface="+mn-cs"/>
              </a:rPr>
              <a:t>When such an infection of the skin spreads into surrounding lymph nodes and triggers pain and inflammation,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condition is called </a:t>
            </a:r>
            <a:r>
              <a:rPr lang="en-US" sz="1200" b="1" i="0" kern="1200" dirty="0" smtClean="0">
                <a:solidFill>
                  <a:schemeClr val="tx1"/>
                </a:solidFill>
                <a:effectLst/>
                <a:latin typeface="+mn-lt"/>
                <a:ea typeface="+mn-ea"/>
                <a:cs typeface="+mn-cs"/>
              </a:rPr>
              <a:t>erysipelas</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Erysipelas manifests as reddening of the skin on the face, arms,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or legs. </a:t>
            </a:r>
          </a:p>
          <a:p>
            <a:r>
              <a:rPr lang="en-US" sz="1200" b="0" i="1" kern="1200" dirty="0" smtClean="0">
                <a:solidFill>
                  <a:schemeClr val="tx1"/>
                </a:solidFill>
                <a:effectLst/>
                <a:latin typeface="+mn-lt"/>
                <a:ea typeface="+mn-ea"/>
                <a:cs typeface="+mn-cs"/>
              </a:rPr>
              <a:t>.M protein </a:t>
            </a:r>
            <a:r>
              <a:rPr lang="en-US" sz="1200" b="0" i="0" kern="1200" dirty="0" smtClean="0">
                <a:solidFill>
                  <a:schemeClr val="tx1"/>
                </a:solidFill>
                <a:effectLst/>
                <a:latin typeface="+mn-lt"/>
                <a:ea typeface="+mn-ea"/>
                <a:cs typeface="+mn-cs"/>
              </a:rPr>
              <a:t>is a cytoplasmic membrane component that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destabilizes complement and interferes with phagocytosis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lysis of the bacterium.</a:t>
            </a:r>
          </a:p>
          <a:p>
            <a:r>
              <a:rPr lang="en-US" sz="1200" b="0" i="0" kern="1200" dirty="0" smtClean="0">
                <a:solidFill>
                  <a:schemeClr val="tx1"/>
                </a:solidFill>
                <a:effectLst/>
                <a:latin typeface="+mn-lt"/>
                <a:ea typeface="+mn-ea"/>
                <a:cs typeface="+mn-cs"/>
              </a:rPr>
              <a:t>• A hyaluronic acid capsule serves to “camouflage” the bacterium, hiding it from phagocytes since hyaluronic acid is 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natural chemical in the body.</a:t>
            </a:r>
          </a:p>
          <a:p>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Pyrogenic</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toxins </a:t>
            </a:r>
            <a:r>
              <a:rPr lang="en-US" sz="1200" b="0" i="0" kern="1200" dirty="0" smtClean="0">
                <a:solidFill>
                  <a:schemeClr val="tx1"/>
                </a:solidFill>
                <a:effectLst/>
                <a:latin typeface="+mn-lt"/>
                <a:ea typeface="+mn-ea"/>
                <a:cs typeface="+mn-cs"/>
              </a:rPr>
              <a:t>(formerly called </a:t>
            </a:r>
            <a:r>
              <a:rPr lang="en-US" sz="1200" b="0" i="1" kern="1200" dirty="0" smtClean="0">
                <a:solidFill>
                  <a:schemeClr val="tx1"/>
                </a:solidFill>
                <a:effectLst/>
                <a:latin typeface="+mn-lt"/>
                <a:ea typeface="+mn-ea"/>
                <a:cs typeface="+mn-cs"/>
              </a:rPr>
              <a:t>erythrogenic</a:t>
            </a:r>
            <a:r>
              <a:rPr lang="en-US" sz="1200" b="0" i="0" kern="1200" dirty="0" smtClean="0">
                <a:solidFill>
                  <a:schemeClr val="tx1"/>
                </a:solidFill>
                <a:effectLst/>
                <a:latin typeface="+mn-lt"/>
                <a:ea typeface="+mn-ea"/>
                <a:cs typeface="+mn-cs"/>
              </a:rPr>
              <a:t>13 </a:t>
            </a:r>
            <a:r>
              <a:rPr lang="en-US" sz="1200" b="0" i="1" kern="1200" dirty="0" smtClean="0">
                <a:solidFill>
                  <a:schemeClr val="tx1"/>
                </a:solidFill>
                <a:effectLst/>
                <a:latin typeface="+mn-lt"/>
                <a:ea typeface="+mn-ea"/>
                <a:cs typeface="+mn-cs"/>
              </a:rPr>
              <a:t>toxins</a:t>
            </a:r>
            <a:r>
              <a:rPr lang="en-US" sz="1200" b="0" i="0" kern="1200" dirty="0" smtClean="0">
                <a:solidFill>
                  <a:schemeClr val="tx1"/>
                </a:solidFill>
                <a:effectLst/>
                <a:latin typeface="+mn-lt"/>
                <a:ea typeface="+mn-ea"/>
                <a:cs typeface="+mn-cs"/>
              </a:rPr>
              <a:t>) are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proteins that stimulate macrophages and helper T lymphocytes to release cytokines that in turn stimulate fever, 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widespread rash, and shock.</a:t>
            </a:r>
            <a:r>
              <a:rPr lang="en-US" dirty="0" smtClean="0"/>
              <a:t>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36</a:t>
            </a:fld>
            <a:endParaRPr lang="en-US"/>
          </a:p>
        </p:txBody>
      </p:sp>
    </p:spTree>
    <p:extLst>
      <p:ext uri="{BB962C8B-B14F-4D97-AF65-F5344CB8AC3E}">
        <p14:creationId xmlns:p14="http://schemas.microsoft.com/office/powerpoint/2010/main" val="337206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Folliculitis</a:t>
            </a:r>
            <a:r>
              <a:rPr lang="en-US" sz="1200" kern="1200" dirty="0" smtClean="0">
                <a:solidFill>
                  <a:schemeClr val="tx1"/>
                </a:solidFill>
                <a:effectLst/>
                <a:latin typeface="+mn-lt"/>
                <a:ea typeface="+mn-ea"/>
                <a:cs typeface="+mn-cs"/>
              </a:rPr>
              <a:t> is an infection of a hair follicle in which the base of the follicle becomes red, swollen, and pus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filled.  This condition is often called a </a:t>
            </a:r>
            <a:r>
              <a:rPr lang="en-US" sz="1200" i="1" kern="1200" dirty="0" smtClean="0">
                <a:solidFill>
                  <a:schemeClr val="tx1"/>
                </a:solidFill>
                <a:effectLst/>
                <a:latin typeface="+mn-lt"/>
                <a:ea typeface="+mn-ea"/>
                <a:cs typeface="+mn-cs"/>
              </a:rPr>
              <a:t>pimple. </a:t>
            </a:r>
            <a:r>
              <a:rPr lang="en-US" sz="1200" kern="1200" dirty="0" smtClean="0">
                <a:solidFill>
                  <a:schemeClr val="tx1"/>
                </a:solidFill>
                <a:effectLst/>
                <a:latin typeface="+mn-lt"/>
                <a:ea typeface="+mn-ea"/>
                <a:cs typeface="+mn-cs"/>
              </a:rPr>
              <a:t>When it occurs at the base of an eyelid, it is called a </a:t>
            </a:r>
            <a:r>
              <a:rPr lang="en-US" sz="1200" i="1" kern="1200" dirty="0" smtClean="0">
                <a:solidFill>
                  <a:schemeClr val="tx1"/>
                </a:solidFill>
                <a:effectLst/>
                <a:latin typeface="+mn-lt"/>
                <a:ea typeface="+mn-ea"/>
                <a:cs typeface="+mn-cs"/>
              </a:rPr>
              <a:t>sty.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furuncle </a:t>
            </a:r>
            <a:r>
              <a:rPr lang="en-US" sz="1200" kern="1200" dirty="0" smtClean="0">
                <a:solidFill>
                  <a:schemeClr val="tx1"/>
                </a:solidFill>
                <a:effectLst/>
                <a:latin typeface="+mn-lt"/>
                <a:ea typeface="+mn-ea"/>
                <a:cs typeface="+mn-cs"/>
              </a:rPr>
              <a:t>or </a:t>
            </a:r>
            <a:r>
              <a:rPr lang="en-US" sz="1200" i="1" kern="1200" dirty="0" smtClean="0">
                <a:solidFill>
                  <a:schemeClr val="tx1"/>
                </a:solidFill>
                <a:effectLst/>
                <a:latin typeface="+mn-lt"/>
                <a:ea typeface="+mn-ea"/>
                <a:cs typeface="+mn-cs"/>
              </a:rPr>
              <a:t>boil</a:t>
            </a:r>
            <a:r>
              <a:rPr lang="en-US" sz="1200" kern="1200" dirty="0" smtClean="0">
                <a:solidFill>
                  <a:schemeClr val="tx1"/>
                </a:solidFill>
                <a:effectLst/>
                <a:latin typeface="+mn-lt"/>
                <a:ea typeface="+mn-ea"/>
                <a:cs typeface="+mn-cs"/>
              </a:rPr>
              <a:t>, is a large, painful, raised nodular extension of folliculitis resulting from spread of the infection into surrounding tissues. </a:t>
            </a:r>
          </a:p>
          <a:p>
            <a:r>
              <a:rPr lang="en-US" sz="1200" kern="1200" dirty="0" smtClean="0">
                <a:solidFill>
                  <a:schemeClr val="tx1"/>
                </a:solidFill>
                <a:effectLst/>
                <a:latin typeface="+mn-lt"/>
                <a:ea typeface="+mn-ea"/>
                <a:cs typeface="+mn-cs"/>
              </a:rPr>
              <a:t>When several furuncles join together—more frequently in areas where the skin is thick, such as at the back of the neck—they form a </a:t>
            </a:r>
            <a:r>
              <a:rPr lang="en-US" sz="1200" b="1" kern="1200" dirty="0" smtClean="0">
                <a:solidFill>
                  <a:schemeClr val="tx1"/>
                </a:solidFill>
                <a:effectLst/>
                <a:latin typeface="+mn-lt"/>
                <a:ea typeface="+mn-ea"/>
                <a:cs typeface="+mn-cs"/>
              </a:rPr>
              <a:t>carbuncle</a:t>
            </a:r>
            <a:r>
              <a:rPr lang="en-US" sz="1200" kern="1200" dirty="0" smtClean="0">
                <a:solidFill>
                  <a:schemeClr val="tx1"/>
                </a:solidFill>
                <a:effectLst/>
                <a:latin typeface="+mn-lt"/>
                <a:ea typeface="+mn-ea"/>
                <a:cs typeface="+mn-cs"/>
              </a:rPr>
              <a:t>. In severe cases, the body responds to folliculitis by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triggering fever.</a:t>
            </a:r>
          </a:p>
        </p:txBody>
      </p:sp>
      <p:sp>
        <p:nvSpPr>
          <p:cNvPr id="4" name="Slide Number Placeholder 3"/>
          <p:cNvSpPr>
            <a:spLocks noGrp="1"/>
          </p:cNvSpPr>
          <p:nvPr>
            <p:ph type="sldNum" sz="quarter" idx="10"/>
          </p:nvPr>
        </p:nvSpPr>
        <p:spPr/>
        <p:txBody>
          <a:bodyPr/>
          <a:lstStyle/>
          <a:p>
            <a:fld id="{026E35F6-646A-4310-8AC3-08B40D7573A3}" type="slidenum">
              <a:rPr lang="en-US" smtClean="0"/>
              <a:t>37</a:t>
            </a:fld>
            <a:endParaRPr lang="en-US"/>
          </a:p>
        </p:txBody>
      </p:sp>
    </p:spTree>
    <p:extLst>
      <p:ext uri="{BB962C8B-B14F-4D97-AF65-F5344CB8AC3E}">
        <p14:creationId xmlns:p14="http://schemas.microsoft.com/office/powerpoint/2010/main" val="3950576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pyro­genic exotoxin=TSST-1</a:t>
            </a:r>
          </a:p>
          <a:p>
            <a:r>
              <a:rPr lang="en-US" sz="1200" b="1" dirty="0" smtClean="0">
                <a:latin typeface="Times New Roman" pitchFamily="18" charset="0"/>
                <a:cs typeface="Times New Roman" pitchFamily="18" charset="0"/>
              </a:rPr>
              <a:t>Osteomyelitis</a:t>
            </a:r>
          </a:p>
          <a:p>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Staphylococcus aureus </a:t>
            </a:r>
            <a:r>
              <a:rPr lang="en-US" sz="1200" b="0" i="0" kern="1200" dirty="0" smtClean="0">
                <a:solidFill>
                  <a:schemeClr val="tx1"/>
                </a:solidFill>
                <a:effectLst/>
                <a:latin typeface="+mn-lt"/>
                <a:ea typeface="+mn-ea"/>
                <a:cs typeface="+mn-cs"/>
              </a:rPr>
              <a:t>accounts for 90% of infections; rarer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causes include </a:t>
            </a:r>
            <a:r>
              <a:rPr lang="en-US" sz="1200" b="0" i="1" kern="1200" dirty="0" smtClean="0">
                <a:solidFill>
                  <a:schemeClr val="tx1"/>
                </a:solidFill>
                <a:effectLst/>
                <a:latin typeface="+mn-lt"/>
                <a:ea typeface="+mn-ea"/>
                <a:cs typeface="+mn-cs"/>
              </a:rPr>
              <a:t>Streptococcus pyogenes </a:t>
            </a:r>
            <a:r>
              <a:rPr lang="en-US" sz="1200" b="0" i="0" kern="1200" dirty="0" smtClean="0">
                <a:solidFill>
                  <a:schemeClr val="tx1"/>
                </a:solidFill>
                <a:effectLst/>
                <a:latin typeface="+mn-lt"/>
                <a:ea typeface="+mn-ea"/>
                <a:cs typeface="+mn-cs"/>
              </a:rPr>
              <a:t>(4%), </a:t>
            </a:r>
            <a:r>
              <a:rPr lang="en-US" sz="1200" b="0" i="1" kern="1200" dirty="0" err="1" smtClean="0">
                <a:solidFill>
                  <a:schemeClr val="tx1"/>
                </a:solidFill>
                <a:effectLst/>
                <a:latin typeface="+mn-lt"/>
                <a:ea typeface="+mn-ea"/>
                <a:cs typeface="+mn-cs"/>
              </a:rPr>
              <a:t>Haemophilus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inﬂuenzae</a:t>
            </a:r>
            <a:r>
              <a:rPr lang="en-US" sz="1200" b="0"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(4%), </a:t>
            </a:r>
            <a:r>
              <a:rPr lang="en-US" sz="1200" b="0" i="1" kern="1200" dirty="0" smtClean="0">
                <a:solidFill>
                  <a:schemeClr val="tx1"/>
                </a:solidFill>
                <a:effectLst/>
                <a:latin typeface="+mn-lt"/>
                <a:ea typeface="+mn-ea"/>
                <a:cs typeface="+mn-cs"/>
              </a:rPr>
              <a:t>Escherichia coli</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Salmonella </a:t>
            </a:r>
            <a:r>
              <a:rPr lang="en-US" sz="1200" b="0" i="0" kern="1200" dirty="0" smtClean="0">
                <a:solidFill>
                  <a:schemeClr val="tx1"/>
                </a:solidFill>
                <a:effectLst/>
                <a:latin typeface="+mn-lt"/>
                <a:ea typeface="+mn-ea"/>
                <a:cs typeface="+mn-cs"/>
              </a:rPr>
              <a:t>spp., </a:t>
            </a:r>
            <a:r>
              <a:rPr lang="en-US" sz="1200" b="0" i="1" kern="1200" dirty="0" smtClean="0">
                <a:solidFill>
                  <a:schemeClr val="tx1"/>
                </a:solidFill>
                <a:effectLst/>
                <a:latin typeface="+mn-lt"/>
                <a:ea typeface="+mn-ea"/>
                <a:cs typeface="+mn-cs"/>
              </a:rPr>
              <a:t>Mycobacterium tuberculosis </a:t>
            </a:r>
            <a:r>
              <a:rPr lang="en-US" sz="1200" b="0" i="0" kern="1200" dirty="0" smtClean="0">
                <a:solidFill>
                  <a:schemeClr val="tx1"/>
                </a:solidFill>
                <a:effectLst/>
                <a:latin typeface="+mn-lt"/>
                <a:ea typeface="+mn-ea"/>
                <a:cs typeface="+mn-cs"/>
              </a:rPr>
              <a:t>and </a:t>
            </a:r>
            <a:r>
              <a:rPr lang="en-US" sz="1200" b="0" i="1" kern="1200" dirty="0" smtClean="0">
                <a:solidFill>
                  <a:schemeClr val="tx1"/>
                </a:solidFill>
                <a:effectLst/>
                <a:latin typeface="+mn-lt"/>
                <a:ea typeface="+mn-ea"/>
                <a:cs typeface="+mn-cs"/>
              </a:rPr>
              <a:t>Brucella</a:t>
            </a:r>
            <a:r>
              <a:rPr lang="en-US" sz="1200" b="0" i="0" kern="1200" dirty="0" smtClean="0">
                <a:solidFill>
                  <a:schemeClr val="tx1"/>
                </a:solidFill>
                <a:effectLst/>
                <a:latin typeface="+mn-lt"/>
                <a:ea typeface="+mn-ea"/>
                <a:cs typeface="+mn-cs"/>
              </a:rPr>
              <a: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Patients with sickle cell disease are especially prone to </a:t>
            </a:r>
            <a:r>
              <a:rPr lang="en-US" sz="1200" b="0" i="1" kern="1200" dirty="0" smtClean="0">
                <a:solidFill>
                  <a:schemeClr val="tx1"/>
                </a:solidFill>
                <a:effectLst/>
                <a:latin typeface="+mn-lt"/>
                <a:ea typeface="+mn-ea"/>
                <a:cs typeface="+mn-cs"/>
              </a:rPr>
              <a:t>Salmonella </a:t>
            </a:r>
            <a:r>
              <a:rPr lang="en-US" sz="1200" b="0" i="0" kern="1200" dirty="0" smtClean="0">
                <a:solidFill>
                  <a:schemeClr val="tx1"/>
                </a:solidFill>
                <a:effectLst/>
                <a:latin typeface="+mn-lt"/>
                <a:ea typeface="+mn-ea"/>
                <a:cs typeface="+mn-cs"/>
              </a:rPr>
              <a:t>infection.</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39</a:t>
            </a:fld>
            <a:endParaRPr lang="en-US"/>
          </a:p>
        </p:txBody>
      </p:sp>
    </p:spTree>
    <p:extLst>
      <p:ext uri="{BB962C8B-B14F-4D97-AF65-F5344CB8AC3E}">
        <p14:creationId xmlns:p14="http://schemas.microsoft.com/office/powerpoint/2010/main" val="201189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psoas abscess is defined as a purulent infectious collection within the psoas muscle.</a:t>
            </a:r>
          </a:p>
          <a:p>
            <a:r>
              <a:rPr lang="en-US" sz="1200" b="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integumentary system</a:t>
            </a:r>
            <a:r>
              <a:rPr lang="en-US" sz="1200" b="0" kern="1200" dirty="0" smtClean="0">
                <a:solidFill>
                  <a:schemeClr val="tx1"/>
                </a:solidFill>
                <a:effectLst/>
                <a:latin typeface="+mn-lt"/>
                <a:ea typeface="+mn-ea"/>
                <a:cs typeface="+mn-cs"/>
              </a:rPr>
              <a:t> is the organ </a:t>
            </a:r>
            <a:r>
              <a:rPr lang="en-US" sz="1200" b="1" kern="1200" dirty="0" smtClean="0">
                <a:solidFill>
                  <a:schemeClr val="tx1"/>
                </a:solidFill>
                <a:effectLst/>
                <a:latin typeface="+mn-lt"/>
                <a:ea typeface="+mn-ea"/>
                <a:cs typeface="+mn-cs"/>
              </a:rPr>
              <a:t>system</a:t>
            </a:r>
            <a:r>
              <a:rPr lang="en-US" sz="1200" b="0" kern="1200" dirty="0" smtClean="0">
                <a:solidFill>
                  <a:schemeClr val="tx1"/>
                </a:solidFill>
                <a:effectLst/>
                <a:latin typeface="+mn-lt"/>
                <a:ea typeface="+mn-ea"/>
                <a:cs typeface="+mn-cs"/>
              </a:rPr>
              <a:t> that protects the body from various kinds of damage, such as loss of water or abrasion from outside.</a:t>
            </a:r>
          </a:p>
          <a:p>
            <a:r>
              <a:rPr lang="en-US" sz="1200" b="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system</a:t>
            </a:r>
            <a:r>
              <a:rPr lang="en-US" sz="1200" b="0" kern="1200" dirty="0" smtClean="0">
                <a:solidFill>
                  <a:schemeClr val="tx1"/>
                </a:solidFill>
                <a:effectLst/>
                <a:latin typeface="+mn-lt"/>
                <a:ea typeface="+mn-ea"/>
                <a:cs typeface="+mn-cs"/>
              </a:rPr>
              <a:t> comprises the skin and its appendages (including hair, scales, feathers, hooves, and nails).</a:t>
            </a:r>
          </a:p>
          <a:p>
            <a:r>
              <a:rPr lang="en-US" sz="1200" b="0" kern="1200" dirty="0" smtClean="0">
                <a:solidFill>
                  <a:schemeClr val="tx1"/>
                </a:solidFill>
                <a:effectLst/>
                <a:latin typeface="+mn-lt"/>
                <a:ea typeface="+mn-ea"/>
                <a:cs typeface="+mn-cs"/>
              </a:rPr>
              <a:t>The </a:t>
            </a:r>
            <a:r>
              <a:rPr lang="en-US" sz="1200" b="0" i="1" kern="1200" dirty="0" smtClean="0">
                <a:solidFill>
                  <a:schemeClr val="tx1"/>
                </a:solidFill>
                <a:effectLst/>
                <a:latin typeface="+mn-lt"/>
                <a:ea typeface="+mn-ea"/>
                <a:cs typeface="+mn-cs"/>
              </a:rPr>
              <a:t>integumentary system</a:t>
            </a:r>
            <a:r>
              <a:rPr lang="en-US" sz="1200" b="0" kern="1200" dirty="0" smtClean="0">
                <a:solidFill>
                  <a:schemeClr val="tx1"/>
                </a:solidFill>
                <a:effectLst/>
                <a:latin typeface="+mn-lt"/>
                <a:ea typeface="+mn-ea"/>
                <a:cs typeface="+mn-cs"/>
              </a:rPr>
              <a:t> is an organ </a:t>
            </a:r>
            <a:r>
              <a:rPr lang="en-US" sz="1200" b="0" i="1" kern="1200" dirty="0" smtClean="0">
                <a:solidFill>
                  <a:schemeClr val="tx1"/>
                </a:solidFill>
                <a:effectLst/>
                <a:latin typeface="+mn-lt"/>
                <a:ea typeface="+mn-ea"/>
                <a:cs typeface="+mn-cs"/>
              </a:rPr>
              <a:t>system</a:t>
            </a:r>
            <a:r>
              <a:rPr lang="en-US" sz="1200" b="0" kern="1200" dirty="0" smtClean="0">
                <a:solidFill>
                  <a:schemeClr val="tx1"/>
                </a:solidFill>
                <a:effectLst/>
                <a:latin typeface="+mn-lt"/>
                <a:ea typeface="+mn-ea"/>
                <a:cs typeface="+mn-cs"/>
              </a:rPr>
              <a:t> consisting of the skin, hair, nails, and exocrine glands. The skin is only a few millimeters thick yet is by far the largest organ in the body.</a:t>
            </a:r>
            <a:endParaRPr lang="en-US" dirty="0" smtClean="0"/>
          </a:p>
          <a:p>
            <a:endParaRPr lang="en-US" dirty="0"/>
          </a:p>
        </p:txBody>
      </p:sp>
      <p:sp>
        <p:nvSpPr>
          <p:cNvPr id="4" name="Slide Number Placeholder 3"/>
          <p:cNvSpPr>
            <a:spLocks noGrp="1"/>
          </p:cNvSpPr>
          <p:nvPr>
            <p:ph type="sldNum" sz="quarter" idx="10"/>
          </p:nvPr>
        </p:nvSpPr>
        <p:spPr/>
        <p:txBody>
          <a:bodyPr/>
          <a:lstStyle/>
          <a:p>
            <a:fld id="{5143ED39-4A13-42E3-9ACB-1C874405A621}" type="slidenum">
              <a:rPr lang="am-ET" smtClean="0"/>
              <a:t>2</a:t>
            </a:fld>
            <a:endParaRPr lang="am-ET"/>
          </a:p>
        </p:txBody>
      </p:sp>
    </p:spTree>
    <p:extLst>
      <p:ext uri="{BB962C8B-B14F-4D97-AF65-F5344CB8AC3E}">
        <p14:creationId xmlns:p14="http://schemas.microsoft.com/office/powerpoint/2010/main" val="15342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itchFamily="18" charset="0"/>
                <a:cs typeface="Times New Roman" pitchFamily="18" charset="0"/>
              </a:rPr>
              <a:t>Throbbing= burning</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40</a:t>
            </a:fld>
            <a:endParaRPr lang="en-US"/>
          </a:p>
        </p:txBody>
      </p:sp>
    </p:spTree>
    <p:extLst>
      <p:ext uri="{BB962C8B-B14F-4D97-AF65-F5344CB8AC3E}">
        <p14:creationId xmlns:p14="http://schemas.microsoft.com/office/powerpoint/2010/main" val="1005424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Septic arthritis, the invasion of the synovial membrane by microorganisms, usually with extension into the joint space, is generally secondary to infection elsewhere in the body. </a:t>
            </a:r>
            <a:endParaRPr lang="en-US" dirty="0"/>
          </a:p>
        </p:txBody>
      </p:sp>
      <p:sp>
        <p:nvSpPr>
          <p:cNvPr id="4" name="Slide Number Placeholder 3"/>
          <p:cNvSpPr>
            <a:spLocks noGrp="1"/>
          </p:cNvSpPr>
          <p:nvPr>
            <p:ph type="sldNum" sz="quarter" idx="10"/>
          </p:nvPr>
        </p:nvSpPr>
        <p:spPr/>
        <p:txBody>
          <a:bodyPr/>
          <a:lstStyle/>
          <a:p>
            <a:fld id="{5143ED39-4A13-42E3-9ACB-1C874405A621}" type="slidenum">
              <a:rPr lang="am-ET" smtClean="0"/>
              <a:t>48</a:t>
            </a:fld>
            <a:endParaRPr lang="am-ET"/>
          </a:p>
        </p:txBody>
      </p:sp>
    </p:spTree>
    <p:extLst>
      <p:ext uri="{BB962C8B-B14F-4D97-AF65-F5344CB8AC3E}">
        <p14:creationId xmlns:p14="http://schemas.microsoft.com/office/powerpoint/2010/main" val="3350083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Presence of microorganisms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Presence of antibody directed against the microorganisms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Turbidity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More than 10,000 </a:t>
            </a:r>
            <a:r>
              <a:rPr lang="en-US" sz="1200" kern="1200" dirty="0" err="1" smtClean="0">
                <a:solidFill>
                  <a:schemeClr val="tx1"/>
                </a:solidFill>
                <a:effectLst/>
                <a:latin typeface="+mn-lt"/>
                <a:ea typeface="+mn-ea"/>
                <a:cs typeface="+mn-cs"/>
              </a:rPr>
              <a:t>pmns</a:t>
            </a:r>
            <a:r>
              <a:rPr lang="en-US" sz="1200" kern="1200" dirty="0" smtClean="0">
                <a:solidFill>
                  <a:schemeClr val="tx1"/>
                </a:solidFill>
                <a:effectLst/>
                <a:latin typeface="+mn-lt"/>
                <a:ea typeface="+mn-ea"/>
                <a:cs typeface="+mn-cs"/>
              </a:rPr>
              <a:t>/mm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Decreased glucose concentration (&lt; 0.6% of blood glucose)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Increased lactic acid concentration (&gt; 65 mg/dl)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143ED39-4A13-42E3-9ACB-1C874405A621}" type="slidenum">
              <a:rPr lang="am-ET" smtClean="0"/>
              <a:t>53</a:t>
            </a:fld>
            <a:endParaRPr lang="am-ET"/>
          </a:p>
        </p:txBody>
      </p:sp>
    </p:spTree>
    <p:extLst>
      <p:ext uri="{BB962C8B-B14F-4D97-AF65-F5344CB8AC3E}">
        <p14:creationId xmlns:p14="http://schemas.microsoft.com/office/powerpoint/2010/main" val="4191910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Septic arthritis must be differentiated from acute rheumatoid arthritis, osteoarthritis, gout, </a:t>
            </a:r>
            <a:r>
              <a:rPr lang="en-US" sz="1200" dirty="0" err="1" smtClean="0">
                <a:latin typeface="Times New Roman" panose="02020603050405020304" pitchFamily="18" charset="0"/>
                <a:cs typeface="Times New Roman" panose="02020603050405020304" pitchFamily="18" charset="0"/>
              </a:rPr>
              <a:t>pseudogout</a:t>
            </a:r>
            <a:r>
              <a:rPr lang="en-US" sz="1200" dirty="0" smtClean="0">
                <a:latin typeface="Times New Roman" panose="02020603050405020304" pitchFamily="18" charset="0"/>
                <a:cs typeface="Times New Roman" panose="02020603050405020304" pitchFamily="18" charset="0"/>
              </a:rPr>
              <a:t> or reactive arthritis.</a:t>
            </a:r>
          </a:p>
          <a:p>
            <a:endParaRPr lang="en-US" i="1" dirty="0"/>
          </a:p>
        </p:txBody>
      </p:sp>
      <p:sp>
        <p:nvSpPr>
          <p:cNvPr id="4" name="Slide Number Placeholder 3"/>
          <p:cNvSpPr>
            <a:spLocks noGrp="1"/>
          </p:cNvSpPr>
          <p:nvPr>
            <p:ph type="sldNum" sz="quarter" idx="10"/>
          </p:nvPr>
        </p:nvSpPr>
        <p:spPr/>
        <p:txBody>
          <a:bodyPr/>
          <a:lstStyle/>
          <a:p>
            <a:fld id="{026E35F6-646A-4310-8AC3-08B40D7573A3}" type="slidenum">
              <a:rPr lang="en-US" smtClean="0"/>
              <a:t>55</a:t>
            </a:fld>
            <a:endParaRPr lang="en-US"/>
          </a:p>
        </p:txBody>
      </p:sp>
    </p:spTree>
    <p:extLst>
      <p:ext uri="{BB962C8B-B14F-4D97-AF65-F5344CB8AC3E}">
        <p14:creationId xmlns:p14="http://schemas.microsoft.com/office/powerpoint/2010/main" val="2187687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50000"/>
              </a:lnSpc>
              <a:buNone/>
            </a:pPr>
            <a:r>
              <a:rPr lang="en-US" sz="1200" b="1" dirty="0" err="1" smtClean="0">
                <a:latin typeface="Times New Roman" panose="02020603050405020304" pitchFamily="18" charset="0"/>
                <a:cs typeface="Times New Roman" panose="02020603050405020304" pitchFamily="18" charset="0"/>
              </a:rPr>
              <a:t>Suppurative</a:t>
            </a:r>
            <a:r>
              <a:rPr lang="en-US" sz="1200" b="1" dirty="0" smtClean="0">
                <a:latin typeface="Times New Roman" panose="02020603050405020304" pitchFamily="18" charset="0"/>
                <a:cs typeface="Times New Roman" panose="02020603050405020304" pitchFamily="18" charset="0"/>
              </a:rPr>
              <a:t> arthritis</a:t>
            </a:r>
          </a:p>
          <a:p>
            <a:pPr algn="just">
              <a:lnSpc>
                <a:spcPct val="150000"/>
              </a:lnSpc>
            </a:pPr>
            <a:r>
              <a:rPr lang="en-US" sz="1200" dirty="0" smtClean="0">
                <a:latin typeface="Times New Roman" panose="02020603050405020304" pitchFamily="18" charset="0"/>
                <a:cs typeface="Times New Roman" panose="02020603050405020304" pitchFamily="18" charset="0"/>
              </a:rPr>
              <a:t>Follows </a:t>
            </a:r>
            <a:r>
              <a:rPr lang="en-US" sz="1200" dirty="0" err="1" smtClean="0">
                <a:latin typeface="Times New Roman" panose="02020603050405020304" pitchFamily="18" charset="0"/>
                <a:cs typeface="Times New Roman" panose="02020603050405020304" pitchFamily="18" charset="0"/>
              </a:rPr>
              <a:t>bacteraemia</a:t>
            </a:r>
            <a:r>
              <a:rPr lang="en-US" sz="1200" dirty="0" smtClean="0">
                <a:latin typeface="Times New Roman" panose="02020603050405020304" pitchFamily="18" charset="0"/>
                <a:cs typeface="Times New Roman" panose="02020603050405020304" pitchFamily="18" charset="0"/>
              </a:rPr>
              <a:t> or injection of the joint.</a:t>
            </a:r>
          </a:p>
          <a:p>
            <a:pPr algn="just">
              <a:lnSpc>
                <a:spcPct val="150000"/>
              </a:lnSpc>
            </a:pPr>
            <a:r>
              <a:rPr lang="en-US" sz="1200" dirty="0" smtClean="0">
                <a:latin typeface="Times New Roman" panose="02020603050405020304" pitchFamily="18" charset="0"/>
                <a:cs typeface="Times New Roman" panose="02020603050405020304" pitchFamily="18" charset="0"/>
              </a:rPr>
              <a:t>95% of cases are caused by </a:t>
            </a:r>
            <a:r>
              <a:rPr lang="en-US" sz="1200" i="1" dirty="0" smtClean="0">
                <a:latin typeface="Times New Roman" panose="02020603050405020304" pitchFamily="18" charset="0"/>
                <a:cs typeface="Times New Roman" panose="02020603050405020304" pitchFamily="18" charset="0"/>
              </a:rPr>
              <a:t>S. aureus </a:t>
            </a:r>
            <a:r>
              <a:rPr lang="en-US" sz="1200" dirty="0" smtClean="0">
                <a:latin typeface="Times New Roman" panose="02020603050405020304" pitchFamily="18" charset="0"/>
                <a:cs typeface="Times New Roman" panose="02020603050405020304" pitchFamily="18" charset="0"/>
              </a:rPr>
              <a:t>and </a:t>
            </a:r>
            <a:r>
              <a:rPr lang="en-US" sz="1200" i="1" dirty="0" smtClean="0">
                <a:latin typeface="Times New Roman" panose="02020603050405020304" pitchFamily="18" charset="0"/>
                <a:cs typeface="Times New Roman" panose="02020603050405020304" pitchFamily="18" charset="0"/>
              </a:rPr>
              <a:t>S. pyogenes</a:t>
            </a:r>
            <a:r>
              <a:rPr lang="en-US" sz="1200" dirty="0" smtClean="0">
                <a:latin typeface="Times New Roman" panose="02020603050405020304" pitchFamily="18" charset="0"/>
                <a:cs typeface="Times New Roman" panose="02020603050405020304" pitchFamily="18" charset="0"/>
              </a:rPr>
              <a:t>. </a:t>
            </a:r>
          </a:p>
          <a:p>
            <a:pPr algn="just">
              <a:lnSpc>
                <a:spcPct val="150000"/>
              </a:lnSpc>
            </a:pPr>
            <a:r>
              <a:rPr lang="en-US" sz="1200" dirty="0" smtClean="0">
                <a:latin typeface="Times New Roman" panose="02020603050405020304" pitchFamily="18" charset="0"/>
                <a:cs typeface="Times New Roman" panose="02020603050405020304" pitchFamily="18" charset="0"/>
              </a:rPr>
              <a:t>Other causes include </a:t>
            </a:r>
            <a:r>
              <a:rPr lang="en-US" sz="1200" dirty="0" err="1" smtClean="0">
                <a:latin typeface="Times New Roman" panose="02020603050405020304" pitchFamily="18" charset="0"/>
                <a:cs typeface="Times New Roman" panose="02020603050405020304" pitchFamily="18" charset="0"/>
              </a:rPr>
              <a:t>Enterobacteriaceae</a:t>
            </a:r>
            <a:r>
              <a:rPr lang="en-US" sz="1200" dirty="0" smtClean="0">
                <a:latin typeface="Times New Roman" panose="02020603050405020304" pitchFamily="18" charset="0"/>
                <a:cs typeface="Times New Roman" panose="02020603050405020304" pitchFamily="18" charset="0"/>
              </a:rPr>
              <a:t>, </a:t>
            </a:r>
            <a:r>
              <a:rPr lang="en-US" sz="1200" i="1" dirty="0" smtClean="0">
                <a:latin typeface="Times New Roman" panose="02020603050405020304" pitchFamily="18" charset="0"/>
                <a:cs typeface="Times New Roman" panose="02020603050405020304" pitchFamily="18" charset="0"/>
              </a:rPr>
              <a:t>N. gonorrhoeae</a:t>
            </a:r>
            <a:r>
              <a:rPr lang="en-US" sz="1200" dirty="0" smtClean="0">
                <a:latin typeface="Times New Roman" panose="02020603050405020304" pitchFamily="18" charset="0"/>
                <a:cs typeface="Times New Roman" panose="02020603050405020304" pitchFamily="18" charset="0"/>
              </a:rPr>
              <a:t>, </a:t>
            </a:r>
            <a:r>
              <a:rPr lang="en-US" sz="1200" i="1" dirty="0" smtClean="0">
                <a:latin typeface="Times New Roman" panose="02020603050405020304" pitchFamily="18" charset="0"/>
                <a:cs typeface="Times New Roman" panose="02020603050405020304" pitchFamily="18" charset="0"/>
              </a:rPr>
              <a:t>H. </a:t>
            </a:r>
            <a:r>
              <a:rPr lang="en-US" sz="1200" i="1" dirty="0" err="1" smtClean="0">
                <a:latin typeface="Times New Roman" panose="02020603050405020304" pitchFamily="18" charset="0"/>
                <a:cs typeface="Times New Roman" panose="02020603050405020304" pitchFamily="18" charset="0"/>
              </a:rPr>
              <a:t>inﬂuenzae</a:t>
            </a:r>
            <a:r>
              <a:rPr lang="en-US" sz="1200" dirty="0" smtClean="0">
                <a:latin typeface="Times New Roman" panose="02020603050405020304" pitchFamily="18" charset="0"/>
                <a:cs typeface="Times New Roman" panose="02020603050405020304" pitchFamily="18" charset="0"/>
              </a:rPr>
              <a:t>, </a:t>
            </a:r>
            <a:r>
              <a:rPr lang="en-US" sz="1200" i="1" dirty="0" smtClean="0">
                <a:latin typeface="Times New Roman" panose="02020603050405020304" pitchFamily="18" charset="0"/>
                <a:cs typeface="Times New Roman" panose="02020603050405020304" pitchFamily="18" charset="0"/>
              </a:rPr>
              <a:t>Salmonella </a:t>
            </a:r>
            <a:r>
              <a:rPr lang="en-US" sz="1200" dirty="0" smtClean="0">
                <a:latin typeface="Times New Roman" panose="02020603050405020304" pitchFamily="18" charset="0"/>
                <a:cs typeface="Times New Roman" panose="02020603050405020304" pitchFamily="18" charset="0"/>
              </a:rPr>
              <a:t>spp., </a:t>
            </a:r>
            <a:r>
              <a:rPr lang="en-US" sz="1200" i="1" dirty="0" smtClean="0">
                <a:latin typeface="Times New Roman" panose="02020603050405020304" pitchFamily="18" charset="0"/>
                <a:cs typeface="Times New Roman" panose="02020603050405020304" pitchFamily="18" charset="0"/>
              </a:rPr>
              <a:t>Brucella </a:t>
            </a:r>
            <a:r>
              <a:rPr lang="en-US" sz="1200" dirty="0" smtClean="0">
                <a:latin typeface="Times New Roman" panose="02020603050405020304" pitchFamily="18" charset="0"/>
                <a:cs typeface="Times New Roman" panose="02020603050405020304" pitchFamily="18" charset="0"/>
              </a:rPr>
              <a:t>spp., </a:t>
            </a:r>
            <a:r>
              <a:rPr lang="en-US" sz="1200" i="1" dirty="0" smtClean="0">
                <a:latin typeface="Times New Roman" panose="02020603050405020304" pitchFamily="18" charset="0"/>
                <a:cs typeface="Times New Roman" panose="02020603050405020304" pitchFamily="18" charset="0"/>
              </a:rPr>
              <a:t>B. </a:t>
            </a:r>
            <a:r>
              <a:rPr lang="en-US" sz="1200" i="1" dirty="0" err="1" smtClean="0">
                <a:latin typeface="Times New Roman" panose="02020603050405020304" pitchFamily="18" charset="0"/>
                <a:cs typeface="Times New Roman" panose="02020603050405020304" pitchFamily="18" charset="0"/>
              </a:rPr>
              <a:t>burgdorferi</a:t>
            </a:r>
            <a:r>
              <a:rPr lang="en-US" sz="1200" dirty="0" smtClean="0">
                <a:latin typeface="Times New Roman" panose="02020603050405020304" pitchFamily="18" charset="0"/>
                <a:cs typeface="Times New Roman" panose="02020603050405020304" pitchFamily="18" charset="0"/>
              </a:rPr>
              <a:t>, </a:t>
            </a:r>
            <a:r>
              <a:rPr lang="en-US" sz="1200" i="1" dirty="0" err="1" smtClean="0">
                <a:latin typeface="Times New Roman" panose="02020603050405020304" pitchFamily="18" charset="0"/>
                <a:cs typeface="Times New Roman" panose="02020603050405020304" pitchFamily="18" charset="0"/>
              </a:rPr>
              <a:t>Pasteurella</a:t>
            </a:r>
            <a:r>
              <a:rPr lang="en-US" sz="1200" i="1"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and </a:t>
            </a:r>
            <a:r>
              <a:rPr lang="en-US" sz="1200" i="1" dirty="0" smtClean="0">
                <a:latin typeface="Times New Roman" panose="02020603050405020304" pitchFamily="18" charset="0"/>
                <a:cs typeface="Times New Roman" panose="02020603050405020304" pitchFamily="18" charset="0"/>
              </a:rPr>
              <a:t>M. tuberculosis</a:t>
            </a:r>
            <a:r>
              <a:rPr lang="en-US" sz="1200" dirty="0" smtClean="0">
                <a:latin typeface="Times New Roman" panose="02020603050405020304" pitchFamily="18" charset="0"/>
                <a:cs typeface="Times New Roman" panose="02020603050405020304" pitchFamily="18" charset="0"/>
              </a:rPr>
              <a:t>.</a:t>
            </a:r>
          </a:p>
          <a:p>
            <a:pPr algn="just">
              <a:lnSpc>
                <a:spcPct val="150000"/>
              </a:lnSpc>
            </a:pPr>
            <a:r>
              <a:rPr lang="en-US" sz="1200" dirty="0" smtClean="0">
                <a:latin typeface="Times New Roman" panose="02020603050405020304" pitchFamily="18" charset="0"/>
                <a:cs typeface="Times New Roman" panose="02020603050405020304" pitchFamily="18" charset="0"/>
              </a:rPr>
              <a:t>Large joints (e.g. the knee) are most commonly affected.</a:t>
            </a:r>
          </a:p>
          <a:p>
            <a:pPr algn="just">
              <a:lnSpc>
                <a:spcPct val="150000"/>
              </a:lnSpc>
            </a:pPr>
            <a:r>
              <a:rPr lang="en-US" sz="1200" dirty="0" smtClean="0">
                <a:latin typeface="Times New Roman" panose="02020603050405020304" pitchFamily="18" charset="0"/>
                <a:cs typeface="Times New Roman" panose="02020603050405020304" pitchFamily="18" charset="0"/>
              </a:rPr>
              <a:t>Prosthetic joints are at risk of early and late infections.</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57</a:t>
            </a:fld>
            <a:endParaRPr lang="en-US"/>
          </a:p>
        </p:txBody>
      </p:sp>
    </p:spTree>
    <p:extLst>
      <p:ext uri="{BB962C8B-B14F-4D97-AF65-F5344CB8AC3E}">
        <p14:creationId xmlns:p14="http://schemas.microsoft.com/office/powerpoint/2010/main" val="726130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am-ET" sz="1200" b="1" dirty="0" smtClean="0"/>
              <a:t>Shock</a:t>
            </a:r>
            <a:r>
              <a:rPr lang="en-US" altLang="am-ET" sz="1200" dirty="0" smtClean="0"/>
              <a:t> is a systemic state of </a:t>
            </a:r>
            <a:r>
              <a:rPr lang="en-US" altLang="am-ET" sz="1200" b="0" i="0" dirty="0" smtClean="0">
                <a:solidFill>
                  <a:srgbClr val="FF0000"/>
                </a:solidFill>
              </a:rPr>
              <a:t>low tissue </a:t>
            </a:r>
            <a:r>
              <a:rPr lang="en-US" altLang="am-ET" sz="1200" b="0" i="0" dirty="0" smtClean="0">
                <a:solidFill>
                  <a:srgbClr val="7030A0"/>
                </a:solidFill>
              </a:rPr>
              <a:t>perfusion</a:t>
            </a:r>
            <a:r>
              <a:rPr lang="en-US" altLang="am-ET" sz="1200" b="0" i="0" dirty="0" smtClean="0">
                <a:solidFill>
                  <a:srgbClr val="FF0000"/>
                </a:solidFill>
              </a:rPr>
              <a:t> which is inadequate for normal cellular respiration</a:t>
            </a:r>
          </a:p>
          <a:p>
            <a:r>
              <a:rPr lang="en-US" b="1" dirty="0" err="1" smtClean="0"/>
              <a:t>Streptolysin</a:t>
            </a:r>
            <a:r>
              <a:rPr lang="en-US" b="1" dirty="0" smtClean="0"/>
              <a:t> O</a:t>
            </a:r>
            <a:r>
              <a:rPr lang="en-US" dirty="0" smtClean="0"/>
              <a:t> is an oxygen-labile </a:t>
            </a:r>
            <a:r>
              <a:rPr lang="en-US" dirty="0" err="1" smtClean="0"/>
              <a:t>hemolysin</a:t>
            </a:r>
            <a:r>
              <a:rPr lang="en-US" dirty="0" smtClean="0"/>
              <a:t> capable of lysing erythrocytes, leukocytes, platelets, and cultured cells. This </a:t>
            </a:r>
            <a:r>
              <a:rPr lang="en-US" dirty="0" err="1" smtClean="0"/>
              <a:t>hemolysin</a:t>
            </a:r>
            <a:r>
              <a:rPr lang="en-US" dirty="0" smtClean="0"/>
              <a:t> is </a:t>
            </a:r>
            <a:r>
              <a:rPr lang="en-US" dirty="0" err="1" smtClean="0"/>
              <a:t>antigenically</a:t>
            </a:r>
            <a:r>
              <a:rPr lang="en-US" dirty="0" smtClean="0"/>
              <a:t> related to oxygen labile  toxins  produced  by  Streptococcus  </a:t>
            </a:r>
            <a:r>
              <a:rPr lang="en-US" dirty="0" err="1" smtClean="0"/>
              <a:t>pneumoniae</a:t>
            </a:r>
            <a:r>
              <a:rPr lang="en-US" dirty="0" smtClean="0"/>
              <a:t>, Clostridium  </a:t>
            </a:r>
            <a:r>
              <a:rPr lang="en-US" dirty="0" err="1" smtClean="0"/>
              <a:t>tetani</a:t>
            </a:r>
            <a:r>
              <a:rPr lang="en-US" dirty="0" smtClean="0"/>
              <a:t>,  Clostridium  </a:t>
            </a:r>
            <a:r>
              <a:rPr lang="en-US" dirty="0" err="1" smtClean="0"/>
              <a:t>perfringens</a:t>
            </a:r>
            <a:r>
              <a:rPr lang="en-US" dirty="0" smtClean="0"/>
              <a:t>,  Bacillus </a:t>
            </a:r>
            <a:r>
              <a:rPr lang="en-US" dirty="0" err="1" smtClean="0"/>
              <a:t>cereus,and</a:t>
            </a:r>
            <a:r>
              <a:rPr lang="en-US" dirty="0" smtClean="0"/>
              <a:t> Listeria</a:t>
            </a:r>
            <a:r>
              <a:rPr lang="en-US" baseline="0" dirty="0" smtClean="0"/>
              <a:t> </a:t>
            </a:r>
            <a:r>
              <a:rPr lang="en-US" dirty="0" err="1" smtClean="0"/>
              <a:t>monocytogenes</a:t>
            </a:r>
            <a:r>
              <a:rPr lang="en-US" dirty="0" smtClean="0"/>
              <a:t>. Antibodies are readily formed against </a:t>
            </a:r>
            <a:r>
              <a:rPr lang="en-US" dirty="0" err="1" smtClean="0"/>
              <a:t>streptolysin</a:t>
            </a:r>
            <a:r>
              <a:rPr lang="en-US" dirty="0" smtClean="0"/>
              <a:t> O (</a:t>
            </a:r>
            <a:r>
              <a:rPr lang="en-US" dirty="0" err="1" smtClean="0"/>
              <a:t>antistreptolysin</a:t>
            </a:r>
            <a:r>
              <a:rPr lang="en-US" dirty="0" smtClean="0"/>
              <a:t> O [ASO] </a:t>
            </a:r>
            <a:r>
              <a:rPr lang="en-US" baseline="0" dirty="0" smtClean="0"/>
              <a:t> </a:t>
            </a:r>
            <a:r>
              <a:rPr lang="en-US" dirty="0" smtClean="0"/>
              <a:t>antibodies),a feature differentiating it from </a:t>
            </a:r>
            <a:r>
              <a:rPr lang="en-US" dirty="0" err="1" smtClean="0"/>
              <a:t>streptolysin</a:t>
            </a:r>
            <a:r>
              <a:rPr lang="en-US" dirty="0" smtClean="0"/>
              <a:t> S, and are useful for documenting recent group A streptococcal  infection  (anti-ASO  test). </a:t>
            </a:r>
            <a:r>
              <a:rPr lang="en-US" dirty="0" err="1" smtClean="0"/>
              <a:t>Streptolysin</a:t>
            </a:r>
            <a:r>
              <a:rPr lang="en-US" dirty="0" smtClean="0"/>
              <a:t>  O  is irreversibly inhibited  by  cholesterol in  skin  lipids,  so patients  with  cutaneous  infections  do  not  develop anti-ASO antibodies.</a:t>
            </a:r>
            <a:endParaRPr lang="am-ET" dirty="0"/>
          </a:p>
        </p:txBody>
      </p:sp>
      <p:sp>
        <p:nvSpPr>
          <p:cNvPr id="4" name="Slide Number Placeholder 3"/>
          <p:cNvSpPr>
            <a:spLocks noGrp="1"/>
          </p:cNvSpPr>
          <p:nvPr>
            <p:ph type="sldNum" sz="quarter" idx="10"/>
          </p:nvPr>
        </p:nvSpPr>
        <p:spPr/>
        <p:txBody>
          <a:bodyPr/>
          <a:lstStyle/>
          <a:p>
            <a:fld id="{5143ED39-4A13-42E3-9ACB-1C874405A621}" type="slidenum">
              <a:rPr lang="am-ET" smtClean="0"/>
              <a:t>62</a:t>
            </a:fld>
            <a:endParaRPr lang="am-ET"/>
          </a:p>
        </p:txBody>
      </p:sp>
    </p:spTree>
    <p:extLst>
      <p:ext uri="{BB962C8B-B14F-4D97-AF65-F5344CB8AC3E}">
        <p14:creationId xmlns:p14="http://schemas.microsoft.com/office/powerpoint/2010/main" val="2492755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Times New Roman" pitchFamily="18" charset="0"/>
                <a:cs typeface="Times New Roman" pitchFamily="18" charset="0"/>
              </a:rPr>
              <a:t>Scarlet fever</a:t>
            </a:r>
            <a:r>
              <a:rPr lang="en-US" sz="1200" dirty="0" smtClean="0">
                <a:latin typeface="Times New Roman" pitchFamily="18" charset="0"/>
                <a:cs typeface="Times New Roman" pitchFamily="18" charset="0"/>
              </a:rPr>
              <a:t>=an infectious disease with a fever, sore throat and a red rash</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63</a:t>
            </a:fld>
            <a:endParaRPr lang="en-US"/>
          </a:p>
        </p:txBody>
      </p:sp>
    </p:spTree>
    <p:extLst>
      <p:ext uri="{BB962C8B-B14F-4D97-AF65-F5344CB8AC3E}">
        <p14:creationId xmlns:p14="http://schemas.microsoft.com/office/powerpoint/2010/main" val="1884472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bacteria can instigate necrotizing fasciitis, including</a:t>
            </a:r>
            <a:r>
              <a:rPr lang="en-US" baseline="0" dirty="0" smtClean="0"/>
              <a:t> </a:t>
            </a:r>
            <a:r>
              <a:rPr lang="en-US" i="1" dirty="0" smtClean="0"/>
              <a:t>Staphylococcus aureus, </a:t>
            </a:r>
            <a:r>
              <a:rPr lang="en-US" dirty="0" smtClean="0"/>
              <a:t>but </a:t>
            </a:r>
            <a:r>
              <a:rPr lang="en-US" i="1" dirty="0" smtClean="0"/>
              <a:t>Streptococcus pyogenes </a:t>
            </a:r>
            <a:r>
              <a:rPr lang="en-US" dirty="0" smtClean="0"/>
              <a:t>(group A</a:t>
            </a:r>
            <a:r>
              <a:rPr lang="en-US" baseline="0" dirty="0" smtClean="0"/>
              <a:t> </a:t>
            </a:r>
            <a:r>
              <a:rPr lang="en-US" i="1" dirty="0" smtClean="0"/>
              <a:t>Streptococcus</a:t>
            </a:r>
            <a:r>
              <a:rPr lang="en-US" dirty="0" smtClean="0"/>
              <a:t>) is the most common cause. </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64</a:t>
            </a:fld>
            <a:endParaRPr lang="en-US"/>
          </a:p>
        </p:txBody>
      </p:sp>
    </p:spTree>
    <p:extLst>
      <p:ext uri="{BB962C8B-B14F-4D97-AF65-F5344CB8AC3E}">
        <p14:creationId xmlns:p14="http://schemas.microsoft.com/office/powerpoint/2010/main" val="1844965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Times New Roman" pitchFamily="18" charset="0"/>
                <a:cs typeface="Times New Roman" pitchFamily="18" charset="0"/>
              </a:rPr>
              <a:t>Streptokinase:</a:t>
            </a:r>
            <a:r>
              <a:rPr lang="en-US" sz="1200" dirty="0" smtClean="0">
                <a:latin typeface="Times New Roman" pitchFamily="18" charset="0"/>
                <a:cs typeface="Times New Roman" pitchFamily="18" charset="0"/>
              </a:rPr>
              <a:t> Lyses blood clots (</a:t>
            </a:r>
            <a:r>
              <a:rPr lang="en-US" sz="1200" dirty="0" err="1" smtClean="0">
                <a:latin typeface="Times New Roman" pitchFamily="18" charset="0"/>
                <a:cs typeface="Times New Roman" pitchFamily="18" charset="0"/>
              </a:rPr>
              <a:t>fibrinolysin</a:t>
            </a:r>
            <a:r>
              <a:rPr lang="en-US" sz="1200" dirty="0" smtClean="0">
                <a:latin typeface="Times New Roman" pitchFamily="18" charset="0"/>
                <a:cs typeface="Times New Roman" pitchFamily="18" charset="0"/>
              </a:rPr>
              <a:t>) and facilitate spread of bacteria</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66</a:t>
            </a:fld>
            <a:endParaRPr lang="en-US"/>
          </a:p>
        </p:txBody>
      </p:sp>
    </p:spTree>
    <p:extLst>
      <p:ext uri="{BB962C8B-B14F-4D97-AF65-F5344CB8AC3E}">
        <p14:creationId xmlns:p14="http://schemas.microsoft.com/office/powerpoint/2010/main" val="4130594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Pyoderma</a:t>
            </a:r>
            <a:r>
              <a:rPr lang="en-US" sz="1200" kern="1200" dirty="0" smtClean="0">
                <a:solidFill>
                  <a:schemeClr val="tx1"/>
                </a:solidFill>
                <a:effectLst/>
                <a:latin typeface="+mn-lt"/>
                <a:ea typeface="+mn-ea"/>
                <a:cs typeface="+mn-cs"/>
              </a:rPr>
              <a:t> (Impetigo) is seen primarily in young chil­dren (2 to 5 years old) with poor personal hygiene. Group A streptococci causing impetigo are frequently </a:t>
            </a:r>
            <a:r>
              <a:rPr lang="en-US" sz="1200" kern="1200" dirty="0" err="1" smtClean="0">
                <a:solidFill>
                  <a:schemeClr val="tx1"/>
                </a:solidFill>
                <a:effectLst/>
                <a:latin typeface="+mn-lt"/>
                <a:ea typeface="+mn-ea"/>
                <a:cs typeface="+mn-cs"/>
              </a:rPr>
              <a:t>nephritogenic</a:t>
            </a:r>
            <a:r>
              <a:rPr lang="en-US" sz="1200" kern="1200" dirty="0" smtClean="0">
                <a:solidFill>
                  <a:schemeClr val="tx1"/>
                </a:solidFill>
                <a:effectLst/>
                <a:latin typeface="+mn-lt"/>
                <a:ea typeface="+mn-ea"/>
                <a:cs typeface="+mn-cs"/>
              </a:rPr>
              <a:t>, that leads to acute glomerulonephritis. The main causes leading to acute glomerulonephritis in children in the tropics are impetigo and streptococcal infection of scabies lesions. </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69</a:t>
            </a:fld>
            <a:endParaRPr lang="en-US"/>
          </a:p>
        </p:txBody>
      </p:sp>
    </p:spTree>
    <p:extLst>
      <p:ext uri="{BB962C8B-B14F-4D97-AF65-F5344CB8AC3E}">
        <p14:creationId xmlns:p14="http://schemas.microsoft.com/office/powerpoint/2010/main" val="864844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Diseases of the integumentary system. Dermatologists specialize in treating diseases, disorders and </a:t>
            </a:r>
            <a:r>
              <a:rPr lang="en-US" sz="1200" b="1" kern="1200" dirty="0" smtClean="0">
                <a:solidFill>
                  <a:schemeClr val="tx1"/>
                </a:solidFill>
                <a:effectLst/>
                <a:latin typeface="+mn-lt"/>
                <a:ea typeface="+mn-ea"/>
                <a:cs typeface="+mn-cs"/>
              </a:rPr>
              <a:t>injuries</a:t>
            </a:r>
            <a:r>
              <a:rPr lang="en-US" sz="1200" b="0" kern="1200" dirty="0" smtClean="0">
                <a:solidFill>
                  <a:schemeClr val="tx1"/>
                </a:solidFill>
                <a:effectLst/>
                <a:latin typeface="+mn-lt"/>
                <a:ea typeface="+mn-ea"/>
                <a:cs typeface="+mn-cs"/>
              </a:rPr>
              <a:t> of the skin, hair and nails. </a:t>
            </a:r>
            <a:r>
              <a:rPr lang="en-US" sz="1200" b="0" kern="1200" smtClean="0">
                <a:solidFill>
                  <a:schemeClr val="tx1"/>
                </a:solidFill>
                <a:effectLst/>
                <a:latin typeface="+mn-lt"/>
                <a:ea typeface="+mn-ea"/>
                <a:cs typeface="+mn-cs"/>
              </a:rPr>
              <a:t>They treat common conditions such as </a:t>
            </a:r>
            <a:r>
              <a:rPr lang="en-US" sz="1200" b="1" kern="1200" smtClean="0">
                <a:solidFill>
                  <a:schemeClr val="tx1"/>
                </a:solidFill>
                <a:effectLst/>
                <a:latin typeface="+mn-lt"/>
                <a:ea typeface="+mn-ea"/>
                <a:cs typeface="+mn-cs"/>
              </a:rPr>
              <a:t>acne</a:t>
            </a:r>
            <a:r>
              <a:rPr lang="en-US" sz="1200" b="0" kern="1200" smtClean="0">
                <a:solidFill>
                  <a:schemeClr val="tx1"/>
                </a:solidFill>
                <a:effectLst/>
                <a:latin typeface="+mn-lt"/>
                <a:ea typeface="+mn-ea"/>
                <a:cs typeface="+mn-cs"/>
              </a:rPr>
              <a:t> and warts; </a:t>
            </a:r>
            <a:r>
              <a:rPr lang="en-US" sz="1200" b="1" kern="1200" smtClean="0">
                <a:solidFill>
                  <a:schemeClr val="tx1"/>
                </a:solidFill>
                <a:effectLst/>
                <a:latin typeface="+mn-lt"/>
                <a:ea typeface="+mn-ea"/>
                <a:cs typeface="+mn-cs"/>
              </a:rPr>
              <a:t>chronic skin conditions</a:t>
            </a:r>
            <a:r>
              <a:rPr lang="en-US" sz="1200" b="0" kern="1200" smtClean="0">
                <a:solidFill>
                  <a:schemeClr val="tx1"/>
                </a:solidFill>
                <a:effectLst/>
                <a:latin typeface="+mn-lt"/>
                <a:ea typeface="+mn-ea"/>
                <a:cs typeface="+mn-cs"/>
              </a:rPr>
              <a:t> such as </a:t>
            </a:r>
            <a:r>
              <a:rPr lang="en-US" sz="1200" b="1" kern="1200" smtClean="0">
                <a:solidFill>
                  <a:schemeClr val="tx1"/>
                </a:solidFill>
                <a:effectLst/>
                <a:latin typeface="+mn-lt"/>
                <a:ea typeface="+mn-ea"/>
                <a:cs typeface="+mn-cs"/>
              </a:rPr>
              <a:t>eczema</a:t>
            </a:r>
            <a:r>
              <a:rPr lang="en-US" sz="1200" b="0" kern="1200" smtClean="0">
                <a:solidFill>
                  <a:schemeClr val="tx1"/>
                </a:solidFill>
                <a:effectLst/>
                <a:latin typeface="+mn-lt"/>
                <a:ea typeface="+mn-ea"/>
                <a:cs typeface="+mn-cs"/>
              </a:rPr>
              <a:t> and </a:t>
            </a:r>
            <a:r>
              <a:rPr lang="en-US" sz="1200" b="1" kern="1200" smtClean="0">
                <a:solidFill>
                  <a:schemeClr val="tx1"/>
                </a:solidFill>
                <a:effectLst/>
                <a:latin typeface="+mn-lt"/>
                <a:ea typeface="+mn-ea"/>
                <a:cs typeface="+mn-cs"/>
              </a:rPr>
              <a:t>psoriasis</a:t>
            </a:r>
            <a:r>
              <a:rPr lang="en-US" sz="1200" b="0" kern="1200" smtClean="0">
                <a:solidFill>
                  <a:schemeClr val="tx1"/>
                </a:solidFill>
                <a:effectLst/>
                <a:latin typeface="+mn-lt"/>
                <a:ea typeface="+mn-ea"/>
                <a:cs typeface="+mn-cs"/>
              </a:rPr>
              <a:t>; and more serious diseases like </a:t>
            </a:r>
            <a:r>
              <a:rPr lang="en-US" sz="1200" b="1" kern="1200" smtClean="0">
                <a:solidFill>
                  <a:schemeClr val="tx1"/>
                </a:solidFill>
                <a:effectLst/>
                <a:latin typeface="+mn-lt"/>
                <a:ea typeface="+mn-ea"/>
                <a:cs typeface="+mn-cs"/>
              </a:rPr>
              <a:t>skin cancer</a:t>
            </a:r>
            <a:r>
              <a:rPr lang="en-US" sz="1200" b="0" kern="1200" smtClean="0">
                <a:solidFill>
                  <a:schemeClr val="tx1"/>
                </a:solidFill>
                <a:effectLst/>
                <a:latin typeface="+mn-lt"/>
                <a:ea typeface="+mn-ea"/>
                <a:cs typeface="+mn-cs"/>
              </a:rPr>
              <a:t>, according to the </a:t>
            </a:r>
            <a:r>
              <a:rPr lang="en-US" sz="1200" b="1" kern="1200" smtClean="0">
                <a:solidFill>
                  <a:schemeClr val="tx1"/>
                </a:solidFill>
                <a:effectLst/>
                <a:latin typeface="+mn-lt"/>
                <a:ea typeface="+mn-ea"/>
                <a:cs typeface="+mn-cs"/>
              </a:rPr>
              <a:t>AAD (</a:t>
            </a:r>
            <a:r>
              <a:rPr lang="en-US" smtClean="0">
                <a:effectLst/>
                <a:hlinkClick r:id="rId3"/>
              </a:rPr>
              <a:t>American Academy of Dermatologists </a:t>
            </a:r>
            <a:r>
              <a:rPr lang="en-US" sz="1200" b="1" kern="1200" smtClean="0">
                <a:solidFill>
                  <a:schemeClr val="tx1"/>
                </a:solidFill>
                <a:effectLst/>
                <a:latin typeface="+mn-lt"/>
                <a:ea typeface="+mn-ea"/>
                <a:cs typeface="+mn-cs"/>
              </a:rPr>
              <a:t>)</a:t>
            </a:r>
            <a:r>
              <a:rPr lang="en-US" sz="1200" b="0" kern="120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integumentary system</a:t>
            </a:r>
            <a:r>
              <a:rPr lang="en-US" sz="1200" b="0" kern="1200" dirty="0" smtClean="0">
                <a:solidFill>
                  <a:schemeClr val="tx1"/>
                </a:solidFill>
                <a:effectLst/>
                <a:latin typeface="+mn-lt"/>
                <a:ea typeface="+mn-ea"/>
                <a:cs typeface="+mn-cs"/>
              </a:rPr>
              <a:t> consists of the skin, hair, nails, glands, and nerves. Its main function is to act as a barrier to protect the body from the outside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world.</a:t>
            </a:r>
            <a:endParaRPr lang="en-US" dirty="0"/>
          </a:p>
        </p:txBody>
      </p:sp>
      <p:sp>
        <p:nvSpPr>
          <p:cNvPr id="4" name="Slide Number Placeholder 3"/>
          <p:cNvSpPr>
            <a:spLocks noGrp="1"/>
          </p:cNvSpPr>
          <p:nvPr>
            <p:ph type="sldNum" sz="quarter" idx="10"/>
          </p:nvPr>
        </p:nvSpPr>
        <p:spPr/>
        <p:txBody>
          <a:bodyPr/>
          <a:lstStyle/>
          <a:p>
            <a:fld id="{5143ED39-4A13-42E3-9ACB-1C874405A621}" type="slidenum">
              <a:rPr lang="am-ET" smtClean="0"/>
              <a:t>3</a:t>
            </a:fld>
            <a:endParaRPr lang="am-ET"/>
          </a:p>
        </p:txBody>
      </p:sp>
    </p:spTree>
    <p:extLst>
      <p:ext uri="{BB962C8B-B14F-4D97-AF65-F5344CB8AC3E}">
        <p14:creationId xmlns:p14="http://schemas.microsoft.com/office/powerpoint/2010/main" val="651334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S. pyogenes </a:t>
            </a:r>
            <a:r>
              <a:rPr lang="en-US" sz="1200" b="0" i="0" kern="1200" dirty="0" smtClean="0">
                <a:solidFill>
                  <a:schemeClr val="tx1"/>
                </a:solidFill>
                <a:effectLst/>
                <a:latin typeface="+mn-lt"/>
                <a:ea typeface="+mn-ea"/>
                <a:cs typeface="+mn-cs"/>
              </a:rPr>
              <a:t>can cause necrotizing soft tissue infection, sensationalized by the news media as “flesh-eating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strep” and medically known as </a:t>
            </a:r>
            <a:r>
              <a:rPr lang="en-US" sz="1200" b="1" i="0" kern="1200" dirty="0" smtClean="0">
                <a:solidFill>
                  <a:schemeClr val="tx1"/>
                </a:solidFill>
                <a:effectLst/>
                <a:latin typeface="+mn-lt"/>
                <a:ea typeface="+mn-ea"/>
                <a:cs typeface="+mn-cs"/>
              </a:rPr>
              <a:t>necrotizing fasciitis.</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70</a:t>
            </a:fld>
            <a:endParaRPr lang="en-US"/>
          </a:p>
        </p:txBody>
      </p:sp>
    </p:spTree>
    <p:extLst>
      <p:ext uri="{BB962C8B-B14F-4D97-AF65-F5344CB8AC3E}">
        <p14:creationId xmlns:p14="http://schemas.microsoft.com/office/powerpoint/2010/main" val="3699305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PYR (</a:t>
            </a:r>
            <a:r>
              <a:rPr lang="en-US" sz="1200" b="1" i="0" kern="1200" dirty="0" err="1" smtClean="0">
                <a:solidFill>
                  <a:schemeClr val="tx1"/>
                </a:solidFill>
                <a:effectLst/>
                <a:latin typeface="+mn-lt"/>
                <a:ea typeface="+mn-ea"/>
                <a:cs typeface="+mn-cs"/>
              </a:rPr>
              <a:t>Pyrrolidonyl</a:t>
            </a:r>
            <a:r>
              <a:rPr lang="en-US" sz="1200" b="1" i="0" kern="1200" dirty="0" smtClean="0">
                <a:solidFill>
                  <a:schemeClr val="tx1"/>
                </a:solidFill>
                <a:effectLst/>
                <a:latin typeface="+mn-lt"/>
                <a:ea typeface="+mn-ea"/>
                <a:cs typeface="+mn-cs"/>
              </a:rPr>
              <a:t> Aminopeptidase) Test</a:t>
            </a:r>
            <a:r>
              <a:rPr lang="en-US" sz="1200" b="0" i="0" kern="1200" dirty="0" smtClean="0">
                <a:solidFill>
                  <a:schemeClr val="tx1"/>
                </a:solidFill>
                <a:effectLst/>
                <a:latin typeface="+mn-lt"/>
                <a:ea typeface="+mn-ea"/>
                <a:cs typeface="+mn-cs"/>
              </a:rPr>
              <a:t> is used for the detection of </a:t>
            </a:r>
            <a:r>
              <a:rPr lang="en-US" sz="1200" b="0" i="0" kern="1200" dirty="0" err="1" smtClean="0">
                <a:solidFill>
                  <a:schemeClr val="tx1"/>
                </a:solidFill>
                <a:effectLst/>
                <a:latin typeface="+mn-lt"/>
                <a:ea typeface="+mn-ea"/>
                <a:cs typeface="+mn-cs"/>
              </a:rPr>
              <a:t>pyrolidonyl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arylamidase</a:t>
            </a:r>
            <a:r>
              <a:rPr lang="en-US" sz="1200" b="0" i="0" kern="1200" dirty="0" smtClean="0">
                <a:solidFill>
                  <a:schemeClr val="tx1"/>
                </a:solidFill>
                <a:effectLst/>
                <a:latin typeface="+mn-lt"/>
                <a:ea typeface="+mn-ea"/>
                <a:cs typeface="+mn-cs"/>
              </a:rPr>
              <a:t> (also called </a:t>
            </a:r>
            <a:r>
              <a:rPr lang="en-US" sz="1200" b="0" i="0" kern="1200" dirty="0" err="1" smtClean="0">
                <a:solidFill>
                  <a:schemeClr val="tx1"/>
                </a:solidFill>
                <a:effectLst/>
                <a:latin typeface="+mn-lt"/>
                <a:ea typeface="+mn-ea"/>
                <a:cs typeface="+mn-cs"/>
              </a:rPr>
              <a:t>pyrrolidonyl</a:t>
            </a:r>
            <a:r>
              <a:rPr lang="en-US" sz="1200" b="0" i="0" kern="1200" dirty="0" smtClean="0">
                <a:solidFill>
                  <a:schemeClr val="tx1"/>
                </a:solidFill>
                <a:effectLst/>
                <a:latin typeface="+mn-lt"/>
                <a:ea typeface="+mn-ea"/>
                <a:cs typeface="+mn-cs"/>
              </a:rPr>
              <a:t> aminopeptidase) activity in </a:t>
            </a:r>
            <a:r>
              <a:rPr lang="en-US" sz="1200" b="0" i="1" kern="1200" dirty="0" smtClean="0">
                <a:solidFill>
                  <a:schemeClr val="tx1"/>
                </a:solidFill>
                <a:effectLst/>
                <a:latin typeface="+mn-lt"/>
                <a:ea typeface="+mn-ea"/>
                <a:cs typeface="+mn-cs"/>
              </a:rPr>
              <a:t>Streptococcus pyogenes</a:t>
            </a:r>
            <a:r>
              <a:rPr lang="en-US" sz="1200" b="0" i="0" kern="1200" dirty="0" smtClean="0">
                <a:solidFill>
                  <a:schemeClr val="tx1"/>
                </a:solidFill>
                <a:effectLst/>
                <a:latin typeface="+mn-lt"/>
                <a:ea typeface="+mn-ea"/>
                <a:cs typeface="+mn-cs"/>
              </a:rPr>
              <a:t> (group 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strep), </a:t>
            </a:r>
            <a:r>
              <a:rPr lang="en-US" sz="1200" b="0" i="1" kern="1200" dirty="0" smtClean="0">
                <a:solidFill>
                  <a:schemeClr val="tx1"/>
                </a:solidFill>
                <a:effectLst/>
                <a:latin typeface="+mn-lt"/>
                <a:ea typeface="+mn-ea"/>
                <a:cs typeface="+mn-cs"/>
              </a:rPr>
              <a:t>Enterococcus</a:t>
            </a:r>
            <a:r>
              <a:rPr lang="en-US" sz="1200" b="0" i="0" kern="1200" dirty="0" smtClean="0">
                <a:solidFill>
                  <a:schemeClr val="tx1"/>
                </a:solidFill>
                <a:effectLst/>
                <a:latin typeface="+mn-lt"/>
                <a:ea typeface="+mn-ea"/>
                <a:cs typeface="+mn-cs"/>
              </a:rPr>
              <a:t> spp., some coagulase-negative staphylococci, and some </a:t>
            </a:r>
            <a:r>
              <a:rPr lang="en-US" sz="1200" b="0" i="1" kern="1200" dirty="0" err="1" smtClean="0">
                <a:solidFill>
                  <a:schemeClr val="tx1"/>
                </a:solidFill>
                <a:effectLst/>
                <a:latin typeface="+mn-lt"/>
                <a:ea typeface="+mn-ea"/>
                <a:cs typeface="+mn-cs"/>
              </a:rPr>
              <a:t>Enterobacteriaceae</a:t>
            </a:r>
            <a:r>
              <a:rPr lang="en-US" sz="1200" b="0" i="0" kern="1200" dirty="0" smtClean="0">
                <a:solidFill>
                  <a:schemeClr val="tx1"/>
                </a:solidFill>
                <a:effectLst/>
                <a:latin typeface="+mn-lt"/>
                <a:ea typeface="+mn-ea"/>
                <a:cs typeface="+mn-cs"/>
              </a:rPr>
              <a:t>. It is also known as PYR (L-</a:t>
            </a:r>
            <a:r>
              <a:rPr lang="en-US" sz="1200" b="0" i="0" kern="1200" dirty="0" err="1" smtClean="0">
                <a:solidFill>
                  <a:schemeClr val="tx1"/>
                </a:solidFill>
                <a:effectLst/>
                <a:latin typeface="+mn-lt"/>
                <a:ea typeface="+mn-ea"/>
                <a:cs typeface="+mn-cs"/>
              </a:rPr>
              <a:t>pyrrolidonyl</a:t>
            </a:r>
            <a:r>
              <a:rPr lang="en-US" sz="1200" b="0" i="0" kern="1200" dirty="0" smtClean="0">
                <a:solidFill>
                  <a:schemeClr val="tx1"/>
                </a:solidFill>
                <a:effectLst/>
                <a:latin typeface="+mn-lt"/>
                <a:ea typeface="+mn-ea"/>
                <a:cs typeface="+mn-cs"/>
              </a:rPr>
              <a:t>-</a:t>
            </a:r>
            <a:r>
              <a:rPr lang="el-GR" sz="1200" b="0" i="0" kern="1200" dirty="0" smtClean="0">
                <a:solidFill>
                  <a:schemeClr val="tx1"/>
                </a:solidFill>
                <a:effectLst/>
                <a:latin typeface="+mn-lt"/>
                <a:ea typeface="+mn-ea"/>
                <a:cs typeface="+mn-cs"/>
              </a:rPr>
              <a:t>β-</a:t>
            </a:r>
            <a:r>
              <a:rPr lang="en-US" sz="1200" b="0" i="0" kern="1200" dirty="0" err="1" smtClean="0">
                <a:solidFill>
                  <a:schemeClr val="tx1"/>
                </a:solidFill>
                <a:effectLst/>
                <a:latin typeface="+mn-lt"/>
                <a:ea typeface="+mn-ea"/>
                <a:cs typeface="+mn-cs"/>
              </a:rPr>
              <a:t>naphthylamide</a:t>
            </a:r>
            <a:r>
              <a:rPr lang="en-US" sz="1200" b="0" i="0" kern="1200" dirty="0" smtClean="0">
                <a:solidFill>
                  <a:schemeClr val="tx1"/>
                </a:solidFill>
                <a:effectLst/>
                <a:latin typeface="+mn-lt"/>
                <a:ea typeface="+mn-ea"/>
                <a:cs typeface="+mn-cs"/>
              </a:rPr>
              <a:t>) which serve as a substrate for the detection of </a:t>
            </a:r>
            <a:r>
              <a:rPr lang="en-US" sz="1200" b="0" i="0" kern="1200" dirty="0" err="1" smtClean="0">
                <a:solidFill>
                  <a:schemeClr val="tx1"/>
                </a:solidFill>
                <a:effectLst/>
                <a:latin typeface="+mn-lt"/>
                <a:ea typeface="+mn-ea"/>
                <a:cs typeface="+mn-cs"/>
              </a:rPr>
              <a:t>pyrrolidonyl</a:t>
            </a:r>
            <a:r>
              <a:rPr lang="en-US" sz="1200" b="0" i="0" kern="1200" dirty="0" smtClean="0">
                <a:solidFill>
                  <a:schemeClr val="tx1"/>
                </a:solidFill>
                <a:effectLst/>
                <a:latin typeface="+mn-lt"/>
                <a:ea typeface="+mn-ea"/>
                <a:cs typeface="+mn-cs"/>
              </a:rPr>
              <a:t> peptidase.</a:t>
            </a:r>
          </a:p>
          <a:p>
            <a:r>
              <a:rPr lang="en-US" sz="1200" b="0" i="0" kern="1200" dirty="0" smtClean="0">
                <a:solidFill>
                  <a:schemeClr val="tx1"/>
                </a:solidFill>
                <a:effectLst/>
                <a:latin typeface="+mn-lt"/>
                <a:ea typeface="+mn-ea"/>
                <a:cs typeface="+mn-cs"/>
              </a:rPr>
              <a:t>The </a:t>
            </a:r>
            <a:r>
              <a:rPr lang="en-US" sz="1200" b="1" i="0" kern="1200" dirty="0" err="1" smtClean="0">
                <a:solidFill>
                  <a:schemeClr val="tx1"/>
                </a:solidFill>
                <a:effectLst/>
                <a:latin typeface="+mn-lt"/>
                <a:ea typeface="+mn-ea"/>
                <a:cs typeface="+mn-cs"/>
              </a:rPr>
              <a:t>Quellung</a:t>
            </a:r>
            <a:r>
              <a:rPr lang="en-US" sz="1200" b="0" i="0" kern="1200" dirty="0" smtClean="0">
                <a:solidFill>
                  <a:schemeClr val="tx1"/>
                </a:solidFill>
                <a:effectLst/>
                <a:latin typeface="+mn-lt"/>
                <a:ea typeface="+mn-ea"/>
                <a:cs typeface="+mn-cs"/>
              </a:rPr>
              <a:t> (or Neufeld) </a:t>
            </a:r>
            <a:r>
              <a:rPr lang="en-US" sz="1200" b="1" i="0" kern="1200" dirty="0" smtClean="0">
                <a:solidFill>
                  <a:schemeClr val="tx1"/>
                </a:solidFill>
                <a:effectLst/>
                <a:latin typeface="+mn-lt"/>
                <a:ea typeface="+mn-ea"/>
                <a:cs typeface="+mn-cs"/>
              </a:rPr>
              <a:t>reaction</a:t>
            </a:r>
            <a:r>
              <a:rPr lang="en-US" sz="1200" b="0" i="0" kern="1200" dirty="0" smtClean="0">
                <a:solidFill>
                  <a:schemeClr val="tx1"/>
                </a:solidFill>
                <a:effectLst/>
                <a:latin typeface="+mn-lt"/>
                <a:ea typeface="+mn-ea"/>
                <a:cs typeface="+mn-cs"/>
              </a:rPr>
              <a:t> is the gold standard technique for serotyping Streptococcus pneumoniae (pneumococcus). ... This method involves testing a pneumococcal cell suspension with pooled and specific antisera directed against the capsular polysaccharide.</a:t>
            </a:r>
          </a:p>
          <a:p>
            <a:r>
              <a:rPr lang="en-US" sz="1200" b="0" i="0" kern="1200" dirty="0" smtClean="0">
                <a:solidFill>
                  <a:schemeClr val="tx1"/>
                </a:solidFill>
                <a:effectLst/>
                <a:latin typeface="+mn-lt"/>
                <a:ea typeface="+mn-ea"/>
                <a:cs typeface="+mn-cs"/>
              </a:rPr>
              <a:t>The </a:t>
            </a:r>
            <a:r>
              <a:rPr lang="en-US" sz="1200" b="1" i="0" kern="1200" dirty="0" err="1" smtClean="0">
                <a:solidFill>
                  <a:schemeClr val="tx1"/>
                </a:solidFill>
                <a:effectLst/>
                <a:latin typeface="+mn-lt"/>
                <a:ea typeface="+mn-ea"/>
                <a:cs typeface="+mn-cs"/>
              </a:rPr>
              <a:t>quellung</a:t>
            </a:r>
            <a:r>
              <a:rPr lang="en-US" sz="1200" b="1" i="0" kern="1200" dirty="0" smtClean="0">
                <a:solidFill>
                  <a:schemeClr val="tx1"/>
                </a:solidFill>
                <a:effectLst/>
                <a:latin typeface="+mn-lt"/>
                <a:ea typeface="+mn-ea"/>
                <a:cs typeface="+mn-cs"/>
              </a:rPr>
              <a:t> reaction</a:t>
            </a:r>
            <a:r>
              <a:rPr lang="en-US" sz="1200" b="0" i="0" kern="1200" dirty="0" smtClean="0">
                <a:solidFill>
                  <a:schemeClr val="tx1"/>
                </a:solidFill>
                <a:effectLst/>
                <a:latin typeface="+mn-lt"/>
                <a:ea typeface="+mn-ea"/>
                <a:cs typeface="+mn-cs"/>
              </a:rPr>
              <a:t>, also called the </a:t>
            </a:r>
            <a:r>
              <a:rPr lang="en-US" sz="1200" b="1" i="0" kern="1200" dirty="0" smtClean="0">
                <a:solidFill>
                  <a:schemeClr val="tx1"/>
                </a:solidFill>
                <a:effectLst/>
                <a:latin typeface="+mn-lt"/>
                <a:ea typeface="+mn-ea"/>
                <a:cs typeface="+mn-cs"/>
              </a:rPr>
              <a:t>Neufeld reaction</a:t>
            </a:r>
            <a:r>
              <a:rPr lang="en-US" sz="1200" b="0" i="0" kern="1200" dirty="0" smtClean="0">
                <a:solidFill>
                  <a:schemeClr val="tx1"/>
                </a:solidFill>
                <a:effectLst/>
                <a:latin typeface="+mn-lt"/>
                <a:ea typeface="+mn-ea"/>
                <a:cs typeface="+mn-cs"/>
              </a:rPr>
              <a:t>, is a </a:t>
            </a:r>
            <a:r>
              <a:rPr lang="en-US" sz="1200" b="0" i="0" u="none" strike="noStrike" kern="1200" dirty="0" smtClean="0">
                <a:solidFill>
                  <a:schemeClr val="tx1"/>
                </a:solidFill>
                <a:effectLst/>
                <a:latin typeface="+mn-lt"/>
                <a:ea typeface="+mn-ea"/>
                <a:cs typeface="+mn-cs"/>
                <a:hlinkClick r:id="rId3" tooltip="Biochemical"/>
              </a:rPr>
              <a:t>biochemical</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Chemical reaction"/>
              </a:rPr>
              <a:t>reaction</a:t>
            </a:r>
            <a:r>
              <a:rPr lang="en-US" sz="1200" b="0" i="0" kern="1200" dirty="0" smtClean="0">
                <a:solidFill>
                  <a:schemeClr val="tx1"/>
                </a:solidFill>
                <a:effectLst/>
                <a:latin typeface="+mn-lt"/>
                <a:ea typeface="+mn-ea"/>
                <a:cs typeface="+mn-cs"/>
              </a:rPr>
              <a:t> in which </a:t>
            </a:r>
            <a:r>
              <a:rPr lang="en-US" sz="1200" b="0" i="0" u="none" strike="noStrike" kern="1200" dirty="0" smtClean="0">
                <a:solidFill>
                  <a:schemeClr val="tx1"/>
                </a:solidFill>
                <a:effectLst/>
                <a:latin typeface="+mn-lt"/>
                <a:ea typeface="+mn-ea"/>
                <a:cs typeface="+mn-cs"/>
                <a:hlinkClick r:id="rId5" tooltip="Antibody"/>
              </a:rPr>
              <a:t>antibodies</a:t>
            </a:r>
            <a:r>
              <a:rPr lang="en-US" sz="1200" b="0" i="0" kern="1200" dirty="0" smtClean="0">
                <a:solidFill>
                  <a:schemeClr val="tx1"/>
                </a:solidFill>
                <a:effectLst/>
                <a:latin typeface="+mn-lt"/>
                <a:ea typeface="+mn-ea"/>
                <a:cs typeface="+mn-cs"/>
              </a:rPr>
              <a:t> bind to the </a:t>
            </a:r>
            <a:r>
              <a:rPr lang="en-US" sz="1200" b="0" i="0" u="none" strike="noStrike" kern="1200" dirty="0" smtClean="0">
                <a:solidFill>
                  <a:schemeClr val="tx1"/>
                </a:solidFill>
                <a:effectLst/>
                <a:latin typeface="+mn-lt"/>
                <a:ea typeface="+mn-ea"/>
                <a:cs typeface="+mn-cs"/>
                <a:hlinkClick r:id="rId6" tooltip="Bacterial capsule"/>
              </a:rPr>
              <a:t>bacterial capsule</a:t>
            </a:r>
            <a:r>
              <a:rPr lang="en-US" sz="1200" b="0" i="0" kern="1200" dirty="0" smtClean="0">
                <a:solidFill>
                  <a:schemeClr val="tx1"/>
                </a:solidFill>
                <a:effectLst/>
                <a:latin typeface="+mn-lt"/>
                <a:ea typeface="+mn-ea"/>
                <a:cs typeface="+mn-cs"/>
              </a:rPr>
              <a:t> of </a:t>
            </a:r>
            <a:r>
              <a:rPr lang="en-US" sz="1200" b="0" i="1" u="none" strike="noStrike" kern="1200" dirty="0" smtClean="0">
                <a:solidFill>
                  <a:schemeClr val="tx1"/>
                </a:solidFill>
                <a:effectLst/>
                <a:latin typeface="+mn-lt"/>
                <a:ea typeface="+mn-ea"/>
                <a:cs typeface="+mn-cs"/>
                <a:hlinkClick r:id="rId7" tooltip="Streptococcus pneumoniae"/>
              </a:rPr>
              <a:t>Streptococcus pneumoniae</a:t>
            </a:r>
            <a:r>
              <a:rPr lang="en-US" sz="1200" b="0" i="0" kern="1200" dirty="0" smtClean="0">
                <a:solidFill>
                  <a:schemeClr val="tx1"/>
                </a:solidFill>
                <a:effectLst/>
                <a:latin typeface="+mn-lt"/>
                <a:ea typeface="+mn-ea"/>
                <a:cs typeface="+mn-cs"/>
              </a:rPr>
              <a:t>, </a:t>
            </a:r>
            <a:r>
              <a:rPr lang="en-US" sz="1200" b="0" i="1" u="none" strike="noStrike" kern="1200" dirty="0" err="1" smtClean="0">
                <a:solidFill>
                  <a:schemeClr val="tx1"/>
                </a:solidFill>
                <a:effectLst/>
                <a:latin typeface="+mn-lt"/>
                <a:ea typeface="+mn-ea"/>
                <a:cs typeface="+mn-cs"/>
                <a:hlinkClick r:id="rId8" tooltip="Klebsiella pneumoniae"/>
              </a:rPr>
              <a:t>Klebsiella</a:t>
            </a:r>
            <a:r>
              <a:rPr lang="en-US" sz="1200" b="0" i="1" u="none" strike="noStrike" kern="1200" dirty="0" smtClean="0">
                <a:solidFill>
                  <a:schemeClr val="tx1"/>
                </a:solidFill>
                <a:effectLst/>
                <a:latin typeface="+mn-lt"/>
                <a:ea typeface="+mn-ea"/>
                <a:cs typeface="+mn-cs"/>
                <a:hlinkClick r:id="rId8" tooltip="Klebsiella pneumoniae"/>
              </a:rPr>
              <a:t> pneumoniae</a:t>
            </a:r>
            <a:r>
              <a:rPr lang="en-US" sz="1200" b="0" i="0"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hlinkClick r:id="rId9" tooltip="Neisseria meningitidis"/>
              </a:rPr>
              <a:t>Neisseria </a:t>
            </a:r>
            <a:r>
              <a:rPr lang="en-US" sz="1200" b="0" i="1" u="none" strike="noStrike" kern="1200" dirty="0" err="1" smtClean="0">
                <a:solidFill>
                  <a:schemeClr val="tx1"/>
                </a:solidFill>
                <a:effectLst/>
                <a:latin typeface="+mn-lt"/>
                <a:ea typeface="+mn-ea"/>
                <a:cs typeface="+mn-cs"/>
                <a:hlinkClick r:id="rId9" tooltip="Neisseria meningitidis"/>
              </a:rPr>
              <a:t>meningitidis</a:t>
            </a:r>
            <a:r>
              <a:rPr lang="en-US" sz="1200" b="0" i="0" u="none"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hlinkClick r:id="rId10" tooltip="Bacillus anthracis"/>
              </a:rPr>
              <a:t>Bacillus anthracis</a:t>
            </a:r>
            <a:r>
              <a:rPr lang="en-US" sz="1200" b="0" i="0" u="none" kern="1200" dirty="0" smtClean="0">
                <a:solidFill>
                  <a:schemeClr val="tx1"/>
                </a:solidFill>
                <a:effectLst/>
                <a:latin typeface="+mn-lt"/>
                <a:ea typeface="+mn-ea"/>
                <a:cs typeface="+mn-cs"/>
              </a:rPr>
              <a:t>, </a:t>
            </a:r>
            <a:r>
              <a:rPr lang="en-US" sz="1200" b="0" i="1" u="none" strike="noStrike" kern="1200" dirty="0" err="1" smtClean="0">
                <a:solidFill>
                  <a:schemeClr val="tx1"/>
                </a:solidFill>
                <a:effectLst/>
                <a:latin typeface="+mn-lt"/>
                <a:ea typeface="+mn-ea"/>
                <a:cs typeface="+mn-cs"/>
                <a:hlinkClick r:id="rId11" tooltip="Haemophilus influenzae"/>
              </a:rPr>
              <a:t>Haemophilus</a:t>
            </a:r>
            <a:r>
              <a:rPr lang="en-US" sz="1200" b="0" i="1" u="none" strike="noStrike" kern="1200" dirty="0" smtClean="0">
                <a:solidFill>
                  <a:schemeClr val="tx1"/>
                </a:solidFill>
                <a:effectLst/>
                <a:latin typeface="+mn-lt"/>
                <a:ea typeface="+mn-ea"/>
                <a:cs typeface="+mn-cs"/>
                <a:hlinkClick r:id="rId11" tooltip="Haemophilus influenzae"/>
              </a:rPr>
              <a:t> </a:t>
            </a:r>
            <a:r>
              <a:rPr lang="en-US" sz="1200" b="0" i="1" u="none" strike="noStrike" kern="1200" dirty="0" err="1" smtClean="0">
                <a:solidFill>
                  <a:schemeClr val="tx1"/>
                </a:solidFill>
                <a:effectLst/>
                <a:latin typeface="+mn-lt"/>
                <a:ea typeface="+mn-ea"/>
                <a:cs typeface="+mn-cs"/>
                <a:hlinkClick r:id="rId11" tooltip="Haemophilus influenzae"/>
              </a:rPr>
              <a:t>influenzae</a:t>
            </a:r>
            <a:r>
              <a:rPr lang="en-US" sz="1200" b="0" i="0" u="none"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rPr>
              <a:t> </a:t>
            </a:r>
            <a:r>
              <a:rPr lang="en-US" sz="1200" b="0" i="0" u="none"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hlinkClick r:id="rId12" tooltip="Escherichia coli"/>
              </a:rPr>
              <a:t>Escherichia coli</a:t>
            </a:r>
            <a:r>
              <a:rPr lang="en-US" sz="1200" b="0" i="0" u="none" kern="1200" dirty="0" smtClean="0">
                <a:solidFill>
                  <a:schemeClr val="tx1"/>
                </a:solidFill>
                <a:effectLst/>
                <a:latin typeface="+mn-lt"/>
                <a:ea typeface="+mn-ea"/>
                <a:cs typeface="+mn-cs"/>
              </a:rPr>
              <a:t>, and </a:t>
            </a:r>
            <a:r>
              <a:rPr lang="en-US" sz="1200" b="0" i="1" u="none" strike="noStrike" kern="1200" dirty="0" smtClean="0">
                <a:solidFill>
                  <a:schemeClr val="tx1"/>
                </a:solidFill>
                <a:effectLst/>
                <a:latin typeface="+mn-lt"/>
                <a:ea typeface="+mn-ea"/>
                <a:cs typeface="+mn-cs"/>
                <a:hlinkClick r:id="rId13" tooltip="Salmonella"/>
              </a:rPr>
              <a:t>Salmonella</a:t>
            </a:r>
            <a:r>
              <a:rPr lang="en-US" sz="1200" b="0" i="0" u="none" kern="1200" dirty="0" smtClean="0">
                <a:solidFill>
                  <a:schemeClr val="tx1"/>
                </a:solidFill>
                <a:effectLst/>
                <a:latin typeface="+mn-lt"/>
                <a:ea typeface="+mn-ea"/>
                <a:cs typeface="+mn-cs"/>
              </a:rPr>
              <a:t>. The antibody reaction allows these species to be visualized under a </a:t>
            </a:r>
            <a:r>
              <a:rPr lang="en-US" sz="1200" b="0" i="0" u="none" strike="noStrike" kern="1200" dirty="0" smtClean="0">
                <a:solidFill>
                  <a:schemeClr val="tx1"/>
                </a:solidFill>
                <a:effectLst/>
                <a:latin typeface="+mn-lt"/>
                <a:ea typeface="+mn-ea"/>
                <a:cs typeface="+mn-cs"/>
                <a:hlinkClick r:id="rId14" tooltip="Microscope"/>
              </a:rPr>
              <a:t>microscope</a:t>
            </a:r>
            <a:r>
              <a:rPr lang="en-US" sz="1200" b="0" i="0" u="none" kern="1200" dirty="0" smtClean="0">
                <a:solidFill>
                  <a:schemeClr val="tx1"/>
                </a:solidFill>
                <a:effectLst/>
                <a:latin typeface="+mn-lt"/>
                <a:ea typeface="+mn-ea"/>
                <a:cs typeface="+mn-cs"/>
              </a:rPr>
              <a:t>. If the reaction is positive, the capsule becomes </a:t>
            </a:r>
            <a:r>
              <a:rPr lang="en-US" sz="1200" b="0" i="0" u="none" strike="noStrike" kern="1200" dirty="0" smtClean="0">
                <a:solidFill>
                  <a:schemeClr val="tx1"/>
                </a:solidFill>
                <a:effectLst/>
                <a:latin typeface="+mn-lt"/>
                <a:ea typeface="+mn-ea"/>
                <a:cs typeface="+mn-cs"/>
                <a:hlinkClick r:id="rId15" tooltip="Opacity (optics)"/>
              </a:rPr>
              <a:t>opaque</a:t>
            </a:r>
            <a:r>
              <a:rPr lang="en-US" sz="1200" b="0" i="0" u="none" kern="1200" dirty="0" smtClean="0">
                <a:solidFill>
                  <a:schemeClr val="tx1"/>
                </a:solidFill>
                <a:effectLst/>
                <a:latin typeface="+mn-lt"/>
                <a:ea typeface="+mn-ea"/>
                <a:cs typeface="+mn-cs"/>
              </a:rPr>
              <a:t> and appears to enlarge</a:t>
            </a:r>
            <a:r>
              <a:rPr lang="en-US" sz="1200" b="0" i="0" kern="1200" dirty="0" smtClean="0">
                <a:solidFill>
                  <a:schemeClr val="tx1"/>
                </a:solidFill>
                <a:effectLst/>
                <a:latin typeface="+mn-lt"/>
                <a:ea typeface="+mn-ea"/>
                <a:cs typeface="+mn-cs"/>
              </a:rPr>
              <a:t>.</a:t>
            </a:r>
            <a:endParaRPr lang="en-US" dirty="0" smtClean="0"/>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71</a:t>
            </a:fld>
            <a:endParaRPr lang="en-US"/>
          </a:p>
        </p:txBody>
      </p:sp>
    </p:spTree>
    <p:extLst>
      <p:ext uri="{BB962C8B-B14F-4D97-AF65-F5344CB8AC3E}">
        <p14:creationId xmlns:p14="http://schemas.microsoft.com/office/powerpoint/2010/main" val="1111349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Principle of PYR Test</a:t>
            </a:r>
          </a:p>
          <a:p>
            <a:r>
              <a:rPr lang="en-US" sz="1200" b="0" i="0" kern="1200" dirty="0" smtClean="0">
                <a:solidFill>
                  <a:schemeClr val="tx1"/>
                </a:solidFill>
                <a:effectLst/>
                <a:latin typeface="+mn-lt"/>
                <a:ea typeface="+mn-ea"/>
                <a:cs typeface="+mn-cs"/>
              </a:rPr>
              <a:t>PYR is a rapid method for presumptive identification of bacteria based on the </a:t>
            </a:r>
            <a:r>
              <a:rPr lang="en-US" sz="1200" b="0" i="0" kern="1200" dirty="0" err="1" smtClean="0">
                <a:solidFill>
                  <a:schemeClr val="tx1"/>
                </a:solidFill>
                <a:effectLst/>
                <a:latin typeface="+mn-lt"/>
                <a:ea typeface="+mn-ea"/>
                <a:cs typeface="+mn-cs"/>
              </a:rPr>
              <a:t>pyrrolidonyl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arylamidase</a:t>
            </a:r>
            <a:r>
              <a:rPr lang="en-US" sz="1200" b="0" i="0" kern="1200" dirty="0" smtClean="0">
                <a:solidFill>
                  <a:schemeClr val="tx1"/>
                </a:solidFill>
                <a:effectLst/>
                <a:latin typeface="+mn-lt"/>
                <a:ea typeface="+mn-ea"/>
                <a:cs typeface="+mn-cs"/>
              </a:rPr>
              <a:t> enzyme. The enzyme </a:t>
            </a:r>
            <a:r>
              <a:rPr lang="en-US" sz="1200" b="0" i="1" kern="1200" dirty="0" smtClean="0">
                <a:solidFill>
                  <a:schemeClr val="tx1"/>
                </a:solidFill>
                <a:effectLst/>
                <a:latin typeface="+mn-lt"/>
                <a:ea typeface="+mn-ea"/>
                <a:cs typeface="+mn-cs"/>
              </a:rPr>
              <a:t>L-</a:t>
            </a:r>
            <a:r>
              <a:rPr lang="en-US" sz="1200" b="0" i="0" kern="1200" dirty="0" err="1" smtClean="0">
                <a:solidFill>
                  <a:schemeClr val="tx1"/>
                </a:solidFill>
                <a:effectLst/>
                <a:latin typeface="+mn-lt"/>
                <a:ea typeface="+mn-ea"/>
                <a:cs typeface="+mn-cs"/>
              </a:rPr>
              <a:t>pyrrolidonyl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arylamidase</a:t>
            </a:r>
            <a:r>
              <a:rPr lang="en-US" sz="1200" b="0" i="0" kern="1200" dirty="0" smtClean="0">
                <a:solidFill>
                  <a:schemeClr val="tx1"/>
                </a:solidFill>
                <a:effectLst/>
                <a:latin typeface="+mn-lt"/>
                <a:ea typeface="+mn-ea"/>
                <a:cs typeface="+mn-cs"/>
              </a:rPr>
              <a:t> hydrolyzes the L-</a:t>
            </a:r>
            <a:r>
              <a:rPr lang="en-US" sz="1200" b="0" i="0" kern="1200" dirty="0" err="1" smtClean="0">
                <a:solidFill>
                  <a:schemeClr val="tx1"/>
                </a:solidFill>
                <a:effectLst/>
                <a:latin typeface="+mn-lt"/>
                <a:ea typeface="+mn-ea"/>
                <a:cs typeface="+mn-cs"/>
              </a:rPr>
              <a:t>pyrrolidonyl</a:t>
            </a:r>
            <a:r>
              <a:rPr lang="en-US" sz="1200" b="0" i="0" kern="1200" dirty="0" smtClean="0">
                <a:solidFill>
                  <a:schemeClr val="tx1"/>
                </a:solidFill>
                <a:effectLst/>
                <a:latin typeface="+mn-lt"/>
                <a:ea typeface="+mn-ea"/>
                <a:cs typeface="+mn-cs"/>
              </a:rPr>
              <a:t>- β-</a:t>
            </a:r>
            <a:r>
              <a:rPr lang="en-US" sz="1200" b="0" i="0" kern="1200" dirty="0" err="1" smtClean="0">
                <a:solidFill>
                  <a:schemeClr val="tx1"/>
                </a:solidFill>
                <a:effectLst/>
                <a:latin typeface="+mn-lt"/>
                <a:ea typeface="+mn-ea"/>
                <a:cs typeface="+mn-cs"/>
              </a:rPr>
              <a:t>naphthylamide</a:t>
            </a:r>
            <a:r>
              <a:rPr lang="en-US" sz="1200" b="0" i="0" kern="1200" dirty="0" smtClean="0">
                <a:solidFill>
                  <a:schemeClr val="tx1"/>
                </a:solidFill>
                <a:effectLst/>
                <a:latin typeface="+mn-lt"/>
                <a:ea typeface="+mn-ea"/>
                <a:cs typeface="+mn-cs"/>
              </a:rPr>
              <a:t> substrate to produce a β-</a:t>
            </a:r>
            <a:r>
              <a:rPr lang="en-US" sz="1200" b="0" i="0" kern="1200" dirty="0" err="1" smtClean="0">
                <a:solidFill>
                  <a:schemeClr val="tx1"/>
                </a:solidFill>
                <a:effectLst/>
                <a:latin typeface="+mn-lt"/>
                <a:ea typeface="+mn-ea"/>
                <a:cs typeface="+mn-cs"/>
              </a:rPr>
              <a:t>naphthylamine</a:t>
            </a:r>
            <a:r>
              <a:rPr lang="en-US" sz="1200" b="0" i="0" kern="1200" dirty="0" smtClean="0">
                <a:solidFill>
                  <a:schemeClr val="tx1"/>
                </a:solidFill>
                <a:effectLst/>
                <a:latin typeface="+mn-lt"/>
                <a:ea typeface="+mn-ea"/>
                <a:cs typeface="+mn-cs"/>
              </a:rPr>
              <a:t>. The β-</a:t>
            </a:r>
            <a:r>
              <a:rPr lang="en-US" sz="1200" b="0" i="0" kern="1200" dirty="0" err="1" smtClean="0">
                <a:solidFill>
                  <a:schemeClr val="tx1"/>
                </a:solidFill>
                <a:effectLst/>
                <a:latin typeface="+mn-lt"/>
                <a:ea typeface="+mn-ea"/>
                <a:cs typeface="+mn-cs"/>
              </a:rPr>
              <a:t>naphthylamine</a:t>
            </a:r>
            <a:r>
              <a:rPr lang="en-US" sz="1200" b="0" i="0" kern="1200" dirty="0" smtClean="0">
                <a:solidFill>
                  <a:schemeClr val="tx1"/>
                </a:solidFill>
                <a:effectLst/>
                <a:latin typeface="+mn-lt"/>
                <a:ea typeface="+mn-ea"/>
                <a:cs typeface="+mn-cs"/>
              </a:rPr>
              <a:t> can be detected in the presence of N,N-</a:t>
            </a:r>
            <a:r>
              <a:rPr lang="en-US" sz="1200" b="0" i="0" kern="1200" dirty="0" err="1" smtClean="0">
                <a:solidFill>
                  <a:schemeClr val="tx1"/>
                </a:solidFill>
                <a:effectLst/>
                <a:latin typeface="+mn-lt"/>
                <a:ea typeface="+mn-ea"/>
                <a:cs typeface="+mn-cs"/>
              </a:rPr>
              <a:t>methylaminocinnamaldehyde</a:t>
            </a:r>
            <a:r>
              <a:rPr lang="en-US" sz="1200" b="0" i="0" kern="1200" dirty="0" smtClean="0">
                <a:solidFill>
                  <a:schemeClr val="tx1"/>
                </a:solidFill>
                <a:effectLst/>
                <a:latin typeface="+mn-lt"/>
                <a:ea typeface="+mn-ea"/>
                <a:cs typeface="+mn-cs"/>
              </a:rPr>
              <a:t> reagent by the production of a bright red precipitate.</a:t>
            </a:r>
          </a:p>
          <a:p>
            <a:r>
              <a:rPr lang="en-US" sz="1200" b="0" i="0" kern="1200" dirty="0" smtClean="0">
                <a:solidFill>
                  <a:schemeClr val="tx1"/>
                </a:solidFill>
                <a:effectLst/>
                <a:latin typeface="+mn-lt"/>
                <a:ea typeface="+mn-ea"/>
                <a:cs typeface="+mn-cs"/>
              </a:rPr>
              <a:t>Following hydrolysis of the substrate by the peptidase, the resulting b-</a:t>
            </a:r>
            <a:r>
              <a:rPr lang="en-US" sz="1200" b="0" i="0" kern="1200" dirty="0" err="1" smtClean="0">
                <a:solidFill>
                  <a:schemeClr val="tx1"/>
                </a:solidFill>
                <a:effectLst/>
                <a:latin typeface="+mn-lt"/>
                <a:ea typeface="+mn-ea"/>
                <a:cs typeface="+mn-cs"/>
              </a:rPr>
              <a:t>naphthylamide</a:t>
            </a:r>
            <a:r>
              <a:rPr lang="en-US" sz="1200" b="0" i="0" kern="1200" dirty="0" smtClean="0">
                <a:solidFill>
                  <a:schemeClr val="tx1"/>
                </a:solidFill>
                <a:effectLst/>
                <a:latin typeface="+mn-lt"/>
                <a:ea typeface="+mn-ea"/>
                <a:cs typeface="+mn-cs"/>
              </a:rPr>
              <a:t> produces a red color upon the addition of 0.01% </a:t>
            </a:r>
            <a:r>
              <a:rPr lang="en-US" sz="1200" b="0" i="0" kern="1200" dirty="0" err="1" smtClean="0">
                <a:solidFill>
                  <a:schemeClr val="tx1"/>
                </a:solidFill>
                <a:effectLst/>
                <a:latin typeface="+mn-lt"/>
                <a:ea typeface="+mn-ea"/>
                <a:cs typeface="+mn-cs"/>
              </a:rPr>
              <a:t>cinnamaldehyde</a:t>
            </a:r>
            <a:r>
              <a:rPr lang="en-US" sz="1200" b="0" i="0" kern="1200" dirty="0" smtClean="0">
                <a:solidFill>
                  <a:schemeClr val="tx1"/>
                </a:solidFill>
                <a:effectLst/>
                <a:latin typeface="+mn-lt"/>
                <a:ea typeface="+mn-ea"/>
                <a:cs typeface="+mn-cs"/>
              </a:rPr>
              <a:t> reagent. When a visible inoculum of microorganism is rubbed onto a small area of a disk impregnated with the substrate, the hydrolysis occurs within 2 min, at which time the </a:t>
            </a:r>
            <a:r>
              <a:rPr lang="en-US" sz="1200" b="0" i="0" kern="1200" dirty="0" err="1" smtClean="0">
                <a:solidFill>
                  <a:schemeClr val="tx1"/>
                </a:solidFill>
                <a:effectLst/>
                <a:latin typeface="+mn-lt"/>
                <a:ea typeface="+mn-ea"/>
                <a:cs typeface="+mn-cs"/>
              </a:rPr>
              <a:t>cinnamaldehyde</a:t>
            </a:r>
            <a:r>
              <a:rPr lang="en-US" sz="1200" b="0" i="0" kern="1200" dirty="0" smtClean="0">
                <a:solidFill>
                  <a:schemeClr val="tx1"/>
                </a:solidFill>
                <a:effectLst/>
                <a:latin typeface="+mn-lt"/>
                <a:ea typeface="+mn-ea"/>
                <a:cs typeface="+mn-cs"/>
              </a:rPr>
              <a:t> reagent is added to detect the reaction by a color change to purple.</a:t>
            </a:r>
          </a:p>
          <a:p>
            <a:r>
              <a:rPr lang="en-US" sz="1200" b="0" i="0" kern="1200" dirty="0" smtClean="0">
                <a:solidFill>
                  <a:schemeClr val="tx1"/>
                </a:solidFill>
                <a:effectLst/>
                <a:latin typeface="+mn-lt"/>
                <a:ea typeface="+mn-ea"/>
                <a:cs typeface="+mn-cs"/>
              </a:rPr>
              <a:t>Uses of PYR Test</a:t>
            </a:r>
          </a:p>
          <a:p>
            <a:r>
              <a:rPr lang="en-US" sz="1200" b="0" i="0" kern="1200" dirty="0" smtClean="0">
                <a:solidFill>
                  <a:schemeClr val="tx1"/>
                </a:solidFill>
                <a:effectLst/>
                <a:latin typeface="+mn-lt"/>
                <a:ea typeface="+mn-ea"/>
                <a:cs typeface="+mn-cs"/>
              </a:rPr>
              <a:t>It is used for the presumptive identification of group A streptococci (</a:t>
            </a:r>
            <a:r>
              <a:rPr lang="en-US" sz="1200" b="0" i="1" kern="1200" dirty="0" smtClean="0">
                <a:solidFill>
                  <a:schemeClr val="tx1"/>
                </a:solidFill>
                <a:effectLst/>
                <a:latin typeface="+mn-lt"/>
                <a:ea typeface="+mn-ea"/>
                <a:cs typeface="+mn-cs"/>
              </a:rPr>
              <a:t>Streptococcus pyogenes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It is used for the rapid differentiation of enterococci from group D ß-hemolytic streptococci.</a:t>
            </a:r>
          </a:p>
          <a:p>
            <a:r>
              <a:rPr lang="en-US" sz="1200" b="0" i="0" kern="1200" dirty="0" smtClean="0">
                <a:solidFill>
                  <a:schemeClr val="tx1"/>
                </a:solidFill>
                <a:effectLst/>
                <a:latin typeface="+mn-lt"/>
                <a:ea typeface="+mn-ea"/>
                <a:cs typeface="+mn-cs"/>
              </a:rPr>
              <a:t>It also differentiate some Staphylococci (positive </a:t>
            </a:r>
            <a:r>
              <a:rPr lang="en-US" sz="1200" b="0" i="1" kern="1200" dirty="0" err="1" smtClean="0">
                <a:solidFill>
                  <a:schemeClr val="tx1"/>
                </a:solidFill>
                <a:effectLst/>
                <a:latin typeface="+mn-lt"/>
                <a:ea typeface="+mn-ea"/>
                <a:cs typeface="+mn-cs"/>
              </a:rPr>
              <a:t>haemolyticus</a:t>
            </a:r>
            <a:r>
              <a:rPr lang="en-US" sz="1200" b="0" i="0" kern="1200" dirty="0" smtClean="0">
                <a:solidFill>
                  <a:schemeClr val="tx1"/>
                </a:solidFill>
                <a:effectLst/>
                <a:latin typeface="+mn-lt"/>
                <a:ea typeface="+mn-ea"/>
                <a:cs typeface="+mn-cs"/>
              </a:rPr>
              <a:t> from negative </a:t>
            </a:r>
            <a:r>
              <a:rPr lang="en-US" sz="1200" b="0" i="1" kern="1200" dirty="0" smtClean="0">
                <a:solidFill>
                  <a:schemeClr val="tx1"/>
                </a:solidFill>
                <a:effectLst/>
                <a:latin typeface="+mn-lt"/>
                <a:ea typeface="+mn-ea"/>
                <a:cs typeface="+mn-cs"/>
              </a:rPr>
              <a:t>S. </a:t>
            </a:r>
            <a:r>
              <a:rPr lang="en-US" sz="1200" b="0" i="1" kern="1200" dirty="0" err="1" smtClean="0">
                <a:solidFill>
                  <a:schemeClr val="tx1"/>
                </a:solidFill>
                <a:effectLst/>
                <a:latin typeface="+mn-lt"/>
                <a:ea typeface="+mn-ea"/>
                <a:cs typeface="+mn-cs"/>
              </a:rPr>
              <a:t>auricularis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It is used in the identification of </a:t>
            </a:r>
            <a:r>
              <a:rPr lang="en-US" sz="1200" b="0" i="1" kern="1200" dirty="0" smtClean="0">
                <a:solidFill>
                  <a:schemeClr val="tx1"/>
                </a:solidFill>
                <a:effectLst/>
                <a:latin typeface="+mn-lt"/>
                <a:ea typeface="+mn-ea"/>
                <a:cs typeface="+mn-cs"/>
              </a:rPr>
              <a:t>E. coli</a:t>
            </a:r>
            <a:r>
              <a:rPr lang="en-US" sz="1200" b="0" i="0" kern="1200" dirty="0" smtClean="0">
                <a:solidFill>
                  <a:schemeClr val="tx1"/>
                </a:solidFill>
                <a:effectLst/>
                <a:latin typeface="+mn-lt"/>
                <a:ea typeface="+mn-ea"/>
                <a:cs typeface="+mn-cs"/>
              </a:rPr>
              <a:t>, separating it from other indole positive, lactose positive, gram-negative rods.</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72</a:t>
            </a:fld>
            <a:endParaRPr lang="en-US"/>
          </a:p>
        </p:txBody>
      </p:sp>
    </p:spTree>
    <p:extLst>
      <p:ext uri="{BB962C8B-B14F-4D97-AF65-F5344CB8AC3E}">
        <p14:creationId xmlns:p14="http://schemas.microsoft.com/office/powerpoint/2010/main" val="2952233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itchFamily="18" charset="0"/>
                <a:cs typeface="Times New Roman" pitchFamily="18" charset="0"/>
              </a:rPr>
              <a:t>myalgia (muscle pain),</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76</a:t>
            </a:fld>
            <a:endParaRPr lang="en-US"/>
          </a:p>
        </p:txBody>
      </p:sp>
    </p:spTree>
    <p:extLst>
      <p:ext uri="{BB962C8B-B14F-4D97-AF65-F5344CB8AC3E}">
        <p14:creationId xmlns:p14="http://schemas.microsoft.com/office/powerpoint/2010/main" val="2417900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Paronychia- </a:t>
            </a:r>
            <a:r>
              <a:rPr lang="en-US" sz="1200" kern="1200" dirty="0" smtClean="0">
                <a:solidFill>
                  <a:schemeClr val="tx1"/>
                </a:solidFill>
                <a:effectLst/>
                <a:latin typeface="+mn-lt"/>
                <a:ea typeface="+mn-ea"/>
                <a:cs typeface="+mn-cs"/>
              </a:rPr>
              <a:t>is an often tender infection of inflammation around the base of the nail fold. It can start suddenly (acute paronychia) or gradually (chronic paronychia). It is usually due to “Staphylococcus” bacteria germs.</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77</a:t>
            </a:fld>
            <a:endParaRPr lang="en-US"/>
          </a:p>
        </p:txBody>
      </p:sp>
    </p:spTree>
    <p:extLst>
      <p:ext uri="{BB962C8B-B14F-4D97-AF65-F5344CB8AC3E}">
        <p14:creationId xmlns:p14="http://schemas.microsoft.com/office/powerpoint/2010/main" val="2848833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effectLst/>
                <a:latin typeface="+mn-lt"/>
                <a:ea typeface="+mn-ea"/>
                <a:cs typeface="+mn-cs"/>
              </a:rPr>
              <a:t>Propionibacterium</a:t>
            </a:r>
            <a:r>
              <a:rPr lang="en-US" sz="1200" b="0" i="1"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typically grows on sebum within the sebaceous glands of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skin . Excessive oil production triggered by the hormones of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adolescence, particularly testosterone in males, stimulates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growth of the bacteria, which secrete chemicals that attract leukocytes and trigger inflammation. The leukocytes phagocytize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bacteria and release chemicals that stimulate local inflammation.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combination of dead bacteria and dead and living leukocytes makes up the white pus associated with the pimples of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acne . A blackhead is formed when a plug of dead and dying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bacteria blocks the pore . In </a:t>
            </a:r>
            <a:r>
              <a:rPr lang="en-US" sz="1200" b="0" i="1" kern="1200" dirty="0" smtClean="0">
                <a:solidFill>
                  <a:schemeClr val="tx1"/>
                </a:solidFill>
                <a:effectLst/>
                <a:latin typeface="+mn-lt"/>
                <a:ea typeface="+mn-ea"/>
                <a:cs typeface="+mn-cs"/>
              </a:rPr>
              <a:t>cystic acne, </a:t>
            </a:r>
            <a:r>
              <a:rPr lang="en-US" sz="1200" b="0" i="0" kern="1200" dirty="0" smtClean="0">
                <a:solidFill>
                  <a:schemeClr val="tx1"/>
                </a:solidFill>
                <a:effectLst/>
                <a:latin typeface="+mn-lt"/>
                <a:ea typeface="+mn-ea"/>
                <a:cs typeface="+mn-cs"/>
              </a:rPr>
              <a:t>a particularly severe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form of the disease, bacteria form inflamed pustules (cysts)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that rupture, triggering the formation of scar tissue. Acne typically develops on those areas of the skin where sebaceous glands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are most numerous, including the face, scalp, neck, chest, back,</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upper arms, and shoulders.</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78</a:t>
            </a:fld>
            <a:endParaRPr lang="en-US"/>
          </a:p>
        </p:txBody>
      </p:sp>
    </p:spTree>
    <p:extLst>
      <p:ext uri="{BB962C8B-B14F-4D97-AF65-F5344CB8AC3E}">
        <p14:creationId xmlns:p14="http://schemas.microsoft.com/office/powerpoint/2010/main" val="3560058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80</a:t>
            </a:fld>
            <a:endParaRPr lang="en-US"/>
          </a:p>
        </p:txBody>
      </p:sp>
    </p:spTree>
    <p:extLst>
      <p:ext uri="{BB962C8B-B14F-4D97-AF65-F5344CB8AC3E}">
        <p14:creationId xmlns:p14="http://schemas.microsoft.com/office/powerpoint/2010/main" val="1935952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individuals</a:t>
            </a:r>
            <a:r>
              <a:rPr lang="en-US" baseline="0" dirty="0" smtClean="0"/>
              <a:t> </a:t>
            </a:r>
            <a:r>
              <a:rPr lang="en-US" dirty="0" smtClean="0"/>
              <a:t>who exhibit the characteristic signs and symptoms following exposure to cats. </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81</a:t>
            </a:fld>
            <a:endParaRPr lang="en-US"/>
          </a:p>
        </p:txBody>
      </p:sp>
    </p:spTree>
    <p:extLst>
      <p:ext uri="{BB962C8B-B14F-4D97-AF65-F5344CB8AC3E}">
        <p14:creationId xmlns:p14="http://schemas.microsoft.com/office/powerpoint/2010/main" val="3810180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000">
                <a:solidFill>
                  <a:schemeClr val="tx1"/>
                </a:solidFill>
                <a:latin typeface="Arial" panose="020B0604020202020204" pitchFamily="34" charset="0"/>
              </a:defRPr>
            </a:lvl1pPr>
            <a:lvl2pPr marL="742950" indent="-285750" defTabSz="966788">
              <a:defRPr sz="2000">
                <a:solidFill>
                  <a:schemeClr val="tx1"/>
                </a:solidFill>
                <a:latin typeface="Arial" panose="020B0604020202020204" pitchFamily="34" charset="0"/>
              </a:defRPr>
            </a:lvl2pPr>
            <a:lvl3pPr marL="1143000" indent="-228600" defTabSz="966788">
              <a:defRPr sz="2000">
                <a:solidFill>
                  <a:schemeClr val="tx1"/>
                </a:solidFill>
                <a:latin typeface="Arial" panose="020B0604020202020204" pitchFamily="34" charset="0"/>
              </a:defRPr>
            </a:lvl3pPr>
            <a:lvl4pPr marL="1600200" indent="-228600" defTabSz="966788">
              <a:defRPr sz="2000">
                <a:solidFill>
                  <a:schemeClr val="tx1"/>
                </a:solidFill>
                <a:latin typeface="Arial" panose="020B0604020202020204" pitchFamily="34" charset="0"/>
              </a:defRPr>
            </a:lvl4pPr>
            <a:lvl5pPr marL="2057400" indent="-228600" defTabSz="966788">
              <a:defRPr sz="2000">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a:solidFill>
                  <a:schemeClr val="tx1"/>
                </a:solidFill>
                <a:latin typeface="Arial" panose="020B0604020202020204" pitchFamily="34" charset="0"/>
              </a:defRPr>
            </a:lvl9pPr>
          </a:lstStyle>
          <a:p>
            <a:fld id="{07B29E07-A214-4668-8943-D882F4E50318}" type="slidenum">
              <a:rPr lang="en-US" sz="1300"/>
              <a:pPr/>
              <a:t>93</a:t>
            </a:fld>
            <a:endParaRPr lang="en-US" sz="1300"/>
          </a:p>
        </p:txBody>
      </p:sp>
      <p:sp>
        <p:nvSpPr>
          <p:cNvPr id="1592323" name="Rectangle 2"/>
          <p:cNvSpPr>
            <a:spLocks noGrp="1" noRot="1" noChangeAspect="1" noChangeArrowheads="1" noTextEdit="1"/>
          </p:cNvSpPr>
          <p:nvPr>
            <p:ph type="sldImg"/>
          </p:nvPr>
        </p:nvSpPr>
        <p:spPr>
          <a:ln/>
        </p:spPr>
      </p:sp>
      <p:sp>
        <p:nvSpPr>
          <p:cNvPr id="1592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smtClean="0">
                <a:solidFill>
                  <a:schemeClr val="tx1"/>
                </a:solidFill>
                <a:effectLst/>
                <a:latin typeface="+mn-lt"/>
                <a:ea typeface="+mn-ea"/>
                <a:cs typeface="+mn-cs"/>
              </a:rPr>
              <a:t>Germination and outgrowth of clostridia spores occurs. Alpha toxin and other exotoxins are secreted and extensive cell killing ensues. The production of enzymes that break down ground substance facilitates the spread of infection. Fermentation of tissue carbohydrates yields gas, and an accumulation of gas bubbles in the subcu­taneous spaces produces a crinkling sensation on pal­pation </a:t>
            </a:r>
            <a:r>
              <a:rPr lang="en-US" sz="1200" b="1" kern="1200" dirty="0" smtClean="0">
                <a:solidFill>
                  <a:schemeClr val="tx1"/>
                </a:solidFill>
                <a:effectLst/>
                <a:latin typeface="+mn-lt"/>
                <a:ea typeface="+mn-ea"/>
                <a:cs typeface="+mn-cs"/>
              </a:rPr>
              <a:t>(crepitation), </a:t>
            </a:r>
            <a:r>
              <a:rPr lang="en-US" sz="1200" kern="1200" dirty="0" smtClean="0">
                <a:solidFill>
                  <a:schemeClr val="tx1"/>
                </a:solidFill>
                <a:effectLst/>
                <a:latin typeface="+mn-lt"/>
                <a:ea typeface="+mn-ea"/>
                <a:cs typeface="+mn-cs"/>
              </a:rPr>
              <a:t>hence the name gas gangrene.</a:t>
            </a:r>
            <a:endParaRPr lang="en-US" dirty="0" smtClean="0"/>
          </a:p>
        </p:txBody>
      </p:sp>
    </p:spTree>
    <p:extLst>
      <p:ext uri="{BB962C8B-B14F-4D97-AF65-F5344CB8AC3E}">
        <p14:creationId xmlns:p14="http://schemas.microsoft.com/office/powerpoint/2010/main" val="1904661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000">
                <a:solidFill>
                  <a:schemeClr val="tx1"/>
                </a:solidFill>
                <a:latin typeface="Arial" panose="020B0604020202020204" pitchFamily="34" charset="0"/>
              </a:defRPr>
            </a:lvl1pPr>
            <a:lvl2pPr marL="742950" indent="-285750" defTabSz="966788">
              <a:defRPr sz="2000">
                <a:solidFill>
                  <a:schemeClr val="tx1"/>
                </a:solidFill>
                <a:latin typeface="Arial" panose="020B0604020202020204" pitchFamily="34" charset="0"/>
              </a:defRPr>
            </a:lvl2pPr>
            <a:lvl3pPr marL="1143000" indent="-228600" defTabSz="966788">
              <a:defRPr sz="2000">
                <a:solidFill>
                  <a:schemeClr val="tx1"/>
                </a:solidFill>
                <a:latin typeface="Arial" panose="020B0604020202020204" pitchFamily="34" charset="0"/>
              </a:defRPr>
            </a:lvl3pPr>
            <a:lvl4pPr marL="1600200" indent="-228600" defTabSz="966788">
              <a:defRPr sz="2000">
                <a:solidFill>
                  <a:schemeClr val="tx1"/>
                </a:solidFill>
                <a:latin typeface="Arial" panose="020B0604020202020204" pitchFamily="34" charset="0"/>
              </a:defRPr>
            </a:lvl4pPr>
            <a:lvl5pPr marL="2057400" indent="-228600" defTabSz="966788">
              <a:defRPr sz="2000">
                <a:solidFill>
                  <a:schemeClr val="tx1"/>
                </a:solidFill>
                <a:latin typeface="Arial" panose="020B0604020202020204" pitchFamily="34" charset="0"/>
              </a:defRPr>
            </a:lvl5pPr>
            <a:lvl6pPr marL="2514600" indent="-228600" algn="ctr" defTabSz="966788"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defTabSz="966788"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defTabSz="966788"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defTabSz="966788" eaLnBrk="0" fontAlgn="base" hangingPunct="0">
              <a:spcBef>
                <a:spcPct val="0"/>
              </a:spcBef>
              <a:spcAft>
                <a:spcPct val="0"/>
              </a:spcAft>
              <a:defRPr sz="2000">
                <a:solidFill>
                  <a:schemeClr val="tx1"/>
                </a:solidFill>
                <a:latin typeface="Arial" panose="020B0604020202020204" pitchFamily="34" charset="0"/>
              </a:defRPr>
            </a:lvl9pPr>
          </a:lstStyle>
          <a:p>
            <a:fld id="{EA2AA675-10CD-44D0-8E1F-24B14F5974F2}" type="slidenum">
              <a:rPr lang="en-US" sz="1300"/>
              <a:pPr/>
              <a:t>95</a:t>
            </a:fld>
            <a:endParaRPr lang="en-US" sz="1300"/>
          </a:p>
        </p:txBody>
      </p:sp>
      <p:sp>
        <p:nvSpPr>
          <p:cNvPr id="1596419" name="Rectangle 2"/>
          <p:cNvSpPr>
            <a:spLocks noGrp="1" noRot="1" noChangeAspect="1" noChangeArrowheads="1" noTextEdit="1"/>
          </p:cNvSpPr>
          <p:nvPr>
            <p:ph type="sldImg"/>
          </p:nvPr>
        </p:nvSpPr>
        <p:spPr>
          <a:ln/>
        </p:spPr>
      </p:sp>
      <p:sp>
        <p:nvSpPr>
          <p:cNvPr id="1596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770355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It limits infection and disease unless it has been burned, broken,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cut, or in some other way wounded.</a:t>
            </a:r>
            <a:r>
              <a:rPr lang="en-US" dirty="0" smtClean="0"/>
              <a:t> </a:t>
            </a:r>
            <a:r>
              <a:rPr lang="en-US" sz="1200" b="0" i="0" kern="1200" dirty="0" smtClean="0">
                <a:solidFill>
                  <a:schemeClr val="tx1"/>
                </a:solidFill>
                <a:effectLst/>
                <a:latin typeface="+mn-lt"/>
                <a:ea typeface="+mn-ea"/>
                <a:cs typeface="+mn-cs"/>
              </a:rPr>
              <a:t>An adult’s skin covers about 2 m2, making it one of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larger organs of the body. Human skin varies in thickness from</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0.05 mm on the lips to 4.0 mm thick on the soles of the feet and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 calluses, which cover areas of greatest wear and tear.</a:t>
            </a:r>
            <a:br>
              <a:rPr lang="en-US" sz="1200" b="0" i="0" kern="1200" dirty="0" smtClean="0">
                <a:solidFill>
                  <a:schemeClr val="tx1"/>
                </a:solidFill>
                <a:effectLst/>
                <a:latin typeface="+mn-lt"/>
                <a:ea typeface="+mn-ea"/>
                <a:cs typeface="+mn-cs"/>
              </a:rPr>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6</a:t>
            </a:fld>
            <a:endParaRPr lang="en-US"/>
          </a:p>
        </p:txBody>
      </p:sp>
    </p:spTree>
    <p:extLst>
      <p:ext uri="{BB962C8B-B14F-4D97-AF65-F5344CB8AC3E}">
        <p14:creationId xmlns:p14="http://schemas.microsoft.com/office/powerpoint/2010/main" val="510428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In litmus milk medium</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fermentation of lactose leads to formation of acid, which is indicated by the change in the color of litmus from blue to red. The acid clots the milk—casein (acid clot) and the clotted milk is disrupted due to the vigorous gas production. This is known as </a:t>
            </a:r>
            <a:r>
              <a:rPr lang="en-US" sz="1200" b="1" kern="1200" dirty="0" smtClean="0">
                <a:solidFill>
                  <a:schemeClr val="tx1"/>
                </a:solidFill>
                <a:effectLst/>
                <a:latin typeface="+mn-lt"/>
                <a:ea typeface="+mn-ea"/>
                <a:cs typeface="+mn-cs"/>
              </a:rPr>
              <a:t>‘stormy fermentation </a:t>
            </a:r>
            <a:r>
              <a:rPr lang="en-US" sz="1200" kern="1200" dirty="0" smtClean="0">
                <a:solidFill>
                  <a:schemeClr val="tx1"/>
                </a:solidFill>
                <a:effectLst/>
                <a:latin typeface="+mn-lt"/>
                <a:ea typeface="+mn-ea"/>
                <a:cs typeface="+mn-cs"/>
              </a:rPr>
              <a:t>or </a:t>
            </a:r>
            <a:r>
              <a:rPr lang="en-US" sz="1200" b="1" kern="1200" dirty="0" smtClean="0">
                <a:solidFill>
                  <a:schemeClr val="tx1"/>
                </a:solidFill>
                <a:effectLst/>
                <a:latin typeface="+mn-lt"/>
                <a:ea typeface="+mn-ea"/>
                <a:cs typeface="+mn-cs"/>
              </a:rPr>
              <a:t>‘stormy clot’ reac­tion.</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96</a:t>
            </a:fld>
            <a:endParaRPr lang="en-US"/>
          </a:p>
        </p:txBody>
      </p:sp>
    </p:spTree>
    <p:extLst>
      <p:ext uri="{BB962C8B-B14F-4D97-AF65-F5344CB8AC3E}">
        <p14:creationId xmlns:p14="http://schemas.microsoft.com/office/powerpoint/2010/main" val="4272391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2D2557F-6FF7-4EAE-A820-AA45BCFEDEB8}" type="slidenum">
              <a:rPr lang="en-US" smtClean="0"/>
              <a:pPr>
                <a:defRPr/>
              </a:pPr>
              <a:t>106</a:t>
            </a:fld>
            <a:endParaRPr lang="en-US" smtClean="0"/>
          </a:p>
        </p:txBody>
      </p:sp>
    </p:spTree>
    <p:extLst>
      <p:ext uri="{BB962C8B-B14F-4D97-AF65-F5344CB8AC3E}">
        <p14:creationId xmlns:p14="http://schemas.microsoft.com/office/powerpoint/2010/main" val="4263713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cs typeface="Times New Roman" pitchFamily="18" charset="0"/>
              </a:rPr>
              <a:t>Bacille Camelette-Guerin-</a:t>
            </a:r>
            <a:endParaRPr lang="en-US" smtClean="0"/>
          </a:p>
        </p:txBody>
      </p:sp>
      <p:sp>
        <p:nvSpPr>
          <p:cNvPr id="108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E8B1E6C-E1D8-437B-9C9F-422F4B86ACFE}" type="slidenum">
              <a:rPr lang="en-US" smtClean="0"/>
              <a:pPr>
                <a:defRPr/>
              </a:pPr>
              <a:t>108</a:t>
            </a:fld>
            <a:endParaRPr lang="en-US" smtClean="0"/>
          </a:p>
        </p:txBody>
      </p:sp>
    </p:spTree>
    <p:extLst>
      <p:ext uri="{BB962C8B-B14F-4D97-AF65-F5344CB8AC3E}">
        <p14:creationId xmlns:p14="http://schemas.microsoft.com/office/powerpoint/2010/main" val="3459455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cs typeface="Times New Roman" pitchFamily="18" charset="0"/>
              </a:rPr>
              <a:t>Bacterium </a:t>
            </a:r>
            <a:r>
              <a:rPr lang="en-US" sz="1200" i="1" dirty="0" err="1" smtClean="0">
                <a:latin typeface="Times New Roman" pitchFamily="18" charset="0"/>
                <a:cs typeface="Times New Roman" pitchFamily="18" charset="0"/>
              </a:rPr>
              <a:t>Treponema</a:t>
            </a:r>
            <a:r>
              <a:rPr lang="en-US" sz="1200" i="1" dirty="0" smtClean="0">
                <a:latin typeface="Times New Roman" pitchFamily="18" charset="0"/>
                <a:cs typeface="Times New Roman" pitchFamily="18" charset="0"/>
              </a:rPr>
              <a:t> </a:t>
            </a:r>
            <a:r>
              <a:rPr lang="en-US" sz="1200" i="1" dirty="0" err="1" smtClean="0">
                <a:latin typeface="Times New Roman" pitchFamily="18" charset="0"/>
                <a:cs typeface="Times New Roman" pitchFamily="18" charset="0"/>
              </a:rPr>
              <a:t>pallidum</a:t>
            </a:r>
            <a:r>
              <a:rPr lang="en-US" sz="1200" i="1"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is a </a:t>
            </a:r>
            <a:r>
              <a:rPr lang="en-US" sz="1200" dirty="0" err="1" smtClean="0">
                <a:latin typeface="Times New Roman" pitchFamily="18" charset="0"/>
                <a:cs typeface="Times New Roman" pitchFamily="18" charset="0"/>
              </a:rPr>
              <a:t>microaerophilic</a:t>
            </a:r>
            <a:r>
              <a:rPr lang="en-US" sz="1200" dirty="0" smtClean="0">
                <a:latin typeface="Times New Roman" pitchFamily="18" charset="0"/>
                <a:cs typeface="Times New Roman" pitchFamily="18" charset="0"/>
              </a:rPr>
              <a:t>, it requires very low concentration of oxygen</a:t>
            </a:r>
            <a:endParaRPr lang="en-US" sz="1200" i="1"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43C30CFC-0D1A-4188-9E58-B0B73694D41B}" type="slidenum">
              <a:rPr lang="en-US" smtClean="0"/>
              <a:pPr/>
              <a:t>110</a:t>
            </a:fld>
            <a:endParaRPr lang="en-US"/>
          </a:p>
        </p:txBody>
      </p:sp>
    </p:spTree>
    <p:extLst>
      <p:ext uri="{BB962C8B-B14F-4D97-AF65-F5344CB8AC3E}">
        <p14:creationId xmlns:p14="http://schemas.microsoft.com/office/powerpoint/2010/main" val="2593852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err="1" smtClean="0">
                <a:solidFill>
                  <a:srgbClr val="002060"/>
                </a:solidFill>
                <a:latin typeface="Times New Roman" pitchFamily="18" charset="0"/>
                <a:cs typeface="Times New Roman" pitchFamily="18" charset="0"/>
              </a:rPr>
              <a:t>peri</a:t>
            </a:r>
            <a:r>
              <a:rPr lang="en-US" dirty="0" smtClean="0">
                <a:solidFill>
                  <a:srgbClr val="002060"/>
                </a:solidFill>
                <a:latin typeface="Times New Roman" pitchFamily="18" charset="0"/>
                <a:cs typeface="Times New Roman" pitchFamily="18" charset="0"/>
              </a:rPr>
              <a:t>-vascular infiltration = </a:t>
            </a:r>
            <a:r>
              <a:rPr lang="en-US" dirty="0" smtClean="0"/>
              <a:t>Inflammatory cells are clustered around blood vessels</a:t>
            </a:r>
          </a:p>
        </p:txBody>
      </p:sp>
      <p:sp>
        <p:nvSpPr>
          <p:cNvPr id="4" name="Slide Number Placeholder 3"/>
          <p:cNvSpPr>
            <a:spLocks noGrp="1"/>
          </p:cNvSpPr>
          <p:nvPr>
            <p:ph type="sldNum" sz="quarter" idx="5"/>
          </p:nvPr>
        </p:nvSpPr>
        <p:spPr/>
        <p:txBody>
          <a:bodyPr/>
          <a:lstStyle/>
          <a:p>
            <a:pPr>
              <a:defRPr/>
            </a:pPr>
            <a:fld id="{FDD35886-6976-40BC-801D-2DD047540778}" type="slidenum">
              <a:rPr lang="en-US" smtClean="0"/>
              <a:pPr>
                <a:defRPr/>
              </a:pPr>
              <a:t>111</a:t>
            </a:fld>
            <a:endParaRPr lang="en-US"/>
          </a:p>
        </p:txBody>
      </p:sp>
    </p:spTree>
    <p:extLst>
      <p:ext uri="{BB962C8B-B14F-4D97-AF65-F5344CB8AC3E}">
        <p14:creationId xmlns:p14="http://schemas.microsoft.com/office/powerpoint/2010/main" val="2608813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rest remain asymptomatic. </a:t>
            </a:r>
          </a:p>
          <a:p>
            <a:r>
              <a:rPr lang="en-US" dirty="0" smtClean="0"/>
              <a:t>1. </a:t>
            </a:r>
            <a:r>
              <a:rPr lang="en-US" dirty="0" err="1" smtClean="0"/>
              <a:t>Maculopapular</a:t>
            </a:r>
            <a:r>
              <a:rPr lang="en-US" dirty="0" smtClean="0"/>
              <a:t> rash notable on the </a:t>
            </a:r>
            <a:r>
              <a:rPr lang="en-US" b="1" dirty="0" smtClean="0"/>
              <a:t>palms and soles</a:t>
            </a:r>
            <a:r>
              <a:rPr lang="en-US" dirty="0" smtClean="0"/>
              <a:t>, or as moist </a:t>
            </a:r>
            <a:r>
              <a:rPr lang="en-US" baseline="0" dirty="0" smtClean="0"/>
              <a:t> </a:t>
            </a:r>
            <a:r>
              <a:rPr lang="en-US" dirty="0" smtClean="0"/>
              <a:t>papules on skin and mucous membranes. Classic lesions have been </a:t>
            </a:r>
          </a:p>
          <a:p>
            <a:r>
              <a:rPr lang="en-US" dirty="0" smtClean="0"/>
              <a:t>described as “raw ham” or copper-colored. Moist lesions in the </a:t>
            </a:r>
          </a:p>
          <a:p>
            <a:r>
              <a:rPr lang="en-US" dirty="0" smtClean="0"/>
              <a:t>genital area are called </a:t>
            </a:r>
            <a:r>
              <a:rPr lang="en-US" b="1" dirty="0" err="1" smtClean="0"/>
              <a:t>condylomata</a:t>
            </a:r>
            <a:r>
              <a:rPr lang="en-US" b="1" dirty="0" smtClean="0"/>
              <a:t> </a:t>
            </a:r>
            <a:r>
              <a:rPr lang="en-US" b="1" dirty="0" err="1" smtClean="0"/>
              <a:t>lata</a:t>
            </a:r>
            <a:r>
              <a:rPr lang="en-US" dirty="0" smtClean="0"/>
              <a:t>. </a:t>
            </a:r>
          </a:p>
          <a:p>
            <a:r>
              <a:rPr lang="en-US" dirty="0" smtClean="0"/>
              <a:t>2. There may be multi-organ involvement including meningitis, hepatitis, nephritis, etc. </a:t>
            </a:r>
          </a:p>
          <a:p>
            <a:r>
              <a:rPr lang="en-US" dirty="0" smtClean="0"/>
              <a:t>3. The skin rash, which is rich in spirochetes and highly infectious, disappears spontaneously (without treatment) over a 2-6 week </a:t>
            </a:r>
            <a:r>
              <a:rPr lang="en-US" baseline="0" dirty="0" smtClean="0"/>
              <a:t> </a:t>
            </a:r>
            <a:r>
              <a:rPr lang="en-US" dirty="0" smtClean="0"/>
              <a:t>course. </a:t>
            </a:r>
          </a:p>
          <a:p>
            <a:endParaRPr lang="en-US" dirty="0"/>
          </a:p>
        </p:txBody>
      </p:sp>
      <p:sp>
        <p:nvSpPr>
          <p:cNvPr id="4" name="Slide Number Placeholder 3"/>
          <p:cNvSpPr>
            <a:spLocks noGrp="1"/>
          </p:cNvSpPr>
          <p:nvPr>
            <p:ph type="sldNum" sz="quarter" idx="10"/>
          </p:nvPr>
        </p:nvSpPr>
        <p:spPr/>
        <p:txBody>
          <a:bodyPr/>
          <a:lstStyle/>
          <a:p>
            <a:fld id="{43C30CFC-0D1A-4188-9E58-B0B73694D41B}" type="slidenum">
              <a:rPr lang="en-US" smtClean="0"/>
              <a:pPr/>
              <a:t>115</a:t>
            </a:fld>
            <a:endParaRPr lang="en-US"/>
          </a:p>
        </p:txBody>
      </p:sp>
    </p:spTree>
    <p:extLst>
      <p:ext uri="{BB962C8B-B14F-4D97-AF65-F5344CB8AC3E}">
        <p14:creationId xmlns:p14="http://schemas.microsoft.com/office/powerpoint/2010/main" val="3064286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baseline="0" dirty="0" err="1" smtClean="0">
                <a:solidFill>
                  <a:schemeClr val="tx1"/>
                </a:solidFill>
                <a:latin typeface="+mn-lt"/>
                <a:ea typeface="+mn-ea"/>
                <a:cs typeface="+mn-cs"/>
              </a:rPr>
              <a:t>Lues</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a former name for syphilis or </a:t>
            </a:r>
            <a:r>
              <a:rPr lang="en-US" sz="1200" kern="1200" baseline="0" dirty="0" smtClean="0">
                <a:solidFill>
                  <a:schemeClr val="tx1"/>
                </a:solidFill>
                <a:latin typeface="+mn-lt"/>
                <a:ea typeface="+mn-ea"/>
                <a:cs typeface="+mn-cs"/>
              </a:rPr>
              <a:t>the plague</a:t>
            </a:r>
            <a:endParaRPr lang="en-US" dirty="0" smtClean="0"/>
          </a:p>
        </p:txBody>
      </p:sp>
      <p:sp>
        <p:nvSpPr>
          <p:cNvPr id="84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1F1FEF-D2AD-41A7-A251-8FDE84F48189}" type="slidenum">
              <a:rPr lang="en-US" smtClean="0"/>
              <a:pPr fontAlgn="base">
                <a:spcBef>
                  <a:spcPct val="0"/>
                </a:spcBef>
                <a:spcAft>
                  <a:spcPct val="0"/>
                </a:spcAft>
                <a:defRPr/>
              </a:pPr>
              <a:t>116</a:t>
            </a:fld>
            <a:endParaRPr lang="en-US" smtClean="0"/>
          </a:p>
        </p:txBody>
      </p:sp>
    </p:spTree>
    <p:extLst>
      <p:ext uri="{BB962C8B-B14F-4D97-AF65-F5344CB8AC3E}">
        <p14:creationId xmlns:p14="http://schemas.microsoft.com/office/powerpoint/2010/main" val="2099013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Paresis</a:t>
            </a:r>
            <a:r>
              <a:rPr lang="en-US" sz="1200" b="0" dirty="0" smtClean="0"/>
              <a:t>=partial inability to move</a:t>
            </a:r>
            <a:r>
              <a:rPr lang="en-US" sz="1200" b="1" dirty="0" smtClean="0"/>
              <a:t>: </a:t>
            </a:r>
            <a:r>
              <a:rPr lang="en-US" sz="1200" dirty="0" smtClean="0"/>
              <a:t>muscular weakness or partial inability to move caused by disease of the nervous system</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43C30CFC-0D1A-4188-9E58-B0B73694D41B}" type="slidenum">
              <a:rPr lang="en-US" smtClean="0"/>
              <a:pPr/>
              <a:t>119</a:t>
            </a:fld>
            <a:endParaRPr lang="en-US"/>
          </a:p>
        </p:txBody>
      </p:sp>
    </p:spTree>
    <p:extLst>
      <p:ext uri="{BB962C8B-B14F-4D97-AF65-F5344CB8AC3E}">
        <p14:creationId xmlns:p14="http://schemas.microsoft.com/office/powerpoint/2010/main" val="38074402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latin typeface="Times New Roman" pitchFamily="18" charset="0"/>
                <a:cs typeface="Times New Roman" pitchFamily="18" charset="0"/>
              </a:rPr>
              <a:t>Tabes</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dorsalis</a:t>
            </a:r>
            <a:r>
              <a:rPr lang="en-US" sz="1200" b="1"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a disorder of the nervous system characteristic of late-stage syphilis and marked by degeneration of nerve fibers, wasting, pain, and inability to move the leg muscles</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D97B6FF3-8937-405B-BCFD-0475E690D39B}" type="slidenum">
              <a:rPr lang="en-US" smtClean="0"/>
              <a:pPr>
                <a:defRPr/>
              </a:pPr>
              <a:t>120</a:t>
            </a:fld>
            <a:endParaRPr lang="en-US"/>
          </a:p>
        </p:txBody>
      </p:sp>
    </p:spTree>
    <p:extLst>
      <p:ext uri="{BB962C8B-B14F-4D97-AF65-F5344CB8AC3E}">
        <p14:creationId xmlns:p14="http://schemas.microsoft.com/office/powerpoint/2010/main" val="31582795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a:t>
            </a:r>
            <a:r>
              <a:rPr lang="en-US" sz="1200" b="0" i="0" kern="1200" dirty="0" err="1" smtClean="0">
                <a:solidFill>
                  <a:schemeClr val="tx1"/>
                </a:solidFill>
                <a:effectLst/>
                <a:latin typeface="+mn-lt"/>
                <a:ea typeface="+mn-ea"/>
                <a:cs typeface="+mn-cs"/>
              </a:rPr>
              <a:t>ontreponemal</a:t>
            </a:r>
            <a:r>
              <a:rPr lang="en-US" sz="1200" b="0" i="0" kern="1200" dirty="0" smtClean="0">
                <a:solidFill>
                  <a:schemeClr val="tx1"/>
                </a:solidFill>
                <a:effectLst/>
                <a:latin typeface="+mn-lt"/>
                <a:ea typeface="+mn-ea"/>
                <a:cs typeface="+mn-cs"/>
              </a:rPr>
              <a:t> tests. Syphilitic infection leads to the production of </a:t>
            </a:r>
            <a:r>
              <a:rPr lang="en-US" sz="1200" b="1" i="0" kern="1200" dirty="0" smtClean="0">
                <a:solidFill>
                  <a:schemeClr val="tx1"/>
                </a:solidFill>
                <a:effectLst/>
                <a:latin typeface="+mn-lt"/>
                <a:ea typeface="+mn-ea"/>
                <a:cs typeface="+mn-cs"/>
              </a:rPr>
              <a:t>nonspecific</a:t>
            </a:r>
            <a:r>
              <a:rPr lang="en-US" sz="1200" b="0" i="0" kern="1200" dirty="0" smtClean="0">
                <a:solidFill>
                  <a:schemeClr val="tx1"/>
                </a:solidFill>
                <a:effectLst/>
                <a:latin typeface="+mn-lt"/>
                <a:ea typeface="+mn-ea"/>
                <a:cs typeface="+mn-cs"/>
              </a:rPr>
              <a:t> antibodies that react to </a:t>
            </a:r>
            <a:r>
              <a:rPr lang="en-US" sz="1200" b="0" i="0" kern="1200" dirty="0" err="1" smtClean="0">
                <a:solidFill>
                  <a:schemeClr val="tx1"/>
                </a:solidFill>
                <a:effectLst/>
                <a:latin typeface="+mn-lt"/>
                <a:ea typeface="+mn-ea"/>
                <a:cs typeface="+mn-cs"/>
              </a:rPr>
              <a:t>cardiolipin</a:t>
            </a:r>
            <a:r>
              <a:rPr lang="en-US" sz="1200" b="0" i="0" kern="1200" dirty="0" smtClean="0">
                <a:solidFill>
                  <a:schemeClr val="tx1"/>
                </a:solidFill>
                <a:effectLst/>
                <a:latin typeface="+mn-lt"/>
                <a:ea typeface="+mn-ea"/>
                <a:cs typeface="+mn-cs"/>
              </a:rPr>
              <a:t>. This reaction is the foundation of “</a:t>
            </a:r>
            <a:r>
              <a:rPr lang="en-US" sz="1200" b="0" i="0" kern="1200" dirty="0" err="1" smtClean="0">
                <a:solidFill>
                  <a:schemeClr val="tx1"/>
                </a:solidFill>
                <a:effectLst/>
                <a:latin typeface="+mn-lt"/>
                <a:ea typeface="+mn-ea"/>
                <a:cs typeface="+mn-cs"/>
              </a:rPr>
              <a:t>nontreponemal</a:t>
            </a:r>
            <a:r>
              <a:rPr lang="en-US" sz="1200" b="0" i="0" kern="1200" dirty="0" smtClean="0">
                <a:solidFill>
                  <a:schemeClr val="tx1"/>
                </a:solidFill>
                <a:effectLst/>
                <a:latin typeface="+mn-lt"/>
                <a:ea typeface="+mn-ea"/>
                <a:cs typeface="+mn-cs"/>
              </a:rPr>
              <a:t>” assays such as the VDRL (Venereal Disease Research Laboratory) test and Rapid Plasma </a:t>
            </a:r>
            <a:r>
              <a:rPr lang="en-US" sz="1200" b="0" i="0" kern="1200" dirty="0" err="1" smtClean="0">
                <a:solidFill>
                  <a:schemeClr val="tx1"/>
                </a:solidFill>
                <a:effectLst/>
                <a:latin typeface="+mn-lt"/>
                <a:ea typeface="+mn-ea"/>
                <a:cs typeface="+mn-cs"/>
              </a:rPr>
              <a:t>Reagin</a:t>
            </a:r>
            <a:r>
              <a:rPr lang="en-US" sz="1200" b="0" i="0" kern="1200" dirty="0" smtClean="0">
                <a:solidFill>
                  <a:schemeClr val="tx1"/>
                </a:solidFill>
                <a:effectLst/>
                <a:latin typeface="+mn-lt"/>
                <a:ea typeface="+mn-ea"/>
                <a:cs typeface="+mn-cs"/>
              </a:rPr>
              <a:t> (RPR) test.</a:t>
            </a:r>
          </a:p>
          <a:p>
            <a:r>
              <a:rPr lang="en-US" sz="1200" b="0" i="0" kern="1200" dirty="0" smtClean="0">
                <a:solidFill>
                  <a:schemeClr val="tx1"/>
                </a:solidFill>
                <a:effectLst/>
                <a:latin typeface="+mn-lt"/>
                <a:ea typeface="+mn-ea"/>
                <a:cs typeface="+mn-cs"/>
              </a:rPr>
              <a:t>A </a:t>
            </a:r>
            <a:r>
              <a:rPr lang="en-US" sz="1200" b="1" i="0" kern="1200" dirty="0" err="1" smtClean="0">
                <a:solidFill>
                  <a:schemeClr val="tx1"/>
                </a:solidFill>
                <a:effectLst/>
                <a:latin typeface="+mn-lt"/>
                <a:ea typeface="+mn-ea"/>
                <a:cs typeface="+mn-cs"/>
              </a:rPr>
              <a:t>nontreponemal</a:t>
            </a:r>
            <a:r>
              <a:rPr lang="en-US" sz="1200" b="1" i="0" kern="1200" dirty="0" smtClean="0">
                <a:solidFill>
                  <a:schemeClr val="tx1"/>
                </a:solidFill>
                <a:effectLst/>
                <a:latin typeface="+mn-lt"/>
                <a:ea typeface="+mn-ea"/>
                <a:cs typeface="+mn-cs"/>
              </a:rPr>
              <a:t> test</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NTT</a:t>
            </a:r>
            <a:r>
              <a:rPr lang="en-US" sz="1200" b="0" i="0" kern="1200" dirty="0" smtClean="0">
                <a:solidFill>
                  <a:schemeClr val="tx1"/>
                </a:solidFill>
                <a:effectLst/>
                <a:latin typeface="+mn-lt"/>
                <a:ea typeface="+mn-ea"/>
                <a:cs typeface="+mn-cs"/>
              </a:rPr>
              <a:t>) is a </a:t>
            </a:r>
            <a:r>
              <a:rPr lang="en-US" sz="1200" b="0" i="0" u="none" strike="noStrike" kern="1200" dirty="0" smtClean="0">
                <a:solidFill>
                  <a:schemeClr val="tx1"/>
                </a:solidFill>
                <a:effectLst/>
                <a:latin typeface="+mn-lt"/>
                <a:ea typeface="+mn-ea"/>
                <a:cs typeface="+mn-cs"/>
                <a:hlinkClick r:id="rId3" tooltip="Blood test"/>
              </a:rPr>
              <a:t>blood test</a:t>
            </a:r>
            <a:r>
              <a:rPr lang="en-US" sz="1200" b="0" i="0" kern="1200" dirty="0" smtClean="0">
                <a:solidFill>
                  <a:schemeClr val="tx1"/>
                </a:solidFill>
                <a:effectLst/>
                <a:latin typeface="+mn-lt"/>
                <a:ea typeface="+mn-ea"/>
                <a:cs typeface="+mn-cs"/>
              </a:rPr>
              <a:t> for diagnosis of infection with </a:t>
            </a:r>
            <a:r>
              <a:rPr lang="en-US" sz="1200" b="0" i="0" u="none" strike="noStrike" kern="1200" dirty="0" smtClean="0">
                <a:solidFill>
                  <a:schemeClr val="tx1"/>
                </a:solidFill>
                <a:effectLst/>
                <a:latin typeface="+mn-lt"/>
                <a:ea typeface="+mn-ea"/>
                <a:cs typeface="+mn-cs"/>
                <a:hlinkClick r:id="rId4" tooltip="Syphilis"/>
              </a:rPr>
              <a:t>syphilis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Nontreponemal</a:t>
            </a:r>
            <a:r>
              <a:rPr lang="en-US" sz="1200" b="0" i="0" kern="1200" dirty="0" smtClean="0">
                <a:solidFill>
                  <a:schemeClr val="tx1"/>
                </a:solidFill>
                <a:effectLst/>
                <a:latin typeface="+mn-lt"/>
                <a:ea typeface="+mn-ea"/>
                <a:cs typeface="+mn-cs"/>
              </a:rPr>
              <a:t> tests are an indirect method in that they detect </a:t>
            </a:r>
            <a:r>
              <a:rPr lang="en-US" sz="1200" b="0" i="0" u="none" strike="noStrike" kern="1200" dirty="0" smtClean="0">
                <a:solidFill>
                  <a:schemeClr val="tx1"/>
                </a:solidFill>
                <a:effectLst/>
                <a:latin typeface="+mn-lt"/>
                <a:ea typeface="+mn-ea"/>
                <a:cs typeface="+mn-cs"/>
                <a:hlinkClick r:id="rId5" tooltip="Biomarker"/>
              </a:rPr>
              <a:t>biomarkers</a:t>
            </a:r>
            <a:r>
              <a:rPr lang="en-US" sz="1200" b="0" i="0" kern="1200" dirty="0" smtClean="0">
                <a:solidFill>
                  <a:schemeClr val="tx1"/>
                </a:solidFill>
                <a:effectLst/>
                <a:latin typeface="+mn-lt"/>
                <a:ea typeface="+mn-ea"/>
                <a:cs typeface="+mn-cs"/>
              </a:rPr>
              <a:t> that are released during cellular damage that occurs from the syphilis </a:t>
            </a:r>
            <a:r>
              <a:rPr lang="en-US" sz="1200" b="0" i="0" u="none" strike="noStrike" kern="1200" dirty="0" smtClean="0">
                <a:solidFill>
                  <a:schemeClr val="tx1"/>
                </a:solidFill>
                <a:effectLst/>
                <a:latin typeface="+mn-lt"/>
                <a:ea typeface="+mn-ea"/>
                <a:cs typeface="+mn-cs"/>
                <a:hlinkClick r:id="rId6" tooltip="Spirochete"/>
              </a:rPr>
              <a:t>spirochete</a:t>
            </a:r>
            <a:r>
              <a:rPr lang="en-US" sz="1200" b="0" i="0" kern="1200" dirty="0" smtClean="0">
                <a:solidFill>
                  <a:schemeClr val="tx1"/>
                </a:solidFill>
                <a:effectLst/>
                <a:latin typeface="+mn-lt"/>
                <a:ea typeface="+mn-ea"/>
                <a:cs typeface="+mn-cs"/>
              </a:rPr>
              <a:t>. In contrast, </a:t>
            </a:r>
            <a:r>
              <a:rPr lang="en-US" sz="1200" b="0" i="0" kern="1200" dirty="0" err="1" smtClean="0">
                <a:solidFill>
                  <a:schemeClr val="tx1"/>
                </a:solidFill>
                <a:effectLst/>
                <a:latin typeface="+mn-lt"/>
                <a:ea typeface="+mn-ea"/>
                <a:cs typeface="+mn-cs"/>
              </a:rPr>
              <a:t>treponemal</a:t>
            </a:r>
            <a:r>
              <a:rPr lang="en-US" sz="1200" b="0" i="0" kern="1200" dirty="0" smtClean="0">
                <a:solidFill>
                  <a:schemeClr val="tx1"/>
                </a:solidFill>
                <a:effectLst/>
                <a:latin typeface="+mn-lt"/>
                <a:ea typeface="+mn-ea"/>
                <a:cs typeface="+mn-cs"/>
              </a:rPr>
              <a:t> tests look for </a:t>
            </a:r>
            <a:r>
              <a:rPr lang="en-US" sz="1200" b="0" i="0" u="none" strike="noStrike" kern="1200" dirty="0" smtClean="0">
                <a:solidFill>
                  <a:schemeClr val="tx1"/>
                </a:solidFill>
                <a:effectLst/>
                <a:latin typeface="+mn-lt"/>
                <a:ea typeface="+mn-ea"/>
                <a:cs typeface="+mn-cs"/>
                <a:hlinkClick r:id="rId7" tooltip="Antibody"/>
              </a:rPr>
              <a:t>antibodies</a:t>
            </a:r>
            <a:r>
              <a:rPr lang="en-US" sz="1200" b="0" i="0" kern="1200" dirty="0" smtClean="0">
                <a:solidFill>
                  <a:schemeClr val="tx1"/>
                </a:solidFill>
                <a:effectLst/>
                <a:latin typeface="+mn-lt"/>
                <a:ea typeface="+mn-ea"/>
                <a:cs typeface="+mn-cs"/>
              </a:rPr>
              <a:t> that are a direct result of the infection thus, anti-</a:t>
            </a:r>
            <a:r>
              <a:rPr lang="en-US" sz="1200" b="0" i="0" kern="1200" dirty="0" err="1" smtClean="0">
                <a:solidFill>
                  <a:schemeClr val="tx1"/>
                </a:solidFill>
                <a:effectLst/>
                <a:latin typeface="+mn-lt"/>
                <a:ea typeface="+mn-ea"/>
                <a:cs typeface="+mn-cs"/>
              </a:rPr>
              <a:t>treponeme</a:t>
            </a:r>
            <a:r>
              <a:rPr lang="en-US" sz="1200" b="0" i="0" kern="1200" dirty="0" smtClean="0">
                <a:solidFill>
                  <a:schemeClr val="tx1"/>
                </a:solidFill>
                <a:effectLst/>
                <a:latin typeface="+mn-lt"/>
                <a:ea typeface="+mn-ea"/>
                <a:cs typeface="+mn-cs"/>
              </a:rPr>
              <a:t> IgG, IgM and to a lesser degree IgA. </a:t>
            </a:r>
            <a:r>
              <a:rPr lang="en-US" sz="1200" b="0" i="0" kern="1200" dirty="0" err="1" smtClean="0">
                <a:solidFill>
                  <a:schemeClr val="tx1"/>
                </a:solidFill>
                <a:effectLst/>
                <a:latin typeface="+mn-lt"/>
                <a:ea typeface="+mn-ea"/>
                <a:cs typeface="+mn-cs"/>
              </a:rPr>
              <a:t>Nontreponemal</a:t>
            </a:r>
            <a:r>
              <a:rPr lang="en-US" sz="1200" b="0" i="0" kern="1200" dirty="0" smtClean="0">
                <a:solidFill>
                  <a:schemeClr val="tx1"/>
                </a:solidFill>
                <a:effectLst/>
                <a:latin typeface="+mn-lt"/>
                <a:ea typeface="+mn-ea"/>
                <a:cs typeface="+mn-cs"/>
              </a:rPr>
              <a:t> tests are screening tests, very rapid and relatively simple, but need to be confirmed by </a:t>
            </a:r>
            <a:r>
              <a:rPr lang="en-US" sz="1200" b="0" i="0" kern="1200" dirty="0" err="1" smtClean="0">
                <a:solidFill>
                  <a:schemeClr val="tx1"/>
                </a:solidFill>
                <a:effectLst/>
                <a:latin typeface="+mn-lt"/>
                <a:ea typeface="+mn-ea"/>
                <a:cs typeface="+mn-cs"/>
              </a:rPr>
              <a:t>treponemal</a:t>
            </a:r>
            <a:r>
              <a:rPr lang="en-US" sz="1200" b="0" i="0" kern="1200" dirty="0" smtClean="0">
                <a:solidFill>
                  <a:schemeClr val="tx1"/>
                </a:solidFill>
                <a:effectLst/>
                <a:latin typeface="+mn-lt"/>
                <a:ea typeface="+mn-ea"/>
                <a:cs typeface="+mn-cs"/>
              </a:rPr>
              <a:t> tests.</a:t>
            </a:r>
            <a:r>
              <a:rPr lang="en-US" sz="1200" b="0" i="0" u="none" strike="noStrike" kern="1200" baseline="30000" dirty="0" smtClean="0">
                <a:solidFill>
                  <a:schemeClr val="tx1"/>
                </a:solidFill>
                <a:effectLst/>
                <a:latin typeface="+mn-lt"/>
                <a:ea typeface="+mn-ea"/>
                <a:cs typeface="+mn-cs"/>
                <a:hlinkClick r:id="rId8"/>
              </a:rPr>
              <a:t>[1]</a:t>
            </a:r>
            <a:r>
              <a:rPr lang="en-US" sz="1200" b="0" i="0" kern="1200" dirty="0" smtClean="0">
                <a:solidFill>
                  <a:schemeClr val="tx1"/>
                </a:solidFill>
                <a:effectLst/>
                <a:latin typeface="+mn-lt"/>
                <a:ea typeface="+mn-ea"/>
                <a:cs typeface="+mn-cs"/>
              </a:rPr>
              <a:t> Centers for Disease Control and Prevention (CDC)-approved standard tests include the </a:t>
            </a:r>
            <a:r>
              <a:rPr lang="en-US" sz="1200" b="0" i="0" u="none" strike="noStrike" kern="1200" dirty="0" smtClean="0">
                <a:solidFill>
                  <a:schemeClr val="tx1"/>
                </a:solidFill>
                <a:effectLst/>
                <a:latin typeface="+mn-lt"/>
                <a:ea typeface="+mn-ea"/>
                <a:cs typeface="+mn-cs"/>
                <a:hlinkClick r:id="rId9" tooltip="Venereal Disease Research Laboratory test"/>
              </a:rPr>
              <a:t>VDRL test</a:t>
            </a:r>
            <a:r>
              <a:rPr lang="en-US" sz="1200" b="0" i="0" kern="1200" dirty="0" smtClean="0">
                <a:solidFill>
                  <a:schemeClr val="tx1"/>
                </a:solidFill>
                <a:effectLst/>
                <a:latin typeface="+mn-lt"/>
                <a:ea typeface="+mn-ea"/>
                <a:cs typeface="+mn-cs"/>
              </a:rPr>
              <a:t> (a slide test), the </a:t>
            </a:r>
            <a:r>
              <a:rPr lang="en-US" sz="1200" b="0" i="0" u="none" strike="noStrike" kern="1200" dirty="0" smtClean="0">
                <a:solidFill>
                  <a:schemeClr val="tx1"/>
                </a:solidFill>
                <a:effectLst/>
                <a:latin typeface="+mn-lt"/>
                <a:ea typeface="+mn-ea"/>
                <a:cs typeface="+mn-cs"/>
                <a:hlinkClick r:id="rId10" tooltip="Rapid plasma reagin"/>
              </a:rPr>
              <a:t>rapid plasma </a:t>
            </a:r>
            <a:r>
              <a:rPr lang="en-US" sz="1200" b="0" i="0" u="none" strike="noStrike" kern="1200" dirty="0" err="1" smtClean="0">
                <a:solidFill>
                  <a:schemeClr val="tx1"/>
                </a:solidFill>
                <a:effectLst/>
                <a:latin typeface="+mn-lt"/>
                <a:ea typeface="+mn-ea"/>
                <a:cs typeface="+mn-cs"/>
                <a:hlinkClick r:id="rId10" tooltip="Rapid plasma reagin"/>
              </a:rPr>
              <a:t>reagin</a:t>
            </a:r>
            <a:r>
              <a:rPr lang="en-US" sz="1200" b="0" i="0" kern="1200" dirty="0" smtClean="0">
                <a:solidFill>
                  <a:schemeClr val="tx1"/>
                </a:solidFill>
                <a:effectLst/>
                <a:latin typeface="+mn-lt"/>
                <a:ea typeface="+mn-ea"/>
                <a:cs typeface="+mn-cs"/>
              </a:rPr>
              <a:t> (RPR) test (a card test), the unheated serum </a:t>
            </a:r>
            <a:r>
              <a:rPr lang="en-US" sz="1200" b="0" i="0" kern="1200" dirty="0" err="1" smtClean="0">
                <a:solidFill>
                  <a:schemeClr val="tx1"/>
                </a:solidFill>
                <a:effectLst/>
                <a:latin typeface="+mn-lt"/>
                <a:ea typeface="+mn-ea"/>
                <a:cs typeface="+mn-cs"/>
              </a:rPr>
              <a:t>reagin</a:t>
            </a:r>
            <a:r>
              <a:rPr lang="en-US" sz="1200" b="0" i="0" kern="1200" dirty="0" smtClean="0">
                <a:solidFill>
                  <a:schemeClr val="tx1"/>
                </a:solidFill>
                <a:effectLst/>
                <a:latin typeface="+mn-lt"/>
                <a:ea typeface="+mn-ea"/>
                <a:cs typeface="+mn-cs"/>
              </a:rPr>
              <a:t> (USR) test, and the toluidine red unheated serum test (TRUST).</a:t>
            </a:r>
            <a:r>
              <a:rPr lang="en-US" sz="1200" b="0" i="0" u="none" strike="noStrike" kern="1200" baseline="30000" dirty="0" smtClean="0">
                <a:solidFill>
                  <a:schemeClr val="tx1"/>
                </a:solidFill>
                <a:effectLst/>
                <a:latin typeface="+mn-lt"/>
                <a:ea typeface="+mn-ea"/>
                <a:cs typeface="+mn-cs"/>
                <a:hlinkClick r:id="rId11"/>
              </a:rPr>
              <a:t>[2]</a:t>
            </a:r>
            <a:r>
              <a:rPr lang="en-US" sz="1200" b="0" i="0" kern="1200" dirty="0" smtClean="0">
                <a:solidFill>
                  <a:schemeClr val="tx1"/>
                </a:solidFill>
                <a:effectLst/>
                <a:latin typeface="+mn-lt"/>
                <a:ea typeface="+mn-ea"/>
                <a:cs typeface="+mn-cs"/>
              </a:rPr>
              <a:t> These have mostly replaced the first </a:t>
            </a:r>
            <a:r>
              <a:rPr lang="en-US" sz="1200" b="0" i="0" kern="1200" dirty="0" err="1" smtClean="0">
                <a:solidFill>
                  <a:schemeClr val="tx1"/>
                </a:solidFill>
                <a:effectLst/>
                <a:latin typeface="+mn-lt"/>
                <a:ea typeface="+mn-ea"/>
                <a:cs typeface="+mn-cs"/>
              </a:rPr>
              <a:t>nontreponemal</a:t>
            </a:r>
            <a:r>
              <a:rPr lang="en-US" sz="1200" b="0" i="0" kern="1200" dirty="0" smtClean="0">
                <a:solidFill>
                  <a:schemeClr val="tx1"/>
                </a:solidFill>
                <a:effectLst/>
                <a:latin typeface="+mn-lt"/>
                <a:ea typeface="+mn-ea"/>
                <a:cs typeface="+mn-cs"/>
              </a:rPr>
              <a:t> test, the </a:t>
            </a:r>
            <a:r>
              <a:rPr lang="en-US" sz="1200" b="0" i="0" u="none" strike="noStrike" kern="1200" dirty="0" smtClean="0">
                <a:solidFill>
                  <a:schemeClr val="tx1"/>
                </a:solidFill>
                <a:effectLst/>
                <a:latin typeface="+mn-lt"/>
                <a:ea typeface="+mn-ea"/>
                <a:cs typeface="+mn-cs"/>
                <a:hlinkClick r:id="rId12" tooltip="Wassermann test"/>
              </a:rPr>
              <a:t>Wassermann test</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125</a:t>
            </a:fld>
            <a:endParaRPr lang="en-US"/>
          </a:p>
        </p:txBody>
      </p:sp>
    </p:spTree>
    <p:extLst>
      <p:ext uri="{BB962C8B-B14F-4D97-AF65-F5344CB8AC3E}">
        <p14:creationId xmlns:p14="http://schemas.microsoft.com/office/powerpoint/2010/main" val="241044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bloodless epidermis consists of four to </a:t>
            </a:r>
            <a:r>
              <a:rPr lang="en-US" sz="1200" b="0" i="0" kern="1200" smtClean="0">
                <a:solidFill>
                  <a:schemeClr val="tx1"/>
                </a:solidFill>
                <a:effectLst/>
                <a:latin typeface="+mn-lt"/>
                <a:ea typeface="+mn-ea"/>
                <a:cs typeface="+mn-cs"/>
              </a:rPr>
              <a:t>five layers</a:t>
            </a:r>
            <a:r>
              <a:rPr lang="en-US" sz="1200" b="0" i="0" kern="1200" baseline="0" smtClean="0">
                <a:solidFill>
                  <a:schemeClr val="tx1"/>
                </a:solidFill>
                <a:effectLst/>
                <a:latin typeface="+mn-lt"/>
                <a:ea typeface="+mn-ea"/>
                <a:cs typeface="+mn-cs"/>
              </a:rPr>
              <a:t> </a:t>
            </a:r>
            <a:r>
              <a:rPr lang="en-US" sz="1200" b="0" i="0" kern="1200" smtClean="0">
                <a:solidFill>
                  <a:schemeClr val="tx1"/>
                </a:solidFill>
                <a:effectLst/>
                <a:latin typeface="+mn-lt"/>
                <a:ea typeface="+mn-ea"/>
                <a:cs typeface="+mn-cs"/>
              </a:rPr>
              <a:t>of </a:t>
            </a:r>
            <a:r>
              <a:rPr lang="en-US" sz="1200" b="0" i="0" kern="1200" dirty="0" smtClean="0">
                <a:solidFill>
                  <a:schemeClr val="tx1"/>
                </a:solidFill>
                <a:effectLst/>
                <a:latin typeface="+mn-lt"/>
                <a:ea typeface="+mn-ea"/>
                <a:cs typeface="+mn-cs"/>
              </a:rPr>
              <a:t>tightly-packed cells. </a:t>
            </a:r>
            <a:r>
              <a:rPr lang="en-US" sz="1200" b="0" i="1" kern="1200" dirty="0" smtClean="0">
                <a:solidFill>
                  <a:schemeClr val="tx1"/>
                </a:solidFill>
                <a:effectLst/>
                <a:latin typeface="+mn-lt"/>
                <a:ea typeface="+mn-ea"/>
                <a:cs typeface="+mn-cs"/>
              </a:rPr>
              <a:t>Basal cells </a:t>
            </a:r>
            <a:r>
              <a:rPr lang="en-US" sz="1200" b="0" i="0" kern="1200" dirty="0" smtClean="0">
                <a:solidFill>
                  <a:schemeClr val="tx1"/>
                </a:solidFill>
                <a:effectLst/>
                <a:latin typeface="+mn-lt"/>
                <a:ea typeface="+mn-ea"/>
                <a:cs typeface="+mn-cs"/>
              </a:rPr>
              <a:t>of the epidermis, which adjoin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dermis, divide continuously, pushing their offspring toward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surface. As the daughter cells are pushed away from the</a:t>
            </a:r>
            <a:r>
              <a:rPr lang="en-US" dirty="0" smtClean="0"/>
              <a:t> </a:t>
            </a:r>
            <a:r>
              <a:rPr lang="en-US" sz="1200" b="0" i="0" kern="1200" dirty="0" smtClean="0">
                <a:solidFill>
                  <a:schemeClr val="tx1"/>
                </a:solidFill>
                <a:effectLst/>
                <a:latin typeface="+mn-lt"/>
                <a:ea typeface="+mn-ea"/>
                <a:cs typeface="+mn-cs"/>
              </a:rPr>
              <a:t>dermal blood supply they flatten and die, but not before modifying themselves. They absorb </a:t>
            </a:r>
            <a:r>
              <a:rPr lang="en-US" sz="1200" b="0" i="1" kern="1200" dirty="0" smtClean="0">
                <a:solidFill>
                  <a:schemeClr val="tx1"/>
                </a:solidFill>
                <a:effectLst/>
                <a:latin typeface="+mn-lt"/>
                <a:ea typeface="+mn-ea"/>
                <a:cs typeface="+mn-cs"/>
              </a:rPr>
              <a:t>melanin, </a:t>
            </a:r>
            <a:r>
              <a:rPr lang="en-US" sz="1200" b="0" i="0" kern="1200" dirty="0" smtClean="0">
                <a:solidFill>
                  <a:schemeClr val="tx1"/>
                </a:solidFill>
                <a:effectLst/>
                <a:latin typeface="+mn-lt"/>
                <a:ea typeface="+mn-ea"/>
                <a:cs typeface="+mn-cs"/>
              </a:rPr>
              <a:t>a pigment that is secreted by other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cells in the basal layer and that gives skin its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color. The more melanin, the darker the skin. Epidermal cells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also fill with a waterproofing protein called </a:t>
            </a:r>
            <a:r>
              <a:rPr lang="en-US" sz="1200" b="0" i="1" kern="1200" dirty="0" smtClean="0">
                <a:solidFill>
                  <a:schemeClr val="tx1"/>
                </a:solidFill>
                <a:effectLst/>
                <a:latin typeface="+mn-lt"/>
                <a:ea typeface="+mn-ea"/>
                <a:cs typeface="+mn-cs"/>
              </a:rPr>
              <a:t>keratin. </a:t>
            </a:r>
            <a:r>
              <a:rPr lang="en-US" sz="1200" b="0" i="0" kern="1200" dirty="0" smtClean="0">
                <a:solidFill>
                  <a:schemeClr val="tx1"/>
                </a:solidFill>
                <a:effectLst/>
                <a:latin typeface="+mn-lt"/>
                <a:ea typeface="+mn-ea"/>
                <a:cs typeface="+mn-cs"/>
              </a:rPr>
              <a:t>A hardened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form of keratin forms nails and hairs, which are accessory</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structures to the skin. Between the dying cells, defensive cells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called </a:t>
            </a:r>
            <a:r>
              <a:rPr lang="en-US" sz="1200" b="0" i="1" kern="1200" dirty="0" smtClean="0">
                <a:solidFill>
                  <a:schemeClr val="tx1"/>
                </a:solidFill>
                <a:effectLst/>
                <a:latin typeface="+mn-lt"/>
                <a:ea typeface="+mn-ea"/>
                <a:cs typeface="+mn-cs"/>
              </a:rPr>
              <a:t>dendritic cells </a:t>
            </a:r>
            <a:r>
              <a:rPr lang="en-US" sz="1200" b="0" i="0" kern="1200" dirty="0" smtClean="0">
                <a:solidFill>
                  <a:schemeClr val="tx1"/>
                </a:solidFill>
                <a:effectLst/>
                <a:latin typeface="+mn-lt"/>
                <a:ea typeface="+mn-ea"/>
                <a:cs typeface="+mn-cs"/>
              </a:rPr>
              <a:t>phagocytize microbes that penetrate into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deeper layers of the epidermis and deliver microbial antigens to defensive </a:t>
            </a:r>
            <a:r>
              <a:rPr lang="en-US" sz="1200" b="0" i="1" kern="1200" dirty="0" smtClean="0">
                <a:solidFill>
                  <a:schemeClr val="tx1"/>
                </a:solidFill>
                <a:effectLst/>
                <a:latin typeface="+mn-lt"/>
                <a:ea typeface="+mn-ea"/>
                <a:cs typeface="+mn-cs"/>
              </a:rPr>
              <a:t>lymphocytes.</a:t>
            </a:r>
            <a:r>
              <a:rPr lang="en-US" dirty="0" smtClean="0"/>
              <a:t>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8</a:t>
            </a:fld>
            <a:endParaRPr lang="en-US"/>
          </a:p>
        </p:txBody>
      </p:sp>
    </p:spTree>
    <p:extLst>
      <p:ext uri="{BB962C8B-B14F-4D97-AF65-F5344CB8AC3E}">
        <p14:creationId xmlns:p14="http://schemas.microsoft.com/office/powerpoint/2010/main" val="12568262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Times New Roman" pitchFamily="18" charset="0"/>
                <a:cs typeface="Times New Roman" pitchFamily="18" charset="0"/>
              </a:rPr>
              <a:t>They may be used </a:t>
            </a:r>
            <a:r>
              <a:rPr lang="en-GB" sz="1200" dirty="0" smtClean="0">
                <a:solidFill>
                  <a:srgbClr val="FF0000"/>
                </a:solidFill>
                <a:latin typeface="Times New Roman" pitchFamily="18" charset="0"/>
                <a:cs typeface="Times New Roman" pitchFamily="18" charset="0"/>
              </a:rPr>
              <a:t>to evaluate </a:t>
            </a:r>
            <a:r>
              <a:rPr lang="en-GB" sz="1200" dirty="0" smtClean="0">
                <a:latin typeface="Times New Roman" pitchFamily="18" charset="0"/>
                <a:cs typeface="Times New Roman" pitchFamily="18" charset="0"/>
              </a:rPr>
              <a:t>the effect of treatment since they revert to negative  6-18 months after effective treatment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43C30CFC-0D1A-4188-9E58-B0B73694D41B}" type="slidenum">
              <a:rPr lang="en-US" smtClean="0"/>
              <a:pPr/>
              <a:t>127</a:t>
            </a:fld>
            <a:endParaRPr lang="en-US"/>
          </a:p>
        </p:txBody>
      </p:sp>
    </p:spTree>
    <p:extLst>
      <p:ext uri="{BB962C8B-B14F-4D97-AF65-F5344CB8AC3E}">
        <p14:creationId xmlns:p14="http://schemas.microsoft.com/office/powerpoint/2010/main" val="5100034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6"/>
          <p:cNvSpPr>
            <a:spLocks noGrp="1"/>
          </p:cNvSpPr>
          <p:nvPr>
            <p:ph type="sldNum" sz="quarter" idx="5"/>
          </p:nvPr>
        </p:nvSpPr>
        <p:spPr>
          <a:noFill/>
        </p:spPr>
        <p:txBody>
          <a:bodyPr/>
          <a:lstStyle>
            <a:lvl1pPr defTabSz="914504" eaLnBrk="0" hangingPunct="0">
              <a:defRPr>
                <a:solidFill>
                  <a:schemeClr val="tx1"/>
                </a:solidFill>
                <a:latin typeface="Arial" pitchFamily="34" charset="0"/>
                <a:cs typeface="Arial" pitchFamily="34" charset="0"/>
              </a:defRPr>
            </a:lvl1pPr>
            <a:lvl2pPr marL="727871" indent="-279950" defTabSz="914504" eaLnBrk="0" hangingPunct="0">
              <a:defRPr>
                <a:solidFill>
                  <a:schemeClr val="tx1"/>
                </a:solidFill>
                <a:latin typeface="Arial" pitchFamily="34" charset="0"/>
                <a:cs typeface="Arial" pitchFamily="34" charset="0"/>
              </a:defRPr>
            </a:lvl2pPr>
            <a:lvl3pPr marL="1119802" indent="-223960" defTabSz="914504" eaLnBrk="0" hangingPunct="0">
              <a:defRPr>
                <a:solidFill>
                  <a:schemeClr val="tx1"/>
                </a:solidFill>
                <a:latin typeface="Arial" pitchFamily="34" charset="0"/>
                <a:cs typeface="Arial" pitchFamily="34" charset="0"/>
              </a:defRPr>
            </a:lvl3pPr>
            <a:lvl4pPr marL="1567722" indent="-223960" defTabSz="914504" eaLnBrk="0" hangingPunct="0">
              <a:defRPr>
                <a:solidFill>
                  <a:schemeClr val="tx1"/>
                </a:solidFill>
                <a:latin typeface="Arial" pitchFamily="34" charset="0"/>
                <a:cs typeface="Arial" pitchFamily="34" charset="0"/>
              </a:defRPr>
            </a:lvl4pPr>
            <a:lvl5pPr marL="2015642" indent="-223960" defTabSz="914504" eaLnBrk="0" hangingPunct="0">
              <a:defRPr>
                <a:solidFill>
                  <a:schemeClr val="tx1"/>
                </a:solidFill>
                <a:latin typeface="Arial" pitchFamily="34" charset="0"/>
                <a:cs typeface="Arial" pitchFamily="34" charset="0"/>
              </a:defRPr>
            </a:lvl5pPr>
            <a:lvl6pPr marL="2463562" indent="-223960" defTabSz="914504" eaLnBrk="0" fontAlgn="base" hangingPunct="0">
              <a:spcBef>
                <a:spcPct val="0"/>
              </a:spcBef>
              <a:spcAft>
                <a:spcPct val="0"/>
              </a:spcAft>
              <a:defRPr>
                <a:solidFill>
                  <a:schemeClr val="tx1"/>
                </a:solidFill>
                <a:latin typeface="Arial" pitchFamily="34" charset="0"/>
                <a:cs typeface="Arial" pitchFamily="34" charset="0"/>
              </a:defRPr>
            </a:lvl6pPr>
            <a:lvl7pPr marL="2911483" indent="-223960" defTabSz="914504" eaLnBrk="0" fontAlgn="base" hangingPunct="0">
              <a:spcBef>
                <a:spcPct val="0"/>
              </a:spcBef>
              <a:spcAft>
                <a:spcPct val="0"/>
              </a:spcAft>
              <a:defRPr>
                <a:solidFill>
                  <a:schemeClr val="tx1"/>
                </a:solidFill>
                <a:latin typeface="Arial" pitchFamily="34" charset="0"/>
                <a:cs typeface="Arial" pitchFamily="34" charset="0"/>
              </a:defRPr>
            </a:lvl7pPr>
            <a:lvl8pPr marL="3359404" indent="-223960" defTabSz="914504" eaLnBrk="0" fontAlgn="base" hangingPunct="0">
              <a:spcBef>
                <a:spcPct val="0"/>
              </a:spcBef>
              <a:spcAft>
                <a:spcPct val="0"/>
              </a:spcAft>
              <a:defRPr>
                <a:solidFill>
                  <a:schemeClr val="tx1"/>
                </a:solidFill>
                <a:latin typeface="Arial" pitchFamily="34" charset="0"/>
                <a:cs typeface="Arial" pitchFamily="34" charset="0"/>
              </a:defRPr>
            </a:lvl8pPr>
            <a:lvl9pPr marL="3807324" indent="-223960" defTabSz="91450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3852AD2-31AA-497F-B9C6-856E0ED6B672}" type="slidenum">
              <a:rPr lang="en-US">
                <a:latin typeface="Calibri" pitchFamily="34" charset="0"/>
              </a:rPr>
              <a:pPr eaLnBrk="1" hangingPunct="1"/>
              <a:t>131</a:t>
            </a:fld>
            <a:endParaRPr lang="en-US">
              <a:latin typeface="Calibri" pitchFamily="34" charset="0"/>
            </a:endParaRPr>
          </a:p>
        </p:txBody>
      </p:sp>
      <p:sp>
        <p:nvSpPr>
          <p:cNvPr id="10445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Notes Placeholder 2"/>
          <p:cNvSpPr>
            <a:spLocks noGrp="1"/>
          </p:cNvSpPr>
          <p:nvPr>
            <p:ph type="body" idx="1"/>
          </p:nvPr>
        </p:nvSpPr>
        <p:spPr>
          <a:noFill/>
        </p:spPr>
        <p:txBody>
          <a:bodyPr/>
          <a:lstStyle/>
          <a:p>
            <a:r>
              <a:rPr lang="en-US" sz="1200" b="1" i="0" u="none" strike="noStrike" kern="1200" baseline="0" dirty="0" err="1" smtClean="0">
                <a:solidFill>
                  <a:schemeClr val="tx1"/>
                </a:solidFill>
                <a:latin typeface="+mn-lt"/>
                <a:ea typeface="+mn-ea"/>
                <a:cs typeface="+mn-cs"/>
              </a:rPr>
              <a:t>Viroids</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are agents that do not fit the definition of classic viruses. They are nucleic acid molecules without a protein coat.</a:t>
            </a:r>
          </a:p>
          <a:p>
            <a:r>
              <a:rPr lang="en-US" sz="1200" b="1" i="0" u="none" strike="noStrike" kern="1200" baseline="0" dirty="0" smtClean="0">
                <a:solidFill>
                  <a:schemeClr val="tx1"/>
                </a:solidFill>
                <a:latin typeface="+mn-lt"/>
                <a:ea typeface="+mn-ea"/>
                <a:cs typeface="+mn-cs"/>
              </a:rPr>
              <a:t>Prions</a:t>
            </a:r>
            <a:r>
              <a:rPr lang="en-US" sz="1200" b="0" i="0" u="none" strike="noStrike" kern="1200" baseline="0" dirty="0" smtClean="0">
                <a:solidFill>
                  <a:schemeClr val="tx1"/>
                </a:solidFill>
                <a:latin typeface="+mn-lt"/>
                <a:ea typeface="+mn-ea"/>
                <a:cs typeface="+mn-cs"/>
              </a:rPr>
              <a:t> are infectious particles composed solely of protein with no detectable nucleic acid. They are highly resistant to inactivation by heat, formaldehyde, and ultraviolet light that inactivate viruses.</a:t>
            </a:r>
            <a:endParaRPr lang="en-US" dirty="0" smtClean="0"/>
          </a:p>
        </p:txBody>
      </p:sp>
      <p:sp>
        <p:nvSpPr>
          <p:cNvPr id="104453" name="Slide Number Placeholder 3"/>
          <p:cNvSpPr txBox="1">
            <a:spLocks noGrp="1"/>
          </p:cNvSpPr>
          <p:nvPr/>
        </p:nvSpPr>
        <p:spPr bwMode="auto">
          <a:xfrm>
            <a:off x="3884753" y="8685553"/>
            <a:ext cx="2971697" cy="45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33450" eaLnBrk="0" hangingPunct="0">
              <a:defRPr>
                <a:solidFill>
                  <a:schemeClr val="tx1"/>
                </a:solidFill>
                <a:latin typeface="Arial" pitchFamily="34" charset="0"/>
                <a:cs typeface="Arial" pitchFamily="34" charset="0"/>
              </a:defRPr>
            </a:lvl1pPr>
            <a:lvl2pPr marL="742950" indent="-285750" defTabSz="933450" eaLnBrk="0" hangingPunct="0">
              <a:defRPr>
                <a:solidFill>
                  <a:schemeClr val="tx1"/>
                </a:solidFill>
                <a:latin typeface="Arial" pitchFamily="34" charset="0"/>
                <a:cs typeface="Arial" pitchFamily="34" charset="0"/>
              </a:defRPr>
            </a:lvl2pPr>
            <a:lvl3pPr marL="1143000" indent="-228600" defTabSz="933450" eaLnBrk="0" hangingPunct="0">
              <a:defRPr>
                <a:solidFill>
                  <a:schemeClr val="tx1"/>
                </a:solidFill>
                <a:latin typeface="Arial" pitchFamily="34" charset="0"/>
                <a:cs typeface="Arial" pitchFamily="34" charset="0"/>
              </a:defRPr>
            </a:lvl3pPr>
            <a:lvl4pPr marL="1600200" indent="-228600" defTabSz="933450" eaLnBrk="0" hangingPunct="0">
              <a:defRPr>
                <a:solidFill>
                  <a:schemeClr val="tx1"/>
                </a:solidFill>
                <a:latin typeface="Arial" pitchFamily="34" charset="0"/>
                <a:cs typeface="Arial" pitchFamily="34" charset="0"/>
              </a:defRPr>
            </a:lvl4pPr>
            <a:lvl5pPr marL="2057400" indent="-228600" defTabSz="933450" eaLnBrk="0" hangingPunct="0">
              <a:defRPr>
                <a:solidFill>
                  <a:schemeClr val="tx1"/>
                </a:solidFill>
                <a:latin typeface="Arial" pitchFamily="34" charset="0"/>
                <a:cs typeface="Arial" pitchFamily="34" charset="0"/>
              </a:defRPr>
            </a:lvl5pPr>
            <a:lvl6pPr marL="2514600" indent="-228600" defTabSz="9334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34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34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345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1C5238B-A98E-4F45-B9C4-384B720A739C}" type="slidenum">
              <a:rPr lang="en-US" sz="1200">
                <a:latin typeface="Calibri" pitchFamily="34" charset="0"/>
              </a:rPr>
              <a:pPr algn="r" eaLnBrk="1" hangingPunct="1"/>
              <a:t>131</a:t>
            </a:fld>
            <a:endParaRPr lang="en-US" sz="1200">
              <a:latin typeface="Calibri" pitchFamily="34" charset="0"/>
            </a:endParaRPr>
          </a:p>
        </p:txBody>
      </p:sp>
    </p:spTree>
    <p:extLst>
      <p:ext uri="{BB962C8B-B14F-4D97-AF65-F5344CB8AC3E}">
        <p14:creationId xmlns:p14="http://schemas.microsoft.com/office/powerpoint/2010/main" val="1997832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These include diseases of poxviruses, herpes infections, warts, chickenpox, shingles, rubella, measles, roseola, erythema </a:t>
            </a:r>
            <a:r>
              <a:rPr lang="en-US" sz="1200" dirty="0" err="1" smtClean="0">
                <a:latin typeface="Times New Roman" panose="02020603050405020304" pitchFamily="18" charset="0"/>
                <a:cs typeface="Times New Roman" panose="02020603050405020304" pitchFamily="18" charset="0"/>
              </a:rPr>
              <a:t>infectiosum</a:t>
            </a:r>
            <a:r>
              <a:rPr lang="en-US" sz="1200" dirty="0" smtClean="0">
                <a:latin typeface="Times New Roman" panose="02020603050405020304" pitchFamily="18" charset="0"/>
                <a:cs typeface="Times New Roman" panose="02020603050405020304" pitchFamily="18" charset="0"/>
              </a:rPr>
              <a:t>, and </a:t>
            </a:r>
            <a:r>
              <a:rPr lang="en-US" sz="1200" dirty="0" err="1" smtClean="0">
                <a:latin typeface="Times New Roman" panose="02020603050405020304" pitchFamily="18" charset="0"/>
                <a:cs typeface="Times New Roman" panose="02020603050405020304" pitchFamily="18" charset="0"/>
              </a:rPr>
              <a:t>coxsackie</a:t>
            </a:r>
            <a:r>
              <a:rPr lang="en-US" sz="1200" dirty="0" smtClean="0">
                <a:latin typeface="Times New Roman" panose="02020603050405020304" pitchFamily="18" charset="0"/>
                <a:cs typeface="Times New Roman" panose="02020603050405020304" pitchFamily="18" charset="0"/>
              </a:rPr>
              <a:t> viral infections.</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132</a:t>
            </a:fld>
            <a:endParaRPr lang="en-US"/>
          </a:p>
        </p:txBody>
      </p:sp>
    </p:spTree>
    <p:extLst>
      <p:ext uri="{BB962C8B-B14F-4D97-AF65-F5344CB8AC3E}">
        <p14:creationId xmlns:p14="http://schemas.microsoft.com/office/powerpoint/2010/main" val="2003732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m-ET" b="1" dirty="0" smtClean="0"/>
              <a:t>ፈንጣጣ</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Smallpox and cowpox have played important roles in the</a:t>
            </a:r>
            <a:r>
              <a:rPr lang="en-US" baseline="0" dirty="0" smtClean="0"/>
              <a:t> </a:t>
            </a:r>
            <a:r>
              <a:rPr lang="en-US" dirty="0" smtClean="0"/>
              <a:t>history of microbiology, immunization, epidemiology, and</a:t>
            </a:r>
            <a:r>
              <a:rPr lang="en-US" baseline="0" dirty="0" smtClean="0"/>
              <a:t> </a:t>
            </a:r>
            <a:r>
              <a:rPr lang="en-US" dirty="0" smtClean="0"/>
              <a:t>medicine. Edward Jenner first</a:t>
            </a:r>
            <a:r>
              <a:rPr lang="en-US" baseline="0" dirty="0" smtClean="0"/>
              <a:t> </a:t>
            </a:r>
            <a:r>
              <a:rPr lang="en-US" dirty="0" smtClean="0"/>
              <a:t>demonstrated immunization using the relatively mild cowpox</a:t>
            </a:r>
            <a:r>
              <a:rPr lang="en-US" baseline="0" dirty="0" smtClean="0"/>
              <a:t> </a:t>
            </a:r>
            <a:r>
              <a:rPr lang="en-US" dirty="0" smtClean="0"/>
              <a:t>virus to protect against smallpox. He was successful because</a:t>
            </a:r>
            <a:r>
              <a:rPr lang="en-US" baseline="0" dirty="0" smtClean="0"/>
              <a:t> </a:t>
            </a:r>
            <a:r>
              <a:rPr lang="en-US" dirty="0" smtClean="0"/>
              <a:t>the antigens of cowpox virus are chemically similar to those of</a:t>
            </a:r>
            <a:r>
              <a:rPr lang="en-US" baseline="0" dirty="0" smtClean="0"/>
              <a:t> </a:t>
            </a:r>
            <a:r>
              <a:rPr lang="en-US" dirty="0" smtClean="0"/>
              <a:t>smallpox virus, so that exposure to cowpox results in immunological memory and subsequent resistance to both cowpox and smallpox.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Transmission of these poxviruses to humans requires prolonged close contact with infected animals, as Edward Jenner observed for milkmaids who contracted cowpox.</a:t>
            </a:r>
            <a:br>
              <a:rPr lang="en-US" dirty="0" smtClean="0"/>
            </a:b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133</a:t>
            </a:fld>
            <a:endParaRPr lang="en-US"/>
          </a:p>
        </p:txBody>
      </p:sp>
    </p:spTree>
    <p:extLst>
      <p:ext uri="{BB962C8B-B14F-4D97-AF65-F5344CB8AC3E}">
        <p14:creationId xmlns:p14="http://schemas.microsoft.com/office/powerpoint/2010/main" val="27179311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Smallpox was also the first human disease to be eradicated globally in nature, but stalk in the labs.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Unlike other DNA viruses, they carry genes for transcription enzymes, which allow them to replicate entirely in the cytoplasm of a cell.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134</a:t>
            </a:fld>
            <a:endParaRPr lang="en-US"/>
          </a:p>
        </p:txBody>
      </p:sp>
    </p:spTree>
    <p:extLst>
      <p:ext uri="{BB962C8B-B14F-4D97-AF65-F5344CB8AC3E}">
        <p14:creationId xmlns:p14="http://schemas.microsoft.com/office/powerpoint/2010/main" val="18448717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Crusts can remain infective for two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In the case of cowpox, the advent of milking machines has reduced the number of cases to near zero in the industrialized world.</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136</a:t>
            </a:fld>
            <a:endParaRPr lang="en-US"/>
          </a:p>
        </p:txBody>
      </p:sp>
    </p:spTree>
    <p:extLst>
      <p:ext uri="{BB962C8B-B14F-4D97-AF65-F5344CB8AC3E}">
        <p14:creationId xmlns:p14="http://schemas.microsoft.com/office/powerpoint/2010/main" val="19773179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lesions begin as flat, reddened </a:t>
            </a:r>
            <a:r>
              <a:rPr lang="en-US" sz="1200" b="1" kern="1200" dirty="0" smtClean="0">
                <a:solidFill>
                  <a:schemeClr val="tx1"/>
                </a:solidFill>
                <a:effectLst/>
                <a:latin typeface="+mn-lt"/>
                <a:ea typeface="+mn-ea"/>
                <a:cs typeface="+mn-cs"/>
              </a:rPr>
              <a:t>macules</a:t>
            </a:r>
            <a:r>
              <a:rPr lang="en-US" sz="1200" kern="1200" dirty="0" smtClean="0">
                <a:solidFill>
                  <a:schemeClr val="tx1"/>
                </a:solidFill>
                <a:effectLst/>
                <a:latin typeface="+mn-lt"/>
                <a:ea typeface="+mn-ea"/>
                <a:cs typeface="+mn-cs"/>
              </a:rPr>
              <a:t>, which then become raised sores called </a:t>
            </a:r>
            <a:r>
              <a:rPr lang="en-US" sz="1200" b="1" kern="1200" dirty="0" smtClean="0">
                <a:solidFill>
                  <a:schemeClr val="tx1"/>
                </a:solidFill>
                <a:effectLst/>
                <a:latin typeface="+mn-lt"/>
                <a:ea typeface="+mn-ea"/>
                <a:cs typeface="+mn-cs"/>
              </a:rPr>
              <a:t>papules</a:t>
            </a:r>
            <a:r>
              <a:rPr lang="en-US" sz="1200" kern="1200" dirty="0" smtClean="0">
                <a:solidFill>
                  <a:schemeClr val="tx1"/>
                </a:solidFill>
                <a:effectLst/>
                <a:latin typeface="+mn-lt"/>
                <a:ea typeface="+mn-ea"/>
                <a:cs typeface="+mn-cs"/>
              </a:rPr>
              <a:t>. When the lesions fill with clear fluid, they are called </a:t>
            </a:r>
            <a:r>
              <a:rPr lang="en-US" sz="1200" b="1" kern="1200" dirty="0" smtClean="0">
                <a:solidFill>
                  <a:schemeClr val="tx1"/>
                </a:solidFill>
                <a:effectLst/>
                <a:latin typeface="+mn-lt"/>
                <a:ea typeface="+mn-ea"/>
                <a:cs typeface="+mn-cs"/>
              </a:rPr>
              <a:t>vesicles, </a:t>
            </a:r>
            <a:r>
              <a:rPr lang="en-US" sz="1200" kern="1200" dirty="0" smtClean="0">
                <a:solidFill>
                  <a:schemeClr val="tx1"/>
                </a:solidFill>
                <a:effectLst/>
                <a:latin typeface="+mn-lt"/>
                <a:ea typeface="+mn-ea"/>
                <a:cs typeface="+mn-cs"/>
              </a:rPr>
              <a:t>which then progress to pus-filled </a:t>
            </a:r>
            <a:r>
              <a:rPr lang="en-US" sz="1200" b="1" kern="1200" dirty="0" smtClean="0">
                <a:solidFill>
                  <a:schemeClr val="tx1"/>
                </a:solidFill>
                <a:effectLst/>
                <a:latin typeface="+mn-lt"/>
                <a:ea typeface="+mn-ea"/>
                <a:cs typeface="+mn-cs"/>
              </a:rPr>
              <a:t>pustule.</a:t>
            </a:r>
            <a:endParaRPr lang="en-US" dirty="0" smtClean="0"/>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137</a:t>
            </a:fld>
            <a:endParaRPr lang="en-US"/>
          </a:p>
        </p:txBody>
      </p:sp>
    </p:spTree>
    <p:extLst>
      <p:ext uri="{BB962C8B-B14F-4D97-AF65-F5344CB8AC3E}">
        <p14:creationId xmlns:p14="http://schemas.microsoft.com/office/powerpoint/2010/main" val="15724602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1. Poxvirus causes smallpox, </a:t>
            </a:r>
            <a:r>
              <a:rPr lang="en-US" sz="1200" b="0" i="0" kern="1200" dirty="0" err="1" smtClean="0">
                <a:solidFill>
                  <a:schemeClr val="tx1"/>
                </a:solidFill>
                <a:effectLst/>
                <a:latin typeface="+mn-lt"/>
                <a:ea typeface="+mn-ea"/>
                <a:cs typeface="+mn-cs"/>
              </a:rPr>
              <a:t>orf</a:t>
            </a:r>
            <a:r>
              <a:rPr lang="en-US" sz="1200" b="0" i="0" kern="1200" dirty="0" smtClean="0">
                <a:solidFill>
                  <a:schemeClr val="tx1"/>
                </a:solidFill>
                <a:effectLst/>
                <a:latin typeface="+mn-lt"/>
                <a:ea typeface="+mn-ea"/>
                <a:cs typeface="+mn-cs"/>
              </a:rPr>
              <a:t>, cowpox, and monkey pox. Lesions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progress from flat </a:t>
            </a:r>
            <a:r>
              <a:rPr lang="en-US" sz="1200" b="1" i="0" kern="1200" dirty="0" smtClean="0">
                <a:solidFill>
                  <a:schemeClr val="tx1"/>
                </a:solidFill>
                <a:effectLst/>
                <a:latin typeface="+mn-lt"/>
                <a:ea typeface="+mn-ea"/>
                <a:cs typeface="+mn-cs"/>
              </a:rPr>
              <a:t>macules </a:t>
            </a:r>
            <a:r>
              <a:rPr lang="en-US" sz="1200" b="0" i="0" kern="1200" dirty="0" smtClean="0">
                <a:solidFill>
                  <a:schemeClr val="tx1"/>
                </a:solidFill>
                <a:effectLst/>
                <a:latin typeface="+mn-lt"/>
                <a:ea typeface="+mn-ea"/>
                <a:cs typeface="+mn-cs"/>
              </a:rPr>
              <a:t>to raised </a:t>
            </a:r>
            <a:r>
              <a:rPr lang="en-US" sz="1200" b="1" i="0" kern="1200" dirty="0" smtClean="0">
                <a:solidFill>
                  <a:schemeClr val="tx1"/>
                </a:solidFill>
                <a:effectLst/>
                <a:latin typeface="+mn-lt"/>
                <a:ea typeface="+mn-ea"/>
                <a:cs typeface="+mn-cs"/>
              </a:rPr>
              <a:t>papules, vesicles, </a:t>
            </a:r>
            <a:r>
              <a:rPr lang="en-US" sz="1200" b="0" i="0" kern="1200" dirty="0" smtClean="0">
                <a:solidFill>
                  <a:schemeClr val="tx1"/>
                </a:solidFill>
                <a:effectLst/>
                <a:latin typeface="+mn-lt"/>
                <a:ea typeface="+mn-ea"/>
                <a:cs typeface="+mn-cs"/>
              </a:rPr>
              <a:t>and pus filled </a:t>
            </a:r>
            <a:r>
              <a:rPr lang="en-US" sz="1200" b="1" i="0" kern="1200" dirty="0" smtClean="0">
                <a:solidFill>
                  <a:schemeClr val="tx1"/>
                </a:solidFill>
                <a:effectLst/>
                <a:latin typeface="+mn-lt"/>
                <a:ea typeface="+mn-ea"/>
                <a:cs typeface="+mn-cs"/>
              </a:rPr>
              <a:t>pustules </a:t>
            </a:r>
            <a:r>
              <a:rPr lang="en-US" sz="1200" b="0" i="0" kern="1200" dirty="0" smtClean="0">
                <a:solidFill>
                  <a:schemeClr val="tx1"/>
                </a:solidFill>
                <a:effectLst/>
                <a:latin typeface="+mn-lt"/>
                <a:ea typeface="+mn-ea"/>
                <a:cs typeface="+mn-cs"/>
              </a:rPr>
              <a:t>(also called </a:t>
            </a:r>
            <a:r>
              <a:rPr lang="en-US" sz="1200" b="1" i="0" kern="1200" dirty="0" smtClean="0">
                <a:solidFill>
                  <a:schemeClr val="tx1"/>
                </a:solidFill>
                <a:effectLst/>
                <a:latin typeface="+mn-lt"/>
                <a:ea typeface="+mn-ea"/>
                <a:cs typeface="+mn-cs"/>
              </a:rPr>
              <a:t>pox</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2. Smallpox virus (</a:t>
            </a:r>
            <a:r>
              <a:rPr lang="en-US" sz="1200" b="1" i="0" kern="1200" dirty="0" err="1" smtClean="0">
                <a:solidFill>
                  <a:schemeClr val="tx1"/>
                </a:solidFill>
                <a:effectLst/>
                <a:latin typeface="+mn-lt"/>
                <a:ea typeface="+mn-ea"/>
                <a:cs typeface="+mn-cs"/>
              </a:rPr>
              <a:t>variola</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virus) exists in two strains: </a:t>
            </a:r>
            <a:r>
              <a:rPr lang="en-US" sz="1200" b="0" i="0" kern="1200" dirty="0" err="1" smtClean="0">
                <a:solidFill>
                  <a:schemeClr val="tx1"/>
                </a:solidFill>
                <a:effectLst/>
                <a:latin typeface="+mn-lt"/>
                <a:ea typeface="+mn-ea"/>
                <a:cs typeface="+mn-cs"/>
              </a:rPr>
              <a:t>variola</a:t>
            </a:r>
            <a:r>
              <a:rPr lang="en-US" sz="1200" b="0" i="0" kern="1200" dirty="0" smtClean="0">
                <a:solidFill>
                  <a:schemeClr val="tx1"/>
                </a:solidFill>
                <a:effectLst/>
                <a:latin typeface="+mn-lt"/>
                <a:ea typeface="+mn-ea"/>
                <a:cs typeface="+mn-cs"/>
              </a:rPr>
              <a:t> major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a:t>
            </a:r>
            <a:r>
              <a:rPr lang="en-US" sz="1200" b="0" i="0" kern="1200" dirty="0" err="1" smtClean="0">
                <a:solidFill>
                  <a:schemeClr val="tx1"/>
                </a:solidFill>
                <a:effectLst/>
                <a:latin typeface="+mn-lt"/>
                <a:ea typeface="+mn-ea"/>
                <a:cs typeface="+mn-cs"/>
              </a:rPr>
              <a:t>variola</a:t>
            </a:r>
            <a:r>
              <a:rPr lang="en-US" sz="1200" b="0" i="0" kern="1200" dirty="0" smtClean="0">
                <a:solidFill>
                  <a:schemeClr val="tx1"/>
                </a:solidFill>
                <a:effectLst/>
                <a:latin typeface="+mn-lt"/>
                <a:ea typeface="+mn-ea"/>
                <a:cs typeface="+mn-cs"/>
              </a:rPr>
              <a:t> minor. Worldwide immunization has eradicated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smallpox except for laboratory stocks</a:t>
            </a:r>
            <a:r>
              <a:rPr lang="en-US" dirty="0" smtClean="0"/>
              <a:t>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026E35F6-646A-4310-8AC3-08B40D7573A3}" type="slidenum">
              <a:rPr lang="en-US" smtClean="0"/>
              <a:t>139</a:t>
            </a:fld>
            <a:endParaRPr lang="en-US"/>
          </a:p>
        </p:txBody>
      </p:sp>
    </p:spTree>
    <p:extLst>
      <p:ext uri="{BB962C8B-B14F-4D97-AF65-F5344CB8AC3E}">
        <p14:creationId xmlns:p14="http://schemas.microsoft.com/office/powerpoint/2010/main" val="21703653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sz="1200" dirty="0" smtClean="0">
                <a:latin typeface="Times New Roman" panose="02020603050405020304" pitchFamily="18" charset="0"/>
                <a:cs typeface="Times New Roman" panose="02020603050405020304" pitchFamily="18" charset="0"/>
              </a:rPr>
              <a:t>Smallpox vaccination was discontinued in the 1980s because the vaccine caused adverse effects such as inflammation of the heart and rarely death. </a:t>
            </a:r>
          </a:p>
          <a:p>
            <a:pPr algn="just">
              <a:lnSpc>
                <a:spcPct val="150000"/>
              </a:lnSpc>
            </a:pPr>
            <a:r>
              <a:rPr lang="en-US" sz="1200" dirty="0" smtClean="0">
                <a:latin typeface="Times New Roman" panose="02020603050405020304" pitchFamily="18" charset="0"/>
                <a:cs typeface="Times New Roman" panose="02020603050405020304" pitchFamily="18" charset="0"/>
              </a:rPr>
              <a:t>Now, in an effort to ward off potential bioterrorism, military personnel and selected health care providers are immunized. </a:t>
            </a:r>
          </a:p>
          <a:p>
            <a:pPr algn="just">
              <a:lnSpc>
                <a:spcPct val="150000"/>
              </a:lnSpc>
            </a:pPr>
            <a:r>
              <a:rPr lang="en-US" sz="1200" dirty="0" smtClean="0">
                <a:latin typeface="Times New Roman" panose="02020603050405020304" pitchFamily="18" charset="0"/>
                <a:cs typeface="Times New Roman" panose="02020603050405020304" pitchFamily="18" charset="0"/>
              </a:rPr>
              <a:t>Interestingly, researchers have determined that adverse reactions to the vaccine are currently lower than historical rates, possibly because of better overall health care. </a:t>
            </a:r>
          </a:p>
          <a:p>
            <a:pPr algn="just">
              <a:lnSpc>
                <a:spcPct val="150000"/>
              </a:lnSpc>
            </a:pPr>
            <a:r>
              <a:rPr lang="en-US" sz="1200" dirty="0" smtClean="0">
                <a:latin typeface="Times New Roman" panose="02020603050405020304" pitchFamily="18" charset="0"/>
                <a:cs typeface="Times New Roman" panose="02020603050405020304" pitchFamily="18" charset="0"/>
              </a:rPr>
              <a:t>They have also determined that previously immunized individuals can be successfully revaccinated with a diluted vaccine containing only 10% of the cowpox viruses in a standard vaccine.</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140</a:t>
            </a:fld>
            <a:endParaRPr lang="en-US"/>
          </a:p>
        </p:txBody>
      </p:sp>
    </p:spTree>
    <p:extLst>
      <p:ext uri="{BB962C8B-B14F-4D97-AF65-F5344CB8AC3E}">
        <p14:creationId xmlns:p14="http://schemas.microsoft.com/office/powerpoint/2010/main" val="1598429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7"/>
          <p:cNvSpPr>
            <a:spLocks noGrp="1" noChangeArrowheads="1"/>
          </p:cNvSpPr>
          <p:nvPr>
            <p:ph type="sldNum" sz="quarter" idx="5"/>
          </p:nvPr>
        </p:nvSpPr>
        <p:spPr>
          <a:noFill/>
        </p:spPr>
        <p:txBody>
          <a:bodyPr/>
          <a:lstStyle/>
          <a:p>
            <a:fld id="{8AD503AA-B2F6-4506-A549-540815891CC9}" type="slidenum">
              <a:rPr lang="en-US" smtClean="0"/>
              <a:pPr/>
              <a:t>141</a:t>
            </a:fld>
            <a:endParaRPr lang="en-US" smtClean="0"/>
          </a:p>
        </p:txBody>
      </p:sp>
      <p:sp>
        <p:nvSpPr>
          <p:cNvPr id="957443" name="Rectangle 2"/>
          <p:cNvSpPr>
            <a:spLocks noGrp="1" noRot="1" noChangeAspect="1" noChangeArrowheads="1" noTextEdit="1"/>
          </p:cNvSpPr>
          <p:nvPr>
            <p:ph type="sldImg"/>
          </p:nvPr>
        </p:nvSpPr>
        <p:spPr>
          <a:xfrm>
            <a:off x="1143000" y="685800"/>
            <a:ext cx="4572000" cy="3429000"/>
          </a:xfrm>
          <a:ln/>
        </p:spPr>
      </p:sp>
      <p:sp>
        <p:nvSpPr>
          <p:cNvPr id="957444" name="Rectangle 3"/>
          <p:cNvSpPr>
            <a:spLocks noGrp="1" noChangeArrowheads="1"/>
          </p:cNvSpPr>
          <p:nvPr>
            <p:ph type="body" idx="1"/>
          </p:nvPr>
        </p:nvSpPr>
        <p:spPr>
          <a:noFill/>
          <a:ln/>
        </p:spPr>
        <p:txBody>
          <a:bodyPr/>
          <a:lstStyle/>
          <a:p>
            <a:r>
              <a:rPr lang="en-US" sz="1200" b="1" i="0" u="none" strike="noStrike" kern="1200" baseline="0" dirty="0" smtClean="0">
                <a:solidFill>
                  <a:schemeClr val="tx1"/>
                </a:solidFill>
                <a:latin typeface="+mn-lt"/>
                <a:ea typeface="+mn-ea"/>
                <a:cs typeface="+mn-cs"/>
              </a:rPr>
              <a:t>Poliomyelitis</a:t>
            </a:r>
            <a:r>
              <a:rPr lang="en-US" sz="1200" b="0" i="0" u="none" strike="noStrike" kern="1200" baseline="0" dirty="0" smtClean="0">
                <a:solidFill>
                  <a:schemeClr val="tx1"/>
                </a:solidFill>
                <a:latin typeface="+mn-lt"/>
                <a:ea typeface="+mn-ea"/>
                <a:cs typeface="+mn-cs"/>
              </a:rPr>
              <a:t> is an acute infectious disease that in its serious form affects the central nervous system (CNS). The destruction of motor neurons in the spinal cord results in flaccid paralysis. However, most poliovirus infections are subclinical. Poliovirus has served as a model </a:t>
            </a:r>
            <a:r>
              <a:rPr lang="en-US" sz="1200" b="0" i="0" u="none" strike="noStrike" kern="1200" baseline="0" dirty="0" err="1" smtClean="0">
                <a:solidFill>
                  <a:schemeClr val="tx1"/>
                </a:solidFill>
                <a:latin typeface="+mn-lt"/>
                <a:ea typeface="+mn-ea"/>
                <a:cs typeface="+mn-cs"/>
              </a:rPr>
              <a:t>enterovirus</a:t>
            </a:r>
            <a:r>
              <a:rPr lang="en-US" sz="1200" b="0" i="0" u="none" strike="noStrike" kern="1200" baseline="0" dirty="0" smtClean="0">
                <a:solidFill>
                  <a:schemeClr val="tx1"/>
                </a:solidFill>
                <a:latin typeface="+mn-lt"/>
                <a:ea typeface="+mn-ea"/>
                <a:cs typeface="+mn-cs"/>
              </a:rPr>
              <a:t> in many laboratory studies of the molecular biology of </a:t>
            </a:r>
            <a:r>
              <a:rPr lang="en-US" sz="1200" b="0" i="0" u="none" strike="noStrike" kern="1200" baseline="0" dirty="0" err="1" smtClean="0">
                <a:solidFill>
                  <a:schemeClr val="tx1"/>
                </a:solidFill>
                <a:latin typeface="+mn-lt"/>
                <a:ea typeface="+mn-ea"/>
                <a:cs typeface="+mn-cs"/>
              </a:rPr>
              <a:t>picornavirus</a:t>
            </a:r>
            <a:r>
              <a:rPr lang="en-US" sz="1200" b="0" i="0" u="none" strike="noStrike" kern="1200" baseline="0" dirty="0" smtClean="0">
                <a:solidFill>
                  <a:schemeClr val="tx1"/>
                </a:solidFill>
                <a:latin typeface="+mn-lt"/>
                <a:ea typeface="+mn-ea"/>
                <a:cs typeface="+mn-cs"/>
              </a:rPr>
              <a:t> replication.</a:t>
            </a:r>
            <a:endParaRPr lang="en-US" dirty="0" smtClean="0"/>
          </a:p>
        </p:txBody>
      </p:sp>
    </p:spTree>
    <p:extLst>
      <p:ext uri="{BB962C8B-B14F-4D97-AF65-F5344CB8AC3E}">
        <p14:creationId xmlns:p14="http://schemas.microsoft.com/office/powerpoint/2010/main" val="3897435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dermis is a tough, leathery structure composed of loosely</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packed cells, connecting protein fibers, small muscles, sweat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glands, sebaceous (oil) glands, blood vessels, nerve endings, and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hair follicles, which produce hairs that grow up through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dermis and epidermis. The dermis provides strength and flexibility and, along with its blood vessels, supports the growth of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overlying epidermis.</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9</a:t>
            </a:fld>
            <a:endParaRPr lang="en-US"/>
          </a:p>
        </p:txBody>
      </p:sp>
    </p:spTree>
    <p:extLst>
      <p:ext uri="{BB962C8B-B14F-4D97-AF65-F5344CB8AC3E}">
        <p14:creationId xmlns:p14="http://schemas.microsoft.com/office/powerpoint/2010/main" val="34400084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Cytopathic</a:t>
            </a:r>
            <a:r>
              <a:rPr lang="en-US" sz="1200" b="1" kern="1200" dirty="0" smtClean="0">
                <a:solidFill>
                  <a:schemeClr val="tx1"/>
                </a:solidFill>
                <a:effectLst/>
                <a:latin typeface="+mn-lt"/>
                <a:ea typeface="+mn-ea"/>
                <a:cs typeface="+mn-cs"/>
              </a:rPr>
              <a:t> effect</a:t>
            </a:r>
            <a:r>
              <a:rPr lang="en-US" sz="1200" kern="1200" dirty="0" smtClean="0">
                <a:solidFill>
                  <a:schemeClr val="tx1"/>
                </a:solidFill>
                <a:effectLst/>
                <a:latin typeface="+mn-lt"/>
                <a:ea typeface="+mn-ea"/>
                <a:cs typeface="+mn-cs"/>
              </a:rPr>
              <a:t> (abbreviated CPE) refers to degenerative changes in cells, especially in tissue culture, and may be associated with the multiplication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certain viruses.</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145</a:t>
            </a:fld>
            <a:endParaRPr lang="en-US"/>
          </a:p>
        </p:txBody>
      </p:sp>
    </p:spTree>
    <p:extLst>
      <p:ext uri="{BB962C8B-B14F-4D97-AF65-F5344CB8AC3E}">
        <p14:creationId xmlns:p14="http://schemas.microsoft.com/office/powerpoint/2010/main" val="8232695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7"/>
          <p:cNvSpPr>
            <a:spLocks noGrp="1" noChangeArrowheads="1"/>
          </p:cNvSpPr>
          <p:nvPr>
            <p:ph type="sldNum" sz="quarter" idx="5"/>
          </p:nvPr>
        </p:nvSpPr>
        <p:spPr>
          <a:noFill/>
        </p:spPr>
        <p:txBody>
          <a:bodyPr/>
          <a:lstStyle/>
          <a:p>
            <a:fld id="{A5B8ECD2-323C-4F07-90D5-7A98E069168C}" type="slidenum">
              <a:rPr lang="en-US" smtClean="0"/>
              <a:pPr/>
              <a:t>147</a:t>
            </a:fld>
            <a:endParaRPr lang="en-US" smtClean="0"/>
          </a:p>
        </p:txBody>
      </p:sp>
      <p:sp>
        <p:nvSpPr>
          <p:cNvPr id="996355" name="Rectangle 2"/>
          <p:cNvSpPr>
            <a:spLocks noGrp="1" noRot="1" noChangeAspect="1" noChangeArrowheads="1" noTextEdit="1"/>
          </p:cNvSpPr>
          <p:nvPr>
            <p:ph type="sldImg"/>
          </p:nvPr>
        </p:nvSpPr>
        <p:spPr>
          <a:xfrm>
            <a:off x="1143000" y="685800"/>
            <a:ext cx="4572000" cy="3429000"/>
          </a:xfrm>
          <a:ln/>
        </p:spPr>
      </p:sp>
      <p:sp>
        <p:nvSpPr>
          <p:cNvPr id="996356" name="Rectangle 3"/>
          <p:cNvSpPr>
            <a:spLocks noGrp="1" noChangeArrowheads="1"/>
          </p:cNvSpPr>
          <p:nvPr>
            <p:ph type="body" idx="1"/>
          </p:nvPr>
        </p:nvSpPr>
        <p:spPr>
          <a:noFill/>
          <a:ln/>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600" b="1" dirty="0" smtClean="0">
                <a:latin typeface="Times New Roman" panose="02020603050405020304" pitchFamily="18" charset="0"/>
                <a:cs typeface="Times New Roman" panose="02020603050405020304" pitchFamily="18" charset="0"/>
              </a:rPr>
              <a:t>Measles (</a:t>
            </a:r>
            <a:r>
              <a:rPr lang="am-ET" sz="2800" dirty="0" smtClean="0"/>
              <a:t>ኩፍኝ</a:t>
            </a:r>
            <a:r>
              <a:rPr lang="en-US" sz="2800" dirty="0" smtClean="0"/>
              <a:t>)</a:t>
            </a:r>
            <a:r>
              <a:rPr lang="en-US" sz="2600" b="1" dirty="0" smtClean="0">
                <a:latin typeface="Times New Roman" panose="02020603050405020304" pitchFamily="18" charset="0"/>
                <a:cs typeface="Times New Roman" panose="02020603050405020304" pitchFamily="18" charset="0"/>
              </a:rPr>
              <a:t> and mumps </a:t>
            </a:r>
            <a:r>
              <a:rPr lang="en-US" sz="2600" dirty="0" smtClean="0">
                <a:latin typeface="Times New Roman" panose="02020603050405020304" pitchFamily="18" charset="0"/>
                <a:cs typeface="Times New Roman" panose="02020603050405020304" pitchFamily="18" charset="0"/>
              </a:rPr>
              <a:t>become disseminated throughout the body and produce generalized disease</a:t>
            </a:r>
          </a:p>
          <a:p>
            <a:pPr eaLnBrk="1" hangingPunct="1"/>
            <a:endParaRPr lang="en-US" dirty="0" smtClean="0"/>
          </a:p>
        </p:txBody>
      </p:sp>
    </p:spTree>
    <p:extLst>
      <p:ext uri="{BB962C8B-B14F-4D97-AF65-F5344CB8AC3E}">
        <p14:creationId xmlns:p14="http://schemas.microsoft.com/office/powerpoint/2010/main" val="22194342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m-ET" dirty="0"/>
          </a:p>
        </p:txBody>
      </p:sp>
      <p:sp>
        <p:nvSpPr>
          <p:cNvPr id="4" name="Slide Number Placeholder 3"/>
          <p:cNvSpPr>
            <a:spLocks noGrp="1"/>
          </p:cNvSpPr>
          <p:nvPr>
            <p:ph type="sldNum" sz="quarter" idx="10"/>
          </p:nvPr>
        </p:nvSpPr>
        <p:spPr/>
        <p:txBody>
          <a:bodyPr/>
          <a:lstStyle/>
          <a:p>
            <a:fld id="{5143ED39-4A13-42E3-9ACB-1C874405A621}" type="slidenum">
              <a:rPr lang="am-ET" smtClean="0"/>
              <a:t>152</a:t>
            </a:fld>
            <a:endParaRPr lang="am-ET"/>
          </a:p>
        </p:txBody>
      </p:sp>
    </p:spTree>
    <p:extLst>
      <p:ext uri="{BB962C8B-B14F-4D97-AF65-F5344CB8AC3E}">
        <p14:creationId xmlns:p14="http://schemas.microsoft.com/office/powerpoint/2010/main" val="1791638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7"/>
          <p:cNvSpPr>
            <a:spLocks noGrp="1" noChangeArrowheads="1"/>
          </p:cNvSpPr>
          <p:nvPr>
            <p:ph type="sldNum" sz="quarter" idx="5"/>
          </p:nvPr>
        </p:nvSpPr>
        <p:spPr>
          <a:noFill/>
        </p:spPr>
        <p:txBody>
          <a:bodyPr/>
          <a:lstStyle/>
          <a:p>
            <a:fld id="{BA46EB9B-621C-4652-9C70-ABD2C6605D6D}" type="slidenum">
              <a:rPr lang="en-US" smtClean="0"/>
              <a:pPr/>
              <a:t>153</a:t>
            </a:fld>
            <a:endParaRPr lang="en-US" smtClean="0"/>
          </a:p>
        </p:txBody>
      </p:sp>
      <p:sp>
        <p:nvSpPr>
          <p:cNvPr id="1011715" name="Rectangle 2"/>
          <p:cNvSpPr>
            <a:spLocks noGrp="1" noRot="1" noChangeAspect="1" noChangeArrowheads="1" noTextEdit="1"/>
          </p:cNvSpPr>
          <p:nvPr>
            <p:ph type="sldImg"/>
          </p:nvPr>
        </p:nvSpPr>
        <p:spPr>
          <a:xfrm>
            <a:off x="1143000" y="685800"/>
            <a:ext cx="4572000" cy="3429000"/>
          </a:xfrm>
          <a:ln/>
        </p:spPr>
      </p:sp>
      <p:sp>
        <p:nvSpPr>
          <p:cNvPr id="10117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075913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155</a:t>
            </a:fld>
            <a:endParaRPr lang="en-US"/>
          </a:p>
        </p:txBody>
      </p:sp>
    </p:spTree>
    <p:extLst>
      <p:ext uri="{BB962C8B-B14F-4D97-AF65-F5344CB8AC3E}">
        <p14:creationId xmlns:p14="http://schemas.microsoft.com/office/powerpoint/2010/main" val="30451093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itchFamily="18" charset="0"/>
                <a:cs typeface="Times New Roman" pitchFamily="18" charset="0"/>
              </a:rPr>
              <a:t>Also called </a:t>
            </a:r>
            <a:r>
              <a:rPr lang="en-US" sz="1200" b="1" dirty="0" smtClean="0">
                <a:solidFill>
                  <a:srgbClr val="FF0000"/>
                </a:solidFill>
                <a:latin typeface="Times New Roman" pitchFamily="18" charset="0"/>
                <a:cs typeface="Times New Roman" pitchFamily="18" charset="0"/>
              </a:rPr>
              <a:t>3-day measles</a:t>
            </a:r>
            <a:r>
              <a:rPr lang="en-US" sz="1200" dirty="0" smtClean="0">
                <a:latin typeface="Times New Roman" pitchFamily="18" charset="0"/>
                <a:cs typeface="Times New Roman" pitchFamily="18" charset="0"/>
              </a:rPr>
              <a:t>, an acute febrile illness characterized by a rash and lymphadenopathy that affects children and young adults</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157</a:t>
            </a:fld>
            <a:endParaRPr lang="en-US"/>
          </a:p>
        </p:txBody>
      </p:sp>
    </p:spTree>
    <p:extLst>
      <p:ext uri="{BB962C8B-B14F-4D97-AF65-F5344CB8AC3E}">
        <p14:creationId xmlns:p14="http://schemas.microsoft.com/office/powerpoint/2010/main" val="5232729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Roseola</a:t>
            </a:r>
            <a:r>
              <a:rPr lang="en-US" b="1" dirty="0" smtClean="0"/>
              <a:t> </a:t>
            </a:r>
            <a:r>
              <a:rPr lang="en-US" b="1" dirty="0" err="1" smtClean="0"/>
              <a:t>infantum</a:t>
            </a:r>
            <a:r>
              <a:rPr lang="en-US" b="1" dirty="0" smtClean="0"/>
              <a:t> - </a:t>
            </a:r>
            <a:r>
              <a:rPr lang="en-US" dirty="0" smtClean="0"/>
              <a:t> a sudden infection of small children, with fever, swelling of the lymph glands and a rash. It is caused by </a:t>
            </a:r>
            <a:r>
              <a:rPr lang="en-US" dirty="0" err="1" smtClean="0"/>
              <a:t>herpesvirus</a:t>
            </a:r>
            <a:r>
              <a:rPr lang="en-US" dirty="0" smtClean="0"/>
              <a:t> 6</a:t>
            </a:r>
          </a:p>
          <a:p>
            <a:r>
              <a:rPr lang="en-US" b="1" dirty="0" smtClean="0"/>
              <a:t>Kaposi’s sarcoma -</a:t>
            </a:r>
            <a:r>
              <a:rPr lang="en-US" dirty="0" smtClean="0"/>
              <a:t> a cancer which takes the form of many </a:t>
            </a:r>
            <a:r>
              <a:rPr lang="en-US" dirty="0" err="1" smtClean="0"/>
              <a:t>haemorrhagic</a:t>
            </a:r>
            <a:r>
              <a:rPr lang="en-US" dirty="0" smtClean="0"/>
              <a:t> nodes affecting the skin, especially on the extremities</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164</a:t>
            </a:fld>
            <a:endParaRPr lang="en-US"/>
          </a:p>
        </p:txBody>
      </p:sp>
    </p:spTree>
    <p:extLst>
      <p:ext uri="{BB962C8B-B14F-4D97-AF65-F5344CB8AC3E}">
        <p14:creationId xmlns:p14="http://schemas.microsoft.com/office/powerpoint/2010/main" val="32420130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165</a:t>
            </a:fld>
            <a:endParaRPr lang="en-US"/>
          </a:p>
        </p:txBody>
      </p:sp>
    </p:spTree>
    <p:extLst>
      <p:ext uri="{BB962C8B-B14F-4D97-AF65-F5344CB8AC3E}">
        <p14:creationId xmlns:p14="http://schemas.microsoft.com/office/powerpoint/2010/main" val="22125214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Human herpes viruses produce various proteins that act as virulence factors: glycoproteins in the viral envelope mediate viral adhesion and fusion, and other proteins inactivate complement and </a:t>
            </a:r>
            <a:r>
              <a:rPr lang="en-US" sz="1200" b="0" i="0" u="none" strike="noStrike" kern="1200" baseline="0" dirty="0" err="1" smtClean="0">
                <a:solidFill>
                  <a:schemeClr val="tx1"/>
                </a:solidFill>
                <a:latin typeface="+mn-lt"/>
                <a:ea typeface="+mn-ea"/>
                <a:cs typeface="+mn-cs"/>
              </a:rPr>
              <a:t>IgG</a:t>
            </a:r>
            <a:r>
              <a:rPr lang="en-US" sz="1200" b="0" i="0" u="none" strike="noStrike" kern="1200" baseline="0" dirty="0" smtClean="0">
                <a:solidFill>
                  <a:schemeClr val="tx1"/>
                </a:solidFill>
                <a:latin typeface="+mn-lt"/>
                <a:ea typeface="+mn-ea"/>
                <a:cs typeface="+mn-cs"/>
              </a:rPr>
              <a:t>. The virus also produces DNA-scavenging enzymes.</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166</a:t>
            </a:fld>
            <a:endParaRPr lang="en-US"/>
          </a:p>
        </p:txBody>
      </p:sp>
    </p:spTree>
    <p:extLst>
      <p:ext uri="{BB962C8B-B14F-4D97-AF65-F5344CB8AC3E}">
        <p14:creationId xmlns:p14="http://schemas.microsoft.com/office/powerpoint/2010/main" val="6399969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Though either strain can occur in either location. </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167</a:t>
            </a:fld>
            <a:endParaRPr lang="en-US"/>
          </a:p>
        </p:txBody>
      </p:sp>
    </p:spTree>
    <p:extLst>
      <p:ext uri="{BB962C8B-B14F-4D97-AF65-F5344CB8AC3E}">
        <p14:creationId xmlns:p14="http://schemas.microsoft.com/office/powerpoint/2010/main" val="152886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Organisms of the microbiota typically grow in small clusters, particularly in the armpits and between the legs where conditions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are more moist. Their waste products produce body odor.</a:t>
            </a:r>
            <a:r>
              <a:rPr lang="en-US" dirty="0" smtClean="0"/>
              <a:t> </a:t>
            </a:r>
          </a:p>
          <a:p>
            <a:r>
              <a:rPr lang="en-US" sz="1200" b="0" i="0" kern="1200" dirty="0" smtClean="0">
                <a:solidFill>
                  <a:schemeClr val="tx1"/>
                </a:solidFill>
                <a:effectLst/>
                <a:latin typeface="+mn-lt"/>
                <a:ea typeface="+mn-ea"/>
                <a:cs typeface="+mn-cs"/>
              </a:rPr>
              <a:t>Significant members of the microbiota include small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lipophilic yeasts such as </a:t>
            </a:r>
            <a:r>
              <a:rPr lang="en-US" sz="1200" b="0" i="1" kern="1200" dirty="0" err="1" smtClean="0">
                <a:solidFill>
                  <a:schemeClr val="tx1"/>
                </a:solidFill>
                <a:effectLst/>
                <a:latin typeface="+mn-lt"/>
                <a:ea typeface="+mn-ea"/>
                <a:cs typeface="+mn-cs"/>
              </a:rPr>
              <a:t>Malassezia</a:t>
            </a:r>
            <a:r>
              <a:rPr lang="en-US" sz="1200" b="0" i="0" kern="1200" dirty="0" smtClean="0">
                <a:solidFill>
                  <a:schemeClr val="tx1"/>
                </a:solidFill>
                <a:effectLst/>
                <a:latin typeface="+mn-lt"/>
                <a:ea typeface="+mn-ea"/>
                <a:cs typeface="+mn-cs"/>
              </a:rPr>
              <a:t>, which digest sebum.</a:t>
            </a:r>
            <a:r>
              <a:rPr lang="en-US" dirty="0" smtClean="0"/>
              <a:t> </a:t>
            </a:r>
          </a:p>
          <a:p>
            <a:r>
              <a:rPr lang="en-US" sz="1200" b="0" i="1" dirty="0" smtClean="0">
                <a:latin typeface="Times New Roman" pitchFamily="18" charset="0"/>
                <a:cs typeface="Times New Roman" pitchFamily="18" charset="0"/>
              </a:rPr>
              <a:t>Staphylococcus and micrococcus</a:t>
            </a:r>
            <a:r>
              <a:rPr lang="en-US" sz="1200" b="1" i="1" dirty="0" smtClean="0">
                <a:latin typeface="Times New Roman" pitchFamily="18" charset="0"/>
                <a:cs typeface="Times New Roman" pitchFamily="18" charset="0"/>
              </a:rPr>
              <a:t> </a:t>
            </a:r>
            <a:r>
              <a:rPr lang="en-US" sz="1200" b="0" i="0" kern="1200" dirty="0" smtClean="0">
                <a:solidFill>
                  <a:schemeClr val="tx1"/>
                </a:solidFill>
                <a:effectLst/>
                <a:latin typeface="+mn-lt"/>
                <a:ea typeface="+mn-ea"/>
                <a:cs typeface="+mn-cs"/>
              </a:rPr>
              <a:t>can tolerate salt concentrations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of 5–10%.</a:t>
            </a:r>
            <a:r>
              <a:rPr lang="en-US" dirty="0" smtClean="0"/>
              <a:t> </a:t>
            </a:r>
          </a:p>
          <a:p>
            <a:r>
              <a:rPr lang="en-US" dirty="0" smtClean="0"/>
              <a:t>P.</a:t>
            </a:r>
            <a:r>
              <a:rPr lang="en-US" baseline="0" dirty="0" smtClean="0"/>
              <a:t> a</a:t>
            </a:r>
            <a:r>
              <a:rPr lang="en-US" dirty="0" smtClean="0"/>
              <a:t>cne </a:t>
            </a:r>
            <a:r>
              <a:rPr lang="en-US" sz="1200" b="0" i="0" kern="1200" dirty="0" smtClean="0">
                <a:solidFill>
                  <a:schemeClr val="tx1"/>
                </a:solidFill>
                <a:effectLst/>
                <a:latin typeface="+mn-lt"/>
                <a:ea typeface="+mn-ea"/>
                <a:cs typeface="+mn-cs"/>
              </a:rPr>
              <a:t>resides in hair follicles, where it ferments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carbohydrates to form propionic acid, which lowers the pH of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skin, acting as a further defense against additional infection.</a:t>
            </a:r>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10</a:t>
            </a:fld>
            <a:endParaRPr lang="en-US"/>
          </a:p>
        </p:txBody>
      </p:sp>
    </p:spTree>
    <p:extLst>
      <p:ext uri="{BB962C8B-B14F-4D97-AF65-F5344CB8AC3E}">
        <p14:creationId xmlns:p14="http://schemas.microsoft.com/office/powerpoint/2010/main" val="6539407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Active lesions are the usual source of infection, though</a:t>
            </a:r>
            <a:r>
              <a:rPr lang="en-US" sz="1200" baseline="0"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asymptomatic carriers can shed HHV-2 genitally. </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169</a:t>
            </a:fld>
            <a:endParaRPr lang="en-US"/>
          </a:p>
        </p:txBody>
      </p:sp>
    </p:spTree>
    <p:extLst>
      <p:ext uri="{BB962C8B-B14F-4D97-AF65-F5344CB8AC3E}">
        <p14:creationId xmlns:p14="http://schemas.microsoft.com/office/powerpoint/2010/main" val="2429581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Primary HHV-1 infections typically occur via casual contact during childhood and produce no signs or symptoms; in fact, by age 2, about 80% of children have been asymptomatically infected with HHV-1.</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170</a:t>
            </a:fld>
            <a:endParaRPr lang="en-US"/>
          </a:p>
        </p:txBody>
      </p:sp>
    </p:spTree>
    <p:extLst>
      <p:ext uri="{BB962C8B-B14F-4D97-AF65-F5344CB8AC3E}">
        <p14:creationId xmlns:p14="http://schemas.microsoft.com/office/powerpoint/2010/main" val="18481569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a:t>
            </a:r>
            <a:r>
              <a:rPr lang="en-US" sz="1200" b="1" i="0" u="none" strike="noStrike" kern="1200" baseline="0" dirty="0" err="1" smtClean="0">
                <a:solidFill>
                  <a:schemeClr val="tx1"/>
                </a:solidFill>
                <a:latin typeface="+mn-lt"/>
                <a:ea typeface="+mn-ea"/>
                <a:cs typeface="+mn-cs"/>
              </a:rPr>
              <a:t>Tzanck</a:t>
            </a:r>
            <a:r>
              <a:rPr lang="en-US" sz="1200" b="1" i="0" u="none" strike="noStrike" kern="1200" baseline="0" dirty="0" smtClean="0">
                <a:solidFill>
                  <a:schemeClr val="tx1"/>
                </a:solidFill>
                <a:latin typeface="+mn-lt"/>
                <a:ea typeface="+mn-ea"/>
                <a:cs typeface="+mn-cs"/>
              </a:rPr>
              <a:t> smear </a:t>
            </a:r>
            <a:r>
              <a:rPr lang="en-US" sz="1200" b="0" i="0" u="none" strike="noStrike" kern="1200" baseline="0" dirty="0" smtClean="0">
                <a:solidFill>
                  <a:schemeClr val="tx1"/>
                </a:solidFill>
                <a:latin typeface="+mn-lt"/>
                <a:ea typeface="+mn-ea"/>
                <a:cs typeface="+mn-cs"/>
              </a:rPr>
              <a:t>of a scraping obtained from a vesicle on the skin demonstrates multinucleated giant cells. Multinucleated giant cells are associated with which of the following viruses?</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171</a:t>
            </a:fld>
            <a:endParaRPr lang="en-US"/>
          </a:p>
        </p:txBody>
      </p:sp>
    </p:spTree>
    <p:extLst>
      <p:ext uri="{BB962C8B-B14F-4D97-AF65-F5344CB8AC3E}">
        <p14:creationId xmlns:p14="http://schemas.microsoft.com/office/powerpoint/2010/main" val="38860706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Burkett’s lymphoma HSV-1/2</a:t>
            </a:r>
          </a:p>
        </p:txBody>
      </p:sp>
      <p:sp>
        <p:nvSpPr>
          <p:cNvPr id="4" name="Slide Number Placeholder 3"/>
          <p:cNvSpPr>
            <a:spLocks noGrp="1"/>
          </p:cNvSpPr>
          <p:nvPr>
            <p:ph type="sldNum" sz="quarter" idx="5"/>
          </p:nvPr>
        </p:nvSpPr>
        <p:spPr/>
        <p:txBody>
          <a:bodyPr/>
          <a:lstStyle/>
          <a:p>
            <a:pPr>
              <a:defRPr/>
            </a:pPr>
            <a:fld id="{E6B18388-F2CA-4915-B7E9-671E2A844698}" type="slidenum">
              <a:rPr lang="en-US" smtClean="0"/>
              <a:pPr>
                <a:defRPr/>
              </a:pPr>
              <a:t>172</a:t>
            </a:fld>
            <a:endParaRPr lang="en-US"/>
          </a:p>
        </p:txBody>
      </p:sp>
    </p:spTree>
    <p:extLst>
      <p:ext uri="{BB962C8B-B14F-4D97-AF65-F5344CB8AC3E}">
        <p14:creationId xmlns:p14="http://schemas.microsoft.com/office/powerpoint/2010/main" val="32350356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Pathogenesis</a:t>
            </a:r>
          </a:p>
          <a:p>
            <a:r>
              <a:rPr lang="en-US" sz="1200" b="0" i="0" u="none" strike="noStrike" kern="1200" baseline="0" dirty="0" err="1" smtClean="0">
                <a:solidFill>
                  <a:schemeClr val="tx1"/>
                </a:solidFill>
                <a:latin typeface="+mn-lt"/>
                <a:ea typeface="+mn-ea"/>
                <a:cs typeface="+mn-cs"/>
              </a:rPr>
              <a:t>Herpesvirus</a:t>
            </a:r>
            <a:r>
              <a:rPr lang="en-US" sz="1200" b="0" i="0" u="none" strike="noStrike" kern="1200" baseline="0" dirty="0" smtClean="0">
                <a:solidFill>
                  <a:schemeClr val="tx1"/>
                </a:solidFill>
                <a:latin typeface="+mn-lt"/>
                <a:ea typeface="+mn-ea"/>
                <a:cs typeface="+mn-cs"/>
              </a:rPr>
              <a:t> attaches to a host cell through the fusion of its envelope with the cytoplasmic membrane. After the viral genome is replicated and assembled in the cell’s nucleus, the virus</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173</a:t>
            </a:fld>
            <a:endParaRPr lang="en-US"/>
          </a:p>
        </p:txBody>
      </p:sp>
    </p:spTree>
    <p:extLst>
      <p:ext uri="{BB962C8B-B14F-4D97-AF65-F5344CB8AC3E}">
        <p14:creationId xmlns:p14="http://schemas.microsoft.com/office/powerpoint/2010/main" val="13279832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Health care workers can reduce their exposure to infection</a:t>
            </a:r>
            <a:r>
              <a:rPr lang="en-US" baseline="0" dirty="0" smtClean="0"/>
              <a:t> </a:t>
            </a:r>
            <a:r>
              <a:rPr lang="en-US" dirty="0" smtClean="0"/>
              <a:t>with herpes simplex by wearing latex gloves. Since a whitlow is</a:t>
            </a:r>
            <a:r>
              <a:rPr lang="en-US" baseline="0" dirty="0" smtClean="0"/>
              <a:t> </a:t>
            </a:r>
            <a:r>
              <a:rPr lang="en-US" dirty="0" smtClean="0"/>
              <a:t>a potential source of infection, symptomatic personnel should</a:t>
            </a:r>
            <a:r>
              <a:rPr lang="en-US" baseline="0" dirty="0" smtClean="0"/>
              <a:t> </a:t>
            </a:r>
            <a:r>
              <a:rPr lang="en-US" dirty="0" smtClean="0"/>
              <a:t>not work with patients, especially newborns, until the whitlow</a:t>
            </a:r>
            <a:r>
              <a:rPr lang="en-US" baseline="0" dirty="0" smtClean="0"/>
              <a:t> </a:t>
            </a:r>
            <a:r>
              <a:rPr lang="en-US" dirty="0" smtClean="0"/>
              <a:t>has healed. </a:t>
            </a:r>
          </a:p>
          <a:p>
            <a:r>
              <a:rPr lang="en-US" dirty="0" smtClean="0"/>
              <a:t>Topical applications of the drugs limit the duration of</a:t>
            </a:r>
            <a:br>
              <a:rPr lang="en-US" dirty="0" smtClean="0"/>
            </a:br>
            <a:r>
              <a:rPr lang="en-US" dirty="0" smtClean="0"/>
              <a:t>the lesions and reduce viral shedding, though the drugs do not</a:t>
            </a:r>
            <a:r>
              <a:rPr lang="en-US" baseline="0" dirty="0" smtClean="0"/>
              <a:t> </a:t>
            </a:r>
            <a:r>
              <a:rPr lang="en-US" dirty="0" smtClean="0"/>
              <a:t>cure the diseases or free nerve cells of latent viral infections.</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174</a:t>
            </a:fld>
            <a:endParaRPr lang="en-US"/>
          </a:p>
        </p:txBody>
      </p:sp>
    </p:spTree>
    <p:extLst>
      <p:ext uri="{BB962C8B-B14F-4D97-AF65-F5344CB8AC3E}">
        <p14:creationId xmlns:p14="http://schemas.microsoft.com/office/powerpoint/2010/main" val="14337974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Usually the disease is mild, but it may rarely be fatal, especially</a:t>
            </a:r>
            <a:r>
              <a:rPr lang="en-US" baseline="0" dirty="0" smtClean="0"/>
              <a:t> </a:t>
            </a:r>
            <a:r>
              <a:rPr lang="en-US" dirty="0" smtClean="0"/>
              <a:t>if associated with secondary bacterial infections.</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177</a:t>
            </a:fld>
            <a:endParaRPr lang="en-US"/>
          </a:p>
        </p:txBody>
      </p:sp>
    </p:spTree>
    <p:extLst>
      <p:ext uri="{BB962C8B-B14F-4D97-AF65-F5344CB8AC3E}">
        <p14:creationId xmlns:p14="http://schemas.microsoft.com/office/powerpoint/2010/main" val="2410794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184</a:t>
            </a:fld>
            <a:endParaRPr lang="en-US"/>
          </a:p>
        </p:txBody>
      </p:sp>
    </p:spTree>
    <p:extLst>
      <p:ext uri="{BB962C8B-B14F-4D97-AF65-F5344CB8AC3E}">
        <p14:creationId xmlns:p14="http://schemas.microsoft.com/office/powerpoint/2010/main" val="11548516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CDC recommends a more potent form of the live chickenpox vaccine for people older than 19 years to prevent shingles in those who had chickenpox as children.</a:t>
            </a:r>
            <a:r>
              <a:rPr lang="en-US" dirty="0" smtClean="0"/>
              <a:t> </a:t>
            </a:r>
            <a:r>
              <a:rPr lang="en-US" sz="1200" b="0" i="0" kern="1200" dirty="0" smtClean="0">
                <a:solidFill>
                  <a:schemeClr val="tx1"/>
                </a:solidFill>
                <a:effectLst/>
                <a:latin typeface="+mn-lt"/>
                <a:ea typeface="+mn-ea"/>
                <a:cs typeface="+mn-cs"/>
              </a:rPr>
              <a:t>Treatment of shingles involves management of the symptoms and bed rest. Loose-fitting clothing and </a:t>
            </a:r>
            <a:r>
              <a:rPr lang="en-US" sz="1200" b="0" i="0" kern="1200" dirty="0" err="1" smtClean="0">
                <a:solidFill>
                  <a:schemeClr val="tx1"/>
                </a:solidFill>
                <a:effectLst/>
                <a:latin typeface="+mn-lt"/>
                <a:ea typeface="+mn-ea"/>
                <a:cs typeface="+mn-cs"/>
              </a:rPr>
              <a:t>nonadherent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dressings may help prevent irritation of the lesions. Acyclovir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provides relief from the painful rash for some patients, but it is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not a cure.</a:t>
            </a:r>
            <a:r>
              <a:rPr lang="en-US" dirty="0" smtClean="0"/>
              <a:t> </a:t>
            </a:r>
            <a:r>
              <a:rPr lang="en-US" sz="1200" dirty="0" smtClean="0">
                <a:latin typeface="Times New Roman" panose="02020603050405020304" pitchFamily="18" charset="0"/>
                <a:cs typeface="Times New Roman" panose="02020603050405020304" pitchFamily="18" charset="0"/>
              </a:rPr>
              <a:t>It is more difficult to distinguish shingles from other types of skin lesions, though the localization within a band of skin on one side of the body is characteristic.</a:t>
            </a:r>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185</a:t>
            </a:fld>
            <a:endParaRPr lang="en-US"/>
          </a:p>
        </p:txBody>
      </p:sp>
    </p:spTree>
    <p:extLst>
      <p:ext uri="{BB962C8B-B14F-4D97-AF65-F5344CB8AC3E}">
        <p14:creationId xmlns:p14="http://schemas.microsoft.com/office/powerpoint/2010/main" val="18160436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Cosmetic concerns and the pain associated with some warts may necessitate removing infected tissue via surgery, freezing, burning, laser, or the use of caustic chemicals, as are found in over-the-counter medications.</a:t>
            </a:r>
            <a:r>
              <a:rPr lang="en-US" b="1"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190</a:t>
            </a:fld>
            <a:endParaRPr lang="en-US"/>
          </a:p>
        </p:txBody>
      </p:sp>
    </p:spTree>
    <p:extLst>
      <p:ext uri="{BB962C8B-B14F-4D97-AF65-F5344CB8AC3E}">
        <p14:creationId xmlns:p14="http://schemas.microsoft.com/office/powerpoint/2010/main" val="925548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3ED39-4A13-42E3-9ACB-1C874405A621}" type="slidenum">
              <a:rPr lang="am-ET" smtClean="0"/>
              <a:t>12</a:t>
            </a:fld>
            <a:endParaRPr lang="am-ET"/>
          </a:p>
        </p:txBody>
      </p:sp>
    </p:spTree>
    <p:extLst>
      <p:ext uri="{BB962C8B-B14F-4D97-AF65-F5344CB8AC3E}">
        <p14:creationId xmlns:p14="http://schemas.microsoft.com/office/powerpoint/2010/main" val="26003210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sz="1200" dirty="0" smtClean="0">
                <a:latin typeface="Times New Roman" panose="02020603050405020304" pitchFamily="18" charset="0"/>
                <a:cs typeface="Times New Roman" panose="02020603050405020304" pitchFamily="18" charset="0"/>
              </a:rPr>
              <a:t>Reactive arthritis caused by an immune response to the pathogen can follow recovery, for example after meningococcal disease, or </a:t>
            </a:r>
            <a:r>
              <a:rPr lang="en-US" sz="1200" i="1" dirty="0" err="1" smtClean="0">
                <a:latin typeface="Times New Roman" panose="02020603050405020304" pitchFamily="18" charset="0"/>
                <a:cs typeface="Times New Roman" panose="02020603050405020304" pitchFamily="18" charset="0"/>
              </a:rPr>
              <a:t>Shigella</a:t>
            </a:r>
            <a:r>
              <a:rPr lang="en-US" sz="1200" i="1" dirty="0" smtClean="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or </a:t>
            </a:r>
            <a:r>
              <a:rPr lang="en-US" sz="1200" i="1" dirty="0" smtClean="0">
                <a:latin typeface="Times New Roman" panose="02020603050405020304" pitchFamily="18" charset="0"/>
                <a:cs typeface="Times New Roman" panose="02020603050405020304" pitchFamily="18" charset="0"/>
              </a:rPr>
              <a:t>Chlamydia </a:t>
            </a:r>
            <a:r>
              <a:rPr lang="en-US" sz="1200" dirty="0" smtClean="0">
                <a:latin typeface="Times New Roman" panose="02020603050405020304" pitchFamily="18" charset="0"/>
                <a:cs typeface="Times New Roman" panose="02020603050405020304" pitchFamily="18" charset="0"/>
              </a:rPr>
              <a:t>infection. </a:t>
            </a:r>
          </a:p>
          <a:p>
            <a:pPr algn="just">
              <a:lnSpc>
                <a:spcPct val="150000"/>
              </a:lnSpc>
            </a:pPr>
            <a:r>
              <a:rPr lang="en-US" sz="1200" dirty="0" smtClean="0">
                <a:latin typeface="Times New Roman" panose="02020603050405020304" pitchFamily="18" charset="0"/>
                <a:cs typeface="Times New Roman" panose="02020603050405020304" pitchFamily="18" charset="0"/>
              </a:rPr>
              <a:t>The latter can be associated with uveitis and is known as Reiter’s syndrome. </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193</a:t>
            </a:fld>
            <a:endParaRPr lang="en-US"/>
          </a:p>
        </p:txBody>
      </p:sp>
    </p:spTree>
    <p:extLst>
      <p:ext uri="{BB962C8B-B14F-4D97-AF65-F5344CB8AC3E}">
        <p14:creationId xmlns:p14="http://schemas.microsoft.com/office/powerpoint/2010/main" val="35240612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Development of </a:t>
            </a:r>
            <a:r>
              <a:rPr lang="en-US" sz="1200" b="1" i="0" u="none" strike="noStrike" kern="1200" baseline="0" dirty="0" smtClean="0">
                <a:solidFill>
                  <a:schemeClr val="tx1"/>
                </a:solidFill>
                <a:latin typeface="+mn-lt"/>
                <a:ea typeface="+mn-ea"/>
                <a:cs typeface="+mn-cs"/>
              </a:rPr>
              <a:t>cytopathic effects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i.e</a:t>
            </a:r>
            <a:r>
              <a:rPr lang="en-US" sz="1200" b="0" i="0" u="none" strike="noStrike" kern="1200" baseline="0" dirty="0" smtClean="0">
                <a:solidFill>
                  <a:schemeClr val="tx1"/>
                </a:solidFill>
                <a:latin typeface="+mn-lt"/>
                <a:ea typeface="+mn-ea"/>
                <a:cs typeface="+mn-cs"/>
              </a:rPr>
              <a:t>, morphologic changes in the cells). Types of virus-induced </a:t>
            </a:r>
            <a:r>
              <a:rPr lang="en-US" sz="1200" b="0" i="0" u="none" strike="noStrike" kern="1200" baseline="0" dirty="0" err="1" smtClean="0">
                <a:solidFill>
                  <a:schemeClr val="tx1"/>
                </a:solidFill>
                <a:latin typeface="+mn-lt"/>
                <a:ea typeface="+mn-ea"/>
                <a:cs typeface="+mn-cs"/>
              </a:rPr>
              <a:t>cytopathic</a:t>
            </a:r>
            <a:r>
              <a:rPr lang="en-US" sz="1200" b="0" i="0" u="none" strike="noStrike" kern="1200" baseline="0" dirty="0" smtClean="0">
                <a:solidFill>
                  <a:schemeClr val="tx1"/>
                </a:solidFill>
                <a:latin typeface="+mn-lt"/>
                <a:ea typeface="+mn-ea"/>
                <a:cs typeface="+mn-cs"/>
              </a:rPr>
              <a:t> effects include cell </a:t>
            </a:r>
            <a:r>
              <a:rPr lang="en-US" sz="1200" b="0" i="0" u="none" strike="noStrike" kern="1200" baseline="0" dirty="0" err="1" smtClean="0">
                <a:solidFill>
                  <a:schemeClr val="tx1"/>
                </a:solidFill>
                <a:latin typeface="+mn-lt"/>
                <a:ea typeface="+mn-ea"/>
                <a:cs typeface="+mn-cs"/>
              </a:rPr>
              <a:t>lysis</a:t>
            </a:r>
            <a:r>
              <a:rPr lang="en-US" sz="1200" b="0" i="0" u="none" strike="noStrike" kern="1200" baseline="0" dirty="0" smtClean="0">
                <a:solidFill>
                  <a:schemeClr val="tx1"/>
                </a:solidFill>
                <a:latin typeface="+mn-lt"/>
                <a:ea typeface="+mn-ea"/>
                <a:cs typeface="+mn-cs"/>
              </a:rPr>
              <a:t> or necrosis, inclusion formation, giant cell formation, and cytoplasmic vacuolization</a:t>
            </a: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194</a:t>
            </a:fld>
            <a:endParaRPr lang="en-US"/>
          </a:p>
        </p:txBody>
      </p:sp>
    </p:spTree>
    <p:extLst>
      <p:ext uri="{BB962C8B-B14F-4D97-AF65-F5344CB8AC3E}">
        <p14:creationId xmlns:p14="http://schemas.microsoft.com/office/powerpoint/2010/main" val="30308457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F03820-8C03-413C-B2D1-8020F9A84793}" type="slidenum">
              <a:rPr lang="en-US" smtClean="0">
                <a:cs typeface="Arial" charset="0"/>
              </a:rPr>
              <a:pPr fontAlgn="base">
                <a:spcBef>
                  <a:spcPct val="0"/>
                </a:spcBef>
                <a:spcAft>
                  <a:spcPct val="0"/>
                </a:spcAft>
                <a:defRPr/>
              </a:pPr>
              <a:t>200</a:t>
            </a:fld>
            <a:endParaRPr lang="en-US" smtClean="0">
              <a:cs typeface="Arial" charset="0"/>
            </a:endParaRPr>
          </a:p>
        </p:txBody>
      </p:sp>
      <p:sp>
        <p:nvSpPr>
          <p:cNvPr id="652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22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0865649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6546" name="Rectangle 7"/>
          <p:cNvSpPr>
            <a:spLocks noGrp="1" noChangeArrowheads="1"/>
          </p:cNvSpPr>
          <p:nvPr>
            <p:ph type="sldNum" sz="quarter" idx="5"/>
          </p:nvPr>
        </p:nvSpPr>
        <p:spPr>
          <a:noFill/>
        </p:spPr>
        <p:txBody>
          <a:bodyPr/>
          <a:lstStyle/>
          <a:p>
            <a:fld id="{C6AE2801-B714-4833-A609-34C0CBB325E2}" type="slidenum">
              <a:rPr lang="en-US" smtClean="0">
                <a:cs typeface="Arial" pitchFamily="34" charset="0"/>
              </a:rPr>
              <a:pPr/>
              <a:t>201</a:t>
            </a:fld>
            <a:endParaRPr lang="en-US" smtClean="0">
              <a:cs typeface="Arial" pitchFamily="34" charset="0"/>
            </a:endParaRPr>
          </a:p>
        </p:txBody>
      </p:sp>
      <p:sp>
        <p:nvSpPr>
          <p:cNvPr id="2156547" name="Rectangle 2"/>
          <p:cNvSpPr>
            <a:spLocks noGrp="1" noRot="1" noChangeAspect="1" noChangeArrowheads="1" noTextEdit="1"/>
          </p:cNvSpPr>
          <p:nvPr>
            <p:ph type="sldImg"/>
          </p:nvPr>
        </p:nvSpPr>
        <p:spPr>
          <a:ln/>
        </p:spPr>
      </p:sp>
      <p:sp>
        <p:nvSpPr>
          <p:cNvPr id="21565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396994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Superficial mycoses </a:t>
            </a:r>
            <a:r>
              <a:rPr lang="en-US" sz="1200" b="0" i="0" kern="1200" dirty="0" smtClean="0">
                <a:solidFill>
                  <a:schemeClr val="tx1"/>
                </a:solidFill>
                <a:effectLst/>
                <a:latin typeface="+mn-lt"/>
                <a:ea typeface="+mn-ea"/>
                <a:cs typeface="+mn-cs"/>
              </a:rPr>
              <a:t>are fungal infections that produce the enzyme keratinase, which dissolves keratin of the hair, nails, and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skin. Black and white </a:t>
            </a:r>
            <a:r>
              <a:rPr lang="en-US" sz="1200" b="1" i="0" kern="1200" dirty="0" err="1" smtClean="0">
                <a:solidFill>
                  <a:schemeClr val="tx1"/>
                </a:solidFill>
                <a:effectLst/>
                <a:latin typeface="+mn-lt"/>
                <a:ea typeface="+mn-ea"/>
                <a:cs typeface="+mn-cs"/>
              </a:rPr>
              <a:t>piedra</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are infections on hair shafts, while</a:t>
            </a:r>
            <a:r>
              <a:rPr lang="en-US" dirty="0" smtClean="0"/>
              <a:t> </a:t>
            </a:r>
            <a:r>
              <a:rPr lang="en-US" baseline="0" dirty="0" smtClean="0"/>
              <a:t> </a:t>
            </a:r>
            <a:r>
              <a:rPr lang="en-US" sz="1200" b="1" i="0" kern="1200" dirty="0" err="1" smtClean="0">
                <a:solidFill>
                  <a:schemeClr val="tx1"/>
                </a:solidFill>
                <a:effectLst/>
                <a:latin typeface="+mn-lt"/>
                <a:ea typeface="+mn-ea"/>
                <a:cs typeface="+mn-cs"/>
              </a:rPr>
              <a:t>pityriasis</a:t>
            </a:r>
            <a:r>
              <a:rPr lang="en-US" sz="1200" b="1" i="0" kern="1200" dirty="0" smtClean="0">
                <a:solidFill>
                  <a:schemeClr val="tx1"/>
                </a:solidFill>
                <a:effectLst/>
                <a:latin typeface="+mn-lt"/>
                <a:ea typeface="+mn-ea"/>
                <a:cs typeface="+mn-cs"/>
              </a:rPr>
              <a:t> versicolor </a:t>
            </a:r>
            <a:r>
              <a:rPr lang="en-US" sz="1200" b="0" i="0" kern="1200" dirty="0" smtClean="0">
                <a:solidFill>
                  <a:schemeClr val="tx1"/>
                </a:solidFill>
                <a:effectLst/>
                <a:latin typeface="+mn-lt"/>
                <a:ea typeface="+mn-ea"/>
                <a:cs typeface="+mn-cs"/>
              </a:rPr>
              <a:t>results from interference with melanin production in patches of skin.</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207</a:t>
            </a:fld>
            <a:endParaRPr lang="en-US"/>
          </a:p>
        </p:txBody>
      </p:sp>
    </p:spTree>
    <p:extLst>
      <p:ext uri="{BB962C8B-B14F-4D97-AF65-F5344CB8AC3E}">
        <p14:creationId xmlns:p14="http://schemas.microsoft.com/office/powerpoint/2010/main" val="9939763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Three genera of ascomycetes are responsible for most </a:t>
            </a:r>
            <a:r>
              <a:rPr lang="en-US" sz="1200" b="0" i="0" kern="1200" dirty="0" err="1" smtClean="0">
                <a:solidFill>
                  <a:schemeClr val="tx1"/>
                </a:solidFill>
                <a:effectLst/>
                <a:latin typeface="+mn-lt"/>
                <a:ea typeface="+mn-ea"/>
                <a:cs typeface="+mn-cs"/>
              </a:rPr>
              <a:t>dermatophytoses</a:t>
            </a:r>
            <a:r>
              <a:rPr lang="en-US" sz="1200" b="0" i="0" kern="1200" dirty="0" smtClean="0">
                <a:solidFill>
                  <a:schemeClr val="tx1"/>
                </a:solidFill>
                <a:effectLst/>
                <a:latin typeface="+mn-lt"/>
                <a:ea typeface="+mn-ea"/>
                <a:cs typeface="+mn-cs"/>
              </a:rPr>
              <a:t>:</a:t>
            </a:r>
            <a:r>
              <a:rPr lang="en-US" dirty="0" smtClean="0"/>
              <a:t> </a:t>
            </a:r>
            <a:r>
              <a:rPr lang="en-US" sz="1200" b="1" i="1" dirty="0" smtClean="0">
                <a:latin typeface="Times New Roman" panose="02020603050405020304" pitchFamily="18" charset="0"/>
                <a:cs typeface="Times New Roman" panose="02020603050405020304" pitchFamily="18" charset="0"/>
              </a:rPr>
              <a:t>Trichophyton, </a:t>
            </a:r>
            <a:r>
              <a:rPr lang="en-US" sz="1200" b="1" i="1" dirty="0" err="1" smtClean="0">
                <a:latin typeface="Times New Roman" panose="02020603050405020304" pitchFamily="18" charset="0"/>
                <a:cs typeface="Times New Roman" panose="02020603050405020304" pitchFamily="18" charset="0"/>
              </a:rPr>
              <a:t>Epidermophyton</a:t>
            </a:r>
            <a:r>
              <a:rPr lang="en-US" sz="1200" b="1" i="1" dirty="0" smtClean="0">
                <a:latin typeface="Times New Roman" panose="02020603050405020304" pitchFamily="18" charset="0"/>
                <a:cs typeface="Times New Roman" panose="02020603050405020304" pitchFamily="18" charset="0"/>
              </a:rPr>
              <a:t>, and </a:t>
            </a:r>
            <a:r>
              <a:rPr lang="en-US" sz="1200" b="1" i="1" dirty="0" err="1" smtClean="0">
                <a:latin typeface="Times New Roman" panose="02020603050405020304" pitchFamily="18" charset="0"/>
                <a:cs typeface="Times New Roman" panose="02020603050405020304" pitchFamily="18" charset="0"/>
              </a:rPr>
              <a:t>Microsporum</a:t>
            </a:r>
            <a:endParaRPr lang="en-US" sz="1200" b="1" i="1" dirty="0" smtClean="0">
              <a:latin typeface="Times New Roman" panose="02020603050405020304" pitchFamily="18" charset="0"/>
              <a:cs typeface="Times New Roman" panose="02020603050405020304" pitchFamily="18" charset="0"/>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210</a:t>
            </a:fld>
            <a:endParaRPr lang="en-US"/>
          </a:p>
        </p:txBody>
      </p:sp>
    </p:spTree>
    <p:extLst>
      <p:ext uri="{BB962C8B-B14F-4D97-AF65-F5344CB8AC3E}">
        <p14:creationId xmlns:p14="http://schemas.microsoft.com/office/powerpoint/2010/main" val="28118793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Fungi involved in cutaneous and subcutaneous mycoses are common soil saprobes, </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211</a:t>
            </a:fld>
            <a:endParaRPr lang="en-US"/>
          </a:p>
        </p:txBody>
      </p:sp>
    </p:spTree>
    <p:extLst>
      <p:ext uri="{BB962C8B-B14F-4D97-AF65-F5344CB8AC3E}">
        <p14:creationId xmlns:p14="http://schemas.microsoft.com/office/powerpoint/2010/main" val="17471917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6998B28-9CA0-4AFE-96D3-66900853EA03}" type="slidenum">
              <a:rPr lang="en-US" smtClean="0"/>
              <a:pPr eaLnBrk="1" hangingPunct="1"/>
              <a:t>214</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m-ET" smtClean="0">
              <a:latin typeface="Arial" charset="0"/>
              <a:cs typeface="Arial" charset="0"/>
            </a:endParaRPr>
          </a:p>
        </p:txBody>
      </p:sp>
    </p:spTree>
    <p:extLst>
      <p:ext uri="{BB962C8B-B14F-4D97-AF65-F5344CB8AC3E}">
        <p14:creationId xmlns:p14="http://schemas.microsoft.com/office/powerpoint/2010/main" val="17660761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charset="0"/>
              <a:cs typeface="Arial"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D350646-37D4-4F0B-937D-7806FC139D52}" type="slidenum">
              <a:rPr lang="en-US" smtClean="0"/>
              <a:pPr eaLnBrk="1" hangingPunct="1"/>
              <a:t>215</a:t>
            </a:fld>
            <a:endParaRPr lang="en-US" smtClean="0"/>
          </a:p>
        </p:txBody>
      </p:sp>
    </p:spTree>
    <p:extLst>
      <p:ext uri="{BB962C8B-B14F-4D97-AF65-F5344CB8AC3E}">
        <p14:creationId xmlns:p14="http://schemas.microsoft.com/office/powerpoint/2010/main" val="10090502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D23397C-112C-4FD3-BF4D-99B1989E95EC}" type="slidenum">
              <a:rPr lang="en-US" smtClean="0"/>
              <a:pPr>
                <a:defRPr/>
              </a:pPr>
              <a:t>222</a:t>
            </a:fld>
            <a:endParaRPr lang="en-US"/>
          </a:p>
        </p:txBody>
      </p:sp>
    </p:spTree>
    <p:extLst>
      <p:ext uri="{BB962C8B-B14F-4D97-AF65-F5344CB8AC3E}">
        <p14:creationId xmlns:p14="http://schemas.microsoft.com/office/powerpoint/2010/main" val="566395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3ED39-4A13-42E3-9ACB-1C874405A621}" type="slidenum">
              <a:rPr lang="am-ET" smtClean="0"/>
              <a:t>14</a:t>
            </a:fld>
            <a:endParaRPr lang="am-ET"/>
          </a:p>
        </p:txBody>
      </p:sp>
    </p:spTree>
    <p:extLst>
      <p:ext uri="{BB962C8B-B14F-4D97-AF65-F5344CB8AC3E}">
        <p14:creationId xmlns:p14="http://schemas.microsoft.com/office/powerpoint/2010/main" val="38301451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1" dirty="0" err="1" smtClean="0"/>
              <a:t>Actinomyces</a:t>
            </a:r>
            <a:r>
              <a:rPr lang="en-US" i="1" dirty="0" smtClean="0"/>
              <a:t> </a:t>
            </a:r>
            <a:r>
              <a:rPr lang="en-US" i="1" dirty="0" err="1" smtClean="0"/>
              <a:t>spp</a:t>
            </a:r>
            <a:r>
              <a:rPr lang="en-US" i="1" dirty="0" smtClean="0"/>
              <a:t> and </a:t>
            </a:r>
            <a:r>
              <a:rPr lang="en-US" i="1" dirty="0" err="1" smtClean="0"/>
              <a:t>Propionibacterium</a:t>
            </a:r>
            <a:r>
              <a:rPr lang="en-US" i="1" dirty="0" smtClean="0"/>
              <a:t> </a:t>
            </a:r>
            <a:r>
              <a:rPr lang="en-US" i="1" dirty="0" err="1" smtClean="0"/>
              <a:t>propionicus</a:t>
            </a:r>
            <a:r>
              <a:rPr lang="en-US" i="1" dirty="0" smtClean="0"/>
              <a:t> (previously </a:t>
            </a:r>
            <a:r>
              <a:rPr lang="en-US" i="1" dirty="0" err="1" smtClean="0"/>
              <a:t>Arachnia</a:t>
            </a:r>
            <a:r>
              <a:rPr lang="en-US" i="1" dirty="0" smtClean="0"/>
              <a:t> </a:t>
            </a:r>
            <a:r>
              <a:rPr lang="en-US" i="1" dirty="0" err="1" smtClean="0"/>
              <a:t>propionica</a:t>
            </a:r>
            <a:r>
              <a:rPr lang="en-US" i="1" dirty="0" smtClean="0"/>
              <a:t>)</a:t>
            </a:r>
            <a:r>
              <a:rPr lang="en-US" i="1" baseline="0" dirty="0" smtClean="0"/>
              <a:t> </a:t>
            </a:r>
            <a:r>
              <a:rPr lang="en-US" dirty="0" smtClean="0"/>
              <a:t>are members of a large group of </a:t>
            </a:r>
            <a:r>
              <a:rPr lang="en-US" dirty="0" err="1" smtClean="0"/>
              <a:t>pleomorphic</a:t>
            </a:r>
            <a:r>
              <a:rPr lang="en-US" dirty="0" smtClean="0"/>
              <a:t> Gram-positive bacteria, many of which</a:t>
            </a:r>
            <a:r>
              <a:rPr lang="en-US" baseline="0" dirty="0" smtClean="0"/>
              <a:t> </a:t>
            </a:r>
            <a:r>
              <a:rPr lang="en-US" dirty="0" smtClean="0"/>
              <a:t>have some tendency toward </a:t>
            </a:r>
            <a:r>
              <a:rPr lang="en-US" dirty="0" err="1" smtClean="0"/>
              <a:t>mycelial</a:t>
            </a:r>
            <a:r>
              <a:rPr lang="en-US" dirty="0" smtClean="0"/>
              <a:t> growth. Both are members of the oral flora of</a:t>
            </a:r>
            <a:r>
              <a:rPr lang="en-US" baseline="0" dirty="0" smtClean="0"/>
              <a:t> </a:t>
            </a:r>
            <a:r>
              <a:rPr lang="en-US" dirty="0" smtClean="0"/>
              <a:t>humans or animals. </a:t>
            </a:r>
            <a:r>
              <a:rPr lang="en-US" i="1" dirty="0" err="1" smtClean="0"/>
              <a:t>Actinomyces</a:t>
            </a:r>
            <a:r>
              <a:rPr lang="en-US" i="1" dirty="0" smtClean="0"/>
              <a:t> species, in particular, are major components of dental</a:t>
            </a:r>
            <a:r>
              <a:rPr lang="en-US" i="1" baseline="0" dirty="0" smtClean="0"/>
              <a:t> </a:t>
            </a:r>
            <a:r>
              <a:rPr lang="en-US" dirty="0" smtClean="0"/>
              <a:t>plaque. </a:t>
            </a:r>
            <a:r>
              <a:rPr lang="en-US" i="1" dirty="0" smtClean="0"/>
              <a:t>A </a:t>
            </a:r>
            <a:r>
              <a:rPr lang="en-US" i="1" dirty="0" err="1" smtClean="0"/>
              <a:t>israelii</a:t>
            </a:r>
            <a:r>
              <a:rPr lang="en-US" i="1" dirty="0" smtClean="0"/>
              <a:t>, A </a:t>
            </a:r>
            <a:r>
              <a:rPr lang="en-US" i="1" dirty="0" err="1" smtClean="0"/>
              <a:t>gerencseriae</a:t>
            </a:r>
            <a:r>
              <a:rPr lang="en-US" i="1" dirty="0" smtClean="0"/>
              <a:t> (previously A </a:t>
            </a:r>
            <a:r>
              <a:rPr lang="en-US" i="1" dirty="0" err="1" smtClean="0"/>
              <a:t>israelii</a:t>
            </a:r>
            <a:r>
              <a:rPr lang="en-US" i="1" dirty="0" smtClean="0"/>
              <a:t> serotype II), and P </a:t>
            </a:r>
            <a:r>
              <a:rPr lang="en-US" i="1" dirty="0" err="1" smtClean="0"/>
              <a:t>propionicus</a:t>
            </a:r>
            <a:endParaRPr lang="en-US" i="1" dirty="0" smtClean="0"/>
          </a:p>
          <a:p>
            <a:r>
              <a:rPr lang="en-US" dirty="0" smtClean="0"/>
              <a:t>cause </a:t>
            </a:r>
            <a:r>
              <a:rPr lang="en-US" dirty="0" err="1" smtClean="0"/>
              <a:t>actinomycosis</a:t>
            </a:r>
            <a:r>
              <a:rPr lang="en-US" dirty="0" smtClean="0"/>
              <a:t> in humans and animals. Other species of </a:t>
            </a:r>
            <a:r>
              <a:rPr lang="en-US" i="1" dirty="0" err="1" smtClean="0"/>
              <a:t>Actinomyces</a:t>
            </a:r>
            <a:r>
              <a:rPr lang="en-US" i="1" dirty="0" smtClean="0"/>
              <a:t> can be</a:t>
            </a:r>
            <a:r>
              <a:rPr lang="en-US" i="1" baseline="0" dirty="0" smtClean="0"/>
              <a:t> </a:t>
            </a:r>
            <a:r>
              <a:rPr lang="en-US" dirty="0" smtClean="0"/>
              <a:t>involved in mixed anaerobic and other infections, where they may not always play an</a:t>
            </a:r>
            <a:r>
              <a:rPr lang="en-US" baseline="0" dirty="0" smtClean="0"/>
              <a:t> </a:t>
            </a:r>
            <a:r>
              <a:rPr lang="en-US" dirty="0" smtClean="0"/>
              <a:t>obviously pathogenic role. In addition, some </a:t>
            </a:r>
            <a:r>
              <a:rPr lang="en-US" dirty="0" err="1" smtClean="0"/>
              <a:t>coryneform</a:t>
            </a:r>
            <a:r>
              <a:rPr lang="en-US" dirty="0" smtClean="0"/>
              <a:t> bacteria (</a:t>
            </a:r>
            <a:r>
              <a:rPr lang="en-US" dirty="0" err="1" smtClean="0"/>
              <a:t>diphtheroids</a:t>
            </a:r>
            <a:r>
              <a:rPr lang="en-US" dirty="0" smtClean="0"/>
              <a:t>) isolated</a:t>
            </a:r>
            <a:r>
              <a:rPr lang="en-US" baseline="0" dirty="0" smtClean="0"/>
              <a:t> </a:t>
            </a:r>
            <a:r>
              <a:rPr lang="en-US" dirty="0" smtClean="0"/>
              <a:t>from clinical samples, which had been placed into the Centers for Disease Control</a:t>
            </a:r>
            <a:r>
              <a:rPr lang="en-US" baseline="0" dirty="0" smtClean="0"/>
              <a:t> </a:t>
            </a:r>
            <a:r>
              <a:rPr lang="en-US" dirty="0" err="1" smtClean="0"/>
              <a:t>Coryneform</a:t>
            </a:r>
            <a:r>
              <a:rPr lang="en-US" dirty="0" smtClean="0"/>
              <a:t> groups 1, 2 and E, have been identified as new species of </a:t>
            </a:r>
            <a:r>
              <a:rPr lang="en-US" i="1" dirty="0" err="1" smtClean="0"/>
              <a:t>Actinomyces</a:t>
            </a:r>
            <a:endParaRPr lang="en-US" dirty="0" smtClean="0"/>
          </a:p>
        </p:txBody>
      </p:sp>
      <p:sp>
        <p:nvSpPr>
          <p:cNvPr id="4" name="Slide Number Placeholder 3"/>
          <p:cNvSpPr>
            <a:spLocks noGrp="1"/>
          </p:cNvSpPr>
          <p:nvPr>
            <p:ph type="sldNum" sz="quarter" idx="5"/>
          </p:nvPr>
        </p:nvSpPr>
        <p:spPr/>
        <p:txBody>
          <a:bodyPr/>
          <a:lstStyle/>
          <a:p>
            <a:pPr>
              <a:defRPr/>
            </a:pPr>
            <a:fld id="{4A612251-F19D-4493-A2A8-35E0C3941A4F}" type="slidenum">
              <a:rPr lang="en-US" smtClean="0"/>
              <a:pPr>
                <a:defRPr/>
              </a:pPr>
              <a:t>229</a:t>
            </a:fld>
            <a:endParaRPr lang="en-US"/>
          </a:p>
        </p:txBody>
      </p:sp>
    </p:spTree>
    <p:extLst>
      <p:ext uri="{BB962C8B-B14F-4D97-AF65-F5344CB8AC3E}">
        <p14:creationId xmlns:p14="http://schemas.microsoft.com/office/powerpoint/2010/main" val="16027288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Times New Roman" pitchFamily="18" charset="0"/>
                <a:cs typeface="Times New Roman" pitchFamily="18" charset="0"/>
              </a:rPr>
              <a:t>Bruise =discoloration</a:t>
            </a:r>
          </a:p>
          <a:p>
            <a:r>
              <a:rPr lang="en-US" sz="2600" dirty="0" err="1" smtClean="0">
                <a:latin typeface="Times New Roman" pitchFamily="18" charset="0"/>
                <a:cs typeface="Times New Roman" pitchFamily="18" charset="0"/>
              </a:rPr>
              <a:t>Mycetoma</a:t>
            </a:r>
            <a:r>
              <a:rPr lang="en-US" sz="2600" dirty="0" smtClean="0">
                <a:latin typeface="Times New Roman" pitchFamily="18" charset="0"/>
                <a:cs typeface="Times New Roman" pitchFamily="18" charset="0"/>
              </a:rPr>
              <a:t>  caused by </a:t>
            </a:r>
            <a:r>
              <a:rPr lang="en-US" sz="2600" dirty="0" err="1" smtClean="0">
                <a:latin typeface="Times New Roman" pitchFamily="18" charset="0"/>
                <a:cs typeface="Times New Roman" pitchFamily="18" charset="0"/>
              </a:rPr>
              <a:t>actinomycetes</a:t>
            </a:r>
            <a:r>
              <a:rPr lang="en-US" sz="2600" dirty="0" smtClean="0">
                <a:latin typeface="Times New Roman" pitchFamily="18" charset="0"/>
                <a:cs typeface="Times New Roman" pitchFamily="18" charset="0"/>
              </a:rPr>
              <a:t> is called </a:t>
            </a:r>
            <a:r>
              <a:rPr lang="en-US" sz="2600" b="1" dirty="0" err="1" smtClean="0">
                <a:latin typeface="Times New Roman" pitchFamily="18" charset="0"/>
                <a:cs typeface="Times New Roman" pitchFamily="18" charset="0"/>
              </a:rPr>
              <a:t>actinomycotic</a:t>
            </a:r>
            <a:r>
              <a:rPr lang="en-US" sz="2600"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mycetoma</a:t>
            </a:r>
            <a:r>
              <a:rPr lang="en-US" sz="2600" b="1" dirty="0" smtClean="0">
                <a:latin typeface="Times New Roman" pitchFamily="18" charset="0"/>
                <a:cs typeface="Times New Roman" pitchFamily="18" charset="0"/>
              </a:rPr>
              <a:t>,</a:t>
            </a:r>
            <a:r>
              <a:rPr lang="en-US" sz="2600" b="1" baseline="0" dirty="0" smtClean="0">
                <a:latin typeface="Times New Roman" pitchFamily="18" charset="0"/>
                <a:cs typeface="Times New Roman" pitchFamily="18" charset="0"/>
              </a:rPr>
              <a:t> caused by </a:t>
            </a:r>
            <a:r>
              <a:rPr lang="pt-BR" sz="1200" i="1" kern="1200" baseline="0" dirty="0" smtClean="0">
                <a:solidFill>
                  <a:schemeClr val="tx1"/>
                </a:solidFill>
                <a:latin typeface="+mn-lt"/>
                <a:ea typeface="+mn-ea"/>
                <a:cs typeface="+mn-cs"/>
              </a:rPr>
              <a:t>Nocardia, Actinomadura and </a:t>
            </a:r>
            <a:r>
              <a:rPr lang="en-US" sz="1200" i="1" kern="1200" baseline="0" dirty="0" err="1" smtClean="0">
                <a:solidFill>
                  <a:schemeClr val="tx1"/>
                </a:solidFill>
                <a:latin typeface="+mn-lt"/>
                <a:ea typeface="+mn-ea"/>
                <a:cs typeface="+mn-cs"/>
              </a:rPr>
              <a:t>Streptomyces</a:t>
            </a:r>
            <a:r>
              <a:rPr lang="en-US" sz="1200" i="1" kern="1200" baseline="0" dirty="0" smtClean="0">
                <a:solidFill>
                  <a:schemeClr val="tx1"/>
                </a:solidFill>
                <a:latin typeface="+mn-lt"/>
                <a:ea typeface="+mn-ea"/>
                <a:cs typeface="+mn-cs"/>
              </a:rPr>
              <a:t>.</a:t>
            </a:r>
            <a:endParaRPr lang="en-US" sz="2600" b="1" dirty="0" smtClean="0">
              <a:latin typeface="Times New Roman" pitchFamily="18" charset="0"/>
              <a:cs typeface="Times New Roman" pitchFamily="18" charset="0"/>
            </a:endParaRPr>
          </a:p>
          <a:p>
            <a:endParaRPr lang="en-US" sz="2600" dirty="0" smtClean="0">
              <a:latin typeface="Times New Roman" pitchFamily="18" charset="0"/>
              <a:cs typeface="Times New Roman" pitchFamily="18" charset="0"/>
            </a:endParaRPr>
          </a:p>
          <a:p>
            <a:endParaRPr lang="en-US" dirty="0" smtClean="0"/>
          </a:p>
        </p:txBody>
      </p:sp>
      <p:sp>
        <p:nvSpPr>
          <p:cNvPr id="4" name="Slide Number Placeholder 3"/>
          <p:cNvSpPr>
            <a:spLocks noGrp="1"/>
          </p:cNvSpPr>
          <p:nvPr>
            <p:ph type="sldNum" sz="quarter" idx="5"/>
          </p:nvPr>
        </p:nvSpPr>
        <p:spPr/>
        <p:txBody>
          <a:bodyPr/>
          <a:lstStyle/>
          <a:p>
            <a:pPr>
              <a:defRPr/>
            </a:pPr>
            <a:fld id="{12C30307-3F0E-480E-8DA7-F481924A9133}" type="slidenum">
              <a:rPr lang="en-US" smtClean="0"/>
              <a:pPr>
                <a:defRPr/>
              </a:pPr>
              <a:t>231</a:t>
            </a:fld>
            <a:endParaRPr lang="en-US"/>
          </a:p>
        </p:txBody>
      </p:sp>
    </p:spTree>
    <p:extLst>
      <p:ext uri="{BB962C8B-B14F-4D97-AF65-F5344CB8AC3E}">
        <p14:creationId xmlns:p14="http://schemas.microsoft.com/office/powerpoint/2010/main" val="24789530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Lactophenol Cotton Blue preparation is used to stain fungal elements, which aids in the microscopic identification of </a:t>
            </a:r>
            <a:r>
              <a:rPr lang="en-US" dirty="0" err="1" smtClean="0"/>
              <a:t>mycotic</a:t>
            </a:r>
            <a:r>
              <a:rPr lang="en-US" dirty="0" smtClean="0"/>
              <a:t> agents. The cotton blue dye stains the chitin, a nitrogenous substance present in the cell walls of most fungi. The phenol kills any organisms and the lactic acid preserves fungal structures.</a:t>
            </a:r>
            <a:endParaRPr lang="en-US" dirty="0"/>
          </a:p>
        </p:txBody>
      </p:sp>
      <p:sp>
        <p:nvSpPr>
          <p:cNvPr id="4" name="Slide Number Placeholder 3"/>
          <p:cNvSpPr>
            <a:spLocks noGrp="1"/>
          </p:cNvSpPr>
          <p:nvPr>
            <p:ph type="sldNum" sz="quarter" idx="10"/>
          </p:nvPr>
        </p:nvSpPr>
        <p:spPr/>
        <p:txBody>
          <a:bodyPr/>
          <a:lstStyle/>
          <a:p>
            <a:fld id="{E4154FD0-6C5B-4289-82AF-92A3F6DF1E72}" type="slidenum">
              <a:rPr lang="en-US" smtClean="0"/>
              <a:t>234</a:t>
            </a:fld>
            <a:endParaRPr lang="en-US"/>
          </a:p>
        </p:txBody>
      </p:sp>
    </p:spTree>
    <p:extLst>
      <p:ext uri="{BB962C8B-B14F-4D97-AF65-F5344CB8AC3E}">
        <p14:creationId xmlns:p14="http://schemas.microsoft.com/office/powerpoint/2010/main" val="16366778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b="1" dirty="0" smtClean="0"/>
              <a:t>Note:</a:t>
            </a:r>
            <a:r>
              <a:rPr lang="en-US" dirty="0" smtClean="0"/>
              <a:t> To identify the fungal isolate, specimen must be cultured in either general purpose fungal culture media such as </a:t>
            </a:r>
            <a:r>
              <a:rPr lang="en-US" b="1" dirty="0" err="1" smtClean="0"/>
              <a:t>Sabouraud</a:t>
            </a:r>
            <a:r>
              <a:rPr lang="en-US" b="1" dirty="0" smtClean="0"/>
              <a:t> Dextrose Agar (SDA)</a:t>
            </a:r>
            <a:r>
              <a:rPr lang="en-US" dirty="0" smtClean="0"/>
              <a:t> or specific media based on the type of anticipated isolate.)</a:t>
            </a:r>
            <a:endParaRPr lang="en-US" dirty="0"/>
          </a:p>
        </p:txBody>
      </p:sp>
      <p:sp>
        <p:nvSpPr>
          <p:cNvPr id="4" name="Slide Number Placeholder 3"/>
          <p:cNvSpPr>
            <a:spLocks noGrp="1"/>
          </p:cNvSpPr>
          <p:nvPr>
            <p:ph type="sldNum" sz="quarter" idx="10"/>
          </p:nvPr>
        </p:nvSpPr>
        <p:spPr/>
        <p:txBody>
          <a:bodyPr/>
          <a:lstStyle/>
          <a:p>
            <a:fld id="{F385B700-5827-4913-8F99-3058FE558918}" type="slidenum">
              <a:rPr lang="en-US" smtClean="0"/>
              <a:pPr/>
              <a:t>235</a:t>
            </a:fld>
            <a:endParaRPr lang="en-US"/>
          </a:p>
        </p:txBody>
      </p:sp>
    </p:spTree>
    <p:extLst>
      <p:ext uri="{BB962C8B-B14F-4D97-AF65-F5344CB8AC3E}">
        <p14:creationId xmlns:p14="http://schemas.microsoft.com/office/powerpoint/2010/main" val="10049152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Times New Roman" pitchFamily="18" charset="0"/>
                <a:cs typeface="Times New Roman" pitchFamily="18" charset="0"/>
              </a:rPr>
              <a:t>Serology test- </a:t>
            </a:r>
            <a:r>
              <a:rPr lang="en-US" sz="1200" dirty="0" smtClean="0">
                <a:latin typeface="Times New Roman" pitchFamily="18" charset="0"/>
                <a:cs typeface="Times New Roman" pitchFamily="18" charset="0"/>
              </a:rPr>
              <a:t>for fungal infection is useless because it suffer from cross reaction</a:t>
            </a:r>
          </a:p>
          <a:p>
            <a:endParaRPr lang="en-US" dirty="0"/>
          </a:p>
        </p:txBody>
      </p:sp>
      <p:sp>
        <p:nvSpPr>
          <p:cNvPr id="4" name="Slide Number Placeholder 3"/>
          <p:cNvSpPr>
            <a:spLocks noGrp="1"/>
          </p:cNvSpPr>
          <p:nvPr>
            <p:ph type="sldNum" sz="quarter" idx="10"/>
          </p:nvPr>
        </p:nvSpPr>
        <p:spPr/>
        <p:txBody>
          <a:bodyPr/>
          <a:lstStyle/>
          <a:p>
            <a:fld id="{026E35F6-646A-4310-8AC3-08B40D7573A3}" type="slidenum">
              <a:rPr lang="en-US" smtClean="0"/>
              <a:t>239</a:t>
            </a:fld>
            <a:endParaRPr lang="en-US"/>
          </a:p>
        </p:txBody>
      </p:sp>
    </p:spTree>
    <p:extLst>
      <p:ext uri="{BB962C8B-B14F-4D97-AF65-F5344CB8AC3E}">
        <p14:creationId xmlns:p14="http://schemas.microsoft.com/office/powerpoint/2010/main" val="917277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7C2AC0-89D2-4C85-962E-A74486BB2889}"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BE84E-C431-4817-A00A-FAFF49AC454F}" type="slidenum">
              <a:rPr lang="en-US" smtClean="0"/>
              <a:t>‹#›</a:t>
            </a:fld>
            <a:endParaRPr lang="en-US"/>
          </a:p>
        </p:txBody>
      </p:sp>
    </p:spTree>
    <p:extLst>
      <p:ext uri="{BB962C8B-B14F-4D97-AF65-F5344CB8AC3E}">
        <p14:creationId xmlns:p14="http://schemas.microsoft.com/office/powerpoint/2010/main" val="101277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7C2AC0-89D2-4C85-962E-A74486BB2889}"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BE84E-C431-4817-A00A-FAFF49AC454F}" type="slidenum">
              <a:rPr lang="en-US" smtClean="0"/>
              <a:t>‹#›</a:t>
            </a:fld>
            <a:endParaRPr lang="en-US"/>
          </a:p>
        </p:txBody>
      </p:sp>
    </p:spTree>
    <p:extLst>
      <p:ext uri="{BB962C8B-B14F-4D97-AF65-F5344CB8AC3E}">
        <p14:creationId xmlns:p14="http://schemas.microsoft.com/office/powerpoint/2010/main" val="2125842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7C2AC0-89D2-4C85-962E-A74486BB2889}"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BE84E-C431-4817-A00A-FAFF49AC454F}" type="slidenum">
              <a:rPr lang="en-US" smtClean="0"/>
              <a:t>‹#›</a:t>
            </a:fld>
            <a:endParaRPr lang="en-US"/>
          </a:p>
        </p:txBody>
      </p:sp>
    </p:spTree>
    <p:extLst>
      <p:ext uri="{BB962C8B-B14F-4D97-AF65-F5344CB8AC3E}">
        <p14:creationId xmlns:p14="http://schemas.microsoft.com/office/powerpoint/2010/main" val="1958466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527787A8-392D-47A3-9616-B3551EDD03ED}" type="datetime1">
              <a:rPr lang="en-US" smtClean="0"/>
              <a:t>5/18/2020</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dirty="0" smtClean="0"/>
              <a:t>By Balew A (</a:t>
            </a:r>
            <a:r>
              <a:rPr lang="en-US" dirty="0" err="1" smtClean="0"/>
              <a:t>MLT,Msc</a:t>
            </a:r>
            <a:r>
              <a:rPr lang="en-US" dirty="0" smtClean="0"/>
              <a:t>')</a:t>
            </a: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B259971-C222-465A-9EF8-382711CF5695}" type="slidenum">
              <a:rPr lang="en-US"/>
              <a:pPr/>
              <a:t>‹#›</a:t>
            </a:fld>
            <a:endParaRPr lang="en-US"/>
          </a:p>
        </p:txBody>
      </p:sp>
    </p:spTree>
    <p:extLst>
      <p:ext uri="{BB962C8B-B14F-4D97-AF65-F5344CB8AC3E}">
        <p14:creationId xmlns:p14="http://schemas.microsoft.com/office/powerpoint/2010/main" val="1561183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7C2AC0-89D2-4C85-962E-A74486BB2889}"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BE84E-C431-4817-A00A-FAFF49AC454F}" type="slidenum">
              <a:rPr lang="en-US" smtClean="0"/>
              <a:t>‹#›</a:t>
            </a:fld>
            <a:endParaRPr lang="en-US"/>
          </a:p>
        </p:txBody>
      </p:sp>
    </p:spTree>
    <p:extLst>
      <p:ext uri="{BB962C8B-B14F-4D97-AF65-F5344CB8AC3E}">
        <p14:creationId xmlns:p14="http://schemas.microsoft.com/office/powerpoint/2010/main" val="1905083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7C2AC0-89D2-4C85-962E-A74486BB2889}" type="datetimeFigureOut">
              <a:rPr lang="en-US" smtClean="0"/>
              <a:t>5/18/2020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BE84E-C431-4817-A00A-FAFF49AC454F}" type="slidenum">
              <a:rPr lang="en-US" smtClean="0"/>
              <a:t>‹#›</a:t>
            </a:fld>
            <a:endParaRPr lang="en-US"/>
          </a:p>
        </p:txBody>
      </p:sp>
    </p:spTree>
    <p:extLst>
      <p:ext uri="{BB962C8B-B14F-4D97-AF65-F5344CB8AC3E}">
        <p14:creationId xmlns:p14="http://schemas.microsoft.com/office/powerpoint/2010/main" val="784820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7C2AC0-89D2-4C85-962E-A74486BB2889}"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BE84E-C431-4817-A00A-FAFF49AC454F}" type="slidenum">
              <a:rPr lang="en-US" smtClean="0"/>
              <a:t>‹#›</a:t>
            </a:fld>
            <a:endParaRPr lang="en-US"/>
          </a:p>
        </p:txBody>
      </p:sp>
    </p:spTree>
    <p:extLst>
      <p:ext uri="{BB962C8B-B14F-4D97-AF65-F5344CB8AC3E}">
        <p14:creationId xmlns:p14="http://schemas.microsoft.com/office/powerpoint/2010/main" val="2051684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7C2AC0-89D2-4C85-962E-A74486BB2889}" type="datetimeFigureOut">
              <a:rPr lang="en-US" smtClean="0"/>
              <a:t>5/18/2020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BBE84E-C431-4817-A00A-FAFF49AC454F}" type="slidenum">
              <a:rPr lang="en-US" smtClean="0"/>
              <a:t>‹#›</a:t>
            </a:fld>
            <a:endParaRPr lang="en-US"/>
          </a:p>
        </p:txBody>
      </p:sp>
    </p:spTree>
    <p:extLst>
      <p:ext uri="{BB962C8B-B14F-4D97-AF65-F5344CB8AC3E}">
        <p14:creationId xmlns:p14="http://schemas.microsoft.com/office/powerpoint/2010/main" val="8829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7C2AC0-89D2-4C85-962E-A74486BB2889}" type="datetimeFigureOut">
              <a:rPr lang="en-US" smtClean="0"/>
              <a:t>5/18/2020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BBE84E-C431-4817-A00A-FAFF49AC454F}" type="slidenum">
              <a:rPr lang="en-US" smtClean="0"/>
              <a:t>‹#›</a:t>
            </a:fld>
            <a:endParaRPr lang="en-US"/>
          </a:p>
        </p:txBody>
      </p:sp>
    </p:spTree>
    <p:extLst>
      <p:ext uri="{BB962C8B-B14F-4D97-AF65-F5344CB8AC3E}">
        <p14:creationId xmlns:p14="http://schemas.microsoft.com/office/powerpoint/2010/main" val="254459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7C2AC0-89D2-4C85-962E-A74486BB2889}" type="datetimeFigureOut">
              <a:rPr lang="en-US" smtClean="0"/>
              <a:t>5/18/2020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BBE84E-C431-4817-A00A-FAFF49AC454F}" type="slidenum">
              <a:rPr lang="en-US" smtClean="0"/>
              <a:t>‹#›</a:t>
            </a:fld>
            <a:endParaRPr lang="en-US"/>
          </a:p>
        </p:txBody>
      </p:sp>
    </p:spTree>
    <p:extLst>
      <p:ext uri="{BB962C8B-B14F-4D97-AF65-F5344CB8AC3E}">
        <p14:creationId xmlns:p14="http://schemas.microsoft.com/office/powerpoint/2010/main" val="173755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7C2AC0-89D2-4C85-962E-A74486BB2889}"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BE84E-C431-4817-A00A-FAFF49AC454F}" type="slidenum">
              <a:rPr lang="en-US" smtClean="0"/>
              <a:t>‹#›</a:t>
            </a:fld>
            <a:endParaRPr lang="en-US"/>
          </a:p>
        </p:txBody>
      </p:sp>
    </p:spTree>
    <p:extLst>
      <p:ext uri="{BB962C8B-B14F-4D97-AF65-F5344CB8AC3E}">
        <p14:creationId xmlns:p14="http://schemas.microsoft.com/office/powerpoint/2010/main" val="2437217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7C2AC0-89D2-4C85-962E-A74486BB2889}" type="datetimeFigureOut">
              <a:rPr lang="en-US" smtClean="0"/>
              <a:t>5/18/2020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BE84E-C431-4817-A00A-FAFF49AC454F}" type="slidenum">
              <a:rPr lang="en-US" smtClean="0"/>
              <a:t>‹#›</a:t>
            </a:fld>
            <a:endParaRPr lang="en-US"/>
          </a:p>
        </p:txBody>
      </p:sp>
    </p:spTree>
    <p:extLst>
      <p:ext uri="{BB962C8B-B14F-4D97-AF65-F5344CB8AC3E}">
        <p14:creationId xmlns:p14="http://schemas.microsoft.com/office/powerpoint/2010/main" val="30371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C2AC0-89D2-4C85-962E-A74486BB2889}" type="datetimeFigureOut">
              <a:rPr lang="en-US" smtClean="0"/>
              <a:t>5/18/2020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BE84E-C431-4817-A00A-FAFF49AC454F}" type="slidenum">
              <a:rPr lang="en-US" smtClean="0"/>
              <a:t>‹#›</a:t>
            </a:fld>
            <a:endParaRPr lang="en-US"/>
          </a:p>
        </p:txBody>
      </p:sp>
    </p:spTree>
    <p:extLst>
      <p:ext uri="{BB962C8B-B14F-4D97-AF65-F5344CB8AC3E}">
        <p14:creationId xmlns:p14="http://schemas.microsoft.com/office/powerpoint/2010/main" val="387540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ebelay@gmail.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3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7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4.wmf"/><Relationship Id="rId4" Type="http://schemas.openxmlformats.org/officeDocument/2006/relationships/oleObject" Target="../embeddings/oleObject1.bin"/></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1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hyperlink" Target="http://dermatlas.med.jhmi.edu/derm/IndexDisplay.cfm?ImageID=-3631932" TargetMode="External"/><Relationship Id="rId7" Type="http://schemas.openxmlformats.org/officeDocument/2006/relationships/image" Target="../media/image94.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7.png"/><Relationship Id="rId4" Type="http://schemas.openxmlformats.org/officeDocument/2006/relationships/oleObject" Target="../embeddings/oleObject3.bin"/></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2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microbeonline.com/wp-content/uploads/2016/04/M-furfur-yeast-cells.jpg" TargetMode="Externa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customXml" Target="../ink/ink3.xml"/><Relationship Id="rId4" Type="http://schemas.openxmlformats.org/officeDocument/2006/relationships/image" Target="../media/image3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customXml" Target="../ink/ink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144000" cy="5364163"/>
          </a:xfrm>
        </p:spPr>
        <p:txBody>
          <a:bodyPr/>
          <a:lstStyle/>
          <a:p>
            <a:endParaRPr lang="en-US" dirty="0" smtClean="0"/>
          </a:p>
          <a:p>
            <a:pPr marL="0" indent="0">
              <a:buNone/>
            </a:pPr>
            <a:endParaRPr lang="en-US" dirty="0" smtClean="0"/>
          </a:p>
          <a:p>
            <a:pPr marL="0" indent="0" algn="ctr">
              <a:buNone/>
            </a:pPr>
            <a:r>
              <a:rPr lang="en-US" b="1" dirty="0" smtClean="0">
                <a:latin typeface="Times New Roman" pitchFamily="18" charset="0"/>
                <a:cs typeface="Times New Roman" pitchFamily="18" charset="0"/>
              </a:rPr>
              <a:t>Musculoskeletal and Integumentary </a:t>
            </a:r>
            <a:r>
              <a:rPr lang="en-US" b="1" dirty="0">
                <a:latin typeface="Times New Roman" pitchFamily="18" charset="0"/>
                <a:cs typeface="Times New Roman" pitchFamily="18" charset="0"/>
              </a:rPr>
              <a:t>S</a:t>
            </a:r>
            <a:r>
              <a:rPr lang="en-US" b="1" dirty="0" smtClean="0">
                <a:latin typeface="Times New Roman" pitchFamily="18" charset="0"/>
                <a:cs typeface="Times New Roman" pitchFamily="18" charset="0"/>
              </a:rPr>
              <a:t>ystem </a:t>
            </a:r>
          </a:p>
          <a:p>
            <a:pPr algn="ctr"/>
            <a:endParaRPr lang="en-US" sz="3600" dirty="0">
              <a:latin typeface="Times New Roman" pitchFamily="18" charset="0"/>
              <a:cs typeface="Times New Roman" pitchFamily="18" charset="0"/>
            </a:endParaRPr>
          </a:p>
          <a:p>
            <a:pPr marL="0" indent="0" algn="ctr">
              <a:buNone/>
            </a:pPr>
            <a:r>
              <a:rPr lang="en-US" sz="2800" dirty="0" smtClean="0">
                <a:latin typeface="Times New Roman" pitchFamily="18" charset="0"/>
                <a:cs typeface="Times New Roman" pitchFamily="18" charset="0"/>
              </a:rPr>
              <a:t>By Tebelay </a:t>
            </a:r>
            <a:r>
              <a:rPr lang="en-US" sz="2800" dirty="0" err="1" smtClean="0">
                <a:latin typeface="Times New Roman" pitchFamily="18" charset="0"/>
                <a:cs typeface="Times New Roman" pitchFamily="18" charset="0"/>
              </a:rPr>
              <a:t>Dilnessa</a:t>
            </a:r>
            <a:endParaRPr lang="en-US" sz="2800" dirty="0" smtClean="0">
              <a:latin typeface="Times New Roman" pitchFamily="18" charset="0"/>
              <a:cs typeface="Times New Roman" pitchFamily="18" charset="0"/>
            </a:endParaRPr>
          </a:p>
          <a:p>
            <a:pPr marL="0" indent="0" algn="ctr">
              <a:buNone/>
            </a:pPr>
            <a:r>
              <a:rPr lang="en-US" sz="2800" dirty="0" smtClean="0">
                <a:latin typeface="Times New Roman" pitchFamily="18" charset="0"/>
                <a:cs typeface="Times New Roman" pitchFamily="18" charset="0"/>
              </a:rPr>
              <a:t>For contact: </a:t>
            </a:r>
            <a:r>
              <a:rPr lang="en-US" sz="2800" dirty="0" smtClean="0">
                <a:latin typeface="Times New Roman" pitchFamily="18" charset="0"/>
                <a:cs typeface="Times New Roman" pitchFamily="18" charset="0"/>
                <a:hlinkClick r:id="rId3"/>
              </a:rPr>
              <a:t>tebelay@gmail.com</a:t>
            </a:r>
            <a:r>
              <a:rPr lang="en-US" sz="2800" dirty="0" smtClean="0">
                <a:latin typeface="Times New Roman" pitchFamily="18" charset="0"/>
                <a:cs typeface="Times New Roman" pitchFamily="18" charset="0"/>
              </a:rPr>
              <a:t>; 0912198715</a:t>
            </a:r>
            <a:endParaRPr lang="am-ET" sz="2800" dirty="0">
              <a:latin typeface="Times Netiw Roman"/>
              <a:cs typeface="Times New Roman" pitchFamily="18" charset="0"/>
            </a:endParaRPr>
          </a:p>
        </p:txBody>
      </p:sp>
      <p:sp>
        <p:nvSpPr>
          <p:cNvPr id="2" name="Slide Number Placeholder 1"/>
          <p:cNvSpPr>
            <a:spLocks noGrp="1"/>
          </p:cNvSpPr>
          <p:nvPr>
            <p:ph type="sldNum" sz="quarter" idx="12"/>
          </p:nvPr>
        </p:nvSpPr>
        <p:spPr/>
        <p:txBody>
          <a:bodyPr/>
          <a:lstStyle/>
          <a:p>
            <a:fld id="{D167EEAB-4B1A-4B36-8290-8409503FCFA0}" type="slidenum">
              <a:rPr lang="am-ET" smtClean="0"/>
              <a:t>1</a:t>
            </a:fld>
            <a:endParaRPr lang="am-ET"/>
          </a:p>
        </p:txBody>
      </p:sp>
    </p:spTree>
    <p:extLst>
      <p:ext uri="{BB962C8B-B14F-4D97-AF65-F5344CB8AC3E}">
        <p14:creationId xmlns:p14="http://schemas.microsoft.com/office/powerpoint/2010/main" val="2112484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marL="0" indent="0" algn="just">
              <a:lnSpc>
                <a:spcPct val="150000"/>
              </a:lnSpc>
              <a:buNone/>
            </a:pPr>
            <a:r>
              <a:rPr lang="en-US" sz="2700" b="1" dirty="0">
                <a:latin typeface="Times New Roman" panose="02020603050405020304" pitchFamily="18" charset="0"/>
                <a:cs typeface="Times New Roman" panose="02020603050405020304" pitchFamily="18" charset="0"/>
              </a:rPr>
              <a:t>Normal Microbiota of the </a:t>
            </a:r>
            <a:r>
              <a:rPr lang="en-US" sz="2700" b="1" dirty="0" smtClean="0">
                <a:latin typeface="Times New Roman" panose="02020603050405020304" pitchFamily="18" charset="0"/>
                <a:cs typeface="Times New Roman" panose="02020603050405020304" pitchFamily="18" charset="0"/>
              </a:rPr>
              <a:t>Skin</a:t>
            </a:r>
          </a:p>
          <a:p>
            <a:pPr algn="just">
              <a:lnSpc>
                <a:spcPct val="150000"/>
              </a:lnSpc>
            </a:pPr>
            <a:r>
              <a:rPr lang="en-US" sz="2700" dirty="0" smtClean="0">
                <a:latin typeface="Times New Roman" pitchFamily="18" charset="0"/>
                <a:cs typeface="Times New Roman" pitchFamily="18" charset="0"/>
              </a:rPr>
              <a:t>Found in epidermis, hair follicles &amp; in </a:t>
            </a:r>
            <a:r>
              <a:rPr lang="en-US" sz="2700" dirty="0">
                <a:latin typeface="Times New Roman" pitchFamily="18" charset="0"/>
                <a:cs typeface="Times New Roman" pitchFamily="18" charset="0"/>
              </a:rPr>
              <a:t>the interiors of the sweat </a:t>
            </a:r>
            <a:r>
              <a:rPr lang="en-US" sz="2700" dirty="0" smtClean="0">
                <a:latin typeface="Times New Roman" pitchFamily="18" charset="0"/>
                <a:cs typeface="Times New Roman" pitchFamily="18" charset="0"/>
              </a:rPr>
              <a:t>ducts</a:t>
            </a:r>
          </a:p>
          <a:p>
            <a:pPr algn="just">
              <a:lnSpc>
                <a:spcPct val="150000"/>
              </a:lnSpc>
            </a:pPr>
            <a:r>
              <a:rPr lang="en-US" sz="2700" dirty="0">
                <a:latin typeface="Times New Roman" panose="02020603050405020304" pitchFamily="18" charset="0"/>
                <a:cs typeface="Times New Roman" panose="02020603050405020304" pitchFamily="18" charset="0"/>
              </a:rPr>
              <a:t>C</a:t>
            </a:r>
            <a:r>
              <a:rPr lang="en-US" sz="2700" dirty="0" smtClean="0">
                <a:latin typeface="Times New Roman" panose="02020603050405020304" pitchFamily="18" charset="0"/>
                <a:cs typeface="Times New Roman" panose="02020603050405020304" pitchFamily="18" charset="0"/>
              </a:rPr>
              <a:t>ompete </a:t>
            </a:r>
            <a:r>
              <a:rPr lang="en-US" sz="2700" dirty="0">
                <a:latin typeface="Times New Roman" panose="02020603050405020304" pitchFamily="18" charset="0"/>
                <a:cs typeface="Times New Roman" panose="02020603050405020304" pitchFamily="18" charset="0"/>
              </a:rPr>
              <a:t>with </a:t>
            </a:r>
            <a:r>
              <a:rPr lang="en-US" sz="2700" dirty="0" smtClean="0">
                <a:latin typeface="Times New Roman" panose="02020603050405020304" pitchFamily="18" charset="0"/>
                <a:cs typeface="Times New Roman" panose="02020603050405020304" pitchFamily="18" charset="0"/>
              </a:rPr>
              <a:t>potential pathogens </a:t>
            </a:r>
            <a:r>
              <a:rPr lang="en-US" sz="2700" dirty="0">
                <a:latin typeface="Times New Roman" panose="02020603050405020304" pitchFamily="18" charset="0"/>
                <a:cs typeface="Times New Roman" panose="02020603050405020304" pitchFamily="18" charset="0"/>
              </a:rPr>
              <a:t>for nutrients and space </a:t>
            </a:r>
            <a:endParaRPr lang="en-US" sz="2700" dirty="0" smtClean="0">
              <a:latin typeface="Times New Roman" panose="02020603050405020304" pitchFamily="18" charset="0"/>
              <a:cs typeface="Times New Roman" panose="02020603050405020304" pitchFamily="18" charset="0"/>
            </a:endParaRPr>
          </a:p>
          <a:p>
            <a:pPr algn="just">
              <a:lnSpc>
                <a:spcPct val="150000"/>
              </a:lnSpc>
            </a:pPr>
            <a:r>
              <a:rPr lang="en-US" sz="2700" dirty="0">
                <a:latin typeface="Times New Roman" panose="02020603050405020304" pitchFamily="18" charset="0"/>
                <a:cs typeface="Times New Roman" panose="02020603050405020304" pitchFamily="18" charset="0"/>
              </a:rPr>
              <a:t>P</a:t>
            </a:r>
            <a:r>
              <a:rPr lang="en-US" sz="2700" dirty="0" smtClean="0">
                <a:latin typeface="Times New Roman" panose="02020603050405020304" pitchFamily="18" charset="0"/>
                <a:cs typeface="Times New Roman" panose="02020603050405020304" pitchFamily="18" charset="0"/>
              </a:rPr>
              <a:t>roduce </a:t>
            </a:r>
            <a:r>
              <a:rPr lang="en-US" sz="2700" dirty="0">
                <a:latin typeface="Times New Roman" panose="02020603050405020304" pitchFamily="18" charset="0"/>
                <a:cs typeface="Times New Roman" panose="02020603050405020304" pitchFamily="18" charset="0"/>
              </a:rPr>
              <a:t>chemicals </a:t>
            </a:r>
            <a:r>
              <a:rPr lang="en-US" sz="2700" dirty="0" smtClean="0">
                <a:latin typeface="Times New Roman" panose="02020603050405020304" pitchFamily="18" charset="0"/>
                <a:cs typeface="Times New Roman" panose="02020603050405020304" pitchFamily="18" charset="0"/>
              </a:rPr>
              <a:t>that interfere </a:t>
            </a:r>
            <a:r>
              <a:rPr lang="en-US" sz="2700" dirty="0">
                <a:latin typeface="Times New Roman" panose="02020603050405020304" pitchFamily="18" charset="0"/>
                <a:cs typeface="Times New Roman" panose="02020603050405020304" pitchFamily="18" charset="0"/>
              </a:rPr>
              <a:t>with the growth of </a:t>
            </a:r>
            <a:r>
              <a:rPr lang="en-US" sz="2700" dirty="0" smtClean="0">
                <a:latin typeface="Times New Roman" panose="02020603050405020304" pitchFamily="18" charset="0"/>
                <a:cs typeface="Times New Roman" panose="02020603050405020304" pitchFamily="18" charset="0"/>
              </a:rPr>
              <a:t>other microbes</a:t>
            </a:r>
            <a:r>
              <a:rPr lang="en-US" sz="2700" dirty="0">
                <a:latin typeface="Times New Roman" panose="02020603050405020304" pitchFamily="18" charset="0"/>
                <a:cs typeface="Times New Roman" panose="02020603050405020304" pitchFamily="18" charset="0"/>
              </a:rPr>
              <a:t>, providing </a:t>
            </a:r>
            <a:r>
              <a:rPr lang="en-US" sz="2700" dirty="0" smtClean="0">
                <a:latin typeface="Times New Roman" panose="02020603050405020304" pitchFamily="18" charset="0"/>
                <a:cs typeface="Times New Roman" panose="02020603050405020304" pitchFamily="18" charset="0"/>
              </a:rPr>
              <a:t>further defense </a:t>
            </a:r>
            <a:r>
              <a:rPr lang="en-US" sz="2700" dirty="0">
                <a:latin typeface="Times New Roman" panose="02020603050405020304" pitchFamily="18" charset="0"/>
                <a:cs typeface="Times New Roman" panose="02020603050405020304" pitchFamily="18" charset="0"/>
              </a:rPr>
              <a:t>against infection. </a:t>
            </a:r>
            <a:endParaRPr lang="en-US" sz="2700" dirty="0" smtClean="0">
              <a:latin typeface="Times New Roman" panose="02020603050405020304" pitchFamily="18" charset="0"/>
              <a:cs typeface="Times New Roman" panose="02020603050405020304" pitchFamily="18" charset="0"/>
            </a:endParaRPr>
          </a:p>
          <a:p>
            <a:pPr algn="just">
              <a:lnSpc>
                <a:spcPct val="150000"/>
              </a:lnSpc>
            </a:pPr>
            <a:r>
              <a:rPr lang="en-US" sz="2700" dirty="0" smtClean="0">
                <a:latin typeface="Times New Roman" panose="02020603050405020304" pitchFamily="18" charset="0"/>
                <a:cs typeface="Times New Roman" panose="02020603050405020304" pitchFamily="18" charset="0"/>
              </a:rPr>
              <a:t>The common microbiota are: </a:t>
            </a:r>
            <a:endParaRPr lang="en-US" sz="2700" b="1" i="1" dirty="0" smtClean="0">
              <a:latin typeface="Times New Roman" pitchFamily="18" charset="0"/>
              <a:cs typeface="Times New Roman" pitchFamily="18" charset="0"/>
            </a:endParaRPr>
          </a:p>
          <a:p>
            <a:pPr lvl="1" algn="just">
              <a:lnSpc>
                <a:spcPct val="150000"/>
              </a:lnSpc>
            </a:pPr>
            <a:r>
              <a:rPr lang="en-US" sz="2700" b="1" i="1" dirty="0" smtClean="0">
                <a:latin typeface="Times New Roman" pitchFamily="18" charset="0"/>
                <a:cs typeface="Times New Roman" pitchFamily="18" charset="0"/>
              </a:rPr>
              <a:t>Staphylococcus</a:t>
            </a:r>
            <a:r>
              <a:rPr lang="en-US" sz="2700" dirty="0" smtClean="0">
                <a:latin typeface="Times New Roman" pitchFamily="18" charset="0"/>
                <a:cs typeface="Times New Roman" pitchFamily="18" charset="0"/>
              </a:rPr>
              <a:t> (</a:t>
            </a:r>
            <a:r>
              <a:rPr lang="en-US" sz="2700" i="1" dirty="0">
                <a:latin typeface="Times New Roman" pitchFamily="18" charset="0"/>
                <a:cs typeface="Times New Roman" pitchFamily="18" charset="0"/>
              </a:rPr>
              <a:t>Staphylococcus </a:t>
            </a:r>
            <a:r>
              <a:rPr lang="en-US" sz="2700" i="1" dirty="0" smtClean="0">
                <a:latin typeface="Times New Roman" pitchFamily="18" charset="0"/>
                <a:cs typeface="Times New Roman" pitchFamily="18" charset="0"/>
              </a:rPr>
              <a:t>epidermidis)</a:t>
            </a:r>
            <a:r>
              <a:rPr lang="en-US" sz="2700" dirty="0" smtClean="0">
                <a:latin typeface="Times New Roman" pitchFamily="18" charset="0"/>
                <a:cs typeface="Times New Roman" pitchFamily="18" charset="0"/>
              </a:rPr>
              <a:t> &amp; </a:t>
            </a:r>
            <a:r>
              <a:rPr lang="en-US" sz="2700" i="1" dirty="0" smtClean="0">
                <a:latin typeface="Times New Roman" pitchFamily="18" charset="0"/>
                <a:cs typeface="Times New Roman" pitchFamily="18" charset="0"/>
              </a:rPr>
              <a:t>Micrococcus </a:t>
            </a:r>
          </a:p>
          <a:p>
            <a:pPr lvl="1" algn="just">
              <a:lnSpc>
                <a:spcPct val="150000"/>
              </a:lnSpc>
            </a:pPr>
            <a:r>
              <a:rPr lang="en-US" sz="2700" b="1" i="1" dirty="0" err="1" smtClean="0">
                <a:latin typeface="Times New Roman" pitchFamily="18" charset="0"/>
                <a:cs typeface="Times New Roman" pitchFamily="18" charset="0"/>
              </a:rPr>
              <a:t>Diphtheroides</a:t>
            </a:r>
            <a:r>
              <a:rPr lang="en-US" sz="2700" b="1" dirty="0" smtClean="0">
                <a:latin typeface="Times New Roman" pitchFamily="18" charset="0"/>
                <a:cs typeface="Times New Roman" pitchFamily="18" charset="0"/>
              </a:rPr>
              <a:t>---</a:t>
            </a:r>
            <a:r>
              <a:rPr lang="en-US" sz="2700" i="1" dirty="0" smtClean="0">
                <a:latin typeface="Times New Roman" pitchFamily="18" charset="0"/>
                <a:cs typeface="Times New Roman" pitchFamily="18" charset="0"/>
              </a:rPr>
              <a:t> Propionibacterium acnes</a:t>
            </a:r>
          </a:p>
          <a:p>
            <a:pPr lvl="1" algn="just">
              <a:lnSpc>
                <a:spcPct val="150000"/>
              </a:lnSpc>
            </a:pPr>
            <a:r>
              <a:rPr lang="en-US" sz="2700" b="1" dirty="0" smtClean="0">
                <a:latin typeface="Times New Roman" pitchFamily="18" charset="0"/>
                <a:cs typeface="Times New Roman" pitchFamily="18" charset="0"/>
              </a:rPr>
              <a:t>Yeast ---</a:t>
            </a:r>
            <a:r>
              <a:rPr lang="en-US" sz="2700" i="1" dirty="0" err="1" smtClean="0">
                <a:latin typeface="Times New Roman" pitchFamily="18" charset="0"/>
                <a:cs typeface="Times New Roman" pitchFamily="18" charset="0"/>
              </a:rPr>
              <a:t>Malassezia</a:t>
            </a:r>
            <a:endParaRPr lang="en-US" sz="2700" dirty="0" smtClean="0">
              <a:latin typeface="Times New Roman" pitchFamily="18" charset="0"/>
              <a:cs typeface="Times New Roman" pitchFamily="18" charset="0"/>
            </a:endParaRPr>
          </a:p>
          <a:p>
            <a:pPr lvl="1">
              <a:lnSpc>
                <a:spcPct val="150000"/>
              </a:lnSpc>
            </a:pPr>
            <a:endParaRPr lang="am-ET" dirty="0"/>
          </a:p>
        </p:txBody>
      </p:sp>
      <p:sp>
        <p:nvSpPr>
          <p:cNvPr id="4" name="Slide Number Placeholder 3"/>
          <p:cNvSpPr>
            <a:spLocks noGrp="1"/>
          </p:cNvSpPr>
          <p:nvPr>
            <p:ph type="sldNum" sz="quarter" idx="12"/>
          </p:nvPr>
        </p:nvSpPr>
        <p:spPr/>
        <p:txBody>
          <a:bodyPr/>
          <a:lstStyle/>
          <a:p>
            <a:fld id="{D167EEAB-4B1A-4B36-8290-8409503FCFA0}" type="slidenum">
              <a:rPr lang="am-ET" smtClean="0"/>
              <a:t>10</a:t>
            </a:fld>
            <a:endParaRPr lang="am-ET"/>
          </a:p>
        </p:txBody>
      </p:sp>
    </p:spTree>
    <p:extLst>
      <p:ext uri="{BB962C8B-B14F-4D97-AF65-F5344CB8AC3E}">
        <p14:creationId xmlns:p14="http://schemas.microsoft.com/office/powerpoint/2010/main" val="126099142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Content Placeholder 2"/>
          <p:cNvSpPr>
            <a:spLocks noGrp="1"/>
          </p:cNvSpPr>
          <p:nvPr>
            <p:ph idx="1"/>
          </p:nvPr>
        </p:nvSpPr>
        <p:spPr>
          <a:xfrm>
            <a:off x="0" y="0"/>
            <a:ext cx="9144000" cy="6858000"/>
          </a:xfrm>
        </p:spPr>
        <p:txBody>
          <a:bodyPr/>
          <a:lstStyle/>
          <a:p>
            <a:pPr>
              <a:lnSpc>
                <a:spcPct val="150000"/>
              </a:lnSpc>
            </a:pPr>
            <a:r>
              <a:rPr lang="en-US" sz="2500" dirty="0" smtClean="0">
                <a:latin typeface="Times New Roman" pitchFamily="18" charset="0"/>
                <a:cs typeface="Times New Roman" pitchFamily="18" charset="0"/>
              </a:rPr>
              <a:t>These bacteria infect macrophages and Schwann cells, leading to skin lesions and peripheral nerve degeneration</a:t>
            </a:r>
          </a:p>
          <a:p>
            <a:pPr>
              <a:lnSpc>
                <a:spcPct val="150000"/>
              </a:lnSpc>
            </a:pPr>
            <a:r>
              <a:rPr lang="en-US" sz="2500" dirty="0" smtClean="0">
                <a:latin typeface="Times New Roman" pitchFamily="18" charset="0"/>
                <a:cs typeface="Times New Roman" pitchFamily="18" charset="0"/>
              </a:rPr>
              <a:t>If left untreated, permanent skin and nerve damage can result along with deterioration in the limbs and eyes </a:t>
            </a:r>
          </a:p>
          <a:p>
            <a:pPr algn="just">
              <a:lnSpc>
                <a:spcPct val="150000"/>
              </a:lnSpc>
            </a:pPr>
            <a:r>
              <a:rPr lang="en-US" sz="2500" dirty="0" smtClean="0">
                <a:latin typeface="Times New Roman" pitchFamily="18" charset="0"/>
                <a:cs typeface="Times New Roman" pitchFamily="18" charset="0"/>
              </a:rPr>
              <a:t>Contrary to popular thought, leprosy is not highly communicable</a:t>
            </a:r>
          </a:p>
          <a:p>
            <a:pPr algn="just">
              <a:lnSpc>
                <a:spcPct val="150000"/>
              </a:lnSpc>
            </a:pPr>
            <a:r>
              <a:rPr lang="en-US" sz="2500" dirty="0" smtClean="0">
                <a:latin typeface="Times New Roman" pitchFamily="18" charset="0"/>
                <a:cs typeface="Times New Roman" pitchFamily="18" charset="0"/>
              </a:rPr>
              <a:t>Prolonged contact with patients who have open lesions and are not in treatment is generally required for infection</a:t>
            </a:r>
          </a:p>
          <a:p>
            <a:pPr algn="just">
              <a:lnSpc>
                <a:spcPct val="150000"/>
              </a:lnSpc>
            </a:pPr>
            <a:r>
              <a:rPr lang="en-US" sz="2500" dirty="0" smtClean="0">
                <a:latin typeface="Times New Roman" pitchFamily="18" charset="0"/>
                <a:cs typeface="Times New Roman" pitchFamily="18" charset="0"/>
              </a:rPr>
              <a:t>The incubation period is generally about five to seven years, although symptoms can take as long as twenty years to appear</a:t>
            </a:r>
          </a:p>
          <a:p>
            <a:pPr>
              <a:lnSpc>
                <a:spcPct val="150000"/>
              </a:lnSpc>
            </a:pPr>
            <a:endParaRPr lang="en-US" sz="27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F3B94690-5841-4555-BD70-E24E0E0BACC4}" type="slidenum">
              <a:rPr lang="en-US" smtClean="0"/>
              <a:pPr>
                <a:defRPr/>
              </a:pPr>
              <a:t>100</a:t>
            </a:fld>
            <a:endParaRPr lang="en-US"/>
          </a:p>
        </p:txBody>
      </p:sp>
    </p:spTree>
    <p:extLst>
      <p:ext uri="{BB962C8B-B14F-4D97-AF65-F5344CB8AC3E}">
        <p14:creationId xmlns:p14="http://schemas.microsoft.com/office/powerpoint/2010/main" val="19462602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a:spLocks noGrp="1"/>
          </p:cNvSpPr>
          <p:nvPr>
            <p:ph idx="1"/>
          </p:nvPr>
        </p:nvSpPr>
        <p:spPr>
          <a:xfrm>
            <a:off x="0" y="0"/>
            <a:ext cx="9144000" cy="6858000"/>
          </a:xfrm>
        </p:spPr>
        <p:txBody>
          <a:bodyPr>
            <a:normAutofit fontScale="92500"/>
          </a:bodyPr>
          <a:lstStyle/>
          <a:p>
            <a:pPr algn="just">
              <a:lnSpc>
                <a:spcPct val="150000"/>
              </a:lnSpc>
            </a:pPr>
            <a:r>
              <a:rPr lang="en-US" sz="2700" dirty="0" smtClean="0">
                <a:latin typeface="Times New Roman" panose="02020603050405020304" pitchFamily="18" charset="0"/>
                <a:cs typeface="Times New Roman" pitchFamily="18" charset="0"/>
              </a:rPr>
              <a:t>Route of infection is through </a:t>
            </a:r>
            <a:r>
              <a:rPr lang="en-US" sz="2700" dirty="0">
                <a:latin typeface="Times New Roman" panose="02020603050405020304" pitchFamily="18" charset="0"/>
                <a:cs typeface="Times New Roman" panose="02020603050405020304" pitchFamily="18" charset="0"/>
              </a:rPr>
              <a:t>air-borne spread of droplets from the nasal </a:t>
            </a:r>
            <a:r>
              <a:rPr lang="en-US" sz="2700" dirty="0" smtClean="0">
                <a:latin typeface="Times New Roman" panose="02020603050405020304" pitchFamily="18" charset="0"/>
                <a:cs typeface="Times New Roman" panose="02020603050405020304" pitchFamily="18" charset="0"/>
              </a:rPr>
              <a:t>mucosa secretion </a:t>
            </a:r>
            <a:r>
              <a:rPr lang="en-US" sz="2700" dirty="0">
                <a:latin typeface="Times New Roman" panose="02020603050405020304" pitchFamily="18" charset="0"/>
                <a:cs typeface="Times New Roman" panose="02020603050405020304" pitchFamily="18" charset="0"/>
              </a:rPr>
              <a:t>and mouth, containing the bacilli expelled by untreated leprosy patients and inhaled by healthy </a:t>
            </a:r>
            <a:r>
              <a:rPr lang="en-US" sz="2700" dirty="0" smtClean="0">
                <a:latin typeface="Times New Roman" panose="02020603050405020304" pitchFamily="18" charset="0"/>
                <a:cs typeface="Times New Roman" panose="02020603050405020304" pitchFamily="18" charset="0"/>
              </a:rPr>
              <a:t>persons.</a:t>
            </a:r>
            <a:endParaRPr lang="en-US" sz="2700" b="1" dirty="0" smtClean="0">
              <a:latin typeface="Times New Roman" pitchFamily="18" charset="0"/>
              <a:cs typeface="Times New Roman" pitchFamily="18" charset="0"/>
            </a:endParaRPr>
          </a:p>
          <a:p>
            <a:pPr algn="just" eaLnBrk="1" hangingPunct="1">
              <a:lnSpc>
                <a:spcPct val="150000"/>
              </a:lnSpc>
              <a:buFont typeface="Arial" charset="0"/>
              <a:buNone/>
            </a:pPr>
            <a:r>
              <a:rPr lang="en-US" sz="2700" b="1" dirty="0" smtClean="0">
                <a:latin typeface="Times New Roman" pitchFamily="18" charset="0"/>
                <a:cs typeface="Times New Roman" pitchFamily="18" charset="0"/>
              </a:rPr>
              <a:t>   Disease</a:t>
            </a:r>
            <a:r>
              <a:rPr lang="en-US" sz="2700" dirty="0" smtClean="0">
                <a:latin typeface="Times New Roman" pitchFamily="18" charset="0"/>
                <a:cs typeface="Times New Roman" pitchFamily="18" charset="0"/>
              </a:rPr>
              <a:t>: </a:t>
            </a:r>
            <a:r>
              <a:rPr lang="en-US" sz="2700" b="1" dirty="0" smtClean="0">
                <a:latin typeface="Times New Roman" pitchFamily="18" charset="0"/>
                <a:cs typeface="Times New Roman" pitchFamily="18" charset="0"/>
              </a:rPr>
              <a:t>Hansen’s disease or leprosy</a:t>
            </a:r>
          </a:p>
          <a:p>
            <a:pPr algn="just">
              <a:lnSpc>
                <a:spcPct val="150000"/>
              </a:lnSpc>
            </a:pPr>
            <a:r>
              <a:rPr lang="en-US" sz="2700" dirty="0" smtClean="0">
                <a:latin typeface="Times New Roman" pitchFamily="18" charset="0"/>
                <a:cs typeface="Times New Roman" pitchFamily="18" charset="0"/>
              </a:rPr>
              <a:t>Leprosy </a:t>
            </a:r>
            <a:r>
              <a:rPr lang="en-US" sz="2700" dirty="0">
                <a:latin typeface="Times New Roman" pitchFamily="18" charset="0"/>
                <a:cs typeface="Times New Roman" pitchFamily="18" charset="0"/>
              </a:rPr>
              <a:t>is a chronic granulomatous disease of humans primarily involving the skin, peripheral nerves and nasal mucosa but capable of affecting any tissue or organ. </a:t>
            </a:r>
            <a:endParaRPr lang="en-US" sz="2700" dirty="0" smtClean="0">
              <a:latin typeface="Times New Roman" pitchFamily="18" charset="0"/>
              <a:cs typeface="Times New Roman" pitchFamily="18" charset="0"/>
            </a:endParaRPr>
          </a:p>
          <a:p>
            <a:pPr algn="just">
              <a:lnSpc>
                <a:spcPct val="150000"/>
              </a:lnSpc>
            </a:pPr>
            <a:r>
              <a:rPr lang="en-US" sz="2700" dirty="0" smtClean="0">
                <a:latin typeface="Times New Roman" pitchFamily="18" charset="0"/>
                <a:cs typeface="Times New Roman" pitchFamily="18" charset="0"/>
              </a:rPr>
              <a:t>The lesion involves the </a:t>
            </a:r>
            <a:r>
              <a:rPr lang="en-US" sz="2700" b="1" dirty="0" smtClean="0">
                <a:solidFill>
                  <a:srgbClr val="FF0000"/>
                </a:solidFill>
                <a:latin typeface="Times New Roman" pitchFamily="18" charset="0"/>
                <a:cs typeface="Times New Roman" pitchFamily="18" charset="0"/>
              </a:rPr>
              <a:t>cooler</a:t>
            </a:r>
            <a:r>
              <a:rPr lang="en-US" sz="2700" dirty="0" smtClean="0">
                <a:latin typeface="Times New Roman" pitchFamily="18" charset="0"/>
                <a:cs typeface="Times New Roman" pitchFamily="18" charset="0"/>
              </a:rPr>
              <a:t> parts of the body </a:t>
            </a:r>
            <a:r>
              <a:rPr lang="en-US" sz="2700" dirty="0" err="1" smtClean="0">
                <a:latin typeface="Times New Roman" pitchFamily="18" charset="0"/>
                <a:cs typeface="Times New Roman" pitchFamily="18" charset="0"/>
              </a:rPr>
              <a:t>Eg</a:t>
            </a:r>
            <a:r>
              <a:rPr lang="en-US" sz="2700" dirty="0" smtClean="0">
                <a:latin typeface="Times New Roman" pitchFamily="18" charset="0"/>
                <a:cs typeface="Times New Roman" pitchFamily="18" charset="0"/>
              </a:rPr>
              <a:t>. Ear lobes.</a:t>
            </a:r>
          </a:p>
          <a:p>
            <a:pPr algn="just" eaLnBrk="1" hangingPunct="1">
              <a:lnSpc>
                <a:spcPct val="150000"/>
              </a:lnSpc>
            </a:pPr>
            <a:r>
              <a:rPr lang="en-US" sz="2700" dirty="0" smtClean="0">
                <a:latin typeface="Times New Roman" pitchFamily="18" charset="0"/>
                <a:cs typeface="Times New Roman" pitchFamily="18" charset="0"/>
              </a:rPr>
              <a:t>Two major types of leprosy: </a:t>
            </a:r>
          </a:p>
          <a:p>
            <a:pPr lvl="2" algn="just" eaLnBrk="1" hangingPunct="1">
              <a:lnSpc>
                <a:spcPct val="150000"/>
              </a:lnSpc>
            </a:pPr>
            <a:r>
              <a:rPr lang="en-US" sz="2700" b="1" dirty="0" err="1" smtClean="0">
                <a:latin typeface="Times New Roman" pitchFamily="18" charset="0"/>
                <a:cs typeface="Times New Roman" pitchFamily="18" charset="0"/>
              </a:rPr>
              <a:t>Lepromatous</a:t>
            </a:r>
            <a:r>
              <a:rPr lang="en-US" sz="2700" b="1" dirty="0" smtClean="0">
                <a:latin typeface="Times New Roman" pitchFamily="18" charset="0"/>
                <a:cs typeface="Times New Roman" pitchFamily="18" charset="0"/>
              </a:rPr>
              <a:t> leprosy &amp; </a:t>
            </a:r>
          </a:p>
          <a:p>
            <a:pPr lvl="2" algn="just" eaLnBrk="1" hangingPunct="1">
              <a:lnSpc>
                <a:spcPct val="150000"/>
              </a:lnSpc>
            </a:pPr>
            <a:r>
              <a:rPr lang="en-US" sz="2700" b="1" dirty="0" err="1" smtClean="0">
                <a:latin typeface="Times New Roman" pitchFamily="18" charset="0"/>
                <a:cs typeface="Times New Roman" pitchFamily="18" charset="0"/>
              </a:rPr>
              <a:t>Tuberculoid</a:t>
            </a:r>
            <a:r>
              <a:rPr lang="en-US" sz="2700" b="1" dirty="0" smtClean="0">
                <a:latin typeface="Times New Roman" pitchFamily="18" charset="0"/>
                <a:cs typeface="Times New Roman" pitchFamily="18" charset="0"/>
              </a:rPr>
              <a:t> leprosy</a:t>
            </a:r>
          </a:p>
          <a:p>
            <a:pPr eaLnBrk="1" hangingPunct="1"/>
            <a:endParaRPr lang="en-US" dirty="0" smtClean="0"/>
          </a:p>
        </p:txBody>
      </p:sp>
      <p:sp>
        <p:nvSpPr>
          <p:cNvPr id="5" name="Slide Number Placeholder 4"/>
          <p:cNvSpPr>
            <a:spLocks noGrp="1"/>
          </p:cNvSpPr>
          <p:nvPr>
            <p:ph type="sldNum" sz="quarter" idx="12"/>
          </p:nvPr>
        </p:nvSpPr>
        <p:spPr/>
        <p:txBody>
          <a:bodyPr/>
          <a:lstStyle/>
          <a:p>
            <a:pPr>
              <a:defRPr/>
            </a:pPr>
            <a:fld id="{1DAEA478-7BB5-4369-8F47-759C9544FAD5}" type="slidenum">
              <a:rPr lang="en-US"/>
              <a:pPr>
                <a:defRPr/>
              </a:pPr>
              <a:t>101</a:t>
            </a:fld>
            <a:endParaRPr lang="en-US"/>
          </a:p>
        </p:txBody>
      </p:sp>
    </p:spTree>
    <p:extLst>
      <p:ext uri="{BB962C8B-B14F-4D97-AF65-F5344CB8AC3E}">
        <p14:creationId xmlns:p14="http://schemas.microsoft.com/office/powerpoint/2010/main" val="34149917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Tuberculoid</a:t>
            </a:r>
            <a:r>
              <a:rPr lang="en-US" sz="2500" b="1" dirty="0" smtClean="0">
                <a:latin typeface="Times New Roman" pitchFamily="18" charset="0"/>
                <a:cs typeface="Times New Roman" pitchFamily="18" charset="0"/>
              </a:rPr>
              <a:t> </a:t>
            </a:r>
            <a:r>
              <a:rPr lang="en-US" sz="2500" b="1" dirty="0">
                <a:latin typeface="Times New Roman" pitchFamily="18" charset="0"/>
                <a:cs typeface="Times New Roman" pitchFamily="18" charset="0"/>
              </a:rPr>
              <a:t>leprosy </a:t>
            </a:r>
            <a:endParaRPr lang="en-US" sz="2500" b="1" dirty="0" smtClean="0">
              <a:latin typeface="Times New Roman" pitchFamily="18" charset="0"/>
              <a:cs typeface="Times New Roman" pitchFamily="18" charset="0"/>
            </a:endParaRPr>
          </a:p>
          <a:p>
            <a:pPr algn="just">
              <a:lnSpc>
                <a:spcPct val="150000"/>
              </a:lnSpc>
            </a:pPr>
            <a:r>
              <a:rPr lang="en-US" sz="2500" dirty="0" smtClean="0">
                <a:latin typeface="Times New Roman" pitchFamily="18" charset="0"/>
                <a:cs typeface="Times New Roman" pitchFamily="18" charset="0"/>
              </a:rPr>
              <a:t>Limited disease and relatively few bacteria in the skin and nerves, while </a:t>
            </a:r>
            <a:r>
              <a:rPr lang="en-US" sz="2500" dirty="0" err="1" smtClean="0">
                <a:latin typeface="Times New Roman" pitchFamily="18" charset="0"/>
                <a:cs typeface="Times New Roman" pitchFamily="18" charset="0"/>
              </a:rPr>
              <a:t>lepromatous</a:t>
            </a:r>
            <a:r>
              <a:rPr lang="en-US" sz="2500" dirty="0" smtClean="0">
                <a:latin typeface="Times New Roman" pitchFamily="18" charset="0"/>
                <a:cs typeface="Times New Roman" pitchFamily="18" charset="0"/>
              </a:rPr>
              <a:t> patients have widespread disease and large numbers of bacteria.</a:t>
            </a:r>
          </a:p>
          <a:p>
            <a:pPr algn="just">
              <a:lnSpc>
                <a:spcPct val="150000"/>
              </a:lnSpc>
            </a:pPr>
            <a:r>
              <a:rPr lang="en-US" sz="2500" dirty="0" smtClean="0">
                <a:latin typeface="Times New Roman" pitchFamily="18" charset="0"/>
                <a:cs typeface="Times New Roman" pitchFamily="18" charset="0"/>
              </a:rPr>
              <a:t>It is characterized by a few flat or slightly raised skin lesions of various sizes that are typically pale or slightly red, dry, hairless, and numb to touch (anesthetic). </a:t>
            </a:r>
          </a:p>
          <a:p>
            <a:pPr algn="just">
              <a:lnSpc>
                <a:spcPct val="150000"/>
              </a:lnSpc>
            </a:pPr>
            <a:r>
              <a:rPr lang="en-US" sz="2500" b="1" dirty="0" smtClean="0">
                <a:latin typeface="Times New Roman" pitchFamily="18" charset="0"/>
                <a:cs typeface="Times New Roman" pitchFamily="18" charset="0"/>
              </a:rPr>
              <a:t>T-helper1 cells</a:t>
            </a:r>
            <a:r>
              <a:rPr lang="en-US" sz="2500" dirty="0" smtClean="0">
                <a:latin typeface="Times New Roman" pitchFamily="18" charset="0"/>
                <a:cs typeface="Times New Roman" pitchFamily="18" charset="0"/>
              </a:rPr>
              <a:t> specific for </a:t>
            </a:r>
            <a:r>
              <a:rPr lang="en-US" sz="2500" i="1" dirty="0" smtClean="0">
                <a:latin typeface="Times New Roman" pitchFamily="18" charset="0"/>
                <a:cs typeface="Times New Roman" pitchFamily="18" charset="0"/>
              </a:rPr>
              <a:t>M. </a:t>
            </a:r>
            <a:r>
              <a:rPr lang="en-US" sz="2500" i="1" dirty="0" err="1" smtClean="0">
                <a:latin typeface="Times New Roman" pitchFamily="18" charset="0"/>
                <a:cs typeface="Times New Roman" pitchFamily="18" charset="0"/>
              </a:rPr>
              <a:t>leprae</a:t>
            </a:r>
            <a:r>
              <a:rPr lang="en-US" sz="2500" dirty="0" smtClean="0">
                <a:latin typeface="Times New Roman" pitchFamily="18" charset="0"/>
                <a:cs typeface="Times New Roman" pitchFamily="18" charset="0"/>
              </a:rPr>
              <a:t> antigens are capable of activating macrophages and inducing destruction of </a:t>
            </a:r>
            <a:r>
              <a:rPr lang="en-US" sz="2500" i="1" dirty="0" smtClean="0">
                <a:latin typeface="Times New Roman" pitchFamily="18" charset="0"/>
                <a:cs typeface="Times New Roman" pitchFamily="18" charset="0"/>
              </a:rPr>
              <a:t>M. </a:t>
            </a:r>
            <a:r>
              <a:rPr lang="en-US" sz="2500" i="1" dirty="0" err="1" smtClean="0">
                <a:latin typeface="Times New Roman" pitchFamily="18" charset="0"/>
                <a:cs typeface="Times New Roman" pitchFamily="18" charset="0"/>
              </a:rPr>
              <a:t>leprae</a:t>
            </a:r>
            <a:r>
              <a:rPr lang="en-US" sz="2500" i="1" dirty="0" smtClean="0">
                <a:latin typeface="Times New Roman" pitchFamily="18" charset="0"/>
                <a:cs typeface="Times New Roman" pitchFamily="18" charset="0"/>
              </a:rPr>
              <a:t>.</a:t>
            </a:r>
          </a:p>
        </p:txBody>
      </p:sp>
      <p:sp>
        <p:nvSpPr>
          <p:cNvPr id="4" name="Slide Number Placeholder 3"/>
          <p:cNvSpPr>
            <a:spLocks noGrp="1"/>
          </p:cNvSpPr>
          <p:nvPr>
            <p:ph type="sldNum" sz="quarter" idx="12"/>
          </p:nvPr>
        </p:nvSpPr>
        <p:spPr/>
        <p:txBody>
          <a:bodyPr/>
          <a:lstStyle/>
          <a:p>
            <a:pPr>
              <a:defRPr/>
            </a:pPr>
            <a:fld id="{2F5D62BF-CE0B-4993-9145-B4EECB10980A}" type="slidenum">
              <a:rPr lang="en-US" smtClean="0"/>
              <a:pPr>
                <a:defRPr/>
              </a:pPr>
              <a:t>102</a:t>
            </a:fld>
            <a:endParaRPr lang="en-US"/>
          </a:p>
        </p:txBody>
      </p:sp>
    </p:spTree>
    <p:extLst>
      <p:ext uri="{BB962C8B-B14F-4D97-AF65-F5344CB8AC3E}">
        <p14:creationId xmlns:p14="http://schemas.microsoft.com/office/powerpoint/2010/main" val="27992154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Lepromatous</a:t>
            </a:r>
            <a:r>
              <a:rPr lang="en-US" sz="2500" b="1" dirty="0" smtClean="0">
                <a:latin typeface="Times New Roman" pitchFamily="18" charset="0"/>
                <a:cs typeface="Times New Roman" pitchFamily="18" charset="0"/>
              </a:rPr>
              <a:t> </a:t>
            </a:r>
            <a:r>
              <a:rPr lang="en-US" sz="2500" b="1" dirty="0">
                <a:latin typeface="Times New Roman" pitchFamily="18" charset="0"/>
                <a:cs typeface="Times New Roman" pitchFamily="18" charset="0"/>
              </a:rPr>
              <a:t>L</a:t>
            </a:r>
            <a:r>
              <a:rPr lang="en-US" sz="2500" b="1" dirty="0" smtClean="0">
                <a:latin typeface="Times New Roman" pitchFamily="18" charset="0"/>
                <a:cs typeface="Times New Roman" pitchFamily="18" charset="0"/>
              </a:rPr>
              <a:t>eprosy </a:t>
            </a:r>
          </a:p>
          <a:p>
            <a:pPr algn="just">
              <a:lnSpc>
                <a:spcPct val="150000"/>
              </a:lnSpc>
            </a:pPr>
            <a:r>
              <a:rPr lang="en-US" sz="2500" dirty="0">
                <a:latin typeface="Times New Roman" pitchFamily="18" charset="0"/>
                <a:cs typeface="Times New Roman" pitchFamily="18" charset="0"/>
              </a:rPr>
              <a:t>M</a:t>
            </a:r>
            <a:r>
              <a:rPr lang="en-US" sz="2500" dirty="0" smtClean="0">
                <a:latin typeface="Times New Roman" pitchFamily="18" charset="0"/>
                <a:cs typeface="Times New Roman" pitchFamily="18" charset="0"/>
              </a:rPr>
              <a:t>uch more generalized disease, diffuse involvement of the skin, thickening of many peripheral nerves, and at times involvement of other organs, such as eyes, nose, testicles and bone.</a:t>
            </a:r>
          </a:p>
          <a:p>
            <a:pPr algn="just">
              <a:lnSpc>
                <a:spcPct val="150000"/>
              </a:lnSpc>
            </a:pPr>
            <a:r>
              <a:rPr lang="en-US" sz="2500" dirty="0" err="1" smtClean="0">
                <a:latin typeface="Times New Roman" pitchFamily="18" charset="0"/>
                <a:cs typeface="Times New Roman" pitchFamily="18" charset="0"/>
              </a:rPr>
              <a:t>Lepromatous</a:t>
            </a:r>
            <a:r>
              <a:rPr lang="en-US" sz="2500" dirty="0" smtClean="0">
                <a:latin typeface="Times New Roman" pitchFamily="18" charset="0"/>
                <a:cs typeface="Times New Roman" pitchFamily="18" charset="0"/>
              </a:rPr>
              <a:t> leprosy results from the failure to produce an effective </a:t>
            </a:r>
            <a:r>
              <a:rPr lang="en-US" sz="2500" b="1" dirty="0" smtClean="0">
                <a:latin typeface="Times New Roman" pitchFamily="18" charset="0"/>
                <a:cs typeface="Times New Roman" pitchFamily="18" charset="0"/>
              </a:rPr>
              <a:t>cell-mediated immune </a:t>
            </a:r>
            <a:r>
              <a:rPr lang="en-US" sz="2500" dirty="0" smtClean="0">
                <a:latin typeface="Times New Roman" pitchFamily="18" charset="0"/>
                <a:cs typeface="Times New Roman" pitchFamily="18" charset="0"/>
              </a:rPr>
              <a:t>response and predominance of humoral immune responses.</a:t>
            </a:r>
          </a:p>
        </p:txBody>
      </p:sp>
      <p:sp>
        <p:nvSpPr>
          <p:cNvPr id="4" name="Slide Number Placeholder 3"/>
          <p:cNvSpPr>
            <a:spLocks noGrp="1"/>
          </p:cNvSpPr>
          <p:nvPr>
            <p:ph type="sldNum" sz="quarter" idx="12"/>
          </p:nvPr>
        </p:nvSpPr>
        <p:spPr/>
        <p:txBody>
          <a:bodyPr/>
          <a:lstStyle/>
          <a:p>
            <a:pPr>
              <a:defRPr/>
            </a:pPr>
            <a:fld id="{15EA7C28-1E7C-4ABB-B62A-6EEE6BF23880}" type="slidenum">
              <a:rPr lang="en-US" smtClean="0"/>
              <a:pPr>
                <a:defRPr/>
              </a:pPr>
              <a:t>103</a:t>
            </a:fld>
            <a:endParaRPr lang="en-US"/>
          </a:p>
        </p:txBody>
      </p:sp>
    </p:spTree>
    <p:extLst>
      <p:ext uri="{BB962C8B-B14F-4D97-AF65-F5344CB8AC3E}">
        <p14:creationId xmlns:p14="http://schemas.microsoft.com/office/powerpoint/2010/main" val="33268475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ontent Placeholder 2"/>
          <p:cNvSpPr>
            <a:spLocks noGrp="1"/>
          </p:cNvSpPr>
          <p:nvPr>
            <p:ph idx="1"/>
          </p:nvPr>
        </p:nvSpPr>
        <p:spPr>
          <a:xfrm>
            <a:off x="0" y="0"/>
            <a:ext cx="9144000" cy="6858000"/>
          </a:xfrm>
        </p:spPr>
        <p:txBody>
          <a:bodyPr/>
          <a:lstStyle/>
          <a:p>
            <a:pPr eaLnBrk="1" hangingPunct="1">
              <a:lnSpc>
                <a:spcPct val="150000"/>
              </a:lnSpc>
              <a:buFont typeface="Arial" charset="0"/>
              <a:buNone/>
            </a:pPr>
            <a:r>
              <a:rPr lang="en-US" sz="25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Comparison of the two types of Leprosy</a:t>
            </a:r>
          </a:p>
          <a:p>
            <a:pPr eaLnBrk="1" hangingPunct="1">
              <a:lnSpc>
                <a:spcPct val="150000"/>
              </a:lnSpc>
              <a:buFont typeface="Arial" charset="0"/>
              <a:buNone/>
            </a:pPr>
            <a:r>
              <a:rPr lang="en-US" sz="2400" b="1" dirty="0" smtClean="0">
                <a:latin typeface="Times New Roman" pitchFamily="18" charset="0"/>
                <a:cs typeface="Times New Roman" pitchFamily="18" charset="0"/>
              </a:rPr>
              <a:t> Characteristics      Lepromatous leprosy        </a:t>
            </a:r>
            <a:r>
              <a:rPr lang="en-US" sz="2400" b="1" dirty="0" err="1" smtClean="0">
                <a:latin typeface="Times New Roman" pitchFamily="18" charset="0"/>
                <a:cs typeface="Times New Roman" pitchFamily="18" charset="0"/>
              </a:rPr>
              <a:t>Tuberculoid</a:t>
            </a:r>
            <a:r>
              <a:rPr lang="en-US" sz="2400" b="1" dirty="0" smtClean="0">
                <a:latin typeface="Times New Roman" pitchFamily="18" charset="0"/>
                <a:cs typeface="Times New Roman" pitchFamily="18" charset="0"/>
              </a:rPr>
              <a:t> leprosy</a:t>
            </a:r>
            <a:endParaRPr lang="en-US" sz="2400" dirty="0" smtClean="0">
              <a:latin typeface="Times New Roman" pitchFamily="18" charset="0"/>
              <a:cs typeface="Times New Roman" pitchFamily="18" charset="0"/>
            </a:endParaRPr>
          </a:p>
          <a:p>
            <a:pPr eaLnBrk="1" hangingPunct="1">
              <a:lnSpc>
                <a:spcPct val="150000"/>
              </a:lnSpc>
              <a:buFont typeface="Arial" charset="0"/>
              <a:buNone/>
            </a:pPr>
            <a:r>
              <a:rPr lang="en-US" sz="2400" dirty="0" smtClean="0">
                <a:latin typeface="Times New Roman" pitchFamily="18" charset="0"/>
                <a:cs typeface="Times New Roman" pitchFamily="18" charset="0"/>
              </a:rPr>
              <a:t>1. Course	               Progressive                     Non-progressive</a:t>
            </a:r>
          </a:p>
          <a:p>
            <a:pPr eaLnBrk="1" hangingPunct="1">
              <a:lnSpc>
                <a:spcPct val="150000"/>
              </a:lnSpc>
              <a:buFont typeface="Arial" charset="0"/>
              <a:buNone/>
            </a:pPr>
            <a:r>
              <a:rPr lang="en-US" sz="2400" dirty="0" smtClean="0">
                <a:latin typeface="Times New Roman" pitchFamily="18" charset="0"/>
                <a:cs typeface="Times New Roman" pitchFamily="18" charset="0"/>
              </a:rPr>
              <a:t>2. Manifestation	  Nodular skin lesion	       Macular skin lesion</a:t>
            </a:r>
          </a:p>
          <a:p>
            <a:pPr eaLnBrk="1" hangingPunct="1">
              <a:lnSpc>
                <a:spcPct val="150000"/>
              </a:lnSpc>
              <a:buFont typeface="Arial" charset="0"/>
              <a:buNone/>
            </a:pPr>
            <a:r>
              <a:rPr lang="en-US" sz="2400" dirty="0" smtClean="0">
                <a:latin typeface="Times New Roman" pitchFamily="18" charset="0"/>
                <a:cs typeface="Times New Roman" pitchFamily="18" charset="0"/>
              </a:rPr>
              <a:t>3. Involvement of nerve          Slow 	                      Severe </a:t>
            </a:r>
          </a:p>
          <a:p>
            <a:pPr eaLnBrk="1" hangingPunct="1">
              <a:lnSpc>
                <a:spcPct val="150000"/>
              </a:lnSpc>
              <a:buFont typeface="Arial" charset="0"/>
              <a:buNone/>
            </a:pPr>
            <a:r>
              <a:rPr lang="en-US" sz="2400" dirty="0" smtClean="0">
                <a:latin typeface="Times New Roman" pitchFamily="18" charset="0"/>
                <a:cs typeface="Times New Roman" pitchFamily="18" charset="0"/>
              </a:rPr>
              <a:t>4. Cell mediated immunity      Weak                         Strong</a:t>
            </a:r>
          </a:p>
          <a:p>
            <a:pPr eaLnBrk="1" hangingPunct="1">
              <a:lnSpc>
                <a:spcPct val="150000"/>
              </a:lnSpc>
              <a:buFont typeface="Arial" charset="0"/>
              <a:buNone/>
            </a:pPr>
            <a:r>
              <a:rPr lang="en-US" sz="2400" dirty="0" smtClean="0">
                <a:latin typeface="Times New Roman" pitchFamily="18" charset="0"/>
                <a:cs typeface="Times New Roman" pitchFamily="18" charset="0"/>
              </a:rPr>
              <a:t>5. AFB from skin lesion          Abundant		 Scanty</a:t>
            </a:r>
          </a:p>
          <a:p>
            <a:pPr eaLnBrk="1" hangingPunct="1">
              <a:lnSpc>
                <a:spcPct val="150000"/>
              </a:lnSpc>
              <a:buFont typeface="Arial" charset="0"/>
              <a:buNone/>
            </a:pPr>
            <a:r>
              <a:rPr lang="en-US" sz="2400" dirty="0" smtClean="0">
                <a:latin typeface="Times New Roman" pitchFamily="18" charset="0"/>
                <a:cs typeface="Times New Roman" pitchFamily="18" charset="0"/>
              </a:rPr>
              <a:t>6. </a:t>
            </a:r>
            <a:r>
              <a:rPr lang="en-US" sz="2400" dirty="0" err="1" smtClean="0">
                <a:latin typeface="Times New Roman" pitchFamily="18" charset="0"/>
                <a:cs typeface="Times New Roman" pitchFamily="18" charset="0"/>
              </a:rPr>
              <a:t>Lepromin</a:t>
            </a:r>
            <a:r>
              <a:rPr lang="en-US" sz="2400" dirty="0" smtClean="0">
                <a:latin typeface="Times New Roman" pitchFamily="18" charset="0"/>
                <a:cs typeface="Times New Roman" pitchFamily="18" charset="0"/>
              </a:rPr>
              <a:t> skin test          Usually negative	       Usually positive</a:t>
            </a:r>
          </a:p>
          <a:p>
            <a:pPr eaLnBrk="1" hangingPunct="1">
              <a:lnSpc>
                <a:spcPct val="150000"/>
              </a:lnSpc>
            </a:pPr>
            <a:endParaRPr lang="en-US" sz="2400" dirty="0" smtClean="0"/>
          </a:p>
        </p:txBody>
      </p:sp>
      <p:sp>
        <p:nvSpPr>
          <p:cNvPr id="5" name="Slide Number Placeholder 4"/>
          <p:cNvSpPr>
            <a:spLocks noGrp="1"/>
          </p:cNvSpPr>
          <p:nvPr>
            <p:ph type="sldNum" sz="quarter" idx="12"/>
          </p:nvPr>
        </p:nvSpPr>
        <p:spPr/>
        <p:txBody>
          <a:bodyPr/>
          <a:lstStyle/>
          <a:p>
            <a:pPr>
              <a:defRPr/>
            </a:pPr>
            <a:fld id="{9515D5BE-3CCC-42C4-A9EC-6B48350212D3}" type="slidenum">
              <a:rPr lang="en-US"/>
              <a:pPr>
                <a:defRPr/>
              </a:pPr>
              <a:t>104</a:t>
            </a:fld>
            <a:endParaRPr lang="en-US"/>
          </a:p>
        </p:txBody>
      </p:sp>
    </p:spTree>
    <p:extLst>
      <p:ext uri="{BB962C8B-B14F-4D97-AF65-F5344CB8AC3E}">
        <p14:creationId xmlns:p14="http://schemas.microsoft.com/office/powerpoint/2010/main" val="134435865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Grp="1" noChangeAspect="1" noChangeArrowheads="1"/>
          </p:cNvPicPr>
          <p:nvPr>
            <p:ph idx="1"/>
          </p:nvPr>
        </p:nvPicPr>
        <p:blipFill>
          <a:blip r:embed="rId2"/>
          <a:srcRect/>
          <a:stretch>
            <a:fillRect/>
          </a:stretch>
        </p:blipFill>
        <p:spPr>
          <a:xfrm>
            <a:off x="914400" y="457200"/>
            <a:ext cx="7467600" cy="5638800"/>
          </a:xfrm>
          <a:ln>
            <a:noFill/>
          </a:ln>
        </p:spPr>
      </p:pic>
      <p:sp>
        <p:nvSpPr>
          <p:cNvPr id="5" name="Slide Number Placeholder 4"/>
          <p:cNvSpPr>
            <a:spLocks noGrp="1"/>
          </p:cNvSpPr>
          <p:nvPr>
            <p:ph type="sldNum" sz="quarter" idx="12"/>
          </p:nvPr>
        </p:nvSpPr>
        <p:spPr/>
        <p:txBody>
          <a:bodyPr/>
          <a:lstStyle/>
          <a:p>
            <a:pPr>
              <a:defRPr/>
            </a:pPr>
            <a:fld id="{36DA2F1C-6873-42D1-ACA4-064799880AA2}" type="slidenum">
              <a:rPr lang="en-US"/>
              <a:pPr>
                <a:defRPr/>
              </a:pPr>
              <a:t>105</a:t>
            </a:fld>
            <a:endParaRPr lang="en-US"/>
          </a:p>
        </p:txBody>
      </p:sp>
    </p:spTree>
    <p:extLst>
      <p:ext uri="{BB962C8B-B14F-4D97-AF65-F5344CB8AC3E}">
        <p14:creationId xmlns:p14="http://schemas.microsoft.com/office/powerpoint/2010/main" val="40420798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idx="1"/>
          </p:nvPr>
        </p:nvSpPr>
        <p:spPr>
          <a:xfrm>
            <a:off x="0" y="0"/>
            <a:ext cx="9144000" cy="6858000"/>
          </a:xfrm>
        </p:spPr>
        <p:txBody>
          <a:bodyPr/>
          <a:lstStyle/>
          <a:p>
            <a:pPr eaLnBrk="1" hangingPunct="1">
              <a:lnSpc>
                <a:spcPct val="150000"/>
              </a:lnSpc>
              <a:buFontTx/>
              <a:buNone/>
            </a:pPr>
            <a:r>
              <a:rPr lang="en-GB" sz="2500" b="1" dirty="0" smtClean="0">
                <a:latin typeface="Times New Roman" pitchFamily="18" charset="0"/>
                <a:cs typeface="Times New Roman" pitchFamily="18" charset="0"/>
              </a:rPr>
              <a:t>Laboratory Diagnosis</a:t>
            </a:r>
            <a:endParaRPr lang="en-GB" sz="2500" dirty="0" smtClean="0">
              <a:latin typeface="Times New Roman" pitchFamily="18" charset="0"/>
              <a:cs typeface="Times New Roman" pitchFamily="18" charset="0"/>
            </a:endParaRPr>
          </a:p>
          <a:p>
            <a:pPr algn="just" eaLnBrk="1" hangingPunct="1">
              <a:lnSpc>
                <a:spcPct val="150000"/>
              </a:lnSpc>
              <a:buFontTx/>
              <a:buNone/>
            </a:pPr>
            <a:r>
              <a:rPr lang="en-GB" sz="2500" b="1" dirty="0" smtClean="0">
                <a:latin typeface="Times New Roman" pitchFamily="18" charset="0"/>
                <a:cs typeface="Times New Roman" pitchFamily="18" charset="0"/>
              </a:rPr>
              <a:t>Microscopic examination</a:t>
            </a:r>
          </a:p>
          <a:p>
            <a:pPr algn="just" eaLnBrk="1" hangingPunct="1">
              <a:lnSpc>
                <a:spcPct val="150000"/>
              </a:lnSpc>
            </a:pPr>
            <a:r>
              <a:rPr lang="en-GB" sz="2500" dirty="0" smtClean="0">
                <a:latin typeface="Times New Roman" pitchFamily="18" charset="0"/>
                <a:cs typeface="Times New Roman" pitchFamily="18" charset="0"/>
              </a:rPr>
              <a:t>Diagnosis depend on smears prepared from nasal scraping, ulcerated skin nodules or material obtained by needle puncture of intact nodules/skin slit. </a:t>
            </a:r>
          </a:p>
          <a:p>
            <a:pPr algn="just" eaLnBrk="1" hangingPunct="1">
              <a:lnSpc>
                <a:spcPct val="150000"/>
              </a:lnSpc>
            </a:pPr>
            <a:r>
              <a:rPr lang="en-GB" sz="2500" dirty="0" smtClean="0">
                <a:latin typeface="Times New Roman" pitchFamily="18" charset="0"/>
                <a:cs typeface="Times New Roman" pitchFamily="18" charset="0"/>
              </a:rPr>
              <a:t>These are stained with modified </a:t>
            </a:r>
            <a:r>
              <a:rPr lang="en-GB" sz="2500" b="1" dirty="0" err="1" smtClean="0">
                <a:latin typeface="Times New Roman" pitchFamily="18" charset="0"/>
                <a:cs typeface="Times New Roman" pitchFamily="18" charset="0"/>
              </a:rPr>
              <a:t>Ziehl-Neelsen</a:t>
            </a:r>
            <a:r>
              <a:rPr lang="en-GB" sz="2500" dirty="0" smtClean="0">
                <a:latin typeface="Times New Roman" pitchFamily="18" charset="0"/>
                <a:cs typeface="Times New Roman" pitchFamily="18" charset="0"/>
              </a:rPr>
              <a:t> in which 5% H</a:t>
            </a:r>
            <a:r>
              <a:rPr lang="en-GB" sz="2500" baseline="-25000" dirty="0" smtClean="0">
                <a:latin typeface="Times New Roman" pitchFamily="18" charset="0"/>
                <a:cs typeface="Times New Roman" pitchFamily="18" charset="0"/>
              </a:rPr>
              <a:t>2</a:t>
            </a:r>
            <a:r>
              <a:rPr lang="en-GB" sz="2500" dirty="0" smtClean="0">
                <a:latin typeface="Times New Roman" pitchFamily="18" charset="0"/>
                <a:cs typeface="Times New Roman" pitchFamily="18" charset="0"/>
              </a:rPr>
              <a:t>SO</a:t>
            </a:r>
            <a:r>
              <a:rPr lang="en-GB" sz="2500" baseline="-25000" dirty="0" smtClean="0">
                <a:latin typeface="Times New Roman" pitchFamily="18" charset="0"/>
                <a:cs typeface="Times New Roman" pitchFamily="18" charset="0"/>
              </a:rPr>
              <a:t>4</a:t>
            </a:r>
            <a:r>
              <a:rPr lang="en-GB" sz="2500" dirty="0" smtClean="0">
                <a:latin typeface="Times New Roman" pitchFamily="18" charset="0"/>
                <a:cs typeface="Times New Roman" pitchFamily="18" charset="0"/>
              </a:rPr>
              <a:t> is used for decolourization.  </a:t>
            </a:r>
          </a:p>
          <a:p>
            <a:pPr algn="just" eaLnBrk="1" hangingPunct="1">
              <a:lnSpc>
                <a:spcPct val="150000"/>
              </a:lnSpc>
            </a:pPr>
            <a:r>
              <a:rPr lang="en-GB" sz="2500" dirty="0" smtClean="0">
                <a:latin typeface="Times New Roman" pitchFamily="18" charset="0"/>
                <a:cs typeface="Times New Roman" pitchFamily="18" charset="0"/>
              </a:rPr>
              <a:t>The presence of AFB in </a:t>
            </a:r>
            <a:r>
              <a:rPr lang="en-GB" sz="2500" b="1" dirty="0" smtClean="0">
                <a:latin typeface="Times New Roman" pitchFamily="18" charset="0"/>
                <a:cs typeface="Times New Roman" pitchFamily="18" charset="0"/>
              </a:rPr>
              <a:t>bunches </a:t>
            </a:r>
            <a:r>
              <a:rPr lang="en-GB" sz="2500" b="1" dirty="0" err="1" smtClean="0">
                <a:latin typeface="Times New Roman" pitchFamily="18" charset="0"/>
                <a:cs typeface="Times New Roman" pitchFamily="18" charset="0"/>
              </a:rPr>
              <a:t>intracellularly</a:t>
            </a:r>
            <a:r>
              <a:rPr lang="en-GB" sz="2500" dirty="0" smtClean="0">
                <a:latin typeface="Times New Roman" pitchFamily="18" charset="0"/>
                <a:cs typeface="Times New Roman" pitchFamily="18" charset="0"/>
              </a:rPr>
              <a:t> is diagnostic</a:t>
            </a:r>
          </a:p>
          <a:p>
            <a:pPr algn="just" eaLnBrk="1" hangingPunct="1">
              <a:lnSpc>
                <a:spcPct val="150000"/>
              </a:lnSpc>
              <a:buFont typeface="Arial" charset="0"/>
              <a:buNone/>
            </a:pPr>
            <a:endParaRPr lang="en-GB" sz="2600" dirty="0" smtClean="0">
              <a:latin typeface="Times New Roman" pitchFamily="18" charset="0"/>
              <a:cs typeface="Times New Roman" pitchFamily="18" charset="0"/>
            </a:endParaRPr>
          </a:p>
          <a:p>
            <a:pPr eaLnBrk="1" hangingPunct="1">
              <a:lnSpc>
                <a:spcPct val="80000"/>
              </a:lnSpc>
            </a:pPr>
            <a:endParaRPr lang="en-GB" sz="2000" dirty="0" smtClean="0"/>
          </a:p>
        </p:txBody>
      </p:sp>
    </p:spTree>
    <p:extLst>
      <p:ext uri="{BB962C8B-B14F-4D97-AF65-F5344CB8AC3E}">
        <p14:creationId xmlns:p14="http://schemas.microsoft.com/office/powerpoint/2010/main" val="22695243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Content Placeholder 2"/>
          <p:cNvSpPr>
            <a:spLocks noGrp="1"/>
          </p:cNvSpPr>
          <p:nvPr>
            <p:ph idx="1"/>
          </p:nvPr>
        </p:nvSpPr>
        <p:spPr>
          <a:xfrm>
            <a:off x="0" y="0"/>
            <a:ext cx="9144000" cy="6858000"/>
          </a:xfrm>
        </p:spPr>
        <p:txBody>
          <a:bodyPr/>
          <a:lstStyle/>
          <a:p>
            <a:pPr algn="just" eaLnBrk="1" hangingPunct="1">
              <a:lnSpc>
                <a:spcPct val="150000"/>
              </a:lnSpc>
              <a:buFontTx/>
              <a:buNone/>
            </a:pPr>
            <a:r>
              <a:rPr lang="en-GB" sz="2600" b="1" dirty="0" err="1" smtClean="0">
                <a:latin typeface="Times New Roman" pitchFamily="18" charset="0"/>
                <a:cs typeface="Times New Roman" pitchFamily="18" charset="0"/>
              </a:rPr>
              <a:t>Lepromin</a:t>
            </a:r>
            <a:r>
              <a:rPr lang="en-GB" sz="2600" b="1" dirty="0" smtClean="0">
                <a:latin typeface="Times New Roman" pitchFamily="18" charset="0"/>
                <a:cs typeface="Times New Roman" pitchFamily="18" charset="0"/>
              </a:rPr>
              <a:t> test</a:t>
            </a:r>
            <a:r>
              <a:rPr lang="en-GB" sz="2600" dirty="0" smtClean="0">
                <a:latin typeface="Times New Roman" pitchFamily="18" charset="0"/>
                <a:cs typeface="Times New Roman" pitchFamily="18" charset="0"/>
              </a:rPr>
              <a:t> </a:t>
            </a:r>
          </a:p>
          <a:p>
            <a:pPr algn="just" eaLnBrk="1" hangingPunct="1">
              <a:lnSpc>
                <a:spcPct val="150000"/>
              </a:lnSpc>
            </a:pPr>
            <a:r>
              <a:rPr lang="en-US" sz="2600" dirty="0" smtClean="0">
                <a:latin typeface="Times New Roman" pitchFamily="18" charset="0"/>
                <a:cs typeface="Times New Roman" pitchFamily="18" charset="0"/>
              </a:rPr>
              <a:t>The diagnosis, based on clinical suspicion, is confirmed through bacteriological and </a:t>
            </a:r>
            <a:r>
              <a:rPr lang="en-US" sz="2600" dirty="0" err="1" smtClean="0">
                <a:latin typeface="Times New Roman" pitchFamily="18" charset="0"/>
                <a:cs typeface="Times New Roman" pitchFamily="18" charset="0"/>
              </a:rPr>
              <a:t>histopathological</a:t>
            </a:r>
            <a:r>
              <a:rPr lang="en-US" sz="2600" dirty="0" smtClean="0">
                <a:latin typeface="Times New Roman" pitchFamily="18" charset="0"/>
                <a:cs typeface="Times New Roman" pitchFamily="18" charset="0"/>
              </a:rPr>
              <a:t> analyses as well as by means of </a:t>
            </a:r>
            <a:r>
              <a:rPr lang="en-US" sz="2600" dirty="0" err="1" smtClean="0">
                <a:latin typeface="Times New Roman" pitchFamily="18" charset="0"/>
                <a:cs typeface="Times New Roman" pitchFamily="18" charset="0"/>
              </a:rPr>
              <a:t>lepromin</a:t>
            </a:r>
            <a:r>
              <a:rPr lang="en-US" sz="2600" dirty="0" smtClean="0">
                <a:latin typeface="Times New Roman" pitchFamily="18" charset="0"/>
                <a:cs typeface="Times New Roman" pitchFamily="18" charset="0"/>
              </a:rPr>
              <a:t> test </a:t>
            </a:r>
          </a:p>
          <a:p>
            <a:pPr algn="just" eaLnBrk="1" hangingPunct="1">
              <a:lnSpc>
                <a:spcPct val="150000"/>
              </a:lnSpc>
            </a:pPr>
            <a:r>
              <a:rPr lang="en-US" sz="2600" dirty="0" err="1" smtClean="0">
                <a:latin typeface="Times New Roman" pitchFamily="18" charset="0"/>
                <a:cs typeface="Times New Roman" pitchFamily="18" charset="0"/>
              </a:rPr>
              <a:t>Lepromin</a:t>
            </a:r>
            <a:r>
              <a:rPr lang="en-US" sz="2600" dirty="0" smtClean="0">
                <a:latin typeface="Times New Roman" pitchFamily="18" charset="0"/>
                <a:cs typeface="Times New Roman" pitchFamily="18" charset="0"/>
              </a:rPr>
              <a:t> test </a:t>
            </a:r>
            <a:r>
              <a:rPr lang="en-GB" sz="2600" dirty="0" smtClean="0">
                <a:latin typeface="Times New Roman" pitchFamily="18" charset="0"/>
                <a:cs typeface="Times New Roman" pitchFamily="18" charset="0"/>
              </a:rPr>
              <a:t>is an </a:t>
            </a:r>
            <a:r>
              <a:rPr lang="en-GB" sz="2600" dirty="0" err="1" smtClean="0">
                <a:latin typeface="Times New Roman" pitchFamily="18" charset="0"/>
                <a:cs typeface="Times New Roman" pitchFamily="18" charset="0"/>
              </a:rPr>
              <a:t>intradermal</a:t>
            </a:r>
            <a:r>
              <a:rPr lang="en-GB" sz="2600" dirty="0" smtClean="0">
                <a:latin typeface="Times New Roman" pitchFamily="18" charset="0"/>
                <a:cs typeface="Times New Roman" pitchFamily="18" charset="0"/>
              </a:rPr>
              <a:t> test similar to tuberculin.  </a:t>
            </a:r>
          </a:p>
          <a:p>
            <a:pPr algn="just" eaLnBrk="1" hangingPunct="1">
              <a:lnSpc>
                <a:spcPct val="150000"/>
              </a:lnSpc>
            </a:pPr>
            <a:r>
              <a:rPr lang="en-GB" sz="2600" dirty="0" smtClean="0">
                <a:latin typeface="Times New Roman" pitchFamily="18" charset="0"/>
                <a:cs typeface="Times New Roman" pitchFamily="18" charset="0"/>
              </a:rPr>
              <a:t>The test is done by </a:t>
            </a:r>
            <a:r>
              <a:rPr lang="en-GB" sz="2600" dirty="0" err="1" smtClean="0">
                <a:latin typeface="Times New Roman" pitchFamily="18" charset="0"/>
                <a:cs typeface="Times New Roman" pitchFamily="18" charset="0"/>
              </a:rPr>
              <a:t>intradermal</a:t>
            </a:r>
            <a:r>
              <a:rPr lang="en-GB" sz="2600" dirty="0" smtClean="0">
                <a:latin typeface="Times New Roman" pitchFamily="18" charset="0"/>
                <a:cs typeface="Times New Roman" pitchFamily="18" charset="0"/>
              </a:rPr>
              <a:t> injection of heated </a:t>
            </a:r>
            <a:r>
              <a:rPr lang="en-GB" sz="2600" dirty="0" err="1" smtClean="0">
                <a:latin typeface="Times New Roman" pitchFamily="18" charset="0"/>
                <a:cs typeface="Times New Roman" pitchFamily="18" charset="0"/>
              </a:rPr>
              <a:t>exudate</a:t>
            </a:r>
            <a:r>
              <a:rPr lang="en-GB" sz="2600" dirty="0" smtClean="0">
                <a:latin typeface="Times New Roman" pitchFamily="18" charset="0"/>
                <a:cs typeface="Times New Roman" pitchFamily="18" charset="0"/>
              </a:rPr>
              <a:t> from </a:t>
            </a:r>
            <a:r>
              <a:rPr lang="en-GB" sz="2600" dirty="0" err="1" smtClean="0">
                <a:latin typeface="Times New Roman" pitchFamily="18" charset="0"/>
                <a:cs typeface="Times New Roman" pitchFamily="18" charset="0"/>
              </a:rPr>
              <a:t>lepromatous</a:t>
            </a:r>
            <a:r>
              <a:rPr lang="en-GB" sz="2600" dirty="0" smtClean="0">
                <a:latin typeface="Times New Roman" pitchFamily="18" charset="0"/>
                <a:cs typeface="Times New Roman" pitchFamily="18" charset="0"/>
              </a:rPr>
              <a:t> nodules or from armadillo lesions. </a:t>
            </a:r>
          </a:p>
          <a:p>
            <a:pPr algn="just" eaLnBrk="1" hangingPunct="1">
              <a:lnSpc>
                <a:spcPct val="150000"/>
              </a:lnSpc>
            </a:pPr>
            <a:r>
              <a:rPr lang="en-US" sz="2600" dirty="0" err="1" smtClean="0">
                <a:latin typeface="Times New Roman" pitchFamily="18" charset="0"/>
                <a:cs typeface="Times New Roman" pitchFamily="18" charset="0"/>
              </a:rPr>
              <a:t>Intradermal</a:t>
            </a:r>
            <a:r>
              <a:rPr lang="en-US" sz="2600" dirty="0" smtClean="0">
                <a:latin typeface="Times New Roman" pitchFamily="18" charset="0"/>
                <a:cs typeface="Times New Roman" pitchFamily="18" charset="0"/>
              </a:rPr>
              <a:t> reaction that is usually negative in </a:t>
            </a:r>
            <a:r>
              <a:rPr lang="en-US" sz="2600" dirty="0" err="1" smtClean="0">
                <a:latin typeface="Times New Roman" pitchFamily="18" charset="0"/>
                <a:cs typeface="Times New Roman" pitchFamily="18" charset="0"/>
              </a:rPr>
              <a:t>lepromatous</a:t>
            </a:r>
            <a:r>
              <a:rPr lang="en-US" sz="2600" dirty="0" smtClean="0">
                <a:latin typeface="Times New Roman" pitchFamily="18" charset="0"/>
                <a:cs typeface="Times New Roman" pitchFamily="18" charset="0"/>
              </a:rPr>
              <a:t> leprosy form and positive in the </a:t>
            </a:r>
            <a:r>
              <a:rPr lang="en-US" sz="2600" dirty="0" err="1" smtClean="0">
                <a:latin typeface="Times New Roman" pitchFamily="18" charset="0"/>
                <a:cs typeface="Times New Roman" pitchFamily="18" charset="0"/>
              </a:rPr>
              <a:t>tuberculoid</a:t>
            </a:r>
            <a:r>
              <a:rPr lang="en-US" sz="2600" dirty="0" smtClean="0">
                <a:latin typeface="Times New Roman" pitchFamily="18" charset="0"/>
                <a:cs typeface="Times New Roman" pitchFamily="18" charset="0"/>
              </a:rPr>
              <a:t> form </a:t>
            </a:r>
            <a:endParaRPr lang="en-GB" sz="2600" dirty="0" smtClean="0">
              <a:latin typeface="Times New Roman" pitchFamily="18" charset="0"/>
              <a:cs typeface="Times New Roman" pitchFamily="18" charset="0"/>
            </a:endParaRPr>
          </a:p>
          <a:p>
            <a:endParaRPr lang="en-US" dirty="0" smtClean="0"/>
          </a:p>
        </p:txBody>
      </p:sp>
      <p:sp>
        <p:nvSpPr>
          <p:cNvPr id="4" name="Slide Number Placeholder 3"/>
          <p:cNvSpPr>
            <a:spLocks noGrp="1"/>
          </p:cNvSpPr>
          <p:nvPr>
            <p:ph type="sldNum" sz="quarter" idx="12"/>
          </p:nvPr>
        </p:nvSpPr>
        <p:spPr/>
        <p:txBody>
          <a:bodyPr/>
          <a:lstStyle/>
          <a:p>
            <a:pPr>
              <a:defRPr/>
            </a:pPr>
            <a:fld id="{AE23B831-74D7-40AA-A20B-CD418D615464}" type="slidenum">
              <a:rPr lang="en-US" smtClean="0"/>
              <a:pPr>
                <a:defRPr/>
              </a:pPr>
              <a:t>107</a:t>
            </a:fld>
            <a:endParaRPr lang="en-US"/>
          </a:p>
        </p:txBody>
      </p:sp>
    </p:spTree>
    <p:extLst>
      <p:ext uri="{BB962C8B-B14F-4D97-AF65-F5344CB8AC3E}">
        <p14:creationId xmlns:p14="http://schemas.microsoft.com/office/powerpoint/2010/main" val="2402249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idx="1"/>
          </p:nvPr>
        </p:nvSpPr>
        <p:spPr>
          <a:xfrm>
            <a:off x="0" y="0"/>
            <a:ext cx="9144000" cy="6858000"/>
          </a:xfrm>
        </p:spPr>
        <p:txBody>
          <a:bodyPr/>
          <a:lstStyle/>
          <a:p>
            <a:pPr algn="just" eaLnBrk="1" hangingPunct="1">
              <a:lnSpc>
                <a:spcPct val="150000"/>
              </a:lnSpc>
            </a:pPr>
            <a:r>
              <a:rPr lang="en-GB" sz="2400" dirty="0" smtClean="0">
                <a:latin typeface="Times New Roman" pitchFamily="18" charset="0"/>
                <a:cs typeface="Times New Roman" pitchFamily="18" charset="0"/>
              </a:rPr>
              <a:t>A positive test indicates the presence of </a:t>
            </a:r>
            <a:r>
              <a:rPr lang="en-GB" sz="2400" b="1" dirty="0" smtClean="0">
                <a:latin typeface="Times New Roman" pitchFamily="18" charset="0"/>
                <a:cs typeface="Times New Roman" pitchFamily="18" charset="0"/>
              </a:rPr>
              <a:t>cell mediated immunity </a:t>
            </a:r>
            <a:r>
              <a:rPr lang="en-GB" sz="2400" dirty="0" smtClean="0">
                <a:latin typeface="Times New Roman" pitchFamily="18" charset="0"/>
                <a:cs typeface="Times New Roman" pitchFamily="18" charset="0"/>
              </a:rPr>
              <a:t>due to past or recent exposure to </a:t>
            </a:r>
            <a:r>
              <a:rPr lang="en-GB" sz="2400" i="1" dirty="0" smtClean="0">
                <a:latin typeface="Times New Roman" pitchFamily="18" charset="0"/>
                <a:cs typeface="Times New Roman" pitchFamily="18" charset="0"/>
              </a:rPr>
              <a:t>M. </a:t>
            </a:r>
            <a:r>
              <a:rPr lang="en-GB" sz="2400" i="1" dirty="0" err="1" smtClean="0">
                <a:latin typeface="Times New Roman" pitchFamily="18" charset="0"/>
                <a:cs typeface="Times New Roman" pitchFamily="18" charset="0"/>
              </a:rPr>
              <a:t>leprae</a:t>
            </a:r>
            <a:r>
              <a:rPr lang="en-GB" sz="2400" i="1" dirty="0" smtClean="0">
                <a:latin typeface="Times New Roman" pitchFamily="18" charset="0"/>
                <a:cs typeface="Times New Roman" pitchFamily="18" charset="0"/>
              </a:rPr>
              <a:t> </a:t>
            </a:r>
            <a:r>
              <a:rPr lang="en-GB" sz="2400" dirty="0" smtClean="0">
                <a:latin typeface="Times New Roman" pitchFamily="18" charset="0"/>
                <a:cs typeface="Times New Roman" pitchFamily="18" charset="0"/>
              </a:rPr>
              <a:t>bacilli.  </a:t>
            </a:r>
          </a:p>
          <a:p>
            <a:pPr algn="just" eaLnBrk="1" hangingPunct="1">
              <a:lnSpc>
                <a:spcPct val="150000"/>
              </a:lnSpc>
            </a:pPr>
            <a:r>
              <a:rPr lang="en-GB" sz="2400" dirty="0" smtClean="0">
                <a:latin typeface="Times New Roman" pitchFamily="18" charset="0"/>
                <a:cs typeface="Times New Roman" pitchFamily="18" charset="0"/>
              </a:rPr>
              <a:t>The test may be negative in </a:t>
            </a:r>
            <a:r>
              <a:rPr lang="en-GB" sz="2400" b="1" dirty="0" smtClean="0">
                <a:latin typeface="Times New Roman" pitchFamily="18" charset="0"/>
                <a:cs typeface="Times New Roman" pitchFamily="18" charset="0"/>
              </a:rPr>
              <a:t>severe</a:t>
            </a:r>
            <a:r>
              <a:rPr lang="en-GB" sz="2400" dirty="0" smtClean="0">
                <a:latin typeface="Times New Roman" pitchFamily="18" charset="0"/>
                <a:cs typeface="Times New Roman" pitchFamily="18" charset="0"/>
              </a:rPr>
              <a:t> cases of </a:t>
            </a:r>
            <a:r>
              <a:rPr lang="en-GB" sz="2400" dirty="0" err="1" smtClean="0">
                <a:latin typeface="Times New Roman" pitchFamily="18" charset="0"/>
                <a:cs typeface="Times New Roman" pitchFamily="18" charset="0"/>
              </a:rPr>
              <a:t>lepromatous</a:t>
            </a:r>
            <a:r>
              <a:rPr lang="en-GB" sz="2400" dirty="0" smtClean="0">
                <a:latin typeface="Times New Roman" pitchFamily="18" charset="0"/>
                <a:cs typeface="Times New Roman" pitchFamily="18" charset="0"/>
              </a:rPr>
              <a:t> leprosy.</a:t>
            </a:r>
          </a:p>
          <a:p>
            <a:pPr eaLnBrk="1" hangingPunct="1">
              <a:lnSpc>
                <a:spcPct val="150000"/>
              </a:lnSpc>
              <a:buFontTx/>
              <a:buNone/>
            </a:pPr>
            <a:r>
              <a:rPr lang="en-GB" sz="2400" b="1" dirty="0" smtClean="0">
                <a:latin typeface="Times New Roman" pitchFamily="18" charset="0"/>
                <a:cs typeface="Times New Roman" pitchFamily="18" charset="0"/>
              </a:rPr>
              <a:t> Treatment</a:t>
            </a:r>
            <a:endParaRPr lang="en-GB" sz="2400" dirty="0" smtClean="0">
              <a:latin typeface="Times New Roman" pitchFamily="18" charset="0"/>
              <a:cs typeface="Times New Roman" pitchFamily="18" charset="0"/>
            </a:endParaRPr>
          </a:p>
          <a:p>
            <a:pPr eaLnBrk="1" hangingPunct="1">
              <a:lnSpc>
                <a:spcPct val="150000"/>
              </a:lnSpc>
            </a:pPr>
            <a:r>
              <a:rPr lang="en-GB" sz="2400" dirty="0" err="1" smtClean="0">
                <a:latin typeface="Times New Roman" pitchFamily="18" charset="0"/>
                <a:cs typeface="Times New Roman" pitchFamily="18" charset="0"/>
              </a:rPr>
              <a:t>Sulphones</a:t>
            </a:r>
            <a:r>
              <a:rPr lang="en-GB" sz="2400" dirty="0" smtClean="0">
                <a:latin typeface="Times New Roman" pitchFamily="18" charset="0"/>
                <a:cs typeface="Times New Roman" pitchFamily="18" charset="0"/>
              </a:rPr>
              <a:t> - e.g. </a:t>
            </a:r>
            <a:r>
              <a:rPr lang="en-GB" sz="2400" dirty="0" err="1" smtClean="0">
                <a:latin typeface="Times New Roman" pitchFamily="18" charset="0"/>
                <a:cs typeface="Times New Roman" pitchFamily="18" charset="0"/>
              </a:rPr>
              <a:t>Dapsone</a:t>
            </a:r>
            <a:r>
              <a:rPr lang="en-GB" sz="2400" dirty="0" smtClean="0">
                <a:latin typeface="Times New Roman" pitchFamily="18" charset="0"/>
                <a:cs typeface="Times New Roman" pitchFamily="18" charset="0"/>
              </a:rPr>
              <a:t> (DDS) and </a:t>
            </a:r>
            <a:r>
              <a:rPr lang="en-GB" sz="2400" dirty="0" err="1" smtClean="0">
                <a:latin typeface="Times New Roman" pitchFamily="18" charset="0"/>
                <a:cs typeface="Times New Roman" pitchFamily="18" charset="0"/>
              </a:rPr>
              <a:t>rifampicin</a:t>
            </a:r>
            <a:r>
              <a:rPr lang="en-GB" sz="2400" dirty="0" smtClean="0">
                <a:latin typeface="Times New Roman" pitchFamily="18" charset="0"/>
                <a:cs typeface="Times New Roman" pitchFamily="18" charset="0"/>
              </a:rPr>
              <a:t>, are used for Rx </a:t>
            </a:r>
          </a:p>
          <a:p>
            <a:pPr eaLnBrk="1" hangingPunct="1">
              <a:lnSpc>
                <a:spcPct val="150000"/>
              </a:lnSpc>
            </a:pPr>
            <a:r>
              <a:rPr lang="en-GB" sz="2400" dirty="0" err="1" smtClean="0">
                <a:latin typeface="Times New Roman" pitchFamily="18" charset="0"/>
                <a:cs typeface="Times New Roman" pitchFamily="18" charset="0"/>
              </a:rPr>
              <a:t>Clofazimine</a:t>
            </a:r>
            <a:r>
              <a:rPr lang="en-GB" sz="2400" dirty="0" smtClean="0">
                <a:latin typeface="Times New Roman" pitchFamily="18" charset="0"/>
                <a:cs typeface="Times New Roman" pitchFamily="18" charset="0"/>
              </a:rPr>
              <a:t> is given to </a:t>
            </a:r>
            <a:r>
              <a:rPr lang="en-GB" sz="2400" dirty="0" err="1" smtClean="0">
                <a:latin typeface="Times New Roman" pitchFamily="18" charset="0"/>
                <a:cs typeface="Times New Roman" pitchFamily="18" charset="0"/>
              </a:rPr>
              <a:t>sulphone</a:t>
            </a:r>
            <a:r>
              <a:rPr lang="en-GB" sz="2400" dirty="0" smtClean="0">
                <a:latin typeface="Times New Roman" pitchFamily="18" charset="0"/>
                <a:cs typeface="Times New Roman" pitchFamily="18" charset="0"/>
              </a:rPr>
              <a:t> resistant cases</a:t>
            </a:r>
          </a:p>
          <a:p>
            <a:pPr eaLnBrk="1" hangingPunct="1">
              <a:lnSpc>
                <a:spcPct val="150000"/>
              </a:lnSpc>
              <a:buFontTx/>
              <a:buNone/>
            </a:pPr>
            <a:r>
              <a:rPr lang="en-GB" sz="2400" b="1" dirty="0" smtClean="0">
                <a:latin typeface="Times New Roman" pitchFamily="18" charset="0"/>
                <a:cs typeface="Times New Roman" pitchFamily="18" charset="0"/>
              </a:rPr>
              <a:t>  Prevention</a:t>
            </a:r>
            <a:endParaRPr lang="en-GB" sz="2400" dirty="0" smtClean="0">
              <a:latin typeface="Times New Roman" pitchFamily="18" charset="0"/>
              <a:cs typeface="Times New Roman" pitchFamily="18" charset="0"/>
            </a:endParaRPr>
          </a:p>
          <a:p>
            <a:pPr eaLnBrk="1" hangingPunct="1">
              <a:lnSpc>
                <a:spcPct val="150000"/>
              </a:lnSpc>
            </a:pPr>
            <a:r>
              <a:rPr lang="en-GB" sz="2400" dirty="0" smtClean="0">
                <a:latin typeface="Times New Roman" pitchFamily="18" charset="0"/>
                <a:cs typeface="Times New Roman" pitchFamily="18" charset="0"/>
              </a:rPr>
              <a:t>No confidential vaccine is available</a:t>
            </a:r>
          </a:p>
          <a:p>
            <a:pPr eaLnBrk="1" hangingPunct="1">
              <a:lnSpc>
                <a:spcPct val="150000"/>
              </a:lnSpc>
            </a:pPr>
            <a:r>
              <a:rPr lang="en-US" sz="2400" dirty="0" smtClean="0">
                <a:latin typeface="Times New Roman" pitchFamily="18" charset="0"/>
                <a:cs typeface="Times New Roman" pitchFamily="18" charset="0"/>
              </a:rPr>
              <a:t>BCG vaccine is widely used for protection against </a:t>
            </a:r>
            <a:r>
              <a:rPr lang="en-US" sz="2400" i="1" dirty="0" smtClean="0">
                <a:latin typeface="Times New Roman" pitchFamily="18" charset="0"/>
                <a:cs typeface="Times New Roman" pitchFamily="18" charset="0"/>
              </a:rPr>
              <a:t>M. tuberculosis</a:t>
            </a:r>
            <a:r>
              <a:rPr lang="en-US" sz="2400" dirty="0" smtClean="0">
                <a:latin typeface="Times New Roman" pitchFamily="18" charset="0"/>
                <a:cs typeface="Times New Roman" pitchFamily="18" charset="0"/>
              </a:rPr>
              <a:t> has some protective qualities against leprosy.</a:t>
            </a:r>
            <a:endParaRPr lang="en-GB" sz="2400" dirty="0" smtClean="0">
              <a:latin typeface="Times New Roman" pitchFamily="18" charset="0"/>
              <a:cs typeface="Times New Roman" pitchFamily="18" charset="0"/>
            </a:endParaRPr>
          </a:p>
          <a:p>
            <a:pPr eaLnBrk="1" hangingPunct="1">
              <a:lnSpc>
                <a:spcPct val="150000"/>
              </a:lnSpc>
            </a:pPr>
            <a:r>
              <a:rPr lang="en-GB" sz="2400" dirty="0" smtClean="0">
                <a:latin typeface="Times New Roman" pitchFamily="18" charset="0"/>
                <a:cs typeface="Times New Roman" pitchFamily="18" charset="0"/>
              </a:rPr>
              <a:t>Chemoprophylaxis may be used to contacts of case</a:t>
            </a:r>
            <a:endParaRPr lang="en-GB" sz="2400" b="1" dirty="0" smtClean="0">
              <a:latin typeface="Times New Roman" pitchFamily="18" charset="0"/>
              <a:cs typeface="Times New Roman" pitchFamily="18" charset="0"/>
            </a:endParaRPr>
          </a:p>
          <a:p>
            <a:pPr eaLnBrk="1" hangingPunct="1">
              <a:lnSpc>
                <a:spcPct val="150000"/>
              </a:lnSpc>
            </a:pPr>
            <a:endParaRPr lang="en-US" sz="26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2945715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Content Placeholder 2"/>
          <p:cNvSpPr>
            <a:spLocks noGrp="1"/>
          </p:cNvSpPr>
          <p:nvPr>
            <p:ph idx="1"/>
          </p:nvPr>
        </p:nvSpPr>
        <p:spPr>
          <a:xfrm>
            <a:off x="0" y="0"/>
            <a:ext cx="9144000" cy="6858000"/>
          </a:xfrm>
        </p:spPr>
        <p:txBody>
          <a:bodyPr>
            <a:normAutofit/>
          </a:bodyPr>
          <a:lstStyle/>
          <a:p>
            <a:pPr algn="just" eaLnBrk="1" hangingPunct="1">
              <a:lnSpc>
                <a:spcPct val="150000"/>
              </a:lnSpc>
              <a:buFont typeface="Arial" charset="0"/>
              <a:buNone/>
            </a:pPr>
            <a:r>
              <a:rPr lang="en-GB" sz="2500" b="1" dirty="0" smtClean="0">
                <a:latin typeface="Times New Roman" pitchFamily="18" charset="0"/>
                <a:cs typeface="Times New Roman" pitchFamily="18" charset="0"/>
              </a:rPr>
              <a:t>  Spirochetes</a:t>
            </a:r>
          </a:p>
          <a:p>
            <a:pPr algn="just" eaLnBrk="1" hangingPunct="1">
              <a:lnSpc>
                <a:spcPct val="150000"/>
              </a:lnSpc>
            </a:pPr>
            <a:r>
              <a:rPr lang="en-US" sz="2500" dirty="0" smtClean="0">
                <a:latin typeface="Times New Roman" pitchFamily="18" charset="0"/>
                <a:cs typeface="Times New Roman" pitchFamily="18" charset="0"/>
              </a:rPr>
              <a:t>Spirochetes are long, slender, motile, flexible, undulating, bacilli that have a characteristic corkscrew or helical shape</a:t>
            </a:r>
            <a:endParaRPr lang="en-GB" sz="2500" dirty="0" smtClean="0">
              <a:latin typeface="Times New Roman" pitchFamily="18" charset="0"/>
              <a:cs typeface="Times New Roman" pitchFamily="18" charset="0"/>
            </a:endParaRPr>
          </a:p>
          <a:p>
            <a:pPr algn="just" eaLnBrk="1" hangingPunct="1">
              <a:lnSpc>
                <a:spcPct val="150000"/>
              </a:lnSpc>
            </a:pPr>
            <a:r>
              <a:rPr lang="en-GB" sz="2500" dirty="0" smtClean="0">
                <a:latin typeface="Times New Roman" pitchFamily="18" charset="0"/>
                <a:cs typeface="Times New Roman" pitchFamily="18" charset="0"/>
              </a:rPr>
              <a:t>Large heterogeneous group of spiral shaped organisms</a:t>
            </a:r>
            <a:endParaRPr lang="en-GB" sz="2500" b="1" dirty="0" smtClean="0">
              <a:latin typeface="Times New Roman" pitchFamily="18" charset="0"/>
              <a:cs typeface="Times New Roman" pitchFamily="18" charset="0"/>
            </a:endParaRPr>
          </a:p>
          <a:p>
            <a:pPr algn="just" eaLnBrk="1" hangingPunct="1">
              <a:lnSpc>
                <a:spcPct val="150000"/>
              </a:lnSpc>
              <a:buFontTx/>
              <a:buNone/>
            </a:pPr>
            <a:r>
              <a:rPr lang="en-GB" sz="2500" b="1" dirty="0" smtClean="0">
                <a:latin typeface="Times New Roman" pitchFamily="18" charset="0"/>
                <a:cs typeface="Times New Roman" pitchFamily="18" charset="0"/>
              </a:rPr>
              <a:t> Habitat</a:t>
            </a:r>
            <a:r>
              <a:rPr lang="en-GB" sz="2500" dirty="0" smtClean="0">
                <a:latin typeface="Times New Roman" pitchFamily="18" charset="0"/>
                <a:cs typeface="Times New Roman" pitchFamily="18" charset="0"/>
              </a:rPr>
              <a:t> </a:t>
            </a:r>
          </a:p>
          <a:p>
            <a:pPr algn="just" eaLnBrk="1" hangingPunct="1">
              <a:lnSpc>
                <a:spcPct val="150000"/>
              </a:lnSpc>
            </a:pPr>
            <a:r>
              <a:rPr lang="en-GB" sz="2500" dirty="0" smtClean="0">
                <a:latin typeface="Times New Roman" pitchFamily="18" charset="0"/>
                <a:cs typeface="Times New Roman" pitchFamily="18" charset="0"/>
              </a:rPr>
              <a:t>Most are free living &amp; non pathogenic, but few  cause important human diseases.</a:t>
            </a:r>
            <a:endParaRPr lang="en-GB" sz="2500" b="1" dirty="0" smtClean="0">
              <a:latin typeface="Times New Roman" pitchFamily="18" charset="0"/>
              <a:cs typeface="Times New Roman" pitchFamily="18" charset="0"/>
            </a:endParaRPr>
          </a:p>
          <a:p>
            <a:pPr algn="just" eaLnBrk="1" hangingPunct="1">
              <a:lnSpc>
                <a:spcPct val="150000"/>
              </a:lnSpc>
            </a:pPr>
            <a:r>
              <a:rPr lang="en-GB" sz="2500" dirty="0" smtClean="0">
                <a:latin typeface="Times New Roman" pitchFamily="18" charset="0"/>
                <a:cs typeface="Times New Roman" pitchFamily="18" charset="0"/>
              </a:rPr>
              <a:t>Spirochetes have unique helical structure</a:t>
            </a:r>
          </a:p>
          <a:p>
            <a:pPr marL="182563" lvl="1" algn="just" eaLnBrk="1" hangingPunct="1">
              <a:lnSpc>
                <a:spcPct val="150000"/>
              </a:lnSpc>
            </a:pPr>
            <a:r>
              <a:rPr lang="en-GB" sz="2500" dirty="0" smtClean="0">
                <a:latin typeface="Times New Roman" pitchFamily="18" charset="0"/>
                <a:cs typeface="Times New Roman" pitchFamily="18" charset="0"/>
              </a:rPr>
              <a:t>Cell wall of similar structure to that of gram negative bacteria</a:t>
            </a:r>
            <a:endParaRPr lang="en-US" sz="2500" dirty="0" smtClean="0"/>
          </a:p>
        </p:txBody>
      </p:sp>
      <p:sp>
        <p:nvSpPr>
          <p:cNvPr id="4" name="Slide Number Placeholder 3"/>
          <p:cNvSpPr>
            <a:spLocks noGrp="1"/>
          </p:cNvSpPr>
          <p:nvPr>
            <p:ph type="sldNum" sz="quarter" idx="12"/>
          </p:nvPr>
        </p:nvSpPr>
        <p:spPr/>
        <p:txBody>
          <a:bodyPr/>
          <a:lstStyle/>
          <a:p>
            <a:pPr>
              <a:defRPr/>
            </a:pPr>
            <a:fld id="{D84D2013-131A-497A-891B-86519F9B49E8}" type="slidenum">
              <a:rPr lang="en-US" smtClean="0"/>
              <a:pPr>
                <a:defRPr/>
              </a:pPr>
              <a:t>109</a:t>
            </a:fld>
            <a:endParaRPr lang="en-US" dirty="0"/>
          </a:p>
        </p:txBody>
      </p:sp>
    </p:spTree>
    <p:extLst>
      <p:ext uri="{BB962C8B-B14F-4D97-AF65-F5344CB8AC3E}">
        <p14:creationId xmlns:p14="http://schemas.microsoft.com/office/powerpoint/2010/main" val="2169955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991600" cy="6781800"/>
          </a:xfrm>
        </p:spPr>
        <p:txBody>
          <a:bodyPr>
            <a:normAutofit/>
          </a:bodyPr>
          <a:lstStyle/>
          <a:p>
            <a:pPr marL="0" indent="0">
              <a:lnSpc>
                <a:spcPct val="150000"/>
              </a:lnSpc>
              <a:buNone/>
            </a:pPr>
            <a:r>
              <a:rPr lang="en-US" sz="2600" b="1" dirty="0" smtClean="0">
                <a:latin typeface="Times New Roman" panose="02020603050405020304" pitchFamily="18" charset="0"/>
                <a:cs typeface="Times New Roman" panose="02020603050405020304" pitchFamily="18" charset="0"/>
              </a:rPr>
              <a:t> Microbial infections of MSK and INT System</a:t>
            </a:r>
          </a:p>
          <a:p>
            <a:pPr algn="just">
              <a:lnSpc>
                <a:spcPct val="150000"/>
              </a:lnSpc>
            </a:pPr>
            <a:r>
              <a:rPr lang="en-US" sz="2600" b="1" dirty="0">
                <a:latin typeface="Times New Roman" pitchFamily="18" charset="0"/>
                <a:cs typeface="Times New Roman" pitchFamily="18" charset="0"/>
              </a:rPr>
              <a:t>Myositis</a:t>
            </a:r>
            <a:r>
              <a:rPr lang="en-US" sz="2600" dirty="0">
                <a:latin typeface="Times New Roman" pitchFamily="18" charset="0"/>
                <a:cs typeface="Times New Roman" pitchFamily="18" charset="0"/>
              </a:rPr>
              <a:t> is defined as inflammation of a muscle, especially a voluntary muscle, characterized by pain, tenderness, swelling, and/or weakness.</a:t>
            </a:r>
          </a:p>
          <a:p>
            <a:pPr algn="just">
              <a:lnSpc>
                <a:spcPct val="150000"/>
              </a:lnSpc>
            </a:pPr>
            <a:r>
              <a:rPr lang="en-US" sz="2600" dirty="0">
                <a:latin typeface="Times New Roman" pitchFamily="18" charset="0"/>
                <a:cs typeface="Times New Roman" pitchFamily="18" charset="0"/>
              </a:rPr>
              <a:t> Etiologies of myositis include infection, autoimmune conditions, genetic disorders, medication adverse events, electrolyte disturbances, and diseases of the endocrine system. </a:t>
            </a:r>
          </a:p>
          <a:p>
            <a:endParaRPr lang="en-US"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48760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0" y="0"/>
            <a:ext cx="9144000" cy="6858000"/>
          </a:xfrm>
        </p:spPr>
        <p:txBody>
          <a:bodyPr>
            <a:normAutofit/>
          </a:bodyPr>
          <a:lstStyle/>
          <a:p>
            <a:pPr>
              <a:lnSpc>
                <a:spcPct val="150000"/>
              </a:lnSpc>
              <a:buNone/>
            </a:pPr>
            <a:r>
              <a:rPr lang="en-US" sz="24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Syphilis</a:t>
            </a:r>
          </a:p>
          <a:p>
            <a:pPr algn="just">
              <a:lnSpc>
                <a:spcPct val="150000"/>
              </a:lnSpc>
            </a:pPr>
            <a:r>
              <a:rPr lang="en-US" sz="2500" dirty="0" smtClean="0">
                <a:latin typeface="Times New Roman" pitchFamily="18" charset="0"/>
                <a:cs typeface="Times New Roman" pitchFamily="18" charset="0"/>
              </a:rPr>
              <a:t>Syphilis is a highly infectious, chronic, sexually transmitted disease characterized by lesions that may involve any organ or tissue</a:t>
            </a:r>
          </a:p>
          <a:p>
            <a:pPr>
              <a:lnSpc>
                <a:spcPct val="150000"/>
              </a:lnSpc>
            </a:pPr>
            <a:r>
              <a:rPr lang="en-US" sz="2500" b="1" dirty="0" smtClean="0">
                <a:latin typeface="Times New Roman" pitchFamily="18" charset="0"/>
                <a:cs typeface="Times New Roman" pitchFamily="18" charset="0"/>
              </a:rPr>
              <a:t> </a:t>
            </a:r>
            <a:r>
              <a:rPr lang="en-US" sz="2500" dirty="0" smtClean="0">
                <a:latin typeface="Times New Roman" pitchFamily="18" charset="0"/>
                <a:cs typeface="Times New Roman" pitchFamily="18" charset="0"/>
              </a:rPr>
              <a:t>It is caused by </a:t>
            </a:r>
            <a:r>
              <a:rPr lang="en-US" sz="2500" i="1" dirty="0" err="1" smtClean="0">
                <a:latin typeface="Times New Roman" pitchFamily="18" charset="0"/>
                <a:cs typeface="Times New Roman" pitchFamily="18" charset="0"/>
              </a:rPr>
              <a:t>Treponema</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pallidum</a:t>
            </a:r>
            <a:r>
              <a:rPr lang="en-US" sz="2500" i="1" dirty="0" smtClean="0">
                <a:latin typeface="Times New Roman" pitchFamily="18" charset="0"/>
                <a:cs typeface="Times New Roman" pitchFamily="18" charset="0"/>
              </a:rPr>
              <a:t>,</a:t>
            </a:r>
            <a:r>
              <a:rPr lang="en-US" sz="2500" dirty="0" smtClean="0">
                <a:latin typeface="Times New Roman" pitchFamily="18" charset="0"/>
                <a:cs typeface="Times New Roman" pitchFamily="18" charset="0"/>
              </a:rPr>
              <a:t> is a </a:t>
            </a:r>
            <a:r>
              <a:rPr lang="en-US" sz="2500" dirty="0" err="1" smtClean="0">
                <a:latin typeface="Times New Roman" pitchFamily="18" charset="0"/>
                <a:cs typeface="Times New Roman" pitchFamily="18" charset="0"/>
              </a:rPr>
              <a:t>microaerophilic</a:t>
            </a:r>
            <a:endParaRPr lang="en-US" sz="2500" dirty="0" smtClean="0">
              <a:latin typeface="Times New Roman" pitchFamily="18" charset="0"/>
              <a:cs typeface="Times New Roman" pitchFamily="18" charset="0"/>
            </a:endParaRPr>
          </a:p>
          <a:p>
            <a:pPr>
              <a:lnSpc>
                <a:spcPct val="150000"/>
              </a:lnSpc>
            </a:pPr>
            <a:r>
              <a:rPr lang="en-US" sz="2500" dirty="0" smtClean="0">
                <a:latin typeface="Times New Roman" pitchFamily="18" charset="0"/>
                <a:cs typeface="Times New Roman" pitchFamily="18" charset="0"/>
              </a:rPr>
              <a:t>Transmission by:</a:t>
            </a:r>
          </a:p>
          <a:p>
            <a:pPr marL="457200">
              <a:lnSpc>
                <a:spcPct val="150000"/>
              </a:lnSpc>
              <a:buFont typeface="Wingdings" pitchFamily="2" charset="2"/>
              <a:buChar char="ü"/>
            </a:pPr>
            <a:r>
              <a:rPr lang="en-US" sz="2500" dirty="0" smtClean="0">
                <a:latin typeface="Times New Roman" pitchFamily="18" charset="0"/>
                <a:cs typeface="Times New Roman" pitchFamily="18" charset="0"/>
              </a:rPr>
              <a:t>Sexual intercourse or contact with bodily fluids</a:t>
            </a:r>
          </a:p>
          <a:p>
            <a:pPr marL="457200">
              <a:lnSpc>
                <a:spcPct val="150000"/>
              </a:lnSpc>
              <a:buFont typeface="Wingdings" pitchFamily="2" charset="2"/>
              <a:buChar char="ü"/>
            </a:pPr>
            <a:r>
              <a:rPr lang="en-US" sz="2500" dirty="0" smtClean="0">
                <a:latin typeface="Times New Roman" pitchFamily="18" charset="0"/>
                <a:cs typeface="Times New Roman" pitchFamily="18" charset="0"/>
              </a:rPr>
              <a:t>Direct contact with infected lesions</a:t>
            </a:r>
          </a:p>
          <a:p>
            <a:pPr marL="457200">
              <a:lnSpc>
                <a:spcPct val="150000"/>
              </a:lnSpc>
              <a:buFont typeface="Wingdings" pitchFamily="2" charset="2"/>
              <a:buChar char="ü"/>
            </a:pPr>
            <a:r>
              <a:rPr lang="en-US" sz="2500" dirty="0" smtClean="0">
                <a:latin typeface="Times New Roman" pitchFamily="18" charset="0"/>
                <a:cs typeface="Times New Roman" pitchFamily="18" charset="0"/>
              </a:rPr>
              <a:t>Transfusion of blood</a:t>
            </a:r>
          </a:p>
          <a:p>
            <a:pPr marL="457200">
              <a:lnSpc>
                <a:spcPct val="150000"/>
              </a:lnSpc>
              <a:buFont typeface="Wingdings" pitchFamily="2" charset="2"/>
              <a:buChar char="ü"/>
            </a:pPr>
            <a:endParaRPr lang="en-US" sz="2600" dirty="0" smtClean="0">
              <a:latin typeface="Times New Roman" pitchFamily="18" charset="0"/>
              <a:cs typeface="Times New Roman" pitchFamily="18" charset="0"/>
            </a:endParaRPr>
          </a:p>
        </p:txBody>
      </p:sp>
      <p:sp>
        <p:nvSpPr>
          <p:cNvPr id="5" name="Slide Number Placeholder 4"/>
          <p:cNvSpPr>
            <a:spLocks noGrp="1"/>
          </p:cNvSpPr>
          <p:nvPr>
            <p:ph type="sldNum" sz="quarter" idx="11"/>
          </p:nvPr>
        </p:nvSpPr>
        <p:spPr/>
        <p:txBody>
          <a:bodyPr/>
          <a:lstStyle/>
          <a:p>
            <a:pPr>
              <a:defRPr/>
            </a:pPr>
            <a:fld id="{F597F48E-EC99-4D59-B3BB-747E0604488D}" type="slidenum">
              <a:rPr lang="en-US" smtClean="0"/>
              <a:pPr>
                <a:defRPr/>
              </a:pPr>
              <a:t>110</a:t>
            </a:fld>
            <a:endParaRPr lang="en-US"/>
          </a:p>
        </p:txBody>
      </p:sp>
    </p:spTree>
    <p:extLst>
      <p:ext uri="{BB962C8B-B14F-4D97-AF65-F5344CB8AC3E}">
        <p14:creationId xmlns:p14="http://schemas.microsoft.com/office/powerpoint/2010/main" val="29640146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45719"/>
          </a:xfrm>
        </p:spPr>
        <p:txBody>
          <a:bodyPr>
            <a:normAutofit fontScale="90000"/>
          </a:bodyPr>
          <a:lstStyle/>
          <a:p>
            <a:pPr>
              <a:defRPr/>
            </a:pPr>
            <a:r>
              <a:rPr lang="en-US" dirty="0" smtClean="0">
                <a:solidFill>
                  <a:srgbClr val="0070C0"/>
                </a:solidFill>
                <a:latin typeface="Aharoni" pitchFamily="2" charset="-79"/>
                <a:cs typeface="Aharoni" pitchFamily="2" charset="-79"/>
              </a:rPr>
              <a:t> </a:t>
            </a:r>
            <a:r>
              <a:rPr lang="en-US" i="1" dirty="0" smtClean="0">
                <a:solidFill>
                  <a:srgbClr val="0070C0"/>
                </a:solidFill>
                <a:latin typeface="Aharoni" pitchFamily="2" charset="-79"/>
                <a:cs typeface="Aharoni" pitchFamily="2" charset="-79"/>
              </a:rPr>
              <a:t/>
            </a:r>
            <a:br>
              <a:rPr lang="en-US" i="1" dirty="0" smtClean="0">
                <a:solidFill>
                  <a:srgbClr val="0070C0"/>
                </a:solidFill>
                <a:latin typeface="Aharoni" pitchFamily="2" charset="-79"/>
                <a:cs typeface="Aharoni" pitchFamily="2" charset="-79"/>
              </a:rPr>
            </a:br>
            <a:endParaRPr lang="en-US" dirty="0"/>
          </a:p>
        </p:txBody>
      </p:sp>
      <p:sp>
        <p:nvSpPr>
          <p:cNvPr id="77827" name="Content Placeholder 2"/>
          <p:cNvSpPr>
            <a:spLocks noGrp="1"/>
          </p:cNvSpPr>
          <p:nvPr>
            <p:ph sz="quarter" idx="1"/>
          </p:nvPr>
        </p:nvSpPr>
        <p:spPr>
          <a:xfrm>
            <a:off x="0" y="0"/>
            <a:ext cx="9144000" cy="6858000"/>
          </a:xfrm>
        </p:spPr>
        <p:txBody>
          <a:bodyPr>
            <a:normAutofit fontScale="55000" lnSpcReduction="20000"/>
          </a:bodyPr>
          <a:lstStyle/>
          <a:p>
            <a:pPr algn="just" eaLnBrk="1" hangingPunct="1">
              <a:lnSpc>
                <a:spcPct val="160000"/>
              </a:lnSpc>
              <a:buFont typeface="Wingdings" pitchFamily="2" charset="2"/>
              <a:buNone/>
            </a:pPr>
            <a:r>
              <a:rPr lang="en-US" sz="2800" b="1" dirty="0" smtClean="0">
                <a:latin typeface="Times New Roman" pitchFamily="18" charset="0"/>
                <a:cs typeface="Times New Roman" pitchFamily="18" charset="0"/>
              </a:rPr>
              <a:t>  </a:t>
            </a:r>
            <a:r>
              <a:rPr lang="en-US" sz="4500" b="1" dirty="0" smtClean="0">
                <a:latin typeface="Times New Roman" pitchFamily="18" charset="0"/>
                <a:cs typeface="Times New Roman" pitchFamily="18" charset="0"/>
              </a:rPr>
              <a:t>Virulence Factors</a:t>
            </a:r>
            <a:r>
              <a:rPr lang="en-US" sz="4500" dirty="0" smtClean="0">
                <a:latin typeface="Times New Roman" pitchFamily="18" charset="0"/>
                <a:cs typeface="Times New Roman" pitchFamily="18" charset="0"/>
              </a:rPr>
              <a:t> </a:t>
            </a:r>
          </a:p>
          <a:p>
            <a:pPr algn="just" eaLnBrk="1" hangingPunct="1">
              <a:lnSpc>
                <a:spcPct val="160000"/>
              </a:lnSpc>
            </a:pPr>
            <a:r>
              <a:rPr lang="en-US" sz="4500" b="1" dirty="0" smtClean="0">
                <a:latin typeface="Times New Roman" pitchFamily="18" charset="0"/>
                <a:cs typeface="Times New Roman" pitchFamily="18" charset="0"/>
              </a:rPr>
              <a:t>Outer membrane proteins</a:t>
            </a:r>
            <a:r>
              <a:rPr lang="en-US" sz="4500" dirty="0" smtClean="0">
                <a:latin typeface="Times New Roman" pitchFamily="18" charset="0"/>
                <a:cs typeface="Times New Roman" pitchFamily="18" charset="0"/>
              </a:rPr>
              <a:t>-  promote adherence to host cells</a:t>
            </a:r>
          </a:p>
          <a:p>
            <a:pPr algn="just" eaLnBrk="1" hangingPunct="1">
              <a:lnSpc>
                <a:spcPct val="160000"/>
              </a:lnSpc>
            </a:pPr>
            <a:r>
              <a:rPr lang="en-US" sz="4500" b="1" dirty="0" err="1" smtClean="0">
                <a:latin typeface="Times New Roman" pitchFamily="18" charset="0"/>
                <a:cs typeface="Times New Roman" pitchFamily="18" charset="0"/>
              </a:rPr>
              <a:t>Hyaluronidase</a:t>
            </a:r>
            <a:r>
              <a:rPr lang="en-US" sz="4500" dirty="0" smtClean="0">
                <a:latin typeface="Times New Roman" pitchFamily="18" charset="0"/>
                <a:cs typeface="Times New Roman" pitchFamily="18" charset="0"/>
              </a:rPr>
              <a:t>-  may facilitate </a:t>
            </a:r>
            <a:r>
              <a:rPr lang="en-US" sz="4500" dirty="0" err="1" smtClean="0">
                <a:latin typeface="Times New Roman" pitchFamily="18" charset="0"/>
                <a:cs typeface="Times New Roman" pitchFamily="18" charset="0"/>
              </a:rPr>
              <a:t>peri</a:t>
            </a:r>
            <a:r>
              <a:rPr lang="en-US" sz="4500" dirty="0" smtClean="0">
                <a:latin typeface="Times New Roman" pitchFamily="18" charset="0"/>
                <a:cs typeface="Times New Roman" pitchFamily="18" charset="0"/>
              </a:rPr>
              <a:t>-vascular infiltration</a:t>
            </a:r>
          </a:p>
          <a:p>
            <a:pPr algn="just" eaLnBrk="1" hangingPunct="1">
              <a:lnSpc>
                <a:spcPct val="160000"/>
              </a:lnSpc>
            </a:pPr>
            <a:r>
              <a:rPr lang="en-US" sz="4500" b="1" dirty="0" smtClean="0">
                <a:latin typeface="Times New Roman" pitchFamily="18" charset="0"/>
                <a:cs typeface="Times New Roman" pitchFamily="18" charset="0"/>
              </a:rPr>
              <a:t>Coating of </a:t>
            </a:r>
            <a:r>
              <a:rPr lang="en-US" sz="4500" b="1" dirty="0" err="1" smtClean="0">
                <a:latin typeface="Times New Roman" pitchFamily="18" charset="0"/>
                <a:cs typeface="Times New Roman" pitchFamily="18" charset="0"/>
              </a:rPr>
              <a:t>fibronectin</a:t>
            </a:r>
            <a:r>
              <a:rPr lang="en-US" sz="4500" dirty="0" smtClean="0">
                <a:latin typeface="Times New Roman" pitchFamily="18" charset="0"/>
                <a:cs typeface="Times New Roman" pitchFamily="18" charset="0"/>
              </a:rPr>
              <a:t>-  protects against phagocytosis</a:t>
            </a:r>
          </a:p>
          <a:p>
            <a:pPr algn="just">
              <a:lnSpc>
                <a:spcPct val="160000"/>
              </a:lnSpc>
            </a:pPr>
            <a:r>
              <a:rPr lang="en-US" sz="4500" b="1" dirty="0" smtClean="0">
                <a:latin typeface="Times New Roman" pitchFamily="18" charset="0"/>
                <a:cs typeface="Times New Roman" pitchFamily="18" charset="0"/>
              </a:rPr>
              <a:t>Molecular mimicry</a:t>
            </a:r>
            <a:r>
              <a:rPr lang="en-US" sz="4500" dirty="0" smtClean="0">
                <a:latin typeface="Times New Roman" pitchFamily="18" charset="0"/>
                <a:cs typeface="Times New Roman" pitchFamily="18" charset="0"/>
              </a:rPr>
              <a:t>- The outer sheath that encases </a:t>
            </a:r>
            <a:r>
              <a:rPr lang="en-US" sz="4500" i="1" dirty="0" smtClean="0">
                <a:latin typeface="Times New Roman" pitchFamily="18" charset="0"/>
                <a:cs typeface="Times New Roman" pitchFamily="18" charset="0"/>
              </a:rPr>
              <a:t>T. pallidum</a:t>
            </a:r>
            <a:r>
              <a:rPr lang="en-US" sz="4500" dirty="0" smtClean="0">
                <a:latin typeface="Times New Roman" pitchFamily="18" charset="0"/>
                <a:cs typeface="Times New Roman" pitchFamily="18" charset="0"/>
              </a:rPr>
              <a:t> contains </a:t>
            </a:r>
            <a:r>
              <a:rPr lang="en-US" sz="4500" b="1" dirty="0" err="1" smtClean="0">
                <a:latin typeface="Times New Roman" pitchFamily="18" charset="0"/>
                <a:cs typeface="Times New Roman" pitchFamily="18" charset="0"/>
              </a:rPr>
              <a:t>glycosylaminoglycans</a:t>
            </a:r>
            <a:r>
              <a:rPr lang="en-US" sz="4500" dirty="0" smtClean="0">
                <a:latin typeface="Times New Roman" pitchFamily="18" charset="0"/>
                <a:cs typeface="Times New Roman" pitchFamily="18" charset="0"/>
              </a:rPr>
              <a:t> modified with </a:t>
            </a:r>
            <a:r>
              <a:rPr lang="en-US" sz="4500" b="1" dirty="0" smtClean="0">
                <a:latin typeface="Times New Roman" pitchFamily="18" charset="0"/>
                <a:cs typeface="Times New Roman" pitchFamily="18" charset="0"/>
              </a:rPr>
              <a:t>sialic acid</a:t>
            </a:r>
            <a:r>
              <a:rPr lang="en-US" sz="4500" dirty="0" smtClean="0">
                <a:latin typeface="Times New Roman" pitchFamily="18" charset="0"/>
                <a:cs typeface="Times New Roman" pitchFamily="18" charset="0"/>
              </a:rPr>
              <a:t> residues.</a:t>
            </a:r>
          </a:p>
          <a:p>
            <a:pPr marL="548640" algn="just">
              <a:lnSpc>
                <a:spcPct val="160000"/>
              </a:lnSpc>
              <a:buFont typeface="Wingdings" pitchFamily="2" charset="2"/>
              <a:buChar char="ü"/>
            </a:pPr>
            <a:r>
              <a:rPr lang="en-US" sz="4500" dirty="0" smtClean="0">
                <a:latin typeface="Times New Roman" pitchFamily="18" charset="0"/>
                <a:cs typeface="Times New Roman" pitchFamily="18" charset="0"/>
              </a:rPr>
              <a:t>These antigens resemble common molecules found on the surface of human cells  and help </a:t>
            </a:r>
            <a:r>
              <a:rPr lang="en-US" sz="4500" i="1" dirty="0" smtClean="0">
                <a:latin typeface="Times New Roman" pitchFamily="18" charset="0"/>
                <a:cs typeface="Times New Roman" pitchFamily="18" charset="0"/>
              </a:rPr>
              <a:t>T. pallidum</a:t>
            </a:r>
            <a:r>
              <a:rPr lang="en-US" sz="4500" dirty="0" smtClean="0">
                <a:latin typeface="Times New Roman" pitchFamily="18" charset="0"/>
                <a:cs typeface="Times New Roman" pitchFamily="18" charset="0"/>
              </a:rPr>
              <a:t> evade the host's immune response.</a:t>
            </a:r>
          </a:p>
          <a:p>
            <a:pPr algn="just" eaLnBrk="1" hangingPunct="1">
              <a:lnSpc>
                <a:spcPct val="150000"/>
              </a:lnSpc>
            </a:pPr>
            <a:endParaRPr lang="en-US" sz="3700" dirty="0" smtClean="0">
              <a:latin typeface="Times New Roman" pitchFamily="18" charset="0"/>
              <a:cs typeface="Times New Roman" pitchFamily="18" charset="0"/>
            </a:endParaRPr>
          </a:p>
          <a:p>
            <a:pPr eaLnBrk="1" hangingPunct="1">
              <a:buFont typeface="Wingdings" pitchFamily="2" charset="2"/>
              <a:buNone/>
            </a:pPr>
            <a:r>
              <a:rPr lang="en-US" sz="3700" dirty="0" smtClean="0">
                <a:latin typeface="Aharoni" pitchFamily="2" charset="-79"/>
                <a:cs typeface="Aharoni" pitchFamily="2" charset="-79"/>
              </a:rPr>
              <a:t> </a:t>
            </a:r>
          </a:p>
        </p:txBody>
      </p:sp>
      <p:sp>
        <p:nvSpPr>
          <p:cNvPr id="50179"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34AC5ED7-5FE9-48C7-9E03-A8562DD0D3C7}" type="slidenum">
              <a:rPr lang="en-US" smtClean="0"/>
              <a:pPr fontAlgn="base">
                <a:spcBef>
                  <a:spcPct val="0"/>
                </a:spcBef>
                <a:spcAft>
                  <a:spcPct val="0"/>
                </a:spcAft>
                <a:defRPr/>
              </a:pPr>
              <a:t>111</a:t>
            </a:fld>
            <a:endParaRPr lang="en-US" smtClean="0"/>
          </a:p>
        </p:txBody>
      </p:sp>
    </p:spTree>
    <p:extLst>
      <p:ext uri="{BB962C8B-B14F-4D97-AF65-F5344CB8AC3E}">
        <p14:creationId xmlns:p14="http://schemas.microsoft.com/office/powerpoint/2010/main" val="51016815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7467600" cy="45719"/>
          </a:xfrm>
        </p:spPr>
        <p:txBody>
          <a:bodyPr>
            <a:normAutofit fontScale="90000"/>
          </a:bodyPr>
          <a:lstStyle/>
          <a:p>
            <a:pPr>
              <a:defRPr/>
            </a:pPr>
            <a:r>
              <a:rPr lang="en-US" i="1" dirty="0" smtClean="0">
                <a:solidFill>
                  <a:srgbClr val="0070C0"/>
                </a:solidFill>
                <a:latin typeface="Aharoni" pitchFamily="2" charset="-79"/>
                <a:cs typeface="Aharoni" pitchFamily="2" charset="-79"/>
              </a:rPr>
              <a:t/>
            </a:r>
            <a:br>
              <a:rPr lang="en-US" i="1" dirty="0" smtClean="0">
                <a:solidFill>
                  <a:srgbClr val="0070C0"/>
                </a:solidFill>
                <a:latin typeface="Aharoni" pitchFamily="2" charset="-79"/>
                <a:cs typeface="Aharoni" pitchFamily="2" charset="-79"/>
              </a:rPr>
            </a:br>
            <a:endParaRPr lang="en-US" dirty="0"/>
          </a:p>
        </p:txBody>
      </p:sp>
      <p:sp>
        <p:nvSpPr>
          <p:cNvPr id="78851" name="Content Placeholder 2"/>
          <p:cNvSpPr>
            <a:spLocks noGrp="1"/>
          </p:cNvSpPr>
          <p:nvPr>
            <p:ph sz="quarter" idx="1"/>
          </p:nvPr>
        </p:nvSpPr>
        <p:spPr>
          <a:xfrm>
            <a:off x="0" y="0"/>
            <a:ext cx="9144000" cy="6858000"/>
          </a:xfrm>
        </p:spPr>
        <p:txBody>
          <a:bodyPr>
            <a:normAutofit/>
          </a:bodyPr>
          <a:lstStyle/>
          <a:p>
            <a:pPr algn="just" eaLnBrk="1" hangingPunct="1">
              <a:lnSpc>
                <a:spcPct val="150000"/>
              </a:lnSpc>
              <a:buFont typeface="Wingdings" pitchFamily="2" charset="2"/>
              <a:buNone/>
            </a:pPr>
            <a:r>
              <a:rPr lang="en-US" i="1" dirty="0" smtClean="0">
                <a:solidFill>
                  <a:srgbClr val="0070C0"/>
                </a:solidFill>
                <a:latin typeface="Aharoni" pitchFamily="2" charset="-79"/>
                <a:cs typeface="Aharoni" pitchFamily="2" charset="-79"/>
              </a:rPr>
              <a:t> </a:t>
            </a:r>
            <a:r>
              <a:rPr lang="en-US" sz="2500" b="1" dirty="0" smtClean="0">
                <a:latin typeface="Times New Roman" pitchFamily="18" charset="0"/>
                <a:cs typeface="Times New Roman" pitchFamily="18" charset="0"/>
              </a:rPr>
              <a:t>Pathogenesis</a:t>
            </a:r>
          </a:p>
          <a:p>
            <a:pPr algn="just" eaLnBrk="1" hangingPunct="1">
              <a:lnSpc>
                <a:spcPct val="150000"/>
              </a:lnSpc>
            </a:pPr>
            <a:r>
              <a:rPr lang="en-US" sz="2500" dirty="0" smtClean="0">
                <a:latin typeface="Times New Roman" pitchFamily="18" charset="0"/>
                <a:cs typeface="Times New Roman" pitchFamily="18" charset="0"/>
              </a:rPr>
              <a:t>Inoculation of </a:t>
            </a:r>
            <a:r>
              <a:rPr lang="en-US" sz="2500" i="1" dirty="0" smtClean="0">
                <a:latin typeface="Times New Roman" pitchFamily="18" charset="0"/>
                <a:cs typeface="Times New Roman" pitchFamily="18" charset="0"/>
              </a:rPr>
              <a:t>T. </a:t>
            </a:r>
            <a:r>
              <a:rPr lang="en-US" sz="2500" i="1" dirty="0" err="1" smtClean="0">
                <a:latin typeface="Times New Roman" pitchFamily="18" charset="0"/>
                <a:cs typeface="Times New Roman" pitchFamily="18" charset="0"/>
              </a:rPr>
              <a:t>pallidum</a:t>
            </a:r>
            <a:r>
              <a:rPr lang="en-US" sz="2500" dirty="0" smtClean="0">
                <a:latin typeface="Times New Roman" pitchFamily="18" charset="0"/>
                <a:cs typeface="Times New Roman" pitchFamily="18" charset="0"/>
              </a:rPr>
              <a:t> during sexual contact, it gain access to sub epithelial cell spaces </a:t>
            </a:r>
          </a:p>
          <a:p>
            <a:pPr algn="just" eaLnBrk="1" hangingPunct="1">
              <a:lnSpc>
                <a:spcPct val="150000"/>
              </a:lnSpc>
            </a:pPr>
            <a:r>
              <a:rPr lang="en-US" sz="2500" dirty="0" smtClean="0">
                <a:latin typeface="Times New Roman" pitchFamily="18" charset="0"/>
                <a:cs typeface="Times New Roman" pitchFamily="18" charset="0"/>
              </a:rPr>
              <a:t>Spirochetes multiply locally at the site of entry, and some spread to nearby lymph nodes and then reach the blood stream</a:t>
            </a:r>
          </a:p>
          <a:p>
            <a:pPr algn="just" eaLnBrk="1" hangingPunct="1">
              <a:lnSpc>
                <a:spcPct val="150000"/>
              </a:lnSpc>
            </a:pPr>
            <a:r>
              <a:rPr lang="en-US" sz="2500" dirty="0" smtClean="0">
                <a:latin typeface="Times New Roman" pitchFamily="18" charset="0"/>
                <a:cs typeface="Times New Roman" pitchFamily="18" charset="0"/>
              </a:rPr>
              <a:t>In 2–10 weeks after infection, a papule develops at the site of infection and breaks down to form an ulcer with a clean, hard base (</a:t>
            </a:r>
            <a:r>
              <a:rPr lang="en-US" sz="2500" b="1" dirty="0" smtClean="0">
                <a:latin typeface="Times New Roman" pitchFamily="18" charset="0"/>
                <a:cs typeface="Times New Roman" pitchFamily="18" charset="0"/>
              </a:rPr>
              <a:t>hard chancre</a:t>
            </a:r>
            <a:r>
              <a:rPr lang="en-US" sz="2500" dirty="0" smtClean="0">
                <a:latin typeface="Times New Roman" pitchFamily="18" charset="0"/>
                <a:cs typeface="Times New Roman" pitchFamily="18" charset="0"/>
              </a:rPr>
              <a:t>) due to inflammation</a:t>
            </a:r>
          </a:p>
          <a:p>
            <a:pPr eaLnBrk="1" hangingPunct="1"/>
            <a:endParaRPr lang="en-US" dirty="0" smtClean="0">
              <a:latin typeface="Aharoni" pitchFamily="2" charset="-79"/>
              <a:cs typeface="Aharoni" pitchFamily="2" charset="-79"/>
            </a:endParaRPr>
          </a:p>
          <a:p>
            <a:pPr eaLnBrk="1" hangingPunct="1"/>
            <a:endParaRPr lang="en-US" dirty="0" smtClean="0">
              <a:latin typeface="Aharoni" pitchFamily="2" charset="-79"/>
              <a:cs typeface="Aharoni" pitchFamily="2" charset="-79"/>
            </a:endParaRPr>
          </a:p>
          <a:p>
            <a:pPr eaLnBrk="1" hangingPunct="1"/>
            <a:endParaRPr lang="en-US" dirty="0" smtClean="0">
              <a:latin typeface="Aharoni" pitchFamily="2" charset="-79"/>
              <a:cs typeface="Aharoni" pitchFamily="2" charset="-79"/>
            </a:endParaRPr>
          </a:p>
        </p:txBody>
      </p:sp>
      <p:sp>
        <p:nvSpPr>
          <p:cNvPr id="52227"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24155533-6299-412D-88FA-FCE1916ABE73}" type="slidenum">
              <a:rPr lang="en-US" smtClean="0"/>
              <a:pPr fontAlgn="base">
                <a:spcBef>
                  <a:spcPct val="0"/>
                </a:spcBef>
                <a:spcAft>
                  <a:spcPct val="0"/>
                </a:spcAft>
                <a:defRPr/>
              </a:pPr>
              <a:t>112</a:t>
            </a:fld>
            <a:endParaRPr lang="en-US" smtClean="0"/>
          </a:p>
        </p:txBody>
      </p:sp>
    </p:spTree>
    <p:extLst>
      <p:ext uri="{BB962C8B-B14F-4D97-AF65-F5344CB8AC3E}">
        <p14:creationId xmlns:p14="http://schemas.microsoft.com/office/powerpoint/2010/main" val="32539687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7467600" cy="45719"/>
          </a:xfrm>
        </p:spPr>
        <p:txBody>
          <a:bodyPr>
            <a:normAutofit fontScale="90000"/>
          </a:bodyPr>
          <a:lstStyle/>
          <a:p>
            <a:pPr>
              <a:defRPr/>
            </a:pPr>
            <a:r>
              <a:rPr lang="en-US" dirty="0" smtClean="0">
                <a:solidFill>
                  <a:srgbClr val="0070C0"/>
                </a:solidFill>
                <a:latin typeface="Aharoni" pitchFamily="2" charset="-79"/>
                <a:cs typeface="Aharoni" pitchFamily="2" charset="-79"/>
              </a:rPr>
              <a:t> </a:t>
            </a:r>
            <a:r>
              <a:rPr lang="en-US" dirty="0" smtClean="0">
                <a:latin typeface="Aharoni" pitchFamily="2" charset="-79"/>
                <a:cs typeface="Aharoni" pitchFamily="2" charset="-79"/>
              </a:rPr>
              <a:t/>
            </a:r>
            <a:br>
              <a:rPr lang="en-US" dirty="0" smtClean="0">
                <a:latin typeface="Aharoni" pitchFamily="2" charset="-79"/>
                <a:cs typeface="Aharoni" pitchFamily="2" charset="-79"/>
              </a:rPr>
            </a:br>
            <a:endParaRPr lang="en-US" dirty="0"/>
          </a:p>
        </p:txBody>
      </p:sp>
      <p:sp>
        <p:nvSpPr>
          <p:cNvPr id="79875" name="Content Placeholder 2"/>
          <p:cNvSpPr>
            <a:spLocks noGrp="1"/>
          </p:cNvSpPr>
          <p:nvPr>
            <p:ph sz="quarter" idx="1"/>
          </p:nvPr>
        </p:nvSpPr>
        <p:spPr>
          <a:xfrm>
            <a:off x="0" y="0"/>
            <a:ext cx="9144000" cy="6858000"/>
          </a:xfrm>
        </p:spPr>
        <p:txBody>
          <a:bodyPr>
            <a:normAutofit/>
          </a:bodyPr>
          <a:lstStyle/>
          <a:p>
            <a:pPr eaLnBrk="1" hangingPunct="1">
              <a:buFont typeface="Wingdings" pitchFamily="2" charset="2"/>
              <a:buNone/>
            </a:pPr>
            <a:r>
              <a:rPr lang="en-US" sz="2800" b="1" dirty="0" smtClean="0">
                <a:latin typeface="Times New Roman" pitchFamily="18" charset="0"/>
                <a:cs typeface="Times New Roman" pitchFamily="18" charset="0"/>
              </a:rPr>
              <a:t>     </a:t>
            </a:r>
            <a:r>
              <a:rPr lang="en-US" sz="2600" b="1" dirty="0" smtClean="0">
                <a:latin typeface="Times New Roman" pitchFamily="18" charset="0"/>
                <a:cs typeface="Times New Roman" pitchFamily="18" charset="0"/>
              </a:rPr>
              <a:t>Clinical disease: Syphilis</a:t>
            </a:r>
          </a:p>
        </p:txBody>
      </p:sp>
      <p:sp>
        <p:nvSpPr>
          <p:cNvPr id="53252"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187CEDBB-883C-40FE-9C0D-CCCF730C09B4}" type="slidenum">
              <a:rPr lang="en-US" smtClean="0"/>
              <a:pPr fontAlgn="base">
                <a:spcBef>
                  <a:spcPct val="0"/>
                </a:spcBef>
                <a:spcAft>
                  <a:spcPct val="0"/>
                </a:spcAft>
                <a:defRPr/>
              </a:pPr>
              <a:t>113</a:t>
            </a:fld>
            <a:endParaRPr lang="en-US" smtClean="0"/>
          </a:p>
        </p:txBody>
      </p:sp>
      <p:pic>
        <p:nvPicPr>
          <p:cNvPr id="79878" name="Picture 2"/>
          <p:cNvPicPr>
            <a:picLocks noChangeAspect="1" noChangeArrowheads="1"/>
          </p:cNvPicPr>
          <p:nvPr/>
        </p:nvPicPr>
        <p:blipFill>
          <a:blip r:embed="rId2"/>
          <a:srcRect/>
          <a:stretch>
            <a:fillRect/>
          </a:stretch>
        </p:blipFill>
        <p:spPr bwMode="auto">
          <a:xfrm>
            <a:off x="304800" y="838200"/>
            <a:ext cx="7772400" cy="5638800"/>
          </a:xfrm>
          <a:prstGeom prst="rect">
            <a:avLst/>
          </a:prstGeom>
          <a:noFill/>
          <a:ln w="9525">
            <a:noFill/>
            <a:miter lim="800000"/>
            <a:headEnd/>
            <a:tailEnd/>
          </a:ln>
        </p:spPr>
      </p:pic>
    </p:spTree>
    <p:extLst>
      <p:ext uri="{BB962C8B-B14F-4D97-AF65-F5344CB8AC3E}">
        <p14:creationId xmlns:p14="http://schemas.microsoft.com/office/powerpoint/2010/main" val="42948642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45719"/>
          </a:xfrm>
        </p:spPr>
        <p:txBody>
          <a:bodyPr>
            <a:normAutofit fontScale="90000"/>
          </a:bodyPr>
          <a:lstStyle/>
          <a:p>
            <a:pPr>
              <a:defRPr/>
            </a:pPr>
            <a:r>
              <a:rPr lang="en-US" dirty="0" smtClean="0">
                <a:latin typeface="Aharoni" pitchFamily="2" charset="-79"/>
                <a:cs typeface="Aharoni" pitchFamily="2" charset="-79"/>
              </a:rPr>
              <a:t/>
            </a:r>
            <a:br>
              <a:rPr lang="en-US" dirty="0" smtClean="0">
                <a:latin typeface="Aharoni" pitchFamily="2" charset="-79"/>
                <a:cs typeface="Aharoni" pitchFamily="2" charset="-79"/>
              </a:rPr>
            </a:br>
            <a:endParaRPr lang="en-US" dirty="0"/>
          </a:p>
        </p:txBody>
      </p:sp>
      <p:sp>
        <p:nvSpPr>
          <p:cNvPr id="84995" name="Content Placeholder 2"/>
          <p:cNvSpPr>
            <a:spLocks noGrp="1"/>
          </p:cNvSpPr>
          <p:nvPr>
            <p:ph sz="quarter" idx="1"/>
          </p:nvPr>
        </p:nvSpPr>
        <p:spPr>
          <a:xfrm>
            <a:off x="0" y="0"/>
            <a:ext cx="9144000" cy="6858000"/>
          </a:xfrm>
        </p:spPr>
        <p:txBody>
          <a:bodyPr/>
          <a:lstStyle/>
          <a:p>
            <a:pPr eaLnBrk="1" hangingPunct="1">
              <a:buFont typeface="Wingdings" pitchFamily="2" charset="2"/>
              <a:buNone/>
            </a:pPr>
            <a:r>
              <a:rPr lang="en-US" sz="2800" dirty="0" smtClean="0">
                <a:latin typeface="Times New Roman" pitchFamily="18" charset="0"/>
                <a:cs typeface="Times New Roman" pitchFamily="18" charset="0"/>
              </a:rPr>
              <a:t>ii.</a:t>
            </a:r>
            <a:r>
              <a:rPr lang="en-US" sz="2800" b="1" dirty="0" smtClean="0">
                <a:latin typeface="Times New Roman" pitchFamily="18" charset="0"/>
                <a:cs typeface="Times New Roman" pitchFamily="18" charset="0"/>
              </a:rPr>
              <a:t> Secondary Syphilis</a:t>
            </a:r>
          </a:p>
          <a:p>
            <a:pPr eaLnBrk="1" hangingPunct="1">
              <a:buFont typeface="Wingdings" pitchFamily="2" charset="2"/>
              <a:buNone/>
            </a:pPr>
            <a:endParaRPr lang="en-US" b="1" dirty="0" smtClean="0">
              <a:latin typeface="Aharoni" pitchFamily="2" charset="-79"/>
              <a:cs typeface="Aharoni" pitchFamily="2" charset="-79"/>
            </a:endParaRPr>
          </a:p>
          <a:p>
            <a:pPr eaLnBrk="1" hangingPunct="1">
              <a:buFont typeface="Wingdings" pitchFamily="2" charset="2"/>
              <a:buNone/>
            </a:pPr>
            <a:endParaRPr lang="en-US" b="1" dirty="0" smtClean="0">
              <a:latin typeface="Aharoni" pitchFamily="2" charset="-79"/>
              <a:cs typeface="Aharoni" pitchFamily="2" charset="-79"/>
            </a:endParaRPr>
          </a:p>
          <a:p>
            <a:pPr eaLnBrk="1" hangingPunct="1"/>
            <a:endParaRPr lang="en-US" dirty="0" smtClean="0">
              <a:latin typeface="Aharoni" pitchFamily="2" charset="-79"/>
              <a:cs typeface="Aharoni" pitchFamily="2" charset="-79"/>
            </a:endParaRPr>
          </a:p>
        </p:txBody>
      </p:sp>
      <p:sp>
        <p:nvSpPr>
          <p:cNvPr id="58373" name="Slide Number Placeholder 6"/>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86E19033-23B0-4455-935C-928BB5A9B5F2}" type="slidenum">
              <a:rPr lang="en-US" smtClean="0"/>
              <a:pPr fontAlgn="base">
                <a:spcBef>
                  <a:spcPct val="0"/>
                </a:spcBef>
                <a:spcAft>
                  <a:spcPct val="0"/>
                </a:spcAft>
                <a:defRPr/>
              </a:pPr>
              <a:t>114</a:t>
            </a:fld>
            <a:endParaRPr lang="en-US" smtClean="0"/>
          </a:p>
        </p:txBody>
      </p:sp>
      <p:pic>
        <p:nvPicPr>
          <p:cNvPr id="84998" name="Picture 3" descr="C:\Users\User\Desktop\220px-2ndsyphil2.jpg"/>
          <p:cNvPicPr>
            <a:picLocks noChangeAspect="1" noChangeArrowheads="1"/>
          </p:cNvPicPr>
          <p:nvPr/>
        </p:nvPicPr>
        <p:blipFill>
          <a:blip r:embed="rId2"/>
          <a:srcRect/>
          <a:stretch>
            <a:fillRect/>
          </a:stretch>
        </p:blipFill>
        <p:spPr bwMode="auto">
          <a:xfrm>
            <a:off x="4800600" y="1219200"/>
            <a:ext cx="3429000" cy="3429000"/>
          </a:xfrm>
          <a:prstGeom prst="rect">
            <a:avLst/>
          </a:prstGeom>
          <a:noFill/>
          <a:ln w="9525">
            <a:noFill/>
            <a:miter lim="800000"/>
            <a:headEnd/>
            <a:tailEnd/>
          </a:ln>
        </p:spPr>
      </p:pic>
      <p:pic>
        <p:nvPicPr>
          <p:cNvPr id="8" name="Picture 5" descr="syphilis_secondary22"/>
          <p:cNvPicPr>
            <a:picLocks noChangeAspect="1" noChangeArrowheads="1"/>
          </p:cNvPicPr>
          <p:nvPr/>
        </p:nvPicPr>
        <p:blipFill>
          <a:blip r:embed="rId3"/>
          <a:srcRect/>
          <a:stretch>
            <a:fillRect/>
          </a:stretch>
        </p:blipFill>
        <p:spPr>
          <a:xfrm>
            <a:off x="609601" y="4267200"/>
            <a:ext cx="4038600" cy="2362200"/>
          </a:xfrm>
          <a:prstGeom prst="rect">
            <a:avLst/>
          </a:prstGeom>
          <a:noFill/>
          <a:ln/>
        </p:spPr>
      </p:pic>
      <p:pic>
        <p:nvPicPr>
          <p:cNvPr id="9" name="Picture 7" descr="Secondary Syphilis"/>
          <p:cNvPicPr>
            <a:picLocks noChangeAspect="1" noChangeArrowheads="1"/>
          </p:cNvPicPr>
          <p:nvPr/>
        </p:nvPicPr>
        <p:blipFill>
          <a:blip r:embed="rId4"/>
          <a:srcRect/>
          <a:stretch>
            <a:fillRect/>
          </a:stretch>
        </p:blipFill>
        <p:spPr bwMode="auto">
          <a:xfrm>
            <a:off x="914400" y="990600"/>
            <a:ext cx="3505200" cy="3276600"/>
          </a:xfrm>
          <a:prstGeom prst="rect">
            <a:avLst/>
          </a:prstGeom>
          <a:noFill/>
        </p:spPr>
      </p:pic>
    </p:spTree>
    <p:extLst>
      <p:ext uri="{BB962C8B-B14F-4D97-AF65-F5344CB8AC3E}">
        <p14:creationId xmlns:p14="http://schemas.microsoft.com/office/powerpoint/2010/main" val="25026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7467600" cy="45719"/>
          </a:xfrm>
        </p:spPr>
        <p:txBody>
          <a:bodyPr>
            <a:normAutofit fontScale="90000"/>
          </a:bodyPr>
          <a:lstStyle/>
          <a:p>
            <a:pPr>
              <a:defRPr/>
            </a:pPr>
            <a:r>
              <a:rPr lang="en-US" dirty="0" smtClean="0">
                <a:latin typeface="Aharoni" pitchFamily="2" charset="-79"/>
                <a:cs typeface="Aharoni" pitchFamily="2" charset="-79"/>
              </a:rPr>
              <a:t/>
            </a:r>
            <a:br>
              <a:rPr lang="en-US" dirty="0" smtClean="0">
                <a:latin typeface="Aharoni" pitchFamily="2" charset="-79"/>
                <a:cs typeface="Aharoni" pitchFamily="2" charset="-79"/>
              </a:rPr>
            </a:br>
            <a:endParaRPr lang="en-US" dirty="0"/>
          </a:p>
        </p:txBody>
      </p:sp>
      <p:sp>
        <p:nvSpPr>
          <p:cNvPr id="86019" name="Content Placeholder 2"/>
          <p:cNvSpPr>
            <a:spLocks noGrp="1"/>
          </p:cNvSpPr>
          <p:nvPr>
            <p:ph sz="quarter" idx="1"/>
          </p:nvPr>
        </p:nvSpPr>
        <p:spPr>
          <a:xfrm>
            <a:off x="0" y="0"/>
            <a:ext cx="9144000" cy="6858000"/>
          </a:xfrm>
        </p:spPr>
        <p:txBody>
          <a:bodyPr>
            <a:normAutofit/>
          </a:bodyPr>
          <a:lstStyle/>
          <a:p>
            <a:pPr algn="just" eaLnBrk="1" hangingPunct="1">
              <a:lnSpc>
                <a:spcPct val="150000"/>
              </a:lnSpc>
            </a:pPr>
            <a:r>
              <a:rPr lang="en-US" sz="2500" dirty="0" smtClean="0">
                <a:latin typeface="Times New Roman" pitchFamily="18" charset="0"/>
                <a:cs typeface="Times New Roman" pitchFamily="18" charset="0"/>
              </a:rPr>
              <a:t>The clinical evidence of disseminated disease marks the second stage of syphilis</a:t>
            </a:r>
          </a:p>
          <a:p>
            <a:pPr algn="just" eaLnBrk="1" hangingPunct="1">
              <a:lnSpc>
                <a:spcPct val="150000"/>
              </a:lnSpc>
            </a:pPr>
            <a:r>
              <a:rPr lang="en-US" sz="2500" b="1" dirty="0" smtClean="0">
                <a:latin typeface="Times New Roman" pitchFamily="18" charset="0"/>
                <a:cs typeface="Times New Roman" pitchFamily="18" charset="0"/>
              </a:rPr>
              <a:t>Flulike syndrome </a:t>
            </a:r>
            <a:r>
              <a:rPr lang="en-US" sz="2500" dirty="0" smtClean="0">
                <a:latin typeface="Times New Roman" pitchFamily="18" charset="0"/>
                <a:cs typeface="Times New Roman" pitchFamily="18" charset="0"/>
              </a:rPr>
              <a:t>with sore throat, headache, fever, </a:t>
            </a:r>
            <a:r>
              <a:rPr lang="en-US" sz="2500" dirty="0" err="1" smtClean="0">
                <a:latin typeface="Times New Roman" pitchFamily="18" charset="0"/>
                <a:cs typeface="Times New Roman" pitchFamily="18" charset="0"/>
              </a:rPr>
              <a:t>myalgia</a:t>
            </a:r>
            <a:r>
              <a:rPr lang="en-US" sz="2500" dirty="0" smtClean="0">
                <a:latin typeface="Times New Roman" pitchFamily="18" charset="0"/>
                <a:cs typeface="Times New Roman" pitchFamily="18" charset="0"/>
              </a:rPr>
              <a:t> (muscle ache), anorexia, </a:t>
            </a:r>
            <a:r>
              <a:rPr lang="en-US" sz="2500" dirty="0" err="1" smtClean="0">
                <a:latin typeface="Times New Roman" pitchFamily="18" charset="0"/>
                <a:cs typeface="Times New Roman" pitchFamily="18" charset="0"/>
              </a:rPr>
              <a:t>lymphadenopathy</a:t>
            </a:r>
            <a:r>
              <a:rPr lang="en-US" sz="2500" dirty="0" smtClean="0">
                <a:latin typeface="Times New Roman" pitchFamily="18" charset="0"/>
                <a:cs typeface="Times New Roman" pitchFamily="18" charset="0"/>
              </a:rPr>
              <a:t> and a generalized </a:t>
            </a:r>
            <a:r>
              <a:rPr lang="en-US" sz="2500" dirty="0" err="1" smtClean="0">
                <a:latin typeface="Times New Roman" pitchFamily="18" charset="0"/>
                <a:cs typeface="Times New Roman" pitchFamily="18" charset="0"/>
              </a:rPr>
              <a:t>mucocutaneous</a:t>
            </a:r>
            <a:r>
              <a:rPr lang="en-US" sz="2500" dirty="0" smtClean="0">
                <a:latin typeface="Times New Roman" pitchFamily="18" charset="0"/>
                <a:cs typeface="Times New Roman" pitchFamily="18" charset="0"/>
              </a:rPr>
              <a:t> rash</a:t>
            </a:r>
          </a:p>
          <a:p>
            <a:pPr algn="just" eaLnBrk="1" hangingPunct="1">
              <a:lnSpc>
                <a:spcPct val="150000"/>
              </a:lnSpc>
            </a:pPr>
            <a:r>
              <a:rPr lang="en-US" sz="2500" dirty="0" smtClean="0">
                <a:latin typeface="Times New Roman" pitchFamily="18" charset="0"/>
                <a:cs typeface="Times New Roman" pitchFamily="18" charset="0"/>
              </a:rPr>
              <a:t>The flulike syndrome and </a:t>
            </a:r>
            <a:r>
              <a:rPr lang="en-US" sz="2500" dirty="0" err="1" smtClean="0">
                <a:latin typeface="Times New Roman" pitchFamily="18" charset="0"/>
                <a:cs typeface="Times New Roman" pitchFamily="18" charset="0"/>
              </a:rPr>
              <a:t>lymphadenopathy</a:t>
            </a:r>
            <a:r>
              <a:rPr lang="en-US" sz="2500" dirty="0" smtClean="0">
                <a:latin typeface="Times New Roman" pitchFamily="18" charset="0"/>
                <a:cs typeface="Times New Roman" pitchFamily="18" charset="0"/>
              </a:rPr>
              <a:t> generally appear first and then are followed by disseminated skin rash  </a:t>
            </a:r>
          </a:p>
          <a:p>
            <a:pPr algn="just">
              <a:lnSpc>
                <a:spcPct val="150000"/>
              </a:lnSpc>
            </a:pPr>
            <a:r>
              <a:rPr lang="en-US" sz="2500" dirty="0" smtClean="0">
                <a:latin typeface="Times New Roman" pitchFamily="18" charset="0"/>
                <a:cs typeface="Times New Roman" pitchFamily="18" charset="0"/>
              </a:rPr>
              <a:t>The rash can be variable (macular, </a:t>
            </a:r>
            <a:r>
              <a:rPr lang="en-US" sz="2500" dirty="0" err="1" smtClean="0">
                <a:latin typeface="Times New Roman" pitchFamily="18" charset="0"/>
                <a:cs typeface="Times New Roman" pitchFamily="18" charset="0"/>
              </a:rPr>
              <a:t>papular</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pustular</a:t>
            </a:r>
            <a:r>
              <a:rPr lang="en-US" sz="2500" dirty="0" smtClean="0">
                <a:latin typeface="Times New Roman" pitchFamily="18" charset="0"/>
                <a:cs typeface="Times New Roman" pitchFamily="18" charset="0"/>
              </a:rPr>
              <a:t>), cover the entire skin surface (including the palms and soles), and may resolve slowly over a period of weeks to months</a:t>
            </a:r>
          </a:p>
          <a:p>
            <a:pPr eaLnBrk="1" hangingPunct="1"/>
            <a:endParaRPr lang="en-US" dirty="0" smtClean="0">
              <a:latin typeface="Aharoni" pitchFamily="2" charset="-79"/>
              <a:cs typeface="Aharoni" pitchFamily="2" charset="-79"/>
            </a:endParaRPr>
          </a:p>
        </p:txBody>
      </p:sp>
      <p:sp>
        <p:nvSpPr>
          <p:cNvPr id="59395"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111B16DE-ECD1-48CF-9D55-1C23806C0C14}" type="slidenum">
              <a:rPr lang="en-US" smtClean="0"/>
              <a:pPr fontAlgn="base">
                <a:spcBef>
                  <a:spcPct val="0"/>
                </a:spcBef>
                <a:spcAft>
                  <a:spcPct val="0"/>
                </a:spcAft>
                <a:defRPr/>
              </a:pPr>
              <a:t>115</a:t>
            </a:fld>
            <a:endParaRPr lang="en-US" smtClean="0"/>
          </a:p>
        </p:txBody>
      </p:sp>
    </p:spTree>
    <p:extLst>
      <p:ext uri="{BB962C8B-B14F-4D97-AF65-F5344CB8AC3E}">
        <p14:creationId xmlns:p14="http://schemas.microsoft.com/office/powerpoint/2010/main" val="39273933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7467600" cy="45719"/>
          </a:xfrm>
        </p:spPr>
        <p:txBody>
          <a:bodyPr>
            <a:normAutofit fontScale="90000"/>
          </a:bodyPr>
          <a:lstStyle/>
          <a:p>
            <a:pPr>
              <a:defRPr/>
            </a:pPr>
            <a:r>
              <a:rPr lang="en-US" i="1" dirty="0" smtClean="0">
                <a:solidFill>
                  <a:srgbClr val="0070C0"/>
                </a:solidFill>
                <a:latin typeface="Aharoni" pitchFamily="2" charset="-79"/>
                <a:cs typeface="Aharoni" pitchFamily="2" charset="-79"/>
              </a:rPr>
              <a:t/>
            </a:r>
            <a:br>
              <a:rPr lang="en-US" i="1" dirty="0" smtClean="0">
                <a:solidFill>
                  <a:srgbClr val="0070C0"/>
                </a:solidFill>
                <a:latin typeface="Aharoni" pitchFamily="2" charset="-79"/>
                <a:cs typeface="Aharoni" pitchFamily="2" charset="-79"/>
              </a:rPr>
            </a:br>
            <a:endParaRPr lang="en-US" dirty="0"/>
          </a:p>
        </p:txBody>
      </p:sp>
      <p:sp>
        <p:nvSpPr>
          <p:cNvPr id="87043" name="Content Placeholder 2"/>
          <p:cNvSpPr>
            <a:spLocks noGrp="1"/>
          </p:cNvSpPr>
          <p:nvPr>
            <p:ph sz="quarter" idx="1"/>
          </p:nvPr>
        </p:nvSpPr>
        <p:spPr>
          <a:xfrm>
            <a:off x="0" y="0"/>
            <a:ext cx="9144000" cy="6858000"/>
          </a:xfrm>
        </p:spPr>
        <p:txBody>
          <a:bodyPr>
            <a:normAutofit/>
          </a:bodyPr>
          <a:lstStyle/>
          <a:p>
            <a:pPr algn="just" eaLnBrk="1" hangingPunct="1">
              <a:lnSpc>
                <a:spcPct val="150000"/>
              </a:lnSpc>
            </a:pPr>
            <a:r>
              <a:rPr lang="en-US" sz="2500" dirty="0" smtClean="0">
                <a:latin typeface="Times New Roman" pitchFamily="18" charset="0"/>
                <a:cs typeface="Times New Roman" pitchFamily="18" charset="0"/>
              </a:rPr>
              <a:t>As with the primary chancre, the rash in secondary syphilis is </a:t>
            </a:r>
            <a:r>
              <a:rPr lang="en-US" sz="2500" b="1" dirty="0" smtClean="0">
                <a:latin typeface="Times New Roman" pitchFamily="18" charset="0"/>
                <a:cs typeface="Times New Roman" pitchFamily="18" charset="0"/>
              </a:rPr>
              <a:t>highly infectious</a:t>
            </a:r>
          </a:p>
          <a:p>
            <a:pPr algn="just">
              <a:lnSpc>
                <a:spcPct val="150000"/>
              </a:lnSpc>
            </a:pPr>
            <a:r>
              <a:rPr lang="en-US" sz="2500" b="1" dirty="0" err="1" smtClean="0">
                <a:latin typeface="Times New Roman" pitchFamily="18" charset="0"/>
                <a:cs typeface="Times New Roman" pitchFamily="18" charset="0"/>
              </a:rPr>
              <a:t>Condylomata</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lata</a:t>
            </a:r>
            <a:r>
              <a:rPr lang="en-US" sz="2500" dirty="0" smtClean="0">
                <a:latin typeface="Times New Roman" pitchFamily="18" charset="0"/>
                <a:cs typeface="Times New Roman" pitchFamily="18" charset="0"/>
              </a:rPr>
              <a:t>; enlarged lesions, appearing in warm and moist areas including perineum and anus, are highly infectious</a:t>
            </a:r>
          </a:p>
          <a:p>
            <a:pPr algn="just">
              <a:lnSpc>
                <a:spcPct val="150000"/>
              </a:lnSpc>
            </a:pPr>
            <a:r>
              <a:rPr lang="en-US" sz="2500" dirty="0" smtClean="0">
                <a:latin typeface="Times New Roman" pitchFamily="18" charset="0"/>
                <a:cs typeface="Times New Roman" pitchFamily="18" charset="0"/>
              </a:rPr>
              <a:t>The rash and symptoms gradually resolve spontaneously, and the patient enters the latent or clinically inactive stage of disease </a:t>
            </a:r>
          </a:p>
          <a:p>
            <a:pPr algn="just">
              <a:lnSpc>
                <a:spcPct val="150000"/>
              </a:lnSpc>
            </a:pPr>
            <a:r>
              <a:rPr lang="en-US" sz="2500" dirty="0" smtClean="0">
                <a:latin typeface="Times New Roman" pitchFamily="18" charset="0"/>
                <a:cs typeface="Times New Roman" pitchFamily="18" charset="0"/>
              </a:rPr>
              <a:t>In rare individuals, lesions may become necrotic, a condition called </a:t>
            </a:r>
            <a:r>
              <a:rPr lang="en-US" sz="2500" dirty="0" err="1" smtClean="0">
                <a:latin typeface="Times New Roman" pitchFamily="18" charset="0"/>
                <a:cs typeface="Times New Roman" pitchFamily="18" charset="0"/>
              </a:rPr>
              <a:t>lues</a:t>
            </a:r>
            <a:r>
              <a:rPr lang="en-US" sz="2500" dirty="0" smtClean="0">
                <a:latin typeface="Times New Roman" pitchFamily="18" charset="0"/>
                <a:cs typeface="Times New Roman" pitchFamily="18" charset="0"/>
              </a:rPr>
              <a:t> (syphilis) malignancy</a:t>
            </a:r>
          </a:p>
          <a:p>
            <a:pPr algn="just" eaLnBrk="1" hangingPunct="1">
              <a:lnSpc>
                <a:spcPct val="150000"/>
              </a:lnSpc>
            </a:pPr>
            <a:endParaRPr lang="en-US" sz="2600" dirty="0" smtClean="0">
              <a:latin typeface="Times New Roman" pitchFamily="18" charset="0"/>
              <a:cs typeface="Times New Roman" pitchFamily="18" charset="0"/>
            </a:endParaRPr>
          </a:p>
          <a:p>
            <a:pPr eaLnBrk="1" hangingPunct="1"/>
            <a:endParaRPr lang="en-US" dirty="0" smtClean="0">
              <a:latin typeface="Aharoni" pitchFamily="2" charset="-79"/>
              <a:cs typeface="Aharoni" pitchFamily="2" charset="-79"/>
            </a:endParaRPr>
          </a:p>
        </p:txBody>
      </p:sp>
      <p:sp>
        <p:nvSpPr>
          <p:cNvPr id="60419"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4DC0C59F-521B-4C05-91D3-719B3261DACD}" type="slidenum">
              <a:rPr lang="en-US" smtClean="0"/>
              <a:pPr fontAlgn="base">
                <a:spcBef>
                  <a:spcPct val="0"/>
                </a:spcBef>
                <a:spcAft>
                  <a:spcPct val="0"/>
                </a:spcAft>
                <a:defRPr/>
              </a:pPr>
              <a:t>116</a:t>
            </a:fld>
            <a:endParaRPr lang="en-US" smtClean="0"/>
          </a:p>
        </p:txBody>
      </p:sp>
    </p:spTree>
    <p:extLst>
      <p:ext uri="{BB962C8B-B14F-4D97-AF65-F5344CB8AC3E}">
        <p14:creationId xmlns:p14="http://schemas.microsoft.com/office/powerpoint/2010/main" val="36671614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7467600" cy="45719"/>
          </a:xfrm>
        </p:spPr>
        <p:txBody>
          <a:bodyPr>
            <a:normAutofit fontScale="90000"/>
          </a:bodyPr>
          <a:lstStyle/>
          <a:p>
            <a:pPr>
              <a:defRPr/>
            </a:pPr>
            <a:r>
              <a:rPr lang="en-US" dirty="0" smtClean="0">
                <a:latin typeface="Aharoni" pitchFamily="2" charset="-79"/>
                <a:cs typeface="Aharoni" pitchFamily="2" charset="-79"/>
              </a:rPr>
              <a:t/>
            </a:r>
            <a:br>
              <a:rPr lang="en-US" dirty="0" smtClean="0">
                <a:latin typeface="Aharoni" pitchFamily="2" charset="-79"/>
                <a:cs typeface="Aharoni" pitchFamily="2" charset="-79"/>
              </a:rPr>
            </a:br>
            <a:endParaRPr lang="en-US" dirty="0"/>
          </a:p>
        </p:txBody>
      </p:sp>
      <p:sp>
        <p:nvSpPr>
          <p:cNvPr id="3" name="Content Placeholder 2"/>
          <p:cNvSpPr>
            <a:spLocks noGrp="1"/>
          </p:cNvSpPr>
          <p:nvPr>
            <p:ph sz="quarter" idx="1"/>
          </p:nvPr>
        </p:nvSpPr>
        <p:spPr>
          <a:xfrm>
            <a:off x="0" y="0"/>
            <a:ext cx="9144000" cy="6858000"/>
          </a:xfrm>
        </p:spPr>
        <p:txBody>
          <a:bodyPr>
            <a:normAutofit/>
          </a:bodyPr>
          <a:lstStyle/>
          <a:p>
            <a:pPr marL="274320" indent="-274320" algn="just" eaLnBrk="1" fontAlgn="auto" hangingPunct="1">
              <a:lnSpc>
                <a:spcPct val="170000"/>
              </a:lnSpc>
              <a:spcAft>
                <a:spcPts val="0"/>
              </a:spcAft>
              <a:defRPr/>
            </a:pPr>
            <a:r>
              <a:rPr lang="en-US" sz="2500" dirty="0" smtClean="0">
                <a:latin typeface="Times New Roman" pitchFamily="18" charset="0"/>
                <a:cs typeface="Times New Roman" pitchFamily="18" charset="0"/>
              </a:rPr>
              <a:t>Localized inflammation of the oral cavity, tongue and genital mucous membranes can cause </a:t>
            </a:r>
            <a:r>
              <a:rPr lang="en-US" sz="2500" b="1" dirty="0" smtClean="0">
                <a:latin typeface="Times New Roman" pitchFamily="18" charset="0"/>
                <a:cs typeface="Times New Roman" pitchFamily="18" charset="0"/>
              </a:rPr>
              <a:t>mucous patches</a:t>
            </a:r>
          </a:p>
          <a:p>
            <a:pPr marL="274320" indent="-274320" algn="just" eaLnBrk="1" fontAlgn="auto" hangingPunct="1">
              <a:lnSpc>
                <a:spcPct val="170000"/>
              </a:lnSpc>
              <a:spcAft>
                <a:spcPts val="0"/>
              </a:spcAft>
              <a:defRPr/>
            </a:pPr>
            <a:r>
              <a:rPr lang="en-US" sz="2500" dirty="0" smtClean="0">
                <a:latin typeface="Times New Roman" pitchFamily="18" charset="0"/>
                <a:cs typeface="Times New Roman" pitchFamily="18" charset="0"/>
              </a:rPr>
              <a:t>Infrequently, gastric and renal involvement and hepatitis</a:t>
            </a:r>
          </a:p>
          <a:p>
            <a:pPr marL="274320" indent="-274320" algn="just" eaLnBrk="1" fontAlgn="auto" hangingPunct="1">
              <a:lnSpc>
                <a:spcPct val="170000"/>
              </a:lnSpc>
              <a:spcAft>
                <a:spcPts val="0"/>
              </a:spcAft>
              <a:defRPr/>
            </a:pPr>
            <a:r>
              <a:rPr lang="en-US" sz="2500" dirty="0" err="1" smtClean="0">
                <a:latin typeface="Times New Roman" pitchFamily="18" charset="0"/>
                <a:cs typeface="Times New Roman" pitchFamily="18" charset="0"/>
              </a:rPr>
              <a:t>Glomerulonephritis</a:t>
            </a:r>
            <a:r>
              <a:rPr lang="en-US" sz="2500" dirty="0" smtClean="0">
                <a:latin typeface="Times New Roman" pitchFamily="18" charset="0"/>
                <a:cs typeface="Times New Roman" pitchFamily="18" charset="0"/>
              </a:rPr>
              <a:t> resulting from immunoglobulin</a:t>
            </a:r>
            <a:r>
              <a:rPr lang="en-US" sz="2500" b="1" dirty="0" smtClean="0">
                <a:latin typeface="Times New Roman" pitchFamily="18" charset="0"/>
                <a:cs typeface="Times New Roman" pitchFamily="18" charset="0"/>
              </a:rPr>
              <a:t>-</a:t>
            </a:r>
            <a:r>
              <a:rPr lang="en-US" sz="2500" dirty="0" err="1" smtClean="0">
                <a:latin typeface="Times New Roman" pitchFamily="18" charset="0"/>
                <a:cs typeface="Times New Roman" pitchFamily="18" charset="0"/>
              </a:rPr>
              <a:t>treponeme</a:t>
            </a:r>
            <a:r>
              <a:rPr lang="en-US" sz="2500" dirty="0" smtClean="0">
                <a:latin typeface="Times New Roman" pitchFamily="18" charset="0"/>
                <a:cs typeface="Times New Roman" pitchFamily="18" charset="0"/>
              </a:rPr>
              <a:t> antigen complexes deposited in the glomeruli appears to cause kidney damage</a:t>
            </a:r>
          </a:p>
          <a:p>
            <a:pPr marL="274320" indent="-274320" eaLnBrk="1" fontAlgn="auto" hangingPunct="1">
              <a:spcAft>
                <a:spcPts val="0"/>
              </a:spcAft>
              <a:buNone/>
              <a:defRPr/>
            </a:pPr>
            <a:endParaRPr lang="en-US" dirty="0">
              <a:latin typeface="Aharoni" pitchFamily="2" charset="-79"/>
              <a:cs typeface="Aharoni" pitchFamily="2" charset="-79"/>
            </a:endParaRPr>
          </a:p>
        </p:txBody>
      </p:sp>
      <p:sp>
        <p:nvSpPr>
          <p:cNvPr id="61443"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F5D957AD-DDBD-4B06-96B9-64CC3F98893A}" type="slidenum">
              <a:rPr lang="en-US" smtClean="0"/>
              <a:pPr fontAlgn="base">
                <a:spcBef>
                  <a:spcPct val="0"/>
                </a:spcBef>
                <a:spcAft>
                  <a:spcPct val="0"/>
                </a:spcAft>
                <a:defRPr/>
              </a:pPr>
              <a:t>117</a:t>
            </a:fld>
            <a:endParaRPr lang="en-US" smtClean="0"/>
          </a:p>
        </p:txBody>
      </p:sp>
    </p:spTree>
    <p:extLst>
      <p:ext uri="{BB962C8B-B14F-4D97-AF65-F5344CB8AC3E}">
        <p14:creationId xmlns:p14="http://schemas.microsoft.com/office/powerpoint/2010/main" val="4260690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sz="quarter" idx="1"/>
          </p:nvPr>
        </p:nvSpPr>
        <p:spPr>
          <a:xfrm>
            <a:off x="0" y="0"/>
            <a:ext cx="9144000" cy="6858000"/>
          </a:xfrm>
        </p:spPr>
        <p:txBody>
          <a:bodyPr/>
          <a:lstStyle/>
          <a:p>
            <a:pPr eaLnBrk="1" hangingPunct="1">
              <a:buFont typeface="Wingdings" pitchFamily="2" charset="2"/>
              <a:buNone/>
            </a:pPr>
            <a:r>
              <a:rPr lang="en-US" sz="2600" b="1" dirty="0" smtClean="0">
                <a:latin typeface="Times New Roman" pitchFamily="18" charset="0"/>
                <a:cs typeface="Times New Roman" pitchFamily="18" charset="0"/>
              </a:rPr>
              <a:t>iii. Tertiary syphilis</a:t>
            </a:r>
          </a:p>
          <a:p>
            <a:pPr eaLnBrk="1" hangingPunct="1">
              <a:buFont typeface="Wingdings" pitchFamily="2" charset="2"/>
              <a:buNone/>
            </a:pPr>
            <a:endParaRPr lang="en-US" dirty="0" smtClean="0">
              <a:latin typeface="Aharoni" pitchFamily="2" charset="-79"/>
              <a:cs typeface="Aharoni" pitchFamily="2" charset="-79"/>
            </a:endParaRPr>
          </a:p>
        </p:txBody>
      </p:sp>
      <p:sp>
        <p:nvSpPr>
          <p:cNvPr id="93188" name="Rectangle 6"/>
          <p:cNvSpPr>
            <a:spLocks noChangeArrowheads="1"/>
          </p:cNvSpPr>
          <p:nvPr/>
        </p:nvSpPr>
        <p:spPr bwMode="auto">
          <a:xfrm>
            <a:off x="1295400" y="5638740"/>
            <a:ext cx="6248400" cy="400110"/>
          </a:xfrm>
          <a:prstGeom prst="rect">
            <a:avLst/>
          </a:prstGeom>
          <a:noFill/>
          <a:ln w="9525">
            <a:noFill/>
            <a:miter lim="800000"/>
            <a:headEnd/>
            <a:tailEnd/>
          </a:ln>
        </p:spPr>
        <p:txBody>
          <a:bodyPr>
            <a:spAutoFit/>
          </a:bodyPr>
          <a:lstStyle/>
          <a:p>
            <a:r>
              <a:rPr lang="en-US" sz="2000" dirty="0" smtClean="0">
                <a:latin typeface="Times New Roman" pitchFamily="18" charset="0"/>
                <a:cs typeface="Times New Roman" pitchFamily="18" charset="0"/>
              </a:rPr>
              <a:t>Figure: Patient </a:t>
            </a:r>
            <a:r>
              <a:rPr lang="en-US" sz="2000" dirty="0">
                <a:latin typeface="Times New Roman" pitchFamily="18" charset="0"/>
                <a:cs typeface="Times New Roman" pitchFamily="18" charset="0"/>
              </a:rPr>
              <a:t>with tertiary (</a:t>
            </a:r>
            <a:r>
              <a:rPr lang="en-US" sz="2000" dirty="0" err="1">
                <a:latin typeface="Times New Roman" pitchFamily="18" charset="0"/>
                <a:cs typeface="Times New Roman" pitchFamily="18" charset="0"/>
              </a:rPr>
              <a:t>gummatous</a:t>
            </a:r>
            <a:r>
              <a:rPr lang="en-US" sz="2000" dirty="0">
                <a:latin typeface="Times New Roman" pitchFamily="18" charset="0"/>
                <a:cs typeface="Times New Roman" pitchFamily="18" charset="0"/>
              </a:rPr>
              <a:t>) syphilis</a:t>
            </a:r>
          </a:p>
        </p:txBody>
      </p:sp>
      <p:sp>
        <p:nvSpPr>
          <p:cNvPr id="65541" name="Slide Number Placeholder 9"/>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692B5FB1-0179-4CE7-B99F-F017CA6ED35C}" type="slidenum">
              <a:rPr lang="en-US" smtClean="0"/>
              <a:pPr fontAlgn="base">
                <a:spcBef>
                  <a:spcPct val="0"/>
                </a:spcBef>
                <a:spcAft>
                  <a:spcPct val="0"/>
                </a:spcAft>
                <a:defRPr/>
              </a:pPr>
              <a:t>118</a:t>
            </a:fld>
            <a:endParaRPr lang="en-US" smtClean="0"/>
          </a:p>
        </p:txBody>
      </p:sp>
      <p:pic>
        <p:nvPicPr>
          <p:cNvPr id="93190" name="Picture 2" descr="E:\MAS 112 pic\facial syphilis.jpg"/>
          <p:cNvPicPr>
            <a:picLocks noChangeAspect="1" noChangeArrowheads="1"/>
          </p:cNvPicPr>
          <p:nvPr/>
        </p:nvPicPr>
        <p:blipFill>
          <a:blip r:embed="rId2"/>
          <a:srcRect/>
          <a:stretch>
            <a:fillRect/>
          </a:stretch>
        </p:blipFill>
        <p:spPr bwMode="auto">
          <a:xfrm>
            <a:off x="5576" y="647700"/>
            <a:ext cx="5562600" cy="4572000"/>
          </a:xfrm>
          <a:prstGeom prst="rect">
            <a:avLst/>
          </a:prstGeom>
          <a:noFill/>
          <a:ln w="9525">
            <a:noFill/>
            <a:miter lim="800000"/>
            <a:headEnd/>
            <a:tailEnd/>
          </a:ln>
        </p:spPr>
      </p:pic>
      <p:pic>
        <p:nvPicPr>
          <p:cNvPr id="6" name="Picture 6" descr="syphilis_tertiary01"/>
          <p:cNvPicPr>
            <a:picLocks noChangeAspect="1" noChangeArrowheads="1"/>
          </p:cNvPicPr>
          <p:nvPr/>
        </p:nvPicPr>
        <p:blipFill>
          <a:blip r:embed="rId3"/>
          <a:srcRect/>
          <a:stretch>
            <a:fillRect/>
          </a:stretch>
        </p:blipFill>
        <p:spPr>
          <a:xfrm>
            <a:off x="5590478" y="914400"/>
            <a:ext cx="3124200" cy="3402013"/>
          </a:xfrm>
          <a:prstGeom prst="rect">
            <a:avLst/>
          </a:prstGeom>
          <a:noFill/>
          <a:ln/>
        </p:spPr>
      </p:pic>
    </p:spTree>
    <p:extLst>
      <p:ext uri="{BB962C8B-B14F-4D97-AF65-F5344CB8AC3E}">
        <p14:creationId xmlns:p14="http://schemas.microsoft.com/office/powerpoint/2010/main" val="31726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45719"/>
          </a:xfrm>
        </p:spPr>
        <p:txBody>
          <a:bodyPr>
            <a:normAutofit fontScale="90000"/>
          </a:bodyPr>
          <a:lstStyle/>
          <a:p>
            <a:pPr>
              <a:defRPr/>
            </a:pPr>
            <a:r>
              <a:rPr lang="en-US" i="1" dirty="0" smtClean="0">
                <a:solidFill>
                  <a:srgbClr val="0070C0"/>
                </a:solidFill>
                <a:latin typeface="Aharoni" pitchFamily="2" charset="-79"/>
                <a:cs typeface="Aharoni" pitchFamily="2" charset="-79"/>
              </a:rPr>
              <a:t/>
            </a:r>
            <a:br>
              <a:rPr lang="en-US" i="1" dirty="0" smtClean="0">
                <a:solidFill>
                  <a:srgbClr val="0070C0"/>
                </a:solidFill>
                <a:latin typeface="Aharoni" pitchFamily="2" charset="-79"/>
                <a:cs typeface="Aharoni" pitchFamily="2" charset="-79"/>
              </a:rPr>
            </a:br>
            <a:endParaRPr lang="en-US" dirty="0"/>
          </a:p>
        </p:txBody>
      </p:sp>
      <p:sp>
        <p:nvSpPr>
          <p:cNvPr id="94211" name="Content Placeholder 2"/>
          <p:cNvSpPr>
            <a:spLocks noGrp="1"/>
          </p:cNvSpPr>
          <p:nvPr>
            <p:ph sz="quarter" idx="1"/>
          </p:nvPr>
        </p:nvSpPr>
        <p:spPr>
          <a:xfrm>
            <a:off x="0" y="0"/>
            <a:ext cx="9144000" cy="6858000"/>
          </a:xfrm>
        </p:spPr>
        <p:txBody>
          <a:bodyPr>
            <a:normAutofit/>
          </a:bodyPr>
          <a:lstStyle/>
          <a:p>
            <a:pPr algn="just">
              <a:lnSpc>
                <a:spcPct val="150000"/>
              </a:lnSpc>
            </a:pPr>
            <a:r>
              <a:rPr lang="en-US" sz="2500" dirty="0" smtClean="0">
                <a:latin typeface="Times New Roman" pitchFamily="18" charset="0"/>
                <a:cs typeface="Times New Roman" pitchFamily="18" charset="0"/>
              </a:rPr>
              <a:t>Without treatment, one- third of infected people develop tertiary disease</a:t>
            </a:r>
          </a:p>
          <a:p>
            <a:pPr algn="just" eaLnBrk="1" hangingPunct="1">
              <a:lnSpc>
                <a:spcPct val="150000"/>
              </a:lnSpc>
            </a:pPr>
            <a:r>
              <a:rPr lang="en-US" sz="2500" dirty="0" smtClean="0">
                <a:latin typeface="Times New Roman" pitchFamily="18" charset="0"/>
                <a:cs typeface="Times New Roman" pitchFamily="18" charset="0"/>
              </a:rPr>
              <a:t>May occur 3 -15 years after the initial infection</a:t>
            </a:r>
          </a:p>
          <a:p>
            <a:pPr algn="just" eaLnBrk="1" hangingPunct="1">
              <a:lnSpc>
                <a:spcPct val="150000"/>
              </a:lnSpc>
            </a:pPr>
            <a:r>
              <a:rPr lang="en-US" sz="2500" dirty="0" smtClean="0">
                <a:latin typeface="Times New Roman" pitchFamily="18" charset="0"/>
                <a:cs typeface="Times New Roman" pitchFamily="18" charset="0"/>
              </a:rPr>
              <a:t>It can be divided into three different forms:</a:t>
            </a:r>
          </a:p>
          <a:p>
            <a:pPr marL="365760" lvl="1" algn="just" eaLnBrk="1" hangingPunct="1">
              <a:lnSpc>
                <a:spcPct val="150000"/>
              </a:lnSpc>
              <a:buFont typeface="Wingdings 2" pitchFamily="18" charset="2"/>
              <a:buChar char="P"/>
            </a:pPr>
            <a:r>
              <a:rPr lang="en-US" sz="2500" b="1" dirty="0" err="1" smtClean="0">
                <a:latin typeface="Times New Roman" pitchFamily="18" charset="0"/>
                <a:cs typeface="Times New Roman" pitchFamily="18" charset="0"/>
              </a:rPr>
              <a:t>Gummatous</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granulomatous</a:t>
            </a:r>
            <a:r>
              <a:rPr lang="en-US" sz="2500" dirty="0" smtClean="0">
                <a:latin typeface="Times New Roman" pitchFamily="18" charset="0"/>
                <a:cs typeface="Times New Roman" pitchFamily="18" charset="0"/>
              </a:rPr>
              <a:t> lesions (</a:t>
            </a:r>
            <a:r>
              <a:rPr lang="en-US" sz="2500" dirty="0" err="1" smtClean="0">
                <a:latin typeface="Times New Roman" pitchFamily="18" charset="0"/>
                <a:cs typeface="Times New Roman" pitchFamily="18" charset="0"/>
              </a:rPr>
              <a:t>gummas</a:t>
            </a:r>
            <a:r>
              <a:rPr lang="en-US" sz="2500" dirty="0" smtClean="0">
                <a:latin typeface="Times New Roman" pitchFamily="18" charset="0"/>
                <a:cs typeface="Times New Roman" pitchFamily="18" charset="0"/>
              </a:rPr>
              <a:t>) in skin, bones, and liver</a:t>
            </a:r>
          </a:p>
          <a:p>
            <a:pPr marL="365760" lvl="1" algn="just">
              <a:lnSpc>
                <a:spcPct val="150000"/>
              </a:lnSpc>
              <a:buFont typeface="Wingdings 2" pitchFamily="18" charset="2"/>
              <a:buChar char="P"/>
            </a:pPr>
            <a:r>
              <a:rPr lang="en-US" sz="2500" b="1" dirty="0" err="1">
                <a:latin typeface="Times New Roman" pitchFamily="18" charset="0"/>
                <a:cs typeface="Times New Roman" pitchFamily="18" charset="0"/>
              </a:rPr>
              <a:t>N</a:t>
            </a:r>
            <a:r>
              <a:rPr lang="en-US" sz="2500" b="1" dirty="0" err="1" smtClean="0">
                <a:latin typeface="Times New Roman" pitchFamily="18" charset="0"/>
                <a:cs typeface="Times New Roman" pitchFamily="18" charset="0"/>
              </a:rPr>
              <a:t>eurosyphilis</a:t>
            </a:r>
            <a:r>
              <a:rPr lang="en-US" sz="2500" dirty="0" smtClean="0">
                <a:latin typeface="Times New Roman" pitchFamily="18" charset="0"/>
                <a:cs typeface="Times New Roman" pitchFamily="18" charset="0"/>
              </a:rPr>
              <a:t>- degenerative changes in the central nervous system (</a:t>
            </a:r>
            <a:r>
              <a:rPr lang="en-US" sz="2500" dirty="0" err="1" smtClean="0">
                <a:latin typeface="Times New Roman" pitchFamily="18" charset="0"/>
                <a:cs typeface="Times New Roman" pitchFamily="18" charset="0"/>
              </a:rPr>
              <a:t>meningovascular</a:t>
            </a:r>
            <a:r>
              <a:rPr lang="en-US" sz="2500" dirty="0" smtClean="0">
                <a:latin typeface="Times New Roman" pitchFamily="18" charset="0"/>
                <a:cs typeface="Times New Roman" pitchFamily="18" charset="0"/>
              </a:rPr>
              <a:t> syphilis, paresis, </a:t>
            </a:r>
            <a:r>
              <a:rPr lang="en-US" sz="2500" dirty="0" err="1" smtClean="0">
                <a:latin typeface="Times New Roman" pitchFamily="18" charset="0"/>
                <a:cs typeface="Times New Roman" pitchFamily="18" charset="0"/>
              </a:rPr>
              <a:t>tabes</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dorsalis</a:t>
            </a:r>
            <a:r>
              <a:rPr lang="en-US" sz="2500" dirty="0" smtClean="0">
                <a:latin typeface="Times New Roman" pitchFamily="18" charset="0"/>
                <a:cs typeface="Times New Roman" pitchFamily="18" charset="0"/>
              </a:rPr>
              <a:t>)</a:t>
            </a:r>
          </a:p>
          <a:p>
            <a:pPr marL="422910" lvl="1" indent="-342900" algn="just">
              <a:lnSpc>
                <a:spcPct val="150000"/>
              </a:lnSpc>
              <a:buFont typeface="Arial" pitchFamily="34" charset="0"/>
              <a:buChar char="•"/>
            </a:pPr>
            <a:r>
              <a:rPr lang="en-US" sz="2500" b="1" dirty="0">
                <a:latin typeface="Times New Roman" pitchFamily="18" charset="0"/>
                <a:cs typeface="Times New Roman" pitchFamily="18" charset="0"/>
              </a:rPr>
              <a:t>Paresis</a:t>
            </a:r>
            <a:r>
              <a:rPr lang="en-US" sz="2500" dirty="0">
                <a:latin typeface="Times New Roman" pitchFamily="18" charset="0"/>
                <a:cs typeface="Times New Roman" pitchFamily="18" charset="0"/>
              </a:rPr>
              <a:t>= partial inability to </a:t>
            </a:r>
            <a:r>
              <a:rPr lang="en-US" sz="2500" dirty="0" smtClean="0">
                <a:latin typeface="Times New Roman" pitchFamily="18" charset="0"/>
                <a:cs typeface="Times New Roman" pitchFamily="18" charset="0"/>
              </a:rPr>
              <a:t>move muscle </a:t>
            </a:r>
            <a:r>
              <a:rPr lang="en-US" sz="2500" dirty="0">
                <a:latin typeface="Times New Roman" pitchFamily="18" charset="0"/>
                <a:cs typeface="Times New Roman" pitchFamily="18" charset="0"/>
              </a:rPr>
              <a:t>caused by disease of the </a:t>
            </a:r>
            <a:r>
              <a:rPr lang="en-US" sz="2500" dirty="0" smtClean="0">
                <a:latin typeface="Times New Roman" pitchFamily="18" charset="0"/>
                <a:cs typeface="Times New Roman" pitchFamily="18" charset="0"/>
              </a:rPr>
              <a:t>NS</a:t>
            </a:r>
          </a:p>
          <a:p>
            <a:pPr marL="365760" lvl="1" algn="just">
              <a:lnSpc>
                <a:spcPct val="150000"/>
              </a:lnSpc>
              <a:buNone/>
            </a:pPr>
            <a:r>
              <a:rPr lang="en-US" sz="2400" b="1" dirty="0" smtClean="0">
                <a:latin typeface="Times New Roman" pitchFamily="18" charset="0"/>
                <a:cs typeface="Times New Roman" pitchFamily="18" charset="0"/>
              </a:rPr>
              <a:t>    </a:t>
            </a:r>
            <a:endParaRPr lang="en-US" sz="2600" dirty="0" smtClean="0">
              <a:latin typeface="Times New Roman" pitchFamily="18" charset="0"/>
              <a:cs typeface="Times New Roman" pitchFamily="18" charset="0"/>
            </a:endParaRPr>
          </a:p>
          <a:p>
            <a:pPr lvl="1" algn="just" eaLnBrk="1" hangingPunct="1">
              <a:lnSpc>
                <a:spcPct val="150000"/>
              </a:lnSpc>
              <a:buNone/>
            </a:pPr>
            <a:endParaRPr lang="en-US" sz="2600" dirty="0" smtClean="0">
              <a:latin typeface="Times New Roman" pitchFamily="18" charset="0"/>
              <a:cs typeface="Times New Roman" pitchFamily="18" charset="0"/>
            </a:endParaRPr>
          </a:p>
          <a:p>
            <a:pPr lvl="1" eaLnBrk="1" hangingPunct="1"/>
            <a:endParaRPr lang="en-US" sz="2400" dirty="0" smtClean="0">
              <a:latin typeface="Aharoni" pitchFamily="2" charset="-79"/>
              <a:cs typeface="Aharoni" pitchFamily="2" charset="-79"/>
            </a:endParaRPr>
          </a:p>
        </p:txBody>
      </p:sp>
      <p:sp>
        <p:nvSpPr>
          <p:cNvPr id="66563"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A6F98C0E-D942-434D-83E3-4FEE178CB1C9}" type="slidenum">
              <a:rPr lang="en-US" smtClean="0"/>
              <a:pPr fontAlgn="base">
                <a:spcBef>
                  <a:spcPct val="0"/>
                </a:spcBef>
                <a:spcAft>
                  <a:spcPct val="0"/>
                </a:spcAft>
                <a:defRPr/>
              </a:pPr>
              <a:t>119</a:t>
            </a:fld>
            <a:endParaRPr lang="en-US" smtClean="0"/>
          </a:p>
        </p:txBody>
      </p:sp>
    </p:spTree>
    <p:extLst>
      <p:ext uri="{BB962C8B-B14F-4D97-AF65-F5344CB8AC3E}">
        <p14:creationId xmlns:p14="http://schemas.microsoft.com/office/powerpoint/2010/main" val="3288984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lgn="just">
              <a:lnSpc>
                <a:spcPct val="150000"/>
              </a:lnSpc>
            </a:pPr>
            <a:r>
              <a:rPr lang="en-US" sz="2600" b="1" dirty="0" smtClean="0">
                <a:latin typeface="Times New Roman" pitchFamily="18" charset="0"/>
                <a:cs typeface="Times New Roman" pitchFamily="18" charset="0"/>
              </a:rPr>
              <a:t>Infectious myositis</a:t>
            </a:r>
            <a:r>
              <a:rPr lang="en-US" sz="2600" dirty="0" smtClean="0">
                <a:latin typeface="Times New Roman" pitchFamily="18" charset="0"/>
                <a:cs typeface="Times New Roman" pitchFamily="18" charset="0"/>
              </a:rPr>
              <a:t>:</a:t>
            </a:r>
            <a:r>
              <a:rPr lang="en-US" sz="2600" b="1"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uncommon acute, or </a:t>
            </a:r>
            <a:r>
              <a:rPr lang="en-US" sz="2600" dirty="0">
                <a:solidFill>
                  <a:prstClr val="black"/>
                </a:solidFill>
                <a:latin typeface="Times New Roman" pitchFamily="18" charset="0"/>
                <a:cs typeface="Times New Roman" pitchFamily="18" charset="0"/>
              </a:rPr>
              <a:t>chronic infection of skeletal </a:t>
            </a:r>
            <a:r>
              <a:rPr lang="en-US" sz="2600" dirty="0" smtClean="0">
                <a:solidFill>
                  <a:prstClr val="black"/>
                </a:solidFill>
                <a:latin typeface="Times New Roman" pitchFamily="18" charset="0"/>
                <a:cs typeface="Times New Roman" pitchFamily="18" charset="0"/>
              </a:rPr>
              <a:t>muscle </a:t>
            </a:r>
            <a:endParaRPr lang="en-US" sz="2600" dirty="0">
              <a:solidFill>
                <a:prstClr val="black"/>
              </a:solidFill>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 It is caused by a </a:t>
            </a:r>
            <a:r>
              <a:rPr lang="en-US" sz="2600" dirty="0">
                <a:latin typeface="Times New Roman" pitchFamily="18" charset="0"/>
                <a:cs typeface="Times New Roman" pitchFamily="18" charset="0"/>
              </a:rPr>
              <a:t>wide variety of pathogens, including bacteria, fungi, </a:t>
            </a:r>
            <a:r>
              <a:rPr lang="en-US" sz="2600" dirty="0" smtClean="0">
                <a:latin typeface="Times New Roman" pitchFamily="18" charset="0"/>
                <a:cs typeface="Times New Roman" pitchFamily="18" charset="0"/>
              </a:rPr>
              <a:t>parasites </a:t>
            </a:r>
            <a:r>
              <a:rPr lang="en-US" sz="2600" dirty="0">
                <a:latin typeface="Times New Roman" pitchFamily="18" charset="0"/>
                <a:cs typeface="Times New Roman" pitchFamily="18" charset="0"/>
              </a:rPr>
              <a:t>and viruses</a:t>
            </a:r>
            <a:r>
              <a:rPr lang="en-US" sz="2600" dirty="0" smtClean="0">
                <a:latin typeface="Times New Roman" pitchFamily="18" charset="0"/>
                <a:cs typeface="Times New Roman" pitchFamily="18" charset="0"/>
              </a:rPr>
              <a:t>.</a:t>
            </a:r>
          </a:p>
          <a:p>
            <a:pPr algn="just">
              <a:lnSpc>
                <a:spcPct val="150000"/>
              </a:lnSpc>
            </a:pPr>
            <a:r>
              <a:rPr lang="en-US" sz="2600" dirty="0">
                <a:latin typeface="Times New Roman" pitchFamily="18" charset="0"/>
                <a:cs typeface="Times New Roman" pitchFamily="18" charset="0"/>
              </a:rPr>
              <a:t>Localized collections within the muscles are referred to as </a:t>
            </a:r>
            <a:r>
              <a:rPr lang="en-US" sz="2600" b="1" dirty="0" err="1" smtClean="0">
                <a:latin typeface="Times New Roman" pitchFamily="18" charset="0"/>
                <a:cs typeface="Times New Roman" pitchFamily="18" charset="0"/>
              </a:rPr>
              <a:t>pyomyositis</a:t>
            </a:r>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12</a:t>
            </a:fld>
            <a:endParaRPr lang="am-ET"/>
          </a:p>
        </p:txBody>
      </p:sp>
    </p:spTree>
    <p:extLst>
      <p:ext uri="{BB962C8B-B14F-4D97-AF65-F5344CB8AC3E}">
        <p14:creationId xmlns:p14="http://schemas.microsoft.com/office/powerpoint/2010/main" val="246561790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5"/>
          <p:cNvSpPr>
            <a:spLocks noGrp="1"/>
          </p:cNvSpPr>
          <p:nvPr>
            <p:ph type="title"/>
          </p:nvPr>
        </p:nvSpPr>
        <p:spPr bwMode="auto">
          <a:xfrm>
            <a:off x="457200" y="0"/>
            <a:ext cx="8229600" cy="45719"/>
          </a:xfrm>
        </p:spPr>
        <p:txBody>
          <a:bodyPr wrap="square" lIns="91440" tIns="45720" rIns="91440" bIns="45720" numCol="1" anchorCtr="0" compatLnSpc="1">
            <a:prstTxWarp prst="textNoShape">
              <a:avLst/>
            </a:prstTxWarp>
            <a:normAutofit fontScale="90000"/>
          </a:bodyPr>
          <a:lstStyle/>
          <a:p>
            <a:pPr marL="342900" indent="-342900"/>
            <a:r>
              <a:rPr lang="en-US" sz="2400" cap="none" dirty="0" smtClean="0">
                <a:solidFill>
                  <a:srgbClr val="0070C0"/>
                </a:solidFill>
                <a:latin typeface="Aharoni" pitchFamily="2" charset="-79"/>
                <a:cs typeface="Aharoni" pitchFamily="2" charset="-79"/>
              </a:rPr>
              <a:t/>
            </a:r>
            <a:br>
              <a:rPr lang="en-US" sz="2400" cap="none" dirty="0" smtClean="0">
                <a:solidFill>
                  <a:srgbClr val="0070C0"/>
                </a:solidFill>
                <a:latin typeface="Aharoni" pitchFamily="2" charset="-79"/>
                <a:cs typeface="Aharoni" pitchFamily="2" charset="-79"/>
              </a:rPr>
            </a:br>
            <a:endParaRPr lang="en-US" cap="none" dirty="0" smtClean="0"/>
          </a:p>
        </p:txBody>
      </p:sp>
      <p:sp>
        <p:nvSpPr>
          <p:cNvPr id="95235" name="Content Placeholder 2"/>
          <p:cNvSpPr>
            <a:spLocks noGrp="1"/>
          </p:cNvSpPr>
          <p:nvPr>
            <p:ph sz="quarter" idx="1"/>
          </p:nvPr>
        </p:nvSpPr>
        <p:spPr>
          <a:xfrm>
            <a:off x="0" y="0"/>
            <a:ext cx="9144000" cy="6858000"/>
          </a:xfrm>
        </p:spPr>
        <p:txBody>
          <a:bodyPr>
            <a:normAutofit/>
          </a:bodyPr>
          <a:lstStyle/>
          <a:p>
            <a:pPr marL="422910" lvl="1" indent="-342900" algn="just">
              <a:lnSpc>
                <a:spcPct val="150000"/>
              </a:lnSpc>
              <a:buFont typeface="Arial" pitchFamily="34" charset="0"/>
              <a:buChar char="•"/>
            </a:pPr>
            <a:r>
              <a:rPr lang="en-US" sz="2500" b="1" dirty="0" err="1" smtClean="0">
                <a:latin typeface="Times New Roman" pitchFamily="18" charset="0"/>
                <a:cs typeface="Times New Roman" pitchFamily="18" charset="0"/>
              </a:rPr>
              <a:t>Tabes</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dorsalis</a:t>
            </a:r>
            <a:r>
              <a:rPr lang="en-US" sz="2500" b="1"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a disorder of the nervous system characteristic of late-stage syphilis and marked by degeneration of nerve fibers, wasting, pain</a:t>
            </a:r>
            <a:endParaRPr lang="en-US" sz="2500" b="1" dirty="0">
              <a:latin typeface="Times New Roman" pitchFamily="18" charset="0"/>
              <a:cs typeface="Times New Roman" pitchFamily="18" charset="0"/>
            </a:endParaRPr>
          </a:p>
          <a:p>
            <a:pPr marL="365760" lvl="1" algn="just">
              <a:lnSpc>
                <a:spcPct val="150000"/>
              </a:lnSpc>
              <a:buFont typeface="Wingdings" pitchFamily="2" charset="2"/>
              <a:buChar char="ü"/>
            </a:pPr>
            <a:r>
              <a:rPr lang="en-US" sz="2500" b="1" dirty="0" smtClean="0">
                <a:latin typeface="Times New Roman" pitchFamily="18" charset="0"/>
                <a:cs typeface="Times New Roman" pitchFamily="18" charset="0"/>
              </a:rPr>
              <a:t>Cardiovascular syphilis</a:t>
            </a:r>
            <a:r>
              <a:rPr lang="en-US" sz="2500" dirty="0" smtClean="0">
                <a:latin typeface="Times New Roman" pitchFamily="18" charset="0"/>
                <a:cs typeface="Times New Roman" pitchFamily="18" charset="0"/>
              </a:rPr>
              <a:t>- cardiovascular lesions (</a:t>
            </a:r>
            <a:r>
              <a:rPr lang="en-US" sz="2500" dirty="0" err="1" smtClean="0">
                <a:latin typeface="Times New Roman" pitchFamily="18" charset="0"/>
                <a:cs typeface="Times New Roman" pitchFamily="18" charset="0"/>
              </a:rPr>
              <a:t>aortitis</a:t>
            </a:r>
            <a:r>
              <a:rPr lang="en-US" sz="2500" dirty="0" smtClean="0">
                <a:latin typeface="Times New Roman" pitchFamily="18" charset="0"/>
                <a:cs typeface="Times New Roman" pitchFamily="18" charset="0"/>
              </a:rPr>
              <a:t>, aortic aneurysm,</a:t>
            </a:r>
            <a:r>
              <a:rPr lang="en-US" sz="2500" b="1" dirty="0" smtClean="0">
                <a:latin typeface="Times New Roman" pitchFamily="18" charset="0"/>
                <a:cs typeface="Times New Roman" pitchFamily="18" charset="0"/>
              </a:rPr>
              <a:t> </a:t>
            </a:r>
            <a:r>
              <a:rPr lang="en-US" sz="2500" dirty="0" smtClean="0">
                <a:latin typeface="Times New Roman" pitchFamily="18" charset="0"/>
                <a:cs typeface="Times New Roman" pitchFamily="18" charset="0"/>
              </a:rPr>
              <a:t>aortic valve insufficiency)</a:t>
            </a:r>
          </a:p>
          <a:p>
            <a:pPr algn="just" eaLnBrk="1" hangingPunct="1">
              <a:lnSpc>
                <a:spcPct val="150000"/>
              </a:lnSpc>
            </a:pPr>
            <a:r>
              <a:rPr lang="en-US" sz="2500" dirty="0" smtClean="0">
                <a:latin typeface="Times New Roman" pitchFamily="18" charset="0"/>
                <a:cs typeface="Times New Roman" pitchFamily="18" charset="0"/>
              </a:rPr>
              <a:t>People with tertiary syphilis are </a:t>
            </a:r>
            <a:r>
              <a:rPr lang="en-US" sz="2500" b="1" dirty="0" smtClean="0">
                <a:latin typeface="Times New Roman" pitchFamily="18" charset="0"/>
                <a:cs typeface="Times New Roman" pitchFamily="18" charset="0"/>
              </a:rPr>
              <a:t>not </a:t>
            </a:r>
            <a:r>
              <a:rPr lang="en-US" sz="2500" dirty="0" smtClean="0">
                <a:latin typeface="Times New Roman" pitchFamily="18" charset="0"/>
                <a:cs typeface="Times New Roman" pitchFamily="18" charset="0"/>
              </a:rPr>
              <a:t>infectious (</a:t>
            </a:r>
            <a:r>
              <a:rPr lang="en-US" sz="2500" dirty="0" err="1" smtClean="0">
                <a:latin typeface="Times New Roman" pitchFamily="18" charset="0"/>
                <a:cs typeface="Times New Roman" pitchFamily="18" charset="0"/>
              </a:rPr>
              <a:t>treponemes</a:t>
            </a:r>
            <a:r>
              <a:rPr lang="en-US" sz="2500" dirty="0" smtClean="0">
                <a:latin typeface="Times New Roman" pitchFamily="18" charset="0"/>
                <a:cs typeface="Times New Roman" pitchFamily="18" charset="0"/>
              </a:rPr>
              <a:t> are rare)</a:t>
            </a:r>
          </a:p>
          <a:p>
            <a:pPr algn="just">
              <a:lnSpc>
                <a:spcPct val="150000"/>
              </a:lnSpc>
            </a:pPr>
            <a:r>
              <a:rPr lang="en-US" sz="2500" b="1" dirty="0" smtClean="0">
                <a:latin typeface="Times New Roman" pitchFamily="18" charset="0"/>
                <a:cs typeface="Times New Roman" pitchFamily="18" charset="0"/>
              </a:rPr>
              <a:t>Aortic aneurysm</a:t>
            </a:r>
            <a:r>
              <a:rPr lang="en-US" sz="2500" dirty="0" smtClean="0">
                <a:latin typeface="Times New Roman" pitchFamily="18" charset="0"/>
                <a:cs typeface="Times New Roman" pitchFamily="18" charset="0"/>
              </a:rPr>
              <a:t>=bulge in artery: a fluid-filled sac in the wall of an artery that can weaken the wall</a:t>
            </a:r>
          </a:p>
          <a:p>
            <a:pPr algn="just">
              <a:lnSpc>
                <a:spcPct val="150000"/>
              </a:lnSpc>
            </a:pPr>
            <a:endParaRPr lang="en-US" sz="2600" dirty="0" smtClean="0">
              <a:latin typeface="Times New Roman" pitchFamily="18" charset="0"/>
              <a:cs typeface="Times New Roman" pitchFamily="18" charset="0"/>
            </a:endParaRPr>
          </a:p>
          <a:p>
            <a:pPr lvl="1" eaLnBrk="1" hangingPunct="1"/>
            <a:endParaRPr lang="en-US" sz="2400" dirty="0" smtClean="0">
              <a:latin typeface="Aharoni" pitchFamily="2" charset="-79"/>
              <a:cs typeface="Aharoni" pitchFamily="2" charset="-79"/>
            </a:endParaRPr>
          </a:p>
          <a:p>
            <a:pPr eaLnBrk="1" hangingPunct="1"/>
            <a:endParaRPr lang="en-US" dirty="0" smtClean="0">
              <a:latin typeface="Aharoni" pitchFamily="2" charset="-79"/>
              <a:cs typeface="Aharoni" pitchFamily="2" charset="-79"/>
            </a:endParaRPr>
          </a:p>
          <a:p>
            <a:endParaRPr lang="en-US" dirty="0" smtClean="0"/>
          </a:p>
        </p:txBody>
      </p:sp>
      <p:sp>
        <p:nvSpPr>
          <p:cNvPr id="4" name="Slide Number Placeholder 3"/>
          <p:cNvSpPr>
            <a:spLocks noGrp="1"/>
          </p:cNvSpPr>
          <p:nvPr>
            <p:ph type="sldNum" sz="quarter" idx="11"/>
          </p:nvPr>
        </p:nvSpPr>
        <p:spPr/>
        <p:txBody>
          <a:bodyPr/>
          <a:lstStyle/>
          <a:p>
            <a:pPr>
              <a:defRPr/>
            </a:pPr>
            <a:fld id="{D94039F4-4518-4EE1-BEE7-725FEAF479D1}" type="slidenum">
              <a:rPr lang="en-US" smtClean="0"/>
              <a:pPr>
                <a:defRPr/>
              </a:pPr>
              <a:t>120</a:t>
            </a:fld>
            <a:endParaRPr lang="en-US"/>
          </a:p>
        </p:txBody>
      </p:sp>
    </p:spTree>
    <p:extLst>
      <p:ext uri="{BB962C8B-B14F-4D97-AF65-F5344CB8AC3E}">
        <p14:creationId xmlns:p14="http://schemas.microsoft.com/office/powerpoint/2010/main" val="23807418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Content Placeholder 2"/>
          <p:cNvSpPr>
            <a:spLocks noGrp="1"/>
          </p:cNvSpPr>
          <p:nvPr>
            <p:ph sz="quarter" idx="1"/>
          </p:nvPr>
        </p:nvSpPr>
        <p:spPr>
          <a:xfrm>
            <a:off x="0" y="0"/>
            <a:ext cx="9144000" cy="6858000"/>
          </a:xfrm>
        </p:spPr>
        <p:txBody>
          <a:bodyPr>
            <a:normAutofit/>
          </a:bodyPr>
          <a:lstStyle/>
          <a:p>
            <a:pPr algn="just" eaLnBrk="1" hangingPunct="1">
              <a:lnSpc>
                <a:spcPct val="150000"/>
              </a:lnSpc>
              <a:buFont typeface="Wingdings" pitchFamily="2" charset="2"/>
              <a:buNone/>
            </a:pPr>
            <a:r>
              <a:rPr lang="en-US" sz="2600" b="1"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Laboratory Diagnosis</a:t>
            </a:r>
          </a:p>
          <a:p>
            <a:pPr algn="just" eaLnBrk="1" hangingPunct="1">
              <a:lnSpc>
                <a:spcPct val="150000"/>
              </a:lnSpc>
            </a:pPr>
            <a:r>
              <a:rPr lang="en-US" sz="2500" b="1" dirty="0" smtClean="0">
                <a:latin typeface="Times New Roman" pitchFamily="18" charset="0"/>
                <a:cs typeface="Times New Roman" pitchFamily="18" charset="0"/>
              </a:rPr>
              <a:t>Specimen</a:t>
            </a:r>
            <a:endParaRPr lang="en-US" sz="2500" dirty="0" smtClean="0">
              <a:latin typeface="Times New Roman" pitchFamily="18" charset="0"/>
              <a:cs typeface="Times New Roman" pitchFamily="18" charset="0"/>
            </a:endParaRPr>
          </a:p>
          <a:p>
            <a:pPr marL="365760" lvl="1" algn="just" eaLnBrk="1" hangingPunct="1">
              <a:lnSpc>
                <a:spcPct val="150000"/>
              </a:lnSpc>
            </a:pPr>
            <a:r>
              <a:rPr lang="en-US" sz="2500" dirty="0" smtClean="0">
                <a:latin typeface="Times New Roman" pitchFamily="18" charset="0"/>
                <a:cs typeface="Times New Roman" pitchFamily="18" charset="0"/>
              </a:rPr>
              <a:t>Tissue fluid, surface lesions for demonstration of spirochetes; blood serum for serologic tests.</a:t>
            </a:r>
          </a:p>
          <a:p>
            <a:pPr algn="just" eaLnBrk="1" hangingPunct="1">
              <a:lnSpc>
                <a:spcPct val="150000"/>
              </a:lnSpc>
            </a:pPr>
            <a:r>
              <a:rPr lang="en-US" sz="2500" b="1" dirty="0" smtClean="0">
                <a:latin typeface="Times New Roman" pitchFamily="18" charset="0"/>
                <a:cs typeface="Times New Roman" pitchFamily="18" charset="0"/>
              </a:rPr>
              <a:t>Microscopy (</a:t>
            </a:r>
            <a:r>
              <a:rPr lang="en-GB" sz="2500" b="1" dirty="0" smtClean="0">
                <a:latin typeface="Times New Roman" pitchFamily="18" charset="0"/>
                <a:cs typeface="Times New Roman" pitchFamily="18" charset="0"/>
              </a:rPr>
              <a:t>detection of spirochetes in the lesion):</a:t>
            </a:r>
          </a:p>
          <a:p>
            <a:pPr lvl="1" algn="just" eaLnBrk="1" hangingPunct="1">
              <a:lnSpc>
                <a:spcPct val="150000"/>
              </a:lnSpc>
            </a:pPr>
            <a:r>
              <a:rPr lang="en-GB" sz="2500" dirty="0" smtClean="0">
                <a:latin typeface="Times New Roman" pitchFamily="18" charset="0"/>
                <a:cs typeface="Times New Roman" pitchFamily="18" charset="0"/>
              </a:rPr>
              <a:t>A wet mount is prepared from exudate</a:t>
            </a:r>
            <a:r>
              <a:rPr lang="en-GB" sz="2500" dirty="0">
                <a:latin typeface="Times New Roman" pitchFamily="18" charset="0"/>
                <a:cs typeface="Times New Roman" pitchFamily="18" charset="0"/>
              </a:rPr>
              <a:t> </a:t>
            </a:r>
            <a:r>
              <a:rPr lang="en-GB" sz="2500" dirty="0" smtClean="0">
                <a:latin typeface="Times New Roman" pitchFamily="18" charset="0"/>
                <a:cs typeface="Times New Roman" pitchFamily="18" charset="0"/>
              </a:rPr>
              <a:t>and examined by:-</a:t>
            </a:r>
          </a:p>
          <a:p>
            <a:pPr lvl="1" algn="just">
              <a:lnSpc>
                <a:spcPct val="150000"/>
              </a:lnSpc>
              <a:buFont typeface="Wingdings" pitchFamily="2" charset="2"/>
              <a:buChar char="ü"/>
            </a:pPr>
            <a:r>
              <a:rPr lang="en-US" sz="2500" dirty="0" smtClean="0">
                <a:latin typeface="Times New Roman" pitchFamily="18" charset="0"/>
                <a:cs typeface="Times New Roman" pitchFamily="18" charset="0"/>
              </a:rPr>
              <a:t>Dark field Examination</a:t>
            </a:r>
          </a:p>
          <a:p>
            <a:pPr lvl="1" algn="just">
              <a:lnSpc>
                <a:spcPct val="150000"/>
              </a:lnSpc>
              <a:buFont typeface="Wingdings" pitchFamily="2" charset="2"/>
              <a:buChar char="ü"/>
            </a:pPr>
            <a:r>
              <a:rPr lang="en-US" sz="2500" dirty="0" err="1" smtClean="0">
                <a:latin typeface="Times New Roman" pitchFamily="18" charset="0"/>
                <a:cs typeface="Times New Roman" pitchFamily="18" charset="0"/>
              </a:rPr>
              <a:t>Immunofluorescence</a:t>
            </a:r>
            <a:endParaRPr lang="en-US" sz="2500" dirty="0" smtClean="0">
              <a:latin typeface="Times New Roman" pitchFamily="18" charset="0"/>
              <a:cs typeface="Times New Roman" pitchFamily="18" charset="0"/>
            </a:endParaRPr>
          </a:p>
          <a:p>
            <a:pPr marL="365760" lvl="1" algn="just">
              <a:lnSpc>
                <a:spcPct val="150000"/>
              </a:lnSpc>
              <a:buFont typeface="Arial" pitchFamily="34" charset="0"/>
              <a:buChar char="•"/>
            </a:pPr>
            <a:r>
              <a:rPr lang="en-US" sz="2500" i="1" dirty="0" smtClean="0">
                <a:latin typeface="Times New Roman" pitchFamily="18" charset="0"/>
                <a:cs typeface="Times New Roman" pitchFamily="18" charset="0"/>
              </a:rPr>
              <a:t>T. </a:t>
            </a:r>
            <a:r>
              <a:rPr lang="en-US" sz="2500" i="1" dirty="0" err="1" smtClean="0">
                <a:latin typeface="Times New Roman" pitchFamily="18" charset="0"/>
                <a:cs typeface="Times New Roman" pitchFamily="18" charset="0"/>
              </a:rPr>
              <a:t>pallidum</a:t>
            </a:r>
            <a:r>
              <a:rPr lang="en-US" sz="2500" i="1" dirty="0" smtClean="0">
                <a:latin typeface="Times New Roman" pitchFamily="18" charset="0"/>
                <a:cs typeface="Times New Roman" pitchFamily="18" charset="0"/>
              </a:rPr>
              <a:t> </a:t>
            </a:r>
            <a:r>
              <a:rPr lang="en-US" sz="2500" dirty="0" smtClean="0">
                <a:latin typeface="Times New Roman" pitchFamily="18" charset="0"/>
                <a:cs typeface="Times New Roman" pitchFamily="18" charset="0"/>
              </a:rPr>
              <a:t>cannot grow in artificial media</a:t>
            </a:r>
            <a:endParaRPr lang="en-GB" sz="2500" dirty="0" smtClean="0">
              <a:latin typeface="Times New Roman" pitchFamily="18" charset="0"/>
              <a:cs typeface="Times New Roman" pitchFamily="18" charset="0"/>
            </a:endParaRPr>
          </a:p>
          <a:p>
            <a:pPr eaLnBrk="1" hangingPunct="1">
              <a:buFont typeface="Wingdings" pitchFamily="2" charset="2"/>
              <a:buNone/>
            </a:pPr>
            <a:endParaRPr lang="en-US" b="1" dirty="0" smtClean="0">
              <a:latin typeface="Aharoni" pitchFamily="2" charset="-79"/>
              <a:cs typeface="Aharoni" pitchFamily="2" charset="-79"/>
            </a:endParaRPr>
          </a:p>
          <a:p>
            <a:pPr lvl="2" eaLnBrk="1" hangingPunct="1"/>
            <a:endParaRPr lang="en-US" dirty="0" smtClean="0">
              <a:latin typeface="Aharoni" pitchFamily="2" charset="-79"/>
              <a:cs typeface="Aharoni" pitchFamily="2" charset="-79"/>
            </a:endParaRPr>
          </a:p>
          <a:p>
            <a:pPr lvl="2" eaLnBrk="1" hangingPunct="1"/>
            <a:endParaRPr lang="en-US" dirty="0" smtClean="0">
              <a:latin typeface="Aharoni" pitchFamily="2" charset="-79"/>
              <a:cs typeface="Aharoni" pitchFamily="2" charset="-79"/>
            </a:endParaRPr>
          </a:p>
          <a:p>
            <a:pPr lvl="2" eaLnBrk="1" hangingPunct="1"/>
            <a:endParaRPr lang="en-US" dirty="0" smtClean="0">
              <a:latin typeface="Aharoni" pitchFamily="2" charset="-79"/>
              <a:cs typeface="Aharoni" pitchFamily="2" charset="-79"/>
            </a:endParaRPr>
          </a:p>
          <a:p>
            <a:pPr eaLnBrk="1" hangingPunct="1"/>
            <a:endParaRPr lang="en-US" dirty="0" smtClean="0">
              <a:latin typeface="Aharoni" pitchFamily="2" charset="-79"/>
              <a:cs typeface="Aharoni" pitchFamily="2" charset="-79"/>
            </a:endParaRPr>
          </a:p>
        </p:txBody>
      </p:sp>
      <p:sp>
        <p:nvSpPr>
          <p:cNvPr id="72707"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29D08CB2-DF22-498B-BB99-A4A5134AC16F}" type="slidenum">
              <a:rPr lang="en-US" smtClean="0"/>
              <a:pPr fontAlgn="base">
                <a:spcBef>
                  <a:spcPct val="0"/>
                </a:spcBef>
                <a:spcAft>
                  <a:spcPct val="0"/>
                </a:spcAft>
                <a:defRPr/>
              </a:pPr>
              <a:t>121</a:t>
            </a:fld>
            <a:endParaRPr lang="en-US" dirty="0" smtClean="0"/>
          </a:p>
        </p:txBody>
      </p:sp>
    </p:spTree>
    <p:extLst>
      <p:ext uri="{BB962C8B-B14F-4D97-AF65-F5344CB8AC3E}">
        <p14:creationId xmlns:p14="http://schemas.microsoft.com/office/powerpoint/2010/main" val="25554704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45719"/>
          </a:xfrm>
        </p:spPr>
        <p:txBody>
          <a:bodyPr>
            <a:normAutofit fontScale="90000"/>
          </a:bodyPr>
          <a:lstStyle/>
          <a:p>
            <a:pPr>
              <a:defRPr/>
            </a:pPr>
            <a:r>
              <a:rPr lang="en-US" dirty="0" smtClean="0">
                <a:solidFill>
                  <a:srgbClr val="0070C0"/>
                </a:solidFill>
                <a:latin typeface="Aharoni" pitchFamily="2" charset="-79"/>
                <a:cs typeface="Aharoni" pitchFamily="2" charset="-79"/>
              </a:rPr>
              <a:t/>
            </a:r>
            <a:br>
              <a:rPr lang="en-US" dirty="0" smtClean="0">
                <a:solidFill>
                  <a:srgbClr val="0070C0"/>
                </a:solidFill>
                <a:latin typeface="Aharoni" pitchFamily="2" charset="-79"/>
                <a:cs typeface="Aharoni" pitchFamily="2" charset="-79"/>
              </a:rPr>
            </a:br>
            <a:endParaRPr lang="en-US" dirty="0"/>
          </a:p>
        </p:txBody>
      </p:sp>
      <p:sp>
        <p:nvSpPr>
          <p:cNvPr id="99331" name="Content Placeholder 2"/>
          <p:cNvSpPr>
            <a:spLocks noGrp="1"/>
          </p:cNvSpPr>
          <p:nvPr>
            <p:ph sz="quarter" idx="1"/>
          </p:nvPr>
        </p:nvSpPr>
        <p:spPr>
          <a:xfrm>
            <a:off x="0" y="0"/>
            <a:ext cx="9144000" cy="6858000"/>
          </a:xfrm>
        </p:spPr>
        <p:txBody>
          <a:bodyPr>
            <a:normAutofit/>
          </a:bodyPr>
          <a:lstStyle/>
          <a:p>
            <a:pPr algn="just" eaLnBrk="1" hangingPunct="1">
              <a:lnSpc>
                <a:spcPct val="150000"/>
              </a:lnSpc>
              <a:buFont typeface="Wingdings" pitchFamily="2" charset="2"/>
              <a:buNone/>
            </a:pPr>
            <a:r>
              <a:rPr lang="en-US" sz="2500" b="1" dirty="0" smtClean="0">
                <a:latin typeface="Times New Roman" pitchFamily="18" charset="0"/>
                <a:cs typeface="Times New Roman" pitchFamily="18" charset="0"/>
              </a:rPr>
              <a:t>a. Dark field Examination:- </a:t>
            </a:r>
          </a:p>
          <a:p>
            <a:pPr marL="274320" lvl="1" algn="just" eaLnBrk="1" hangingPunct="1">
              <a:lnSpc>
                <a:spcPct val="150000"/>
              </a:lnSpc>
            </a:pPr>
            <a:r>
              <a:rPr lang="en-US" sz="2500" dirty="0" smtClean="0">
                <a:latin typeface="Times New Roman" pitchFamily="18" charset="0"/>
                <a:cs typeface="Times New Roman" pitchFamily="18" charset="0"/>
              </a:rPr>
              <a:t>A drop of tissue fluid or </a:t>
            </a:r>
            <a:r>
              <a:rPr lang="en-US" sz="2500" dirty="0" err="1" smtClean="0">
                <a:latin typeface="Times New Roman" pitchFamily="18" charset="0"/>
                <a:cs typeface="Times New Roman" pitchFamily="18" charset="0"/>
              </a:rPr>
              <a:t>exudate</a:t>
            </a:r>
            <a:r>
              <a:rPr lang="en-US" sz="2500" dirty="0" smtClean="0">
                <a:latin typeface="Times New Roman" pitchFamily="18" charset="0"/>
                <a:cs typeface="Times New Roman" pitchFamily="18" charset="0"/>
              </a:rPr>
              <a:t> is placed on a slide and a cover slip pressed over it to make a thin layer</a:t>
            </a:r>
          </a:p>
          <a:p>
            <a:pPr marL="274320" lvl="1" algn="just" eaLnBrk="1" hangingPunct="1">
              <a:lnSpc>
                <a:spcPct val="150000"/>
              </a:lnSpc>
            </a:pPr>
            <a:r>
              <a:rPr lang="en-US" sz="2500" dirty="0" smtClean="0">
                <a:latin typeface="Times New Roman" pitchFamily="18" charset="0"/>
                <a:cs typeface="Times New Roman" pitchFamily="18" charset="0"/>
              </a:rPr>
              <a:t>The preparation is then examined under oil immersion with dark field illumination for typical motile spirochetes</a:t>
            </a:r>
          </a:p>
          <a:p>
            <a:pPr algn="just">
              <a:lnSpc>
                <a:spcPct val="150000"/>
              </a:lnSpc>
              <a:buNone/>
            </a:pPr>
            <a:r>
              <a:rPr lang="en-US" sz="2500" b="1" dirty="0" smtClean="0">
                <a:latin typeface="Times New Roman" pitchFamily="18" charset="0"/>
                <a:cs typeface="Times New Roman" pitchFamily="18" charset="0"/>
              </a:rPr>
              <a:t>b. </a:t>
            </a:r>
            <a:r>
              <a:rPr lang="en-US" sz="2500" b="1" dirty="0" err="1" smtClean="0">
                <a:latin typeface="Times New Roman" pitchFamily="18" charset="0"/>
                <a:cs typeface="Times New Roman" pitchFamily="18" charset="0"/>
              </a:rPr>
              <a:t>Immunofluorescence</a:t>
            </a:r>
            <a:r>
              <a:rPr lang="en-US" sz="2500" b="1" dirty="0" smtClean="0">
                <a:latin typeface="Times New Roman" pitchFamily="18" charset="0"/>
                <a:cs typeface="Times New Roman" pitchFamily="18" charset="0"/>
              </a:rPr>
              <a:t>:-</a:t>
            </a:r>
          </a:p>
          <a:p>
            <a:pPr marL="274320" lvl="1" algn="just">
              <a:lnSpc>
                <a:spcPct val="150000"/>
              </a:lnSpc>
            </a:pPr>
            <a:r>
              <a:rPr lang="en-US" sz="2500" dirty="0" smtClean="0">
                <a:latin typeface="Times New Roman" pitchFamily="18" charset="0"/>
                <a:cs typeface="Times New Roman" pitchFamily="18" charset="0"/>
              </a:rPr>
              <a:t>Tissue fluid or </a:t>
            </a:r>
            <a:r>
              <a:rPr lang="en-US" sz="2500" dirty="0" err="1" smtClean="0">
                <a:latin typeface="Times New Roman" pitchFamily="18" charset="0"/>
                <a:cs typeface="Times New Roman" pitchFamily="18" charset="0"/>
              </a:rPr>
              <a:t>exudate</a:t>
            </a:r>
            <a:r>
              <a:rPr lang="en-US" sz="2500" dirty="0" smtClean="0">
                <a:latin typeface="Times New Roman" pitchFamily="18" charset="0"/>
                <a:cs typeface="Times New Roman" pitchFamily="18" charset="0"/>
              </a:rPr>
              <a:t> is spread on a glass slide, air dried and sent to the laboratory</a:t>
            </a:r>
          </a:p>
          <a:p>
            <a:pPr marL="274320" lvl="1" algn="just">
              <a:lnSpc>
                <a:spcPct val="150000"/>
              </a:lnSpc>
            </a:pPr>
            <a:r>
              <a:rPr lang="en-US" sz="2500" dirty="0" smtClean="0">
                <a:latin typeface="Times New Roman" pitchFamily="18" charset="0"/>
                <a:cs typeface="Times New Roman" pitchFamily="18" charset="0"/>
              </a:rPr>
              <a:t>It is fixed, stained with a </a:t>
            </a:r>
            <a:r>
              <a:rPr lang="en-US" sz="2500" dirty="0" err="1" smtClean="0">
                <a:latin typeface="Times New Roman" pitchFamily="18" charset="0"/>
                <a:cs typeface="Times New Roman" pitchFamily="18" charset="0"/>
              </a:rPr>
              <a:t>fluorescein</a:t>
            </a:r>
            <a:r>
              <a:rPr lang="en-US" sz="2500" dirty="0" smtClean="0">
                <a:latin typeface="Times New Roman" pitchFamily="18" charset="0"/>
                <a:cs typeface="Times New Roman" pitchFamily="18" charset="0"/>
              </a:rPr>
              <a:t>-labeled anti-</a:t>
            </a:r>
            <a:r>
              <a:rPr lang="en-US" sz="2500" dirty="0" err="1" smtClean="0">
                <a:latin typeface="Times New Roman" pitchFamily="18" charset="0"/>
                <a:cs typeface="Times New Roman" pitchFamily="18" charset="0"/>
              </a:rPr>
              <a:t>treponeme</a:t>
            </a:r>
            <a:r>
              <a:rPr lang="en-US" sz="2500" dirty="0" smtClean="0">
                <a:latin typeface="Times New Roman" pitchFamily="18" charset="0"/>
                <a:cs typeface="Times New Roman" pitchFamily="18" charset="0"/>
              </a:rPr>
              <a:t> serum and examined by means of </a:t>
            </a:r>
            <a:r>
              <a:rPr lang="en-US" sz="2500" dirty="0" err="1" smtClean="0">
                <a:latin typeface="Times New Roman" pitchFamily="18" charset="0"/>
                <a:cs typeface="Times New Roman" pitchFamily="18" charset="0"/>
              </a:rPr>
              <a:t>immunofluorescence</a:t>
            </a:r>
            <a:r>
              <a:rPr lang="en-US" sz="2500" dirty="0" smtClean="0">
                <a:latin typeface="Times New Roman" pitchFamily="18" charset="0"/>
                <a:cs typeface="Times New Roman" pitchFamily="18" charset="0"/>
              </a:rPr>
              <a:t> microscopy for typical fluorescent spirochetes</a:t>
            </a:r>
          </a:p>
          <a:p>
            <a:pPr eaLnBrk="1" hangingPunct="1"/>
            <a:endParaRPr lang="en-US" dirty="0" smtClean="0">
              <a:solidFill>
                <a:srgbClr val="0070C0"/>
              </a:solidFill>
              <a:latin typeface="Aharoni" pitchFamily="2" charset="-79"/>
              <a:cs typeface="Aharoni" pitchFamily="2" charset="-79"/>
            </a:endParaRPr>
          </a:p>
          <a:p>
            <a:pPr lvl="2" eaLnBrk="1" hangingPunct="1"/>
            <a:endParaRPr lang="en-US" dirty="0" smtClean="0">
              <a:latin typeface="Aharoni" pitchFamily="2" charset="-79"/>
              <a:cs typeface="Aharoni" pitchFamily="2" charset="-79"/>
            </a:endParaRPr>
          </a:p>
        </p:txBody>
      </p:sp>
      <p:sp>
        <p:nvSpPr>
          <p:cNvPr id="73731"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30FC726D-2E62-4F46-96DC-99A8C257154E}" type="slidenum">
              <a:rPr lang="en-US" smtClean="0"/>
              <a:pPr fontAlgn="base">
                <a:spcBef>
                  <a:spcPct val="0"/>
                </a:spcBef>
                <a:spcAft>
                  <a:spcPct val="0"/>
                </a:spcAft>
                <a:defRPr/>
              </a:pPr>
              <a:t>122</a:t>
            </a:fld>
            <a:endParaRPr lang="en-US" smtClean="0"/>
          </a:p>
        </p:txBody>
      </p:sp>
    </p:spTree>
    <p:extLst>
      <p:ext uri="{BB962C8B-B14F-4D97-AF65-F5344CB8AC3E}">
        <p14:creationId xmlns:p14="http://schemas.microsoft.com/office/powerpoint/2010/main" val="7925168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B9284D-10EB-4C91-B270-2AC014954222}" type="slidenum">
              <a:rPr lang="en-US" smtClean="0"/>
              <a:pPr/>
              <a:t>123</a:t>
            </a:fld>
            <a:endParaRPr lang="en-US"/>
          </a:p>
        </p:txBody>
      </p:sp>
      <p:pic>
        <p:nvPicPr>
          <p:cNvPr id="5" name="Picture 3" descr="STD 2"/>
          <p:cNvPicPr>
            <a:picLocks noGrp="1" noChangeAspect="1" noChangeArrowheads="1"/>
          </p:cNvPicPr>
          <p:nvPr>
            <p:ph idx="1"/>
          </p:nvPr>
        </p:nvPicPr>
        <p:blipFill>
          <a:blip r:embed="rId2"/>
          <a:srcRect/>
          <a:stretch>
            <a:fillRect/>
          </a:stretch>
        </p:blipFill>
        <p:spPr bwMode="auto">
          <a:xfrm>
            <a:off x="990600" y="1746250"/>
            <a:ext cx="6121400" cy="4349750"/>
          </a:xfrm>
          <a:prstGeom prst="rect">
            <a:avLst/>
          </a:prstGeom>
          <a:noFill/>
        </p:spPr>
      </p:pic>
      <p:sp>
        <p:nvSpPr>
          <p:cNvPr id="6" name="Rectangle 5"/>
          <p:cNvSpPr/>
          <p:nvPr/>
        </p:nvSpPr>
        <p:spPr>
          <a:xfrm>
            <a:off x="304800" y="533400"/>
            <a:ext cx="7162800" cy="646331"/>
          </a:xfrm>
          <a:prstGeom prst="rect">
            <a:avLst/>
          </a:prstGeom>
        </p:spPr>
        <p:txBody>
          <a:bodyPr wrap="square">
            <a:spAutoFit/>
          </a:bodyPr>
          <a:lstStyle/>
          <a:p>
            <a:pPr>
              <a:lnSpc>
                <a:spcPct val="150000"/>
              </a:lnSpc>
            </a:pPr>
            <a:r>
              <a:rPr lang="en-US" sz="2600" b="1" dirty="0" smtClean="0">
                <a:latin typeface="Times New Roman" pitchFamily="18" charset="0"/>
                <a:cs typeface="Times New Roman" pitchFamily="18" charset="0"/>
              </a:rPr>
              <a:t>Figure.</a:t>
            </a:r>
            <a:r>
              <a:rPr lang="en-US" sz="2600" dirty="0" smtClean="0">
                <a:latin typeface="Times New Roman" pitchFamily="18" charset="0"/>
                <a:cs typeface="Times New Roman" pitchFamily="18" charset="0"/>
              </a:rPr>
              <a:t> Dark field Examination </a:t>
            </a:r>
            <a:r>
              <a:rPr lang="en-US" sz="2600" i="1" dirty="0" smtClean="0">
                <a:latin typeface="Times New Roman" pitchFamily="18" charset="0"/>
                <a:cs typeface="Times New Roman" pitchFamily="18" charset="0"/>
              </a:rPr>
              <a:t>T. </a:t>
            </a:r>
            <a:r>
              <a:rPr lang="en-US" sz="2600" i="1" dirty="0" err="1" smtClean="0">
                <a:latin typeface="Times New Roman" pitchFamily="18" charset="0"/>
                <a:cs typeface="Times New Roman" pitchFamily="18" charset="0"/>
              </a:rPr>
              <a:t>pallidum</a:t>
            </a:r>
            <a:endParaRPr lang="en-US" sz="2600" i="1" dirty="0"/>
          </a:p>
        </p:txBody>
      </p:sp>
    </p:spTree>
    <p:extLst>
      <p:ext uri="{BB962C8B-B14F-4D97-AF65-F5344CB8AC3E}">
        <p14:creationId xmlns:p14="http://schemas.microsoft.com/office/powerpoint/2010/main" val="37650987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nSpc>
                <a:spcPct val="150000"/>
              </a:lnSpc>
              <a:buNone/>
            </a:pPr>
            <a:r>
              <a:rPr lang="en-US" sz="2600" b="1" dirty="0" smtClean="0">
                <a:latin typeface="Times New Roman" pitchFamily="18" charset="0"/>
                <a:cs typeface="Times New Roman" pitchFamily="18" charset="0"/>
              </a:rPr>
              <a:t>Figure:</a:t>
            </a:r>
            <a:r>
              <a:rPr lang="en-US" sz="2400" b="1"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Immunofluorescence examination of </a:t>
            </a:r>
            <a:r>
              <a:rPr lang="en-US" sz="2600" i="1" dirty="0" smtClean="0">
                <a:latin typeface="Times New Roman" pitchFamily="18" charset="0"/>
                <a:cs typeface="Times New Roman" pitchFamily="18" charset="0"/>
              </a:rPr>
              <a:t>T. </a:t>
            </a:r>
            <a:r>
              <a:rPr lang="en-US" sz="2600" i="1" dirty="0" err="1" smtClean="0">
                <a:latin typeface="Times New Roman" pitchFamily="18" charset="0"/>
                <a:cs typeface="Times New Roman" pitchFamily="18" charset="0"/>
              </a:rPr>
              <a:t>pallidum</a:t>
            </a:r>
            <a:endParaRPr lang="en-US" sz="2600" i="1" dirty="0" smtClean="0">
              <a:latin typeface="Times New Roman" pitchFamily="18" charset="0"/>
              <a:cs typeface="Times New Roman" pitchFamily="18" charset="0"/>
            </a:endParaRPr>
          </a:p>
          <a:p>
            <a:pPr>
              <a:buNone/>
            </a:pPr>
            <a:endParaRPr lang="en-US" sz="2600" b="1" dirty="0" smtClean="0">
              <a:latin typeface="Times New Roman" pitchFamily="18" charset="0"/>
              <a:cs typeface="Times New Roman" pitchFamily="18" charset="0"/>
            </a:endParaRPr>
          </a:p>
          <a:p>
            <a:pPr>
              <a:buNone/>
            </a:pPr>
            <a:endParaRPr lang="en-US" sz="2600" dirty="0"/>
          </a:p>
        </p:txBody>
      </p:sp>
      <p:sp>
        <p:nvSpPr>
          <p:cNvPr id="4" name="Slide Number Placeholder 3"/>
          <p:cNvSpPr>
            <a:spLocks noGrp="1"/>
          </p:cNvSpPr>
          <p:nvPr>
            <p:ph type="sldNum" sz="quarter" idx="12"/>
          </p:nvPr>
        </p:nvSpPr>
        <p:spPr/>
        <p:txBody>
          <a:bodyPr/>
          <a:lstStyle/>
          <a:p>
            <a:fld id="{ABB9284D-10EB-4C91-B270-2AC014954222}" type="slidenum">
              <a:rPr lang="en-US" smtClean="0"/>
              <a:pPr/>
              <a:t>124</a:t>
            </a:fld>
            <a:endParaRPr lang="en-US"/>
          </a:p>
        </p:txBody>
      </p:sp>
      <p:pic>
        <p:nvPicPr>
          <p:cNvPr id="5" name="Picture 3" descr="F02_097A"/>
          <p:cNvPicPr>
            <a:picLocks noChangeAspect="1" noChangeArrowheads="1"/>
          </p:cNvPicPr>
          <p:nvPr/>
        </p:nvPicPr>
        <p:blipFill>
          <a:blip r:embed="rId2"/>
          <a:srcRect/>
          <a:stretch>
            <a:fillRect/>
          </a:stretch>
        </p:blipFill>
        <p:spPr bwMode="auto">
          <a:xfrm>
            <a:off x="609600" y="1066800"/>
            <a:ext cx="7086600" cy="5414963"/>
          </a:xfrm>
          <a:prstGeom prst="rect">
            <a:avLst/>
          </a:prstGeom>
          <a:noFill/>
        </p:spPr>
      </p:pic>
    </p:spTree>
    <p:extLst>
      <p:ext uri="{BB962C8B-B14F-4D97-AF65-F5344CB8AC3E}">
        <p14:creationId xmlns:p14="http://schemas.microsoft.com/office/powerpoint/2010/main" val="8678378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45719"/>
          </a:xfrm>
        </p:spPr>
        <p:txBody>
          <a:bodyPr>
            <a:normAutofit fontScale="90000"/>
          </a:bodyPr>
          <a:lstStyle/>
          <a:p>
            <a:pPr>
              <a:defRPr/>
            </a:pPr>
            <a:r>
              <a:rPr lang="en-US" dirty="0" smtClean="0">
                <a:latin typeface="Aharoni" pitchFamily="2" charset="-79"/>
                <a:cs typeface="Aharoni" pitchFamily="2" charset="-79"/>
              </a:rPr>
              <a:t/>
            </a:r>
            <a:br>
              <a:rPr lang="en-US" dirty="0" smtClean="0">
                <a:latin typeface="Aharoni" pitchFamily="2" charset="-79"/>
                <a:cs typeface="Aharoni" pitchFamily="2" charset="-79"/>
              </a:rPr>
            </a:br>
            <a:endParaRPr lang="en-US" dirty="0"/>
          </a:p>
        </p:txBody>
      </p:sp>
      <p:sp>
        <p:nvSpPr>
          <p:cNvPr id="3" name="Content Placeholder 2"/>
          <p:cNvSpPr>
            <a:spLocks noGrp="1"/>
          </p:cNvSpPr>
          <p:nvPr>
            <p:ph sz="quarter" idx="1"/>
          </p:nvPr>
        </p:nvSpPr>
        <p:spPr>
          <a:xfrm>
            <a:off x="0" y="0"/>
            <a:ext cx="9144000" cy="6858000"/>
          </a:xfrm>
        </p:spPr>
        <p:txBody>
          <a:bodyPr>
            <a:normAutofit fontScale="92500" lnSpcReduction="20000"/>
          </a:bodyPr>
          <a:lstStyle/>
          <a:p>
            <a:pPr marL="274320" indent="-274320" algn="just" eaLnBrk="1" fontAlgn="auto" hangingPunct="1">
              <a:lnSpc>
                <a:spcPct val="150000"/>
              </a:lnSpc>
              <a:spcAft>
                <a:spcPts val="0"/>
              </a:spcAft>
              <a:buFont typeface="Wingdings"/>
              <a:buNone/>
              <a:defRPr/>
            </a:pPr>
            <a:r>
              <a:rPr lang="en-US" sz="26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Serologic Tests for Syphilis</a:t>
            </a:r>
            <a:endParaRPr lang="en-US" sz="2800" dirty="0" smtClean="0">
              <a:latin typeface="Times New Roman" pitchFamily="18" charset="0"/>
              <a:cs typeface="Times New Roman" pitchFamily="18" charset="0"/>
            </a:endParaRPr>
          </a:p>
          <a:p>
            <a:pPr marL="274320" indent="-274320" algn="just" eaLnBrk="1" fontAlgn="auto" hangingPunct="1">
              <a:lnSpc>
                <a:spcPct val="150000"/>
              </a:lnSpc>
              <a:spcAft>
                <a:spcPts val="0"/>
              </a:spcAft>
              <a:buFont typeface="Courier New" pitchFamily="49" charset="0"/>
              <a:buChar char="o"/>
              <a:defRPr/>
            </a:pPr>
            <a:r>
              <a:rPr lang="en-US" sz="2700" dirty="0" smtClean="0">
                <a:latin typeface="Times New Roman" pitchFamily="18" charset="0"/>
                <a:cs typeface="Times New Roman" pitchFamily="18" charset="0"/>
              </a:rPr>
              <a:t>These tests use either non treponemal or treponemal antigens.</a:t>
            </a:r>
          </a:p>
          <a:p>
            <a:pPr marL="609600" indent="-609600" algn="just" eaLnBrk="1" fontAlgn="auto" hangingPunct="1">
              <a:lnSpc>
                <a:spcPct val="150000"/>
              </a:lnSpc>
              <a:spcAft>
                <a:spcPts val="0"/>
              </a:spcAft>
              <a:buFont typeface="Wingdings" pitchFamily="2" charset="2"/>
              <a:buAutoNum type="alphaUcPeriod"/>
              <a:defRPr/>
            </a:pPr>
            <a:r>
              <a:rPr lang="en-GB" sz="2700" b="1" dirty="0" smtClean="0">
                <a:latin typeface="Times New Roman" pitchFamily="18" charset="0"/>
                <a:cs typeface="Times New Roman" pitchFamily="18" charset="0"/>
              </a:rPr>
              <a:t>Non treponemal antigen tests:</a:t>
            </a:r>
          </a:p>
          <a:p>
            <a:pPr marL="609600" indent="-609600" algn="just">
              <a:lnSpc>
                <a:spcPct val="150000"/>
              </a:lnSpc>
              <a:defRPr/>
            </a:pPr>
            <a:r>
              <a:rPr lang="en-GB" sz="2700" dirty="0" smtClean="0">
                <a:latin typeface="Times New Roman" pitchFamily="18" charset="0"/>
                <a:cs typeface="Times New Roman" pitchFamily="18" charset="0"/>
              </a:rPr>
              <a:t>Non specific test for syphilis to detect Wassermann Abs</a:t>
            </a:r>
          </a:p>
          <a:p>
            <a:pPr marL="609600" indent="-609600" algn="just">
              <a:lnSpc>
                <a:spcPct val="150000"/>
              </a:lnSpc>
              <a:defRPr/>
            </a:pPr>
            <a:r>
              <a:rPr lang="en-GB" sz="2700" dirty="0" smtClean="0">
                <a:latin typeface="Times New Roman" pitchFamily="18" charset="0"/>
                <a:cs typeface="Times New Roman" pitchFamily="18" charset="0"/>
              </a:rPr>
              <a:t>The tests are sensitive, but non specific</a:t>
            </a:r>
          </a:p>
          <a:p>
            <a:pPr marL="609600" indent="-609600" algn="just">
              <a:lnSpc>
                <a:spcPct val="150000"/>
              </a:lnSpc>
              <a:defRPr/>
            </a:pPr>
            <a:r>
              <a:rPr lang="en-GB" sz="2700" dirty="0" smtClean="0">
                <a:latin typeface="Times New Roman" pitchFamily="18" charset="0"/>
                <a:cs typeface="Times New Roman" pitchFamily="18" charset="0"/>
              </a:rPr>
              <a:t>The Ags employed  are lipid  extracted by alcohol from normal mammalian tissue</a:t>
            </a:r>
          </a:p>
          <a:p>
            <a:pPr marL="609600" indent="-609600" algn="just">
              <a:lnSpc>
                <a:spcPct val="150000"/>
              </a:lnSpc>
              <a:defRPr/>
            </a:pPr>
            <a:r>
              <a:rPr lang="en-GB" sz="2700" dirty="0" smtClean="0">
                <a:latin typeface="Times New Roman" pitchFamily="18" charset="0"/>
                <a:cs typeface="Times New Roman" pitchFamily="18" charset="0"/>
              </a:rPr>
              <a:t>The purified </a:t>
            </a:r>
            <a:r>
              <a:rPr lang="en-GB" sz="2700" dirty="0" err="1" smtClean="0">
                <a:latin typeface="Times New Roman" pitchFamily="18" charset="0"/>
                <a:cs typeface="Times New Roman" pitchFamily="18" charset="0"/>
              </a:rPr>
              <a:t>cardiolipin</a:t>
            </a:r>
            <a:r>
              <a:rPr lang="en-GB" sz="2700" dirty="0" smtClean="0">
                <a:latin typeface="Times New Roman" pitchFamily="18" charset="0"/>
                <a:cs typeface="Times New Roman" pitchFamily="18" charset="0"/>
              </a:rPr>
              <a:t> from beef heart is </a:t>
            </a:r>
            <a:r>
              <a:rPr lang="en-GB" sz="2700" b="1" dirty="0" err="1" smtClean="0">
                <a:latin typeface="Times New Roman" pitchFamily="18" charset="0"/>
                <a:cs typeface="Times New Roman" pitchFamily="18" charset="0"/>
              </a:rPr>
              <a:t>diphosphatidyglycerol</a:t>
            </a:r>
            <a:endParaRPr lang="en-GB" sz="2700" b="1" dirty="0" smtClean="0">
              <a:latin typeface="Times New Roman" pitchFamily="18" charset="0"/>
              <a:cs typeface="Times New Roman" pitchFamily="18" charset="0"/>
            </a:endParaRPr>
          </a:p>
          <a:p>
            <a:pPr marL="609600" indent="-609600" algn="just">
              <a:lnSpc>
                <a:spcPct val="150000"/>
              </a:lnSpc>
              <a:defRPr/>
            </a:pPr>
            <a:r>
              <a:rPr lang="en-GB" sz="2700" dirty="0" smtClean="0">
                <a:latin typeface="Times New Roman" pitchFamily="18" charset="0"/>
                <a:cs typeface="Times New Roman" pitchFamily="18" charset="0"/>
              </a:rPr>
              <a:t>It requires the addition of </a:t>
            </a:r>
            <a:r>
              <a:rPr lang="en-GB" sz="2700" b="1" dirty="0" smtClean="0">
                <a:latin typeface="Times New Roman" pitchFamily="18" charset="0"/>
                <a:cs typeface="Times New Roman" pitchFamily="18" charset="0"/>
              </a:rPr>
              <a:t>lecithin</a:t>
            </a:r>
            <a:r>
              <a:rPr lang="en-GB" sz="2700" dirty="0" smtClean="0">
                <a:latin typeface="Times New Roman" pitchFamily="18" charset="0"/>
                <a:cs typeface="Times New Roman" pitchFamily="18" charset="0"/>
              </a:rPr>
              <a:t> &amp; </a:t>
            </a:r>
            <a:r>
              <a:rPr lang="en-GB" sz="2700" b="1" dirty="0" smtClean="0">
                <a:latin typeface="Times New Roman" pitchFamily="18" charset="0"/>
                <a:cs typeface="Times New Roman" pitchFamily="18" charset="0"/>
              </a:rPr>
              <a:t>cholesterol</a:t>
            </a:r>
            <a:r>
              <a:rPr lang="en-GB" sz="2700" dirty="0" smtClean="0">
                <a:latin typeface="Times New Roman" pitchFamily="18" charset="0"/>
                <a:cs typeface="Times New Roman" pitchFamily="18" charset="0"/>
              </a:rPr>
              <a:t> to react with syphilitic "</a:t>
            </a:r>
            <a:r>
              <a:rPr lang="en-GB" sz="2700" dirty="0" err="1" smtClean="0">
                <a:latin typeface="Times New Roman" pitchFamily="18" charset="0"/>
                <a:cs typeface="Times New Roman" pitchFamily="18" charset="0"/>
              </a:rPr>
              <a:t>reagin</a:t>
            </a:r>
            <a:r>
              <a:rPr lang="en-GB" sz="2700" dirty="0" smtClean="0">
                <a:latin typeface="Times New Roman" pitchFamily="18" charset="0"/>
                <a:cs typeface="Times New Roman" pitchFamily="18" charset="0"/>
              </a:rPr>
              <a:t>"</a:t>
            </a:r>
          </a:p>
          <a:p>
            <a:pPr marL="338138" indent="-338138" algn="just" eaLnBrk="1" fontAlgn="auto" hangingPunct="1">
              <a:lnSpc>
                <a:spcPct val="90000"/>
              </a:lnSpc>
              <a:spcAft>
                <a:spcPts val="0"/>
              </a:spcAft>
              <a:buFont typeface="Wingdings"/>
              <a:buNone/>
              <a:defRPr/>
            </a:pPr>
            <a:r>
              <a:rPr lang="en-GB" sz="2800" dirty="0" smtClean="0">
                <a:latin typeface="Times New Roman" pitchFamily="18" charset="0"/>
                <a:cs typeface="Times New Roman" pitchFamily="18" charset="0"/>
              </a:rPr>
              <a:t> </a:t>
            </a:r>
          </a:p>
          <a:p>
            <a:pPr marL="274320" indent="-274320" eaLnBrk="1" fontAlgn="auto" hangingPunct="1">
              <a:spcAft>
                <a:spcPts val="0"/>
              </a:spcAft>
              <a:buFont typeface="Wingdings"/>
              <a:buNone/>
              <a:defRPr/>
            </a:pPr>
            <a:endParaRPr lang="en-US" dirty="0" smtClean="0">
              <a:latin typeface="Aharoni" pitchFamily="2" charset="-79"/>
              <a:cs typeface="Aharoni" pitchFamily="2" charset="-79"/>
            </a:endParaRPr>
          </a:p>
          <a:p>
            <a:pPr marL="274320" indent="-274320" eaLnBrk="1" fontAlgn="auto" hangingPunct="1">
              <a:spcAft>
                <a:spcPts val="0"/>
              </a:spcAft>
              <a:buFont typeface="Wingdings"/>
              <a:buChar char=""/>
              <a:defRPr/>
            </a:pPr>
            <a:endParaRPr lang="en-US" dirty="0">
              <a:latin typeface="Aharoni" pitchFamily="2" charset="-79"/>
              <a:cs typeface="Aharoni" pitchFamily="2" charset="-79"/>
            </a:endParaRPr>
          </a:p>
        </p:txBody>
      </p:sp>
      <p:sp>
        <p:nvSpPr>
          <p:cNvPr id="74755"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4D504767-56DD-495A-937E-CFDC5F17B4B5}" type="slidenum">
              <a:rPr lang="en-US" smtClean="0"/>
              <a:pPr fontAlgn="base">
                <a:spcBef>
                  <a:spcPct val="0"/>
                </a:spcBef>
                <a:spcAft>
                  <a:spcPct val="0"/>
                </a:spcAft>
                <a:defRPr/>
              </a:pPr>
              <a:t>125</a:t>
            </a:fld>
            <a:endParaRPr lang="en-US" smtClean="0"/>
          </a:p>
        </p:txBody>
      </p:sp>
    </p:spTree>
    <p:extLst>
      <p:ext uri="{BB962C8B-B14F-4D97-AF65-F5344CB8AC3E}">
        <p14:creationId xmlns:p14="http://schemas.microsoft.com/office/powerpoint/2010/main" val="39823407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45719"/>
          </a:xfrm>
        </p:spPr>
        <p:txBody>
          <a:bodyPr>
            <a:normAutofit fontScale="90000"/>
          </a:bodyPr>
          <a:lstStyle/>
          <a:p>
            <a:pPr>
              <a:defRPr/>
            </a:pPr>
            <a:r>
              <a:rPr lang="en-GB" dirty="0" smtClean="0">
                <a:latin typeface="Aharoni" pitchFamily="2" charset="-79"/>
                <a:cs typeface="Aharoni" pitchFamily="2" charset="-79"/>
              </a:rPr>
              <a:t/>
            </a:r>
            <a:br>
              <a:rPr lang="en-GB" dirty="0" smtClean="0">
                <a:latin typeface="Aharoni" pitchFamily="2" charset="-79"/>
                <a:cs typeface="Aharoni" pitchFamily="2" charset="-79"/>
              </a:rPr>
            </a:br>
            <a:endParaRPr lang="en-US" dirty="0"/>
          </a:p>
        </p:txBody>
      </p:sp>
      <p:sp>
        <p:nvSpPr>
          <p:cNvPr id="3" name="Content Placeholder 2"/>
          <p:cNvSpPr>
            <a:spLocks noGrp="1"/>
          </p:cNvSpPr>
          <p:nvPr>
            <p:ph sz="quarter" idx="1"/>
          </p:nvPr>
        </p:nvSpPr>
        <p:spPr>
          <a:xfrm>
            <a:off x="0" y="0"/>
            <a:ext cx="9144000" cy="6858000"/>
          </a:xfrm>
        </p:spPr>
        <p:txBody>
          <a:bodyPr>
            <a:normAutofit fontScale="85000" lnSpcReduction="10000"/>
          </a:bodyPr>
          <a:lstStyle/>
          <a:p>
            <a:pPr marL="381000" indent="-381000" algn="just" eaLnBrk="1" fontAlgn="auto" hangingPunct="1">
              <a:lnSpc>
                <a:spcPct val="150000"/>
              </a:lnSpc>
              <a:spcAft>
                <a:spcPts val="0"/>
              </a:spcAft>
              <a:defRPr/>
            </a:pPr>
            <a:r>
              <a:rPr lang="en-GB" sz="2800" b="1" dirty="0" err="1" smtClean="0">
                <a:latin typeface="Times New Roman" pitchFamily="18" charset="0"/>
                <a:cs typeface="Times New Roman" pitchFamily="18" charset="0"/>
              </a:rPr>
              <a:t>Reagin</a:t>
            </a:r>
            <a:r>
              <a:rPr lang="en-GB" sz="2800" b="1" dirty="0" smtClean="0">
                <a:latin typeface="Times New Roman" pitchFamily="18" charset="0"/>
                <a:cs typeface="Times New Roman" pitchFamily="18" charset="0"/>
              </a:rPr>
              <a:t>:</a:t>
            </a:r>
            <a:r>
              <a:rPr lang="en-GB" sz="2800" dirty="0" smtClean="0">
                <a:latin typeface="Times New Roman" pitchFamily="18" charset="0"/>
                <a:cs typeface="Times New Roman" pitchFamily="18" charset="0"/>
              </a:rPr>
              <a:t> a mixture of </a:t>
            </a:r>
            <a:r>
              <a:rPr lang="en-GB" sz="2800" b="1" dirty="0" smtClean="0">
                <a:latin typeface="Times New Roman" pitchFamily="18" charset="0"/>
                <a:cs typeface="Times New Roman" pitchFamily="18" charset="0"/>
              </a:rPr>
              <a:t>IgM &amp; </a:t>
            </a:r>
            <a:r>
              <a:rPr lang="en-GB" sz="2800" b="1" dirty="0" err="1" smtClean="0">
                <a:latin typeface="Times New Roman" pitchFamily="18" charset="0"/>
                <a:cs typeface="Times New Roman" pitchFamily="18" charset="0"/>
              </a:rPr>
              <a:t>IgA</a:t>
            </a:r>
            <a:r>
              <a:rPr lang="en-GB" sz="2800" b="1"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abs directed against some antigens widely distributed in normal tissues</a:t>
            </a:r>
          </a:p>
          <a:p>
            <a:pPr marL="381000" indent="-381000" algn="just" eaLnBrk="1" fontAlgn="auto" hangingPunct="1">
              <a:lnSpc>
                <a:spcPct val="150000"/>
              </a:lnSpc>
              <a:spcAft>
                <a:spcPts val="0"/>
              </a:spcAft>
              <a:defRPr/>
            </a:pPr>
            <a:r>
              <a:rPr lang="en-GB" sz="2800" dirty="0" smtClean="0">
                <a:latin typeface="Times New Roman" pitchFamily="18" charset="0"/>
                <a:cs typeface="Times New Roman" pitchFamily="18" charset="0"/>
              </a:rPr>
              <a:t>Found in pt serum after 2-3 wks of untreated syphilitic infection</a:t>
            </a:r>
          </a:p>
          <a:p>
            <a:pPr marL="381000" indent="-381000" algn="just">
              <a:lnSpc>
                <a:spcPct val="150000"/>
              </a:lnSpc>
              <a:defRPr/>
            </a:pPr>
            <a:r>
              <a:rPr lang="en-GB" sz="2800" dirty="0" smtClean="0">
                <a:latin typeface="Times New Roman" pitchFamily="18" charset="0"/>
                <a:cs typeface="Times New Roman" pitchFamily="18" charset="0"/>
              </a:rPr>
              <a:t>Two types of tests determine the presence of </a:t>
            </a:r>
            <a:r>
              <a:rPr lang="en-GB" sz="2800" dirty="0" err="1" smtClean="0">
                <a:latin typeface="Times New Roman" pitchFamily="18" charset="0"/>
                <a:cs typeface="Times New Roman" pitchFamily="18" charset="0"/>
              </a:rPr>
              <a:t>reagin</a:t>
            </a:r>
            <a:r>
              <a:rPr lang="en-GB" sz="2800" dirty="0" smtClean="0">
                <a:latin typeface="Times New Roman" pitchFamily="18" charset="0"/>
                <a:cs typeface="Times New Roman" pitchFamily="18" charset="0"/>
              </a:rPr>
              <a:t>:</a:t>
            </a:r>
          </a:p>
          <a:p>
            <a:pPr marL="514350" indent="-514350" algn="just">
              <a:lnSpc>
                <a:spcPct val="150000"/>
              </a:lnSpc>
              <a:buFont typeface="Wingdings"/>
              <a:buAutoNum type="arabicPeriod"/>
              <a:defRPr/>
            </a:pPr>
            <a:r>
              <a:rPr lang="en-GB" sz="2800" b="1" dirty="0" smtClean="0">
                <a:latin typeface="Times New Roman" pitchFamily="18" charset="0"/>
                <a:cs typeface="Times New Roman" pitchFamily="18" charset="0"/>
              </a:rPr>
              <a:t>Complement fixation (CF) tests</a:t>
            </a:r>
            <a:r>
              <a:rPr lang="en-GB" sz="2800" dirty="0" smtClean="0">
                <a:latin typeface="Times New Roman" pitchFamily="18" charset="0"/>
                <a:cs typeface="Times New Roman" pitchFamily="18" charset="0"/>
              </a:rPr>
              <a:t>=</a:t>
            </a:r>
            <a:r>
              <a:rPr lang="en-GB" sz="2800" b="1" dirty="0" smtClean="0">
                <a:latin typeface="Times New Roman" pitchFamily="18" charset="0"/>
                <a:cs typeface="Times New Roman" pitchFamily="18" charset="0"/>
              </a:rPr>
              <a:t>Wassermann reaction</a:t>
            </a:r>
            <a:r>
              <a:rPr lang="en-GB" sz="2800" dirty="0" smtClean="0">
                <a:latin typeface="Times New Roman" pitchFamily="18" charset="0"/>
                <a:cs typeface="Times New Roman" pitchFamily="18" charset="0"/>
              </a:rPr>
              <a:t> </a:t>
            </a:r>
          </a:p>
          <a:p>
            <a:pPr marL="514350" indent="-514350" algn="just">
              <a:lnSpc>
                <a:spcPct val="150000"/>
              </a:lnSpc>
              <a:defRPr/>
            </a:pPr>
            <a:r>
              <a:rPr lang="en-GB" sz="2800" dirty="0" smtClean="0">
                <a:latin typeface="Times New Roman" pitchFamily="18" charset="0"/>
                <a:cs typeface="Times New Roman" pitchFamily="18" charset="0"/>
              </a:rPr>
              <a:t> CF tests are based on the fact that </a:t>
            </a:r>
            <a:r>
              <a:rPr lang="en-GB" sz="2800" dirty="0" err="1" smtClean="0">
                <a:latin typeface="Times New Roman" pitchFamily="18" charset="0"/>
                <a:cs typeface="Times New Roman" pitchFamily="18" charset="0"/>
              </a:rPr>
              <a:t>reagin</a:t>
            </a:r>
            <a:r>
              <a:rPr lang="en-GB" sz="2800" dirty="0" smtClean="0">
                <a:latin typeface="Times New Roman" pitchFamily="18" charset="0"/>
                <a:cs typeface="Times New Roman" pitchFamily="18" charset="0"/>
              </a:rPr>
              <a:t> containing sera fix complement in the presence of </a:t>
            </a:r>
            <a:r>
              <a:rPr lang="en-GB" sz="2800" dirty="0" err="1" smtClean="0">
                <a:latin typeface="Times New Roman" pitchFamily="18" charset="0"/>
                <a:cs typeface="Times New Roman" pitchFamily="18" charset="0"/>
              </a:rPr>
              <a:t>cardiolipin</a:t>
            </a:r>
            <a:r>
              <a:rPr lang="en-GB" sz="2800" dirty="0" smtClean="0">
                <a:latin typeface="Times New Roman" pitchFamily="18" charset="0"/>
                <a:cs typeface="Times New Roman" pitchFamily="18" charset="0"/>
              </a:rPr>
              <a:t> Ag</a:t>
            </a:r>
          </a:p>
          <a:p>
            <a:pPr marL="514350" indent="-514350" algn="just">
              <a:lnSpc>
                <a:spcPct val="150000"/>
              </a:lnSpc>
              <a:buNone/>
              <a:defRPr/>
            </a:pPr>
            <a:r>
              <a:rPr lang="en-GB" sz="2800" dirty="0" smtClean="0">
                <a:latin typeface="Times New Roman" pitchFamily="18" charset="0"/>
                <a:cs typeface="Times New Roman" pitchFamily="18" charset="0"/>
              </a:rPr>
              <a:t>2.  </a:t>
            </a:r>
            <a:r>
              <a:rPr lang="en-GB" sz="2800" b="1" dirty="0" smtClean="0">
                <a:latin typeface="Times New Roman" pitchFamily="18" charset="0"/>
                <a:cs typeface="Times New Roman" pitchFamily="18" charset="0"/>
              </a:rPr>
              <a:t>Flocculation tests:</a:t>
            </a:r>
          </a:p>
          <a:p>
            <a:pPr marL="514350" indent="-514350" algn="just">
              <a:lnSpc>
                <a:spcPct val="150000"/>
              </a:lnSpc>
              <a:buNone/>
              <a:defRPr/>
            </a:pPr>
            <a:r>
              <a:rPr lang="en-GB" sz="2800" b="1" dirty="0" smtClean="0">
                <a:latin typeface="Times New Roman" pitchFamily="18" charset="0"/>
                <a:cs typeface="Times New Roman" pitchFamily="18" charset="0"/>
              </a:rPr>
              <a:t>I. VDRL test</a:t>
            </a:r>
            <a:r>
              <a:rPr lang="en-GB" sz="2800" dirty="0" smtClean="0">
                <a:latin typeface="Times New Roman" pitchFamily="18" charset="0"/>
                <a:cs typeface="Times New Roman" pitchFamily="18" charset="0"/>
              </a:rPr>
              <a:t>- particles of </a:t>
            </a:r>
            <a:r>
              <a:rPr lang="en-GB" sz="2800" dirty="0" err="1" smtClean="0">
                <a:latin typeface="Times New Roman" pitchFamily="18" charset="0"/>
                <a:cs typeface="Times New Roman" pitchFamily="18" charset="0"/>
              </a:rPr>
              <a:t>cardiolipin</a:t>
            </a:r>
            <a:r>
              <a:rPr lang="en-GB" sz="2800" dirty="0" smtClean="0">
                <a:latin typeface="Times New Roman" pitchFamily="18" charset="0"/>
                <a:cs typeface="Times New Roman" pitchFamily="18" charset="0"/>
              </a:rPr>
              <a:t> form visible flocculation when combined with </a:t>
            </a:r>
            <a:r>
              <a:rPr lang="en-GB" sz="2800" dirty="0" err="1" smtClean="0">
                <a:latin typeface="Times New Roman" pitchFamily="18" charset="0"/>
                <a:cs typeface="Times New Roman" pitchFamily="18" charset="0"/>
              </a:rPr>
              <a:t>reagin</a:t>
            </a:r>
            <a:r>
              <a:rPr lang="en-GB" sz="2800" dirty="0" smtClean="0">
                <a:latin typeface="Times New Roman" pitchFamily="18" charset="0"/>
                <a:cs typeface="Times New Roman" pitchFamily="18" charset="0"/>
              </a:rPr>
              <a:t>.</a:t>
            </a:r>
          </a:p>
          <a:p>
            <a:pPr marL="182880" lvl="1" indent="-381000" algn="just">
              <a:lnSpc>
                <a:spcPct val="150000"/>
              </a:lnSpc>
              <a:buFont typeface="Arial" pitchFamily="34" charset="0"/>
              <a:buChar char="•"/>
              <a:defRPr/>
            </a:pPr>
            <a:r>
              <a:rPr lang="en-GB" dirty="0" smtClean="0">
                <a:latin typeface="Times New Roman" pitchFamily="18" charset="0"/>
                <a:cs typeface="Times New Roman" pitchFamily="18" charset="0"/>
              </a:rPr>
              <a:t>The suspension is shaken &amp; reactions occurs in few minutes</a:t>
            </a:r>
          </a:p>
          <a:p>
            <a:pPr marL="182880" lvl="1" indent="-381000" algn="just">
              <a:lnSpc>
                <a:spcPct val="150000"/>
              </a:lnSpc>
              <a:buFont typeface="Arial" pitchFamily="34" charset="0"/>
              <a:buChar char="•"/>
              <a:defRPr/>
            </a:pPr>
            <a:r>
              <a:rPr lang="en-GB" dirty="0" smtClean="0">
                <a:latin typeface="Times New Roman" pitchFamily="18" charset="0"/>
                <a:cs typeface="Times New Roman" pitchFamily="18" charset="0"/>
              </a:rPr>
              <a:t>It requires microscope to observe the reaction</a:t>
            </a:r>
            <a:endParaRPr lang="en-US" dirty="0" smtClean="0">
              <a:latin typeface="Times New Roman" pitchFamily="18" charset="0"/>
              <a:cs typeface="Times New Roman" pitchFamily="18" charset="0"/>
            </a:endParaRPr>
          </a:p>
          <a:p>
            <a:pPr>
              <a:defRPr/>
            </a:pPr>
            <a:endParaRPr lang="en-US" dirty="0"/>
          </a:p>
        </p:txBody>
      </p:sp>
      <p:sp>
        <p:nvSpPr>
          <p:cNvPr id="4" name="Slide Number Placeholder 3"/>
          <p:cNvSpPr>
            <a:spLocks noGrp="1"/>
          </p:cNvSpPr>
          <p:nvPr>
            <p:ph type="sldNum" sz="quarter" idx="11"/>
          </p:nvPr>
        </p:nvSpPr>
        <p:spPr/>
        <p:txBody>
          <a:bodyPr/>
          <a:lstStyle/>
          <a:p>
            <a:pPr>
              <a:defRPr/>
            </a:pPr>
            <a:fld id="{7E63A2C6-A268-4E86-B76F-9B308969CA83}" type="slidenum">
              <a:rPr lang="en-US" smtClean="0"/>
              <a:pPr>
                <a:defRPr/>
              </a:pPr>
              <a:t>126</a:t>
            </a:fld>
            <a:endParaRPr lang="en-US"/>
          </a:p>
        </p:txBody>
      </p:sp>
    </p:spTree>
    <p:extLst>
      <p:ext uri="{BB962C8B-B14F-4D97-AF65-F5344CB8AC3E}">
        <p14:creationId xmlns:p14="http://schemas.microsoft.com/office/powerpoint/2010/main" val="30422588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45719"/>
          </a:xfrm>
        </p:spPr>
        <p:txBody>
          <a:bodyPr>
            <a:normAutofit fontScale="90000"/>
          </a:bodyPr>
          <a:lstStyle/>
          <a:p>
            <a:pPr>
              <a:defRPr/>
            </a:pPr>
            <a:r>
              <a:rPr lang="en-US" i="1" dirty="0" smtClean="0">
                <a:solidFill>
                  <a:srgbClr val="0070C0"/>
                </a:solidFill>
                <a:latin typeface="Aharoni" pitchFamily="2" charset="-79"/>
                <a:cs typeface="Aharoni" pitchFamily="2" charset="-79"/>
              </a:rPr>
              <a:t/>
            </a:r>
            <a:br>
              <a:rPr lang="en-US" i="1" dirty="0" smtClean="0">
                <a:solidFill>
                  <a:srgbClr val="0070C0"/>
                </a:solidFill>
                <a:latin typeface="Aharoni" pitchFamily="2" charset="-79"/>
                <a:cs typeface="Aharoni" pitchFamily="2" charset="-79"/>
              </a:rPr>
            </a:br>
            <a:endParaRPr lang="en-US" dirty="0"/>
          </a:p>
        </p:txBody>
      </p:sp>
      <p:sp>
        <p:nvSpPr>
          <p:cNvPr id="105475" name="Content Placeholder 2"/>
          <p:cNvSpPr>
            <a:spLocks noGrp="1"/>
          </p:cNvSpPr>
          <p:nvPr>
            <p:ph sz="quarter" idx="1"/>
          </p:nvPr>
        </p:nvSpPr>
        <p:spPr>
          <a:xfrm>
            <a:off x="0" y="0"/>
            <a:ext cx="9144000" cy="6858000"/>
          </a:xfrm>
        </p:spPr>
        <p:txBody>
          <a:bodyPr>
            <a:normAutofit/>
          </a:bodyPr>
          <a:lstStyle/>
          <a:p>
            <a:pPr algn="just">
              <a:lnSpc>
                <a:spcPct val="150000"/>
              </a:lnSpc>
              <a:buNone/>
            </a:pPr>
            <a:r>
              <a:rPr lang="en-GB" sz="2500" b="1" dirty="0" smtClean="0">
                <a:latin typeface="Times New Roman" pitchFamily="18" charset="0"/>
                <a:cs typeface="Times New Roman" pitchFamily="18" charset="0"/>
              </a:rPr>
              <a:t>ii. Rapid plasma </a:t>
            </a:r>
            <a:r>
              <a:rPr lang="en-GB" sz="2500" b="1" dirty="0" err="1" smtClean="0">
                <a:latin typeface="Times New Roman" pitchFamily="18" charset="0"/>
                <a:cs typeface="Times New Roman" pitchFamily="18" charset="0"/>
              </a:rPr>
              <a:t>reagin</a:t>
            </a:r>
            <a:r>
              <a:rPr lang="en-GB" sz="2500" b="1" dirty="0" smtClean="0">
                <a:latin typeface="Times New Roman" pitchFamily="18" charset="0"/>
                <a:cs typeface="Times New Roman" pitchFamily="18" charset="0"/>
              </a:rPr>
              <a:t> (RPR): </a:t>
            </a:r>
            <a:r>
              <a:rPr lang="en-GB" sz="2500" dirty="0" smtClean="0">
                <a:latin typeface="Times New Roman" pitchFamily="18" charset="0"/>
                <a:cs typeface="Times New Roman" pitchFamily="18" charset="0"/>
              </a:rPr>
              <a:t> </a:t>
            </a:r>
          </a:p>
          <a:p>
            <a:pPr algn="just">
              <a:lnSpc>
                <a:spcPct val="150000"/>
              </a:lnSpc>
            </a:pPr>
            <a:r>
              <a:rPr lang="en-GB" sz="2500" dirty="0" smtClean="0">
                <a:latin typeface="Times New Roman" pitchFamily="18" charset="0"/>
                <a:cs typeface="Times New Roman" pitchFamily="18" charset="0"/>
              </a:rPr>
              <a:t>It can be used as agglutination test that employs </a:t>
            </a:r>
            <a:r>
              <a:rPr lang="en-GB" sz="2500" dirty="0" err="1" smtClean="0">
                <a:latin typeface="Times New Roman" pitchFamily="18" charset="0"/>
                <a:cs typeface="Times New Roman" pitchFamily="18" charset="0"/>
              </a:rPr>
              <a:t>cardiolipin</a:t>
            </a:r>
            <a:r>
              <a:rPr lang="en-GB" sz="2500" dirty="0" smtClean="0">
                <a:latin typeface="Times New Roman" pitchFamily="18" charset="0"/>
                <a:cs typeface="Times New Roman" pitchFamily="18" charset="0"/>
              </a:rPr>
              <a:t> coated </a:t>
            </a:r>
            <a:r>
              <a:rPr lang="en-GB" sz="2500" b="1" dirty="0" smtClean="0">
                <a:latin typeface="Times New Roman" pitchFamily="18" charset="0"/>
                <a:cs typeface="Times New Roman" pitchFamily="18" charset="0"/>
              </a:rPr>
              <a:t>carbon </a:t>
            </a:r>
            <a:r>
              <a:rPr lang="en-GB" sz="2500" dirty="0" smtClean="0">
                <a:latin typeface="Times New Roman" pitchFamily="18" charset="0"/>
                <a:cs typeface="Times New Roman" pitchFamily="18" charset="0"/>
              </a:rPr>
              <a:t>particles</a:t>
            </a:r>
            <a:endParaRPr lang="en-US" sz="2500" dirty="0" smtClean="0">
              <a:latin typeface="Times New Roman" pitchFamily="18" charset="0"/>
              <a:cs typeface="Times New Roman" pitchFamily="18" charset="0"/>
            </a:endParaRPr>
          </a:p>
          <a:p>
            <a:pPr algn="just">
              <a:lnSpc>
                <a:spcPct val="150000"/>
              </a:lnSpc>
            </a:pPr>
            <a:r>
              <a:rPr lang="en-GB" sz="2500" dirty="0" smtClean="0">
                <a:latin typeface="Times New Roman" pitchFamily="18" charset="0"/>
                <a:cs typeface="Times New Roman" pitchFamily="18" charset="0"/>
              </a:rPr>
              <a:t>It does not require microscope to observe the agglutination</a:t>
            </a:r>
          </a:p>
          <a:p>
            <a:pPr algn="just">
              <a:lnSpc>
                <a:spcPct val="150000"/>
              </a:lnSpc>
            </a:pPr>
            <a:r>
              <a:rPr lang="en-GB" sz="2500" dirty="0" smtClean="0">
                <a:latin typeface="Times New Roman" pitchFamily="18" charset="0"/>
                <a:cs typeface="Times New Roman" pitchFamily="18" charset="0"/>
              </a:rPr>
              <a:t>These tests being non-specific may give false +</a:t>
            </a:r>
            <a:r>
              <a:rPr lang="en-GB" sz="2500" dirty="0" err="1" smtClean="0">
                <a:latin typeface="Times New Roman" pitchFamily="18" charset="0"/>
                <a:cs typeface="Times New Roman" pitchFamily="18" charset="0"/>
              </a:rPr>
              <a:t>ve</a:t>
            </a:r>
            <a:r>
              <a:rPr lang="en-GB" sz="2500" dirty="0" smtClean="0">
                <a:latin typeface="Times New Roman" pitchFamily="18" charset="0"/>
                <a:cs typeface="Times New Roman" pitchFamily="18" charset="0"/>
              </a:rPr>
              <a:t>  in other diseases, e.g. autoimmune disease, measles, leprosy, malaria... </a:t>
            </a:r>
          </a:p>
          <a:p>
            <a:pPr algn="just">
              <a:lnSpc>
                <a:spcPct val="150000"/>
              </a:lnSpc>
            </a:pPr>
            <a:r>
              <a:rPr lang="en-GB" sz="2500" dirty="0" smtClean="0">
                <a:latin typeface="Times New Roman" pitchFamily="18" charset="0"/>
                <a:cs typeface="Times New Roman" pitchFamily="18" charset="0"/>
              </a:rPr>
              <a:t>A positive test should be confirmed by one of the specific </a:t>
            </a:r>
            <a:r>
              <a:rPr lang="en-GB" sz="2500" dirty="0" err="1" smtClean="0">
                <a:latin typeface="Times New Roman" pitchFamily="18" charset="0"/>
                <a:cs typeface="Times New Roman" pitchFamily="18" charset="0"/>
              </a:rPr>
              <a:t>Treponemal</a:t>
            </a:r>
            <a:r>
              <a:rPr lang="en-GB" sz="2500" dirty="0" smtClean="0">
                <a:latin typeface="Times New Roman" pitchFamily="18" charset="0"/>
                <a:cs typeface="Times New Roman" pitchFamily="18" charset="0"/>
              </a:rPr>
              <a:t> Ag tests </a:t>
            </a:r>
          </a:p>
          <a:p>
            <a:pPr algn="just">
              <a:lnSpc>
                <a:spcPct val="150000"/>
              </a:lnSpc>
            </a:pPr>
            <a:r>
              <a:rPr lang="en-GB" sz="2500" dirty="0" smtClean="0">
                <a:latin typeface="Times New Roman" pitchFamily="18" charset="0"/>
                <a:cs typeface="Times New Roman" pitchFamily="18" charset="0"/>
              </a:rPr>
              <a:t>The non- </a:t>
            </a:r>
            <a:r>
              <a:rPr lang="en-GB" sz="2500" dirty="0" err="1" smtClean="0">
                <a:latin typeface="Times New Roman" pitchFamily="18" charset="0"/>
                <a:cs typeface="Times New Roman" pitchFamily="18" charset="0"/>
              </a:rPr>
              <a:t>treponema</a:t>
            </a:r>
            <a:r>
              <a:rPr lang="en-GB" sz="2500" dirty="0" smtClean="0">
                <a:latin typeface="Times New Roman" pitchFamily="18" charset="0"/>
                <a:cs typeface="Times New Roman" pitchFamily="18" charset="0"/>
              </a:rPr>
              <a:t> Ag tests are used for </a:t>
            </a:r>
            <a:r>
              <a:rPr lang="en-GB" sz="2500" b="1" dirty="0" smtClean="0">
                <a:latin typeface="Times New Roman" pitchFamily="18" charset="0"/>
                <a:cs typeface="Times New Roman" pitchFamily="18" charset="0"/>
              </a:rPr>
              <a:t>screening</a:t>
            </a:r>
            <a:r>
              <a:rPr lang="en-GB" sz="2500" dirty="0" smtClean="0">
                <a:latin typeface="Times New Roman" pitchFamily="18" charset="0"/>
                <a:cs typeface="Times New Roman" pitchFamily="18" charset="0"/>
              </a:rPr>
              <a:t> and </a:t>
            </a:r>
            <a:r>
              <a:rPr lang="en-GB" sz="2500" b="1" dirty="0" smtClean="0">
                <a:latin typeface="Times New Roman" pitchFamily="18" charset="0"/>
                <a:cs typeface="Times New Roman" pitchFamily="18" charset="0"/>
              </a:rPr>
              <a:t>epidemiologic</a:t>
            </a:r>
            <a:r>
              <a:rPr lang="en-GB" sz="2500" dirty="0" smtClean="0">
                <a:latin typeface="Times New Roman" pitchFamily="18" charset="0"/>
                <a:cs typeface="Times New Roman" pitchFamily="18" charset="0"/>
              </a:rPr>
              <a:t> purposes due to their low cost </a:t>
            </a:r>
          </a:p>
          <a:p>
            <a:pPr algn="just">
              <a:lnSpc>
                <a:spcPct val="160000"/>
              </a:lnSpc>
            </a:pPr>
            <a:endParaRPr lang="en-GB" sz="2600" dirty="0" smtClean="0">
              <a:latin typeface="Times New Roman" pitchFamily="18" charset="0"/>
              <a:cs typeface="Times New Roman" pitchFamily="18" charset="0"/>
            </a:endParaRPr>
          </a:p>
          <a:p>
            <a:pPr algn="just">
              <a:lnSpc>
                <a:spcPct val="200000"/>
              </a:lnSpc>
            </a:pPr>
            <a:endParaRPr lang="en-GB" sz="3100" b="1" dirty="0" smtClean="0">
              <a:latin typeface="Times New Roman" pitchFamily="18" charset="0"/>
              <a:cs typeface="Times New Roman" pitchFamily="18" charset="0"/>
            </a:endParaRPr>
          </a:p>
          <a:p>
            <a:endParaRPr lang="en-US" dirty="0" smtClean="0"/>
          </a:p>
        </p:txBody>
      </p:sp>
      <p:sp>
        <p:nvSpPr>
          <p:cNvPr id="4" name="Slide Number Placeholder 3"/>
          <p:cNvSpPr>
            <a:spLocks noGrp="1"/>
          </p:cNvSpPr>
          <p:nvPr>
            <p:ph type="sldNum" sz="quarter" idx="11"/>
          </p:nvPr>
        </p:nvSpPr>
        <p:spPr/>
        <p:txBody>
          <a:bodyPr/>
          <a:lstStyle/>
          <a:p>
            <a:pPr>
              <a:defRPr/>
            </a:pPr>
            <a:fld id="{3A0E5C75-8028-4E5B-8571-CD64A59BAFC5}" type="slidenum">
              <a:rPr lang="en-US" smtClean="0"/>
              <a:pPr>
                <a:defRPr/>
              </a:pPr>
              <a:t>127</a:t>
            </a:fld>
            <a:endParaRPr lang="en-US"/>
          </a:p>
        </p:txBody>
      </p:sp>
    </p:spTree>
    <p:extLst>
      <p:ext uri="{BB962C8B-B14F-4D97-AF65-F5344CB8AC3E}">
        <p14:creationId xmlns:p14="http://schemas.microsoft.com/office/powerpoint/2010/main" val="280501423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45719"/>
          </a:xfrm>
        </p:spPr>
        <p:txBody>
          <a:bodyPr>
            <a:normAutofit fontScale="90000"/>
          </a:bodyPr>
          <a:lstStyle/>
          <a:p>
            <a:pPr>
              <a:defRPr/>
            </a:pPr>
            <a:r>
              <a:rPr lang="en-GB" b="1" dirty="0" smtClean="0">
                <a:solidFill>
                  <a:schemeClr val="accent2"/>
                </a:solidFill>
                <a:latin typeface="Aharoni" pitchFamily="2" charset="-79"/>
                <a:cs typeface="Aharoni" pitchFamily="2" charset="-79"/>
              </a:rPr>
              <a:t/>
            </a:r>
            <a:br>
              <a:rPr lang="en-GB" b="1" dirty="0" smtClean="0">
                <a:solidFill>
                  <a:schemeClr val="accent2"/>
                </a:solidFill>
                <a:latin typeface="Aharoni" pitchFamily="2" charset="-79"/>
                <a:cs typeface="Aharoni" pitchFamily="2" charset="-79"/>
              </a:rPr>
            </a:br>
            <a:endParaRPr lang="en-US" dirty="0"/>
          </a:p>
        </p:txBody>
      </p:sp>
      <p:sp>
        <p:nvSpPr>
          <p:cNvPr id="3" name="Content Placeholder 2"/>
          <p:cNvSpPr>
            <a:spLocks noGrp="1"/>
          </p:cNvSpPr>
          <p:nvPr>
            <p:ph sz="quarter" idx="1"/>
          </p:nvPr>
        </p:nvSpPr>
        <p:spPr>
          <a:xfrm>
            <a:off x="0" y="0"/>
            <a:ext cx="9144000" cy="6858000"/>
          </a:xfrm>
        </p:spPr>
        <p:txBody>
          <a:bodyPr>
            <a:normAutofit fontScale="92500"/>
          </a:bodyPr>
          <a:lstStyle/>
          <a:p>
            <a:pPr marL="274320" indent="-274320" algn="just" eaLnBrk="1" fontAlgn="auto" hangingPunct="1">
              <a:lnSpc>
                <a:spcPct val="150000"/>
              </a:lnSpc>
              <a:spcAft>
                <a:spcPts val="0"/>
              </a:spcAft>
              <a:buFont typeface="Wingdings"/>
              <a:buNone/>
              <a:defRPr/>
            </a:pPr>
            <a:r>
              <a:rPr lang="en-GB" sz="2700" b="1" dirty="0" smtClean="0">
                <a:latin typeface="Times New Roman" pitchFamily="18" charset="0"/>
                <a:cs typeface="Times New Roman" pitchFamily="18" charset="0"/>
              </a:rPr>
              <a:t>B. Treponemal antigen tests:</a:t>
            </a:r>
            <a:endParaRPr lang="en-GB" sz="2700" dirty="0" smtClean="0">
              <a:latin typeface="Times New Roman" pitchFamily="18" charset="0"/>
              <a:cs typeface="Times New Roman" pitchFamily="18" charset="0"/>
            </a:endParaRPr>
          </a:p>
          <a:p>
            <a:pPr algn="just" eaLnBrk="1" fontAlgn="auto" hangingPunct="1">
              <a:lnSpc>
                <a:spcPct val="150000"/>
              </a:lnSpc>
              <a:spcAft>
                <a:spcPts val="0"/>
              </a:spcAft>
              <a:defRPr/>
            </a:pPr>
            <a:r>
              <a:rPr lang="en-GB" sz="2700" dirty="0" smtClean="0">
                <a:latin typeface="Times New Roman" pitchFamily="18" charset="0"/>
                <a:cs typeface="Times New Roman" pitchFamily="18" charset="0"/>
              </a:rPr>
              <a:t>Ags for these tests are prepared from virulent  </a:t>
            </a:r>
            <a:r>
              <a:rPr lang="en-GB" sz="2700" dirty="0" err="1" smtClean="0">
                <a:latin typeface="Times New Roman" pitchFamily="18" charset="0"/>
                <a:cs typeface="Times New Roman" pitchFamily="18" charset="0"/>
              </a:rPr>
              <a:t>treponema</a:t>
            </a:r>
            <a:r>
              <a:rPr lang="en-GB" sz="2700" dirty="0" smtClean="0">
                <a:latin typeface="Times New Roman" pitchFamily="18" charset="0"/>
                <a:cs typeface="Times New Roman" pitchFamily="18" charset="0"/>
              </a:rPr>
              <a:t> </a:t>
            </a:r>
          </a:p>
          <a:p>
            <a:pPr algn="just" eaLnBrk="1" fontAlgn="auto" hangingPunct="1">
              <a:lnSpc>
                <a:spcPct val="150000"/>
              </a:lnSpc>
              <a:spcAft>
                <a:spcPts val="0"/>
              </a:spcAft>
              <a:defRPr/>
            </a:pPr>
            <a:r>
              <a:rPr lang="en-GB" sz="2700" dirty="0" smtClean="0">
                <a:latin typeface="Times New Roman" pitchFamily="18" charset="0"/>
                <a:cs typeface="Times New Roman" pitchFamily="18" charset="0"/>
              </a:rPr>
              <a:t>The tests are highly specific as they detect anti-treponemal Abs but they are more complex &amp; expensive </a:t>
            </a:r>
          </a:p>
          <a:p>
            <a:pPr algn="just" eaLnBrk="1" fontAlgn="auto" hangingPunct="1">
              <a:lnSpc>
                <a:spcPct val="150000"/>
              </a:lnSpc>
              <a:spcAft>
                <a:spcPts val="0"/>
              </a:spcAft>
              <a:defRPr/>
            </a:pPr>
            <a:r>
              <a:rPr lang="en-GB" sz="2700" dirty="0" smtClean="0">
                <a:latin typeface="Times New Roman" pitchFamily="18" charset="0"/>
                <a:cs typeface="Times New Roman" pitchFamily="18" charset="0"/>
              </a:rPr>
              <a:t>They are used </a:t>
            </a:r>
            <a:r>
              <a:rPr lang="en-GB" sz="2700" b="1" dirty="0" smtClean="0">
                <a:latin typeface="Times New Roman" pitchFamily="18" charset="0"/>
                <a:cs typeface="Times New Roman" pitchFamily="18" charset="0"/>
              </a:rPr>
              <a:t>primarily</a:t>
            </a:r>
            <a:r>
              <a:rPr lang="en-GB" sz="2700" dirty="0" smtClean="0">
                <a:latin typeface="Times New Roman" pitchFamily="18" charset="0"/>
                <a:cs typeface="Times New Roman" pitchFamily="18" charset="0"/>
              </a:rPr>
              <a:t> as confirmatory tests</a:t>
            </a:r>
            <a:endParaRPr lang="en-US" sz="2700" dirty="0" smtClean="0">
              <a:latin typeface="Times New Roman" pitchFamily="18" charset="0"/>
              <a:cs typeface="Times New Roman" pitchFamily="18" charset="0"/>
            </a:endParaRPr>
          </a:p>
          <a:p>
            <a:pPr marL="457200" indent="-457200" algn="just" eaLnBrk="1" fontAlgn="auto" hangingPunct="1">
              <a:lnSpc>
                <a:spcPct val="150000"/>
              </a:lnSpc>
              <a:spcAft>
                <a:spcPts val="0"/>
              </a:spcAft>
              <a:buFont typeface="Wingdings"/>
              <a:buNone/>
              <a:defRPr/>
            </a:pPr>
            <a:r>
              <a:rPr lang="en-GB" sz="2700" b="1" dirty="0" smtClean="0">
                <a:latin typeface="Times New Roman" pitchFamily="18" charset="0"/>
                <a:cs typeface="Times New Roman" pitchFamily="18" charset="0"/>
              </a:rPr>
              <a:t>1. Fluorescent treponemal antibody (FTA) test</a:t>
            </a:r>
          </a:p>
          <a:p>
            <a:pPr algn="just">
              <a:lnSpc>
                <a:spcPct val="150000"/>
              </a:lnSpc>
              <a:defRPr/>
            </a:pPr>
            <a:r>
              <a:rPr lang="en-GB" sz="2700" dirty="0" smtClean="0">
                <a:latin typeface="Times New Roman" pitchFamily="18" charset="0"/>
                <a:cs typeface="Times New Roman" pitchFamily="18" charset="0"/>
              </a:rPr>
              <a:t>The first test to give positive result early</a:t>
            </a:r>
          </a:p>
          <a:p>
            <a:pPr algn="just">
              <a:lnSpc>
                <a:spcPct val="150000"/>
              </a:lnSpc>
              <a:defRPr/>
            </a:pPr>
            <a:r>
              <a:rPr lang="en-GB" sz="2700" dirty="0" smtClean="0">
                <a:latin typeface="Times New Roman" pitchFamily="18" charset="0"/>
                <a:cs typeface="Times New Roman" pitchFamily="18" charset="0"/>
              </a:rPr>
              <a:t>An indirect immunofluorescence test in which pt sera is applied to a smear of pathogenic </a:t>
            </a:r>
            <a:r>
              <a:rPr lang="en-GB" sz="2700" i="1" dirty="0" smtClean="0">
                <a:latin typeface="Times New Roman" pitchFamily="18" charset="0"/>
                <a:cs typeface="Times New Roman" pitchFamily="18" charset="0"/>
              </a:rPr>
              <a:t>T. pallidum </a:t>
            </a:r>
            <a:r>
              <a:rPr lang="en-GB" sz="2700" dirty="0" smtClean="0">
                <a:latin typeface="Times New Roman" pitchFamily="18" charset="0"/>
                <a:cs typeface="Times New Roman" pitchFamily="18" charset="0"/>
              </a:rPr>
              <a:t>(i.e. </a:t>
            </a:r>
            <a:r>
              <a:rPr lang="en-GB" sz="2700" b="1" dirty="0" smtClean="0">
                <a:latin typeface="Times New Roman" pitchFamily="18" charset="0"/>
                <a:cs typeface="Times New Roman" pitchFamily="18" charset="0"/>
              </a:rPr>
              <a:t>Nichol's strain</a:t>
            </a:r>
            <a:r>
              <a:rPr lang="en-GB" sz="2700" dirty="0" smtClean="0">
                <a:latin typeface="Times New Roman" pitchFamily="18" charset="0"/>
                <a:cs typeface="Times New Roman" pitchFamily="18" charset="0"/>
              </a:rPr>
              <a:t>) on a slide.  After 30min incubation at 37</a:t>
            </a:r>
            <a:r>
              <a:rPr lang="en-GB" sz="2700" baseline="30000" dirty="0" smtClean="0">
                <a:latin typeface="Times New Roman" pitchFamily="18" charset="0"/>
                <a:cs typeface="Times New Roman" pitchFamily="18" charset="0"/>
              </a:rPr>
              <a:t>o</a:t>
            </a:r>
            <a:r>
              <a:rPr lang="en-GB" sz="2700" dirty="0" smtClean="0">
                <a:latin typeface="Times New Roman" pitchFamily="18" charset="0"/>
                <a:cs typeface="Times New Roman" pitchFamily="18" charset="0"/>
              </a:rPr>
              <a:t>C, the slide is washed </a:t>
            </a:r>
          </a:p>
          <a:p>
            <a:pPr marL="274320" indent="-274320" eaLnBrk="1" fontAlgn="auto" hangingPunct="1">
              <a:spcAft>
                <a:spcPts val="0"/>
              </a:spcAft>
              <a:buFont typeface="Wingdings"/>
              <a:buChar char=""/>
              <a:defRPr/>
            </a:pPr>
            <a:endParaRPr lang="en-US" dirty="0">
              <a:latin typeface="Aharoni" pitchFamily="2" charset="-79"/>
              <a:cs typeface="Aharoni" pitchFamily="2" charset="-79"/>
            </a:endParaRPr>
          </a:p>
        </p:txBody>
      </p:sp>
      <p:sp>
        <p:nvSpPr>
          <p:cNvPr id="77827"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432C32F4-FB4E-468F-93E6-AEA36C206BDB}" type="slidenum">
              <a:rPr lang="en-US" smtClean="0"/>
              <a:pPr fontAlgn="base">
                <a:spcBef>
                  <a:spcPct val="0"/>
                </a:spcBef>
                <a:spcAft>
                  <a:spcPct val="0"/>
                </a:spcAft>
                <a:defRPr/>
              </a:pPr>
              <a:t>128</a:t>
            </a:fld>
            <a:endParaRPr lang="en-US" smtClean="0"/>
          </a:p>
        </p:txBody>
      </p:sp>
    </p:spTree>
    <p:extLst>
      <p:ext uri="{BB962C8B-B14F-4D97-AF65-F5344CB8AC3E}">
        <p14:creationId xmlns:p14="http://schemas.microsoft.com/office/powerpoint/2010/main" val="365364631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p:cNvSpPr>
            <a:spLocks noGrp="1"/>
          </p:cNvSpPr>
          <p:nvPr>
            <p:ph sz="quarter" idx="1"/>
          </p:nvPr>
        </p:nvSpPr>
        <p:spPr>
          <a:xfrm>
            <a:off x="0" y="0"/>
            <a:ext cx="9144000" cy="6858000"/>
          </a:xfrm>
        </p:spPr>
        <p:txBody>
          <a:bodyPr>
            <a:normAutofit/>
          </a:bodyPr>
          <a:lstStyle/>
          <a:p>
            <a:pPr algn="just">
              <a:lnSpc>
                <a:spcPct val="150000"/>
              </a:lnSpc>
              <a:buNone/>
            </a:pPr>
            <a:r>
              <a:rPr lang="en-US" sz="2600" b="1" dirty="0" smtClean="0">
                <a:latin typeface="Times New Roman" pitchFamily="18" charset="0"/>
                <a:cs typeface="Times New Roman" pitchFamily="18" charset="0"/>
              </a:rPr>
              <a:t> </a:t>
            </a:r>
            <a:r>
              <a:rPr lang="en-GB" sz="2500" b="1" dirty="0">
                <a:latin typeface="Times New Roman" pitchFamily="18" charset="0"/>
                <a:cs typeface="Times New Roman" pitchFamily="18" charset="0"/>
              </a:rPr>
              <a:t>2. </a:t>
            </a:r>
            <a:r>
              <a:rPr lang="en-GB" sz="2500" b="1" dirty="0" err="1">
                <a:latin typeface="Times New Roman" pitchFamily="18" charset="0"/>
                <a:cs typeface="Times New Roman" pitchFamily="18" charset="0"/>
              </a:rPr>
              <a:t>Treponema</a:t>
            </a:r>
            <a:r>
              <a:rPr lang="en-GB" sz="2500" b="1" dirty="0">
                <a:latin typeface="Times New Roman" pitchFamily="18" charset="0"/>
                <a:cs typeface="Times New Roman" pitchFamily="18" charset="0"/>
              </a:rPr>
              <a:t> </a:t>
            </a:r>
            <a:r>
              <a:rPr lang="en-GB" sz="2500" b="1" dirty="0" err="1">
                <a:latin typeface="Times New Roman" pitchFamily="18" charset="0"/>
                <a:cs typeface="Times New Roman" pitchFamily="18" charset="0"/>
              </a:rPr>
              <a:t>pallidum</a:t>
            </a:r>
            <a:r>
              <a:rPr lang="en-GB" sz="2500" b="1" dirty="0">
                <a:latin typeface="Times New Roman" pitchFamily="18" charset="0"/>
                <a:cs typeface="Times New Roman" pitchFamily="18" charset="0"/>
              </a:rPr>
              <a:t> </a:t>
            </a:r>
            <a:r>
              <a:rPr lang="en-GB" sz="2500" b="1" dirty="0" err="1">
                <a:latin typeface="Times New Roman" pitchFamily="18" charset="0"/>
                <a:cs typeface="Times New Roman" pitchFamily="18" charset="0"/>
              </a:rPr>
              <a:t>haemagglutination</a:t>
            </a:r>
            <a:r>
              <a:rPr lang="en-GB" sz="2500" b="1" dirty="0">
                <a:latin typeface="Times New Roman" pitchFamily="18" charset="0"/>
                <a:cs typeface="Times New Roman" pitchFamily="18" charset="0"/>
              </a:rPr>
              <a:t> (TPHA) test </a:t>
            </a:r>
            <a:endParaRPr lang="en-GB" sz="2500" b="1" dirty="0" smtClean="0">
              <a:latin typeface="Times New Roman" pitchFamily="18" charset="0"/>
              <a:cs typeface="Times New Roman" pitchFamily="18" charset="0"/>
            </a:endParaRPr>
          </a:p>
          <a:p>
            <a:pPr algn="just">
              <a:lnSpc>
                <a:spcPct val="150000"/>
              </a:lnSpc>
            </a:pPr>
            <a:r>
              <a:rPr lang="en-GB" sz="2500" dirty="0" smtClean="0">
                <a:latin typeface="Times New Roman" pitchFamily="18" charset="0"/>
                <a:cs typeface="Times New Roman" pitchFamily="18" charset="0"/>
              </a:rPr>
              <a:t>It </a:t>
            </a:r>
            <a:r>
              <a:rPr lang="en-GB" sz="2500" dirty="0">
                <a:latin typeface="Times New Roman" pitchFamily="18" charset="0"/>
                <a:cs typeface="Times New Roman" pitchFamily="18" charset="0"/>
              </a:rPr>
              <a:t>depends on the ability of Abs in syphilitic </a:t>
            </a:r>
            <a:r>
              <a:rPr lang="en-GB" sz="2500" dirty="0" err="1">
                <a:latin typeface="Times New Roman" pitchFamily="18" charset="0"/>
                <a:cs typeface="Times New Roman" pitchFamily="18" charset="0"/>
              </a:rPr>
              <a:t>pt</a:t>
            </a:r>
            <a:r>
              <a:rPr lang="en-GB" sz="2500" dirty="0">
                <a:latin typeface="Times New Roman" pitchFamily="18" charset="0"/>
                <a:cs typeface="Times New Roman" pitchFamily="18" charset="0"/>
              </a:rPr>
              <a:t> serum to bring about agglutination of sheep red blood cells coated with an extract of </a:t>
            </a:r>
            <a:r>
              <a:rPr lang="en-GB" sz="2500" i="1" dirty="0">
                <a:latin typeface="Times New Roman" pitchFamily="18" charset="0"/>
                <a:cs typeface="Times New Roman" pitchFamily="18" charset="0"/>
              </a:rPr>
              <a:t>T. </a:t>
            </a:r>
            <a:r>
              <a:rPr lang="en-GB" sz="2500" i="1" dirty="0" err="1">
                <a:latin typeface="Times New Roman" pitchFamily="18" charset="0"/>
                <a:cs typeface="Times New Roman" pitchFamily="18" charset="0"/>
              </a:rPr>
              <a:t>pallidum</a:t>
            </a:r>
            <a:endParaRPr lang="en-GB" sz="2500" i="1" dirty="0">
              <a:latin typeface="Times New Roman" pitchFamily="18" charset="0"/>
              <a:cs typeface="Times New Roman" pitchFamily="18" charset="0"/>
            </a:endParaRPr>
          </a:p>
          <a:p>
            <a:pPr algn="just">
              <a:lnSpc>
                <a:spcPct val="150000"/>
              </a:lnSpc>
              <a:buNone/>
            </a:pPr>
            <a:r>
              <a:rPr lang="en-US" sz="2500" b="1" dirty="0" smtClean="0">
                <a:latin typeface="Times New Roman" pitchFamily="18" charset="0"/>
                <a:cs typeface="Times New Roman" pitchFamily="18" charset="0"/>
              </a:rPr>
              <a:t>Treatment</a:t>
            </a:r>
          </a:p>
          <a:p>
            <a:pPr algn="just" eaLnBrk="1" hangingPunct="1">
              <a:lnSpc>
                <a:spcPct val="150000"/>
              </a:lnSpc>
            </a:pPr>
            <a:r>
              <a:rPr lang="en-US" sz="2500" dirty="0" smtClean="0">
                <a:latin typeface="Times New Roman" pitchFamily="18" charset="0"/>
                <a:cs typeface="Times New Roman" pitchFamily="18" charset="0"/>
              </a:rPr>
              <a:t>One single treatment with penicillin is curative for primary and secondary syphilis</a:t>
            </a:r>
          </a:p>
          <a:p>
            <a:pPr algn="just" eaLnBrk="1" hangingPunct="1">
              <a:lnSpc>
                <a:spcPct val="150000"/>
              </a:lnSpc>
            </a:pPr>
            <a:r>
              <a:rPr lang="en-US" sz="2500" dirty="0" smtClean="0">
                <a:latin typeface="Times New Roman" pitchFamily="18" charset="0"/>
                <a:cs typeface="Times New Roman" pitchFamily="18" charset="0"/>
              </a:rPr>
              <a:t>In cases of patient allergic to penicillin, alternate therapy with erythromycin or </a:t>
            </a:r>
            <a:r>
              <a:rPr lang="en-US" sz="2500" dirty="0" err="1" smtClean="0">
                <a:latin typeface="Times New Roman" pitchFamily="18" charset="0"/>
                <a:cs typeface="Times New Roman" pitchFamily="18" charset="0"/>
              </a:rPr>
              <a:t>tetracyclines</a:t>
            </a:r>
            <a:r>
              <a:rPr lang="en-US" sz="2500" dirty="0" smtClean="0">
                <a:latin typeface="Times New Roman" pitchFamily="18" charset="0"/>
                <a:cs typeface="Times New Roman" pitchFamily="18" charset="0"/>
              </a:rPr>
              <a:t> may also be effective</a:t>
            </a:r>
          </a:p>
          <a:p>
            <a:pPr algn="just" eaLnBrk="1" hangingPunct="1">
              <a:lnSpc>
                <a:spcPct val="150000"/>
              </a:lnSpc>
            </a:pPr>
            <a:r>
              <a:rPr lang="en-US" sz="2500" dirty="0" smtClean="0">
                <a:latin typeface="Times New Roman" pitchFamily="18" charset="0"/>
                <a:cs typeface="Times New Roman" pitchFamily="18" charset="0"/>
              </a:rPr>
              <a:t>For pregnant women- erythromycin</a:t>
            </a:r>
          </a:p>
          <a:p>
            <a:pPr algn="just">
              <a:lnSpc>
                <a:spcPct val="150000"/>
              </a:lnSpc>
            </a:pPr>
            <a:r>
              <a:rPr lang="en-US" sz="2500" dirty="0" err="1" smtClean="0">
                <a:latin typeface="Times New Roman" pitchFamily="18" charset="0"/>
                <a:cs typeface="Times New Roman" pitchFamily="18" charset="0"/>
              </a:rPr>
              <a:t>Jarisch-Herxheimer</a:t>
            </a:r>
            <a:r>
              <a:rPr lang="en-US" sz="2500" dirty="0" smtClean="0">
                <a:latin typeface="Times New Roman" pitchFamily="18" charset="0"/>
                <a:cs typeface="Times New Roman" pitchFamily="18" charset="0"/>
              </a:rPr>
              <a:t> reaction my occur </a:t>
            </a:r>
          </a:p>
          <a:p>
            <a:pPr eaLnBrk="1" hangingPunct="1"/>
            <a:endParaRPr lang="en-US" dirty="0" smtClean="0">
              <a:latin typeface="Aharoni" pitchFamily="2" charset="-79"/>
              <a:cs typeface="Aharoni" pitchFamily="2" charset="-79"/>
            </a:endParaRPr>
          </a:p>
        </p:txBody>
      </p:sp>
      <p:sp>
        <p:nvSpPr>
          <p:cNvPr id="80899" name="Slide Number Placeholder 5"/>
          <p:cNvSpPr>
            <a:spLocks noGrp="1"/>
          </p:cNvSpPr>
          <p:nvPr>
            <p:ph type="sldNum" sz="quarter" idx="11"/>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9CA326DD-2542-48FB-AF74-F7432DAC2F40}" type="slidenum">
              <a:rPr lang="en-US" smtClean="0"/>
              <a:pPr fontAlgn="base">
                <a:spcBef>
                  <a:spcPct val="0"/>
                </a:spcBef>
                <a:spcAft>
                  <a:spcPct val="0"/>
                </a:spcAft>
                <a:defRPr/>
              </a:pPr>
              <a:t>129</a:t>
            </a:fld>
            <a:endParaRPr lang="en-US" smtClean="0"/>
          </a:p>
        </p:txBody>
      </p:sp>
    </p:spTree>
    <p:extLst>
      <p:ext uri="{BB962C8B-B14F-4D97-AF65-F5344CB8AC3E}">
        <p14:creationId xmlns:p14="http://schemas.microsoft.com/office/powerpoint/2010/main" val="2988647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2" y="304800"/>
            <a:ext cx="856297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09040" y="3152160"/>
              <a:ext cx="2679480" cy="1741680"/>
            </p14:xfrm>
          </p:contentPart>
        </mc:Choice>
        <mc:Fallback xmlns="">
          <p:pic>
            <p:nvPicPr>
              <p:cNvPr id="4" name="Ink 3"/>
              <p:cNvPicPr/>
              <p:nvPr/>
            </p:nvPicPr>
            <p:blipFill>
              <a:blip r:embed="rId4"/>
              <a:stretch>
                <a:fillRect/>
              </a:stretch>
            </p:blipFill>
            <p:spPr>
              <a:xfrm>
                <a:off x="499680" y="3142800"/>
                <a:ext cx="2698200" cy="1760400"/>
              </a:xfrm>
              <a:prstGeom prst="rect">
                <a:avLst/>
              </a:prstGeom>
            </p:spPr>
          </p:pic>
        </mc:Fallback>
      </mc:AlternateContent>
      <p:sp>
        <p:nvSpPr>
          <p:cNvPr id="5" name="Slide Number Placeholder 4"/>
          <p:cNvSpPr>
            <a:spLocks noGrp="1"/>
          </p:cNvSpPr>
          <p:nvPr>
            <p:ph type="sldNum" sz="quarter" idx="12"/>
          </p:nvPr>
        </p:nvSpPr>
        <p:spPr/>
        <p:txBody>
          <a:bodyPr/>
          <a:lstStyle/>
          <a:p>
            <a:fld id="{D167EEAB-4B1A-4B36-8290-8409503FCFA0}" type="slidenum">
              <a:rPr lang="am-ET" smtClean="0"/>
              <a:t>13</a:t>
            </a:fld>
            <a:endParaRPr lang="am-ET"/>
          </a:p>
        </p:txBody>
      </p:sp>
    </p:spTree>
    <p:extLst>
      <p:ext uri="{BB962C8B-B14F-4D97-AF65-F5344CB8AC3E}">
        <p14:creationId xmlns:p14="http://schemas.microsoft.com/office/powerpoint/2010/main" val="109186638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9144000" cy="4525963"/>
          </a:xfrm>
        </p:spPr>
        <p:txBody>
          <a:bodyPr/>
          <a:lstStyle/>
          <a:p>
            <a:pPr marL="0" indent="0">
              <a:lnSpc>
                <a:spcPct val="150000"/>
              </a:lnSpc>
              <a:buNone/>
            </a:pPr>
            <a:r>
              <a:rPr lang="en-US" sz="2800" b="1" dirty="0" smtClean="0">
                <a:latin typeface="Times New Roman" pitchFamily="18" charset="0"/>
                <a:cs typeface="Times New Roman" pitchFamily="18" charset="0"/>
              </a:rPr>
              <a:t>   Viral </a:t>
            </a:r>
            <a:r>
              <a:rPr lang="en-US" sz="2800" b="1" dirty="0">
                <a:latin typeface="Times New Roman" pitchFamily="18" charset="0"/>
                <a:cs typeface="Times New Roman" pitchFamily="18" charset="0"/>
              </a:rPr>
              <a:t>infection of  </a:t>
            </a:r>
            <a:r>
              <a:rPr lang="en-US" sz="2800" b="1" dirty="0" smtClean="0">
                <a:latin typeface="Times New Roman" pitchFamily="18" charset="0"/>
                <a:cs typeface="Times New Roman" pitchFamily="18" charset="0"/>
              </a:rPr>
              <a:t>Musculoskeletal and Integumentary    </a:t>
            </a:r>
          </a:p>
          <a:p>
            <a:pPr marL="0" indent="0">
              <a:lnSpc>
                <a:spcPct val="150000"/>
              </a:lnSpc>
              <a:buNone/>
            </a:pP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    System </a:t>
            </a:r>
            <a:endParaRPr lang="en-US" sz="2800" b="1" dirty="0">
              <a:latin typeface="Times New Roman" pitchFamily="18" charset="0"/>
              <a:cs typeface="Times New Roman" pitchFamily="18" charset="0"/>
            </a:endParaRPr>
          </a:p>
          <a:p>
            <a:endParaRPr lang="am-ET" dirty="0"/>
          </a:p>
        </p:txBody>
      </p:sp>
      <p:sp>
        <p:nvSpPr>
          <p:cNvPr id="4" name="Slide Number Placeholder 3"/>
          <p:cNvSpPr>
            <a:spLocks noGrp="1"/>
          </p:cNvSpPr>
          <p:nvPr>
            <p:ph type="sldNum" sz="quarter" idx="12"/>
          </p:nvPr>
        </p:nvSpPr>
        <p:spPr/>
        <p:txBody>
          <a:bodyPr/>
          <a:lstStyle/>
          <a:p>
            <a:fld id="{D167EEAB-4B1A-4B36-8290-8409503FCFA0}" type="slidenum">
              <a:rPr lang="am-ET" smtClean="0"/>
              <a:t>130</a:t>
            </a:fld>
            <a:endParaRPr lang="am-ET"/>
          </a:p>
        </p:txBody>
      </p:sp>
    </p:spTree>
    <p:extLst>
      <p:ext uri="{BB962C8B-B14F-4D97-AF65-F5344CB8AC3E}">
        <p14:creationId xmlns:p14="http://schemas.microsoft.com/office/powerpoint/2010/main" val="277110565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092614F-C346-4B72-A215-A2A0FE3B55F4}" type="slidenum">
              <a:rPr lang="en-GB"/>
              <a:pPr>
                <a:defRPr/>
              </a:pPr>
              <a:t>131</a:t>
            </a:fld>
            <a:endParaRPr lang="en-GB"/>
          </a:p>
        </p:txBody>
      </p:sp>
      <p:sp>
        <p:nvSpPr>
          <p:cNvPr id="5" name="Title 4"/>
          <p:cNvSpPr>
            <a:spLocks noGrp="1"/>
          </p:cNvSpPr>
          <p:nvPr>
            <p:ph type="title"/>
          </p:nvPr>
        </p:nvSpPr>
        <p:spPr>
          <a:xfrm>
            <a:off x="457200" y="0"/>
            <a:ext cx="8229600" cy="533400"/>
          </a:xfrm>
        </p:spPr>
        <p:txBody>
          <a:bodyPr>
            <a:normAutofit fontScale="90000"/>
          </a:bodyPr>
          <a:lstStyle/>
          <a:p>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2900" b="1" dirty="0" smtClean="0">
                <a:latin typeface="Times New Roman" pitchFamily="18" charset="0"/>
                <a:cs typeface="Times New Roman" pitchFamily="18" charset="0"/>
              </a:rPr>
              <a:t>Outcomes </a:t>
            </a:r>
            <a:r>
              <a:rPr lang="en-US" sz="2900" b="1" dirty="0">
                <a:latin typeface="Times New Roman" pitchFamily="18" charset="0"/>
                <a:cs typeface="Times New Roman" pitchFamily="18" charset="0"/>
              </a:rPr>
              <a:t>from a viral infection of a </a:t>
            </a:r>
            <a:r>
              <a:rPr lang="en-US" sz="2900" b="1" dirty="0" smtClean="0">
                <a:latin typeface="Times New Roman" pitchFamily="18" charset="0"/>
                <a:cs typeface="Times New Roman" pitchFamily="18" charset="0"/>
              </a:rPr>
              <a:t>cell</a:t>
            </a:r>
            <a:r>
              <a:rPr lang="en-US" sz="2900" b="1" dirty="0">
                <a:latin typeface="Times New Roman" pitchFamily="18" charset="0"/>
                <a:cs typeface="Times New Roman" pitchFamily="18" charset="0"/>
              </a:rPr>
              <a:t/>
            </a:r>
            <a:br>
              <a:rPr lang="en-US" sz="2900" b="1" dirty="0">
                <a:latin typeface="Times New Roman" pitchFamily="18" charset="0"/>
                <a:cs typeface="Times New Roman" pitchFamily="18" charset="0"/>
              </a:rPr>
            </a:br>
            <a:endParaRPr lang="am-ET" sz="2900" b="1" dirty="0">
              <a:cs typeface="Times New Roman"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76" y="533400"/>
            <a:ext cx="8355647" cy="603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4968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lgn="just">
              <a:lnSpc>
                <a:spcPct val="170000"/>
              </a:lnSpc>
              <a:buFont typeface="Wingdings" pitchFamily="2" charset="2"/>
              <a:buChar char="ü"/>
            </a:pPr>
            <a:r>
              <a:rPr lang="en-US" sz="2800" dirty="0" smtClean="0">
                <a:latin typeface="Times New Roman" panose="02020603050405020304" pitchFamily="18" charset="0"/>
                <a:cs typeface="Times New Roman" panose="02020603050405020304" pitchFamily="18" charset="0"/>
              </a:rPr>
              <a:t>Viral infection of  Musculoskeletal and Integumentary System </a:t>
            </a:r>
            <a:endParaRPr lang="en-US" sz="2800" dirty="0">
              <a:solidFill>
                <a:srgbClr val="0070C0"/>
              </a:solidFill>
              <a:latin typeface="Times New Roman" panose="02020603050405020304" pitchFamily="18" charset="0"/>
              <a:cs typeface="Times New Roman" panose="02020603050405020304" pitchFamily="18" charset="0"/>
            </a:endParaRPr>
          </a:p>
          <a:p>
            <a:pPr marL="731520" algn="just">
              <a:lnSpc>
                <a:spcPct val="170000"/>
              </a:lnSpc>
              <a:buFont typeface="Courier New" panose="02070309020205020404" pitchFamily="49" charset="0"/>
              <a:buChar char="o"/>
            </a:pPr>
            <a:r>
              <a:rPr lang="en-US" sz="2800" dirty="0">
                <a:latin typeface="Times New Roman" panose="02020603050405020304" pitchFamily="18" charset="0"/>
                <a:cs typeface="Times New Roman" panose="02020603050405020304" pitchFamily="18" charset="0"/>
              </a:rPr>
              <a:t>Pox virus </a:t>
            </a:r>
            <a:endParaRPr lang="en-US" sz="2800" dirty="0" smtClean="0">
              <a:latin typeface="Times New Roman" panose="02020603050405020304" pitchFamily="18" charset="0"/>
              <a:cs typeface="Times New Roman" panose="02020603050405020304" pitchFamily="18" charset="0"/>
            </a:endParaRPr>
          </a:p>
          <a:p>
            <a:pPr marL="845820" indent="-457200" algn="just">
              <a:lnSpc>
                <a:spcPct val="170000"/>
              </a:lnSpc>
              <a:buFont typeface="Courier New" panose="02070309020205020404" pitchFamily="49" charset="0"/>
              <a:buChar char="o"/>
            </a:pPr>
            <a:r>
              <a:rPr lang="en-US" sz="2800" dirty="0" smtClean="0">
                <a:latin typeface="Times New Roman" panose="02020603050405020304" pitchFamily="18" charset="0"/>
                <a:cs typeface="Times New Roman" panose="02020603050405020304" pitchFamily="18" charset="0"/>
              </a:rPr>
              <a:t>Polio virus </a:t>
            </a:r>
          </a:p>
          <a:p>
            <a:pPr marL="845820" indent="-457200" algn="just">
              <a:lnSpc>
                <a:spcPct val="170000"/>
              </a:lnSpc>
              <a:buFont typeface="Courier New" panose="02070309020205020404" pitchFamily="49" charset="0"/>
              <a:buChar char="o"/>
            </a:pPr>
            <a:r>
              <a:rPr lang="en-US" sz="2800" dirty="0" smtClean="0">
                <a:latin typeface="Times New Roman" panose="02020603050405020304" pitchFamily="18" charset="0"/>
                <a:cs typeface="Times New Roman" panose="02020603050405020304" pitchFamily="18" charset="0"/>
              </a:rPr>
              <a:t>Measles virus</a:t>
            </a:r>
          </a:p>
          <a:p>
            <a:pPr marL="845820" indent="-457200" algn="just">
              <a:lnSpc>
                <a:spcPct val="170000"/>
              </a:lnSpc>
              <a:buFont typeface="Courier New" panose="02070309020205020404" pitchFamily="49" charset="0"/>
              <a:buChar char="o"/>
            </a:pPr>
            <a:r>
              <a:rPr lang="en-US" sz="2800" dirty="0" smtClean="0">
                <a:latin typeface="Times New Roman" panose="02020603050405020304" pitchFamily="18" charset="0"/>
                <a:cs typeface="Times New Roman" panose="02020603050405020304" pitchFamily="18" charset="0"/>
              </a:rPr>
              <a:t>Mumps virus </a:t>
            </a:r>
          </a:p>
          <a:p>
            <a:pPr marL="845820" indent="-457200" algn="just">
              <a:lnSpc>
                <a:spcPct val="170000"/>
              </a:lnSpc>
              <a:buFont typeface="Courier New" panose="02070309020205020404" pitchFamily="49" charset="0"/>
              <a:buChar char="o"/>
            </a:pPr>
            <a:r>
              <a:rPr lang="en-US" altLang="am-ET" sz="2800" dirty="0" smtClean="0">
                <a:latin typeface="Times New Roman" panose="02020603050405020304" pitchFamily="18" charset="0"/>
                <a:cs typeface="Times New Roman" panose="02020603050405020304" pitchFamily="18" charset="0"/>
              </a:rPr>
              <a:t>Varicella-Zoster virus (</a:t>
            </a:r>
            <a:r>
              <a:rPr lang="en-US" sz="2800" dirty="0" smtClean="0">
                <a:latin typeface="Times New Roman" panose="02020603050405020304" pitchFamily="18" charset="0"/>
                <a:cs typeface="Times New Roman" panose="02020603050405020304" pitchFamily="18" charset="0"/>
              </a:rPr>
              <a:t>chickenpox &amp; shingles)</a:t>
            </a:r>
            <a:endParaRPr lang="en-US" altLang="am-ET" sz="2800" dirty="0" smtClean="0">
              <a:latin typeface="Times New Roman" panose="02020603050405020304" pitchFamily="18" charset="0"/>
              <a:cs typeface="Times New Roman" panose="02020603050405020304" pitchFamily="18" charset="0"/>
            </a:endParaRPr>
          </a:p>
          <a:p>
            <a:pPr marL="845820" indent="-457200" algn="just">
              <a:lnSpc>
                <a:spcPct val="170000"/>
              </a:lnSpc>
              <a:buFont typeface="Courier New" panose="02070309020205020404" pitchFamily="49" charset="0"/>
              <a:buChar char="o"/>
            </a:pPr>
            <a:r>
              <a:rPr lang="en-US" sz="2800" dirty="0" smtClean="0">
                <a:latin typeface="Times New Roman" panose="02020603050405020304" pitchFamily="18" charset="0"/>
                <a:cs typeface="Times New Roman" panose="02020603050405020304" pitchFamily="18" charset="0"/>
              </a:rPr>
              <a:t>Herpes virus</a:t>
            </a:r>
          </a:p>
          <a:p>
            <a:pPr marL="845820" indent="-457200" algn="just">
              <a:lnSpc>
                <a:spcPct val="170000"/>
              </a:lnSpc>
              <a:buFont typeface="Courier New" panose="02070309020205020404" pitchFamily="49" charset="0"/>
              <a:buChar char="o"/>
            </a:pPr>
            <a:r>
              <a:rPr lang="en-US" sz="2800" dirty="0" smtClean="0">
                <a:latin typeface="Times New Roman" panose="02020603050405020304" pitchFamily="18" charset="0"/>
                <a:cs typeface="Times New Roman" panose="02020603050405020304" pitchFamily="18" charset="0"/>
              </a:rPr>
              <a:t>Warts causing virus, etc.</a:t>
            </a:r>
          </a:p>
          <a:p>
            <a:pPr marL="274320" algn="just">
              <a:lnSpc>
                <a:spcPct val="170000"/>
              </a:lnSpc>
            </a:pPr>
            <a:r>
              <a:rPr lang="en-US" sz="2700" dirty="0" smtClean="0">
                <a:latin typeface="Times New Roman" panose="02020603050405020304" pitchFamily="18" charset="0"/>
                <a:cs typeface="Times New Roman" panose="02020603050405020304" pitchFamily="18" charset="0"/>
              </a:rPr>
              <a:t>Many </a:t>
            </a:r>
            <a:r>
              <a:rPr lang="en-US" sz="2700" dirty="0">
                <a:latin typeface="Times New Roman" panose="02020603050405020304" pitchFamily="18" charset="0"/>
                <a:cs typeface="Times New Roman" panose="02020603050405020304" pitchFamily="18" charset="0"/>
              </a:rPr>
              <a:t>viral diseases are systemic in nature and spread by respiratory and oral routes; nevertheless, they manifest signs and symptoms in the </a:t>
            </a:r>
            <a:r>
              <a:rPr lang="en-US" sz="2700" dirty="0" smtClean="0">
                <a:latin typeface="Times New Roman" panose="02020603050405020304" pitchFamily="18" charset="0"/>
                <a:cs typeface="Times New Roman" panose="02020603050405020304" pitchFamily="18" charset="0"/>
              </a:rPr>
              <a:t>skin.</a:t>
            </a:r>
          </a:p>
          <a:p>
            <a:pPr lvl="1">
              <a:lnSpc>
                <a:spcPct val="150000"/>
              </a:lnSpc>
            </a:pPr>
            <a:endParaRPr lang="am-ET" b="1" dirty="0">
              <a:solidFill>
                <a:srgbClr val="0070C0"/>
              </a:solidFill>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132</a:t>
            </a:fld>
            <a:endParaRPr lang="am-ET"/>
          </a:p>
        </p:txBody>
      </p:sp>
    </p:spTree>
    <p:extLst>
      <p:ext uri="{BB962C8B-B14F-4D97-AF65-F5344CB8AC3E}">
        <p14:creationId xmlns:p14="http://schemas.microsoft.com/office/powerpoint/2010/main" val="407111488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a:latin typeface="Times New Roman" panose="02020603050405020304" pitchFamily="18" charset="0"/>
                <a:cs typeface="Times New Roman" panose="02020603050405020304" pitchFamily="18" charset="0"/>
              </a:rPr>
              <a:t>Poxviruses</a:t>
            </a:r>
          </a:p>
          <a:p>
            <a:pPr algn="just">
              <a:lnSpc>
                <a:spcPct val="150000"/>
              </a:lnSpc>
            </a:pPr>
            <a:r>
              <a:rPr lang="en-US" sz="2500" dirty="0">
                <a:latin typeface="Times New Roman" panose="02020603050405020304" pitchFamily="18" charset="0"/>
                <a:cs typeface="Times New Roman" panose="02020603050405020304" pitchFamily="18" charset="0"/>
              </a:rPr>
              <a:t>Human diseases caused by poxviruses include smallpox </a:t>
            </a:r>
          </a:p>
          <a:p>
            <a:pPr algn="just">
              <a:lnSpc>
                <a:spcPct val="150000"/>
              </a:lnSpc>
            </a:pPr>
            <a:r>
              <a:rPr lang="en-US" sz="2500" dirty="0" smtClean="0">
                <a:latin typeface="Times New Roman" panose="02020603050405020304" pitchFamily="18" charset="0"/>
                <a:cs typeface="Times New Roman" panose="02020603050405020304" pitchFamily="18" charset="0"/>
              </a:rPr>
              <a:t> </a:t>
            </a:r>
            <a:r>
              <a:rPr lang="en-US" sz="2500" dirty="0">
                <a:latin typeface="Times New Roman" panose="02020603050405020304" pitchFamily="18" charset="0"/>
                <a:cs typeface="Times New Roman" panose="02020603050405020304" pitchFamily="18" charset="0"/>
              </a:rPr>
              <a:t>T</a:t>
            </a:r>
            <a:r>
              <a:rPr lang="en-US" sz="2500" dirty="0" smtClean="0">
                <a:latin typeface="Times New Roman" panose="02020603050405020304" pitchFamily="18" charset="0"/>
                <a:cs typeface="Times New Roman" panose="02020603050405020304" pitchFamily="18" charset="0"/>
              </a:rPr>
              <a:t>hree </a:t>
            </a:r>
            <a:r>
              <a:rPr lang="en-US" sz="2500" dirty="0">
                <a:latin typeface="Times New Roman" panose="02020603050405020304" pitchFamily="18" charset="0"/>
                <a:cs typeface="Times New Roman" panose="02020603050405020304" pitchFamily="18" charset="0"/>
              </a:rPr>
              <a:t>diseases of animals—</a:t>
            </a:r>
            <a:r>
              <a:rPr lang="en-US" sz="2500" i="1" dirty="0" err="1">
                <a:latin typeface="Times New Roman" panose="02020603050405020304" pitchFamily="18" charset="0"/>
                <a:cs typeface="Times New Roman" panose="02020603050405020304" pitchFamily="18" charset="0"/>
              </a:rPr>
              <a:t>orf</a:t>
            </a:r>
            <a:r>
              <a:rPr lang="en-US" sz="2500" i="1" dirty="0">
                <a:latin typeface="Times New Roman" panose="02020603050405020304" pitchFamily="18" charset="0"/>
                <a:cs typeface="Times New Roman" panose="02020603050405020304" pitchFamily="18" charset="0"/>
              </a:rPr>
              <a:t> </a:t>
            </a:r>
            <a:r>
              <a:rPr lang="en-US" sz="2500" dirty="0">
                <a:latin typeface="Times New Roman" panose="02020603050405020304" pitchFamily="18" charset="0"/>
                <a:cs typeface="Times New Roman" panose="02020603050405020304" pitchFamily="18" charset="0"/>
              </a:rPr>
              <a:t>(sheep and goat pox), </a:t>
            </a:r>
            <a:r>
              <a:rPr lang="en-US" sz="2500" dirty="0" smtClean="0">
                <a:latin typeface="Times New Roman" panose="02020603050405020304" pitchFamily="18" charset="0"/>
                <a:cs typeface="Times New Roman" panose="02020603050405020304" pitchFamily="18" charset="0"/>
              </a:rPr>
              <a:t>cowpox, and monkey pox—which </a:t>
            </a:r>
            <a:r>
              <a:rPr lang="en-US" sz="2500" dirty="0">
                <a:latin typeface="Times New Roman" panose="02020603050405020304" pitchFamily="18" charset="0"/>
                <a:cs typeface="Times New Roman" panose="02020603050405020304" pitchFamily="18" charset="0"/>
              </a:rPr>
              <a:t>rarely affect humans.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Human poxvirus </a:t>
            </a:r>
            <a:r>
              <a:rPr lang="en-US" sz="2500" i="1" dirty="0">
                <a:latin typeface="Times New Roman" panose="02020603050405020304" pitchFamily="18" charset="0"/>
                <a:cs typeface="Times New Roman" panose="02020603050405020304" pitchFamily="18" charset="0"/>
              </a:rPr>
              <a:t>(</a:t>
            </a:r>
            <a:r>
              <a:rPr lang="en-US" sz="2500" i="1" dirty="0" err="1">
                <a:latin typeface="Times New Roman" panose="02020603050405020304" pitchFamily="18" charset="0"/>
                <a:cs typeface="Times New Roman" panose="02020603050405020304" pitchFamily="18" charset="0"/>
              </a:rPr>
              <a:t>Orthopoxvirus</a:t>
            </a:r>
            <a:r>
              <a:rPr lang="en-US" sz="2500" i="1" dirty="0">
                <a:latin typeface="Times New Roman" panose="02020603050405020304" pitchFamily="18" charset="0"/>
                <a:cs typeface="Times New Roman" panose="02020603050405020304" pitchFamily="18" charset="0"/>
              </a:rPr>
              <a:t>)</a:t>
            </a:r>
            <a:r>
              <a:rPr lang="en-US" sz="2500" dirty="0">
                <a:latin typeface="Times New Roman" panose="02020603050405020304" pitchFamily="18" charset="0"/>
                <a:cs typeface="Times New Roman" panose="02020603050405020304" pitchFamily="18" charset="0"/>
              </a:rPr>
              <a:t>, known commonly as </a:t>
            </a:r>
            <a:r>
              <a:rPr lang="en-US" sz="2500" b="1" dirty="0" err="1">
                <a:latin typeface="Times New Roman" panose="02020603050405020304" pitchFamily="18" charset="0"/>
                <a:cs typeface="Times New Roman" panose="02020603050405020304" pitchFamily="18" charset="0"/>
              </a:rPr>
              <a:t>variola</a:t>
            </a:r>
            <a:r>
              <a:rPr lang="en-US" sz="2500" b="1" dirty="0">
                <a:latin typeface="Times New Roman" panose="02020603050405020304" pitchFamily="18" charset="0"/>
                <a:cs typeface="Times New Roman" panose="02020603050405020304" pitchFamily="18" charset="0"/>
              </a:rPr>
              <a:t> </a:t>
            </a:r>
            <a:r>
              <a:rPr lang="en-US" sz="2500" dirty="0">
                <a:latin typeface="Times New Roman" panose="02020603050405020304" pitchFamily="18" charset="0"/>
                <a:cs typeface="Times New Roman" panose="02020603050405020304" pitchFamily="18" charset="0"/>
              </a:rPr>
              <a:t>virus, attaches only to human cells. </a:t>
            </a:r>
          </a:p>
          <a:p>
            <a:pPr algn="just">
              <a:lnSpc>
                <a:spcPct val="150000"/>
              </a:lnSpc>
            </a:pPr>
            <a:r>
              <a:rPr lang="en-US" sz="2500" dirty="0">
                <a:latin typeface="Times New Roman" panose="02020603050405020304" pitchFamily="18" charset="0"/>
                <a:cs typeface="Times New Roman" panose="02020603050405020304" pitchFamily="18" charset="0"/>
              </a:rPr>
              <a:t>The poxviruses of cows </a:t>
            </a:r>
            <a:r>
              <a:rPr lang="en-US" sz="2500" i="1" dirty="0">
                <a:latin typeface="Times New Roman" panose="02020603050405020304" pitchFamily="18" charset="0"/>
                <a:cs typeface="Times New Roman" panose="02020603050405020304" pitchFamily="18" charset="0"/>
              </a:rPr>
              <a:t>(Vaccinia)</a:t>
            </a:r>
            <a:r>
              <a:rPr lang="en-US" sz="2500" dirty="0">
                <a:latin typeface="Times New Roman" panose="02020603050405020304" pitchFamily="18" charset="0"/>
                <a:cs typeface="Times New Roman" panose="02020603050405020304" pitchFamily="18" charset="0"/>
              </a:rPr>
              <a:t>, sheep, goats, and monkeys are less easily contracted by humans because they do not attach as readily to human cells.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a:latin typeface="Times New Roman" panose="02020603050405020304" pitchFamily="18" charset="0"/>
                <a:cs typeface="Times New Roman" panose="02020603050405020304" pitchFamily="18" charset="0"/>
              </a:rPr>
              <a:t>Poxviruses are DNA viruses. </a:t>
            </a:r>
          </a:p>
          <a:p>
            <a:pPr algn="just">
              <a:lnSpc>
                <a:spcPct val="150000"/>
              </a:lnSpc>
            </a:pPr>
            <a:endParaRPr lang="en-US" sz="2600" dirty="0">
              <a:latin typeface="Times New Roman" panose="02020603050405020304" pitchFamily="18"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40415159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pPr>
            <a:r>
              <a:rPr lang="en-US" sz="2500" dirty="0">
                <a:latin typeface="Times New Roman" panose="02020603050405020304" pitchFamily="18" charset="0"/>
                <a:cs typeface="Times New Roman" panose="02020603050405020304" pitchFamily="18" charset="0"/>
              </a:rPr>
              <a:t>Transmission of these poxviruses to humans requires prolonged close contact with infected animals</a:t>
            </a:r>
            <a:r>
              <a:rPr lang="en-US" sz="2500" dirty="0" smtClean="0">
                <a:latin typeface="Times New Roman" panose="02020603050405020304" pitchFamily="18" charset="0"/>
                <a:cs typeface="Times New Roman" panose="02020603050405020304" pitchFamily="18" charset="0"/>
              </a:rPr>
              <a:t>.</a:t>
            </a:r>
          </a:p>
          <a:p>
            <a:pPr marL="0" indent="0" algn="just">
              <a:lnSpc>
                <a:spcPct val="150000"/>
              </a:lnSpc>
              <a:buNone/>
            </a:pPr>
            <a:r>
              <a:rPr lang="en-US" sz="2500" b="1" dirty="0" smtClean="0">
                <a:latin typeface="Times New Roman" panose="02020603050405020304" pitchFamily="18" charset="0"/>
                <a:cs typeface="Times New Roman" panose="02020603050405020304" pitchFamily="18" charset="0"/>
              </a:rPr>
              <a:t>  Virulence </a:t>
            </a:r>
            <a:r>
              <a:rPr lang="en-US" sz="2500" b="1" dirty="0">
                <a:latin typeface="Times New Roman" panose="02020603050405020304" pitchFamily="18" charset="0"/>
                <a:cs typeface="Times New Roman" panose="02020603050405020304" pitchFamily="18" charset="0"/>
              </a:rPr>
              <a:t>Factors </a:t>
            </a:r>
            <a:endParaRPr lang="en-US" sz="2500" dirty="0">
              <a:latin typeface="Times New Roman" panose="02020603050405020304" pitchFamily="18" charset="0"/>
              <a:cs typeface="Times New Roman" panose="02020603050405020304" pitchFamily="18" charset="0"/>
            </a:endParaRPr>
          </a:p>
          <a:p>
            <a:pPr algn="just">
              <a:lnSpc>
                <a:spcPct val="150000"/>
              </a:lnSpc>
            </a:pPr>
            <a:r>
              <a:rPr lang="en-US" sz="2500" dirty="0">
                <a:latin typeface="Times New Roman" panose="02020603050405020304" pitchFamily="18" charset="0"/>
                <a:cs typeface="Times New Roman" panose="02020603050405020304" pitchFamily="18" charset="0"/>
              </a:rPr>
              <a:t>They have adhesion molecules allowing them to attach to a host cell’s cytoplasmic membrane, where they trigger their own endocytosis. </a:t>
            </a:r>
          </a:p>
          <a:p>
            <a:pPr algn="just">
              <a:lnSpc>
                <a:spcPct val="150000"/>
              </a:lnSpc>
            </a:pPr>
            <a:r>
              <a:rPr lang="en-US" sz="2500" dirty="0">
                <a:latin typeface="Times New Roman" panose="02020603050405020304" pitchFamily="18" charset="0"/>
                <a:cs typeface="Times New Roman" panose="02020603050405020304" pitchFamily="18" charset="0"/>
              </a:rPr>
              <a:t>They carry genes for transcription enzymes, which allow them to replicate entirely in the cytoplasm of a cell. </a:t>
            </a:r>
          </a:p>
          <a:p>
            <a:pPr algn="just">
              <a:lnSpc>
                <a:spcPct val="150000"/>
              </a:lnSpc>
            </a:pPr>
            <a:r>
              <a:rPr lang="en-US" sz="2500" dirty="0">
                <a:latin typeface="Times New Roman" panose="02020603050405020304" pitchFamily="18" charset="0"/>
                <a:cs typeface="Times New Roman" panose="02020603050405020304" pitchFamily="18" charset="0"/>
              </a:rPr>
              <a:t>The viruses also code for proteins that interfere with the actions of interferon, complement, and inflammation.</a:t>
            </a:r>
          </a:p>
          <a:p>
            <a:pPr algn="just">
              <a:lnSpc>
                <a:spcPct val="150000"/>
              </a:lnSpc>
            </a:pPr>
            <a:endParaRPr lang="en-US" sz="25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331622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rmAutofit lnSpcReduction="1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r>
              <a:rPr lang="en-US" sz="2800" b="1" dirty="0" smtClean="0">
                <a:latin typeface="Times New Roman" panose="02020603050405020304" pitchFamily="18" charset="0"/>
                <a:cs typeface="Times New Roman" panose="02020603050405020304" pitchFamily="18" charset="0"/>
              </a:rPr>
              <a:t>      </a:t>
            </a:r>
            <a:r>
              <a:rPr lang="en-US" sz="2500" b="1" dirty="0" smtClean="0">
                <a:latin typeface="Times New Roman" panose="02020603050405020304" pitchFamily="18" charset="0"/>
                <a:cs typeface="Times New Roman" panose="02020603050405020304" pitchFamily="18" charset="0"/>
              </a:rPr>
              <a:t>Figure</a:t>
            </a:r>
            <a:r>
              <a:rPr lang="en-US" sz="2500" dirty="0" smtClean="0">
                <a:latin typeface="Times New Roman" panose="02020603050405020304" pitchFamily="18" charset="0"/>
                <a:cs typeface="Times New Roman" panose="02020603050405020304" pitchFamily="18" charset="0"/>
              </a:rPr>
              <a:t>: Small pox</a:t>
            </a:r>
          </a:p>
          <a:p>
            <a:endParaRPr lang="en-US" dirty="0"/>
          </a:p>
        </p:txBody>
      </p:sp>
      <p:pic>
        <p:nvPicPr>
          <p:cNvPr id="4" name="Picture 3"/>
          <p:cNvPicPr>
            <a:picLocks noChangeAspect="1"/>
          </p:cNvPicPr>
          <p:nvPr/>
        </p:nvPicPr>
        <p:blipFill>
          <a:blip r:embed="rId2"/>
          <a:stretch>
            <a:fillRect/>
          </a:stretch>
        </p:blipFill>
        <p:spPr>
          <a:xfrm>
            <a:off x="2362200" y="152400"/>
            <a:ext cx="4191000" cy="5542047"/>
          </a:xfrm>
          <a:prstGeom prst="rect">
            <a:avLst/>
          </a:prstGeom>
        </p:spPr>
      </p:pic>
    </p:spTree>
    <p:extLst>
      <p:ext uri="{BB962C8B-B14F-4D97-AF65-F5344CB8AC3E}">
        <p14:creationId xmlns:p14="http://schemas.microsoft.com/office/powerpoint/2010/main" val="17800550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smtClean="0">
                <a:latin typeface="Times New Roman" panose="02020603050405020304" pitchFamily="18" charset="0"/>
                <a:cs typeface="Times New Roman" panose="02020603050405020304" pitchFamily="18" charset="0"/>
              </a:rPr>
              <a:t>Pathogenesis</a:t>
            </a:r>
          </a:p>
          <a:p>
            <a:pPr algn="just">
              <a:lnSpc>
                <a:spcPct val="150000"/>
              </a:lnSpc>
            </a:pPr>
            <a:r>
              <a:rPr lang="en-US" sz="2500" dirty="0" smtClean="0">
                <a:latin typeface="Times New Roman" panose="02020603050405020304" pitchFamily="18" charset="0"/>
                <a:cs typeface="Times New Roman" panose="02020603050405020304" pitchFamily="18" charset="0"/>
              </a:rPr>
              <a:t>Close </a:t>
            </a:r>
            <a:r>
              <a:rPr lang="en-US" sz="2500" dirty="0">
                <a:latin typeface="Times New Roman" panose="02020603050405020304" pitchFamily="18" charset="0"/>
                <a:cs typeface="Times New Roman" panose="02020603050405020304" pitchFamily="18" charset="0"/>
              </a:rPr>
              <a:t>contact is necessary for infection with smallpox </a:t>
            </a:r>
            <a:r>
              <a:rPr lang="en-US" sz="2500" dirty="0" smtClean="0">
                <a:latin typeface="Times New Roman" panose="02020603050405020304" pitchFamily="18" charset="0"/>
                <a:cs typeface="Times New Roman" panose="02020603050405020304" pitchFamily="18" charset="0"/>
              </a:rPr>
              <a:t>viruses.</a:t>
            </a:r>
          </a:p>
          <a:p>
            <a:pPr algn="just">
              <a:lnSpc>
                <a:spcPct val="150000"/>
              </a:lnSpc>
            </a:pPr>
            <a:r>
              <a:rPr lang="en-US" sz="2500" dirty="0" smtClean="0">
                <a:latin typeface="Times New Roman" panose="02020603050405020304" pitchFamily="18" charset="0"/>
                <a:cs typeface="Times New Roman" panose="02020603050405020304" pitchFamily="18" charset="0"/>
              </a:rPr>
              <a:t>This </a:t>
            </a:r>
            <a:r>
              <a:rPr lang="en-US" sz="2500" dirty="0">
                <a:latin typeface="Times New Roman" panose="02020603050405020304" pitchFamily="18" charset="0"/>
                <a:cs typeface="Times New Roman" panose="02020603050405020304" pitchFamily="18" charset="0"/>
              </a:rPr>
              <a:t>occurs primarily through inhalation of viruses in droplets</a:t>
            </a:r>
            <a:br>
              <a:rPr lang="en-US" sz="2500" dirty="0">
                <a:latin typeface="Times New Roman" panose="02020603050405020304" pitchFamily="18" charset="0"/>
                <a:cs typeface="Times New Roman" panose="02020603050405020304" pitchFamily="18" charset="0"/>
              </a:rPr>
            </a:br>
            <a:r>
              <a:rPr lang="en-US" sz="2500" dirty="0">
                <a:latin typeface="Times New Roman" panose="02020603050405020304" pitchFamily="18" charset="0"/>
                <a:cs typeface="Times New Roman" panose="02020603050405020304" pitchFamily="18" charset="0"/>
              </a:rPr>
              <a:t>or dried crusts.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Smallpox </a:t>
            </a:r>
            <a:r>
              <a:rPr lang="en-US" sz="2500" dirty="0">
                <a:latin typeface="Times New Roman" panose="02020603050405020304" pitchFamily="18" charset="0"/>
                <a:cs typeface="Times New Roman" panose="02020603050405020304" pitchFamily="18" charset="0"/>
              </a:rPr>
              <a:t>viruses replicate in the respiratory tract and </a:t>
            </a:r>
            <a:r>
              <a:rPr lang="en-US" sz="2500" dirty="0" smtClean="0">
                <a:latin typeface="Times New Roman" panose="02020603050405020304" pitchFamily="18" charset="0"/>
                <a:cs typeface="Times New Roman" panose="02020603050405020304" pitchFamily="18" charset="0"/>
              </a:rPr>
              <a:t>then spread </a:t>
            </a:r>
            <a:r>
              <a:rPr lang="en-US" sz="2500" dirty="0">
                <a:latin typeface="Times New Roman" panose="02020603050405020304" pitchFamily="18" charset="0"/>
                <a:cs typeface="Times New Roman" panose="02020603050405020304" pitchFamily="18" charset="0"/>
              </a:rPr>
              <a:t>via the blood and lymph throughout the body, </a:t>
            </a:r>
            <a:r>
              <a:rPr lang="en-US" sz="2500" dirty="0" smtClean="0">
                <a:latin typeface="Times New Roman" panose="02020603050405020304" pitchFamily="18" charset="0"/>
                <a:cs typeface="Times New Roman" panose="02020603050405020304" pitchFamily="18" charset="0"/>
              </a:rPr>
              <a:t>causing lesions </a:t>
            </a:r>
            <a:r>
              <a:rPr lang="en-US" sz="2500" dirty="0">
                <a:latin typeface="Times New Roman" panose="02020603050405020304" pitchFamily="18" charset="0"/>
                <a:cs typeface="Times New Roman" panose="02020603050405020304" pitchFamily="18" charset="0"/>
              </a:rPr>
              <a:t>on the </a:t>
            </a:r>
            <a:r>
              <a:rPr lang="en-US" sz="2500" dirty="0" smtClean="0">
                <a:latin typeface="Times New Roman" panose="02020603050405020304" pitchFamily="18" charset="0"/>
                <a:cs typeface="Times New Roman" panose="02020603050405020304" pitchFamily="18" charset="0"/>
              </a:rPr>
              <a:t>skin</a:t>
            </a:r>
          </a:p>
          <a:p>
            <a:pPr algn="just">
              <a:lnSpc>
                <a:spcPct val="150000"/>
              </a:lnSpc>
            </a:pPr>
            <a:r>
              <a:rPr lang="en-US" sz="2500" dirty="0" smtClean="0">
                <a:latin typeface="Times New Roman" panose="02020603050405020304" pitchFamily="18" charset="0"/>
                <a:cs typeface="Times New Roman" panose="02020603050405020304" pitchFamily="18" charset="0"/>
              </a:rPr>
              <a:t>Poxviruses </a:t>
            </a:r>
            <a:r>
              <a:rPr lang="en-US" sz="2500" dirty="0">
                <a:latin typeface="Times New Roman" panose="02020603050405020304" pitchFamily="18" charset="0"/>
                <a:cs typeface="Times New Roman" panose="02020603050405020304" pitchFamily="18" charset="0"/>
              </a:rPr>
              <a:t>spread by direct contact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Infections </a:t>
            </a:r>
            <a:r>
              <a:rPr lang="en-US" sz="2500" dirty="0">
                <a:latin typeface="Times New Roman" panose="02020603050405020304" pitchFamily="18" charset="0"/>
                <a:cs typeface="Times New Roman" panose="02020603050405020304" pitchFamily="18" charset="0"/>
              </a:rPr>
              <a:t>of humans with these viruses are usually relatively mild, resulting </a:t>
            </a:r>
            <a:r>
              <a:rPr lang="en-US" sz="2500" dirty="0" smtClean="0">
                <a:latin typeface="Times New Roman" panose="02020603050405020304" pitchFamily="18" charset="0"/>
                <a:cs typeface="Times New Roman" panose="02020603050405020304" pitchFamily="18" charset="0"/>
              </a:rPr>
              <a:t>in pox </a:t>
            </a:r>
            <a:r>
              <a:rPr lang="en-US" sz="2500" dirty="0">
                <a:latin typeface="Times New Roman" panose="02020603050405020304" pitchFamily="18" charset="0"/>
                <a:cs typeface="Times New Roman" panose="02020603050405020304" pitchFamily="18" charset="0"/>
              </a:rPr>
              <a:t>and </a:t>
            </a:r>
            <a:r>
              <a:rPr lang="en-US" sz="2500" dirty="0" smtClean="0">
                <a:latin typeface="Times New Roman" panose="02020603050405020304" pitchFamily="18" charset="0"/>
                <a:cs typeface="Times New Roman" panose="02020603050405020304" pitchFamily="18" charset="0"/>
              </a:rPr>
              <a:t>scars. </a:t>
            </a:r>
          </a:p>
        </p:txBody>
      </p:sp>
    </p:spTree>
    <p:extLst>
      <p:ext uri="{BB962C8B-B14F-4D97-AF65-F5344CB8AC3E}">
        <p14:creationId xmlns:p14="http://schemas.microsoft.com/office/powerpoint/2010/main" val="9860278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762000" y="96661"/>
            <a:ext cx="3276600" cy="5521678"/>
          </a:xfrm>
          <a:prstGeom prst="rect">
            <a:avLst/>
          </a:prstGeom>
        </p:spPr>
      </p:pic>
      <p:pic>
        <p:nvPicPr>
          <p:cNvPr id="5" name="Picture 4"/>
          <p:cNvPicPr>
            <a:picLocks noChangeAspect="1"/>
          </p:cNvPicPr>
          <p:nvPr/>
        </p:nvPicPr>
        <p:blipFill>
          <a:blip r:embed="rId4"/>
          <a:stretch>
            <a:fillRect/>
          </a:stretch>
        </p:blipFill>
        <p:spPr>
          <a:xfrm>
            <a:off x="5105400" y="28898"/>
            <a:ext cx="3200400" cy="5492780"/>
          </a:xfrm>
          <a:prstGeom prst="rect">
            <a:avLst/>
          </a:prstGeom>
        </p:spPr>
      </p:pic>
      <p:sp>
        <p:nvSpPr>
          <p:cNvPr id="6" name="Rectangle 5"/>
          <p:cNvSpPr/>
          <p:nvPr/>
        </p:nvSpPr>
        <p:spPr>
          <a:xfrm>
            <a:off x="189571" y="5715000"/>
            <a:ext cx="8763000" cy="923330"/>
          </a:xfrm>
          <a:prstGeom prst="rect">
            <a:avLst/>
          </a:prstGeom>
        </p:spPr>
        <p:txBody>
          <a:bodyPr wrap="square">
            <a:spAutoFit/>
          </a:bodyPr>
          <a:lstStyle/>
          <a:p>
            <a:pPr algn="just"/>
            <a:r>
              <a:rPr lang="en-US" b="1" dirty="0" smtClean="0">
                <a:latin typeface="Times New Roman" panose="02020603050405020304" pitchFamily="18" charset="0"/>
                <a:cs typeface="Times New Roman" panose="02020603050405020304" pitchFamily="18" charset="0"/>
              </a:rPr>
              <a:t>Figure: </a:t>
            </a:r>
            <a:r>
              <a:rPr lang="en-US" dirty="0">
                <a:latin typeface="Times New Roman" panose="02020603050405020304" pitchFamily="18" charset="0"/>
                <a:cs typeface="Times New Roman" panose="02020603050405020304" pitchFamily="18" charset="0"/>
              </a:rPr>
              <a:t>The stages of lesions of </a:t>
            </a:r>
            <a:r>
              <a:rPr lang="en-US" dirty="0" err="1" smtClean="0">
                <a:latin typeface="Times New Roman" panose="02020603050405020304" pitchFamily="18" charset="0"/>
                <a:cs typeface="Times New Roman" panose="02020603050405020304" pitchFamily="18" charset="0"/>
              </a:rPr>
              <a:t>poxviral</a:t>
            </a:r>
            <a:r>
              <a:rPr lang="en-US" dirty="0" smtClean="0">
                <a:latin typeface="Times New Roman" panose="02020603050405020304" pitchFamily="18" charset="0"/>
                <a:cs typeface="Times New Roman" panose="02020603050405020304" pitchFamily="18" charset="0"/>
              </a:rPr>
              <a:t> skin infections. Red </a:t>
            </a:r>
            <a:r>
              <a:rPr lang="en-US" dirty="0">
                <a:latin typeface="Times New Roman" panose="02020603050405020304" pitchFamily="18" charset="0"/>
                <a:cs typeface="Times New Roman" panose="02020603050405020304" pitchFamily="18" charset="0"/>
              </a:rPr>
              <a:t>macules may become hard papules, then fluid-filled vesicles </a:t>
            </a:r>
            <a:r>
              <a:rPr lang="en-US" dirty="0" smtClean="0">
                <a:latin typeface="Times New Roman" panose="02020603050405020304" pitchFamily="18" charset="0"/>
                <a:cs typeface="Times New Roman" panose="02020603050405020304" pitchFamily="18" charset="0"/>
              </a:rPr>
              <a:t>that become </a:t>
            </a:r>
            <a:r>
              <a:rPr lang="en-US" dirty="0">
                <a:latin typeface="Times New Roman" panose="02020603050405020304" pitchFamily="18" charset="0"/>
                <a:cs typeface="Times New Roman" panose="02020603050405020304" pitchFamily="18" charset="0"/>
              </a:rPr>
              <a:t>pus-filled pustules (pox), which sometimes crust over </a:t>
            </a:r>
            <a:r>
              <a:rPr lang="en-US" dirty="0" smtClean="0">
                <a:latin typeface="Times New Roman" panose="02020603050405020304" pitchFamily="18" charset="0"/>
                <a:cs typeface="Times New Roman" panose="02020603050405020304" pitchFamily="18" charset="0"/>
              </a:rPr>
              <a:t>and leave </a:t>
            </a:r>
            <a:r>
              <a:rPr lang="en-US" dirty="0">
                <a:latin typeface="Times New Roman" panose="02020603050405020304" pitchFamily="18" charset="0"/>
                <a:cs typeface="Times New Roman" panose="02020603050405020304" pitchFamily="18" charset="0"/>
              </a:rPr>
              <a:t>scars. </a:t>
            </a:r>
          </a:p>
        </p:txBody>
      </p:sp>
    </p:spTree>
    <p:extLst>
      <p:ext uri="{BB962C8B-B14F-4D97-AF65-F5344CB8AC3E}">
        <p14:creationId xmlns:p14="http://schemas.microsoft.com/office/powerpoint/2010/main" val="32512260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2144"/>
            <a:ext cx="8153400" cy="6595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4545360" y="2910960"/>
              <a:ext cx="360" cy="360"/>
            </p14:xfrm>
          </p:contentPart>
        </mc:Choice>
        <mc:Fallback xmlns="">
          <p:pic>
            <p:nvPicPr>
              <p:cNvPr id="4" name="Ink 3"/>
              <p:cNvPicPr/>
              <p:nvPr/>
            </p:nvPicPr>
            <p:blipFill>
              <a:blip r:embed="rId4"/>
              <a:stretch>
                <a:fillRect/>
              </a:stretch>
            </p:blipFill>
            <p:spPr>
              <a:xfrm>
                <a:off x="4536000" y="2901600"/>
                <a:ext cx="19080" cy="19080"/>
              </a:xfrm>
              <a:prstGeom prst="rect">
                <a:avLst/>
              </a:prstGeom>
            </p:spPr>
          </p:pic>
        </mc:Fallback>
      </mc:AlternateContent>
      <p:sp>
        <p:nvSpPr>
          <p:cNvPr id="5" name="Slide Number Placeholder 4"/>
          <p:cNvSpPr>
            <a:spLocks noGrp="1"/>
          </p:cNvSpPr>
          <p:nvPr>
            <p:ph type="sldNum" sz="quarter" idx="12"/>
          </p:nvPr>
        </p:nvSpPr>
        <p:spPr/>
        <p:txBody>
          <a:bodyPr/>
          <a:lstStyle/>
          <a:p>
            <a:fld id="{D167EEAB-4B1A-4B36-8290-8409503FCFA0}" type="slidenum">
              <a:rPr lang="am-ET" smtClean="0"/>
              <a:t>138</a:t>
            </a:fld>
            <a:endParaRPr lang="am-ET"/>
          </a:p>
        </p:txBody>
      </p:sp>
    </p:spTree>
    <p:extLst>
      <p:ext uri="{BB962C8B-B14F-4D97-AF65-F5344CB8AC3E}">
        <p14:creationId xmlns:p14="http://schemas.microsoft.com/office/powerpoint/2010/main" val="14450221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marL="0" indent="0" algn="just">
              <a:lnSpc>
                <a:spcPct val="150000"/>
              </a:lnSpc>
              <a:buNone/>
            </a:pPr>
            <a:r>
              <a:rPr lang="en-US" sz="2500" b="1" dirty="0" smtClean="0">
                <a:latin typeface="Times New Roman" panose="02020603050405020304" pitchFamily="18" charset="0"/>
                <a:cs typeface="Times New Roman" panose="02020603050405020304" pitchFamily="18" charset="0"/>
              </a:rPr>
              <a:t>Clinical features</a:t>
            </a:r>
            <a:endParaRPr lang="en-US" sz="2500" dirty="0">
              <a:latin typeface="Times New Roman" panose="02020603050405020304" pitchFamily="18" charset="0"/>
              <a:cs typeface="Times New Roman" panose="02020603050405020304" pitchFamily="18" charset="0"/>
            </a:endParaRPr>
          </a:p>
          <a:p>
            <a:pPr algn="just">
              <a:lnSpc>
                <a:spcPct val="150000"/>
              </a:lnSpc>
            </a:pPr>
            <a:r>
              <a:rPr lang="en-US" sz="2500" dirty="0">
                <a:latin typeface="Times New Roman" panose="02020603050405020304" pitchFamily="18" charset="0"/>
                <a:cs typeface="Times New Roman" panose="02020603050405020304" pitchFamily="18" charset="0"/>
              </a:rPr>
              <a:t>All poxviruses produce lesions that progress through a series </a:t>
            </a:r>
            <a:r>
              <a:rPr lang="en-US" sz="2500" dirty="0" smtClean="0">
                <a:latin typeface="Times New Roman" panose="02020603050405020304" pitchFamily="18" charset="0"/>
                <a:cs typeface="Times New Roman" panose="02020603050405020304" pitchFamily="18" charset="0"/>
              </a:rPr>
              <a:t>of stages</a:t>
            </a:r>
            <a:r>
              <a:rPr lang="en-US" sz="2500" dirty="0">
                <a:latin typeface="Times New Roman" panose="02020603050405020304" pitchFamily="18" charset="0"/>
                <a:cs typeface="Times New Roman" panose="02020603050405020304" pitchFamily="18" charset="0"/>
              </a:rPr>
              <a:t>.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The </a:t>
            </a:r>
            <a:r>
              <a:rPr lang="en-US" sz="2500" dirty="0">
                <a:latin typeface="Times New Roman" panose="02020603050405020304" pitchFamily="18" charset="0"/>
                <a:cs typeface="Times New Roman" panose="02020603050405020304" pitchFamily="18" charset="0"/>
              </a:rPr>
              <a:t>lesions begin as flat, </a:t>
            </a:r>
            <a:r>
              <a:rPr lang="en-US" sz="2500" dirty="0" smtClean="0">
                <a:latin typeface="Times New Roman" panose="02020603050405020304" pitchFamily="18" charset="0"/>
                <a:cs typeface="Times New Roman" panose="02020603050405020304" pitchFamily="18" charset="0"/>
              </a:rPr>
              <a:t>reddened </a:t>
            </a:r>
            <a:r>
              <a:rPr lang="en-US" sz="2500" b="1" dirty="0" smtClean="0">
                <a:latin typeface="Times New Roman" panose="02020603050405020304" pitchFamily="18" charset="0"/>
                <a:cs typeface="Times New Roman" panose="02020603050405020304" pitchFamily="18" charset="0"/>
              </a:rPr>
              <a:t>macules</a:t>
            </a:r>
            <a:r>
              <a:rPr lang="en-US" sz="2500" dirty="0">
                <a:latin typeface="Times New Roman" panose="02020603050405020304" pitchFamily="18" charset="0"/>
                <a:cs typeface="Times New Roman" panose="02020603050405020304" pitchFamily="18" charset="0"/>
              </a:rPr>
              <a:t>, which then become raised sores </a:t>
            </a:r>
            <a:r>
              <a:rPr lang="en-US" sz="2500" dirty="0" smtClean="0">
                <a:latin typeface="Times New Roman" panose="02020603050405020304" pitchFamily="18" charset="0"/>
                <a:cs typeface="Times New Roman" panose="02020603050405020304" pitchFamily="18" charset="0"/>
              </a:rPr>
              <a:t>called </a:t>
            </a:r>
            <a:r>
              <a:rPr lang="en-US" sz="2500" b="1" dirty="0" smtClean="0">
                <a:latin typeface="Times New Roman" panose="02020603050405020304" pitchFamily="18" charset="0"/>
                <a:cs typeface="Times New Roman" panose="02020603050405020304" pitchFamily="18" charset="0"/>
              </a:rPr>
              <a:t>papules</a:t>
            </a:r>
            <a:r>
              <a:rPr lang="en-US" sz="2500" dirty="0">
                <a:latin typeface="Times New Roman" panose="02020603050405020304" pitchFamily="18" charset="0"/>
                <a:cs typeface="Times New Roman" panose="02020603050405020304" pitchFamily="18" charset="0"/>
              </a:rPr>
              <a:t>.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When </a:t>
            </a:r>
            <a:r>
              <a:rPr lang="en-US" sz="2500" dirty="0">
                <a:latin typeface="Times New Roman" panose="02020603050405020304" pitchFamily="18" charset="0"/>
                <a:cs typeface="Times New Roman" panose="02020603050405020304" pitchFamily="18" charset="0"/>
              </a:rPr>
              <a:t>the lesions fill with clear fluid, </a:t>
            </a:r>
            <a:r>
              <a:rPr lang="en-US" sz="2500" dirty="0" smtClean="0">
                <a:latin typeface="Times New Roman" panose="02020603050405020304" pitchFamily="18" charset="0"/>
                <a:cs typeface="Times New Roman" panose="02020603050405020304" pitchFamily="18" charset="0"/>
              </a:rPr>
              <a:t>they are </a:t>
            </a:r>
            <a:r>
              <a:rPr lang="en-US" sz="2500" dirty="0">
                <a:latin typeface="Times New Roman" panose="02020603050405020304" pitchFamily="18" charset="0"/>
                <a:cs typeface="Times New Roman" panose="02020603050405020304" pitchFamily="18" charset="0"/>
              </a:rPr>
              <a:t>called </a:t>
            </a:r>
            <a:r>
              <a:rPr lang="en-US" sz="2500" b="1" dirty="0" smtClean="0">
                <a:latin typeface="Times New Roman" panose="02020603050405020304" pitchFamily="18" charset="0"/>
                <a:cs typeface="Times New Roman" panose="02020603050405020304" pitchFamily="18" charset="0"/>
              </a:rPr>
              <a:t>vesicles.</a:t>
            </a:r>
          </a:p>
          <a:p>
            <a:pPr algn="just">
              <a:lnSpc>
                <a:spcPct val="150000"/>
              </a:lnSpc>
            </a:pPr>
            <a:r>
              <a:rPr lang="en-US" sz="2500" dirty="0">
                <a:latin typeface="Times New Roman" panose="02020603050405020304" pitchFamily="18" charset="0"/>
                <a:cs typeface="Times New Roman" panose="02020603050405020304" pitchFamily="18" charset="0"/>
              </a:rPr>
              <a:t>W</a:t>
            </a:r>
            <a:r>
              <a:rPr lang="en-US" sz="2500" dirty="0" smtClean="0">
                <a:latin typeface="Times New Roman" panose="02020603050405020304" pitchFamily="18" charset="0"/>
                <a:cs typeface="Times New Roman" panose="02020603050405020304" pitchFamily="18" charset="0"/>
              </a:rPr>
              <a:t>hich </a:t>
            </a:r>
            <a:r>
              <a:rPr lang="en-US" sz="2500" dirty="0">
                <a:latin typeface="Times New Roman" panose="02020603050405020304" pitchFamily="18" charset="0"/>
                <a:cs typeface="Times New Roman" panose="02020603050405020304" pitchFamily="18" charset="0"/>
              </a:rPr>
              <a:t>then progress to pus-filled </a:t>
            </a:r>
            <a:r>
              <a:rPr lang="en-US" sz="2500" b="1" dirty="0" smtClean="0">
                <a:latin typeface="Times New Roman" panose="02020603050405020304" pitchFamily="18" charset="0"/>
                <a:cs typeface="Times New Roman" panose="02020603050405020304" pitchFamily="18" charset="0"/>
              </a:rPr>
              <a:t>pustules </a:t>
            </a:r>
            <a:r>
              <a:rPr lang="en-US" sz="2500" dirty="0" smtClean="0">
                <a:latin typeface="Times New Roman" panose="02020603050405020304" pitchFamily="18" charset="0"/>
                <a:cs typeface="Times New Roman" panose="02020603050405020304" pitchFamily="18" charset="0"/>
              </a:rPr>
              <a:t>known </a:t>
            </a:r>
            <a:r>
              <a:rPr lang="en-US" sz="2500" dirty="0">
                <a:latin typeface="Times New Roman" panose="02020603050405020304" pitchFamily="18" charset="0"/>
                <a:cs typeface="Times New Roman" panose="02020603050405020304" pitchFamily="18" charset="0"/>
              </a:rPr>
              <a:t>as </a:t>
            </a:r>
            <a:r>
              <a:rPr lang="en-US" sz="2500" b="1" dirty="0" smtClean="0">
                <a:latin typeface="Times New Roman" panose="02020603050405020304" pitchFamily="18" charset="0"/>
                <a:cs typeface="Times New Roman" panose="02020603050405020304" pitchFamily="18" charset="0"/>
              </a:rPr>
              <a:t>pox.</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Poxvirus </a:t>
            </a:r>
            <a:r>
              <a:rPr lang="en-US" sz="2500" dirty="0">
                <a:latin typeface="Times New Roman" panose="02020603050405020304" pitchFamily="18" charset="0"/>
                <a:cs typeface="Times New Roman" panose="02020603050405020304" pitchFamily="18" charset="0"/>
              </a:rPr>
              <a:t>pustules then dry to form crusts.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B/c </a:t>
            </a:r>
            <a:r>
              <a:rPr lang="en-US" sz="2500" dirty="0">
                <a:latin typeface="Times New Roman" panose="02020603050405020304" pitchFamily="18" charset="0"/>
                <a:cs typeface="Times New Roman" panose="02020603050405020304" pitchFamily="18" charset="0"/>
              </a:rPr>
              <a:t>lesions penetrate the dermis, they </a:t>
            </a:r>
            <a:r>
              <a:rPr lang="en-US" sz="2500" dirty="0" smtClean="0">
                <a:latin typeface="Times New Roman" panose="02020603050405020304" pitchFamily="18" charset="0"/>
                <a:cs typeface="Times New Roman" panose="02020603050405020304" pitchFamily="18" charset="0"/>
              </a:rPr>
              <a:t>result scars</a:t>
            </a:r>
            <a:r>
              <a:rPr lang="en-US" sz="2500" dirty="0">
                <a:latin typeface="Times New Roman" panose="02020603050405020304" pitchFamily="18" charset="0"/>
                <a:cs typeface="Times New Roman" panose="02020603050405020304" pitchFamily="18" charset="0"/>
              </a:rPr>
              <a:t>, particularly on </a:t>
            </a:r>
            <a:r>
              <a:rPr lang="en-US" sz="2500" dirty="0" smtClean="0">
                <a:latin typeface="Times New Roman" panose="02020603050405020304" pitchFamily="18" charset="0"/>
                <a:cs typeface="Times New Roman" panose="02020603050405020304" pitchFamily="18" charset="0"/>
              </a:rPr>
              <a:t>face</a:t>
            </a:r>
          </a:p>
          <a:p>
            <a:pPr algn="just">
              <a:lnSpc>
                <a:spcPct val="150000"/>
              </a:lnSpc>
            </a:pPr>
            <a:r>
              <a:rPr lang="en-US" sz="2500" dirty="0">
                <a:latin typeface="Times New Roman" panose="02020603050405020304" pitchFamily="18" charset="0"/>
                <a:cs typeface="Times New Roman" panose="02020603050405020304" pitchFamily="18" charset="0"/>
              </a:rPr>
              <a:t>C</a:t>
            </a:r>
            <a:r>
              <a:rPr lang="en-US" sz="2500" dirty="0" smtClean="0">
                <a:latin typeface="Times New Roman" panose="02020603050405020304" pitchFamily="18" charset="0"/>
                <a:cs typeface="Times New Roman" panose="02020603050405020304" pitchFamily="18" charset="0"/>
              </a:rPr>
              <a:t>haracterized </a:t>
            </a:r>
            <a:r>
              <a:rPr lang="en-US" sz="2500" dirty="0">
                <a:latin typeface="Times New Roman" panose="02020603050405020304" pitchFamily="18" charset="0"/>
                <a:cs typeface="Times New Roman" panose="02020603050405020304" pitchFamily="18" charset="0"/>
              </a:rPr>
              <a:t>by </a:t>
            </a:r>
            <a:r>
              <a:rPr lang="en-US" sz="2500" dirty="0" smtClean="0">
                <a:latin typeface="Times New Roman" panose="02020603050405020304" pitchFamily="18" charset="0"/>
                <a:cs typeface="Times New Roman" panose="02020603050405020304" pitchFamily="18" charset="0"/>
              </a:rPr>
              <a:t>high fever (42°C), malaise</a:t>
            </a:r>
            <a:r>
              <a:rPr lang="en-US" sz="2500" dirty="0">
                <a:latin typeface="Times New Roman" panose="02020603050405020304" pitchFamily="18" charset="0"/>
                <a:cs typeface="Times New Roman" panose="02020603050405020304" pitchFamily="18" charset="0"/>
              </a:rPr>
              <a:t>, delirium, and prostration.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Infection </a:t>
            </a:r>
            <a:r>
              <a:rPr lang="en-US" sz="2500" dirty="0">
                <a:latin typeface="Times New Roman" panose="02020603050405020304" pitchFamily="18" charset="0"/>
                <a:cs typeface="Times New Roman" panose="02020603050405020304" pitchFamily="18" charset="0"/>
              </a:rPr>
              <a:t>of the eye </a:t>
            </a:r>
            <a:r>
              <a:rPr lang="en-US" sz="2500" dirty="0" smtClean="0">
                <a:latin typeface="Times New Roman" panose="02020603050405020304" pitchFamily="18" charset="0"/>
                <a:cs typeface="Times New Roman" panose="02020603050405020304" pitchFamily="18" charset="0"/>
              </a:rPr>
              <a:t>may induce </a:t>
            </a:r>
            <a:r>
              <a:rPr lang="en-US" sz="2500" dirty="0">
                <a:latin typeface="Times New Roman" panose="02020603050405020304" pitchFamily="18" charset="0"/>
                <a:cs typeface="Times New Roman" panose="02020603050405020304" pitchFamily="18" charset="0"/>
              </a:rPr>
              <a:t>blindness</a:t>
            </a:r>
            <a:r>
              <a:rPr lang="en-US" sz="2500" dirty="0" smtClean="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082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600" b="1" dirty="0" smtClean="0">
                <a:latin typeface="Times New Roman" panose="02020603050405020304" pitchFamily="18" charset="0"/>
                <a:cs typeface="Times New Roman" panose="02020603050405020304" pitchFamily="18" charset="0"/>
              </a:rPr>
              <a:t> Infections </a:t>
            </a:r>
            <a:r>
              <a:rPr lang="en-US" sz="2600" b="1" dirty="0">
                <a:latin typeface="Times New Roman" panose="02020603050405020304" pitchFamily="18" charset="0"/>
                <a:cs typeface="Times New Roman" panose="02020603050405020304" pitchFamily="18" charset="0"/>
              </a:rPr>
              <a:t>of the </a:t>
            </a:r>
            <a:r>
              <a:rPr lang="en-US" sz="2600" b="1" dirty="0" smtClean="0">
                <a:latin typeface="Times New Roman" panose="02020603050405020304" pitchFamily="18" charset="0"/>
                <a:cs typeface="Times New Roman" panose="02020603050405020304" pitchFamily="18" charset="0"/>
              </a:rPr>
              <a:t>Skin</a:t>
            </a:r>
          </a:p>
          <a:p>
            <a:pPr algn="just">
              <a:lnSpc>
                <a:spcPct val="150000"/>
              </a:lnSpc>
            </a:pPr>
            <a:r>
              <a:rPr lang="en-US" sz="2600" dirty="0" smtClean="0">
                <a:latin typeface="Times New Roman" pitchFamily="18" charset="0"/>
                <a:cs typeface="Times New Roman" pitchFamily="18" charset="0"/>
              </a:rPr>
              <a:t>Tissue </a:t>
            </a:r>
            <a:r>
              <a:rPr lang="en-US" sz="2600" b="1" dirty="0" smtClean="0">
                <a:latin typeface="Times New Roman" pitchFamily="18" charset="0"/>
                <a:cs typeface="Times New Roman" pitchFamily="18" charset="0"/>
              </a:rPr>
              <a:t>damage</a:t>
            </a:r>
            <a:r>
              <a:rPr lang="en-US" sz="2600" dirty="0" smtClean="0">
                <a:latin typeface="Times New Roman" pitchFamily="18" charset="0"/>
                <a:cs typeface="Times New Roman" pitchFamily="18" charset="0"/>
              </a:rPr>
              <a:t> is the most common factor leading to infection of the skin,</a:t>
            </a:r>
          </a:p>
          <a:p>
            <a:pPr marL="457200" lvl="1" algn="just">
              <a:lnSpc>
                <a:spcPct val="150000"/>
              </a:lnSpc>
            </a:pPr>
            <a:r>
              <a:rPr lang="en-US" sz="2600" dirty="0" smtClean="0">
                <a:latin typeface="Times New Roman" pitchFamily="18" charset="0"/>
                <a:cs typeface="Times New Roman" pitchFamily="18" charset="0"/>
              </a:rPr>
              <a:t>Minor trauma, surgery, puncture wounds  or burns</a:t>
            </a:r>
          </a:p>
          <a:p>
            <a:pPr algn="just">
              <a:lnSpc>
                <a:spcPct val="150000"/>
              </a:lnSpc>
            </a:pPr>
            <a:r>
              <a:rPr lang="en-US" sz="2600" dirty="0" smtClean="0">
                <a:latin typeface="Times New Roman" pitchFamily="18" charset="0"/>
                <a:cs typeface="Times New Roman" pitchFamily="18" charset="0"/>
              </a:rPr>
              <a:t>It is caused by a variety of organisms from different sources</a:t>
            </a:r>
          </a:p>
          <a:p>
            <a:pPr marL="457200" lvl="1" algn="just">
              <a:lnSpc>
                <a:spcPct val="150000"/>
              </a:lnSpc>
            </a:pPr>
            <a:r>
              <a:rPr lang="en-US" sz="2600" b="1" dirty="0" smtClean="0">
                <a:latin typeface="Times New Roman" pitchFamily="18" charset="0"/>
                <a:cs typeface="Times New Roman" pitchFamily="18" charset="0"/>
              </a:rPr>
              <a:t>Endogenous</a:t>
            </a:r>
            <a:r>
              <a:rPr lang="en-US" sz="2600" dirty="0" smtClean="0">
                <a:latin typeface="Times New Roman" pitchFamily="18" charset="0"/>
                <a:cs typeface="Times New Roman" pitchFamily="18" charset="0"/>
              </a:rPr>
              <a:t> infection caused by skin flora</a:t>
            </a:r>
          </a:p>
          <a:p>
            <a:pPr marL="457200" lvl="1" algn="just">
              <a:lnSpc>
                <a:spcPct val="150000"/>
              </a:lnSpc>
            </a:pPr>
            <a:r>
              <a:rPr lang="en-US" sz="2600" b="1" dirty="0" smtClean="0">
                <a:latin typeface="Times New Roman" pitchFamily="18" charset="0"/>
                <a:cs typeface="Times New Roman" pitchFamily="18" charset="0"/>
              </a:rPr>
              <a:t>Exogenous</a:t>
            </a:r>
            <a:r>
              <a:rPr lang="en-US" sz="2600" dirty="0" smtClean="0">
                <a:latin typeface="Times New Roman" pitchFamily="18" charset="0"/>
                <a:cs typeface="Times New Roman" pitchFamily="18" charset="0"/>
              </a:rPr>
              <a:t> infection caused by organisms in the natural environment</a:t>
            </a:r>
          </a:p>
          <a:p>
            <a:pPr marL="457200" lvl="1" algn="just">
              <a:lnSpc>
                <a:spcPct val="150000"/>
              </a:lnSpc>
            </a:pPr>
            <a:r>
              <a:rPr lang="en-US" sz="2600" b="1" dirty="0" smtClean="0">
                <a:latin typeface="Times New Roman" pitchFamily="18" charset="0"/>
                <a:cs typeface="Times New Roman" pitchFamily="18" charset="0"/>
              </a:rPr>
              <a:t>Infection from systemic infections</a:t>
            </a:r>
            <a:r>
              <a:rPr lang="en-US" sz="2600" dirty="0" smtClean="0">
                <a:latin typeface="Times New Roman" pitchFamily="18" charset="0"/>
                <a:cs typeface="Times New Roman" pitchFamily="18" charset="0"/>
              </a:rPr>
              <a:t>: A skin rash may be the major manifestation </a:t>
            </a:r>
            <a:endParaRPr lang="am-ET" sz="2600" dirty="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14</a:t>
            </a:fld>
            <a:endParaRPr lang="am-ET"/>
          </a:p>
        </p:txBody>
      </p:sp>
    </p:spTree>
    <p:extLst>
      <p:ext uri="{BB962C8B-B14F-4D97-AF65-F5344CB8AC3E}">
        <p14:creationId xmlns:p14="http://schemas.microsoft.com/office/powerpoint/2010/main" val="171312684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600" b="1" dirty="0" smtClean="0">
                <a:latin typeface="Times New Roman" panose="02020603050405020304" pitchFamily="18" charset="0"/>
                <a:cs typeface="Times New Roman" panose="02020603050405020304" pitchFamily="18" charset="0"/>
              </a:rPr>
              <a:t> Diagnosis, treatment and </a:t>
            </a:r>
            <a:r>
              <a:rPr lang="en-US" sz="2600" b="1" dirty="0">
                <a:latin typeface="Times New Roman" panose="02020603050405020304" pitchFamily="18" charset="0"/>
                <a:cs typeface="Times New Roman" panose="02020603050405020304" pitchFamily="18" charset="0"/>
              </a:rPr>
              <a:t>p</a:t>
            </a:r>
            <a:r>
              <a:rPr lang="en-US" sz="2600" b="1" dirty="0" smtClean="0">
                <a:latin typeface="Times New Roman" panose="02020603050405020304" pitchFamily="18" charset="0"/>
                <a:cs typeface="Times New Roman" panose="02020603050405020304" pitchFamily="18" charset="0"/>
              </a:rPr>
              <a:t>revention</a:t>
            </a:r>
            <a:endParaRPr lang="en-US" sz="2600" b="1" dirty="0">
              <a:latin typeface="Times New Roman" panose="02020603050405020304" pitchFamily="18" charset="0"/>
              <a:cs typeface="Times New Roman" panose="02020603050405020304" pitchFamily="18" charset="0"/>
            </a:endParaRPr>
          </a:p>
          <a:p>
            <a:pPr algn="just">
              <a:lnSpc>
                <a:spcPct val="150000"/>
              </a:lnSpc>
            </a:pPr>
            <a:r>
              <a:rPr lang="en-US" sz="2600" dirty="0" smtClean="0">
                <a:latin typeface="Times New Roman" panose="02020603050405020304" pitchFamily="18" charset="0"/>
                <a:cs typeface="Times New Roman" panose="02020603050405020304" pitchFamily="18" charset="0"/>
              </a:rPr>
              <a:t>Diseases </a:t>
            </a:r>
            <a:r>
              <a:rPr lang="en-US" sz="2600" dirty="0">
                <a:latin typeface="Times New Roman" panose="02020603050405020304" pitchFamily="18" charset="0"/>
                <a:cs typeface="Times New Roman" panose="02020603050405020304" pitchFamily="18" charset="0"/>
              </a:rPr>
              <a:t>of poxviruses by their </a:t>
            </a:r>
            <a:r>
              <a:rPr lang="en-US" sz="2600" dirty="0" smtClean="0">
                <a:latin typeface="Times New Roman" panose="02020603050405020304" pitchFamily="18" charset="0"/>
                <a:cs typeface="Times New Roman" panose="02020603050405020304" pitchFamily="18" charset="0"/>
              </a:rPr>
              <a:t>distinctive pox </a:t>
            </a:r>
          </a:p>
          <a:p>
            <a:pPr algn="just">
              <a:lnSpc>
                <a:spcPct val="150000"/>
              </a:lnSpc>
            </a:pPr>
            <a:r>
              <a:rPr lang="en-US" sz="2600" dirty="0" smtClean="0">
                <a:latin typeface="Times New Roman" panose="02020603050405020304" pitchFamily="18" charset="0"/>
                <a:cs typeface="Times New Roman" panose="02020603050405020304" pitchFamily="18" charset="0"/>
              </a:rPr>
              <a:t>They </a:t>
            </a:r>
            <a:r>
              <a:rPr lang="en-US" sz="2600" dirty="0">
                <a:latin typeface="Times New Roman" panose="02020603050405020304" pitchFamily="18" charset="0"/>
                <a:cs typeface="Times New Roman" panose="02020603050405020304" pitchFamily="18" charset="0"/>
              </a:rPr>
              <a:t>confirmed the diagnoses by inoculating </a:t>
            </a:r>
            <a:r>
              <a:rPr lang="en-US" sz="2600" dirty="0" smtClean="0">
                <a:latin typeface="Times New Roman" panose="02020603050405020304" pitchFamily="18" charset="0"/>
                <a:cs typeface="Times New Roman" panose="02020603050405020304" pitchFamily="18" charset="0"/>
              </a:rPr>
              <a:t>fertilized chicken </a:t>
            </a:r>
            <a:r>
              <a:rPr lang="en-US" sz="2600" dirty="0">
                <a:latin typeface="Times New Roman" panose="02020603050405020304" pitchFamily="18" charset="0"/>
                <a:cs typeface="Times New Roman" panose="02020603050405020304" pitchFamily="18" charset="0"/>
              </a:rPr>
              <a:t>eggs with fluid from the </a:t>
            </a:r>
            <a:r>
              <a:rPr lang="en-US" sz="2600" dirty="0" smtClean="0">
                <a:latin typeface="Times New Roman" panose="02020603050405020304" pitchFamily="18" charset="0"/>
                <a:cs typeface="Times New Roman" panose="02020603050405020304" pitchFamily="18" charset="0"/>
              </a:rPr>
              <a:t>lesions</a:t>
            </a:r>
          </a:p>
          <a:p>
            <a:pPr algn="just">
              <a:lnSpc>
                <a:spcPct val="150000"/>
              </a:lnSpc>
            </a:pPr>
            <a:r>
              <a:rPr lang="en-US" sz="2600" dirty="0">
                <a:latin typeface="Times New Roman" panose="02020603050405020304" pitchFamily="18" charset="0"/>
                <a:cs typeface="Times New Roman" panose="02020603050405020304" pitchFamily="18" charset="0"/>
              </a:rPr>
              <a:t>P</a:t>
            </a:r>
            <a:r>
              <a:rPr lang="en-US" sz="2600" dirty="0" smtClean="0">
                <a:latin typeface="Times New Roman" panose="02020603050405020304" pitchFamily="18" charset="0"/>
                <a:cs typeface="Times New Roman" panose="02020603050405020304" pitchFamily="18" charset="0"/>
              </a:rPr>
              <a:t>oxviruses produce characteristic </a:t>
            </a:r>
            <a:r>
              <a:rPr lang="en-US" sz="2600" dirty="0">
                <a:latin typeface="Times New Roman" panose="02020603050405020304" pitchFamily="18" charset="0"/>
                <a:cs typeface="Times New Roman" panose="02020603050405020304" pitchFamily="18" charset="0"/>
              </a:rPr>
              <a:t>lesions on the membranes of developing chicken </a:t>
            </a:r>
            <a:r>
              <a:rPr lang="en-US" sz="2600" dirty="0" smtClean="0">
                <a:latin typeface="Times New Roman" panose="02020603050405020304" pitchFamily="18" charset="0"/>
                <a:cs typeface="Times New Roman" panose="02020603050405020304" pitchFamily="18" charset="0"/>
              </a:rPr>
              <a:t>embryos.</a:t>
            </a:r>
          </a:p>
          <a:p>
            <a:pPr algn="just">
              <a:lnSpc>
                <a:spcPct val="150000"/>
              </a:lnSpc>
            </a:pPr>
            <a:r>
              <a:rPr lang="en-US" sz="2600" dirty="0" smtClean="0">
                <a:latin typeface="Times New Roman" panose="02020603050405020304" pitchFamily="18" charset="0"/>
                <a:cs typeface="Times New Roman" panose="02020603050405020304" pitchFamily="18" charset="0"/>
              </a:rPr>
              <a:t>Immediate </a:t>
            </a:r>
            <a:r>
              <a:rPr lang="en-US" sz="2600" dirty="0">
                <a:latin typeface="Times New Roman" panose="02020603050405020304" pitchFamily="18" charset="0"/>
                <a:cs typeface="Times New Roman" panose="02020603050405020304" pitchFamily="18" charset="0"/>
              </a:rPr>
              <a:t>immunization of people exposed to </a:t>
            </a:r>
            <a:r>
              <a:rPr lang="en-US" sz="2600" dirty="0" smtClean="0">
                <a:latin typeface="Times New Roman" panose="02020603050405020304" pitchFamily="18" charset="0"/>
                <a:cs typeface="Times New Roman" panose="02020603050405020304" pitchFamily="18" charset="0"/>
              </a:rPr>
              <a:t>smallpox virus </a:t>
            </a:r>
            <a:r>
              <a:rPr lang="en-US" sz="2600" dirty="0">
                <a:latin typeface="Times New Roman" panose="02020603050405020304" pitchFamily="18" charset="0"/>
                <a:cs typeface="Times New Roman" panose="02020603050405020304" pitchFamily="18" charset="0"/>
              </a:rPr>
              <a:t>prevents the disease from developing. </a:t>
            </a:r>
            <a:endParaRPr lang="en-US" sz="2600" dirty="0" smtClean="0">
              <a:latin typeface="Times New Roman" panose="02020603050405020304" pitchFamily="18" charset="0"/>
              <a:cs typeface="Times New Roman" panose="02020603050405020304" pitchFamily="18" charset="0"/>
            </a:endParaRPr>
          </a:p>
          <a:p>
            <a:pPr algn="just">
              <a:lnSpc>
                <a:spcPct val="150000"/>
              </a:lnSpc>
            </a:pPr>
            <a:r>
              <a:rPr lang="en-US" sz="2600" dirty="0" smtClean="0">
                <a:latin typeface="Times New Roman" panose="02020603050405020304" pitchFamily="18" charset="0"/>
                <a:cs typeface="Times New Roman" panose="02020603050405020304" pitchFamily="18" charset="0"/>
              </a:rPr>
              <a:t>No </a:t>
            </a:r>
            <a:r>
              <a:rPr lang="en-US" sz="2600" dirty="0">
                <a:latin typeface="Times New Roman" panose="02020603050405020304" pitchFamily="18" charset="0"/>
                <a:cs typeface="Times New Roman" panose="02020603050405020304" pitchFamily="18" charset="0"/>
              </a:rPr>
              <a:t>treatment </a:t>
            </a:r>
            <a:r>
              <a:rPr lang="en-US" sz="2600" dirty="0" smtClean="0">
                <a:latin typeface="Times New Roman" panose="02020603050405020304" pitchFamily="18" charset="0"/>
                <a:cs typeface="Times New Roman" panose="02020603050405020304" pitchFamily="18" charset="0"/>
              </a:rPr>
              <a:t>exists once </a:t>
            </a:r>
            <a:r>
              <a:rPr lang="en-US" sz="2600" dirty="0">
                <a:latin typeface="Times New Roman" panose="02020603050405020304" pitchFamily="18" charset="0"/>
                <a:cs typeface="Times New Roman" panose="02020603050405020304" pitchFamily="18" charset="0"/>
              </a:rPr>
              <a:t>smallpox develops</a:t>
            </a:r>
            <a:r>
              <a:rPr lang="en-US" sz="260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5765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6" name="Rectangle 3"/>
          <p:cNvSpPr>
            <a:spLocks noGrp="1" noChangeArrowheads="1"/>
          </p:cNvSpPr>
          <p:nvPr>
            <p:ph idx="1"/>
          </p:nvPr>
        </p:nvSpPr>
        <p:spPr>
          <a:xfrm>
            <a:off x="0" y="0"/>
            <a:ext cx="9144000" cy="6858000"/>
          </a:xfrm>
        </p:spPr>
        <p:txBody>
          <a:bodyPr>
            <a:normAutofit/>
          </a:bodyPr>
          <a:lstStyle/>
          <a:p>
            <a:pPr marL="0" lvl="0" indent="0" algn="just">
              <a:buNone/>
            </a:pPr>
            <a:r>
              <a:rPr lang="en-US" sz="2800" kern="0" dirty="0" smtClean="0">
                <a:solidFill>
                  <a:srgbClr val="000000"/>
                </a:solidFill>
                <a:latin typeface="Arial Rounded MT Bold" charset="0"/>
              </a:rPr>
              <a:t>  </a:t>
            </a:r>
            <a:r>
              <a:rPr lang="en-US" sz="2800" b="1" kern="0" dirty="0" smtClean="0">
                <a:solidFill>
                  <a:srgbClr val="000000"/>
                </a:solidFill>
                <a:latin typeface="Times New Roman" pitchFamily="18" charset="0"/>
                <a:cs typeface="Times New Roman" pitchFamily="18" charset="0"/>
              </a:rPr>
              <a:t>Poliomyelitis</a:t>
            </a:r>
          </a:p>
          <a:p>
            <a:pPr lvl="0" algn="just">
              <a:lnSpc>
                <a:spcPct val="150000"/>
              </a:lnSpc>
            </a:pPr>
            <a:r>
              <a:rPr lang="en-US" sz="2500" dirty="0" smtClean="0">
                <a:solidFill>
                  <a:prstClr val="black"/>
                </a:solidFill>
                <a:latin typeface="Times New Roman" pitchFamily="18" charset="0"/>
                <a:cs typeface="Times New Roman" pitchFamily="18" charset="0"/>
              </a:rPr>
              <a:t>Condition </a:t>
            </a:r>
            <a:r>
              <a:rPr lang="en-US" sz="2500" dirty="0">
                <a:solidFill>
                  <a:prstClr val="black"/>
                </a:solidFill>
                <a:latin typeface="Times New Roman" pitchFamily="18" charset="0"/>
                <a:cs typeface="Times New Roman" pitchFamily="18" charset="0"/>
              </a:rPr>
              <a:t>first known as infantile paralysis</a:t>
            </a:r>
          </a:p>
          <a:p>
            <a:pPr lvl="1" algn="just">
              <a:lnSpc>
                <a:spcPct val="150000"/>
              </a:lnSpc>
            </a:pPr>
            <a:r>
              <a:rPr lang="en-US" sz="2500" dirty="0">
                <a:solidFill>
                  <a:prstClr val="black"/>
                </a:solidFill>
                <a:latin typeface="Times New Roman" pitchFamily="18" charset="0"/>
                <a:cs typeface="Times New Roman" pitchFamily="18" charset="0"/>
              </a:rPr>
              <a:t> Risk of paralysis actually increases with </a:t>
            </a:r>
            <a:r>
              <a:rPr lang="en-US" sz="2500" dirty="0" smtClean="0">
                <a:solidFill>
                  <a:prstClr val="black"/>
                </a:solidFill>
                <a:latin typeface="Times New Roman" pitchFamily="18" charset="0"/>
                <a:cs typeface="Times New Roman" pitchFamily="18" charset="0"/>
              </a:rPr>
              <a:t>age</a:t>
            </a:r>
            <a:endParaRPr lang="en-US" sz="2500" dirty="0">
              <a:solidFill>
                <a:prstClr val="black"/>
              </a:solidFill>
              <a:latin typeface="Times New Roman" pitchFamily="18" charset="0"/>
              <a:cs typeface="Times New Roman" pitchFamily="18" charset="0"/>
            </a:endParaRPr>
          </a:p>
          <a:p>
            <a:pPr algn="just">
              <a:lnSpc>
                <a:spcPct val="150000"/>
              </a:lnSpc>
              <a:defRPr/>
            </a:pPr>
            <a:r>
              <a:rPr lang="en-US" altLang="zh-TW" sz="2500" dirty="0">
                <a:latin typeface="Times New Roman" pitchFamily="18" charset="0"/>
                <a:cs typeface="Times New Roman" pitchFamily="18" charset="0"/>
              </a:rPr>
              <a:t>It belongs to </a:t>
            </a:r>
            <a:r>
              <a:rPr lang="en-US" altLang="zh-TW" sz="2500" b="1" dirty="0" err="1">
                <a:latin typeface="Times New Roman" pitchFamily="18" charset="0"/>
                <a:cs typeface="Times New Roman" pitchFamily="18" charset="0"/>
              </a:rPr>
              <a:t>picornaviridae</a:t>
            </a:r>
            <a:r>
              <a:rPr lang="en-US" altLang="zh-TW" sz="2500" b="1" dirty="0">
                <a:latin typeface="Times New Roman" pitchFamily="18" charset="0"/>
                <a:cs typeface="Times New Roman" pitchFamily="18" charset="0"/>
              </a:rPr>
              <a:t>, </a:t>
            </a:r>
            <a:r>
              <a:rPr lang="zh-TW" altLang="en-US" sz="2500" b="1" dirty="0">
                <a:latin typeface="Times New Roman" pitchFamily="18" charset="0"/>
                <a:cs typeface="Times New Roman" pitchFamily="18" charset="0"/>
              </a:rPr>
              <a:t>3 </a:t>
            </a:r>
            <a:r>
              <a:rPr lang="en-US" altLang="zh-TW" sz="2500" b="1" dirty="0">
                <a:latin typeface="Times New Roman" pitchFamily="18" charset="0"/>
                <a:cs typeface="Times New Roman" pitchFamily="18" charset="0"/>
              </a:rPr>
              <a:t>serotypes</a:t>
            </a:r>
            <a:r>
              <a:rPr lang="en-US" altLang="zh-TW" sz="2500" dirty="0">
                <a:latin typeface="Times New Roman" pitchFamily="18" charset="0"/>
                <a:cs typeface="Times New Roman" pitchFamily="18" charset="0"/>
              </a:rPr>
              <a:t> of poliovirus (1, 2, and 3)</a:t>
            </a:r>
          </a:p>
          <a:p>
            <a:pPr lvl="0" algn="just">
              <a:lnSpc>
                <a:spcPct val="150000"/>
              </a:lnSpc>
            </a:pPr>
            <a:r>
              <a:rPr lang="en-US" sz="2500" dirty="0" smtClean="0">
                <a:solidFill>
                  <a:prstClr val="black"/>
                </a:solidFill>
                <a:latin typeface="Times New Roman" pitchFamily="18" charset="0"/>
                <a:cs typeface="Times New Roman" pitchFamily="18" charset="0"/>
              </a:rPr>
              <a:t>Still </a:t>
            </a:r>
            <a:r>
              <a:rPr lang="en-US" sz="2500" dirty="0">
                <a:solidFill>
                  <a:prstClr val="black"/>
                </a:solidFill>
                <a:latin typeface="Times New Roman" pitchFamily="18" charset="0"/>
                <a:cs typeface="Times New Roman" pitchFamily="18" charset="0"/>
              </a:rPr>
              <a:t>a major problem in underdeveloped countries</a:t>
            </a:r>
          </a:p>
          <a:p>
            <a:pPr lvl="0" algn="just" fontAlgn="base">
              <a:lnSpc>
                <a:spcPct val="150000"/>
              </a:lnSpc>
              <a:spcBef>
                <a:spcPct val="0"/>
              </a:spcBef>
              <a:spcAft>
                <a:spcPct val="0"/>
              </a:spcAft>
              <a:buFont typeface="Wingdings" pitchFamily="2" charset="2"/>
              <a:buChar char="ü"/>
            </a:pPr>
            <a:r>
              <a:rPr lang="en-US" sz="2500" kern="0" dirty="0">
                <a:solidFill>
                  <a:srgbClr val="000000"/>
                </a:solidFill>
                <a:latin typeface="Times New Roman" pitchFamily="18" charset="0"/>
                <a:cs typeface="Times New Roman" pitchFamily="18" charset="0"/>
              </a:rPr>
              <a:t>Transmitted by </a:t>
            </a:r>
            <a:r>
              <a:rPr lang="en-US" sz="2500" kern="0" dirty="0" smtClean="0">
                <a:solidFill>
                  <a:srgbClr val="000000"/>
                </a:solidFill>
                <a:latin typeface="Times New Roman" pitchFamily="18" charset="0"/>
                <a:cs typeface="Times New Roman" pitchFamily="18" charset="0"/>
              </a:rPr>
              <a:t>ingestion</a:t>
            </a:r>
            <a:endParaRPr lang="en-US" sz="2500" kern="0" dirty="0">
              <a:solidFill>
                <a:srgbClr val="000000"/>
              </a:solidFill>
              <a:latin typeface="Times New Roman" pitchFamily="18" charset="0"/>
              <a:cs typeface="Times New Roman" pitchFamily="18" charset="0"/>
            </a:endParaRPr>
          </a:p>
          <a:p>
            <a:pPr lvl="0" algn="just" fontAlgn="base">
              <a:lnSpc>
                <a:spcPct val="150000"/>
              </a:lnSpc>
              <a:spcBef>
                <a:spcPct val="0"/>
              </a:spcBef>
              <a:spcAft>
                <a:spcPct val="0"/>
              </a:spcAft>
              <a:buFont typeface="Wingdings" pitchFamily="2" charset="2"/>
              <a:buChar char="ü"/>
            </a:pPr>
            <a:r>
              <a:rPr lang="en-US" sz="2500" kern="0" dirty="0">
                <a:solidFill>
                  <a:srgbClr val="000000"/>
                </a:solidFill>
                <a:latin typeface="Times New Roman" pitchFamily="18" charset="0"/>
                <a:cs typeface="Times New Roman" pitchFamily="18" charset="0"/>
              </a:rPr>
              <a:t>Initial symptoms: Sore throat and nausea</a:t>
            </a:r>
          </a:p>
          <a:p>
            <a:pPr lvl="0" algn="just" fontAlgn="base">
              <a:lnSpc>
                <a:spcPct val="150000"/>
              </a:lnSpc>
              <a:spcBef>
                <a:spcPct val="0"/>
              </a:spcBef>
              <a:spcAft>
                <a:spcPct val="0"/>
              </a:spcAft>
              <a:buFont typeface="Wingdings" pitchFamily="2" charset="2"/>
              <a:buChar char="ü"/>
            </a:pPr>
            <a:r>
              <a:rPr lang="en-US" sz="2500" b="1" kern="0" dirty="0">
                <a:latin typeface="Times New Roman" pitchFamily="18" charset="0"/>
                <a:cs typeface="Times New Roman" pitchFamily="18" charset="0"/>
              </a:rPr>
              <a:t>Viremia</a:t>
            </a:r>
            <a:r>
              <a:rPr lang="en-US" sz="2500" kern="0" dirty="0">
                <a:solidFill>
                  <a:srgbClr val="000000"/>
                </a:solidFill>
                <a:latin typeface="Times New Roman" pitchFamily="18" charset="0"/>
                <a:cs typeface="Times New Roman" pitchFamily="18" charset="0"/>
              </a:rPr>
              <a:t> may occur; if persistent, virus can enter the </a:t>
            </a:r>
            <a:r>
              <a:rPr lang="en-US" sz="2500" kern="0" dirty="0" smtClean="0">
                <a:solidFill>
                  <a:srgbClr val="000000"/>
                </a:solidFill>
                <a:latin typeface="Times New Roman" pitchFamily="18" charset="0"/>
                <a:cs typeface="Times New Roman" pitchFamily="18" charset="0"/>
              </a:rPr>
              <a:t>CNS destruction </a:t>
            </a:r>
            <a:r>
              <a:rPr lang="en-US" sz="2500" kern="0" dirty="0">
                <a:solidFill>
                  <a:srgbClr val="000000"/>
                </a:solidFill>
                <a:latin typeface="Times New Roman" pitchFamily="18" charset="0"/>
                <a:cs typeface="Times New Roman" pitchFamily="18" charset="0"/>
              </a:rPr>
              <a:t>of motor cells and paralysis occurs in &lt;1% of </a:t>
            </a:r>
            <a:r>
              <a:rPr lang="en-US" sz="2500" kern="0" dirty="0" smtClean="0">
                <a:solidFill>
                  <a:srgbClr val="000000"/>
                </a:solidFill>
                <a:latin typeface="Times New Roman" pitchFamily="18" charset="0"/>
                <a:cs typeface="Times New Roman" pitchFamily="18" charset="0"/>
              </a:rPr>
              <a:t>cases</a:t>
            </a:r>
            <a:endParaRPr lang="en-US" sz="2500" kern="0" dirty="0">
              <a:solidFill>
                <a:srgbClr val="000000"/>
              </a:solidFill>
              <a:latin typeface="Times New Roman" pitchFamily="18" charset="0"/>
              <a:cs typeface="Times New Roman" pitchFamily="18" charset="0"/>
            </a:endParaRPr>
          </a:p>
          <a:p>
            <a:pPr marL="274320" lvl="1" algn="just" eaLnBrk="1" hangingPunct="1">
              <a:lnSpc>
                <a:spcPct val="150000"/>
              </a:lnSpc>
              <a:buFont typeface="Wingdings" pitchFamily="2" charset="2"/>
              <a:buChar char="Ø"/>
            </a:pPr>
            <a:endParaRPr lang="en-US" sz="2600" dirty="0" smtClean="0">
              <a:latin typeface="Times New Roman" panose="02020603050405020304" pitchFamily="18" charset="0"/>
              <a:cs typeface="Times New Roman" panose="02020603050405020304" pitchFamily="18" charset="0"/>
            </a:endParaRPr>
          </a:p>
        </p:txBody>
      </p:sp>
      <p:sp>
        <p:nvSpPr>
          <p:cNvPr id="335874" name="Slide Number Placeholder 5"/>
          <p:cNvSpPr>
            <a:spLocks noGrp="1"/>
          </p:cNvSpPr>
          <p:nvPr>
            <p:ph type="sldNum" sz="quarter" idx="12"/>
          </p:nvPr>
        </p:nvSpPr>
        <p:spPr>
          <a:noFill/>
        </p:spPr>
        <p:txBody>
          <a:bodyPr/>
          <a:lstStyle/>
          <a:p>
            <a:fld id="{4EE070E5-D4A1-4735-98B7-35F8C711802F}" type="slidenum">
              <a:rPr lang="en-US" smtClean="0"/>
              <a:pPr/>
              <a:t>141</a:t>
            </a:fld>
            <a:endParaRPr lang="en-US" smtClean="0"/>
          </a:p>
        </p:txBody>
      </p:sp>
    </p:spTree>
    <p:extLst>
      <p:ext uri="{BB962C8B-B14F-4D97-AF65-F5344CB8AC3E}">
        <p14:creationId xmlns:p14="http://schemas.microsoft.com/office/powerpoint/2010/main" val="390077901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b="1" dirty="0" smtClean="0"/>
              <a:t> </a:t>
            </a:r>
            <a:r>
              <a:rPr lang="en-US" sz="2500" b="1" dirty="0" smtClean="0">
                <a:latin typeface="Times New Roman" pitchFamily="18" charset="0"/>
                <a:cs typeface="Times New Roman" pitchFamily="18" charset="0"/>
              </a:rPr>
              <a:t>Pathogenesis</a:t>
            </a:r>
          </a:p>
          <a:p>
            <a:pPr algn="just">
              <a:lnSpc>
                <a:spcPct val="150000"/>
              </a:lnSpc>
            </a:pPr>
            <a:r>
              <a:rPr lang="en-US" sz="2500" dirty="0">
                <a:latin typeface="Times New Roman" pitchFamily="18" charset="0"/>
                <a:cs typeface="Times New Roman" pitchFamily="18" charset="0"/>
              </a:rPr>
              <a:t>Virus is an </a:t>
            </a:r>
            <a:r>
              <a:rPr lang="en-US" sz="2500" dirty="0" err="1">
                <a:latin typeface="Times New Roman" pitchFamily="18" charset="0"/>
                <a:cs typeface="Times New Roman" pitchFamily="18" charset="0"/>
              </a:rPr>
              <a:t>enterovirus</a:t>
            </a:r>
            <a:r>
              <a:rPr lang="en-US" sz="2500" dirty="0">
                <a:latin typeface="Times New Roman" pitchFamily="18" charset="0"/>
                <a:cs typeface="Times New Roman" pitchFamily="18" charset="0"/>
              </a:rPr>
              <a:t> with an affinity for the </a:t>
            </a:r>
            <a:r>
              <a:rPr lang="en-US" sz="2500" dirty="0" smtClean="0">
                <a:latin typeface="Times New Roman" pitchFamily="18" charset="0"/>
                <a:cs typeface="Times New Roman" pitchFamily="18" charset="0"/>
              </a:rPr>
              <a:t>CNS</a:t>
            </a:r>
            <a:endParaRPr lang="en-US" sz="2500" dirty="0">
              <a:latin typeface="Times New Roman" pitchFamily="18" charset="0"/>
              <a:cs typeface="Times New Roman" pitchFamily="18" charset="0"/>
            </a:endParaRPr>
          </a:p>
          <a:p>
            <a:pPr marL="365760" lvl="1" algn="just">
              <a:lnSpc>
                <a:spcPct val="150000"/>
              </a:lnSpc>
            </a:pPr>
            <a:r>
              <a:rPr lang="en-US" sz="2500" dirty="0">
                <a:latin typeface="Times New Roman" pitchFamily="18" charset="0"/>
                <a:cs typeface="Times New Roman" pitchFamily="18" charset="0"/>
              </a:rPr>
              <a:t> Normally crosses the blood-brain barrier</a:t>
            </a:r>
          </a:p>
          <a:p>
            <a:pPr marL="365760" lvl="1" algn="just">
              <a:lnSpc>
                <a:spcPct val="150000"/>
              </a:lnSpc>
            </a:pPr>
            <a:r>
              <a:rPr lang="en-US" sz="2500" dirty="0">
                <a:latin typeface="Times New Roman" pitchFamily="18" charset="0"/>
                <a:cs typeface="Times New Roman" pitchFamily="18" charset="0"/>
              </a:rPr>
              <a:t> Can also use axons or the </a:t>
            </a:r>
            <a:r>
              <a:rPr lang="en-US" sz="2500" dirty="0" err="1">
                <a:latin typeface="Times New Roman" pitchFamily="18" charset="0"/>
                <a:cs typeface="Times New Roman" pitchFamily="18" charset="0"/>
              </a:rPr>
              <a:t>perineural</a:t>
            </a:r>
            <a:r>
              <a:rPr lang="en-US" sz="2500" dirty="0">
                <a:latin typeface="Times New Roman" pitchFamily="18" charset="0"/>
                <a:cs typeface="Times New Roman" pitchFamily="18" charset="0"/>
              </a:rPr>
              <a:t> sheath of the peripheral nervous system</a:t>
            </a:r>
          </a:p>
          <a:p>
            <a:pPr algn="just">
              <a:lnSpc>
                <a:spcPct val="150000"/>
              </a:lnSpc>
            </a:pPr>
            <a:r>
              <a:rPr lang="en-US" sz="2500" dirty="0">
                <a:latin typeface="Times New Roman" pitchFamily="18" charset="0"/>
                <a:cs typeface="Times New Roman" pitchFamily="18" charset="0"/>
              </a:rPr>
              <a:t> </a:t>
            </a:r>
            <a:r>
              <a:rPr lang="en-US" sz="2500" b="1" dirty="0">
                <a:latin typeface="Times New Roman" pitchFamily="18" charset="0"/>
                <a:cs typeface="Times New Roman" pitchFamily="18" charset="0"/>
              </a:rPr>
              <a:t>Motor neurons </a:t>
            </a:r>
            <a:r>
              <a:rPr lang="en-US" sz="2500" dirty="0">
                <a:latin typeface="Times New Roman" pitchFamily="18" charset="0"/>
                <a:cs typeface="Times New Roman" pitchFamily="18" charset="0"/>
              </a:rPr>
              <a:t>are particularly </a:t>
            </a:r>
            <a:r>
              <a:rPr lang="en-US" sz="2500" dirty="0" smtClean="0">
                <a:latin typeface="Times New Roman" pitchFamily="18" charset="0"/>
                <a:cs typeface="Times New Roman" pitchFamily="18" charset="0"/>
              </a:rPr>
              <a:t>vulnerable</a:t>
            </a:r>
            <a:endParaRPr lang="en-US" sz="2500" dirty="0">
              <a:latin typeface="Times New Roman" pitchFamily="18" charset="0"/>
              <a:cs typeface="Times New Roman" pitchFamily="18" charset="0"/>
            </a:endParaRPr>
          </a:p>
          <a:p>
            <a:pPr algn="just">
              <a:lnSpc>
                <a:spcPct val="150000"/>
              </a:lnSpc>
            </a:pPr>
            <a:r>
              <a:rPr lang="en-US" sz="2500" dirty="0">
                <a:latin typeface="Times New Roman" pitchFamily="18" charset="0"/>
                <a:cs typeface="Times New Roman" pitchFamily="18" charset="0"/>
              </a:rPr>
              <a:t> Various levels of neuronal destruction cause:</a:t>
            </a:r>
          </a:p>
          <a:p>
            <a:pPr lvl="1" algn="just">
              <a:lnSpc>
                <a:spcPct val="150000"/>
              </a:lnSpc>
            </a:pPr>
            <a:r>
              <a:rPr lang="en-US" sz="2500" dirty="0">
                <a:latin typeface="Times New Roman" pitchFamily="18" charset="0"/>
                <a:cs typeface="Times New Roman" pitchFamily="18" charset="0"/>
              </a:rPr>
              <a:t>Necrosis of neural tissue</a:t>
            </a:r>
          </a:p>
          <a:p>
            <a:pPr lvl="1" algn="just">
              <a:lnSpc>
                <a:spcPct val="150000"/>
              </a:lnSpc>
            </a:pPr>
            <a:r>
              <a:rPr lang="en-US" sz="2500" dirty="0">
                <a:latin typeface="Times New Roman" pitchFamily="18" charset="0"/>
                <a:cs typeface="Times New Roman" pitchFamily="18" charset="0"/>
              </a:rPr>
              <a:t>Infiltration by mononuclear cells, primarily lymphocytes</a:t>
            </a:r>
          </a:p>
          <a:p>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142</a:t>
            </a:fld>
            <a:endParaRPr lang="am-ET"/>
          </a:p>
        </p:txBody>
      </p:sp>
    </p:spTree>
    <p:extLst>
      <p:ext uri="{BB962C8B-B14F-4D97-AF65-F5344CB8AC3E}">
        <p14:creationId xmlns:p14="http://schemas.microsoft.com/office/powerpoint/2010/main" val="10862359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lgn="just">
              <a:lnSpc>
                <a:spcPct val="150000"/>
              </a:lnSpc>
            </a:pPr>
            <a:r>
              <a:rPr lang="en-US" sz="2600" dirty="0">
                <a:latin typeface="Times New Roman" pitchFamily="18" charset="0"/>
                <a:cs typeface="Times New Roman" pitchFamily="18" charset="0"/>
              </a:rPr>
              <a:t>The destruction of motor neurons in the spinal cord results in flaccid </a:t>
            </a:r>
            <a:r>
              <a:rPr lang="en-US" sz="2600" dirty="0" smtClean="0">
                <a:latin typeface="Times New Roman" pitchFamily="18" charset="0"/>
                <a:cs typeface="Times New Roman" pitchFamily="18" charset="0"/>
              </a:rPr>
              <a:t>paralysis</a:t>
            </a:r>
          </a:p>
          <a:p>
            <a:pPr algn="just">
              <a:lnSpc>
                <a:spcPct val="150000"/>
              </a:lnSpc>
            </a:pPr>
            <a:r>
              <a:rPr lang="en-US" sz="2600" dirty="0">
                <a:latin typeface="Times New Roman" pitchFamily="18" charset="0"/>
                <a:cs typeface="Times New Roman" pitchFamily="18" charset="0"/>
              </a:rPr>
              <a:t>90% of poliomyelitis infections are very mild and subclinical</a:t>
            </a:r>
          </a:p>
          <a:p>
            <a:pPr algn="just">
              <a:lnSpc>
                <a:spcPct val="150000"/>
              </a:lnSpc>
            </a:pPr>
            <a:r>
              <a:rPr lang="en-US" sz="2600" dirty="0">
                <a:latin typeface="Times New Roman" pitchFamily="18" charset="0"/>
                <a:cs typeface="Times New Roman" pitchFamily="18" charset="0"/>
              </a:rPr>
              <a:t>Incubation time varies from 4 to 35 days.</a:t>
            </a:r>
          </a:p>
          <a:p>
            <a:pPr>
              <a:lnSpc>
                <a:spcPct val="150000"/>
              </a:lnSpc>
            </a:pPr>
            <a:r>
              <a:rPr lang="en-US" sz="2600" dirty="0">
                <a:latin typeface="Times New Roman" pitchFamily="18" charset="0"/>
                <a:cs typeface="Times New Roman" pitchFamily="18" charset="0"/>
              </a:rPr>
              <a:t> Average is about 10 </a:t>
            </a:r>
            <a:r>
              <a:rPr lang="en-US" sz="2600" dirty="0" smtClean="0">
                <a:latin typeface="Times New Roman" pitchFamily="18" charset="0"/>
                <a:cs typeface="Times New Roman" pitchFamily="18" charset="0"/>
              </a:rPr>
              <a:t>days</a:t>
            </a:r>
          </a:p>
          <a:p>
            <a:pPr>
              <a:lnSpc>
                <a:spcPct val="150000"/>
              </a:lnSpc>
            </a:pPr>
            <a:r>
              <a:rPr lang="en-US" sz="2600" dirty="0" smtClean="0">
                <a:latin typeface="Times New Roman" pitchFamily="18" charset="0"/>
                <a:cs typeface="Times New Roman" pitchFamily="18" charset="0"/>
              </a:rPr>
              <a:t>Three </a:t>
            </a:r>
            <a:r>
              <a:rPr lang="en-US" sz="2600" dirty="0">
                <a:latin typeface="Times New Roman" pitchFamily="18" charset="0"/>
                <a:cs typeface="Times New Roman" pitchFamily="18" charset="0"/>
              </a:rPr>
              <a:t>types of polio infection:-</a:t>
            </a:r>
          </a:p>
          <a:p>
            <a:pPr lvl="1">
              <a:lnSpc>
                <a:spcPct val="150000"/>
              </a:lnSpc>
            </a:pPr>
            <a:r>
              <a:rPr lang="en-US" sz="2600" b="1" dirty="0">
                <a:latin typeface="Times New Roman" pitchFamily="18" charset="0"/>
                <a:cs typeface="Times New Roman" pitchFamily="18" charset="0"/>
              </a:rPr>
              <a:t>Abortive poliomyelitis</a:t>
            </a:r>
            <a:r>
              <a:rPr lang="en-US" sz="2600" dirty="0">
                <a:latin typeface="Times New Roman" pitchFamily="18" charset="0"/>
                <a:cs typeface="Times New Roman" pitchFamily="18" charset="0"/>
              </a:rPr>
              <a:t>:</a:t>
            </a:r>
          </a:p>
          <a:p>
            <a:pPr lvl="2">
              <a:lnSpc>
                <a:spcPct val="150000"/>
              </a:lnSpc>
            </a:pPr>
            <a:r>
              <a:rPr lang="en-US" sz="2600" dirty="0">
                <a:latin typeface="Times New Roman" pitchFamily="18" charset="0"/>
                <a:cs typeface="Times New Roman" pitchFamily="18" charset="0"/>
              </a:rPr>
              <a:t>Nonspecific febrile illness</a:t>
            </a:r>
          </a:p>
          <a:p>
            <a:pPr lvl="2">
              <a:lnSpc>
                <a:spcPct val="150000"/>
              </a:lnSpc>
            </a:pPr>
            <a:r>
              <a:rPr lang="en-US" sz="2600" dirty="0">
                <a:latin typeface="Times New Roman" pitchFamily="18" charset="0"/>
                <a:cs typeface="Times New Roman" pitchFamily="18" charset="0"/>
              </a:rPr>
              <a:t> Lasts two to three days</a:t>
            </a:r>
          </a:p>
          <a:p>
            <a:pPr lvl="2">
              <a:lnSpc>
                <a:spcPct val="150000"/>
              </a:lnSpc>
            </a:pPr>
            <a:r>
              <a:rPr lang="en-US" sz="2600" dirty="0">
                <a:latin typeface="Times New Roman" pitchFamily="18" charset="0"/>
                <a:cs typeface="Times New Roman" pitchFamily="18" charset="0"/>
              </a:rPr>
              <a:t> No signs or symptoms</a:t>
            </a:r>
          </a:p>
          <a:p>
            <a:pPr lvl="1" algn="just">
              <a:lnSpc>
                <a:spcPct val="150000"/>
              </a:lnSpc>
            </a:pPr>
            <a:endParaRPr lang="en-US" sz="2600" dirty="0" smtClean="0">
              <a:latin typeface="Times New Roman" pitchFamily="18" charset="0"/>
              <a:cs typeface="Times New Roman" pitchFamily="18" charset="0"/>
            </a:endParaRPr>
          </a:p>
          <a:p>
            <a:pPr marL="457200" lvl="1" indent="0" algn="just">
              <a:lnSpc>
                <a:spcPct val="150000"/>
              </a:lnSpc>
              <a:buNone/>
            </a:pPr>
            <a:endParaRPr lang="en-US" sz="26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5684276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457200" lvl="1">
              <a:lnSpc>
                <a:spcPct val="150000"/>
              </a:lnSpc>
            </a:pPr>
            <a:r>
              <a:rPr lang="en-US" sz="2500" b="1" dirty="0" smtClean="0">
                <a:latin typeface="Times New Roman" pitchFamily="18" charset="0"/>
                <a:cs typeface="Times New Roman" pitchFamily="18" charset="0"/>
              </a:rPr>
              <a:t>Non-paralytic </a:t>
            </a:r>
            <a:r>
              <a:rPr lang="en-US" sz="2500" b="1" dirty="0">
                <a:latin typeface="Times New Roman" pitchFamily="18" charset="0"/>
                <a:cs typeface="Times New Roman" pitchFamily="18" charset="0"/>
              </a:rPr>
              <a:t>poliomyelitis (aseptic meningitis</a:t>
            </a:r>
            <a:r>
              <a:rPr lang="en-US" sz="2500" b="1" dirty="0" smtClean="0">
                <a:latin typeface="Times New Roman" pitchFamily="18" charset="0"/>
                <a:cs typeface="Times New Roman" pitchFamily="18" charset="0"/>
              </a:rPr>
              <a:t>)</a:t>
            </a:r>
            <a:r>
              <a:rPr lang="en-US" sz="2500" dirty="0" smtClean="0">
                <a:latin typeface="Times New Roman" pitchFamily="18" charset="0"/>
                <a:cs typeface="Times New Roman" pitchFamily="18" charset="0"/>
              </a:rPr>
              <a:t>:</a:t>
            </a:r>
            <a:endParaRPr lang="en-US" sz="2500" dirty="0">
              <a:latin typeface="Times New Roman" pitchFamily="18" charset="0"/>
              <a:cs typeface="Times New Roman" pitchFamily="18" charset="0"/>
            </a:endParaRPr>
          </a:p>
          <a:p>
            <a:pPr marL="640080" lvl="2">
              <a:lnSpc>
                <a:spcPct val="150000"/>
              </a:lnSpc>
            </a:pPr>
            <a:r>
              <a:rPr lang="en-US" sz="2500" dirty="0">
                <a:latin typeface="Times New Roman" pitchFamily="18" charset="0"/>
                <a:cs typeface="Times New Roman" pitchFamily="18" charset="0"/>
              </a:rPr>
              <a:t>Characterized by meningeal irritation, stiff neck, back pain, and back stiffness</a:t>
            </a:r>
          </a:p>
          <a:p>
            <a:pPr marL="640080" lvl="2">
              <a:lnSpc>
                <a:spcPct val="150000"/>
              </a:lnSpc>
            </a:pPr>
            <a:r>
              <a:rPr lang="en-US" sz="2500" dirty="0">
                <a:latin typeface="Times New Roman" pitchFamily="18" charset="0"/>
                <a:cs typeface="Times New Roman" pitchFamily="18" charset="0"/>
              </a:rPr>
              <a:t> Rapid and complete recovery</a:t>
            </a:r>
          </a:p>
          <a:p>
            <a:pPr marL="457200" lvl="1">
              <a:lnSpc>
                <a:spcPct val="150000"/>
              </a:lnSpc>
            </a:pPr>
            <a:r>
              <a:rPr lang="en-US" sz="2500" b="1" dirty="0">
                <a:latin typeface="Times New Roman" pitchFamily="18" charset="0"/>
                <a:cs typeface="Times New Roman" pitchFamily="18" charset="0"/>
              </a:rPr>
              <a:t>Paralytic poliomyelitis</a:t>
            </a:r>
            <a:r>
              <a:rPr lang="en-US" sz="2500" dirty="0">
                <a:latin typeface="Times New Roman" pitchFamily="18" charset="0"/>
                <a:cs typeface="Times New Roman" pitchFamily="18" charset="0"/>
              </a:rPr>
              <a:t>:</a:t>
            </a:r>
          </a:p>
          <a:p>
            <a:pPr marL="731520" lvl="1">
              <a:lnSpc>
                <a:spcPct val="150000"/>
              </a:lnSpc>
              <a:buFont typeface="Arial" pitchFamily="34" charset="0"/>
              <a:buChar char="•"/>
            </a:pPr>
            <a:r>
              <a:rPr lang="en-US" sz="2500" dirty="0" smtClean="0">
                <a:latin typeface="Times New Roman" pitchFamily="18" charset="0"/>
                <a:cs typeface="Times New Roman" pitchFamily="18" charset="0"/>
              </a:rPr>
              <a:t>Occurs </a:t>
            </a:r>
            <a:r>
              <a:rPr lang="en-US" sz="2500" dirty="0">
                <a:latin typeface="Times New Roman" pitchFamily="18" charset="0"/>
                <a:cs typeface="Times New Roman" pitchFamily="18" charset="0"/>
              </a:rPr>
              <a:t>in 2% of persons infected</a:t>
            </a:r>
          </a:p>
          <a:p>
            <a:pPr marL="731520" lvl="1">
              <a:lnSpc>
                <a:spcPct val="150000"/>
              </a:lnSpc>
              <a:buFont typeface="Arial" pitchFamily="34" charset="0"/>
              <a:buChar char="•"/>
            </a:pPr>
            <a:r>
              <a:rPr lang="en-US" sz="2500" dirty="0">
                <a:latin typeface="Times New Roman" pitchFamily="18" charset="0"/>
                <a:cs typeface="Times New Roman" pitchFamily="18" charset="0"/>
              </a:rPr>
              <a:t> Characterized by asymmetric </a:t>
            </a:r>
            <a:r>
              <a:rPr lang="en-US" sz="2500" b="1" dirty="0">
                <a:latin typeface="Times New Roman" pitchFamily="18" charset="0"/>
                <a:cs typeface="Times New Roman" pitchFamily="18" charset="0"/>
              </a:rPr>
              <a:t>flaccid paralysis</a:t>
            </a:r>
          </a:p>
          <a:p>
            <a:pPr marL="731520" lvl="1">
              <a:lnSpc>
                <a:spcPct val="150000"/>
              </a:lnSpc>
              <a:buFont typeface="Arial" pitchFamily="34" charset="0"/>
              <a:buChar char="•"/>
            </a:pPr>
            <a:r>
              <a:rPr lang="en-US" sz="2500" dirty="0">
                <a:latin typeface="Times New Roman" pitchFamily="18" charset="0"/>
                <a:cs typeface="Times New Roman" pitchFamily="18" charset="0"/>
              </a:rPr>
              <a:t> Extent varies from case to case</a:t>
            </a:r>
          </a:p>
          <a:p>
            <a:pPr marL="731520" lvl="1">
              <a:lnSpc>
                <a:spcPct val="150000"/>
              </a:lnSpc>
              <a:buFont typeface="Arial" pitchFamily="34" charset="0"/>
              <a:buChar char="•"/>
            </a:pPr>
            <a:r>
              <a:rPr lang="en-US" sz="2500" dirty="0">
                <a:latin typeface="Times New Roman" pitchFamily="18" charset="0"/>
                <a:cs typeface="Times New Roman" pitchFamily="18" charset="0"/>
              </a:rPr>
              <a:t> Temporarily damaged neurons can regain function</a:t>
            </a:r>
          </a:p>
          <a:p>
            <a:pPr marL="731520" lvl="1">
              <a:lnSpc>
                <a:spcPct val="150000"/>
              </a:lnSpc>
              <a:buFont typeface="Arial" pitchFamily="34" charset="0"/>
              <a:buChar char="•"/>
            </a:pPr>
            <a:r>
              <a:rPr lang="en-US" sz="2500" dirty="0">
                <a:latin typeface="Times New Roman" pitchFamily="18" charset="0"/>
                <a:cs typeface="Times New Roman" pitchFamily="18" charset="0"/>
              </a:rPr>
              <a:t>Recovery can take six months</a:t>
            </a:r>
          </a:p>
          <a:p>
            <a:pPr marL="731520" lvl="1">
              <a:lnSpc>
                <a:spcPct val="150000"/>
              </a:lnSpc>
              <a:buFont typeface="Arial" pitchFamily="34" charset="0"/>
              <a:buChar char="•"/>
            </a:pPr>
            <a:r>
              <a:rPr lang="en-US" sz="2500" dirty="0">
                <a:latin typeface="Times New Roman" pitchFamily="18" charset="0"/>
                <a:cs typeface="Times New Roman" pitchFamily="18" charset="0"/>
              </a:rPr>
              <a:t> Paralysis persisting after this period is permanent</a:t>
            </a:r>
          </a:p>
          <a:p>
            <a:pPr marL="731520"/>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144</a:t>
            </a:fld>
            <a:endParaRPr lang="am-ET"/>
          </a:p>
        </p:txBody>
      </p:sp>
    </p:spTree>
    <p:extLst>
      <p:ext uri="{BB962C8B-B14F-4D97-AF65-F5344CB8AC3E}">
        <p14:creationId xmlns:p14="http://schemas.microsoft.com/office/powerpoint/2010/main" val="42466949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800" b="1"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Laboratory Diagnosis</a:t>
            </a:r>
          </a:p>
          <a:p>
            <a:pPr marL="0" indent="0" algn="just">
              <a:lnSpc>
                <a:spcPct val="150000"/>
              </a:lnSpc>
              <a:buNone/>
            </a:pPr>
            <a:r>
              <a:rPr lang="en-US" sz="2500" b="1" dirty="0" smtClean="0">
                <a:latin typeface="Times New Roman" pitchFamily="18" charset="0"/>
                <a:cs typeface="Times New Roman" pitchFamily="18" charset="0"/>
              </a:rPr>
              <a:t> Specimen</a:t>
            </a:r>
            <a:r>
              <a:rPr lang="en-US" sz="2500" dirty="0" smtClean="0">
                <a:latin typeface="Times New Roman" pitchFamily="18" charset="0"/>
                <a:cs typeface="Times New Roman" pitchFamily="18" charset="0"/>
              </a:rPr>
              <a:t>: Throat swabs, rectal </a:t>
            </a:r>
            <a:r>
              <a:rPr lang="en-US" sz="2500" dirty="0">
                <a:latin typeface="Times New Roman" pitchFamily="18" charset="0"/>
                <a:cs typeface="Times New Roman" pitchFamily="18" charset="0"/>
              </a:rPr>
              <a:t>swabs or stool </a:t>
            </a:r>
            <a:endParaRPr lang="en-US" sz="2500" b="1" dirty="0" smtClean="0">
              <a:latin typeface="Times New Roman" pitchFamily="18" charset="0"/>
              <a:cs typeface="Times New Roman" pitchFamily="18" charset="0"/>
            </a:endParaRPr>
          </a:p>
          <a:p>
            <a:pPr algn="just">
              <a:lnSpc>
                <a:spcPct val="150000"/>
              </a:lnSpc>
            </a:pPr>
            <a:r>
              <a:rPr lang="en-US" sz="2500" dirty="0">
                <a:latin typeface="Times New Roman" pitchFamily="18" charset="0"/>
                <a:cs typeface="Times New Roman" pitchFamily="18" charset="0"/>
              </a:rPr>
              <a:t>Specimens should be kept frozen during transit to the </a:t>
            </a:r>
            <a:r>
              <a:rPr lang="en-US" sz="2500" dirty="0" smtClean="0">
                <a:latin typeface="Times New Roman" pitchFamily="18" charset="0"/>
                <a:cs typeface="Times New Roman" pitchFamily="18" charset="0"/>
              </a:rPr>
              <a:t>laboratory </a:t>
            </a:r>
          </a:p>
          <a:p>
            <a:pPr algn="just">
              <a:lnSpc>
                <a:spcPct val="150000"/>
              </a:lnSpc>
            </a:pPr>
            <a:r>
              <a:rPr lang="en-US" sz="2500" dirty="0" smtClean="0">
                <a:latin typeface="Times New Roman" pitchFamily="18" charset="0"/>
                <a:cs typeface="Times New Roman" pitchFamily="18" charset="0"/>
              </a:rPr>
              <a:t>Cultures </a:t>
            </a:r>
            <a:r>
              <a:rPr lang="en-US" sz="2500" dirty="0">
                <a:latin typeface="Times New Roman" pitchFamily="18" charset="0"/>
                <a:cs typeface="Times New Roman" pitchFamily="18" charset="0"/>
              </a:rPr>
              <a:t>of human or monkey cells are inoculated, incubated, and observed. </a:t>
            </a:r>
            <a:endParaRPr lang="en-US" sz="2500" dirty="0" smtClean="0">
              <a:latin typeface="Times New Roman" pitchFamily="18" charset="0"/>
              <a:cs typeface="Times New Roman" pitchFamily="18" charset="0"/>
            </a:endParaRPr>
          </a:p>
          <a:p>
            <a:pPr algn="just">
              <a:lnSpc>
                <a:spcPct val="150000"/>
              </a:lnSpc>
            </a:pPr>
            <a:r>
              <a:rPr lang="en-US" sz="2500" dirty="0" smtClean="0">
                <a:latin typeface="Times New Roman" pitchFamily="18" charset="0"/>
                <a:cs typeface="Times New Roman" pitchFamily="18" charset="0"/>
              </a:rPr>
              <a:t>Cytopathogenic </a:t>
            </a:r>
            <a:r>
              <a:rPr lang="en-US" sz="2500" dirty="0">
                <a:latin typeface="Times New Roman" pitchFamily="18" charset="0"/>
                <a:cs typeface="Times New Roman" pitchFamily="18" charset="0"/>
              </a:rPr>
              <a:t>effects appear in 3–6 </a:t>
            </a:r>
            <a:r>
              <a:rPr lang="en-US" sz="2500" dirty="0" smtClean="0">
                <a:latin typeface="Times New Roman" pitchFamily="18" charset="0"/>
                <a:cs typeface="Times New Roman" pitchFamily="18" charset="0"/>
              </a:rPr>
              <a:t>days</a:t>
            </a:r>
          </a:p>
          <a:p>
            <a:pPr algn="just">
              <a:lnSpc>
                <a:spcPct val="150000"/>
              </a:lnSpc>
            </a:pPr>
            <a:r>
              <a:rPr lang="en-US" sz="2500" dirty="0" smtClean="0">
                <a:latin typeface="Times New Roman" pitchFamily="18" charset="0"/>
                <a:cs typeface="Times New Roman" pitchFamily="18" charset="0"/>
              </a:rPr>
              <a:t>An </a:t>
            </a:r>
            <a:r>
              <a:rPr lang="en-US" sz="2500" dirty="0">
                <a:latin typeface="Times New Roman" pitchFamily="18" charset="0"/>
                <a:cs typeface="Times New Roman" pitchFamily="18" charset="0"/>
              </a:rPr>
              <a:t>isolated virus is identified and typed by neutralization with specific </a:t>
            </a:r>
            <a:r>
              <a:rPr lang="en-US" sz="2500" dirty="0" smtClean="0">
                <a:latin typeface="Times New Roman" pitchFamily="18" charset="0"/>
                <a:cs typeface="Times New Roman" pitchFamily="18" charset="0"/>
              </a:rPr>
              <a:t>antiserum</a:t>
            </a:r>
          </a:p>
          <a:p>
            <a:pPr algn="just">
              <a:lnSpc>
                <a:spcPct val="150000"/>
              </a:lnSpc>
            </a:pPr>
            <a:r>
              <a:rPr lang="en-US" sz="2500" dirty="0" smtClean="0">
                <a:latin typeface="Times New Roman" pitchFamily="18" charset="0"/>
                <a:cs typeface="Times New Roman" pitchFamily="18" charset="0"/>
              </a:rPr>
              <a:t>Virus </a:t>
            </a:r>
            <a:r>
              <a:rPr lang="en-US" sz="2500" dirty="0">
                <a:latin typeface="Times New Roman" pitchFamily="18" charset="0"/>
                <a:cs typeface="Times New Roman" pitchFamily="18" charset="0"/>
              </a:rPr>
              <a:t>can also be identified </a:t>
            </a:r>
            <a:r>
              <a:rPr lang="en-US" sz="2500" dirty="0" smtClean="0">
                <a:latin typeface="Times New Roman" pitchFamily="18" charset="0"/>
                <a:cs typeface="Times New Roman" pitchFamily="18" charset="0"/>
              </a:rPr>
              <a:t>by PCR assays</a:t>
            </a:r>
            <a:endParaRPr lang="en-US" sz="2500" dirty="0">
              <a:latin typeface="Times New Roman" pitchFamily="18" charset="0"/>
              <a:cs typeface="Times New Roman" pitchFamily="18" charset="0"/>
            </a:endParaRPr>
          </a:p>
          <a:p>
            <a:endParaRPr lang="en-US" sz="2800" b="1" dirty="0" smtClean="0">
              <a:latin typeface="Times New Roman" pitchFamily="18" charset="0"/>
              <a:cs typeface="Times New Roman" pitchFamily="18" charset="0"/>
            </a:endParaRPr>
          </a:p>
          <a:p>
            <a:pPr marL="0" indent="0">
              <a:buNone/>
            </a:pPr>
            <a:endParaRPr lang="en-US" sz="2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145</a:t>
            </a:fld>
            <a:endParaRPr lang="am-ET"/>
          </a:p>
        </p:txBody>
      </p:sp>
    </p:spTree>
    <p:extLst>
      <p:ext uri="{BB962C8B-B14F-4D97-AF65-F5344CB8AC3E}">
        <p14:creationId xmlns:p14="http://schemas.microsoft.com/office/powerpoint/2010/main" val="15467364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lnSpc>
                <a:spcPct val="150000"/>
              </a:lnSpc>
              <a:buNone/>
            </a:pPr>
            <a:r>
              <a:rPr lang="en-US" sz="2400" dirty="0" smtClean="0">
                <a:latin typeface="Times New Roman" pitchFamily="18" charset="0"/>
                <a:cs typeface="Times New Roman" pitchFamily="18" charset="0"/>
              </a:rPr>
              <a:t>  </a:t>
            </a:r>
            <a:r>
              <a:rPr lang="en-US" sz="2600" b="1" dirty="0" smtClean="0">
                <a:latin typeface="Times New Roman" pitchFamily="18" charset="0"/>
                <a:cs typeface="Times New Roman" pitchFamily="18" charset="0"/>
              </a:rPr>
              <a:t>Prevention and Control</a:t>
            </a:r>
          </a:p>
          <a:p>
            <a:pPr>
              <a:lnSpc>
                <a:spcPct val="150000"/>
              </a:lnSpc>
            </a:pPr>
            <a:r>
              <a:rPr lang="en-US" sz="2600" dirty="0" smtClean="0">
                <a:latin typeface="Times New Roman" pitchFamily="18" charset="0"/>
                <a:cs typeface="Times New Roman" pitchFamily="18" charset="0"/>
              </a:rPr>
              <a:t>Polio </a:t>
            </a:r>
            <a:r>
              <a:rPr lang="en-US" sz="2600" dirty="0">
                <a:latin typeface="Times New Roman" pitchFamily="18" charset="0"/>
                <a:cs typeface="Times New Roman" pitchFamily="18" charset="0"/>
              </a:rPr>
              <a:t>vaccine essentially wiped out this </a:t>
            </a:r>
            <a:r>
              <a:rPr lang="en-US" sz="2600" dirty="0" smtClean="0">
                <a:latin typeface="Times New Roman" pitchFamily="18" charset="0"/>
                <a:cs typeface="Times New Roman" pitchFamily="18" charset="0"/>
              </a:rPr>
              <a:t>infection</a:t>
            </a:r>
            <a:endParaRPr lang="en-US" sz="2600" dirty="0">
              <a:latin typeface="Times New Roman" pitchFamily="18" charset="0"/>
              <a:cs typeface="Times New Roman" pitchFamily="18" charset="0"/>
            </a:endParaRPr>
          </a:p>
          <a:p>
            <a:pPr>
              <a:lnSpc>
                <a:spcPct val="150000"/>
              </a:lnSpc>
            </a:pPr>
            <a:r>
              <a:rPr lang="en-US" sz="2600" dirty="0">
                <a:latin typeface="Times New Roman" pitchFamily="18" charset="0"/>
                <a:cs typeface="Times New Roman" pitchFamily="18" charset="0"/>
              </a:rPr>
              <a:t> Two types of vaccine:</a:t>
            </a:r>
          </a:p>
          <a:p>
            <a:pPr lvl="1">
              <a:lnSpc>
                <a:spcPct val="150000"/>
              </a:lnSpc>
            </a:pPr>
            <a:r>
              <a:rPr lang="en-US" sz="2600" b="1" dirty="0" smtClean="0">
                <a:latin typeface="Times New Roman" pitchFamily="18" charset="0"/>
                <a:cs typeface="Times New Roman" pitchFamily="18" charset="0"/>
              </a:rPr>
              <a:t>Inactive/killed form (Salk</a:t>
            </a: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developed by Jonas </a:t>
            </a:r>
            <a:r>
              <a:rPr lang="en-US" sz="2600" dirty="0" smtClean="0">
                <a:latin typeface="Times New Roman" pitchFamily="18" charset="0"/>
                <a:cs typeface="Times New Roman" pitchFamily="18" charset="0"/>
              </a:rPr>
              <a:t>Salk</a:t>
            </a:r>
          </a:p>
          <a:p>
            <a:pPr lvl="1">
              <a:lnSpc>
                <a:spcPct val="150000"/>
              </a:lnSpc>
              <a:buFont typeface="Arial" pitchFamily="34" charset="0"/>
              <a:buChar char="•"/>
            </a:pPr>
            <a:r>
              <a:rPr lang="en-US" sz="2600" dirty="0" smtClean="0">
                <a:latin typeface="Times New Roman" pitchFamily="18" charset="0"/>
                <a:cs typeface="Times New Roman" pitchFamily="18" charset="0"/>
              </a:rPr>
              <a:t>It is prepared </a:t>
            </a:r>
            <a:r>
              <a:rPr lang="en-US" sz="2600" dirty="0">
                <a:latin typeface="Times New Roman" pitchFamily="18" charset="0"/>
                <a:cs typeface="Times New Roman" pitchFamily="18" charset="0"/>
              </a:rPr>
              <a:t>from virus grown in monkey kidney cultures</a:t>
            </a:r>
          </a:p>
          <a:p>
            <a:pPr lvl="1">
              <a:lnSpc>
                <a:spcPct val="150000"/>
              </a:lnSpc>
            </a:pPr>
            <a:r>
              <a:rPr lang="en-US" sz="2600" dirty="0">
                <a:latin typeface="Times New Roman" pitchFamily="18" charset="0"/>
                <a:cs typeface="Times New Roman" pitchFamily="18" charset="0"/>
              </a:rPr>
              <a:t> </a:t>
            </a:r>
            <a:r>
              <a:rPr lang="en-US" sz="2600" b="1" dirty="0">
                <a:latin typeface="Times New Roman" pitchFamily="18" charset="0"/>
                <a:cs typeface="Times New Roman" pitchFamily="18" charset="0"/>
              </a:rPr>
              <a:t>Live attenuated form </a:t>
            </a:r>
            <a:r>
              <a:rPr lang="en-US" sz="2600" dirty="0">
                <a:latin typeface="Times New Roman" pitchFamily="18" charset="0"/>
                <a:cs typeface="Times New Roman" pitchFamily="18" charset="0"/>
              </a:rPr>
              <a:t>– developed by Albert </a:t>
            </a:r>
            <a:r>
              <a:rPr lang="en-US" sz="2600" dirty="0" smtClean="0">
                <a:latin typeface="Times New Roman" pitchFamily="18" charset="0"/>
                <a:cs typeface="Times New Roman" pitchFamily="18" charset="0"/>
              </a:rPr>
              <a:t>Sabin</a:t>
            </a:r>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146</a:t>
            </a:fld>
            <a:endParaRPr lang="am-ET"/>
          </a:p>
        </p:txBody>
      </p:sp>
    </p:spTree>
    <p:extLst>
      <p:ext uri="{BB962C8B-B14F-4D97-AF65-F5344CB8AC3E}">
        <p14:creationId xmlns:p14="http://schemas.microsoft.com/office/powerpoint/2010/main" val="14055448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3"/>
          <p:cNvSpPr>
            <a:spLocks noGrp="1" noChangeArrowheads="1"/>
          </p:cNvSpPr>
          <p:nvPr>
            <p:ph idx="1"/>
          </p:nvPr>
        </p:nvSpPr>
        <p:spPr>
          <a:xfrm>
            <a:off x="0" y="1"/>
            <a:ext cx="9144000" cy="6553200"/>
          </a:xfrm>
        </p:spPr>
        <p:txBody>
          <a:bodyPr>
            <a:noAutofit/>
          </a:bodyPr>
          <a:lstStyle/>
          <a:p>
            <a:pPr marL="0" lvl="1" indent="0">
              <a:lnSpc>
                <a:spcPct val="150000"/>
              </a:lnSpc>
              <a:buNone/>
            </a:pPr>
            <a:r>
              <a:rPr lang="en-US" sz="2600" b="1" dirty="0">
                <a:latin typeface="Times New Roman" pitchFamily="18" charset="0"/>
                <a:cs typeface="Times New Roman" pitchFamily="18" charset="0"/>
              </a:rPr>
              <a:t>Measles (</a:t>
            </a:r>
            <a:r>
              <a:rPr lang="en-US" sz="2600" b="1" dirty="0" err="1">
                <a:latin typeface="Times New Roman" pitchFamily="18" charset="0"/>
                <a:cs typeface="Times New Roman" pitchFamily="18" charset="0"/>
              </a:rPr>
              <a:t>Rubeola</a:t>
            </a:r>
            <a:r>
              <a:rPr lang="en-US" sz="2600" b="1" dirty="0">
                <a:latin typeface="Times New Roman" pitchFamily="18" charset="0"/>
                <a:cs typeface="Times New Roman" pitchFamily="18" charset="0"/>
              </a:rPr>
              <a:t>) Virus Infections</a:t>
            </a:r>
          </a:p>
          <a:p>
            <a:pPr marL="342900" lvl="1" indent="-342900">
              <a:lnSpc>
                <a:spcPct val="150000"/>
              </a:lnSpc>
              <a:buFont typeface="Arial" panose="020B0604020202020204" pitchFamily="34" charset="0"/>
              <a:buChar char="•"/>
            </a:pPr>
            <a:r>
              <a:rPr lang="en-US" sz="2600" dirty="0" smtClean="0">
                <a:latin typeface="Times New Roman" pitchFamily="18" charset="0"/>
                <a:cs typeface="Times New Roman" panose="02020603050405020304" pitchFamily="18" charset="0"/>
              </a:rPr>
              <a:t>It is also called </a:t>
            </a:r>
            <a:r>
              <a:rPr lang="en-US" sz="2600" i="1" dirty="0" smtClean="0">
                <a:latin typeface="Times New Roman" pitchFamily="18" charset="0"/>
                <a:cs typeface="Times New Roman" pitchFamily="18" charset="0"/>
              </a:rPr>
              <a:t>Morbillivirus, </a:t>
            </a:r>
            <a:r>
              <a:rPr lang="en-US" sz="2600" dirty="0" smtClean="0">
                <a:latin typeface="Times New Roman" pitchFamily="18" charset="0"/>
                <a:cs typeface="Times New Roman" pitchFamily="18" charset="0"/>
              </a:rPr>
              <a:t>an RNA virus</a:t>
            </a:r>
          </a:p>
          <a:p>
            <a:pPr marL="342900" lvl="1" indent="-342900">
              <a:lnSpc>
                <a:spcPct val="150000"/>
              </a:lnSpc>
              <a:buFont typeface="Arial" panose="020B0604020202020204" pitchFamily="34" charset="0"/>
              <a:buChar char="•"/>
            </a:pPr>
            <a:r>
              <a:rPr lang="en-US" sz="2600" dirty="0" smtClean="0">
                <a:latin typeface="Times New Roman" pitchFamily="18" charset="0"/>
                <a:cs typeface="Times New Roman" pitchFamily="18" charset="0"/>
              </a:rPr>
              <a:t>Highly </a:t>
            </a:r>
            <a:r>
              <a:rPr lang="en-US" sz="2600" dirty="0">
                <a:latin typeface="Times New Roman" panose="02020603050405020304" pitchFamily="18" charset="0"/>
                <a:cs typeface="Times New Roman" panose="02020603050405020304" pitchFamily="18" charset="0"/>
              </a:rPr>
              <a:t>contagious skin disease that is endemic throughout the </a:t>
            </a:r>
            <a:r>
              <a:rPr lang="en-US" sz="2600" dirty="0" smtClean="0">
                <a:latin typeface="Times New Roman" panose="02020603050405020304" pitchFamily="18" charset="0"/>
                <a:cs typeface="Times New Roman" panose="02020603050405020304" pitchFamily="18" charset="0"/>
              </a:rPr>
              <a:t>world</a:t>
            </a:r>
          </a:p>
          <a:p>
            <a:pPr eaLnBrk="1" hangingPunct="1">
              <a:lnSpc>
                <a:spcPct val="150000"/>
              </a:lnSpc>
            </a:pPr>
            <a:r>
              <a:rPr lang="en-US" sz="2600" dirty="0" smtClean="0">
                <a:latin typeface="Times New Roman" panose="02020603050405020304" pitchFamily="18" charset="0"/>
                <a:cs typeface="Times New Roman" panose="02020603050405020304" pitchFamily="18" charset="0"/>
              </a:rPr>
              <a:t>Morbilliviruses occur only as </a:t>
            </a:r>
            <a:r>
              <a:rPr lang="en-US" sz="2600" b="1" dirty="0" smtClean="0">
                <a:latin typeface="Times New Roman" pitchFamily="18" charset="0"/>
                <a:cs typeface="Times New Roman" pitchFamily="18" charset="0"/>
              </a:rPr>
              <a:t>one cross-reactive antigenic type</a:t>
            </a:r>
          </a:p>
          <a:p>
            <a:pPr eaLnBrk="1" hangingPunct="1">
              <a:lnSpc>
                <a:spcPct val="150000"/>
              </a:lnSpc>
            </a:pPr>
            <a:r>
              <a:rPr lang="en-US" sz="2600" dirty="0" smtClean="0">
                <a:latin typeface="Times New Roman" pitchFamily="18" charset="0"/>
                <a:cs typeface="Times New Roman" pitchFamily="18" charset="0"/>
              </a:rPr>
              <a:t>The natural disease </a:t>
            </a:r>
            <a:r>
              <a:rPr lang="en-US" sz="2600" b="1" dirty="0" smtClean="0">
                <a:latin typeface="Times New Roman" pitchFamily="18" charset="0"/>
                <a:cs typeface="Times New Roman" pitchFamily="18" charset="0"/>
              </a:rPr>
              <a:t>is limited to humans and monkeys</a:t>
            </a:r>
          </a:p>
        </p:txBody>
      </p:sp>
      <p:sp>
        <p:nvSpPr>
          <p:cNvPr id="374786" name="Slide Number Placeholder 5"/>
          <p:cNvSpPr>
            <a:spLocks noGrp="1"/>
          </p:cNvSpPr>
          <p:nvPr>
            <p:ph type="sldNum" sz="quarter" idx="12"/>
          </p:nvPr>
        </p:nvSpPr>
        <p:spPr>
          <a:noFill/>
        </p:spPr>
        <p:txBody>
          <a:bodyPr/>
          <a:lstStyle/>
          <a:p>
            <a:fld id="{51806868-865B-4280-B6CD-2B7D54F1E671}" type="slidenum">
              <a:rPr lang="en-US" smtClean="0"/>
              <a:pPr/>
              <a:t>147</a:t>
            </a:fld>
            <a:endParaRPr lang="en-US" smtClean="0"/>
          </a:p>
        </p:txBody>
      </p:sp>
    </p:spTree>
    <p:extLst>
      <p:ext uri="{BB962C8B-B14F-4D97-AF65-F5344CB8AC3E}">
        <p14:creationId xmlns:p14="http://schemas.microsoft.com/office/powerpoint/2010/main" val="394943686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smtClean="0">
                <a:latin typeface="Times New Roman" panose="02020603050405020304" pitchFamily="18" charset="0"/>
                <a:cs typeface="Times New Roman" panose="02020603050405020304" pitchFamily="18" charset="0"/>
              </a:rPr>
              <a:t>Pathogenesis</a:t>
            </a:r>
          </a:p>
          <a:p>
            <a:pPr algn="just">
              <a:lnSpc>
                <a:spcPct val="150000"/>
              </a:lnSpc>
            </a:pPr>
            <a:r>
              <a:rPr lang="en-US" sz="2500" dirty="0" smtClean="0">
                <a:latin typeface="Times New Roman" panose="02020603050405020304" pitchFamily="18" charset="0"/>
                <a:cs typeface="Times New Roman" panose="02020603050405020304" pitchFamily="18" charset="0"/>
              </a:rPr>
              <a:t>Measles </a:t>
            </a:r>
            <a:r>
              <a:rPr lang="en-US" sz="2500" dirty="0">
                <a:latin typeface="Times New Roman" panose="02020603050405020304" pitchFamily="18" charset="0"/>
                <a:cs typeface="Times New Roman" panose="02020603050405020304" pitchFamily="18" charset="0"/>
              </a:rPr>
              <a:t>virus infects cells of the respiratory tract before spreading via lymph and blood throughout the body to infect the conjunctiva, </a:t>
            </a:r>
            <a:r>
              <a:rPr lang="en-US" sz="2500" dirty="0" smtClean="0">
                <a:latin typeface="Times New Roman" panose="02020603050405020304" pitchFamily="18" charset="0"/>
                <a:cs typeface="Times New Roman" panose="02020603050405020304" pitchFamily="18" charset="0"/>
              </a:rPr>
              <a:t>blood </a:t>
            </a:r>
            <a:r>
              <a:rPr lang="en-US" sz="2500" dirty="0">
                <a:latin typeface="Times New Roman" panose="02020603050405020304" pitchFamily="18" charset="0"/>
                <a:cs typeface="Times New Roman" panose="02020603050405020304" pitchFamily="18" charset="0"/>
              </a:rPr>
              <a:t>vessels, lymphatics, </a:t>
            </a:r>
            <a:r>
              <a:rPr lang="en-US" sz="2500" dirty="0" smtClean="0">
                <a:latin typeface="Times New Roman" panose="02020603050405020304" pitchFamily="18" charset="0"/>
                <a:cs typeface="Times New Roman" panose="02020603050405020304" pitchFamily="18" charset="0"/>
              </a:rPr>
              <a:t>central nervous </a:t>
            </a:r>
            <a:r>
              <a:rPr lang="en-US" sz="2500" dirty="0">
                <a:latin typeface="Times New Roman" panose="02020603050405020304" pitchFamily="18" charset="0"/>
                <a:cs typeface="Times New Roman" panose="02020603050405020304" pitchFamily="18" charset="0"/>
              </a:rPr>
              <a:t>system, and skin.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Cytotoxic </a:t>
            </a:r>
            <a:r>
              <a:rPr lang="en-US" sz="2500" dirty="0">
                <a:latin typeface="Times New Roman" panose="02020603050405020304" pitchFamily="18" charset="0"/>
                <a:cs typeface="Times New Roman" panose="02020603050405020304" pitchFamily="18" charset="0"/>
              </a:rPr>
              <a:t>T cells kill infected </a:t>
            </a:r>
            <a:r>
              <a:rPr lang="en-US" sz="2500" dirty="0" smtClean="0">
                <a:latin typeface="Times New Roman" panose="02020603050405020304" pitchFamily="18" charset="0"/>
                <a:cs typeface="Times New Roman" panose="02020603050405020304" pitchFamily="18" charset="0"/>
              </a:rPr>
              <a:t>cells, causing </a:t>
            </a:r>
            <a:r>
              <a:rPr lang="en-US" sz="2500" dirty="0">
                <a:latin typeface="Times New Roman" panose="02020603050405020304" pitchFamily="18" charset="0"/>
                <a:cs typeface="Times New Roman" panose="02020603050405020304" pitchFamily="18" charset="0"/>
              </a:rPr>
              <a:t>most of the symptoms.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Most </a:t>
            </a:r>
            <a:r>
              <a:rPr lang="en-US" sz="2500" dirty="0">
                <a:latin typeface="Times New Roman" panose="02020603050405020304" pitchFamily="18" charset="0"/>
                <a:cs typeface="Times New Roman" panose="02020603050405020304" pitchFamily="18" charset="0"/>
              </a:rPr>
              <a:t>patients recover </a:t>
            </a:r>
            <a:r>
              <a:rPr lang="en-US" sz="2500" dirty="0" smtClean="0">
                <a:latin typeface="Times New Roman" panose="02020603050405020304" pitchFamily="18" charset="0"/>
                <a:cs typeface="Times New Roman" panose="02020603050405020304" pitchFamily="18" charset="0"/>
              </a:rPr>
              <a:t>within two </a:t>
            </a:r>
            <a:r>
              <a:rPr lang="en-US" sz="2500" dirty="0">
                <a:latin typeface="Times New Roman" panose="02020603050405020304" pitchFamily="18" charset="0"/>
                <a:cs typeface="Times New Roman" panose="02020603050405020304" pitchFamily="18" charset="0"/>
              </a:rPr>
              <a:t>to three weeks, though 1–5% of infected children will </a:t>
            </a:r>
            <a:r>
              <a:rPr lang="en-US" sz="2500" dirty="0" smtClean="0">
                <a:latin typeface="Times New Roman" panose="02020603050405020304" pitchFamily="18" charset="0"/>
                <a:cs typeface="Times New Roman" panose="02020603050405020304" pitchFamily="18" charset="0"/>
              </a:rPr>
              <a:t>die.</a:t>
            </a:r>
          </a:p>
          <a:p>
            <a:pPr algn="just">
              <a:lnSpc>
                <a:spcPct val="150000"/>
              </a:lnSpc>
            </a:pPr>
            <a:r>
              <a:rPr lang="en-US" sz="2500" dirty="0" smtClean="0">
                <a:latin typeface="Times New Roman" panose="02020603050405020304" pitchFamily="18" charset="0"/>
                <a:cs typeface="Times New Roman" panose="02020603050405020304" pitchFamily="18" charset="0"/>
              </a:rPr>
              <a:t>Secondary </a:t>
            </a:r>
            <a:r>
              <a:rPr lang="en-US" sz="2500" dirty="0">
                <a:latin typeface="Times New Roman" panose="02020603050405020304" pitchFamily="18" charset="0"/>
                <a:cs typeface="Times New Roman" panose="02020603050405020304" pitchFamily="18" charset="0"/>
              </a:rPr>
              <a:t>infections by bacteria such </a:t>
            </a:r>
            <a:r>
              <a:rPr lang="en-US" sz="2500" dirty="0" smtClean="0">
                <a:latin typeface="Times New Roman" panose="02020603050405020304" pitchFamily="18" charset="0"/>
                <a:cs typeface="Times New Roman" panose="02020603050405020304" pitchFamily="18" charset="0"/>
              </a:rPr>
              <a:t>as </a:t>
            </a:r>
            <a:r>
              <a:rPr lang="en-US" sz="2500" i="1" dirty="0" smtClean="0">
                <a:latin typeface="Times New Roman" panose="02020603050405020304" pitchFamily="18" charset="0"/>
                <a:cs typeface="Times New Roman" panose="02020603050405020304" pitchFamily="18" charset="0"/>
              </a:rPr>
              <a:t>Staphylococcus </a:t>
            </a:r>
            <a:r>
              <a:rPr lang="en-US" sz="2500" dirty="0" smtClean="0">
                <a:latin typeface="Times New Roman" panose="02020603050405020304" pitchFamily="18" charset="0"/>
                <a:cs typeface="Times New Roman" panose="02020603050405020304" pitchFamily="18" charset="0"/>
              </a:rPr>
              <a:t>or </a:t>
            </a:r>
            <a:r>
              <a:rPr lang="en-US" sz="2500" i="1" dirty="0" smtClean="0">
                <a:latin typeface="Times New Roman" panose="02020603050405020304" pitchFamily="18" charset="0"/>
                <a:cs typeface="Times New Roman" panose="02020603050405020304" pitchFamily="18" charset="0"/>
              </a:rPr>
              <a:t>Streptococcus </a:t>
            </a:r>
            <a:r>
              <a:rPr lang="en-US" sz="2500" dirty="0">
                <a:latin typeface="Times New Roman" panose="02020603050405020304" pitchFamily="18" charset="0"/>
                <a:cs typeface="Times New Roman" panose="02020603050405020304" pitchFamily="18" charset="0"/>
              </a:rPr>
              <a:t>can increase the seriousness of </a:t>
            </a:r>
            <a:r>
              <a:rPr lang="en-US" sz="2500" dirty="0" smtClean="0">
                <a:latin typeface="Times New Roman" panose="02020603050405020304" pitchFamily="18" charset="0"/>
                <a:cs typeface="Times New Roman" panose="02020603050405020304" pitchFamily="18" charset="0"/>
              </a:rPr>
              <a:t>measles.</a:t>
            </a:r>
          </a:p>
          <a:p>
            <a:pPr algn="just">
              <a:lnSpc>
                <a:spcPct val="150000"/>
              </a:lnSpc>
            </a:pPr>
            <a:r>
              <a:rPr lang="en-US" sz="2500" dirty="0" smtClean="0">
                <a:latin typeface="Times New Roman" panose="02020603050405020304" pitchFamily="18" charset="0"/>
                <a:cs typeface="Times New Roman" panose="02020603050405020304" pitchFamily="18" charset="0"/>
              </a:rPr>
              <a:t>Patients</a:t>
            </a: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with </a:t>
            </a:r>
            <a:r>
              <a:rPr lang="en-US" sz="2500" dirty="0">
                <a:latin typeface="Times New Roman" panose="02020603050405020304" pitchFamily="18" charset="0"/>
                <a:cs typeface="Times New Roman" panose="02020603050405020304" pitchFamily="18" charset="0"/>
              </a:rPr>
              <a:t>compromised cellular immunity, such as AIDS </a:t>
            </a:r>
            <a:r>
              <a:rPr lang="en-US" sz="2500" dirty="0" smtClean="0">
                <a:latin typeface="Times New Roman" panose="02020603050405020304" pitchFamily="18" charset="0"/>
                <a:cs typeface="Times New Roman" panose="02020603050405020304" pitchFamily="18" charset="0"/>
              </a:rPr>
              <a:t>patients, can </a:t>
            </a:r>
            <a:r>
              <a:rPr lang="en-US" sz="2500" dirty="0">
                <a:latin typeface="Times New Roman" panose="02020603050405020304" pitchFamily="18" charset="0"/>
                <a:cs typeface="Times New Roman" panose="02020603050405020304" pitchFamily="18" charset="0"/>
              </a:rPr>
              <a:t>have continued measles infection, resulting in death. </a:t>
            </a:r>
            <a:endParaRPr lang="en-US" dirty="0"/>
          </a:p>
        </p:txBody>
      </p:sp>
    </p:spTree>
    <p:extLst>
      <p:ext uri="{BB962C8B-B14F-4D97-AF65-F5344CB8AC3E}">
        <p14:creationId xmlns:p14="http://schemas.microsoft.com/office/powerpoint/2010/main" val="14127721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02" y="0"/>
            <a:ext cx="9144000" cy="1066800"/>
          </a:xfrm>
        </p:spPr>
        <p:txBody>
          <a:bodyPr>
            <a:normAutofit fontScale="77500" lnSpcReduction="20000"/>
          </a:bodyPr>
          <a:lstStyle/>
          <a:p>
            <a:pPr marL="0" indent="0">
              <a:lnSpc>
                <a:spcPct val="150000"/>
              </a:lnSpc>
              <a:buNone/>
            </a:pPr>
            <a:r>
              <a:rPr lang="en-US" sz="2400" b="1" dirty="0" smtClean="0">
                <a:latin typeface="Times New Roman" pitchFamily="18" charset="0"/>
                <a:cs typeface="Times New Roman" pitchFamily="18" charset="0"/>
              </a:rPr>
              <a:t> </a:t>
            </a:r>
            <a:r>
              <a:rPr lang="en-US" sz="3100" b="1" dirty="0" smtClean="0">
                <a:latin typeface="Times New Roman" pitchFamily="18" charset="0"/>
                <a:cs typeface="Times New Roman" pitchFamily="18" charset="0"/>
              </a:rPr>
              <a:t>Pathogenesis</a:t>
            </a:r>
            <a:r>
              <a:rPr lang="en-US" sz="3100" b="1" dirty="0">
                <a:latin typeface="Times New Roman" pitchFamily="18" charset="0"/>
                <a:cs typeface="Times New Roman" pitchFamily="18" charset="0"/>
              </a:rPr>
              <a:t>, </a:t>
            </a:r>
            <a:r>
              <a:rPr lang="en-US" sz="3100" b="1" dirty="0" err="1">
                <a:latin typeface="Times New Roman" pitchFamily="18" charset="0"/>
                <a:cs typeface="Times New Roman" pitchFamily="18" charset="0"/>
              </a:rPr>
              <a:t>cont</a:t>
            </a:r>
            <a:r>
              <a:rPr lang="en-US" sz="3100" b="1" dirty="0" smtClean="0">
                <a:latin typeface="Times New Roman" pitchFamily="18" charset="0"/>
                <a:cs typeface="Times New Roman" pitchFamily="18" charset="0"/>
              </a:rPr>
              <a:t>…</a:t>
            </a:r>
          </a:p>
          <a:p>
            <a:pPr>
              <a:lnSpc>
                <a:spcPct val="150000"/>
              </a:lnSpc>
            </a:pPr>
            <a:r>
              <a:rPr lang="en-US" sz="2600" dirty="0" smtClean="0">
                <a:latin typeface="Times New Roman" pitchFamily="18" charset="0"/>
                <a:cs typeface="Times New Roman" pitchFamily="18" charset="0"/>
              </a:rPr>
              <a:t>Enters the body through the respiratory tract or the conjunctiva of the  eyes.</a:t>
            </a:r>
          </a:p>
        </p:txBody>
      </p:sp>
      <p:pic>
        <p:nvPicPr>
          <p:cNvPr id="4" name="Picture 7" descr="~AUT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4857"/>
            <a:ext cx="8991600" cy="522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167EEAB-4B1A-4B36-8290-8409503FCFA0}" type="slidenum">
              <a:rPr lang="am-ET" smtClean="0"/>
              <a:t>149</a:t>
            </a:fld>
            <a:endParaRPr lang="am-ET"/>
          </a:p>
        </p:txBody>
      </p:sp>
    </p:spTree>
    <p:extLst>
      <p:ext uri="{BB962C8B-B14F-4D97-AF65-F5344CB8AC3E}">
        <p14:creationId xmlns:p14="http://schemas.microsoft.com/office/powerpoint/2010/main" val="848386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am-ET" dirty="0"/>
          </a:p>
        </p:txBody>
      </p:sp>
      <p:sp>
        <p:nvSpPr>
          <p:cNvPr id="4" name="AutoShape 2" descr="its://0/HTML/common/showimage.cfm@mediaisbn=0723432597&amp;size=thumbnails&amp;figfile=m32597-026-f0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m-ET"/>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69057"/>
            <a:ext cx="8859419"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167EEAB-4B1A-4B36-8290-8409503FCFA0}" type="slidenum">
              <a:rPr lang="am-ET" smtClean="0"/>
              <a:t>15</a:t>
            </a:fld>
            <a:endParaRPr lang="am-ET"/>
          </a:p>
        </p:txBody>
      </p:sp>
    </p:spTree>
    <p:extLst>
      <p:ext uri="{BB962C8B-B14F-4D97-AF65-F5344CB8AC3E}">
        <p14:creationId xmlns:p14="http://schemas.microsoft.com/office/powerpoint/2010/main" val="258894474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4800"/>
            <a:ext cx="9143999"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150</a:t>
            </a:fld>
            <a:endParaRPr lang="am-ET"/>
          </a:p>
        </p:txBody>
      </p:sp>
    </p:spTree>
    <p:extLst>
      <p:ext uri="{BB962C8B-B14F-4D97-AF65-F5344CB8AC3E}">
        <p14:creationId xmlns:p14="http://schemas.microsoft.com/office/powerpoint/2010/main" val="202283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81800"/>
          </a:xfrm>
        </p:spPr>
        <p:txBody>
          <a:bodyPr>
            <a:noAutofit/>
          </a:bodyPr>
          <a:lstStyle/>
          <a:p>
            <a:pPr algn="just">
              <a:lnSpc>
                <a:spcPct val="150000"/>
              </a:lnSpc>
            </a:pPr>
            <a:r>
              <a:rPr lang="en-US" sz="2500" b="1" dirty="0">
                <a:latin typeface="Times New Roman" panose="02020603050405020304" pitchFamily="18" charset="0"/>
                <a:cs typeface="Times New Roman" panose="02020603050405020304" pitchFamily="18" charset="0"/>
              </a:rPr>
              <a:t>Measles has several </a:t>
            </a:r>
            <a:r>
              <a:rPr lang="en-US" sz="2500" b="1" dirty="0" smtClean="0">
                <a:latin typeface="Times New Roman" panose="02020603050405020304" pitchFamily="18" charset="0"/>
                <a:cs typeface="Times New Roman" panose="02020603050405020304" pitchFamily="18" charset="0"/>
              </a:rPr>
              <a:t>important features </a:t>
            </a:r>
            <a:r>
              <a:rPr lang="en-US" sz="2500" b="1" dirty="0">
                <a:latin typeface="Times New Roman" panose="02020603050405020304" pitchFamily="18" charset="0"/>
                <a:cs typeface="Times New Roman" panose="02020603050405020304" pitchFamily="18" charset="0"/>
              </a:rPr>
              <a:t>as follows: </a:t>
            </a:r>
          </a:p>
          <a:p>
            <a:pPr marL="274320" lvl="1" algn="just">
              <a:lnSpc>
                <a:spcPct val="150000"/>
              </a:lnSpc>
            </a:pPr>
            <a:r>
              <a:rPr lang="en-US" sz="2500" dirty="0">
                <a:latin typeface="Times New Roman" panose="02020603050405020304" pitchFamily="18" charset="0"/>
                <a:cs typeface="Times New Roman" panose="02020603050405020304" pitchFamily="18" charset="0"/>
              </a:rPr>
              <a:t>Nearly all infected individuals become unwell and develop disease:- </a:t>
            </a:r>
            <a:r>
              <a:rPr lang="en-US" sz="2500" b="1" dirty="0" smtClean="0">
                <a:latin typeface="Times New Roman" panose="02020603050405020304" pitchFamily="18" charset="0"/>
                <a:cs typeface="Times New Roman" panose="02020603050405020304" pitchFamily="18" charset="0"/>
              </a:rPr>
              <a:t>85</a:t>
            </a:r>
            <a:r>
              <a:rPr lang="en-US" sz="2500" dirty="0" smtClean="0">
                <a:latin typeface="Times New Roman" panose="02020603050405020304" pitchFamily="18" charset="0"/>
                <a:cs typeface="Times New Roman" panose="02020603050405020304" pitchFamily="18" charset="0"/>
              </a:rPr>
              <a:t>%</a:t>
            </a:r>
          </a:p>
          <a:p>
            <a:pPr marL="274320" lvl="1" algn="just">
              <a:lnSpc>
                <a:spcPct val="150000"/>
              </a:lnSpc>
            </a:pPr>
            <a:r>
              <a:rPr lang="en-US" sz="2500" dirty="0">
                <a:latin typeface="Times New Roman" panose="02020603050405020304" pitchFamily="18" charset="0"/>
                <a:cs typeface="Times New Roman" panose="02020603050405020304" pitchFamily="18" charset="0"/>
              </a:rPr>
              <a:t>Contagion period precedes symptoms</a:t>
            </a:r>
          </a:p>
          <a:p>
            <a:pPr marL="274320" lvl="1" algn="just">
              <a:lnSpc>
                <a:spcPct val="150000"/>
              </a:lnSpc>
            </a:pPr>
            <a:r>
              <a:rPr lang="en-US" sz="2500" dirty="0" smtClean="0">
                <a:latin typeface="Times New Roman" panose="02020603050405020304" pitchFamily="18" charset="0"/>
                <a:cs typeface="Times New Roman" panose="02020603050405020304" pitchFamily="18" charset="0"/>
              </a:rPr>
              <a:t>Developed </a:t>
            </a:r>
            <a:r>
              <a:rPr lang="en-US" sz="2500" dirty="0">
                <a:latin typeface="Times New Roman" panose="02020603050405020304" pitchFamily="18" charset="0"/>
                <a:cs typeface="Times New Roman" panose="02020603050405020304" pitchFamily="18" charset="0"/>
              </a:rPr>
              <a:t>complete resistance to re-infection</a:t>
            </a:r>
          </a:p>
          <a:p>
            <a:pPr marL="274320" lvl="1" algn="just">
              <a:lnSpc>
                <a:spcPct val="150000"/>
              </a:lnSpc>
            </a:pPr>
            <a:r>
              <a:rPr lang="en-US" sz="2500" dirty="0" smtClean="0">
                <a:latin typeface="Times New Roman" panose="02020603050405020304" pitchFamily="18" charset="0"/>
                <a:cs typeface="Times New Roman" panose="02020603050405020304" pitchFamily="18" charset="0"/>
              </a:rPr>
              <a:t>Virus </a:t>
            </a:r>
            <a:r>
              <a:rPr lang="en-US" sz="2500" dirty="0">
                <a:latin typeface="Times New Roman" panose="02020603050405020304" pitchFamily="18" charset="0"/>
                <a:cs typeface="Times New Roman" panose="02020603050405020304" pitchFamily="18" charset="0"/>
              </a:rPr>
              <a:t>can pass directly from cell to cell and </a:t>
            </a:r>
            <a:r>
              <a:rPr lang="en-US" sz="2500" dirty="0" smtClean="0">
                <a:latin typeface="Times New Roman" panose="02020603050405020304" pitchFamily="18" charset="0"/>
                <a:cs typeface="Times New Roman" panose="02020603050405020304" pitchFamily="18" charset="0"/>
              </a:rPr>
              <a:t> escape  antibody control</a:t>
            </a:r>
          </a:p>
          <a:p>
            <a:pPr marL="274320" lvl="1" algn="just">
              <a:lnSpc>
                <a:spcPct val="150000"/>
              </a:lnSpc>
            </a:pPr>
            <a:r>
              <a:rPr lang="en-US" sz="2500" dirty="0">
                <a:latin typeface="Times New Roman" panose="02020603050405020304" pitchFamily="18" charset="0"/>
                <a:cs typeface="Times New Roman" panose="02020603050405020304" pitchFamily="18" charset="0"/>
              </a:rPr>
              <a:t>Persistent  infections  without  lysis  can  occur  in </a:t>
            </a:r>
            <a:r>
              <a:rPr lang="en-US" sz="2500" dirty="0" smtClean="0">
                <a:latin typeface="Times New Roman" panose="02020603050405020304" pitchFamily="18" charset="0"/>
                <a:cs typeface="Times New Roman" panose="02020603050405020304" pitchFamily="18" charset="0"/>
              </a:rPr>
              <a:t> certain </a:t>
            </a:r>
            <a:r>
              <a:rPr lang="en-US" sz="2500" dirty="0">
                <a:latin typeface="Times New Roman" panose="02020603050405020304" pitchFamily="18" charset="0"/>
                <a:cs typeface="Times New Roman" panose="02020603050405020304" pitchFamily="18" charset="0"/>
              </a:rPr>
              <a:t>cell types (e.g., human brain cells)</a:t>
            </a:r>
            <a:endParaRPr lang="am-ET" sz="2500" dirty="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167EEAB-4B1A-4B36-8290-8409503FCFA0}" type="slidenum">
              <a:rPr lang="am-ET" smtClean="0"/>
              <a:t>151</a:t>
            </a:fld>
            <a:endParaRPr lang="am-ET"/>
          </a:p>
        </p:txBody>
      </p:sp>
    </p:spTree>
    <p:extLst>
      <p:ext uri="{BB962C8B-B14F-4D97-AF65-F5344CB8AC3E}">
        <p14:creationId xmlns:p14="http://schemas.microsoft.com/office/powerpoint/2010/main" val="281584504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9" descr="fw_prev">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3429000"/>
            <a:ext cx="8572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descr="fw_next">
            <a:hlinkClick r:id="" action="ppaction://noac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3429000"/>
            <a:ext cx="8572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618680"/>
            <a:ext cx="3784023" cy="4723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0" y="277177"/>
            <a:ext cx="3408305" cy="492443"/>
          </a:xfrm>
          <a:prstGeom prst="rect">
            <a:avLst/>
          </a:prstGeom>
        </p:spPr>
        <p:txBody>
          <a:bodyPr wrap="none">
            <a:spAutoFit/>
          </a:bodyPr>
          <a:lstStyle/>
          <a:p>
            <a:r>
              <a:rPr lang="en-US" sz="2600" b="1" dirty="0">
                <a:latin typeface="Times New Roman" pitchFamily="18" charset="0"/>
                <a:cs typeface="Times New Roman" pitchFamily="18" charset="0"/>
              </a:rPr>
              <a:t>Clinical manifestation </a:t>
            </a:r>
            <a:endParaRPr lang="am-ET" sz="2600" b="1" dirty="0">
              <a:cs typeface="Times New Roman" pitchFamily="18" charset="0"/>
            </a:endParaRPr>
          </a:p>
        </p:txBody>
      </p:sp>
      <p:sp>
        <p:nvSpPr>
          <p:cNvPr id="3" name="Slide Number Placeholder 2"/>
          <p:cNvSpPr>
            <a:spLocks noGrp="1"/>
          </p:cNvSpPr>
          <p:nvPr>
            <p:ph type="sldNum" sz="quarter" idx="12"/>
          </p:nvPr>
        </p:nvSpPr>
        <p:spPr/>
        <p:txBody>
          <a:bodyPr/>
          <a:lstStyle/>
          <a:p>
            <a:fld id="{D167EEAB-4B1A-4B36-8290-8409503FCFA0}" type="slidenum">
              <a:rPr lang="am-ET" smtClean="0"/>
              <a:t>152</a:t>
            </a:fld>
            <a:endParaRPr lang="am-ET"/>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20560"/>
            <a:ext cx="5334000" cy="5016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86303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7" name="Rectangle 3"/>
          <p:cNvSpPr>
            <a:spLocks noGrp="1" noChangeArrowheads="1"/>
          </p:cNvSpPr>
          <p:nvPr>
            <p:ph idx="1"/>
          </p:nvPr>
        </p:nvSpPr>
        <p:spPr>
          <a:xfrm>
            <a:off x="0" y="0"/>
            <a:ext cx="9144000" cy="6858000"/>
          </a:xfrm>
        </p:spPr>
        <p:txBody>
          <a:bodyPr>
            <a:normAutofit fontScale="70000" lnSpcReduction="20000"/>
          </a:bodyPr>
          <a:lstStyle/>
          <a:p>
            <a:pPr algn="just">
              <a:lnSpc>
                <a:spcPct val="120000"/>
              </a:lnSpc>
              <a:buNone/>
            </a:pPr>
            <a:r>
              <a:rPr lang="en-US" sz="3400" b="1" dirty="0" smtClean="0">
                <a:latin typeface="Times New Roman" pitchFamily="18" charset="0"/>
                <a:cs typeface="Times New Roman" pitchFamily="18" charset="0"/>
              </a:rPr>
              <a:t> </a:t>
            </a:r>
            <a:r>
              <a:rPr lang="en-US" sz="3700" b="1" dirty="0" smtClean="0">
                <a:latin typeface="Times New Roman" pitchFamily="18" charset="0"/>
                <a:cs typeface="Times New Roman" pitchFamily="18" charset="0"/>
              </a:rPr>
              <a:t>Diagnosis</a:t>
            </a:r>
            <a:endParaRPr lang="en-US" sz="3700" dirty="0" smtClean="0">
              <a:latin typeface="Times New Roman" pitchFamily="18" charset="0"/>
              <a:cs typeface="Times New Roman" pitchFamily="18" charset="0"/>
            </a:endParaRPr>
          </a:p>
          <a:p>
            <a:pPr algn="just">
              <a:lnSpc>
                <a:spcPct val="170000"/>
              </a:lnSpc>
            </a:pPr>
            <a:r>
              <a:rPr lang="en-US" sz="3400" dirty="0">
                <a:latin typeface="Times New Roman" pitchFamily="18" charset="0"/>
                <a:cs typeface="Times New Roman" pitchFamily="18" charset="0"/>
              </a:rPr>
              <a:t>M</a:t>
            </a:r>
            <a:r>
              <a:rPr lang="en-US" sz="3400" dirty="0" smtClean="0">
                <a:latin typeface="Times New Roman" pitchFamily="18" charset="0"/>
                <a:cs typeface="Times New Roman" pitchFamily="18" charset="0"/>
              </a:rPr>
              <a:t>easles is usually diagnosed clinically: </a:t>
            </a:r>
            <a:r>
              <a:rPr lang="en-US" sz="3600" b="1" dirty="0" err="1" smtClean="0">
                <a:latin typeface="Times New Roman" pitchFamily="18" charset="0"/>
                <a:cs typeface="Times New Roman" pitchFamily="18" charset="0"/>
              </a:rPr>
              <a:t>Koplik</a:t>
            </a:r>
            <a:r>
              <a:rPr lang="en-US" sz="3600" b="1" dirty="0" smtClean="0">
                <a:latin typeface="Times New Roman" pitchFamily="18" charset="0"/>
                <a:cs typeface="Times New Roman" pitchFamily="18" charset="0"/>
              </a:rPr>
              <a:t> </a:t>
            </a:r>
            <a:r>
              <a:rPr lang="en-US" sz="3600" b="1" dirty="0">
                <a:latin typeface="Times New Roman" pitchFamily="18" charset="0"/>
                <a:cs typeface="Times New Roman" pitchFamily="18" charset="0"/>
              </a:rPr>
              <a:t>spot </a:t>
            </a:r>
            <a:r>
              <a:rPr lang="en-US" sz="3600" dirty="0">
                <a:latin typeface="Times New Roman" pitchFamily="18" charset="0"/>
                <a:cs typeface="Times New Roman" pitchFamily="18" charset="0"/>
              </a:rPr>
              <a:t>in the mouth cavity </a:t>
            </a:r>
            <a:r>
              <a:rPr lang="en-US" sz="3600" dirty="0" smtClean="0">
                <a:latin typeface="Times New Roman" pitchFamily="18" charset="0"/>
                <a:cs typeface="Times New Roman" pitchFamily="18" charset="0"/>
              </a:rPr>
              <a:t>rash</a:t>
            </a:r>
            <a:r>
              <a:rPr lang="en-US" sz="3400" dirty="0" smtClean="0">
                <a:latin typeface="Times New Roman" pitchFamily="18" charset="0"/>
                <a:cs typeface="Times New Roman" pitchFamily="18" charset="0"/>
              </a:rPr>
              <a:t> </a:t>
            </a:r>
          </a:p>
          <a:p>
            <a:pPr algn="just">
              <a:lnSpc>
                <a:spcPct val="170000"/>
              </a:lnSpc>
            </a:pPr>
            <a:r>
              <a:rPr lang="en-US" sz="3400" dirty="0" smtClean="0">
                <a:latin typeface="Times New Roman" pitchFamily="18" charset="0"/>
                <a:cs typeface="Times New Roman" pitchFamily="18" charset="0"/>
              </a:rPr>
              <a:t>Isolation &amp; Identification of virus</a:t>
            </a:r>
          </a:p>
          <a:p>
            <a:pPr marL="365760" lvl="1" algn="just">
              <a:lnSpc>
                <a:spcPct val="170000"/>
              </a:lnSpc>
            </a:pPr>
            <a:r>
              <a:rPr lang="en-US" sz="3400" dirty="0" smtClean="0">
                <a:latin typeface="Times New Roman" pitchFamily="18" charset="0"/>
                <a:cs typeface="Times New Roman" pitchFamily="18" charset="0"/>
              </a:rPr>
              <a:t>Nasopharyngeal, </a:t>
            </a:r>
            <a:r>
              <a:rPr lang="en-US" sz="3400" dirty="0" err="1" smtClean="0">
                <a:latin typeface="Times New Roman" pitchFamily="18" charset="0"/>
                <a:cs typeface="Times New Roman" pitchFamily="18" charset="0"/>
              </a:rPr>
              <a:t>conjunctival</a:t>
            </a:r>
            <a:r>
              <a:rPr lang="en-US" sz="3400" dirty="0" smtClean="0">
                <a:latin typeface="Times New Roman" pitchFamily="18" charset="0"/>
                <a:cs typeface="Times New Roman" pitchFamily="18" charset="0"/>
              </a:rPr>
              <a:t> swabs, blood samples, respiratory secretions</a:t>
            </a:r>
          </a:p>
          <a:p>
            <a:pPr marL="365760" lvl="1" algn="just">
              <a:lnSpc>
                <a:spcPct val="170000"/>
              </a:lnSpc>
            </a:pPr>
            <a:r>
              <a:rPr lang="en-US" sz="3400" dirty="0" smtClean="0">
                <a:latin typeface="Times New Roman" pitchFamily="18" charset="0"/>
                <a:cs typeface="Times New Roman" pitchFamily="18" charset="0"/>
              </a:rPr>
              <a:t>Grow on cell culture (CPE) </a:t>
            </a:r>
          </a:p>
          <a:p>
            <a:pPr marL="365760" lvl="1" algn="just">
              <a:lnSpc>
                <a:spcPct val="170000"/>
              </a:lnSpc>
            </a:pPr>
            <a:r>
              <a:rPr lang="en-US" sz="3600" dirty="0">
                <a:latin typeface="Times New Roman" panose="02020603050405020304" pitchFamily="18" charset="0"/>
                <a:cs typeface="Times New Roman" panose="02020603050405020304" pitchFamily="18" charset="0"/>
              </a:rPr>
              <a:t>Multinucleated giant </a:t>
            </a:r>
            <a:r>
              <a:rPr lang="en-US" sz="3600" dirty="0" smtClean="0">
                <a:latin typeface="Times New Roman" panose="02020603050405020304" pitchFamily="18" charset="0"/>
                <a:cs typeface="Times New Roman" panose="02020603050405020304" pitchFamily="18" charset="0"/>
              </a:rPr>
              <a:t>cells</a:t>
            </a:r>
            <a:endParaRPr lang="en-US" sz="3400" dirty="0" smtClean="0">
              <a:latin typeface="Times New Roman" pitchFamily="18" charset="0"/>
              <a:cs typeface="Times New Roman" pitchFamily="18" charset="0"/>
            </a:endParaRPr>
          </a:p>
          <a:p>
            <a:pPr algn="just">
              <a:lnSpc>
                <a:spcPct val="170000"/>
              </a:lnSpc>
            </a:pPr>
            <a:r>
              <a:rPr lang="en-US" sz="3400" b="1" dirty="0" smtClean="0">
                <a:latin typeface="Times New Roman" pitchFamily="18" charset="0"/>
                <a:cs typeface="Times New Roman" pitchFamily="18" charset="0"/>
              </a:rPr>
              <a:t>Serology: </a:t>
            </a:r>
            <a:r>
              <a:rPr lang="en-US" sz="3400" dirty="0" smtClean="0">
                <a:latin typeface="Times New Roman" pitchFamily="18" charset="0"/>
                <a:cs typeface="Times New Roman" pitchFamily="18" charset="0"/>
              </a:rPr>
              <a:t>Confirmation by measles IgM assay to the nucleoprotein of the virus  either on blood or saliva samples</a:t>
            </a:r>
          </a:p>
          <a:p>
            <a:pPr marL="57150" indent="0">
              <a:lnSpc>
                <a:spcPct val="150000"/>
              </a:lnSpc>
              <a:buNone/>
            </a:pPr>
            <a:r>
              <a:rPr lang="en-US" sz="3600" b="1" dirty="0" smtClean="0">
                <a:latin typeface="Times New Roman" pitchFamily="18" charset="0"/>
                <a:cs typeface="Times New Roman" pitchFamily="18" charset="0"/>
              </a:rPr>
              <a:t>   </a:t>
            </a:r>
            <a:endParaRPr lang="en-US" sz="1800" dirty="0" smtClean="0"/>
          </a:p>
          <a:p>
            <a:pPr eaLnBrk="1" hangingPunct="1">
              <a:lnSpc>
                <a:spcPct val="170000"/>
              </a:lnSpc>
              <a:buFontTx/>
              <a:buNone/>
            </a:pPr>
            <a:endParaRPr lang="en-US" sz="2000" dirty="0" smtClean="0"/>
          </a:p>
        </p:txBody>
      </p:sp>
      <p:sp>
        <p:nvSpPr>
          <p:cNvPr id="390146" name="Slide Number Placeholder 5"/>
          <p:cNvSpPr>
            <a:spLocks noGrp="1"/>
          </p:cNvSpPr>
          <p:nvPr>
            <p:ph type="sldNum" sz="quarter" idx="12"/>
          </p:nvPr>
        </p:nvSpPr>
        <p:spPr>
          <a:noFill/>
        </p:spPr>
        <p:txBody>
          <a:bodyPr/>
          <a:lstStyle/>
          <a:p>
            <a:fld id="{587B6677-8503-4A73-8D08-2D18D2791258}" type="slidenum">
              <a:rPr lang="en-US" smtClean="0"/>
              <a:pPr/>
              <a:t>153</a:t>
            </a:fld>
            <a:endParaRPr lang="en-US" smtClean="0"/>
          </a:p>
        </p:txBody>
      </p:sp>
    </p:spTree>
    <p:extLst>
      <p:ext uri="{BB962C8B-B14F-4D97-AF65-F5344CB8AC3E}">
        <p14:creationId xmlns:p14="http://schemas.microsoft.com/office/powerpoint/2010/main" val="360542405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A0CDCF9B-16AF-4590-AB9F-CCFAC235BF99}" type="slidenum">
              <a:rPr lang="en-US"/>
              <a:pPr>
                <a:defRPr/>
              </a:pPr>
              <a:t>154</a:t>
            </a:fld>
            <a:endParaRPr lang="en-US"/>
          </a:p>
        </p:txBody>
      </p:sp>
      <p:pic>
        <p:nvPicPr>
          <p:cNvPr id="65539" name="Picture 5" descr="~AUT0001"/>
          <p:cNvPicPr>
            <a:picLocks noChangeAspect="1" noChangeArrowheads="1"/>
          </p:cNvPicPr>
          <p:nvPr/>
        </p:nvPicPr>
        <p:blipFill>
          <a:blip r:embed="rId2"/>
          <a:srcRect t="5670" r="44270" b="41879"/>
          <a:stretch>
            <a:fillRect/>
          </a:stretch>
        </p:blipFill>
        <p:spPr bwMode="auto">
          <a:xfrm>
            <a:off x="1676400" y="152400"/>
            <a:ext cx="5410200" cy="5105400"/>
          </a:xfrm>
          <a:prstGeom prst="rect">
            <a:avLst/>
          </a:prstGeom>
          <a:noFill/>
          <a:ln w="9525">
            <a:noFill/>
            <a:miter lim="800000"/>
            <a:headEnd/>
            <a:tailEnd/>
          </a:ln>
        </p:spPr>
      </p:pic>
      <p:sp>
        <p:nvSpPr>
          <p:cNvPr id="2" name="Rectangle 1"/>
          <p:cNvSpPr/>
          <p:nvPr/>
        </p:nvSpPr>
        <p:spPr>
          <a:xfrm>
            <a:off x="1999922" y="5652146"/>
            <a:ext cx="2993128" cy="369332"/>
          </a:xfrm>
          <a:prstGeom prst="rect">
            <a:avLst/>
          </a:prstGeom>
        </p:spPr>
        <p:txBody>
          <a:bodyPr wrap="none">
            <a:spAutoFit/>
          </a:bodyPr>
          <a:lstStyle/>
          <a:p>
            <a:pPr algn="ctr" eaLnBrk="0" hangingPunct="0">
              <a:spcBef>
                <a:spcPct val="50000"/>
              </a:spcBef>
            </a:pPr>
            <a:r>
              <a:rPr lang="en-US" dirty="0" smtClean="0">
                <a:latin typeface="Times New Roman" pitchFamily="18" charset="0"/>
              </a:rPr>
              <a:t>Figure: Measles </a:t>
            </a:r>
            <a:r>
              <a:rPr lang="en-US" dirty="0" err="1">
                <a:latin typeface="Times New Roman" pitchFamily="18" charset="0"/>
              </a:rPr>
              <a:t>Koplik</a:t>
            </a:r>
            <a:r>
              <a:rPr lang="en-US" dirty="0">
                <a:latin typeface="Times New Roman" pitchFamily="18" charset="0"/>
              </a:rPr>
              <a:t> Spots </a:t>
            </a:r>
          </a:p>
        </p:txBody>
      </p:sp>
    </p:spTree>
    <p:extLst>
      <p:ext uri="{BB962C8B-B14F-4D97-AF65-F5344CB8AC3E}">
        <p14:creationId xmlns:p14="http://schemas.microsoft.com/office/powerpoint/2010/main" val="5725123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762000" y="152400"/>
            <a:ext cx="5029200" cy="609600"/>
          </a:xfrm>
        </p:spPr>
        <p:txBody>
          <a:bodyPr>
            <a:normAutofit/>
          </a:bodyPr>
          <a:lstStyle/>
          <a:p>
            <a:pPr eaLnBrk="1" hangingPunct="1"/>
            <a:r>
              <a:rPr lang="en-US" altLang="zh-TW" sz="2800" dirty="0" smtClean="0">
                <a:latin typeface="Times New Roman" pitchFamily="18" charset="0"/>
                <a:cs typeface="Times New Roman" pitchFamily="18" charset="0"/>
              </a:rPr>
              <a:t>Cytopathic Effect (CPE)</a:t>
            </a:r>
          </a:p>
        </p:txBody>
      </p:sp>
      <p:sp>
        <p:nvSpPr>
          <p:cNvPr id="3077" name="Slide Number Placeholder 7"/>
          <p:cNvSpPr>
            <a:spLocks noGrp="1"/>
          </p:cNvSpPr>
          <p:nvPr>
            <p:ph type="sldNum" sz="quarter" idx="12"/>
          </p:nvPr>
        </p:nvSpPr>
        <p:spPr bwMode="auto">
          <a:noFill/>
          <a:ln>
            <a:miter lim="800000"/>
            <a:headEnd/>
            <a:tailEnd/>
          </a:ln>
        </p:spPr>
        <p:txBody>
          <a:bodyPr/>
          <a:lstStyle/>
          <a:p>
            <a:fld id="{EB20FAFA-FBED-45C2-B48F-5AF3C681ACB4}" type="slidenum">
              <a:rPr lang="en-US"/>
              <a:pPr/>
              <a:t>155</a:t>
            </a:fld>
            <a:endParaRPr lang="en-US"/>
          </a:p>
        </p:txBody>
      </p:sp>
      <p:graphicFrame>
        <p:nvGraphicFramePr>
          <p:cNvPr id="3075" name="Object 4"/>
          <p:cNvGraphicFramePr>
            <a:graphicFrameLocks noChangeAspect="1"/>
          </p:cNvGraphicFramePr>
          <p:nvPr>
            <p:extLst>
              <p:ext uri="{D42A27DB-BD31-4B8C-83A1-F6EECF244321}">
                <p14:modId xmlns:p14="http://schemas.microsoft.com/office/powerpoint/2010/main" val="3220565949"/>
              </p:ext>
            </p:extLst>
          </p:nvPr>
        </p:nvGraphicFramePr>
        <p:xfrm>
          <a:off x="5311775" y="1219200"/>
          <a:ext cx="3298825" cy="4267200"/>
        </p:xfrm>
        <a:graphic>
          <a:graphicData uri="http://schemas.openxmlformats.org/presentationml/2006/ole">
            <mc:AlternateContent xmlns:mc="http://schemas.openxmlformats.org/markup-compatibility/2006">
              <mc:Choice xmlns:v="urn:schemas-microsoft-com:vml" Requires="v">
                <p:oleObj spid="_x0000_s3434" name="PhotoSuite Image" r:id="rId4" imgW="1847880" imgH="2600280" progId="PhotoSuite.Image">
                  <p:embed/>
                </p:oleObj>
              </mc:Choice>
              <mc:Fallback>
                <p:oleObj name="PhotoSuite Image" r:id="rId4" imgW="1847880" imgH="2600280" progId="PhotoSuite.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775" y="1219200"/>
                        <a:ext cx="3298825" cy="4267200"/>
                      </a:xfrm>
                      <a:prstGeom prst="rect">
                        <a:avLst/>
                      </a:prstGeom>
                      <a:noFill/>
                      <a:extLst/>
                    </p:spPr>
                  </p:pic>
                </p:oleObj>
              </mc:Fallback>
            </mc:AlternateContent>
          </a:graphicData>
        </a:graphic>
      </p:graphicFrame>
      <p:sp>
        <p:nvSpPr>
          <p:cNvPr id="3078" name="Text Box 5"/>
          <p:cNvSpPr txBox="1">
            <a:spLocks noChangeArrowheads="1"/>
          </p:cNvSpPr>
          <p:nvPr/>
        </p:nvSpPr>
        <p:spPr bwMode="auto">
          <a:xfrm>
            <a:off x="228600" y="5715000"/>
            <a:ext cx="8229600" cy="338554"/>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en-US" altLang="zh-TW" sz="1600" dirty="0">
                <a:latin typeface="Times New Roman" pitchFamily="18" charset="0"/>
              </a:rPr>
              <a:t>Cytopathic effect of </a:t>
            </a:r>
            <a:r>
              <a:rPr lang="en-US" altLang="zh-TW" sz="1600" dirty="0" smtClean="0">
                <a:latin typeface="Times New Roman" pitchFamily="18" charset="0"/>
              </a:rPr>
              <a:t> </a:t>
            </a:r>
            <a:r>
              <a:rPr lang="en-US" altLang="zh-TW" sz="1600" b="1" dirty="0" smtClean="0">
                <a:latin typeface="Times New Roman" pitchFamily="18" charset="0"/>
              </a:rPr>
              <a:t>Measles</a:t>
            </a:r>
            <a:r>
              <a:rPr lang="en-US" altLang="zh-TW" sz="1600" dirty="0" smtClean="0">
                <a:latin typeface="Times New Roman" pitchFamily="18" charset="0"/>
              </a:rPr>
              <a:t> and </a:t>
            </a:r>
            <a:r>
              <a:rPr lang="en-US" altLang="zh-TW" sz="1600" b="1" dirty="0" smtClean="0">
                <a:latin typeface="Times New Roman" pitchFamily="18" charset="0"/>
              </a:rPr>
              <a:t>HSV</a:t>
            </a:r>
            <a:r>
              <a:rPr lang="en-US" altLang="zh-TW" sz="1600" dirty="0" smtClean="0">
                <a:latin typeface="Times New Roman" pitchFamily="18" charset="0"/>
              </a:rPr>
              <a:t> </a:t>
            </a:r>
            <a:r>
              <a:rPr lang="en-US" altLang="zh-TW" sz="1600" dirty="0">
                <a:latin typeface="Times New Roman" pitchFamily="18" charset="0"/>
              </a:rPr>
              <a:t>in cell </a:t>
            </a:r>
            <a:r>
              <a:rPr lang="en-US" altLang="zh-TW" sz="1600" dirty="0" smtClean="0">
                <a:latin typeface="Times New Roman" pitchFamily="18" charset="0"/>
              </a:rPr>
              <a:t>culture respectively: </a:t>
            </a:r>
            <a:r>
              <a:rPr lang="en-US" altLang="zh-TW" sz="1600" dirty="0">
                <a:latin typeface="Times New Roman" pitchFamily="18" charset="0"/>
              </a:rPr>
              <a:t>note the ballooning of </a:t>
            </a:r>
            <a:r>
              <a:rPr lang="en-US" altLang="zh-TW" sz="1600" dirty="0" smtClean="0">
                <a:latin typeface="Times New Roman" pitchFamily="18" charset="0"/>
              </a:rPr>
              <a:t>cells</a:t>
            </a:r>
            <a:endParaRPr lang="en-US" altLang="zh-TW" sz="1400" dirty="0">
              <a:latin typeface="Times New Roman" pitchFamily="18" charset="0"/>
            </a:endParaRPr>
          </a:p>
        </p:txBody>
      </p:sp>
      <p:graphicFrame>
        <p:nvGraphicFramePr>
          <p:cNvPr id="3079" name="Object 4"/>
          <p:cNvGraphicFramePr>
            <a:graphicFrameLocks noGrp="1" noChangeAspect="1"/>
          </p:cNvGraphicFramePr>
          <p:nvPr>
            <p:ph idx="1"/>
            <p:extLst>
              <p:ext uri="{D42A27DB-BD31-4B8C-83A1-F6EECF244321}">
                <p14:modId xmlns:p14="http://schemas.microsoft.com/office/powerpoint/2010/main" val="2139811792"/>
              </p:ext>
            </p:extLst>
          </p:nvPr>
        </p:nvGraphicFramePr>
        <p:xfrm>
          <a:off x="381000" y="1219200"/>
          <a:ext cx="4495800" cy="4267200"/>
        </p:xfrm>
        <a:graphic>
          <a:graphicData uri="http://schemas.openxmlformats.org/presentationml/2006/ole">
            <mc:AlternateContent xmlns:mc="http://schemas.openxmlformats.org/markup-compatibility/2006">
              <mc:Choice xmlns:v="urn:schemas-microsoft-com:vml" Requires="v">
                <p:oleObj spid="_x0000_s3435" name="PhotoSuite Image" r:id="rId6" imgW="3924360" imgH="1552680" progId="PhotoSuite.Image">
                  <p:embed/>
                </p:oleObj>
              </mc:Choice>
              <mc:Fallback>
                <p:oleObj name="PhotoSuite Image" r:id="rId6" imgW="3924360" imgH="1552680" progId="PhotoSuite.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219200"/>
                        <a:ext cx="4495800" cy="4267200"/>
                      </a:xfrm>
                      <a:prstGeom prst="rect">
                        <a:avLst/>
                      </a:prstGeom>
                      <a:noFill/>
                      <a:extLst/>
                    </p:spPr>
                  </p:pic>
                </p:oleObj>
              </mc:Fallback>
            </mc:AlternateContent>
          </a:graphicData>
        </a:graphic>
      </p:graphicFrame>
    </p:spTree>
    <p:extLst>
      <p:ext uri="{BB962C8B-B14F-4D97-AF65-F5344CB8AC3E}">
        <p14:creationId xmlns:p14="http://schemas.microsoft.com/office/powerpoint/2010/main" val="67503210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57150" indent="0">
              <a:lnSpc>
                <a:spcPct val="150000"/>
              </a:lnSpc>
              <a:buNone/>
            </a:pPr>
            <a:r>
              <a:rPr lang="en-US" sz="2500" b="1" dirty="0" smtClean="0">
                <a:latin typeface="Times New Roman" pitchFamily="18" charset="0"/>
                <a:cs typeface="Times New Roman" pitchFamily="18" charset="0"/>
              </a:rPr>
              <a:t>Treatment</a:t>
            </a:r>
          </a:p>
          <a:p>
            <a:pPr marL="400050">
              <a:lnSpc>
                <a:spcPct val="150000"/>
              </a:lnSpc>
            </a:pPr>
            <a:r>
              <a:rPr lang="en-US" sz="2500" dirty="0" smtClean="0">
                <a:latin typeface="Times New Roman" pitchFamily="18" charset="0"/>
                <a:cs typeface="Times New Roman" pitchFamily="18" charset="0"/>
              </a:rPr>
              <a:t>There </a:t>
            </a:r>
            <a:r>
              <a:rPr lang="en-US" sz="2500" dirty="0">
                <a:latin typeface="Times New Roman" pitchFamily="18" charset="0"/>
                <a:cs typeface="Times New Roman" pitchFamily="18" charset="0"/>
              </a:rPr>
              <a:t>is no antiviral treatment</a:t>
            </a:r>
          </a:p>
          <a:p>
            <a:pPr marL="0" indent="0">
              <a:lnSpc>
                <a:spcPct val="150000"/>
              </a:lnSpc>
              <a:buNone/>
            </a:pPr>
            <a:r>
              <a:rPr lang="en-US" sz="2500" b="1" dirty="0" smtClean="0">
                <a:latin typeface="Times New Roman" pitchFamily="18" charset="0"/>
                <a:cs typeface="Times New Roman" pitchFamily="18" charset="0"/>
              </a:rPr>
              <a:t> Prevention  </a:t>
            </a:r>
          </a:p>
          <a:p>
            <a:pPr>
              <a:lnSpc>
                <a:spcPct val="150000"/>
              </a:lnSpc>
            </a:pPr>
            <a:r>
              <a:rPr lang="en-US" sz="2500" dirty="0" smtClean="0">
                <a:latin typeface="Times New Roman" pitchFamily="18" charset="0"/>
                <a:cs typeface="Times New Roman" pitchFamily="18" charset="0"/>
              </a:rPr>
              <a:t>Immunization </a:t>
            </a:r>
            <a:r>
              <a:rPr lang="en-US" sz="2500" dirty="0">
                <a:latin typeface="Times New Roman" pitchFamily="18" charset="0"/>
                <a:cs typeface="Times New Roman" pitchFamily="18" charset="0"/>
              </a:rPr>
              <a:t>with the combined MMR (measles, </a:t>
            </a:r>
            <a:r>
              <a:rPr lang="en-US" sz="2500" dirty="0" smtClean="0">
                <a:latin typeface="Times New Roman" pitchFamily="18" charset="0"/>
                <a:cs typeface="Times New Roman" pitchFamily="18" charset="0"/>
              </a:rPr>
              <a:t>mumps, and </a:t>
            </a:r>
            <a:r>
              <a:rPr lang="en-US" sz="2500" dirty="0">
                <a:latin typeface="Times New Roman" pitchFamily="18" charset="0"/>
                <a:cs typeface="Times New Roman" pitchFamily="18" charset="0"/>
              </a:rPr>
              <a:t>rubella) vaccine </a:t>
            </a:r>
            <a:endParaRPr lang="en-US" sz="2500" dirty="0" smtClean="0">
              <a:latin typeface="Times New Roman" pitchFamily="18" charset="0"/>
              <a:cs typeface="Times New Roman" pitchFamily="18" charset="0"/>
            </a:endParaRPr>
          </a:p>
          <a:p>
            <a:pPr>
              <a:lnSpc>
                <a:spcPct val="150000"/>
              </a:lnSpc>
            </a:pPr>
            <a:r>
              <a:rPr lang="en-US" sz="2500" dirty="0" smtClean="0">
                <a:latin typeface="Times New Roman" pitchFamily="18" charset="0"/>
                <a:cs typeface="Times New Roman" pitchFamily="18" charset="0"/>
              </a:rPr>
              <a:t>It is  </a:t>
            </a:r>
            <a:r>
              <a:rPr lang="en-US" sz="2500" b="1" dirty="0">
                <a:latin typeface="Times New Roman" panose="02020603050405020304" pitchFamily="18" charset="0"/>
                <a:cs typeface="Times New Roman" panose="02020603050405020304" pitchFamily="18" charset="0"/>
              </a:rPr>
              <a:t>live, attenuated </a:t>
            </a:r>
            <a:r>
              <a:rPr lang="en-US" sz="2500" dirty="0" smtClean="0">
                <a:latin typeface="Times New Roman" pitchFamily="18" charset="0"/>
                <a:cs typeface="Times New Roman" pitchFamily="18" charset="0"/>
              </a:rPr>
              <a:t>vaccine</a:t>
            </a:r>
          </a:p>
          <a:p>
            <a:pPr>
              <a:lnSpc>
                <a:spcPct val="150000"/>
              </a:lnSpc>
            </a:pPr>
            <a:r>
              <a:rPr lang="en-US" sz="2500" dirty="0" smtClean="0">
                <a:latin typeface="Times New Roman" pitchFamily="18" charset="0"/>
                <a:cs typeface="Times New Roman" pitchFamily="18" charset="0"/>
              </a:rPr>
              <a:t>Not </a:t>
            </a:r>
            <a:r>
              <a:rPr lang="en-US" sz="2500" dirty="0">
                <a:latin typeface="Times New Roman" panose="02020603050405020304" pitchFamily="18" charset="0"/>
                <a:cs typeface="Times New Roman" panose="02020603050405020304" pitchFamily="18" charset="0"/>
              </a:rPr>
              <a:t>be given to immunocompromised persons </a:t>
            </a:r>
            <a:r>
              <a:rPr lang="en-US" sz="2500" dirty="0" smtClean="0">
                <a:latin typeface="Times New Roman" panose="02020603050405020304" pitchFamily="18" charset="0"/>
                <a:cs typeface="Times New Roman" panose="02020603050405020304" pitchFamily="18" charset="0"/>
              </a:rPr>
              <a:t>&amp; </a:t>
            </a:r>
            <a:r>
              <a:rPr lang="en-US" sz="2500" dirty="0">
                <a:latin typeface="Times New Roman" panose="02020603050405020304" pitchFamily="18" charset="0"/>
                <a:cs typeface="Times New Roman" panose="02020603050405020304" pitchFamily="18" charset="0"/>
              </a:rPr>
              <a:t>pregnant </a:t>
            </a:r>
            <a:r>
              <a:rPr lang="en-US" sz="2500" dirty="0" smtClean="0">
                <a:latin typeface="Times New Roman" panose="02020603050405020304" pitchFamily="18" charset="0"/>
                <a:cs typeface="Times New Roman" panose="02020603050405020304" pitchFamily="18" charset="0"/>
              </a:rPr>
              <a:t>women</a:t>
            </a:r>
            <a:endParaRPr lang="en-US" sz="2500" dirty="0">
              <a:latin typeface="Times New Roman" panose="02020603050405020304" pitchFamily="18" charset="0"/>
              <a:cs typeface="Times New Roman" panose="02020603050405020304" pitchFamily="18" charset="0"/>
            </a:endParaRPr>
          </a:p>
          <a:p>
            <a:pPr>
              <a:lnSpc>
                <a:spcPct val="150000"/>
              </a:lnSpc>
            </a:pPr>
            <a:r>
              <a:rPr lang="en-US" sz="2500" dirty="0" smtClean="0">
                <a:latin typeface="Times New Roman" panose="02020603050405020304" pitchFamily="18" charset="0"/>
                <a:cs typeface="Times New Roman" panose="02020603050405020304" pitchFamily="18" charset="0"/>
              </a:rPr>
              <a:t>Natural </a:t>
            </a:r>
            <a:r>
              <a:rPr lang="en-US" sz="2500" dirty="0">
                <a:latin typeface="Times New Roman" panose="02020603050405020304" pitchFamily="18" charset="0"/>
                <a:cs typeface="Times New Roman" panose="02020603050405020304" pitchFamily="18" charset="0"/>
              </a:rPr>
              <a:t>immunity is life </a:t>
            </a:r>
            <a:r>
              <a:rPr lang="en-US" sz="2500" dirty="0" smtClean="0">
                <a:latin typeface="Times New Roman" panose="02020603050405020304" pitchFamily="18" charset="0"/>
                <a:cs typeface="Times New Roman" panose="02020603050405020304" pitchFamily="18" charset="0"/>
              </a:rPr>
              <a:t>long</a:t>
            </a:r>
          </a:p>
          <a:p>
            <a:pPr>
              <a:lnSpc>
                <a:spcPct val="150000"/>
              </a:lnSpc>
            </a:pPr>
            <a:r>
              <a:rPr lang="en-US" sz="2500" dirty="0" smtClean="0">
                <a:latin typeface="Times New Roman" panose="02020603050405020304" pitchFamily="18" charset="0"/>
                <a:cs typeface="Times New Roman" panose="02020603050405020304" pitchFamily="18" charset="0"/>
              </a:rPr>
              <a:t>Prophylaxis (</a:t>
            </a:r>
            <a:r>
              <a:rPr lang="en-US" sz="2500" dirty="0" err="1" smtClean="0">
                <a:latin typeface="Times New Roman" panose="02020603050405020304" pitchFamily="18" charset="0"/>
                <a:cs typeface="Times New Roman" panose="02020603050405020304" pitchFamily="18" charset="0"/>
              </a:rPr>
              <a:t>Immunoglobin</a:t>
            </a:r>
            <a:r>
              <a:rPr lang="en-US" sz="2500" dirty="0" smtClean="0">
                <a:latin typeface="Times New Roman" panose="02020603050405020304" pitchFamily="18" charset="0"/>
                <a:cs typeface="Times New Roman" panose="02020603050405020304" pitchFamily="18" charset="0"/>
              </a:rPr>
              <a:t>) could be given for exposed </a:t>
            </a:r>
          </a:p>
          <a:p>
            <a:pPr marL="57150" indent="0" algn="just">
              <a:lnSpc>
                <a:spcPct val="150000"/>
              </a:lnSpc>
              <a:buNone/>
            </a:pPr>
            <a:endParaRPr lang="en-US" sz="2600" dirty="0" smtClean="0">
              <a:latin typeface="Times New Roman" panose="02020603050405020304" pitchFamily="18" charset="0"/>
              <a:cs typeface="Times New Roman" panose="02020603050405020304" pitchFamily="18" charset="0"/>
            </a:endParaRPr>
          </a:p>
          <a:p>
            <a:pPr marL="514350" indent="-457200">
              <a:lnSpc>
                <a:spcPct val="150000"/>
              </a:lnSpc>
            </a:pPr>
            <a:endParaRPr lang="am-ET" sz="2400" dirty="0">
              <a:cs typeface="Times New Roman" panose="02020603050405020304" pitchFamily="18" charset="0"/>
            </a:endParaRPr>
          </a:p>
          <a:p>
            <a:endParaRPr lang="am-ET" sz="2400" dirty="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156</a:t>
            </a:fld>
            <a:endParaRPr lang="am-ET"/>
          </a:p>
        </p:txBody>
      </p:sp>
    </p:spTree>
    <p:extLst>
      <p:ext uri="{BB962C8B-B14F-4D97-AF65-F5344CB8AC3E}">
        <p14:creationId xmlns:p14="http://schemas.microsoft.com/office/powerpoint/2010/main" val="400231427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80010" lvl="1" indent="0" algn="just">
              <a:lnSpc>
                <a:spcPct val="150000"/>
              </a:lnSpc>
              <a:buNone/>
            </a:pPr>
            <a:r>
              <a:rPr lang="en-US" sz="2500" b="1" dirty="0">
                <a:latin typeface="Times New Roman" pitchFamily="18" charset="0"/>
                <a:cs typeface="Times New Roman" pitchFamily="18" charset="0"/>
              </a:rPr>
              <a:t>Germans Measles (Rubella Virus</a:t>
            </a:r>
            <a:r>
              <a:rPr lang="en-US" sz="2500" b="1" dirty="0" smtClean="0">
                <a:latin typeface="Times New Roman" pitchFamily="18" charset="0"/>
                <a:cs typeface="Times New Roman" pitchFamily="18" charset="0"/>
              </a:rPr>
              <a:t>)</a:t>
            </a:r>
          </a:p>
          <a:p>
            <a:pPr marL="365760" lvl="1" algn="just">
              <a:lnSpc>
                <a:spcPct val="150000"/>
              </a:lnSpc>
            </a:pPr>
            <a:r>
              <a:rPr lang="en-US" sz="2500" dirty="0" smtClean="0">
                <a:latin typeface="Times New Roman" pitchFamily="18" charset="0"/>
                <a:cs typeface="Times New Roman" pitchFamily="18" charset="0"/>
              </a:rPr>
              <a:t>The </a:t>
            </a:r>
            <a:r>
              <a:rPr lang="en-US" sz="2500" dirty="0">
                <a:latin typeface="Times New Roman" pitchFamily="18" charset="0"/>
                <a:cs typeface="Times New Roman" pitchFamily="18" charset="0"/>
              </a:rPr>
              <a:t>virus has identified in 1941 in Germen by observing child with eye cataract </a:t>
            </a:r>
            <a:endParaRPr lang="en-US" sz="2500" dirty="0" smtClean="0">
              <a:latin typeface="Times New Roman" pitchFamily="18" charset="0"/>
              <a:cs typeface="Times New Roman" pitchFamily="18" charset="0"/>
            </a:endParaRPr>
          </a:p>
          <a:p>
            <a:pPr marL="365760" lvl="1" algn="just">
              <a:lnSpc>
                <a:spcPct val="150000"/>
              </a:lnSpc>
            </a:pPr>
            <a:r>
              <a:rPr lang="en-US" sz="2500" dirty="0">
                <a:latin typeface="Times New Roman" pitchFamily="18" charset="0"/>
                <a:cs typeface="Times New Roman" pitchFamily="18" charset="0"/>
              </a:rPr>
              <a:t>Rubella virus is </a:t>
            </a:r>
            <a:r>
              <a:rPr lang="en-US" sz="2500" b="1" dirty="0" smtClean="0">
                <a:latin typeface="Times New Roman" pitchFamily="18" charset="0"/>
                <a:cs typeface="Times New Roman" pitchFamily="18" charset="0"/>
              </a:rPr>
              <a:t>enveloped, </a:t>
            </a:r>
            <a:r>
              <a:rPr lang="en-US" sz="2500" dirty="0" smtClean="0">
                <a:latin typeface="Times New Roman" pitchFamily="18" charset="0"/>
                <a:cs typeface="Times New Roman" pitchFamily="18" charset="0"/>
              </a:rPr>
              <a:t>a </a:t>
            </a:r>
            <a:r>
              <a:rPr lang="en-US" sz="2500" dirty="0">
                <a:latin typeface="Times New Roman" pitchFamily="18" charset="0"/>
                <a:cs typeface="Times New Roman" pitchFamily="18" charset="0"/>
              </a:rPr>
              <a:t>member of the </a:t>
            </a:r>
            <a:r>
              <a:rPr lang="en-US" sz="2500" b="1" dirty="0" err="1">
                <a:latin typeface="Times New Roman" pitchFamily="18" charset="0"/>
                <a:cs typeface="Times New Roman" pitchFamily="18" charset="0"/>
              </a:rPr>
              <a:t>togavirus</a:t>
            </a:r>
            <a:r>
              <a:rPr lang="en-US" sz="2500" dirty="0">
                <a:latin typeface="Times New Roman" pitchFamily="18" charset="0"/>
                <a:cs typeface="Times New Roman" pitchFamily="18" charset="0"/>
              </a:rPr>
              <a:t> family </a:t>
            </a:r>
          </a:p>
          <a:p>
            <a:pPr marL="365760" lvl="1" algn="just">
              <a:lnSpc>
                <a:spcPct val="150000"/>
              </a:lnSpc>
            </a:pPr>
            <a:r>
              <a:rPr lang="en-US" sz="2500" dirty="0" smtClean="0">
                <a:latin typeface="Times New Roman" pitchFamily="18" charset="0"/>
                <a:cs typeface="Times New Roman" pitchFamily="18" charset="0"/>
              </a:rPr>
              <a:t>It </a:t>
            </a:r>
            <a:r>
              <a:rPr lang="en-US" sz="2500" dirty="0">
                <a:latin typeface="Times New Roman" pitchFamily="18" charset="0"/>
                <a:cs typeface="Times New Roman" pitchFamily="18" charset="0"/>
              </a:rPr>
              <a:t>is composed of one piece </a:t>
            </a:r>
            <a:r>
              <a:rPr lang="en-US" sz="2500" dirty="0" smtClean="0">
                <a:latin typeface="Times New Roman" pitchFamily="18" charset="0"/>
                <a:cs typeface="Times New Roman" pitchFamily="18" charset="0"/>
              </a:rPr>
              <a:t>of positive single-stranded RNA </a:t>
            </a:r>
          </a:p>
          <a:p>
            <a:pPr marL="365760" lvl="1" algn="just">
              <a:lnSpc>
                <a:spcPct val="150000"/>
              </a:lnSpc>
            </a:pPr>
            <a:r>
              <a:rPr lang="en-US" sz="2500" dirty="0" smtClean="0">
                <a:latin typeface="Times New Roman" pitchFamily="18" charset="0"/>
                <a:cs typeface="Times New Roman" pitchFamily="18" charset="0"/>
              </a:rPr>
              <a:t>Its </a:t>
            </a:r>
            <a:r>
              <a:rPr lang="en-US" sz="2500" dirty="0">
                <a:latin typeface="Times New Roman" pitchFamily="18" charset="0"/>
                <a:cs typeface="Times New Roman" pitchFamily="18" charset="0"/>
              </a:rPr>
              <a:t>surface </a:t>
            </a:r>
            <a:r>
              <a:rPr lang="en-US" sz="2500" dirty="0" smtClean="0">
                <a:latin typeface="Times New Roman" pitchFamily="18" charset="0"/>
                <a:cs typeface="Times New Roman" pitchFamily="18" charset="0"/>
              </a:rPr>
              <a:t>spikes contain </a:t>
            </a:r>
            <a:r>
              <a:rPr lang="en-US" sz="2500" b="1" dirty="0" err="1" smtClean="0">
                <a:latin typeface="Times New Roman" pitchFamily="18" charset="0"/>
                <a:cs typeface="Times New Roman" pitchFamily="18" charset="0"/>
              </a:rPr>
              <a:t>hemagglutinin</a:t>
            </a:r>
            <a:endParaRPr lang="en-US" sz="2500" dirty="0" smtClean="0">
              <a:latin typeface="Times New Roman" pitchFamily="18" charset="0"/>
              <a:cs typeface="Times New Roman" pitchFamily="18" charset="0"/>
            </a:endParaRPr>
          </a:p>
          <a:p>
            <a:pPr marL="365760" lvl="1" algn="just">
              <a:lnSpc>
                <a:spcPct val="150000"/>
              </a:lnSpc>
            </a:pPr>
            <a:r>
              <a:rPr lang="en-US" sz="2500" dirty="0" smtClean="0">
                <a:latin typeface="Times New Roman" pitchFamily="18" charset="0"/>
                <a:cs typeface="Times New Roman" pitchFamily="18" charset="0"/>
              </a:rPr>
              <a:t>The </a:t>
            </a:r>
            <a:r>
              <a:rPr lang="en-US" sz="2500" dirty="0">
                <a:latin typeface="Times New Roman" pitchFamily="18" charset="0"/>
                <a:cs typeface="Times New Roman" pitchFamily="18" charset="0"/>
              </a:rPr>
              <a:t>virus has a single </a:t>
            </a:r>
            <a:r>
              <a:rPr lang="en-US" sz="2500" b="1" dirty="0">
                <a:latin typeface="Times New Roman" pitchFamily="18" charset="0"/>
                <a:cs typeface="Times New Roman" pitchFamily="18" charset="0"/>
              </a:rPr>
              <a:t>antigenic</a:t>
            </a: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type</a:t>
            </a:r>
          </a:p>
          <a:p>
            <a:pPr marL="365760" lvl="1" algn="just">
              <a:lnSpc>
                <a:spcPct val="150000"/>
              </a:lnSpc>
            </a:pPr>
            <a:r>
              <a:rPr lang="en-US" sz="2500" dirty="0" smtClean="0">
                <a:latin typeface="Times New Roman" pitchFamily="18" charset="0"/>
                <a:cs typeface="Times New Roman" pitchFamily="18" charset="0"/>
              </a:rPr>
              <a:t>Antibody against hemagglutinin </a:t>
            </a:r>
            <a:r>
              <a:rPr lang="en-US" sz="2500" dirty="0">
                <a:latin typeface="Times New Roman" pitchFamily="18" charset="0"/>
                <a:cs typeface="Times New Roman" pitchFamily="18" charset="0"/>
              </a:rPr>
              <a:t>neutralizes </a:t>
            </a:r>
            <a:r>
              <a:rPr lang="en-US" sz="2500" dirty="0" smtClean="0">
                <a:latin typeface="Times New Roman" pitchFamily="18" charset="0"/>
                <a:cs typeface="Times New Roman" pitchFamily="18" charset="0"/>
              </a:rPr>
              <a:t>infectivity</a:t>
            </a:r>
          </a:p>
          <a:p>
            <a:pPr marL="365760" lvl="1" algn="just">
              <a:lnSpc>
                <a:spcPct val="150000"/>
              </a:lnSpc>
            </a:pPr>
            <a:r>
              <a:rPr lang="en-US" sz="2500" dirty="0" smtClean="0">
                <a:latin typeface="Times New Roman" pitchFamily="18" charset="0"/>
                <a:cs typeface="Times New Roman" pitchFamily="18" charset="0"/>
              </a:rPr>
              <a:t>Humans </a:t>
            </a:r>
            <a:r>
              <a:rPr lang="en-US" sz="2500" dirty="0">
                <a:latin typeface="Times New Roman" pitchFamily="18" charset="0"/>
                <a:cs typeface="Times New Roman" pitchFamily="18" charset="0"/>
              </a:rPr>
              <a:t>are the natural host</a:t>
            </a:r>
            <a:endParaRPr lang="am-ET" sz="2500" dirty="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157</a:t>
            </a:fld>
            <a:endParaRPr lang="am-ET"/>
          </a:p>
        </p:txBody>
      </p:sp>
    </p:spTree>
    <p:extLst>
      <p:ext uri="{BB962C8B-B14F-4D97-AF65-F5344CB8AC3E}">
        <p14:creationId xmlns:p14="http://schemas.microsoft.com/office/powerpoint/2010/main" val="183724922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rmAutofit/>
          </a:bodyPr>
          <a:lstStyle/>
          <a:p>
            <a:pPr marL="0" indent="0" algn="just">
              <a:lnSpc>
                <a:spcPct val="150000"/>
              </a:lnSpc>
              <a:buNone/>
            </a:pPr>
            <a:r>
              <a:rPr lang="en-US" sz="2600" b="1"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Pathogenesis &amp; Immunity</a:t>
            </a:r>
          </a:p>
          <a:p>
            <a:pPr marL="274320" lvl="1" algn="just">
              <a:lnSpc>
                <a:spcPct val="160000"/>
              </a:lnSpc>
            </a:pPr>
            <a:r>
              <a:rPr lang="en-US" sz="2500" dirty="0">
                <a:latin typeface="Times New Roman" pitchFamily="18" charset="0"/>
                <a:cs typeface="Times New Roman" pitchFamily="18" charset="0"/>
              </a:rPr>
              <a:t>T</a:t>
            </a:r>
            <a:r>
              <a:rPr lang="en-US" sz="2500" dirty="0" smtClean="0">
                <a:latin typeface="Times New Roman" pitchFamily="18" charset="0"/>
                <a:cs typeface="Times New Roman" pitchFamily="18" charset="0"/>
              </a:rPr>
              <a:t>ransmitted </a:t>
            </a:r>
            <a:r>
              <a:rPr lang="en-US" sz="2500" dirty="0">
                <a:latin typeface="Times New Roman" pitchFamily="18" charset="0"/>
                <a:cs typeface="Times New Roman" pitchFamily="18" charset="0"/>
              </a:rPr>
              <a:t>via </a:t>
            </a:r>
            <a:r>
              <a:rPr lang="en-US" sz="2500" b="1" dirty="0">
                <a:latin typeface="Times New Roman" pitchFamily="18" charset="0"/>
                <a:cs typeface="Times New Roman" pitchFamily="18" charset="0"/>
              </a:rPr>
              <a:t>respiratory droplets </a:t>
            </a:r>
            <a:r>
              <a:rPr lang="en-US" sz="2500" dirty="0">
                <a:latin typeface="Times New Roman" pitchFamily="18" charset="0"/>
                <a:cs typeface="Times New Roman" pitchFamily="18" charset="0"/>
              </a:rPr>
              <a:t>and from mother to </a:t>
            </a:r>
            <a:r>
              <a:rPr lang="en-US" sz="2500" dirty="0" smtClean="0">
                <a:latin typeface="Times New Roman" pitchFamily="18" charset="0"/>
                <a:cs typeface="Times New Roman" pitchFamily="18" charset="0"/>
              </a:rPr>
              <a:t>fetus </a:t>
            </a:r>
            <a:r>
              <a:rPr lang="en-US" sz="2500" b="1" dirty="0" err="1" smtClean="0">
                <a:latin typeface="Times New Roman" pitchFamily="18" charset="0"/>
                <a:cs typeface="Times New Roman" pitchFamily="18" charset="0"/>
              </a:rPr>
              <a:t>transplacentally</a:t>
            </a:r>
            <a:endParaRPr lang="en-US" sz="2500" dirty="0">
              <a:latin typeface="Times New Roman" pitchFamily="18" charset="0"/>
              <a:cs typeface="Times New Roman" pitchFamily="18" charset="0"/>
            </a:endParaRPr>
          </a:p>
          <a:p>
            <a:pPr marL="274320" lvl="1" algn="just">
              <a:lnSpc>
                <a:spcPct val="160000"/>
              </a:lnSpc>
            </a:pPr>
            <a:r>
              <a:rPr lang="en-US" sz="2500" dirty="0" smtClean="0">
                <a:latin typeface="Times New Roman" pitchFamily="18" charset="0"/>
                <a:cs typeface="Times New Roman" pitchFamily="18" charset="0"/>
              </a:rPr>
              <a:t>Initial </a:t>
            </a:r>
            <a:r>
              <a:rPr lang="en-US" sz="2500" dirty="0">
                <a:latin typeface="Times New Roman" pitchFamily="18" charset="0"/>
                <a:cs typeface="Times New Roman" pitchFamily="18" charset="0"/>
              </a:rPr>
              <a:t>replication of the virus occurs in the </a:t>
            </a:r>
            <a:r>
              <a:rPr lang="en-US" sz="2500" b="1" dirty="0">
                <a:latin typeface="Times New Roman" pitchFamily="18" charset="0"/>
                <a:cs typeface="Times New Roman" pitchFamily="18" charset="0"/>
              </a:rPr>
              <a:t>nasopharynx</a:t>
            </a:r>
            <a:r>
              <a:rPr lang="en-US" sz="2500" dirty="0">
                <a:latin typeface="Times New Roman" pitchFamily="18" charset="0"/>
                <a:cs typeface="Times New Roman" pitchFamily="18" charset="0"/>
              </a:rPr>
              <a:t> and local lymph </a:t>
            </a:r>
            <a:r>
              <a:rPr lang="en-US" sz="2500" dirty="0" smtClean="0">
                <a:latin typeface="Times New Roman" pitchFamily="18" charset="0"/>
                <a:cs typeface="Times New Roman" pitchFamily="18" charset="0"/>
              </a:rPr>
              <a:t>nodes.</a:t>
            </a:r>
          </a:p>
          <a:p>
            <a:pPr marL="274320" lvl="1" algn="just">
              <a:lnSpc>
                <a:spcPct val="160000"/>
              </a:lnSpc>
            </a:pPr>
            <a:r>
              <a:rPr lang="en-US" sz="2500" dirty="0" smtClean="0">
                <a:latin typeface="Times New Roman" pitchFamily="18" charset="0"/>
                <a:cs typeface="Times New Roman" pitchFamily="18" charset="0"/>
              </a:rPr>
              <a:t>From </a:t>
            </a:r>
            <a:r>
              <a:rPr lang="en-US" sz="2500" dirty="0">
                <a:latin typeface="Times New Roman" pitchFamily="18" charset="0"/>
                <a:cs typeface="Times New Roman" pitchFamily="18" charset="0"/>
              </a:rPr>
              <a:t>there it spreads via the blood to the internal organs and </a:t>
            </a:r>
            <a:r>
              <a:rPr lang="en-US" sz="2500" dirty="0" smtClean="0">
                <a:latin typeface="Times New Roman" pitchFamily="18" charset="0"/>
                <a:cs typeface="Times New Roman" pitchFamily="18" charset="0"/>
              </a:rPr>
              <a:t>skin.</a:t>
            </a:r>
            <a:endParaRPr lang="en-US" sz="2500" dirty="0">
              <a:latin typeface="Times New Roman" pitchFamily="18" charset="0"/>
              <a:cs typeface="Times New Roman" pitchFamily="18" charset="0"/>
            </a:endParaRPr>
          </a:p>
          <a:p>
            <a:pPr marL="274320" lvl="1" algn="just">
              <a:lnSpc>
                <a:spcPct val="160000"/>
              </a:lnSpc>
            </a:pPr>
            <a:r>
              <a:rPr lang="en-US" sz="2500" dirty="0" smtClean="0">
                <a:latin typeface="Times New Roman" pitchFamily="18" charset="0"/>
                <a:cs typeface="Times New Roman" pitchFamily="18" charset="0"/>
              </a:rPr>
              <a:t>Natural </a:t>
            </a:r>
            <a:r>
              <a:rPr lang="en-US" sz="2500" dirty="0">
                <a:latin typeface="Times New Roman" pitchFamily="18" charset="0"/>
                <a:cs typeface="Times New Roman" pitchFamily="18" charset="0"/>
              </a:rPr>
              <a:t>infection leads to </a:t>
            </a:r>
            <a:r>
              <a:rPr lang="en-US" sz="2500" b="1" dirty="0">
                <a:latin typeface="Times New Roman" pitchFamily="18" charset="0"/>
                <a:cs typeface="Times New Roman" pitchFamily="18" charset="0"/>
              </a:rPr>
              <a:t>lifelong immunity</a:t>
            </a:r>
            <a:endParaRPr lang="am-ET" sz="2500" dirty="0">
              <a:cs typeface="Times New Roman" pitchFamily="18" charset="0"/>
            </a:endParaRPr>
          </a:p>
        </p:txBody>
      </p:sp>
      <p:sp>
        <p:nvSpPr>
          <p:cNvPr id="2" name="Slide Number Placeholder 1"/>
          <p:cNvSpPr>
            <a:spLocks noGrp="1"/>
          </p:cNvSpPr>
          <p:nvPr>
            <p:ph type="sldNum" sz="quarter" idx="12"/>
          </p:nvPr>
        </p:nvSpPr>
        <p:spPr/>
        <p:txBody>
          <a:bodyPr/>
          <a:lstStyle/>
          <a:p>
            <a:fld id="{D167EEAB-4B1A-4B36-8290-8409503FCFA0}" type="slidenum">
              <a:rPr lang="am-ET" smtClean="0"/>
              <a:t>158</a:t>
            </a:fld>
            <a:endParaRPr lang="am-ET"/>
          </a:p>
        </p:txBody>
      </p:sp>
    </p:spTree>
    <p:extLst>
      <p:ext uri="{BB962C8B-B14F-4D97-AF65-F5344CB8AC3E}">
        <p14:creationId xmlns:p14="http://schemas.microsoft.com/office/powerpoint/2010/main" val="65286855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400" b="1"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Clinical features</a:t>
            </a:r>
          </a:p>
          <a:p>
            <a:pPr algn="just">
              <a:lnSpc>
                <a:spcPct val="150000"/>
              </a:lnSpc>
              <a:buFont typeface="Wingdings" panose="05000000000000000000" pitchFamily="2" charset="2"/>
              <a:buChar char="§"/>
            </a:pPr>
            <a:r>
              <a:rPr lang="en-US" sz="2500" dirty="0" smtClean="0">
                <a:latin typeface="Times New Roman" panose="02020603050405020304" pitchFamily="18" charset="0"/>
                <a:cs typeface="Times New Roman" panose="02020603050405020304" pitchFamily="18" charset="0"/>
              </a:rPr>
              <a:t>Milder</a:t>
            </a:r>
            <a:r>
              <a:rPr lang="en-US" sz="2500" dirty="0">
                <a:latin typeface="Times New Roman" panose="02020603050405020304" pitchFamily="18" charset="0"/>
                <a:cs typeface="Times New Roman" panose="02020603050405020304" pitchFamily="18" charset="0"/>
              </a:rPr>
              <a:t>, shorter disease than </a:t>
            </a:r>
            <a:r>
              <a:rPr lang="en-US" sz="2500" dirty="0" smtClean="0">
                <a:latin typeface="Times New Roman" panose="02020603050405020304" pitchFamily="18" charset="0"/>
                <a:cs typeface="Times New Roman" panose="02020603050405020304" pitchFamily="18" charset="0"/>
              </a:rPr>
              <a:t>measles</a:t>
            </a:r>
          </a:p>
          <a:p>
            <a:pPr algn="just">
              <a:lnSpc>
                <a:spcPct val="150000"/>
              </a:lnSpc>
              <a:buFont typeface="Wingdings" panose="05000000000000000000" pitchFamily="2" charset="2"/>
              <a:buChar char="§"/>
            </a:pPr>
            <a:r>
              <a:rPr lang="en-US" sz="2500" dirty="0">
                <a:latin typeface="Times New Roman" panose="02020603050405020304" pitchFamily="18" charset="0"/>
                <a:cs typeface="Times New Roman" panose="02020603050405020304" pitchFamily="18" charset="0"/>
              </a:rPr>
              <a:t>I</a:t>
            </a:r>
            <a:r>
              <a:rPr lang="en-US" sz="2500" dirty="0" smtClean="0">
                <a:latin typeface="Times New Roman" panose="02020603050405020304" pitchFamily="18" charset="0"/>
                <a:cs typeface="Times New Roman" panose="02020603050405020304" pitchFamily="18" charset="0"/>
              </a:rPr>
              <a:t>ncubation </a:t>
            </a:r>
            <a:r>
              <a:rPr lang="en-US" sz="2500" dirty="0">
                <a:latin typeface="Times New Roman" panose="02020603050405020304" pitchFamily="18" charset="0"/>
                <a:cs typeface="Times New Roman" panose="02020603050405020304" pitchFamily="18" charset="0"/>
              </a:rPr>
              <a:t>period of </a:t>
            </a:r>
            <a:r>
              <a:rPr lang="en-US" sz="2500" dirty="0" smtClean="0">
                <a:latin typeface="Times New Roman" panose="02020603050405020304" pitchFamily="18" charset="0"/>
                <a:cs typeface="Times New Roman" panose="02020603050405020304" pitchFamily="18" charset="0"/>
              </a:rPr>
              <a:t>14 to </a:t>
            </a:r>
            <a:r>
              <a:rPr lang="en-US" sz="2500" dirty="0">
                <a:latin typeface="Times New Roman" panose="02020603050405020304" pitchFamily="18" charset="0"/>
                <a:cs typeface="Times New Roman" panose="02020603050405020304" pitchFamily="18" charset="0"/>
              </a:rPr>
              <a:t>21 </a:t>
            </a:r>
            <a:r>
              <a:rPr lang="en-US" sz="2500" dirty="0" smtClean="0">
                <a:latin typeface="Times New Roman" panose="02020603050405020304" pitchFamily="18" charset="0"/>
                <a:cs typeface="Times New Roman" panose="02020603050405020304" pitchFamily="18" charset="0"/>
              </a:rPr>
              <a:t>days</a:t>
            </a:r>
          </a:p>
          <a:p>
            <a:pPr algn="just">
              <a:lnSpc>
                <a:spcPct val="150000"/>
              </a:lnSpc>
              <a:buFont typeface="Wingdings" panose="05000000000000000000" pitchFamily="2" charset="2"/>
              <a:buChar char="§"/>
            </a:pPr>
            <a:r>
              <a:rPr lang="en-US" sz="2500" dirty="0">
                <a:latin typeface="Times New Roman" panose="02020603050405020304" pitchFamily="18" charset="0"/>
                <a:cs typeface="Times New Roman" panose="02020603050405020304" pitchFamily="18" charset="0"/>
              </a:rPr>
              <a:t>M</a:t>
            </a:r>
            <a:r>
              <a:rPr lang="en-US" sz="2500" dirty="0" smtClean="0">
                <a:latin typeface="Times New Roman" panose="02020603050405020304" pitchFamily="18" charset="0"/>
                <a:cs typeface="Times New Roman" panose="02020603050405020304" pitchFamily="18" charset="0"/>
              </a:rPr>
              <a:t>aculopapular </a:t>
            </a:r>
            <a:r>
              <a:rPr lang="en-US" sz="2500" dirty="0">
                <a:latin typeface="Times New Roman" panose="02020603050405020304" pitchFamily="18" charset="0"/>
                <a:cs typeface="Times New Roman" panose="02020603050405020304" pitchFamily="18" charset="0"/>
              </a:rPr>
              <a:t>rash, which starts on the face and progresses </a:t>
            </a:r>
            <a:r>
              <a:rPr lang="en-US" sz="2500" dirty="0" smtClean="0">
                <a:latin typeface="Times New Roman" panose="02020603050405020304" pitchFamily="18" charset="0"/>
                <a:cs typeface="Times New Roman" panose="02020603050405020304" pitchFamily="18" charset="0"/>
              </a:rPr>
              <a:t>downward</a:t>
            </a:r>
          </a:p>
          <a:p>
            <a:pPr algn="just">
              <a:lnSpc>
                <a:spcPct val="150000"/>
              </a:lnSpc>
              <a:buFont typeface="Wingdings" panose="05000000000000000000" pitchFamily="2" charset="2"/>
              <a:buChar char="§"/>
            </a:pPr>
            <a:r>
              <a:rPr lang="en-US" sz="2500" dirty="0">
                <a:latin typeface="Times New Roman" panose="02020603050405020304" pitchFamily="18" charset="0"/>
                <a:cs typeface="Times New Roman" panose="02020603050405020304" pitchFamily="18" charset="0"/>
              </a:rPr>
              <a:t>Posterior auricular lymphadenopathy is </a:t>
            </a:r>
            <a:r>
              <a:rPr lang="en-US" sz="2500" dirty="0" smtClean="0">
                <a:latin typeface="Times New Roman" panose="02020603050405020304" pitchFamily="18" charset="0"/>
                <a:cs typeface="Times New Roman" panose="02020603050405020304" pitchFamily="18" charset="0"/>
              </a:rPr>
              <a:t>characteristic</a:t>
            </a:r>
          </a:p>
          <a:p>
            <a:pPr algn="just">
              <a:lnSpc>
                <a:spcPct val="150000"/>
              </a:lnSpc>
              <a:buFont typeface="Wingdings" panose="05000000000000000000" pitchFamily="2" charset="2"/>
              <a:buChar char="§"/>
            </a:pPr>
            <a:r>
              <a:rPr lang="en-US" sz="2500" dirty="0">
                <a:latin typeface="Times New Roman" panose="02020603050405020304" pitchFamily="18" charset="0"/>
                <a:cs typeface="Times New Roman" panose="02020603050405020304" pitchFamily="18" charset="0"/>
              </a:rPr>
              <a:t>P</a:t>
            </a:r>
            <a:r>
              <a:rPr lang="en-US" sz="2500" dirty="0" smtClean="0">
                <a:latin typeface="Times New Roman" panose="02020603050405020304" pitchFamily="18" charset="0"/>
                <a:cs typeface="Times New Roman" panose="02020603050405020304" pitchFamily="18" charset="0"/>
              </a:rPr>
              <a:t>olyarthritis </a:t>
            </a:r>
            <a:r>
              <a:rPr lang="en-US" sz="2500" dirty="0">
                <a:latin typeface="Times New Roman" panose="02020603050405020304" pitchFamily="18" charset="0"/>
                <a:cs typeface="Times New Roman" panose="02020603050405020304" pitchFamily="18" charset="0"/>
              </a:rPr>
              <a:t>caused by immune complexes often </a:t>
            </a:r>
            <a:r>
              <a:rPr lang="en-US" sz="2500" dirty="0" smtClean="0">
                <a:latin typeface="Times New Roman" panose="02020603050405020304" pitchFamily="18" charset="0"/>
                <a:cs typeface="Times New Roman" panose="02020603050405020304" pitchFamily="18" charset="0"/>
              </a:rPr>
              <a:t>occurs</a:t>
            </a:r>
            <a:endParaRPr lang="am-ET" sz="2500" dirty="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159</a:t>
            </a:fld>
            <a:endParaRPr lang="am-ET"/>
          </a:p>
        </p:txBody>
      </p:sp>
    </p:spTree>
    <p:extLst>
      <p:ext uri="{BB962C8B-B14F-4D97-AF65-F5344CB8AC3E}">
        <p14:creationId xmlns:p14="http://schemas.microsoft.com/office/powerpoint/2010/main" val="1666797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3058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16</a:t>
            </a:fld>
            <a:endParaRPr lang="am-ET"/>
          </a:p>
        </p:txBody>
      </p:sp>
    </p:spTree>
    <p:extLst>
      <p:ext uri="{BB962C8B-B14F-4D97-AF65-F5344CB8AC3E}">
        <p14:creationId xmlns:p14="http://schemas.microsoft.com/office/powerpoint/2010/main" val="3686374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400" b="1"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Congenital </a:t>
            </a:r>
            <a:r>
              <a:rPr lang="en-US" sz="2500" b="1" dirty="0">
                <a:latin typeface="Times New Roman" pitchFamily="18" charset="0"/>
                <a:cs typeface="Times New Roman" pitchFamily="18" charset="0"/>
              </a:rPr>
              <a:t>Rubella </a:t>
            </a:r>
            <a:r>
              <a:rPr lang="en-US" sz="2500" b="1" dirty="0" smtClean="0">
                <a:latin typeface="Times New Roman" pitchFamily="18" charset="0"/>
                <a:cs typeface="Times New Roman" pitchFamily="18" charset="0"/>
              </a:rPr>
              <a:t>Syndrome</a:t>
            </a:r>
          </a:p>
          <a:p>
            <a:pPr algn="just">
              <a:lnSpc>
                <a:spcPct val="150000"/>
              </a:lnSpc>
            </a:pPr>
            <a:r>
              <a:rPr lang="en-US" sz="2500" dirty="0" smtClean="0">
                <a:latin typeface="Times New Roman" panose="02020603050405020304" pitchFamily="18" charset="0"/>
                <a:cs typeface="Times New Roman" panose="02020603050405020304" pitchFamily="18" charset="0"/>
              </a:rPr>
              <a:t>If non-immune </a:t>
            </a:r>
            <a:r>
              <a:rPr lang="en-US" sz="2500" dirty="0">
                <a:latin typeface="Times New Roman" panose="02020603050405020304" pitchFamily="18" charset="0"/>
                <a:cs typeface="Times New Roman" panose="02020603050405020304" pitchFamily="18" charset="0"/>
              </a:rPr>
              <a:t>pregnant woman is </a:t>
            </a:r>
            <a:r>
              <a:rPr lang="en-US" sz="2500" b="1" dirty="0">
                <a:latin typeface="Times New Roman" panose="02020603050405020304" pitchFamily="18" charset="0"/>
                <a:cs typeface="Times New Roman" panose="02020603050405020304" pitchFamily="18" charset="0"/>
              </a:rPr>
              <a:t>infected during the </a:t>
            </a:r>
            <a:r>
              <a:rPr lang="en-US" sz="2500" b="1" dirty="0" smtClean="0">
                <a:latin typeface="Times New Roman" panose="02020603050405020304" pitchFamily="18" charset="0"/>
                <a:cs typeface="Times New Roman" panose="02020603050405020304" pitchFamily="18" charset="0"/>
              </a:rPr>
              <a:t>first trimester: teratogen  </a:t>
            </a:r>
          </a:p>
          <a:p>
            <a:pPr algn="just">
              <a:lnSpc>
                <a:spcPct val="150000"/>
              </a:lnSpc>
            </a:pPr>
            <a:r>
              <a:rPr lang="en-US" sz="2500" dirty="0">
                <a:latin typeface="Times New Roman" panose="02020603050405020304" pitchFamily="18" charset="0"/>
                <a:cs typeface="Times New Roman" panose="02020603050405020304" pitchFamily="18" charset="0"/>
              </a:rPr>
              <a:t>S</a:t>
            </a:r>
            <a:r>
              <a:rPr lang="en-US" sz="2500" dirty="0" smtClean="0">
                <a:latin typeface="Times New Roman" panose="02020603050405020304" pitchFamily="18" charset="0"/>
                <a:cs typeface="Times New Roman" panose="02020603050405020304" pitchFamily="18" charset="0"/>
              </a:rPr>
              <a:t>ignificant </a:t>
            </a:r>
            <a:r>
              <a:rPr lang="en-US" sz="2500" dirty="0">
                <a:latin typeface="Times New Roman" panose="02020603050405020304" pitchFamily="18" charset="0"/>
                <a:cs typeface="Times New Roman" panose="02020603050405020304" pitchFamily="18" charset="0"/>
              </a:rPr>
              <a:t>congenital malformations can </a:t>
            </a:r>
            <a:r>
              <a:rPr lang="en-US" sz="2500" dirty="0" smtClean="0">
                <a:latin typeface="Times New Roman" panose="02020603050405020304" pitchFamily="18" charset="0"/>
                <a:cs typeface="Times New Roman" panose="02020603050405020304" pitchFamily="18" charset="0"/>
              </a:rPr>
              <a:t>occur as </a:t>
            </a:r>
            <a:r>
              <a:rPr lang="en-US" sz="2500" dirty="0">
                <a:latin typeface="Times New Roman" panose="02020603050405020304" pitchFamily="18" charset="0"/>
                <a:cs typeface="Times New Roman" panose="02020603050405020304" pitchFamily="18" charset="0"/>
              </a:rPr>
              <a:t>a result of maternal </a:t>
            </a:r>
            <a:r>
              <a:rPr lang="en-US" sz="2500" dirty="0" err="1">
                <a:latin typeface="Times New Roman" panose="02020603050405020304" pitchFamily="18" charset="0"/>
                <a:cs typeface="Times New Roman" panose="02020603050405020304" pitchFamily="18" charset="0"/>
              </a:rPr>
              <a:t>viremia</a:t>
            </a:r>
            <a:r>
              <a:rPr lang="en-US" sz="2500" dirty="0">
                <a:latin typeface="Times New Roman" panose="02020603050405020304" pitchFamily="18" charset="0"/>
                <a:cs typeface="Times New Roman" panose="02020603050405020304" pitchFamily="18" charset="0"/>
              </a:rPr>
              <a:t> and fetal </a:t>
            </a:r>
            <a:r>
              <a:rPr lang="en-US" sz="2500" dirty="0" smtClean="0">
                <a:latin typeface="Times New Roman" panose="02020603050405020304" pitchFamily="18" charset="0"/>
                <a:cs typeface="Times New Roman" panose="02020603050405020304" pitchFamily="18" charset="0"/>
              </a:rPr>
              <a:t>infection</a:t>
            </a:r>
            <a:endParaRPr lang="en-US" sz="2500" b="1" dirty="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Malformations involve </a:t>
            </a:r>
            <a:r>
              <a:rPr lang="en-US" sz="2500" dirty="0">
                <a:latin typeface="Times New Roman" panose="02020603050405020304" pitchFamily="18" charset="0"/>
                <a:cs typeface="Times New Roman" panose="02020603050405020304" pitchFamily="18" charset="0"/>
              </a:rPr>
              <a:t>primarily the heart (e.g., patent ductus arteriosus), the eyes (e.g., cataracts</a:t>
            </a:r>
            <a:r>
              <a:rPr lang="en-US" sz="2500" dirty="0" smtClean="0">
                <a:latin typeface="Times New Roman" panose="02020603050405020304" pitchFamily="18" charset="0"/>
                <a:cs typeface="Times New Roman" panose="02020603050405020304" pitchFamily="18" charset="0"/>
              </a:rPr>
              <a:t>), and </a:t>
            </a:r>
            <a:r>
              <a:rPr lang="en-US" sz="2500" dirty="0">
                <a:latin typeface="Times New Roman" panose="02020603050405020304" pitchFamily="18" charset="0"/>
                <a:cs typeface="Times New Roman" panose="02020603050405020304" pitchFamily="18" charset="0"/>
              </a:rPr>
              <a:t>the brain (e.g., deafness and mental retardation</a:t>
            </a:r>
            <a:r>
              <a:rPr lang="en-US" sz="2500" dirty="0" smtClean="0">
                <a:latin typeface="Times New Roman" panose="02020603050405020304" pitchFamily="18" charset="0"/>
                <a:cs typeface="Times New Roman" panose="02020603050405020304" pitchFamily="18" charset="0"/>
              </a:rPr>
              <a:t>).</a:t>
            </a:r>
          </a:p>
          <a:p>
            <a:pPr algn="just">
              <a:lnSpc>
                <a:spcPct val="150000"/>
              </a:lnSpc>
              <a:defRPr/>
            </a:pPr>
            <a:r>
              <a:rPr lang="en-US" altLang="en-US" sz="2500" dirty="0">
                <a:latin typeface="Times New Roman" pitchFamily="18" charset="0"/>
                <a:cs typeface="Times New Roman" pitchFamily="18" charset="0"/>
              </a:rPr>
              <a:t>Severe bilateral deafness, severe bilateral visual defects</a:t>
            </a:r>
          </a:p>
          <a:p>
            <a:pPr marL="822960" algn="just" fontAlgn="auto">
              <a:lnSpc>
                <a:spcPct val="150000"/>
              </a:lnSpc>
              <a:spcAft>
                <a:spcPts val="0"/>
              </a:spcAft>
              <a:buFont typeface="Wingdings" pitchFamily="2" charset="2"/>
              <a:buChar char="ü"/>
              <a:defRPr/>
            </a:pPr>
            <a:r>
              <a:rPr lang="en-US" altLang="en-US" sz="2500" dirty="0">
                <a:latin typeface="Times New Roman" pitchFamily="18" charset="0"/>
                <a:cs typeface="Times New Roman" pitchFamily="18" charset="0"/>
              </a:rPr>
              <a:t> </a:t>
            </a:r>
            <a:r>
              <a:rPr lang="en-US" altLang="en-US" sz="2500" dirty="0" smtClean="0">
                <a:latin typeface="Times New Roman" pitchFamily="18" charset="0"/>
                <a:cs typeface="Times New Roman" pitchFamily="18" charset="0"/>
              </a:rPr>
              <a:t>Cataract</a:t>
            </a:r>
            <a:endParaRPr lang="en-US" altLang="en-US" sz="2500" dirty="0">
              <a:latin typeface="Times New Roman" pitchFamily="18" charset="0"/>
              <a:cs typeface="Times New Roman" pitchFamily="18" charset="0"/>
            </a:endParaRPr>
          </a:p>
          <a:p>
            <a:pPr marL="822960" algn="just" fontAlgn="auto">
              <a:lnSpc>
                <a:spcPct val="150000"/>
              </a:lnSpc>
              <a:spcAft>
                <a:spcPts val="0"/>
              </a:spcAft>
              <a:buFont typeface="Wingdings" pitchFamily="2" charset="2"/>
              <a:buChar char="ü"/>
              <a:defRPr/>
            </a:pPr>
            <a:r>
              <a:rPr lang="en-US" altLang="en-US" sz="2500" dirty="0">
                <a:latin typeface="Times New Roman" pitchFamily="18" charset="0"/>
                <a:cs typeface="Times New Roman" pitchFamily="18" charset="0"/>
              </a:rPr>
              <a:t> </a:t>
            </a:r>
            <a:r>
              <a:rPr lang="en-US" altLang="en-US" sz="2500" dirty="0" smtClean="0">
                <a:latin typeface="Times New Roman" pitchFamily="18" charset="0"/>
                <a:cs typeface="Times New Roman" pitchFamily="18" charset="0"/>
              </a:rPr>
              <a:t>Corneal opacity</a:t>
            </a:r>
            <a:endParaRPr lang="en-US" sz="2500" dirty="0" smtClean="0">
              <a:latin typeface="Times New Roman" panose="02020603050405020304" pitchFamily="18" charset="0"/>
              <a:cs typeface="Times New Roman" panose="02020603050405020304" pitchFamily="18" charset="0"/>
            </a:endParaRPr>
          </a:p>
          <a:p>
            <a:pPr>
              <a:lnSpc>
                <a:spcPct val="200000"/>
              </a:lnSpc>
            </a:pPr>
            <a:endParaRPr lang="am-ET" sz="2400" dirty="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160</a:t>
            </a:fld>
            <a:endParaRPr lang="am-ET"/>
          </a:p>
        </p:txBody>
      </p:sp>
    </p:spTree>
    <p:extLst>
      <p:ext uri="{BB962C8B-B14F-4D97-AF65-F5344CB8AC3E}">
        <p14:creationId xmlns:p14="http://schemas.microsoft.com/office/powerpoint/2010/main" val="135474781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229D610-9191-4ADC-BFD4-8D6195E7BBE3}" type="slidenum">
              <a:rPr lang="en-US"/>
              <a:pPr>
                <a:defRPr/>
              </a:pPr>
              <a:t>161</a:t>
            </a:fld>
            <a:endParaRPr lang="en-US"/>
          </a:p>
        </p:txBody>
      </p:sp>
      <p:sp>
        <p:nvSpPr>
          <p:cNvPr id="6" name="Rectangle 2"/>
          <p:cNvSpPr txBox="1">
            <a:spLocks noChangeArrowheads="1"/>
          </p:cNvSpPr>
          <p:nvPr/>
        </p:nvSpPr>
        <p:spPr>
          <a:xfrm>
            <a:off x="457200" y="381000"/>
            <a:ext cx="6248400" cy="533400"/>
          </a:xfrm>
          <a:prstGeom prst="rect">
            <a:avLst/>
          </a:prstGeom>
        </p:spPr>
        <p:txBody>
          <a:bodyPr anchor="ctr">
            <a:normAutofit/>
          </a:bodyPr>
          <a:lstStyle/>
          <a:p>
            <a:pPr algn="ctr" fontAlgn="auto">
              <a:spcAft>
                <a:spcPts val="0"/>
              </a:spcAft>
              <a:defRPr/>
            </a:pPr>
            <a:r>
              <a:rPr lang="en-US" altLang="en-US" sz="2800" b="1" dirty="0">
                <a:latin typeface="Times New Roman" pitchFamily="18" charset="0"/>
                <a:ea typeface="+mj-ea"/>
                <a:cs typeface="Times New Roman" pitchFamily="18" charset="0"/>
              </a:rPr>
              <a:t>   Congenital Rubella Syndrome</a:t>
            </a:r>
          </a:p>
        </p:txBody>
      </p:sp>
      <p:pic>
        <p:nvPicPr>
          <p:cNvPr id="67588" name="Picture 3"/>
          <p:cNvPicPr>
            <a:picLocks noChangeAspect="1" noChangeArrowheads="1"/>
          </p:cNvPicPr>
          <p:nvPr/>
        </p:nvPicPr>
        <p:blipFill>
          <a:blip r:embed="rId2"/>
          <a:srcRect/>
          <a:stretch>
            <a:fillRect/>
          </a:stretch>
        </p:blipFill>
        <p:spPr bwMode="auto">
          <a:xfrm>
            <a:off x="457200" y="1295400"/>
            <a:ext cx="4191000" cy="4648200"/>
          </a:xfrm>
          <a:prstGeom prst="rect">
            <a:avLst/>
          </a:prstGeom>
          <a:noFill/>
          <a:ln w="9525">
            <a:noFill/>
            <a:miter lim="800000"/>
            <a:headEnd/>
            <a:tailEnd/>
          </a:ln>
        </p:spPr>
      </p:pic>
      <p:sp>
        <p:nvSpPr>
          <p:cNvPr id="67589" name="Text Box 5"/>
          <p:cNvSpPr txBox="1">
            <a:spLocks noChangeArrowheads="1"/>
          </p:cNvSpPr>
          <p:nvPr/>
        </p:nvSpPr>
        <p:spPr bwMode="auto">
          <a:xfrm>
            <a:off x="4953000" y="1828800"/>
            <a:ext cx="4191000" cy="1846263"/>
          </a:xfrm>
          <a:prstGeom prst="rect">
            <a:avLst/>
          </a:prstGeom>
          <a:noFill/>
          <a:ln w="9525">
            <a:noFill/>
            <a:miter lim="800000"/>
            <a:headEnd/>
            <a:tailEnd/>
          </a:ln>
        </p:spPr>
        <p:txBody>
          <a:bodyPr>
            <a:spAutoFit/>
          </a:bodyPr>
          <a:lstStyle/>
          <a:p>
            <a:pPr eaLnBrk="0" hangingPunct="0"/>
            <a:r>
              <a:rPr lang="en-US" altLang="en-US" sz="2400" dirty="0">
                <a:latin typeface="Times New Roman" pitchFamily="18" charset="0"/>
                <a:cs typeface="Times New Roman" pitchFamily="18" charset="0"/>
              </a:rPr>
              <a:t>•  </a:t>
            </a:r>
            <a:r>
              <a:rPr lang="en-US" altLang="en-US" sz="2400" dirty="0" smtClean="0">
                <a:latin typeface="Times New Roman" pitchFamily="18" charset="0"/>
                <a:cs typeface="Times New Roman" pitchFamily="18" charset="0"/>
              </a:rPr>
              <a:t>Severe </a:t>
            </a:r>
            <a:r>
              <a:rPr lang="en-US" altLang="en-US" sz="2400" dirty="0">
                <a:latin typeface="Times New Roman" pitchFamily="18" charset="0"/>
                <a:cs typeface="Times New Roman" pitchFamily="18" charset="0"/>
              </a:rPr>
              <a:t>bilateral deafness</a:t>
            </a:r>
          </a:p>
          <a:p>
            <a:pPr eaLnBrk="0" hangingPunct="0"/>
            <a:r>
              <a:rPr lang="en-US" altLang="en-US" sz="2400" dirty="0">
                <a:latin typeface="Times New Roman" pitchFamily="18" charset="0"/>
                <a:cs typeface="Times New Roman" pitchFamily="18" charset="0"/>
              </a:rPr>
              <a:t>•  </a:t>
            </a:r>
            <a:r>
              <a:rPr lang="en-US" altLang="en-US" sz="2400" dirty="0" smtClean="0">
                <a:latin typeface="Times New Roman" pitchFamily="18" charset="0"/>
                <a:cs typeface="Times New Roman" pitchFamily="18" charset="0"/>
              </a:rPr>
              <a:t>Severe </a:t>
            </a:r>
            <a:r>
              <a:rPr lang="en-US" altLang="en-US" sz="2400" dirty="0">
                <a:latin typeface="Times New Roman" pitchFamily="18" charset="0"/>
                <a:cs typeface="Times New Roman" pitchFamily="18" charset="0"/>
              </a:rPr>
              <a:t>bilateral visual defects</a:t>
            </a:r>
          </a:p>
          <a:p>
            <a:pPr eaLnBrk="0" hangingPunct="0">
              <a:buFont typeface="Arial" charset="0"/>
              <a:buChar char="•"/>
            </a:pPr>
            <a:r>
              <a:rPr lang="en-US" altLang="en-US" sz="2400" dirty="0">
                <a:latin typeface="Times New Roman" pitchFamily="18" charset="0"/>
                <a:cs typeface="Times New Roman" pitchFamily="18" charset="0"/>
              </a:rPr>
              <a:t>  </a:t>
            </a:r>
            <a:r>
              <a:rPr lang="en-US" altLang="en-US" sz="2400" dirty="0" smtClean="0">
                <a:latin typeface="Times New Roman" pitchFamily="18" charset="0"/>
                <a:cs typeface="Times New Roman" pitchFamily="18" charset="0"/>
              </a:rPr>
              <a:t>Cataract</a:t>
            </a:r>
            <a:endParaRPr lang="en-US" altLang="en-US" sz="2400" dirty="0">
              <a:latin typeface="Times New Roman" pitchFamily="18" charset="0"/>
              <a:cs typeface="Times New Roman" pitchFamily="18" charset="0"/>
            </a:endParaRPr>
          </a:p>
          <a:p>
            <a:pPr eaLnBrk="0" hangingPunct="0">
              <a:buFont typeface="Arial" charset="0"/>
              <a:buChar char="•"/>
            </a:pPr>
            <a:r>
              <a:rPr lang="en-US" altLang="en-US" sz="2400" dirty="0">
                <a:latin typeface="Times New Roman" pitchFamily="18" charset="0"/>
                <a:cs typeface="Times New Roman" pitchFamily="18" charset="0"/>
              </a:rPr>
              <a:t>  </a:t>
            </a:r>
            <a:r>
              <a:rPr lang="en-US" altLang="en-US" sz="2400" dirty="0" smtClean="0">
                <a:latin typeface="Times New Roman" pitchFamily="18" charset="0"/>
                <a:cs typeface="Times New Roman" pitchFamily="18" charset="0"/>
              </a:rPr>
              <a:t>Corneal </a:t>
            </a:r>
            <a:r>
              <a:rPr lang="en-US" altLang="en-US" sz="2400" dirty="0">
                <a:latin typeface="Times New Roman" pitchFamily="18" charset="0"/>
                <a:cs typeface="Times New Roman" pitchFamily="18" charset="0"/>
              </a:rPr>
              <a:t>opacity</a:t>
            </a:r>
          </a:p>
          <a:p>
            <a:pPr eaLnBrk="0" hangingPunct="0"/>
            <a:r>
              <a:rPr lang="en-US" altLang="en-US" dirty="0"/>
              <a:t>   </a:t>
            </a:r>
          </a:p>
        </p:txBody>
      </p:sp>
    </p:spTree>
    <p:extLst>
      <p:ext uri="{BB962C8B-B14F-4D97-AF65-F5344CB8AC3E}">
        <p14:creationId xmlns:p14="http://schemas.microsoft.com/office/powerpoint/2010/main" val="48217995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nSpc>
                <a:spcPct val="150000"/>
              </a:lnSpc>
              <a:buNone/>
            </a:pPr>
            <a:r>
              <a:rPr lang="en-US" sz="2500" b="1" dirty="0">
                <a:latin typeface="Times New Roman" pitchFamily="18" charset="0"/>
                <a:cs typeface="Times New Roman" pitchFamily="18" charset="0"/>
              </a:rPr>
              <a:t>Laboratory </a:t>
            </a:r>
            <a:r>
              <a:rPr lang="en-US" sz="2500" b="1" dirty="0" smtClean="0">
                <a:latin typeface="Times New Roman" pitchFamily="18" charset="0"/>
                <a:cs typeface="Times New Roman" pitchFamily="18" charset="0"/>
              </a:rPr>
              <a:t>Diagnosis</a:t>
            </a:r>
          </a:p>
          <a:p>
            <a:pPr marL="457200" lvl="1">
              <a:lnSpc>
                <a:spcPct val="150000"/>
              </a:lnSpc>
            </a:pPr>
            <a:r>
              <a:rPr lang="en-US" sz="2500" dirty="0">
                <a:latin typeface="Times New Roman" pitchFamily="18" charset="0"/>
                <a:cs typeface="Times New Roman" pitchFamily="18" charset="0"/>
              </a:rPr>
              <a:t>Rubella virus can be grown in cell </a:t>
            </a:r>
            <a:r>
              <a:rPr lang="en-US" sz="2500" dirty="0" smtClean="0">
                <a:latin typeface="Times New Roman" pitchFamily="18" charset="0"/>
                <a:cs typeface="Times New Roman" pitchFamily="18" charset="0"/>
              </a:rPr>
              <a:t>culture</a:t>
            </a:r>
          </a:p>
          <a:p>
            <a:pPr marL="457200" lvl="1">
              <a:lnSpc>
                <a:spcPct val="150000"/>
              </a:lnSpc>
            </a:pPr>
            <a:r>
              <a:rPr lang="en-US" sz="2500" dirty="0" smtClean="0">
                <a:latin typeface="Times New Roman" pitchFamily="18" charset="0"/>
                <a:cs typeface="Times New Roman" pitchFamily="18" charset="0"/>
              </a:rPr>
              <a:t>IgM  &amp; IgG titer</a:t>
            </a:r>
          </a:p>
          <a:p>
            <a:pPr marL="457200" lvl="1">
              <a:lnSpc>
                <a:spcPct val="150000"/>
              </a:lnSpc>
            </a:pPr>
            <a:r>
              <a:rPr lang="en-US" sz="2500" b="1" dirty="0">
                <a:latin typeface="Times New Roman" pitchFamily="18" charset="0"/>
                <a:cs typeface="Times New Roman" pitchFamily="18" charset="0"/>
              </a:rPr>
              <a:t>A</a:t>
            </a:r>
            <a:r>
              <a:rPr lang="en-US" sz="2500" b="1" dirty="0" smtClean="0">
                <a:latin typeface="Times New Roman" pitchFamily="18" charset="0"/>
                <a:cs typeface="Times New Roman" pitchFamily="18" charset="0"/>
              </a:rPr>
              <a:t>mniocentesis </a:t>
            </a:r>
            <a:r>
              <a:rPr lang="en-US" sz="2500" dirty="0">
                <a:latin typeface="Times New Roman" pitchFamily="18" charset="0"/>
                <a:cs typeface="Times New Roman" pitchFamily="18" charset="0"/>
              </a:rPr>
              <a:t>can reveal whether there is rubella </a:t>
            </a:r>
            <a:r>
              <a:rPr lang="en-US" sz="2500" dirty="0" smtClean="0">
                <a:latin typeface="Times New Roman" pitchFamily="18" charset="0"/>
                <a:cs typeface="Times New Roman" pitchFamily="18" charset="0"/>
              </a:rPr>
              <a:t>virus </a:t>
            </a:r>
            <a:r>
              <a:rPr lang="en-US" sz="2500" dirty="0">
                <a:latin typeface="Times New Roman" pitchFamily="18" charset="0"/>
                <a:cs typeface="Times New Roman" pitchFamily="18" charset="0"/>
              </a:rPr>
              <a:t>in the amniotic fluid</a:t>
            </a:r>
            <a:r>
              <a:rPr lang="en-US" sz="2500" dirty="0" smtClean="0">
                <a:latin typeface="Times New Roman" pitchFamily="18" charset="0"/>
                <a:cs typeface="Times New Roman" pitchFamily="18" charset="0"/>
              </a:rPr>
              <a:t> </a:t>
            </a:r>
          </a:p>
          <a:p>
            <a:pPr marL="0" indent="0">
              <a:lnSpc>
                <a:spcPct val="150000"/>
              </a:lnSpc>
              <a:buNone/>
            </a:pPr>
            <a:r>
              <a:rPr lang="en-US" sz="2500" b="1" dirty="0" smtClean="0">
                <a:latin typeface="Times New Roman" pitchFamily="18" charset="0"/>
                <a:cs typeface="Times New Roman" pitchFamily="18" charset="0"/>
              </a:rPr>
              <a:t>Treatment</a:t>
            </a:r>
          </a:p>
          <a:p>
            <a:pPr marL="640080">
              <a:lnSpc>
                <a:spcPct val="150000"/>
              </a:lnSpc>
              <a:buFont typeface="Courier New" pitchFamily="49" charset="0"/>
              <a:buChar char="o"/>
            </a:pPr>
            <a:r>
              <a:rPr lang="en-US" sz="2500" dirty="0" smtClean="0">
                <a:latin typeface="Times New Roman" pitchFamily="18" charset="0"/>
                <a:cs typeface="Times New Roman" pitchFamily="18" charset="0"/>
              </a:rPr>
              <a:t>There </a:t>
            </a:r>
            <a:r>
              <a:rPr lang="en-US" sz="2500" dirty="0">
                <a:latin typeface="Times New Roman" pitchFamily="18" charset="0"/>
                <a:cs typeface="Times New Roman" pitchFamily="18" charset="0"/>
              </a:rPr>
              <a:t>is no antiviral </a:t>
            </a:r>
            <a:r>
              <a:rPr lang="en-US" sz="2500" dirty="0" smtClean="0">
                <a:latin typeface="Times New Roman" pitchFamily="18" charset="0"/>
                <a:cs typeface="Times New Roman" pitchFamily="18" charset="0"/>
              </a:rPr>
              <a:t>therapy</a:t>
            </a:r>
          </a:p>
          <a:p>
            <a:pPr marL="0" indent="0">
              <a:lnSpc>
                <a:spcPct val="150000"/>
              </a:lnSpc>
              <a:buNone/>
            </a:pPr>
            <a:r>
              <a:rPr lang="en-US" sz="2500" b="1" dirty="0" smtClean="0">
                <a:latin typeface="Times New Roman" pitchFamily="18" charset="0"/>
                <a:cs typeface="Times New Roman" pitchFamily="18" charset="0"/>
              </a:rPr>
              <a:t> Prevention </a:t>
            </a:r>
          </a:p>
          <a:p>
            <a:pPr lvl="1">
              <a:lnSpc>
                <a:spcPct val="150000"/>
              </a:lnSpc>
              <a:buFont typeface="Courier New" panose="02070309020205020404" pitchFamily="49" charset="0"/>
              <a:buChar char="o"/>
            </a:pPr>
            <a:r>
              <a:rPr lang="en-US" sz="2500" dirty="0">
                <a:latin typeface="Times New Roman" panose="02020603050405020304" pitchFamily="18" charset="0"/>
                <a:cs typeface="Times New Roman" panose="02020603050405020304" pitchFamily="18" charset="0"/>
              </a:rPr>
              <a:t>Live attenuated vaccine </a:t>
            </a:r>
          </a:p>
          <a:p>
            <a:pPr lvl="1">
              <a:lnSpc>
                <a:spcPct val="150000"/>
              </a:lnSpc>
              <a:buFont typeface="Courier New" panose="02070309020205020404" pitchFamily="49" charset="0"/>
              <a:buChar char="o"/>
            </a:pPr>
            <a:r>
              <a:rPr lang="en-US" sz="2500" dirty="0">
                <a:latin typeface="Times New Roman" panose="02020603050405020304" pitchFamily="18" charset="0"/>
                <a:cs typeface="Times New Roman" panose="02020603050405020304" pitchFamily="18" charset="0"/>
              </a:rPr>
              <a:t>Prophylaxis </a:t>
            </a:r>
          </a:p>
          <a:p>
            <a:pPr>
              <a:lnSpc>
                <a:spcPct val="150000"/>
              </a:lnSpc>
            </a:pPr>
            <a:endParaRPr lang="am-ET" sz="2700" dirty="0">
              <a:cs typeface="Times New Roman" pitchFamily="18" charset="0"/>
            </a:endParaRPr>
          </a:p>
        </p:txBody>
      </p:sp>
      <p:sp>
        <p:nvSpPr>
          <p:cNvPr id="2" name="Slide Number Placeholder 1"/>
          <p:cNvSpPr>
            <a:spLocks noGrp="1"/>
          </p:cNvSpPr>
          <p:nvPr>
            <p:ph type="sldNum" sz="quarter" idx="12"/>
          </p:nvPr>
        </p:nvSpPr>
        <p:spPr/>
        <p:txBody>
          <a:bodyPr/>
          <a:lstStyle/>
          <a:p>
            <a:fld id="{D167EEAB-4B1A-4B36-8290-8409503FCFA0}" type="slidenum">
              <a:rPr lang="am-ET" smtClean="0"/>
              <a:t>162</a:t>
            </a:fld>
            <a:endParaRPr lang="am-ET"/>
          </a:p>
        </p:txBody>
      </p:sp>
    </p:spTree>
    <p:extLst>
      <p:ext uri="{BB962C8B-B14F-4D97-AF65-F5344CB8AC3E}">
        <p14:creationId xmlns:p14="http://schemas.microsoft.com/office/powerpoint/2010/main" val="208263446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nSpc>
                <a:spcPct val="150000"/>
              </a:lnSpc>
              <a:buNone/>
            </a:pPr>
            <a:r>
              <a:rPr lang="en-US" sz="2800" b="1"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Herpesviruses</a:t>
            </a:r>
          </a:p>
          <a:p>
            <a:pPr>
              <a:lnSpc>
                <a:spcPct val="150000"/>
              </a:lnSpc>
              <a:buFont typeface="Courier New" panose="02070309020205020404" pitchFamily="49" charset="0"/>
              <a:buChar char="o"/>
            </a:pPr>
            <a:r>
              <a:rPr lang="en-US" sz="2500" dirty="0" smtClean="0">
                <a:latin typeface="Times New Roman" panose="02020603050405020304" pitchFamily="18" charset="0"/>
                <a:cs typeface="Times New Roman" panose="02020603050405020304" pitchFamily="18" charset="0"/>
              </a:rPr>
              <a:t>Herpesviruses are </a:t>
            </a:r>
            <a:r>
              <a:rPr lang="en-US" sz="2500" dirty="0">
                <a:latin typeface="Times New Roman" panose="02020603050405020304" pitchFamily="18" charset="0"/>
                <a:cs typeface="Times New Roman" panose="02020603050405020304" pitchFamily="18" charset="0"/>
              </a:rPr>
              <a:t>relatively large, enveloped viruses </a:t>
            </a:r>
            <a:r>
              <a:rPr lang="en-US" sz="2500" dirty="0" smtClean="0">
                <a:latin typeface="Times New Roman" panose="02020603050405020304" pitchFamily="18" charset="0"/>
                <a:cs typeface="Times New Roman" panose="02020603050405020304" pitchFamily="18" charset="0"/>
              </a:rPr>
              <a:t>with linear dsDNA</a:t>
            </a:r>
          </a:p>
          <a:p>
            <a:pPr>
              <a:lnSpc>
                <a:spcPct val="150000"/>
              </a:lnSpc>
              <a:buFont typeface="Courier New" panose="02070309020205020404" pitchFamily="49" charset="0"/>
              <a:buChar char="o"/>
            </a:pPr>
            <a:r>
              <a:rPr lang="en-US" sz="2500" dirty="0" smtClean="0">
                <a:latin typeface="Times New Roman" panose="02020603050405020304" pitchFamily="18" charset="0"/>
                <a:cs typeface="Times New Roman" panose="02020603050405020304" pitchFamily="18" charset="0"/>
              </a:rPr>
              <a:t>Nearly </a:t>
            </a:r>
            <a:r>
              <a:rPr lang="en-US" sz="2500" dirty="0">
                <a:latin typeface="Times New Roman" panose="02020603050405020304" pitchFamily="18" charset="0"/>
                <a:cs typeface="Times New Roman" panose="02020603050405020304" pitchFamily="18" charset="0"/>
              </a:rPr>
              <a:t>100 </a:t>
            </a:r>
            <a:r>
              <a:rPr lang="en-US" sz="2500" dirty="0" smtClean="0">
                <a:latin typeface="Times New Roman" panose="02020603050405020304" pitchFamily="18" charset="0"/>
                <a:cs typeface="Times New Roman" panose="02020603050405020304" pitchFamily="18" charset="0"/>
              </a:rPr>
              <a:t>viruses- </a:t>
            </a:r>
            <a:r>
              <a:rPr lang="en-US" sz="2500" dirty="0">
                <a:latin typeface="Times New Roman" panose="02020603050405020304" pitchFamily="18" charset="0"/>
                <a:cs typeface="Times New Roman" panose="02020603050405020304" pitchFamily="18" charset="0"/>
              </a:rPr>
              <a:t>infect many different animal species</a:t>
            </a:r>
          </a:p>
          <a:p>
            <a:pPr lvl="1">
              <a:lnSpc>
                <a:spcPct val="150000"/>
              </a:lnSpc>
              <a:buFont typeface="Wingdings" pitchFamily="2" charset="2"/>
              <a:buChar char="ü"/>
            </a:pPr>
            <a:r>
              <a:rPr lang="en-US" sz="2500" dirty="0">
                <a:latin typeface="Times New Roman" panose="02020603050405020304" pitchFamily="18" charset="0"/>
                <a:cs typeface="Times New Roman" panose="02020603050405020304" pitchFamily="18" charset="0"/>
              </a:rPr>
              <a:t>8 routinely  </a:t>
            </a:r>
            <a:r>
              <a:rPr lang="en-US" sz="2500" dirty="0" smtClean="0">
                <a:latin typeface="Times New Roman" panose="02020603050405020304" pitchFamily="18" charset="0"/>
                <a:cs typeface="Times New Roman" panose="02020603050405020304" pitchFamily="18" charset="0"/>
              </a:rPr>
              <a:t>infect </a:t>
            </a:r>
            <a:r>
              <a:rPr lang="en-US" sz="2500" dirty="0">
                <a:latin typeface="Times New Roman" panose="02020603050405020304" pitchFamily="18" charset="0"/>
                <a:cs typeface="Times New Roman" panose="02020603050405020304" pitchFamily="18" charset="0"/>
              </a:rPr>
              <a:t>only </a:t>
            </a:r>
            <a:r>
              <a:rPr lang="en-US" sz="2500" dirty="0" smtClean="0">
                <a:latin typeface="Times New Roman" panose="02020603050405020304" pitchFamily="18" charset="0"/>
                <a:cs typeface="Times New Roman" panose="02020603050405020304" pitchFamily="18" charset="0"/>
              </a:rPr>
              <a:t>humans</a:t>
            </a:r>
          </a:p>
          <a:p>
            <a:pPr>
              <a:lnSpc>
                <a:spcPct val="150000"/>
              </a:lnSpc>
              <a:buFont typeface="Courier New" panose="02070309020205020404" pitchFamily="49" charset="0"/>
              <a:buChar char="o"/>
            </a:pPr>
            <a:r>
              <a:rPr lang="en-US" sz="2500" dirty="0">
                <a:latin typeface="Times New Roman" panose="02020603050405020304" pitchFamily="18" charset="0"/>
                <a:cs typeface="Times New Roman" panose="02020603050405020304" pitchFamily="18" charset="0"/>
              </a:rPr>
              <a:t> In cells infected with herpesviruses, the viral dsDNA can exist as a </a:t>
            </a:r>
            <a:r>
              <a:rPr lang="en-US" sz="2500" dirty="0" smtClean="0">
                <a:latin typeface="Times New Roman" panose="02020603050405020304" pitchFamily="18" charset="0"/>
                <a:cs typeface="Times New Roman" panose="02020603050405020304" pitchFamily="18" charset="0"/>
              </a:rPr>
              <a:t>provirus</a:t>
            </a:r>
          </a:p>
          <a:p>
            <a:pPr>
              <a:lnSpc>
                <a:spcPct val="150000"/>
              </a:lnSpc>
              <a:buFont typeface="Courier New" panose="02070309020205020404" pitchFamily="49" charset="0"/>
              <a:buChar char="o"/>
            </a:pPr>
            <a:r>
              <a:rPr lang="en-US" sz="2500" dirty="0" smtClean="0">
                <a:latin typeface="Times New Roman" panose="02020603050405020304" pitchFamily="18" charset="0"/>
                <a:cs typeface="Times New Roman" panose="02020603050405020304" pitchFamily="18" charset="0"/>
              </a:rPr>
              <a:t>A universal </a:t>
            </a:r>
            <a:r>
              <a:rPr lang="en-US" sz="2500" dirty="0">
                <a:latin typeface="Times New Roman" panose="02020603050405020304" pitchFamily="18" charset="0"/>
                <a:cs typeface="Times New Roman" panose="02020603050405020304" pitchFamily="18" charset="0"/>
              </a:rPr>
              <a:t>property of herpesviruses </a:t>
            </a:r>
            <a:r>
              <a:rPr lang="en-US" sz="2500" dirty="0" smtClean="0">
                <a:latin typeface="Times New Roman" panose="02020603050405020304" pitchFamily="18" charset="0"/>
                <a:cs typeface="Times New Roman" panose="02020603050405020304" pitchFamily="18" charset="0"/>
              </a:rPr>
              <a:t>is </a:t>
            </a:r>
            <a:r>
              <a:rPr lang="en-US" sz="2500" b="1" dirty="0" smtClean="0">
                <a:latin typeface="Times New Roman" panose="02020603050405020304" pitchFamily="18" charset="0"/>
                <a:cs typeface="Times New Roman" panose="02020603050405020304" pitchFamily="18" charset="0"/>
              </a:rPr>
              <a:t>latency</a:t>
            </a:r>
          </a:p>
          <a:p>
            <a:pPr>
              <a:lnSpc>
                <a:spcPct val="150000"/>
              </a:lnSpc>
              <a:buFont typeface="Courier New" panose="02070309020205020404" pitchFamily="49" charset="0"/>
              <a:buChar char="o"/>
            </a:pPr>
            <a:r>
              <a:rPr lang="en-US" sz="2500" dirty="0">
                <a:latin typeface="Times New Roman" pitchFamily="18" charset="0"/>
                <a:cs typeface="Times New Roman" pitchFamily="18" charset="0"/>
              </a:rPr>
              <a:t>Persist indefinitely in infected </a:t>
            </a:r>
            <a:r>
              <a:rPr lang="en-US" sz="2500" dirty="0" smtClean="0">
                <a:latin typeface="Times New Roman" pitchFamily="18" charset="0"/>
                <a:cs typeface="Times New Roman" pitchFamily="18" charset="0"/>
              </a:rPr>
              <a:t>hosts</a:t>
            </a:r>
          </a:p>
          <a:p>
            <a:pPr>
              <a:lnSpc>
                <a:spcPct val="150000"/>
              </a:lnSpc>
              <a:buFont typeface="Courier New" panose="02070309020205020404" pitchFamily="49" charset="0"/>
              <a:buChar char="o"/>
            </a:pPr>
            <a:r>
              <a:rPr lang="en-US" sz="2500" dirty="0">
                <a:latin typeface="Times New Roman" pitchFamily="18" charset="0"/>
                <a:cs typeface="Times New Roman" pitchFamily="18" charset="0"/>
              </a:rPr>
              <a:t>Some are cancer-causing (CMV, EBV, </a:t>
            </a:r>
            <a:r>
              <a:rPr lang="en-US" sz="2500" dirty="0" smtClean="0">
                <a:latin typeface="Times New Roman" pitchFamily="18" charset="0"/>
                <a:cs typeface="Times New Roman" pitchFamily="18" charset="0"/>
              </a:rPr>
              <a:t>Herpes virus </a:t>
            </a:r>
            <a:r>
              <a:rPr lang="en-US" sz="2500" dirty="0">
                <a:latin typeface="Times New Roman" pitchFamily="18" charset="0"/>
                <a:cs typeface="Times New Roman" pitchFamily="18" charset="0"/>
              </a:rPr>
              <a:t>8 … )</a:t>
            </a:r>
          </a:p>
          <a:p>
            <a:pPr>
              <a:lnSpc>
                <a:spcPct val="150000"/>
              </a:lnSpc>
              <a:buFont typeface="Courier New" panose="02070309020205020404" pitchFamily="49" charset="0"/>
              <a:buChar char="o"/>
            </a:pPr>
            <a:endParaRPr lang="en-US" sz="2600" b="1" dirty="0" smtClean="0">
              <a:latin typeface="Times New Roman" panose="02020603050405020304" pitchFamily="18" charset="0"/>
              <a:cs typeface="Times New Roman" panose="02020603050405020304" pitchFamily="18" charset="0"/>
            </a:endParaRPr>
          </a:p>
          <a:p>
            <a:pPr>
              <a:lnSpc>
                <a:spcPct val="150000"/>
              </a:lnSpc>
            </a:pPr>
            <a:endParaRPr lang="en-US" sz="2400" dirty="0" smtClean="0"/>
          </a:p>
          <a:p>
            <a:pPr>
              <a:lnSpc>
                <a:spcPct val="150000"/>
              </a:lnSpc>
            </a:pPr>
            <a:endParaRPr lang="en-US" sz="2400" dirty="0"/>
          </a:p>
          <a:p>
            <a:pPr>
              <a:lnSpc>
                <a:spcPct val="150000"/>
              </a:lnSpc>
            </a:pPr>
            <a:endParaRPr lang="en-US" sz="2400" dirty="0" smtClean="0"/>
          </a:p>
          <a:p>
            <a:pPr>
              <a:lnSpc>
                <a:spcPct val="150000"/>
              </a:lnSpc>
            </a:pPr>
            <a:endParaRPr lang="am-ET" sz="2400" dirty="0"/>
          </a:p>
        </p:txBody>
      </p:sp>
      <p:sp>
        <p:nvSpPr>
          <p:cNvPr id="4" name="Slide Number Placeholder 3"/>
          <p:cNvSpPr>
            <a:spLocks noGrp="1"/>
          </p:cNvSpPr>
          <p:nvPr>
            <p:ph type="sldNum" sz="quarter" idx="12"/>
          </p:nvPr>
        </p:nvSpPr>
        <p:spPr/>
        <p:txBody>
          <a:bodyPr/>
          <a:lstStyle/>
          <a:p>
            <a:fld id="{D167EEAB-4B1A-4B36-8290-8409503FCFA0}" type="slidenum">
              <a:rPr lang="am-ET" smtClean="0"/>
              <a:t>163</a:t>
            </a:fld>
            <a:endParaRPr lang="am-ET"/>
          </a:p>
        </p:txBody>
      </p:sp>
    </p:spTree>
    <p:extLst>
      <p:ext uri="{BB962C8B-B14F-4D97-AF65-F5344CB8AC3E}">
        <p14:creationId xmlns:p14="http://schemas.microsoft.com/office/powerpoint/2010/main" val="104951134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0" y="0"/>
            <a:ext cx="9144000" cy="6858000"/>
          </a:xfrm>
        </p:spPr>
        <p:txBody>
          <a:bodyPr/>
          <a:lstStyle/>
          <a:p>
            <a:pPr marL="0" indent="0" algn="just">
              <a:lnSpc>
                <a:spcPct val="150000"/>
              </a:lnSpc>
              <a:spcBef>
                <a:spcPct val="50000"/>
              </a:spcBef>
              <a:buNone/>
            </a:pPr>
            <a:r>
              <a:rPr lang="en-US" altLang="am-ET" sz="2500" b="1" dirty="0">
                <a:latin typeface="Times New Roman" pitchFamily="18" charset="0"/>
                <a:cs typeface="Times New Roman" pitchFamily="18" charset="0"/>
              </a:rPr>
              <a:t>Herpes Virus types </a:t>
            </a:r>
            <a:endParaRPr lang="en-US" altLang="am-ET" sz="2500" b="1" dirty="0" smtClean="0">
              <a:latin typeface="Times New Roman" pitchFamily="18" charset="0"/>
              <a:cs typeface="Times New Roman" pitchFamily="18" charset="0"/>
            </a:endParaRPr>
          </a:p>
          <a:p>
            <a:pPr algn="just">
              <a:lnSpc>
                <a:spcPct val="150000"/>
              </a:lnSpc>
              <a:spcBef>
                <a:spcPct val="50000"/>
              </a:spcBef>
            </a:pPr>
            <a:r>
              <a:rPr lang="en-US" altLang="am-ET" sz="2500" dirty="0" smtClean="0">
                <a:latin typeface="Times New Roman" panose="02020603050405020304" pitchFamily="18" charset="0"/>
                <a:cs typeface="Times New Roman" panose="02020603050405020304" pitchFamily="18" charset="0"/>
              </a:rPr>
              <a:t>Herpes simplex (HSV-I &amp; II) (cold sores, genital herpes)</a:t>
            </a:r>
          </a:p>
          <a:p>
            <a:pPr algn="just" eaLnBrk="1" hangingPunct="1">
              <a:lnSpc>
                <a:spcPct val="150000"/>
              </a:lnSpc>
              <a:spcBef>
                <a:spcPct val="50000"/>
              </a:spcBef>
            </a:pPr>
            <a:r>
              <a:rPr lang="en-US" altLang="am-ET" sz="2500" dirty="0" smtClean="0">
                <a:latin typeface="Times New Roman" panose="02020603050405020304" pitchFamily="18" charset="0"/>
                <a:cs typeface="Times New Roman" panose="02020603050405020304" pitchFamily="18" charset="0"/>
              </a:rPr>
              <a:t>Varicella Zoster (chicken pox, shingles)</a:t>
            </a:r>
          </a:p>
          <a:p>
            <a:pPr algn="just" eaLnBrk="1" hangingPunct="1">
              <a:lnSpc>
                <a:spcPct val="150000"/>
              </a:lnSpc>
              <a:spcBef>
                <a:spcPct val="50000"/>
              </a:spcBef>
            </a:pPr>
            <a:r>
              <a:rPr lang="en-US" altLang="am-ET" sz="2500" dirty="0" smtClean="0">
                <a:latin typeface="Times New Roman" panose="02020603050405020304" pitchFamily="18" charset="0"/>
                <a:cs typeface="Times New Roman" panose="02020603050405020304" pitchFamily="18" charset="0"/>
              </a:rPr>
              <a:t>Cytomegalovirus (microcephaly, infectious mono)</a:t>
            </a:r>
          </a:p>
          <a:p>
            <a:pPr algn="just" eaLnBrk="1" hangingPunct="1">
              <a:lnSpc>
                <a:spcPct val="150000"/>
              </a:lnSpc>
              <a:spcBef>
                <a:spcPct val="50000"/>
              </a:spcBef>
            </a:pPr>
            <a:r>
              <a:rPr lang="en-US" altLang="am-ET" sz="2500" dirty="0" smtClean="0">
                <a:latin typeface="Times New Roman" panose="02020603050405020304" pitchFamily="18" charset="0"/>
                <a:cs typeface="Times New Roman" panose="02020603050405020304" pitchFamily="18" charset="0"/>
              </a:rPr>
              <a:t>Epstein-Barr virus (mononucleosis, </a:t>
            </a:r>
            <a:r>
              <a:rPr lang="en-US" altLang="am-ET" sz="2500" dirty="0" err="1" smtClean="0">
                <a:latin typeface="Times New Roman" panose="02020603050405020304" pitchFamily="18" charset="0"/>
                <a:cs typeface="Times New Roman" panose="02020603050405020304" pitchFamily="18" charset="0"/>
              </a:rPr>
              <a:t>Burkitt’s</a:t>
            </a:r>
            <a:r>
              <a:rPr lang="en-US" altLang="am-ET" sz="2500" dirty="0" smtClean="0">
                <a:latin typeface="Times New Roman" panose="02020603050405020304" pitchFamily="18" charset="0"/>
                <a:cs typeface="Times New Roman" panose="02020603050405020304" pitchFamily="18" charset="0"/>
              </a:rPr>
              <a:t> lymphoma)</a:t>
            </a:r>
          </a:p>
          <a:p>
            <a:pPr algn="just" eaLnBrk="1" hangingPunct="1">
              <a:lnSpc>
                <a:spcPct val="150000"/>
              </a:lnSpc>
              <a:spcBef>
                <a:spcPct val="50000"/>
              </a:spcBef>
            </a:pPr>
            <a:r>
              <a:rPr lang="en-US" altLang="am-ET" sz="2500" dirty="0" smtClean="0">
                <a:latin typeface="Times New Roman" panose="02020603050405020304" pitchFamily="18" charset="0"/>
                <a:cs typeface="Times New Roman" panose="02020603050405020304" pitchFamily="18" charset="0"/>
              </a:rPr>
              <a:t>Human herpesvirus 6 &amp; 7 (</a:t>
            </a:r>
            <a:r>
              <a:rPr lang="en-US" altLang="am-ET" sz="2500" dirty="0" err="1" smtClean="0">
                <a:latin typeface="Times New Roman" panose="02020603050405020304" pitchFamily="18" charset="0"/>
                <a:cs typeface="Times New Roman" panose="02020603050405020304" pitchFamily="18" charset="0"/>
              </a:rPr>
              <a:t>Roseola</a:t>
            </a:r>
            <a:r>
              <a:rPr lang="en-US" altLang="am-ET" sz="2500" dirty="0" smtClean="0">
                <a:latin typeface="Times New Roman" panose="02020603050405020304" pitchFamily="18" charset="0"/>
                <a:cs typeface="Times New Roman" panose="02020603050405020304" pitchFamily="18" charset="0"/>
              </a:rPr>
              <a:t>)</a:t>
            </a:r>
          </a:p>
          <a:p>
            <a:pPr algn="just" eaLnBrk="1" hangingPunct="1">
              <a:lnSpc>
                <a:spcPct val="150000"/>
              </a:lnSpc>
              <a:spcBef>
                <a:spcPct val="50000"/>
              </a:spcBef>
            </a:pPr>
            <a:r>
              <a:rPr lang="en-US" altLang="am-ET" sz="2500" dirty="0" smtClean="0">
                <a:latin typeface="Times New Roman" panose="02020603050405020304" pitchFamily="18" charset="0"/>
                <a:cs typeface="Times New Roman" panose="02020603050405020304" pitchFamily="18" charset="0"/>
              </a:rPr>
              <a:t>Human herpesvirus 8 (Kaposi’s sarcoma)</a:t>
            </a:r>
          </a:p>
          <a:p>
            <a:pPr algn="just" eaLnBrk="1" hangingPunct="1">
              <a:lnSpc>
                <a:spcPct val="90000"/>
              </a:lnSpc>
            </a:pPr>
            <a:endParaRPr lang="en-US" altLang="am-ET" sz="2400" dirty="0" smtClean="0"/>
          </a:p>
        </p:txBody>
      </p:sp>
      <p:sp>
        <p:nvSpPr>
          <p:cNvPr id="2" name="Slide Number Placeholder 1"/>
          <p:cNvSpPr>
            <a:spLocks noGrp="1"/>
          </p:cNvSpPr>
          <p:nvPr>
            <p:ph type="sldNum" sz="quarter" idx="12"/>
          </p:nvPr>
        </p:nvSpPr>
        <p:spPr/>
        <p:txBody>
          <a:bodyPr/>
          <a:lstStyle/>
          <a:p>
            <a:fld id="{D167EEAB-4B1A-4B36-8290-8409503FCFA0}" type="slidenum">
              <a:rPr lang="am-ET" smtClean="0"/>
              <a:t>164</a:t>
            </a:fld>
            <a:endParaRPr lang="am-ET"/>
          </a:p>
        </p:txBody>
      </p:sp>
    </p:spTree>
    <p:extLst>
      <p:ext uri="{BB962C8B-B14F-4D97-AF65-F5344CB8AC3E}">
        <p14:creationId xmlns:p14="http://schemas.microsoft.com/office/powerpoint/2010/main" val="294890446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
          </a:xfrm>
        </p:spPr>
        <p:txBody>
          <a:bodyPr rtlCol="0">
            <a:normAutofit fontScale="90000"/>
          </a:bodyPr>
          <a:lstStyle/>
          <a:p>
            <a:pPr eaLnBrk="1" fontAlgn="auto" hangingPunct="1">
              <a:spcAft>
                <a:spcPts val="0"/>
              </a:spcAft>
              <a:defRPr/>
            </a:pPr>
            <a:r>
              <a:rPr lang="en-US" sz="2400" dirty="0" smtClean="0"/>
              <a:t/>
            </a:r>
            <a:br>
              <a:rPr lang="en-US" sz="2400" dirty="0" smtClean="0"/>
            </a:br>
            <a:r>
              <a:rPr lang="en-US" sz="2400" b="1" dirty="0" smtClean="0">
                <a:latin typeface="Times New Roman" pitchFamily="18" charset="0"/>
                <a:cs typeface="Times New Roman" pitchFamily="18" charset="0"/>
              </a:rPr>
              <a:t>Virus		    Subfamily	  Disease	Site of Latency</a:t>
            </a:r>
            <a:br>
              <a:rPr lang="en-US" sz="2400" b="1" dirty="0" smtClean="0">
                <a:latin typeface="Times New Roman" pitchFamily="18" charset="0"/>
                <a:cs typeface="Times New Roman" pitchFamily="18" charset="0"/>
              </a:rPr>
            </a:br>
            <a:endParaRPr lang="en-US" sz="2400" b="1" dirty="0" smtClean="0">
              <a:latin typeface="Times New Roman" pitchFamily="18" charset="0"/>
              <a:cs typeface="Times New Roman" pitchFamily="18" charset="0"/>
            </a:endParaRPr>
          </a:p>
        </p:txBody>
      </p:sp>
      <p:sp>
        <p:nvSpPr>
          <p:cNvPr id="73731" name="Content Placeholder 2"/>
          <p:cNvSpPr>
            <a:spLocks noGrp="1"/>
          </p:cNvSpPr>
          <p:nvPr>
            <p:ph idx="1"/>
          </p:nvPr>
        </p:nvSpPr>
        <p:spPr>
          <a:xfrm>
            <a:off x="0" y="381000"/>
            <a:ext cx="9144000" cy="6477000"/>
          </a:xfrm>
        </p:spPr>
        <p:txBody>
          <a:bodyPr/>
          <a:lstStyle/>
          <a:p>
            <a:pPr>
              <a:lnSpc>
                <a:spcPct val="150000"/>
              </a:lnSpc>
              <a:spcBef>
                <a:spcPct val="50000"/>
              </a:spcBef>
            </a:pPr>
            <a:r>
              <a:rPr lang="en-US" sz="2200" b="1" dirty="0" smtClean="0">
                <a:latin typeface="Times New Roman" pitchFamily="18" charset="0"/>
                <a:cs typeface="Times New Roman" pitchFamily="18" charset="0"/>
              </a:rPr>
              <a:t>Herpes Simplex Virus I</a:t>
            </a:r>
            <a:r>
              <a:rPr lang="en-US" sz="2200" dirty="0" smtClean="0">
                <a:latin typeface="Times New Roman" pitchFamily="18" charset="0"/>
              </a:rPr>
              <a:t>    </a:t>
            </a:r>
            <a:r>
              <a:rPr lang="en-US" sz="2200" dirty="0" smtClean="0">
                <a:latin typeface="Symbol" pitchFamily="-105" charset="2"/>
              </a:rPr>
              <a:t>a	  </a:t>
            </a:r>
            <a:r>
              <a:rPr lang="en-US" sz="2200" dirty="0" err="1" smtClean="0">
                <a:latin typeface="Times New Roman" panose="02020603050405020304" pitchFamily="18" charset="0"/>
                <a:cs typeface="Times New Roman" panose="02020603050405020304" pitchFamily="18" charset="0"/>
              </a:rPr>
              <a:t>Orofacial</a:t>
            </a:r>
            <a:r>
              <a:rPr lang="en-US" sz="2200" dirty="0" smtClean="0">
                <a:latin typeface="Times New Roman" panose="02020603050405020304" pitchFamily="18" charset="0"/>
                <a:cs typeface="Times New Roman" panose="02020603050405020304" pitchFamily="18" charset="0"/>
              </a:rPr>
              <a:t> lesions    Sensory Nerve Ganglia</a:t>
            </a:r>
          </a:p>
          <a:p>
            <a:pPr>
              <a:lnSpc>
                <a:spcPct val="150000"/>
              </a:lnSpc>
              <a:spcBef>
                <a:spcPct val="50000"/>
              </a:spcBef>
            </a:pPr>
            <a:r>
              <a:rPr lang="en-US" sz="2200" b="1" dirty="0" smtClean="0">
                <a:latin typeface="Times New Roman" pitchFamily="18" charset="0"/>
                <a:cs typeface="Times New Roman" pitchFamily="18" charset="0"/>
              </a:rPr>
              <a:t>Herpes Simplex Virus II</a:t>
            </a:r>
            <a:r>
              <a:rPr lang="en-US" sz="2200" b="1" dirty="0" smtClean="0"/>
              <a:t>   </a:t>
            </a:r>
            <a:r>
              <a:rPr lang="en-US" sz="2200" dirty="0" smtClean="0">
                <a:latin typeface="Symbol" pitchFamily="-105" charset="2"/>
              </a:rPr>
              <a:t>a	  </a:t>
            </a:r>
            <a:r>
              <a:rPr lang="en-US" sz="2200" dirty="0" smtClean="0">
                <a:latin typeface="Times New Roman" panose="02020603050405020304" pitchFamily="18" charset="0"/>
                <a:cs typeface="Times New Roman" panose="02020603050405020304" pitchFamily="18" charset="0"/>
              </a:rPr>
              <a:t>Genital lesions	       Sensory Nerve Ganglia</a:t>
            </a:r>
          </a:p>
          <a:p>
            <a:pPr>
              <a:lnSpc>
                <a:spcPct val="150000"/>
              </a:lnSpc>
              <a:spcBef>
                <a:spcPct val="50000"/>
              </a:spcBef>
            </a:pPr>
            <a:r>
              <a:rPr lang="en-US" sz="2200" b="1" dirty="0" smtClean="0">
                <a:latin typeface="Times New Roman" pitchFamily="18" charset="0"/>
                <a:cs typeface="Times New Roman" pitchFamily="18" charset="0"/>
              </a:rPr>
              <a:t>Varicella Zoster Virus        </a:t>
            </a:r>
            <a:r>
              <a:rPr lang="en-US" sz="2200" dirty="0" smtClean="0">
                <a:latin typeface="Symbol" pitchFamily="-105" charset="2"/>
              </a:rPr>
              <a:t>a   </a:t>
            </a:r>
            <a:r>
              <a:rPr lang="en-US" sz="2200" dirty="0" smtClean="0">
                <a:latin typeface="Times New Roman" panose="02020603050405020304" pitchFamily="18" charset="0"/>
                <a:cs typeface="Times New Roman" panose="02020603050405020304" pitchFamily="18" charset="0"/>
              </a:rPr>
              <a:t>Chickenpox	        Sensory Nerve Ganglia				  Recurs as Shingles</a:t>
            </a:r>
          </a:p>
          <a:p>
            <a:pPr>
              <a:lnSpc>
                <a:spcPct val="150000"/>
              </a:lnSpc>
              <a:spcBef>
                <a:spcPct val="50000"/>
              </a:spcBef>
            </a:pPr>
            <a:r>
              <a:rPr lang="en-US" sz="2200" b="1" dirty="0" smtClean="0">
                <a:latin typeface="Times New Roman" pitchFamily="18" charset="0"/>
                <a:cs typeface="Times New Roman" pitchFamily="18" charset="0"/>
              </a:rPr>
              <a:t>Cytomegalovirus</a:t>
            </a:r>
            <a:r>
              <a:rPr lang="en-US" sz="2200" b="1" dirty="0" smtClean="0">
                <a:latin typeface="Times New Roman" pitchFamily="18" charset="0"/>
              </a:rPr>
              <a:t>	</a:t>
            </a:r>
            <a:r>
              <a:rPr lang="en-US" sz="2200" dirty="0" smtClean="0">
                <a:latin typeface="Times New Roman" pitchFamily="18" charset="0"/>
              </a:rPr>
              <a:t>	</a:t>
            </a:r>
            <a:r>
              <a:rPr lang="en-US" sz="2200" dirty="0" smtClean="0">
                <a:latin typeface="Symbol" pitchFamily="-105" charset="2"/>
              </a:rPr>
              <a:t>b         </a:t>
            </a:r>
            <a:r>
              <a:rPr lang="en-US" sz="2200" dirty="0" err="1" smtClean="0">
                <a:latin typeface="Times New Roman" panose="02020603050405020304" pitchFamily="18" charset="0"/>
                <a:cs typeface="Times New Roman" panose="02020603050405020304" pitchFamily="18" charset="0"/>
              </a:rPr>
              <a:t>Microcephaly</a:t>
            </a:r>
            <a:r>
              <a:rPr lang="en-US" sz="2200" dirty="0" smtClean="0">
                <a:latin typeface="Times New Roman" panose="02020603050405020304" pitchFamily="18" charset="0"/>
                <a:cs typeface="Times New Roman" panose="02020603050405020304" pitchFamily="18" charset="0"/>
              </a:rPr>
              <a:t>/Mono  </a:t>
            </a:r>
            <a:r>
              <a:rPr lang="en-US" sz="2200" dirty="0" smtClean="0"/>
              <a:t>    </a:t>
            </a:r>
            <a:r>
              <a:rPr lang="en-US" sz="2200" dirty="0" smtClean="0">
                <a:latin typeface="Times New Roman" panose="02020603050405020304" pitchFamily="18" charset="0"/>
                <a:cs typeface="Times New Roman" panose="02020603050405020304" pitchFamily="18" charset="0"/>
              </a:rPr>
              <a:t>Lymphocytes</a:t>
            </a:r>
          </a:p>
          <a:p>
            <a:pPr>
              <a:lnSpc>
                <a:spcPct val="150000"/>
              </a:lnSpc>
              <a:spcBef>
                <a:spcPct val="50000"/>
              </a:spcBef>
            </a:pPr>
            <a:r>
              <a:rPr lang="en-US" sz="2200" b="1" dirty="0" smtClean="0">
                <a:latin typeface="Times New Roman" pitchFamily="18" charset="0"/>
                <a:cs typeface="Times New Roman" pitchFamily="18" charset="0"/>
              </a:rPr>
              <a:t>Human </a:t>
            </a:r>
            <a:r>
              <a:rPr lang="en-US" sz="2200" b="1" dirty="0" err="1" smtClean="0">
                <a:latin typeface="Times New Roman" pitchFamily="18" charset="0"/>
                <a:cs typeface="Times New Roman" pitchFamily="18" charset="0"/>
              </a:rPr>
              <a:t>Herpesvirus</a:t>
            </a:r>
            <a:r>
              <a:rPr lang="en-US" sz="2200" b="1" dirty="0" smtClean="0">
                <a:latin typeface="Times New Roman" pitchFamily="18" charset="0"/>
                <a:cs typeface="Times New Roman" pitchFamily="18" charset="0"/>
              </a:rPr>
              <a:t> 6</a:t>
            </a:r>
            <a:r>
              <a:rPr lang="en-US" sz="2200" dirty="0" smtClean="0"/>
              <a:t>	</a:t>
            </a:r>
            <a:r>
              <a:rPr lang="en-US" sz="2200" dirty="0" smtClean="0">
                <a:latin typeface="Symbol" pitchFamily="-105" charset="2"/>
              </a:rPr>
              <a:t>b         </a:t>
            </a:r>
            <a:r>
              <a:rPr lang="en-US" sz="2200" dirty="0" err="1" smtClean="0">
                <a:latin typeface="Times New Roman" panose="02020603050405020304" pitchFamily="18" charset="0"/>
                <a:cs typeface="Times New Roman" panose="02020603050405020304" pitchFamily="18" charset="0"/>
              </a:rPr>
              <a:t>Roseola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Infantum</a:t>
            </a:r>
            <a:r>
              <a:rPr lang="en-US" sz="2200" dirty="0" smtClean="0"/>
              <a:t>	 </a:t>
            </a:r>
            <a:r>
              <a:rPr lang="en-US" sz="2200" dirty="0" smtClean="0">
                <a:latin typeface="Times New Roman" panose="02020603050405020304" pitchFamily="18" charset="0"/>
                <a:cs typeface="Times New Roman" panose="02020603050405020304" pitchFamily="18" charset="0"/>
              </a:rPr>
              <a:t>CD4 T cells</a:t>
            </a:r>
          </a:p>
          <a:p>
            <a:pPr>
              <a:lnSpc>
                <a:spcPct val="150000"/>
              </a:lnSpc>
              <a:spcBef>
                <a:spcPct val="50000"/>
              </a:spcBef>
            </a:pPr>
            <a:r>
              <a:rPr lang="en-US" sz="2200" b="1" dirty="0" smtClean="0">
                <a:latin typeface="Times New Roman" pitchFamily="18" charset="0"/>
                <a:cs typeface="Times New Roman" pitchFamily="18" charset="0"/>
              </a:rPr>
              <a:t>Human </a:t>
            </a:r>
            <a:r>
              <a:rPr lang="en-US" sz="2200" b="1" dirty="0" err="1" smtClean="0">
                <a:latin typeface="Times New Roman" pitchFamily="18" charset="0"/>
                <a:cs typeface="Times New Roman" pitchFamily="18" charset="0"/>
              </a:rPr>
              <a:t>Herpesvirus</a:t>
            </a:r>
            <a:r>
              <a:rPr lang="en-US" sz="2200" b="1" dirty="0" smtClean="0">
                <a:latin typeface="Times New Roman" pitchFamily="18" charset="0"/>
                <a:cs typeface="Times New Roman" pitchFamily="18" charset="0"/>
              </a:rPr>
              <a:t> 7</a:t>
            </a:r>
            <a:r>
              <a:rPr lang="en-US" sz="2200" dirty="0" smtClean="0"/>
              <a:t>	</a:t>
            </a:r>
            <a:r>
              <a:rPr lang="en-US" sz="2200" dirty="0" smtClean="0">
                <a:latin typeface="Symbol" pitchFamily="-105" charset="2"/>
              </a:rPr>
              <a:t>b         </a:t>
            </a:r>
            <a:r>
              <a:rPr lang="en-US" sz="2200" dirty="0" err="1" smtClean="0">
                <a:latin typeface="Times New Roman" panose="02020603050405020304" pitchFamily="18" charset="0"/>
                <a:cs typeface="Times New Roman" panose="02020603050405020304" pitchFamily="18" charset="0"/>
              </a:rPr>
              <a:t>Roseola</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Infantum</a:t>
            </a:r>
            <a:r>
              <a:rPr lang="en-US" sz="2200" dirty="0" smtClean="0"/>
              <a:t>	 </a:t>
            </a:r>
            <a:r>
              <a:rPr lang="en-US" sz="2200" dirty="0" smtClean="0">
                <a:latin typeface="Times New Roman" panose="02020603050405020304" pitchFamily="18" charset="0"/>
                <a:cs typeface="Times New Roman" panose="02020603050405020304" pitchFamily="18" charset="0"/>
              </a:rPr>
              <a:t>CD4T  cells</a:t>
            </a:r>
          </a:p>
          <a:p>
            <a:pPr>
              <a:lnSpc>
                <a:spcPct val="150000"/>
              </a:lnSpc>
              <a:spcBef>
                <a:spcPct val="50000"/>
              </a:spcBef>
            </a:pPr>
            <a:r>
              <a:rPr lang="en-US" sz="2200" b="1" dirty="0" smtClean="0">
                <a:latin typeface="Times New Roman" pitchFamily="18" charset="0"/>
                <a:cs typeface="Times New Roman" pitchFamily="18" charset="0"/>
              </a:rPr>
              <a:t>Epstein-Barr Virus</a:t>
            </a:r>
            <a:r>
              <a:rPr lang="en-US" sz="2200" b="1" dirty="0" smtClean="0"/>
              <a:t>	          </a:t>
            </a:r>
            <a:r>
              <a:rPr lang="en-US" sz="2200" dirty="0" smtClean="0">
                <a:latin typeface="Symbol" pitchFamily="-105" charset="2"/>
              </a:rPr>
              <a:t>g    </a:t>
            </a:r>
            <a:r>
              <a:rPr lang="en-US" sz="2200" dirty="0" smtClean="0"/>
              <a:t>  </a:t>
            </a:r>
            <a:r>
              <a:rPr lang="en-US" sz="2200" dirty="0" smtClean="0">
                <a:latin typeface="Times New Roman" panose="02020603050405020304" pitchFamily="18" charset="0"/>
                <a:cs typeface="Times New Roman" panose="02020603050405020304" pitchFamily="18" charset="0"/>
              </a:rPr>
              <a:t>Infectious Mono   B lymphocytes, salivary</a:t>
            </a:r>
          </a:p>
          <a:p>
            <a:pPr>
              <a:lnSpc>
                <a:spcPct val="150000"/>
              </a:lnSpc>
              <a:spcBef>
                <a:spcPct val="50000"/>
              </a:spcBef>
            </a:pPr>
            <a:r>
              <a:rPr lang="en-US" sz="2200" b="1" dirty="0" smtClean="0">
                <a:latin typeface="Times New Roman" pitchFamily="18" charset="0"/>
                <a:cs typeface="Times New Roman" pitchFamily="18" charset="0"/>
              </a:rPr>
              <a:t>Human </a:t>
            </a:r>
            <a:r>
              <a:rPr lang="en-US" sz="2200" b="1" dirty="0" err="1" smtClean="0">
                <a:latin typeface="Times New Roman" pitchFamily="18" charset="0"/>
                <a:cs typeface="Times New Roman" pitchFamily="18" charset="0"/>
              </a:rPr>
              <a:t>Herpesvirus</a:t>
            </a:r>
            <a:r>
              <a:rPr lang="en-US" sz="2200" b="1" dirty="0" smtClean="0">
                <a:latin typeface="Times New Roman" pitchFamily="18" charset="0"/>
                <a:cs typeface="Times New Roman" pitchFamily="18" charset="0"/>
              </a:rPr>
              <a:t> 8 </a:t>
            </a:r>
            <a:r>
              <a:rPr lang="en-US" sz="2200" b="1" dirty="0" smtClean="0"/>
              <a:t>       </a:t>
            </a:r>
            <a:r>
              <a:rPr lang="en-US" sz="2200" dirty="0" smtClean="0">
                <a:latin typeface="Symbol" pitchFamily="-105" charset="2"/>
              </a:rPr>
              <a:t>g</a:t>
            </a:r>
            <a:r>
              <a:rPr lang="en-US" sz="2200" dirty="0" smtClean="0"/>
              <a:t>	</a:t>
            </a:r>
            <a:r>
              <a:rPr lang="en-US" sz="2200" dirty="0" smtClean="0">
                <a:latin typeface="Times New Roman" panose="02020603050405020304" pitchFamily="18" charset="0"/>
                <a:cs typeface="Times New Roman" panose="02020603050405020304" pitchFamily="18" charset="0"/>
              </a:rPr>
              <a:t>   Kaposi’s Sarcoma   Kaposi’s Sarcoma Tissue</a:t>
            </a:r>
          </a:p>
          <a:p>
            <a:pPr>
              <a:spcBef>
                <a:spcPct val="50000"/>
              </a:spcBef>
            </a:pPr>
            <a:endParaRPr lang="en-US" dirty="0" smtClean="0"/>
          </a:p>
        </p:txBody>
      </p:sp>
      <p:sp>
        <p:nvSpPr>
          <p:cNvPr id="4" name="Slide Number Placeholder 3"/>
          <p:cNvSpPr>
            <a:spLocks noGrp="1"/>
          </p:cNvSpPr>
          <p:nvPr>
            <p:ph type="sldNum" sz="quarter" idx="12"/>
          </p:nvPr>
        </p:nvSpPr>
        <p:spPr/>
        <p:txBody>
          <a:bodyPr/>
          <a:lstStyle/>
          <a:p>
            <a:pPr>
              <a:defRPr/>
            </a:pPr>
            <a:fld id="{43BA71A7-5800-4315-B3D9-34E7C25E5C14}" type="slidenum">
              <a:rPr lang="en-US"/>
              <a:pPr>
                <a:defRPr/>
              </a:pPr>
              <a:t>165</a:t>
            </a:fld>
            <a:endParaRPr lang="en-US"/>
          </a:p>
        </p:txBody>
      </p:sp>
    </p:spTree>
    <p:extLst>
      <p:ext uri="{BB962C8B-B14F-4D97-AF65-F5344CB8AC3E}">
        <p14:creationId xmlns:p14="http://schemas.microsoft.com/office/powerpoint/2010/main" val="4953486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lstStyle/>
          <a:p>
            <a:pPr marL="0" indent="0" algn="just" fontAlgn="auto">
              <a:spcAft>
                <a:spcPts val="0"/>
              </a:spcAft>
              <a:buNone/>
              <a:defRPr/>
            </a:pPr>
            <a:r>
              <a:rPr lang="en-US" altLang="am-ET" sz="2500" b="1" dirty="0">
                <a:latin typeface="Times New Roman" panose="02020603050405020304" pitchFamily="18" charset="0"/>
                <a:cs typeface="Times New Roman" panose="02020603050405020304" pitchFamily="18" charset="0"/>
              </a:rPr>
              <a:t>Herpes </a:t>
            </a:r>
            <a:r>
              <a:rPr lang="en-US" altLang="am-ET" sz="2500" b="1" dirty="0" smtClean="0">
                <a:latin typeface="Times New Roman" panose="02020603050405020304" pitchFamily="18" charset="0"/>
                <a:cs typeface="Times New Roman" panose="02020603050405020304" pitchFamily="18" charset="0"/>
              </a:rPr>
              <a:t>Simplex Virus I </a:t>
            </a:r>
            <a:r>
              <a:rPr lang="en-US" altLang="am-ET" sz="2500" b="1" dirty="0">
                <a:latin typeface="Times New Roman" panose="02020603050405020304" pitchFamily="18" charset="0"/>
                <a:cs typeface="Times New Roman" panose="02020603050405020304" pitchFamily="18" charset="0"/>
              </a:rPr>
              <a:t>&amp; II </a:t>
            </a:r>
            <a:endParaRPr lang="en-US" altLang="am-ET" sz="2500" b="1" dirty="0" smtClean="0">
              <a:latin typeface="Times New Roman" panose="02020603050405020304" pitchFamily="18" charset="0"/>
              <a:cs typeface="Times New Roman" panose="02020603050405020304" pitchFamily="18" charset="0"/>
            </a:endParaRPr>
          </a:p>
          <a:p>
            <a:pPr algn="just" fontAlgn="auto">
              <a:lnSpc>
                <a:spcPct val="150000"/>
              </a:lnSpc>
              <a:spcAft>
                <a:spcPts val="0"/>
              </a:spcAft>
              <a:defRPr/>
            </a:pPr>
            <a:r>
              <a:rPr lang="en-US" sz="2500" dirty="0" err="1" smtClean="0">
                <a:latin typeface="Times New Roman" pitchFamily="18" charset="0"/>
                <a:cs typeface="Times New Roman" pitchFamily="18" charset="0"/>
              </a:rPr>
              <a:t>Mucocutaneous</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prodrome</a:t>
            </a:r>
            <a:r>
              <a:rPr lang="en-US" sz="2500" dirty="0">
                <a:latin typeface="Times New Roman" pitchFamily="18" charset="0"/>
                <a:cs typeface="Times New Roman" pitchFamily="18" charset="0"/>
              </a:rPr>
              <a:t> followed by grouped tensed vesicles over an erythematous base</a:t>
            </a:r>
          </a:p>
          <a:p>
            <a:pPr>
              <a:lnSpc>
                <a:spcPct val="150000"/>
              </a:lnSpc>
            </a:pPr>
            <a:r>
              <a:rPr lang="en-US" sz="2500" b="1" dirty="0" smtClean="0">
                <a:latin typeface="Times New Roman" pitchFamily="18" charset="0"/>
                <a:cs typeface="Times New Roman" pitchFamily="18" charset="0"/>
              </a:rPr>
              <a:t>HSV- </a:t>
            </a:r>
            <a:r>
              <a:rPr lang="en-US" sz="2500" b="1" dirty="0">
                <a:latin typeface="Times New Roman" pitchFamily="18" charset="0"/>
                <a:cs typeface="Times New Roman" pitchFamily="18" charset="0"/>
              </a:rPr>
              <a:t>1</a:t>
            </a:r>
          </a:p>
          <a:p>
            <a:pPr lvl="1">
              <a:lnSpc>
                <a:spcPct val="150000"/>
              </a:lnSpc>
            </a:pPr>
            <a:r>
              <a:rPr lang="en-US" sz="2500" dirty="0">
                <a:latin typeface="Times New Roman" pitchFamily="18" charset="0"/>
                <a:cs typeface="Times New Roman" pitchFamily="18" charset="0"/>
              </a:rPr>
              <a:t>Oral herpes (Cold </a:t>
            </a:r>
            <a:r>
              <a:rPr lang="en-US" sz="2500" dirty="0" smtClean="0">
                <a:latin typeface="Times New Roman" pitchFamily="18" charset="0"/>
                <a:cs typeface="Times New Roman" pitchFamily="18" charset="0"/>
              </a:rPr>
              <a:t>sores, </a:t>
            </a:r>
            <a:r>
              <a:rPr lang="en-US" sz="2500" dirty="0" err="1" smtClean="0">
                <a:latin typeface="Times New Roman" pitchFamily="18" charset="0"/>
                <a:cs typeface="Times New Roman" pitchFamily="18" charset="0"/>
              </a:rPr>
              <a:t>gingivostomatitis</a:t>
            </a:r>
            <a:r>
              <a:rPr lang="en-US" sz="2500" dirty="0" smtClean="0">
                <a:latin typeface="Times New Roman" pitchFamily="18" charset="0"/>
                <a:cs typeface="Times New Roman" pitchFamily="18" charset="0"/>
              </a:rPr>
              <a:t>)</a:t>
            </a:r>
            <a:endParaRPr lang="en-US" sz="2500" dirty="0">
              <a:latin typeface="Times New Roman" pitchFamily="18" charset="0"/>
              <a:cs typeface="Times New Roman" pitchFamily="18" charset="0"/>
            </a:endParaRPr>
          </a:p>
          <a:p>
            <a:pPr lvl="1">
              <a:lnSpc>
                <a:spcPct val="150000"/>
              </a:lnSpc>
            </a:pPr>
            <a:r>
              <a:rPr lang="en-US" sz="2500" dirty="0">
                <a:latin typeface="Times New Roman" pitchFamily="18" charset="0"/>
                <a:cs typeface="Times New Roman" pitchFamily="18" charset="0"/>
              </a:rPr>
              <a:t>Can cause encephalitis</a:t>
            </a:r>
          </a:p>
          <a:p>
            <a:pPr>
              <a:lnSpc>
                <a:spcPct val="150000"/>
              </a:lnSpc>
            </a:pPr>
            <a:r>
              <a:rPr lang="en-US" sz="2500" b="1" dirty="0" smtClean="0">
                <a:latin typeface="Times New Roman" pitchFamily="18" charset="0"/>
                <a:cs typeface="Times New Roman" pitchFamily="18" charset="0"/>
              </a:rPr>
              <a:t>HSV- 2</a:t>
            </a:r>
            <a:endParaRPr lang="en-US" sz="2500" b="1" dirty="0">
              <a:latin typeface="Times New Roman" pitchFamily="18" charset="0"/>
              <a:cs typeface="Times New Roman" pitchFamily="18" charset="0"/>
            </a:endParaRPr>
          </a:p>
          <a:p>
            <a:pPr lvl="1">
              <a:lnSpc>
                <a:spcPct val="150000"/>
              </a:lnSpc>
            </a:pPr>
            <a:r>
              <a:rPr lang="en-US" sz="2500" dirty="0">
                <a:latin typeface="Times New Roman" pitchFamily="18" charset="0"/>
                <a:cs typeface="Times New Roman" pitchFamily="18" charset="0"/>
              </a:rPr>
              <a:t>Genital herpes</a:t>
            </a:r>
          </a:p>
          <a:p>
            <a:pPr lvl="1">
              <a:lnSpc>
                <a:spcPct val="150000"/>
              </a:lnSpc>
            </a:pPr>
            <a:r>
              <a:rPr lang="en-US" sz="2500" dirty="0">
                <a:latin typeface="Times New Roman" pitchFamily="18" charset="0"/>
                <a:cs typeface="Times New Roman" pitchFamily="18" charset="0"/>
              </a:rPr>
              <a:t>Neonatal herpes</a:t>
            </a:r>
          </a:p>
          <a:p>
            <a:pPr lvl="1">
              <a:lnSpc>
                <a:spcPct val="150000"/>
              </a:lnSpc>
            </a:pPr>
            <a:r>
              <a:rPr lang="en-US" sz="2500" dirty="0">
                <a:latin typeface="Times New Roman" pitchFamily="18" charset="0"/>
                <a:cs typeface="Times New Roman" pitchFamily="18" charset="0"/>
              </a:rPr>
              <a:t>Can cause encephalitis</a:t>
            </a:r>
          </a:p>
        </p:txBody>
      </p:sp>
      <p:sp>
        <p:nvSpPr>
          <p:cNvPr id="4" name="Slide Number Placeholder 3"/>
          <p:cNvSpPr>
            <a:spLocks noGrp="1"/>
          </p:cNvSpPr>
          <p:nvPr>
            <p:ph type="sldNum" sz="quarter" idx="12"/>
          </p:nvPr>
        </p:nvSpPr>
        <p:spPr/>
        <p:txBody>
          <a:bodyPr/>
          <a:lstStyle/>
          <a:p>
            <a:fld id="{D167EEAB-4B1A-4B36-8290-8409503FCFA0}" type="slidenum">
              <a:rPr lang="am-ET" smtClean="0"/>
              <a:t>166</a:t>
            </a:fld>
            <a:endParaRPr lang="am-ET"/>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514" y="3581400"/>
            <a:ext cx="3063698"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86200" y="4998660"/>
            <a:ext cx="2590800"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 Fig. </a:t>
            </a:r>
            <a:r>
              <a:rPr lang="en-US" dirty="0" err="1" smtClean="0">
                <a:latin typeface="Times New Roman" panose="02020603050405020304" pitchFamily="18" charset="0"/>
                <a:cs typeface="Times New Roman" panose="02020603050405020304" pitchFamily="18" charset="0"/>
              </a:rPr>
              <a:t>Gingivostomatitis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29667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pPr>
            <a:r>
              <a:rPr lang="en-US" sz="2500" dirty="0" smtClean="0">
                <a:latin typeface="Times New Roman" panose="02020603050405020304" pitchFamily="18" charset="0"/>
                <a:cs typeface="Times New Roman" panose="02020603050405020304" pitchFamily="18" charset="0"/>
              </a:rPr>
              <a:t>Two Simplex virus </a:t>
            </a:r>
            <a:r>
              <a:rPr lang="en-US" sz="2500" dirty="0">
                <a:latin typeface="Times New Roman" panose="02020603050405020304" pitchFamily="18" charset="0"/>
                <a:cs typeface="Times New Roman" panose="02020603050405020304" pitchFamily="18" charset="0"/>
              </a:rPr>
              <a:t>cause herpes: </a:t>
            </a:r>
            <a:r>
              <a:rPr lang="en-US" sz="2500" i="1" dirty="0">
                <a:latin typeface="Times New Roman" panose="02020603050405020304" pitchFamily="18" charset="0"/>
                <a:cs typeface="Times New Roman" panose="02020603050405020304" pitchFamily="18" charset="0"/>
              </a:rPr>
              <a:t>human herpesvirus </a:t>
            </a:r>
            <a:r>
              <a:rPr lang="en-US" sz="2500" i="1" dirty="0" smtClean="0">
                <a:latin typeface="Times New Roman" panose="02020603050405020304" pitchFamily="18" charset="0"/>
                <a:cs typeface="Times New Roman" panose="02020603050405020304" pitchFamily="18" charset="0"/>
              </a:rPr>
              <a:t>1 </a:t>
            </a:r>
            <a:r>
              <a:rPr lang="en-US" sz="2500" dirty="0" smtClean="0">
                <a:latin typeface="Times New Roman" panose="02020603050405020304" pitchFamily="18" charset="0"/>
                <a:cs typeface="Times New Roman" panose="02020603050405020304" pitchFamily="18" charset="0"/>
              </a:rPr>
              <a:t>(HHV-1</a:t>
            </a:r>
            <a:r>
              <a:rPr lang="en-US" sz="2500" dirty="0">
                <a:latin typeface="Times New Roman" panose="02020603050405020304" pitchFamily="18" charset="0"/>
                <a:cs typeface="Times New Roman" panose="02020603050405020304" pitchFamily="18" charset="0"/>
              </a:rPr>
              <a:t>) and </a:t>
            </a:r>
            <a:r>
              <a:rPr lang="en-US" sz="2500" i="1" dirty="0">
                <a:latin typeface="Times New Roman" panose="02020603050405020304" pitchFamily="18" charset="0"/>
                <a:cs typeface="Times New Roman" panose="02020603050405020304" pitchFamily="18" charset="0"/>
              </a:rPr>
              <a:t>human herpesvirus 2 </a:t>
            </a:r>
            <a:r>
              <a:rPr lang="en-US" sz="2500" dirty="0">
                <a:latin typeface="Times New Roman" panose="02020603050405020304" pitchFamily="18" charset="0"/>
                <a:cs typeface="Times New Roman" panose="02020603050405020304" pitchFamily="18" charset="0"/>
              </a:rPr>
              <a:t>(HHV-2).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HHV-1 has </a:t>
            </a:r>
            <a:r>
              <a:rPr lang="en-US" sz="2500" dirty="0">
                <a:latin typeface="Times New Roman" panose="02020603050405020304" pitchFamily="18" charset="0"/>
                <a:cs typeface="Times New Roman" panose="02020603050405020304" pitchFamily="18" charset="0"/>
              </a:rPr>
              <a:t>also been known as “above the waist herpes” </a:t>
            </a:r>
            <a:r>
              <a:rPr lang="en-US" sz="2500" dirty="0" smtClean="0">
                <a:latin typeface="Times New Roman" panose="02020603050405020304" pitchFamily="18" charset="0"/>
                <a:cs typeface="Times New Roman" panose="02020603050405020304" pitchFamily="18" charset="0"/>
              </a:rPr>
              <a:t>virus</a:t>
            </a:r>
          </a:p>
          <a:p>
            <a:pPr algn="just">
              <a:lnSpc>
                <a:spcPct val="150000"/>
              </a:lnSpc>
            </a:pPr>
            <a:r>
              <a:rPr lang="en-US" sz="2500" dirty="0" smtClean="0">
                <a:latin typeface="Times New Roman" panose="02020603050405020304" pitchFamily="18" charset="0"/>
                <a:cs typeface="Times New Roman" panose="02020603050405020304" pitchFamily="18" charset="0"/>
              </a:rPr>
              <a:t>HHV-2 </a:t>
            </a:r>
            <a:r>
              <a:rPr lang="en-US" sz="2500" dirty="0">
                <a:latin typeface="Times New Roman" panose="02020603050405020304" pitchFamily="18" charset="0"/>
                <a:cs typeface="Times New Roman" panose="02020603050405020304" pitchFamily="18" charset="0"/>
              </a:rPr>
              <a:t>has been known as “below the waist </a:t>
            </a:r>
            <a:r>
              <a:rPr lang="en-US" sz="2500" dirty="0" smtClean="0">
                <a:latin typeface="Times New Roman" panose="02020603050405020304" pitchFamily="18" charset="0"/>
                <a:cs typeface="Times New Roman" panose="02020603050405020304" pitchFamily="18" charset="0"/>
              </a:rPr>
              <a:t>herpes” virus</a:t>
            </a:r>
            <a:endParaRPr lang="en-US" sz="2500" dirty="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HHV-2 is also </a:t>
            </a:r>
            <a:r>
              <a:rPr lang="en-US" sz="2500" dirty="0">
                <a:latin typeface="Times New Roman" panose="02020603050405020304" pitchFamily="18" charset="0"/>
                <a:cs typeface="Times New Roman" panose="02020603050405020304" pitchFamily="18" charset="0"/>
              </a:rPr>
              <a:t>usually the species involved in neonatal </a:t>
            </a:r>
            <a:r>
              <a:rPr lang="en-US" sz="2500" dirty="0" smtClean="0">
                <a:latin typeface="Times New Roman" panose="02020603050405020304" pitchFamily="18" charset="0"/>
                <a:cs typeface="Times New Roman" panose="02020603050405020304" pitchFamily="18" charset="0"/>
              </a:rPr>
              <a:t>herpes.</a:t>
            </a:r>
          </a:p>
          <a:p>
            <a:pPr marL="0" indent="0" algn="just">
              <a:lnSpc>
                <a:spcPct val="150000"/>
              </a:lnSpc>
              <a:buNone/>
            </a:pPr>
            <a:r>
              <a:rPr lang="en-US" sz="2500" b="1" dirty="0" smtClean="0">
                <a:latin typeface="Times New Roman" panose="02020603050405020304" pitchFamily="18" charset="0"/>
                <a:cs typeface="Times New Roman" panose="02020603050405020304" pitchFamily="18" charset="0"/>
              </a:rPr>
              <a:t>  Virulence </a:t>
            </a:r>
            <a:r>
              <a:rPr lang="en-US" sz="2500" b="1" dirty="0">
                <a:latin typeface="Times New Roman" panose="02020603050405020304" pitchFamily="18" charset="0"/>
                <a:cs typeface="Times New Roman" panose="02020603050405020304" pitchFamily="18" charset="0"/>
              </a:rPr>
              <a:t>Factors</a:t>
            </a:r>
          </a:p>
          <a:p>
            <a:pPr algn="just">
              <a:lnSpc>
                <a:spcPct val="150000"/>
              </a:lnSpc>
            </a:pPr>
            <a:r>
              <a:rPr lang="en-US" sz="2500" dirty="0" smtClean="0">
                <a:latin typeface="Times New Roman" panose="02020603050405020304" pitchFamily="18" charset="0"/>
                <a:cs typeface="Times New Roman" panose="02020603050405020304" pitchFamily="18" charset="0"/>
              </a:rPr>
              <a:t>Human </a:t>
            </a:r>
            <a:r>
              <a:rPr lang="en-US" sz="2500" dirty="0">
                <a:latin typeface="Times New Roman" panose="02020603050405020304" pitchFamily="18" charset="0"/>
                <a:cs typeface="Times New Roman" panose="02020603050405020304" pitchFamily="18" charset="0"/>
              </a:rPr>
              <a:t>herpesviruses produce various proteins that act </a:t>
            </a:r>
            <a:r>
              <a:rPr lang="en-US" sz="2500" dirty="0" smtClean="0">
                <a:latin typeface="Times New Roman" panose="02020603050405020304" pitchFamily="18" charset="0"/>
                <a:cs typeface="Times New Roman" panose="02020603050405020304" pitchFamily="18" charset="0"/>
              </a:rPr>
              <a:t>as virulence </a:t>
            </a:r>
            <a:r>
              <a:rPr lang="en-US" sz="2500" dirty="0">
                <a:latin typeface="Times New Roman" panose="02020603050405020304" pitchFamily="18" charset="0"/>
                <a:cs typeface="Times New Roman" panose="02020603050405020304" pitchFamily="18" charset="0"/>
              </a:rPr>
              <a:t>factors: glycoproteins in the viral envelope mediate </a:t>
            </a:r>
            <a:r>
              <a:rPr lang="en-US" sz="2500" dirty="0" smtClean="0">
                <a:latin typeface="Times New Roman" panose="02020603050405020304" pitchFamily="18" charset="0"/>
                <a:cs typeface="Times New Roman" panose="02020603050405020304" pitchFamily="18" charset="0"/>
              </a:rPr>
              <a:t>viral adhesion </a:t>
            </a:r>
            <a:r>
              <a:rPr lang="en-US" sz="2500" dirty="0">
                <a:latin typeface="Times New Roman" panose="02020603050405020304" pitchFamily="18" charset="0"/>
                <a:cs typeface="Times New Roman" panose="02020603050405020304" pitchFamily="18" charset="0"/>
              </a:rPr>
              <a:t>and fusion, and other proteins inactivate </a:t>
            </a:r>
            <a:r>
              <a:rPr lang="en-US" sz="2500" dirty="0" smtClean="0">
                <a:latin typeface="Times New Roman" panose="02020603050405020304" pitchFamily="18" charset="0"/>
                <a:cs typeface="Times New Roman" panose="02020603050405020304" pitchFamily="18" charset="0"/>
              </a:rPr>
              <a:t>complement and </a:t>
            </a:r>
            <a:r>
              <a:rPr lang="en-US" sz="2500" dirty="0">
                <a:latin typeface="Times New Roman" panose="02020603050405020304" pitchFamily="18" charset="0"/>
                <a:cs typeface="Times New Roman" panose="02020603050405020304" pitchFamily="18" charset="0"/>
              </a:rPr>
              <a:t>IgG.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The </a:t>
            </a:r>
            <a:r>
              <a:rPr lang="en-US" sz="2500" dirty="0">
                <a:latin typeface="Times New Roman" panose="02020603050405020304" pitchFamily="18" charset="0"/>
                <a:cs typeface="Times New Roman" panose="02020603050405020304" pitchFamily="18" charset="0"/>
              </a:rPr>
              <a:t>virus also produces DNA-scavenging </a:t>
            </a:r>
            <a:r>
              <a:rPr lang="en-US" sz="2500" dirty="0" smtClean="0">
                <a:latin typeface="Times New Roman" panose="02020603050405020304" pitchFamily="18" charset="0"/>
                <a:cs typeface="Times New Roman" panose="02020603050405020304" pitchFamily="18" charset="0"/>
              </a:rPr>
              <a:t>enzymes.</a:t>
            </a:r>
          </a:p>
        </p:txBody>
      </p:sp>
    </p:spTree>
    <p:extLst>
      <p:ext uri="{BB962C8B-B14F-4D97-AF65-F5344CB8AC3E}">
        <p14:creationId xmlns:p14="http://schemas.microsoft.com/office/powerpoint/2010/main" val="15803326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685800"/>
            <a:ext cx="8778240" cy="3276600"/>
          </a:xfrm>
          <a:prstGeom prst="rect">
            <a:avLst/>
          </a:prstGeom>
        </p:spPr>
      </p:pic>
    </p:spTree>
    <p:extLst>
      <p:ext uri="{BB962C8B-B14F-4D97-AF65-F5344CB8AC3E}">
        <p14:creationId xmlns:p14="http://schemas.microsoft.com/office/powerpoint/2010/main" val="3669965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rmAutofit/>
          </a:bodyPr>
          <a:lstStyle/>
          <a:p>
            <a:pPr marL="0" indent="0" algn="just">
              <a:lnSpc>
                <a:spcPct val="150000"/>
              </a:lnSpc>
              <a:buNone/>
            </a:pPr>
            <a:r>
              <a:rPr lang="en-US" sz="2500" b="1" dirty="0">
                <a:latin typeface="Times New Roman" panose="02020603050405020304" pitchFamily="18" charset="0"/>
                <a:cs typeface="Times New Roman" panose="02020603050405020304" pitchFamily="18" charset="0"/>
              </a:rPr>
              <a:t>Pathogenesis</a:t>
            </a:r>
          </a:p>
          <a:p>
            <a:pPr algn="just">
              <a:lnSpc>
                <a:spcPct val="150000"/>
              </a:lnSpc>
            </a:pPr>
            <a:r>
              <a:rPr lang="en-US" sz="2500" dirty="0">
                <a:latin typeface="Times New Roman" panose="02020603050405020304" pitchFamily="18" charset="0"/>
                <a:cs typeface="Times New Roman" panose="02020603050405020304" pitchFamily="18" charset="0"/>
              </a:rPr>
              <a:t>A herpesvirus attaches to a host cell through the fusion of its envelope with the cytoplasmic membrane. </a:t>
            </a:r>
          </a:p>
          <a:p>
            <a:pPr algn="just">
              <a:lnSpc>
                <a:spcPct val="150000"/>
              </a:lnSpc>
            </a:pPr>
            <a:r>
              <a:rPr lang="en-US" sz="2500" dirty="0">
                <a:latin typeface="Times New Roman" panose="02020603050405020304" pitchFamily="18" charset="0"/>
                <a:cs typeface="Times New Roman" panose="02020603050405020304" pitchFamily="18" charset="0"/>
              </a:rPr>
              <a:t>After the viral genome is replicated and assembled in the cell’s nucleus, the virus </a:t>
            </a:r>
            <a:r>
              <a:rPr lang="en-US" sz="2500" dirty="0" smtClean="0">
                <a:latin typeface="Times New Roman" panose="02020603050405020304" pitchFamily="18" charset="0"/>
                <a:cs typeface="Times New Roman" panose="02020603050405020304" pitchFamily="18" charset="0"/>
              </a:rPr>
              <a:t>acquires envelope </a:t>
            </a:r>
            <a:r>
              <a:rPr lang="en-US" sz="2500" dirty="0">
                <a:latin typeface="Times New Roman" panose="02020603050405020304" pitchFamily="18" charset="0"/>
                <a:cs typeface="Times New Roman" panose="02020603050405020304" pitchFamily="18" charset="0"/>
              </a:rPr>
              <a:t>from the nuclear membrane and exits </a:t>
            </a:r>
            <a:r>
              <a:rPr lang="en-US" sz="2500" dirty="0" smtClean="0">
                <a:latin typeface="Times New Roman" panose="02020603050405020304" pitchFamily="18" charset="0"/>
                <a:cs typeface="Times New Roman" panose="02020603050405020304" pitchFamily="18" charset="0"/>
              </a:rPr>
              <a:t>the cell </a:t>
            </a:r>
            <a:r>
              <a:rPr lang="en-US" sz="2500" dirty="0">
                <a:latin typeface="Times New Roman" panose="02020603050405020304" pitchFamily="18" charset="0"/>
                <a:cs typeface="Times New Roman" panose="02020603050405020304" pitchFamily="18" charset="0"/>
              </a:rPr>
              <a:t>via exocytosis or cell lysis</a:t>
            </a:r>
            <a:r>
              <a:rPr lang="en-US" sz="2500" dirty="0" smtClean="0">
                <a:latin typeface="Times New Roman" panose="02020603050405020304" pitchFamily="18" charset="0"/>
                <a:cs typeface="Times New Roman" panose="02020603050405020304" pitchFamily="18" charset="0"/>
              </a:rPr>
              <a:t>.</a:t>
            </a:r>
          </a:p>
          <a:p>
            <a:pPr algn="just">
              <a:lnSpc>
                <a:spcPct val="150000"/>
              </a:lnSpc>
            </a:pPr>
            <a:r>
              <a:rPr lang="en-US" sz="2500" dirty="0" smtClean="0">
                <a:latin typeface="Times New Roman" panose="02020603050405020304" pitchFamily="18" charset="0"/>
                <a:cs typeface="Times New Roman" panose="02020603050405020304" pitchFamily="18" charset="0"/>
              </a:rPr>
              <a:t>After entering the </a:t>
            </a:r>
            <a:r>
              <a:rPr lang="en-US" sz="2500" dirty="0">
                <a:latin typeface="Times New Roman" panose="02020603050405020304" pitchFamily="18" charset="0"/>
                <a:cs typeface="Times New Roman" panose="02020603050405020304" pitchFamily="18" charset="0"/>
              </a:rPr>
              <a:t>body through cracks or cuts in mucous membranes, </a:t>
            </a:r>
            <a:r>
              <a:rPr lang="en-US" sz="2500" dirty="0" smtClean="0">
                <a:latin typeface="Times New Roman" panose="02020603050405020304" pitchFamily="18" charset="0"/>
                <a:cs typeface="Times New Roman" panose="02020603050405020304" pitchFamily="18" charset="0"/>
              </a:rPr>
              <a:t>viruses reproduce </a:t>
            </a:r>
            <a:r>
              <a:rPr lang="en-US" sz="2500" dirty="0">
                <a:latin typeface="Times New Roman" panose="02020603050405020304" pitchFamily="18" charset="0"/>
                <a:cs typeface="Times New Roman" panose="02020603050405020304" pitchFamily="18" charset="0"/>
              </a:rPr>
              <a:t>in epithelial </a:t>
            </a:r>
            <a:r>
              <a:rPr lang="en-US" sz="2500" dirty="0" smtClean="0">
                <a:latin typeface="Times New Roman" panose="02020603050405020304" pitchFamily="18" charset="0"/>
                <a:cs typeface="Times New Roman" panose="02020603050405020304" pitchFamily="18" charset="0"/>
              </a:rPr>
              <a:t>cells.</a:t>
            </a:r>
            <a:endParaRPr lang="en-US" sz="2500" dirty="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Produce inflammation </a:t>
            </a:r>
            <a:r>
              <a:rPr lang="en-US" sz="2500" dirty="0">
                <a:latin typeface="Times New Roman" panose="02020603050405020304" pitchFamily="18" charset="0"/>
                <a:cs typeface="Times New Roman" panose="02020603050405020304" pitchFamily="18" charset="0"/>
              </a:rPr>
              <a:t>and cell death, resulting in painful, localized lesions on the skin</a:t>
            </a:r>
            <a:r>
              <a:rPr lang="en-US" sz="2500" dirty="0" smtClean="0">
                <a:latin typeface="Times New Roman" panose="02020603050405020304" pitchFamily="18" charset="0"/>
                <a:cs typeface="Times New Roman" panose="02020603050405020304" pitchFamily="18" charset="0"/>
              </a:rPr>
              <a:t>.</a:t>
            </a:r>
          </a:p>
          <a:p>
            <a:pPr marL="0" indent="0" algn="just">
              <a:lnSpc>
                <a:spcPct val="150000"/>
              </a:lnSpc>
              <a:buNone/>
            </a:pPr>
            <a:endParaRPr lang="en-US" dirty="0"/>
          </a:p>
        </p:txBody>
      </p:sp>
    </p:spTree>
    <p:extLst>
      <p:ext uri="{BB962C8B-B14F-4D97-AF65-F5344CB8AC3E}">
        <p14:creationId xmlns:p14="http://schemas.microsoft.com/office/powerpoint/2010/main" val="68771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400800" cy="457200"/>
          </a:xfrm>
        </p:spPr>
        <p:txBody>
          <a:bodyPr>
            <a:normAutofit fontScale="90000"/>
          </a:bodyPr>
          <a:lstStyle/>
          <a:p>
            <a:r>
              <a:rPr lang="en-US" sz="3000" b="1" dirty="0" smtClean="0">
                <a:latin typeface="Times New Roman" pitchFamily="18" charset="0"/>
                <a:cs typeface="Times New Roman" pitchFamily="18" charset="0"/>
              </a:rPr>
              <a:t>Etiologies </a:t>
            </a:r>
            <a:endParaRPr lang="am-ET" sz="3000" b="1" dirty="0">
              <a:cs typeface="Times New Roman" pitchFamily="18" charset="0"/>
            </a:endParaRPr>
          </a:p>
        </p:txBody>
      </p:sp>
      <p:sp>
        <p:nvSpPr>
          <p:cNvPr id="3" name="Content Placeholder 2"/>
          <p:cNvSpPr>
            <a:spLocks noGrp="1"/>
          </p:cNvSpPr>
          <p:nvPr>
            <p:ph idx="1"/>
          </p:nvPr>
        </p:nvSpPr>
        <p:spPr/>
        <p:txBody>
          <a:bodyPr/>
          <a:lstStyle/>
          <a:p>
            <a:endParaRPr lang="am-E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45" y="609600"/>
            <a:ext cx="9175845"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167EEAB-4B1A-4B36-8290-8409503FCFA0}" type="slidenum">
              <a:rPr lang="am-ET" smtClean="0"/>
              <a:t>17</a:t>
            </a:fld>
            <a:endParaRPr lang="am-ET"/>
          </a:p>
        </p:txBody>
      </p:sp>
    </p:spTree>
    <p:extLst>
      <p:ext uri="{BB962C8B-B14F-4D97-AF65-F5344CB8AC3E}">
        <p14:creationId xmlns:p14="http://schemas.microsoft.com/office/powerpoint/2010/main" val="418309624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pPr>
            <a:r>
              <a:rPr lang="en-US" sz="2500" dirty="0" smtClean="0">
                <a:latin typeface="Times New Roman" panose="02020603050405020304" pitchFamily="18" charset="0"/>
                <a:cs typeface="Times New Roman" panose="02020603050405020304" pitchFamily="18" charset="0"/>
              </a:rPr>
              <a:t>By </a:t>
            </a:r>
            <a:r>
              <a:rPr lang="en-US" sz="2500" dirty="0">
                <a:latin typeface="Times New Roman" panose="02020603050405020304" pitchFamily="18" charset="0"/>
                <a:cs typeface="Times New Roman" panose="02020603050405020304" pitchFamily="18" charset="0"/>
              </a:rPr>
              <a:t>causing infected cells to fuse </a:t>
            </a:r>
            <a:r>
              <a:rPr lang="en-US" sz="2500" dirty="0" smtClean="0">
                <a:latin typeface="Times New Roman" panose="02020603050405020304" pitchFamily="18" charset="0"/>
                <a:cs typeface="Times New Roman" panose="02020603050405020304" pitchFamily="18" charset="0"/>
              </a:rPr>
              <a:t>with uninfected </a:t>
            </a:r>
            <a:r>
              <a:rPr lang="en-US" sz="2500" dirty="0">
                <a:latin typeface="Times New Roman" panose="02020603050405020304" pitchFamily="18" charset="0"/>
                <a:cs typeface="Times New Roman" panose="02020603050405020304" pitchFamily="18" charset="0"/>
              </a:rPr>
              <a:t>neighboring cells to form a structure called </a:t>
            </a:r>
            <a:r>
              <a:rPr lang="en-US" sz="2500" dirty="0" smtClean="0">
                <a:latin typeface="Times New Roman" panose="02020603050405020304" pitchFamily="18" charset="0"/>
                <a:cs typeface="Times New Roman" panose="02020603050405020304" pitchFamily="18" charset="0"/>
              </a:rPr>
              <a:t>a </a:t>
            </a:r>
            <a:r>
              <a:rPr lang="en-US" sz="2500" b="1" i="1" dirty="0" smtClean="0">
                <a:latin typeface="Times New Roman" panose="02020603050405020304" pitchFamily="18" charset="0"/>
                <a:cs typeface="Times New Roman" panose="02020603050405020304" pitchFamily="18" charset="0"/>
              </a:rPr>
              <a:t>syncytium</a:t>
            </a:r>
            <a:r>
              <a:rPr lang="en-US" sz="2500" i="1"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spread </a:t>
            </a:r>
            <a:r>
              <a:rPr lang="en-US" sz="2500" dirty="0">
                <a:latin typeface="Times New Roman" panose="02020603050405020304" pitchFamily="18" charset="0"/>
                <a:cs typeface="Times New Roman" panose="02020603050405020304" pitchFamily="18" charset="0"/>
              </a:rPr>
              <a:t>and </a:t>
            </a:r>
            <a:r>
              <a:rPr lang="en-US" sz="2500" dirty="0" smtClean="0">
                <a:latin typeface="Times New Roman" panose="02020603050405020304" pitchFamily="18" charset="0"/>
                <a:cs typeface="Times New Roman" panose="02020603050405020304" pitchFamily="18" charset="0"/>
              </a:rPr>
              <a:t>avoid the host’s </a:t>
            </a:r>
            <a:r>
              <a:rPr lang="en-US" sz="2500" dirty="0">
                <a:latin typeface="Times New Roman" panose="02020603050405020304" pitchFamily="18" charset="0"/>
                <a:cs typeface="Times New Roman" panose="02020603050405020304" pitchFamily="18" charset="0"/>
              </a:rPr>
              <a:t>humoral immune </a:t>
            </a:r>
            <a:r>
              <a:rPr lang="en-US" sz="2500" dirty="0" smtClean="0">
                <a:latin typeface="Times New Roman" panose="02020603050405020304" pitchFamily="18" charset="0"/>
                <a:cs typeface="Times New Roman" panose="02020603050405020304" pitchFamily="18" charset="0"/>
              </a:rPr>
              <a:t>system.</a:t>
            </a:r>
          </a:p>
          <a:p>
            <a:pPr algn="just">
              <a:lnSpc>
                <a:spcPct val="150000"/>
              </a:lnSpc>
            </a:pPr>
            <a:r>
              <a:rPr lang="en-US" sz="2500" dirty="0" smtClean="0">
                <a:latin typeface="Times New Roman" panose="02020603050405020304" pitchFamily="18" charset="0"/>
                <a:cs typeface="Times New Roman" panose="02020603050405020304" pitchFamily="18" charset="0"/>
              </a:rPr>
              <a:t>Initial </a:t>
            </a:r>
            <a:r>
              <a:rPr lang="en-US" sz="2500" dirty="0">
                <a:latin typeface="Times New Roman" panose="02020603050405020304" pitchFamily="18" charset="0"/>
                <a:cs typeface="Times New Roman" panose="02020603050405020304" pitchFamily="18" charset="0"/>
              </a:rPr>
              <a:t>infections with herpes simplex viruses are usually </a:t>
            </a:r>
            <a:r>
              <a:rPr lang="en-US" sz="2500" dirty="0" smtClean="0">
                <a:latin typeface="Times New Roman" panose="02020603050405020304" pitchFamily="18" charset="0"/>
                <a:cs typeface="Times New Roman" panose="02020603050405020304" pitchFamily="18" charset="0"/>
              </a:rPr>
              <a:t>age specific</a:t>
            </a:r>
            <a:r>
              <a:rPr lang="en-US" sz="2500" dirty="0">
                <a:latin typeface="Times New Roman" panose="02020603050405020304" pitchFamily="18" charset="0"/>
                <a:cs typeface="Times New Roman" panose="02020603050405020304" pitchFamily="18" charset="0"/>
              </a:rPr>
              <a:t>.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Most </a:t>
            </a:r>
            <a:r>
              <a:rPr lang="en-US" sz="2500" dirty="0">
                <a:latin typeface="Times New Roman" panose="02020603050405020304" pitchFamily="18" charset="0"/>
                <a:cs typeface="Times New Roman" panose="02020603050405020304" pitchFamily="18" charset="0"/>
              </a:rPr>
              <a:t>HHV-2 </a:t>
            </a:r>
            <a:r>
              <a:rPr lang="en-US" sz="2500" dirty="0" smtClean="0">
                <a:latin typeface="Times New Roman" panose="02020603050405020304" pitchFamily="18" charset="0"/>
                <a:cs typeface="Times New Roman" panose="02020603050405020304" pitchFamily="18" charset="0"/>
              </a:rPr>
              <a:t>infections are </a:t>
            </a:r>
            <a:r>
              <a:rPr lang="en-US" sz="2500" dirty="0">
                <a:latin typeface="Times New Roman" panose="02020603050405020304" pitchFamily="18" charset="0"/>
                <a:cs typeface="Times New Roman" panose="02020603050405020304" pitchFamily="18" charset="0"/>
              </a:rPr>
              <a:t>acquired between the ages of 15 and 29 as a result of </a:t>
            </a:r>
            <a:r>
              <a:rPr lang="en-US" sz="2500" dirty="0" smtClean="0">
                <a:latin typeface="Times New Roman" panose="02020603050405020304" pitchFamily="18" charset="0"/>
                <a:cs typeface="Times New Roman" panose="02020603050405020304" pitchFamily="18" charset="0"/>
              </a:rPr>
              <a:t>sexual activity</a:t>
            </a:r>
            <a:r>
              <a:rPr lang="en-US" sz="2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292574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67EEAB-4B1A-4B36-8290-8409503FCFA0}" type="slidenum">
              <a:rPr lang="am-ET" smtClean="0"/>
              <a:t>171</a:t>
            </a:fld>
            <a:endParaRPr lang="am-ET"/>
          </a:p>
        </p:txBody>
      </p:sp>
      <p:pic>
        <p:nvPicPr>
          <p:cNvPr id="5" name="Content Placeholder 4" descr="http://www.visualdxhealth.com/images/dx/webChild/herpesSimplexVirusHSV_25795_lg.jpg"/>
          <p:cNvPicPr>
            <a:picLocks noGrp="1" noChangeAspect="1" noChangeArrowheads="1"/>
          </p:cNvPicPr>
          <p:nvPr>
            <p:ph idx="1"/>
          </p:nvPr>
        </p:nvPicPr>
        <p:blipFill>
          <a:blip r:embed="rId3" cstate="print"/>
          <a:srcRect/>
          <a:stretch>
            <a:fillRect/>
          </a:stretch>
        </p:blipFill>
        <p:spPr bwMode="auto">
          <a:xfrm>
            <a:off x="4277102" y="381000"/>
            <a:ext cx="4752597" cy="3723947"/>
          </a:xfrm>
          <a:prstGeom prst="rect">
            <a:avLst/>
          </a:prstGeom>
          <a:noFill/>
          <a:ln w="9525">
            <a:noFill/>
            <a:miter lim="800000"/>
            <a:headEnd/>
            <a:tailEnd/>
          </a:ln>
        </p:spPr>
      </p:pic>
      <p:sp>
        <p:nvSpPr>
          <p:cNvPr id="7" name="Rectangle 6"/>
          <p:cNvSpPr/>
          <p:nvPr/>
        </p:nvSpPr>
        <p:spPr>
          <a:xfrm>
            <a:off x="4419600" y="4343400"/>
            <a:ext cx="1981200" cy="369332"/>
          </a:xfrm>
          <a:prstGeom prst="rect">
            <a:avLst/>
          </a:prstGeom>
        </p:spPr>
        <p:txBody>
          <a:bodyPr wrap="square">
            <a:spAutoFit/>
          </a:bodyPr>
          <a:lstStyle/>
          <a:p>
            <a:pPr algn="ctr" fontAlgn="auto">
              <a:spcBef>
                <a:spcPts val="0"/>
              </a:spcBef>
              <a:spcAft>
                <a:spcPts val="0"/>
              </a:spcAft>
              <a:defRPr/>
            </a:pPr>
            <a:r>
              <a:rPr lang="en-US" b="1" dirty="0">
                <a:ln w="17780" cmpd="sng">
                  <a:noFill/>
                  <a:prstDash val="solid"/>
                  <a:miter lim="800000"/>
                </a:ln>
                <a:effectLst>
                  <a:outerShdw blurRad="50800" algn="tl" rotWithShape="0">
                    <a:srgbClr val="000000"/>
                  </a:outerShdw>
                </a:effectLst>
                <a:latin typeface="Arial Narrow" pitchFamily="34" charset="0"/>
              </a:rPr>
              <a:t>Herpetic whitlow</a:t>
            </a:r>
          </a:p>
        </p:txBody>
      </p:sp>
      <p:sp>
        <p:nvSpPr>
          <p:cNvPr id="8" name="Rectangle 7"/>
          <p:cNvSpPr/>
          <p:nvPr/>
        </p:nvSpPr>
        <p:spPr>
          <a:xfrm>
            <a:off x="308117" y="4104946"/>
            <a:ext cx="1524776" cy="646331"/>
          </a:xfrm>
          <a:prstGeom prst="rect">
            <a:avLst/>
          </a:prstGeom>
        </p:spPr>
        <p:txBody>
          <a:bodyPr wrap="none">
            <a:spAutoFit/>
          </a:bodyPr>
          <a:lstStyle/>
          <a:p>
            <a:pPr algn="ctr" fontAlgn="auto">
              <a:spcBef>
                <a:spcPts val="0"/>
              </a:spcBef>
              <a:spcAft>
                <a:spcPts val="0"/>
              </a:spcAft>
              <a:defRPr/>
            </a:pPr>
            <a:endParaRPr lang="en-US" b="1" dirty="0" smtClean="0">
              <a:ln w="17780" cmpd="sng">
                <a:noFill/>
                <a:prstDash val="solid"/>
                <a:miter lim="800000"/>
              </a:ln>
              <a:effectLst>
                <a:outerShdw blurRad="50800" algn="tl" rotWithShape="0">
                  <a:srgbClr val="000000"/>
                </a:outerShdw>
              </a:effectLst>
              <a:latin typeface="Arial Narrow" pitchFamily="34" charset="0"/>
            </a:endParaRPr>
          </a:p>
          <a:p>
            <a:pPr algn="ctr" fontAlgn="auto">
              <a:spcBef>
                <a:spcPts val="0"/>
              </a:spcBef>
              <a:spcAft>
                <a:spcPts val="0"/>
              </a:spcAft>
              <a:defRPr/>
            </a:pPr>
            <a:r>
              <a:rPr lang="en-US" b="1" dirty="0" smtClean="0">
                <a:ln w="17780" cmpd="sng">
                  <a:noFill/>
                  <a:prstDash val="solid"/>
                  <a:miter lim="800000"/>
                </a:ln>
                <a:effectLst>
                  <a:outerShdw blurRad="50800" algn="tl" rotWithShape="0">
                    <a:srgbClr val="000000"/>
                  </a:outerShdw>
                </a:effectLst>
                <a:latin typeface="Arial Narrow" pitchFamily="34" charset="0"/>
              </a:rPr>
              <a:t>Herpes </a:t>
            </a:r>
            <a:r>
              <a:rPr lang="en-US" b="1" dirty="0" err="1">
                <a:ln w="17780" cmpd="sng">
                  <a:noFill/>
                  <a:prstDash val="solid"/>
                  <a:miter lim="800000"/>
                </a:ln>
                <a:effectLst>
                  <a:outerShdw blurRad="50800" algn="tl" rotWithShape="0">
                    <a:srgbClr val="000000"/>
                  </a:outerShdw>
                </a:effectLst>
                <a:latin typeface="Arial Narrow" pitchFamily="34" charset="0"/>
              </a:rPr>
              <a:t>labialis</a:t>
            </a:r>
            <a:endParaRPr lang="en-US" b="1" dirty="0">
              <a:ln w="17780" cmpd="sng">
                <a:noFill/>
                <a:prstDash val="solid"/>
                <a:miter lim="800000"/>
              </a:ln>
              <a:effectLst>
                <a:outerShdw blurRad="50800" algn="tl" rotWithShape="0">
                  <a:srgbClr val="000000"/>
                </a:outerShdw>
              </a:effectLst>
              <a:latin typeface="Arial Narrow"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60" y="381000"/>
            <a:ext cx="3983339" cy="372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0235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6038"/>
          </a:xfrm>
        </p:spPr>
        <p:txBody>
          <a:bodyPr rtlCol="0">
            <a:normAutofit fontScale="90000"/>
          </a:bodyPr>
          <a:lstStyle/>
          <a:p>
            <a:pPr eaLnBrk="1" fontAlgn="auto" hangingPunct="1">
              <a:spcAft>
                <a:spcPts val="0"/>
              </a:spcAft>
              <a:defRPr/>
            </a:pPr>
            <a:endParaRPr lang="en-US" dirty="0" smtClean="0"/>
          </a:p>
        </p:txBody>
      </p:sp>
      <p:sp>
        <p:nvSpPr>
          <p:cNvPr id="4" name="Slide Number Placeholder 3"/>
          <p:cNvSpPr>
            <a:spLocks noGrp="1"/>
          </p:cNvSpPr>
          <p:nvPr>
            <p:ph type="sldNum" sz="quarter" idx="12"/>
          </p:nvPr>
        </p:nvSpPr>
        <p:spPr/>
        <p:txBody>
          <a:bodyPr/>
          <a:lstStyle/>
          <a:p>
            <a:pPr>
              <a:defRPr/>
            </a:pPr>
            <a:fld id="{3FB7A1A8-3C91-4DAD-8149-83EFD4C7F47B}" type="slidenum">
              <a:rPr lang="en-US"/>
              <a:pPr>
                <a:defRPr/>
              </a:pPr>
              <a:t>172</a:t>
            </a:fld>
            <a:endParaRPr lang="en-US"/>
          </a:p>
        </p:txBody>
      </p:sp>
      <p:pic>
        <p:nvPicPr>
          <p:cNvPr id="72708" name="Content Placeholder 4" descr="LIP"/>
          <p:cNvPicPr>
            <a:picLocks noGrp="1" noChangeAspect="1" noChangeArrowheads="1"/>
          </p:cNvPicPr>
          <p:nvPr>
            <p:ph idx="1"/>
          </p:nvPr>
        </p:nvPicPr>
        <p:blipFill>
          <a:blip r:embed="rId3"/>
          <a:srcRect l="7233" t="2461" r="3616" b="3693"/>
          <a:stretch>
            <a:fillRect/>
          </a:stretch>
        </p:blipFill>
        <p:spPr>
          <a:xfrm>
            <a:off x="4648200" y="0"/>
            <a:ext cx="4495800" cy="5715000"/>
          </a:xfrm>
          <a:noFill/>
        </p:spPr>
      </p:pic>
      <p:pic>
        <p:nvPicPr>
          <p:cNvPr id="72709" name="Picture 8" descr="eczemahsv30"/>
          <p:cNvPicPr>
            <a:picLocks noChangeAspect="1" noChangeArrowheads="1"/>
          </p:cNvPicPr>
          <p:nvPr/>
        </p:nvPicPr>
        <p:blipFill>
          <a:blip r:embed="rId4"/>
          <a:srcRect/>
          <a:stretch>
            <a:fillRect/>
          </a:stretch>
        </p:blipFill>
        <p:spPr bwMode="auto">
          <a:xfrm>
            <a:off x="990600" y="0"/>
            <a:ext cx="3657600" cy="2895600"/>
          </a:xfrm>
          <a:prstGeom prst="rect">
            <a:avLst/>
          </a:prstGeom>
          <a:noFill/>
          <a:ln w="9525">
            <a:noFill/>
            <a:miter lim="800000"/>
            <a:headEnd/>
            <a:tailEnd/>
          </a:ln>
        </p:spPr>
      </p:pic>
      <p:pic>
        <p:nvPicPr>
          <p:cNvPr id="72710" name="Picture 6"/>
          <p:cNvPicPr>
            <a:picLocks noChangeAspect="1" noChangeArrowheads="1"/>
          </p:cNvPicPr>
          <p:nvPr/>
        </p:nvPicPr>
        <p:blipFill>
          <a:blip r:embed="rId5"/>
          <a:srcRect/>
          <a:stretch>
            <a:fillRect/>
          </a:stretch>
        </p:blipFill>
        <p:spPr bwMode="auto">
          <a:xfrm>
            <a:off x="407020" y="3002020"/>
            <a:ext cx="3733800" cy="2776538"/>
          </a:xfrm>
          <a:prstGeom prst="rect">
            <a:avLst/>
          </a:prstGeom>
          <a:noFill/>
          <a:ln w="9525">
            <a:noFill/>
            <a:miter lim="800000"/>
            <a:headEnd/>
            <a:tailEnd/>
          </a:ln>
        </p:spPr>
      </p:pic>
      <p:sp>
        <p:nvSpPr>
          <p:cNvPr id="72711" name="Rectangle 6"/>
          <p:cNvSpPr>
            <a:spLocks noChangeArrowheads="1"/>
          </p:cNvSpPr>
          <p:nvPr/>
        </p:nvSpPr>
        <p:spPr bwMode="auto">
          <a:xfrm>
            <a:off x="990600" y="5791200"/>
            <a:ext cx="3352800" cy="369888"/>
          </a:xfrm>
          <a:prstGeom prst="rect">
            <a:avLst/>
          </a:prstGeom>
          <a:noFill/>
          <a:ln w="9525">
            <a:noFill/>
            <a:miter lim="800000"/>
            <a:headEnd/>
            <a:tailEnd/>
          </a:ln>
        </p:spPr>
        <p:txBody>
          <a:bodyPr>
            <a:spAutoFit/>
          </a:bodyPr>
          <a:lstStyle/>
          <a:p>
            <a:r>
              <a:rPr lang="en-US"/>
              <a:t>Burkett’s lymphoma due EBV</a:t>
            </a:r>
          </a:p>
        </p:txBody>
      </p:sp>
      <p:sp>
        <p:nvSpPr>
          <p:cNvPr id="72712" name="Rectangle 7"/>
          <p:cNvSpPr>
            <a:spLocks noChangeArrowheads="1"/>
          </p:cNvSpPr>
          <p:nvPr/>
        </p:nvSpPr>
        <p:spPr bwMode="auto">
          <a:xfrm>
            <a:off x="4049713" y="1524000"/>
            <a:ext cx="1512887" cy="400050"/>
          </a:xfrm>
          <a:prstGeom prst="rect">
            <a:avLst/>
          </a:prstGeom>
          <a:noFill/>
          <a:ln w="9525">
            <a:noFill/>
            <a:miter lim="800000"/>
            <a:headEnd/>
            <a:tailEnd/>
          </a:ln>
        </p:spPr>
        <p:txBody>
          <a:bodyPr>
            <a:spAutoFit/>
          </a:bodyPr>
          <a:lstStyle/>
          <a:p>
            <a:r>
              <a:rPr lang="en-US" sz="2000" b="1" dirty="0"/>
              <a:t>HSV-1/2</a:t>
            </a:r>
          </a:p>
        </p:txBody>
      </p:sp>
      <p:sp>
        <p:nvSpPr>
          <p:cNvPr id="9" name="Rectangle 7"/>
          <p:cNvSpPr>
            <a:spLocks noChangeArrowheads="1"/>
          </p:cNvSpPr>
          <p:nvPr/>
        </p:nvSpPr>
        <p:spPr bwMode="auto">
          <a:xfrm>
            <a:off x="6896100" y="4190264"/>
            <a:ext cx="1512887" cy="400050"/>
          </a:xfrm>
          <a:prstGeom prst="rect">
            <a:avLst/>
          </a:prstGeom>
          <a:noFill/>
          <a:ln w="9525">
            <a:noFill/>
            <a:miter lim="800000"/>
            <a:headEnd/>
            <a:tailEnd/>
          </a:ln>
        </p:spPr>
        <p:txBody>
          <a:bodyPr>
            <a:spAutoFit/>
          </a:bodyPr>
          <a:lstStyle/>
          <a:p>
            <a:r>
              <a:rPr lang="en-US" sz="2000" b="1" dirty="0"/>
              <a:t>HSV-1/2</a:t>
            </a:r>
          </a:p>
        </p:txBody>
      </p:sp>
    </p:spTree>
    <p:extLst>
      <p:ext uri="{BB962C8B-B14F-4D97-AF65-F5344CB8AC3E}">
        <p14:creationId xmlns:p14="http://schemas.microsoft.com/office/powerpoint/2010/main" val="25178787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7" y="19334"/>
            <a:ext cx="9157647" cy="683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173</a:t>
            </a:fld>
            <a:endParaRPr lang="am-ET"/>
          </a:p>
        </p:txBody>
      </p:sp>
    </p:spTree>
    <p:extLst>
      <p:ext uri="{BB962C8B-B14F-4D97-AF65-F5344CB8AC3E}">
        <p14:creationId xmlns:p14="http://schemas.microsoft.com/office/powerpoint/2010/main" val="3739308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smtClean="0">
                <a:latin typeface="Times New Roman" panose="02020603050405020304" pitchFamily="18" charset="0"/>
                <a:cs typeface="Times New Roman" panose="02020603050405020304" pitchFamily="18" charset="0"/>
              </a:rPr>
              <a:t>Diagnosis and treatment</a:t>
            </a:r>
          </a:p>
          <a:p>
            <a:pPr algn="just">
              <a:lnSpc>
                <a:spcPct val="150000"/>
              </a:lnSpc>
            </a:pPr>
            <a:r>
              <a:rPr lang="en-US" sz="2500" dirty="0">
                <a:latin typeface="Times New Roman" panose="02020603050405020304" pitchFamily="18" charset="0"/>
                <a:cs typeface="Times New Roman" panose="02020603050405020304" pitchFamily="18" charset="0"/>
              </a:rPr>
              <a:t>D</a:t>
            </a:r>
            <a:r>
              <a:rPr lang="en-US" sz="2500" dirty="0" smtClean="0">
                <a:latin typeface="Times New Roman" panose="02020603050405020304" pitchFamily="18" charset="0"/>
                <a:cs typeface="Times New Roman" panose="02020603050405020304" pitchFamily="18" charset="0"/>
              </a:rPr>
              <a:t>iagnose </a:t>
            </a:r>
            <a:r>
              <a:rPr lang="en-US" sz="2500" dirty="0">
                <a:latin typeface="Times New Roman" panose="02020603050405020304" pitchFamily="18" charset="0"/>
                <a:cs typeface="Times New Roman" panose="02020603050405020304" pitchFamily="18" charset="0"/>
              </a:rPr>
              <a:t>herpes infections by the presence of </a:t>
            </a:r>
            <a:r>
              <a:rPr lang="en-US" sz="2500" dirty="0" smtClean="0">
                <a:latin typeface="Times New Roman" panose="02020603050405020304" pitchFamily="18" charset="0"/>
                <a:cs typeface="Times New Roman" panose="02020603050405020304" pitchFamily="18" charset="0"/>
              </a:rPr>
              <a:t>their characteristic</a:t>
            </a:r>
            <a:r>
              <a:rPr lang="en-US" sz="2500" dirty="0">
                <a:latin typeface="Times New Roman" panose="02020603050405020304" pitchFamily="18" charset="0"/>
                <a:cs typeface="Times New Roman" panose="02020603050405020304" pitchFamily="18" charset="0"/>
              </a:rPr>
              <a:t>, recurring lesions, especially in the genital </a:t>
            </a:r>
            <a:r>
              <a:rPr lang="en-US" sz="2500" dirty="0" smtClean="0">
                <a:latin typeface="Times New Roman" panose="02020603050405020304" pitchFamily="18" charset="0"/>
                <a:cs typeface="Times New Roman" panose="02020603050405020304" pitchFamily="18" charset="0"/>
              </a:rPr>
              <a:t>region and </a:t>
            </a:r>
            <a:r>
              <a:rPr lang="en-US" sz="2500" dirty="0">
                <a:latin typeface="Times New Roman" panose="02020603050405020304" pitchFamily="18" charset="0"/>
                <a:cs typeface="Times New Roman" panose="02020603050405020304" pitchFamily="18" charset="0"/>
              </a:rPr>
              <a:t>on the lips.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Microscopic </a:t>
            </a:r>
            <a:r>
              <a:rPr lang="en-US" sz="2500" dirty="0">
                <a:latin typeface="Times New Roman" panose="02020603050405020304" pitchFamily="18" charset="0"/>
                <a:cs typeface="Times New Roman" panose="02020603050405020304" pitchFamily="18" charset="0"/>
              </a:rPr>
              <a:t>examination of infected tissue reveals </a:t>
            </a:r>
            <a:r>
              <a:rPr lang="en-US" sz="2500" dirty="0" smtClean="0">
                <a:latin typeface="Times New Roman" panose="02020603050405020304" pitchFamily="18" charset="0"/>
                <a:cs typeface="Times New Roman" panose="02020603050405020304" pitchFamily="18" charset="0"/>
              </a:rPr>
              <a:t>syncytia.</a:t>
            </a:r>
          </a:p>
          <a:p>
            <a:pPr algn="just">
              <a:lnSpc>
                <a:spcPct val="150000"/>
              </a:lnSpc>
            </a:pPr>
            <a:r>
              <a:rPr lang="en-US" sz="2500" dirty="0">
                <a:latin typeface="Times New Roman" panose="02020603050405020304" pitchFamily="18" charset="0"/>
                <a:cs typeface="Times New Roman" panose="02020603050405020304" pitchFamily="18" charset="0"/>
              </a:rPr>
              <a:t>D</a:t>
            </a:r>
            <a:r>
              <a:rPr lang="en-US" sz="2500" dirty="0" smtClean="0">
                <a:latin typeface="Times New Roman" panose="02020603050405020304" pitchFamily="18" charset="0"/>
                <a:cs typeface="Times New Roman" panose="02020603050405020304" pitchFamily="18" charset="0"/>
              </a:rPr>
              <a:t>iagnosis </a:t>
            </a:r>
            <a:r>
              <a:rPr lang="en-US" sz="2500" dirty="0">
                <a:latin typeface="Times New Roman" panose="02020603050405020304" pitchFamily="18" charset="0"/>
                <a:cs typeface="Times New Roman" panose="02020603050405020304" pitchFamily="18" charset="0"/>
              </a:rPr>
              <a:t>is achieved by </a:t>
            </a:r>
            <a:r>
              <a:rPr lang="en-US" sz="2500" dirty="0" smtClean="0">
                <a:latin typeface="Times New Roman" panose="02020603050405020304" pitchFamily="18" charset="0"/>
                <a:cs typeface="Times New Roman" panose="02020603050405020304" pitchFamily="18" charset="0"/>
              </a:rPr>
              <a:t>immunoassay that </a:t>
            </a:r>
            <a:r>
              <a:rPr lang="en-US" sz="2500" dirty="0">
                <a:latin typeface="Times New Roman" panose="02020603050405020304" pitchFamily="18" charset="0"/>
                <a:cs typeface="Times New Roman" panose="02020603050405020304" pitchFamily="18" charset="0"/>
              </a:rPr>
              <a:t>demonstrates the presence of viral </a:t>
            </a:r>
            <a:r>
              <a:rPr lang="en-US" sz="2500" dirty="0" smtClean="0">
                <a:latin typeface="Times New Roman" panose="02020603050405020304" pitchFamily="18" charset="0"/>
                <a:cs typeface="Times New Roman" panose="02020603050405020304" pitchFamily="18" charset="0"/>
              </a:rPr>
              <a:t>antigen.</a:t>
            </a:r>
          </a:p>
          <a:p>
            <a:pPr algn="just">
              <a:lnSpc>
                <a:spcPct val="150000"/>
              </a:lnSpc>
            </a:pPr>
            <a:r>
              <a:rPr lang="en-US" sz="2500" dirty="0" smtClean="0">
                <a:latin typeface="Times New Roman" panose="02020603050405020304" pitchFamily="18" charset="0"/>
                <a:cs typeface="Times New Roman" panose="02020603050405020304" pitchFamily="18" charset="0"/>
              </a:rPr>
              <a:t>With </a:t>
            </a:r>
            <a:r>
              <a:rPr lang="en-US" sz="2500" dirty="0">
                <a:latin typeface="Times New Roman" panose="02020603050405020304" pitchFamily="18" charset="0"/>
                <a:cs typeface="Times New Roman" panose="02020603050405020304" pitchFamily="18" charset="0"/>
              </a:rPr>
              <a:t>chemotherapeutic agents such </a:t>
            </a:r>
            <a:r>
              <a:rPr lang="en-US" sz="2500" dirty="0" smtClean="0">
                <a:latin typeface="Times New Roman" panose="02020603050405020304" pitchFamily="18" charset="0"/>
                <a:cs typeface="Times New Roman" panose="02020603050405020304" pitchFamily="18" charset="0"/>
              </a:rPr>
              <a:t>as acyclovir</a:t>
            </a:r>
            <a:r>
              <a:rPr lang="en-US" sz="2500" dirty="0">
                <a:latin typeface="Times New Roman" panose="02020603050405020304" pitchFamily="18" charset="0"/>
                <a:cs typeface="Times New Roman" panose="02020603050405020304" pitchFamily="18" charset="0"/>
              </a:rPr>
              <a:t>.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Topical applications of the drugs limit the duration of the lesions and reduce viral shedding</a:t>
            </a:r>
            <a:endParaRPr lang="en-US" dirty="0"/>
          </a:p>
        </p:txBody>
      </p:sp>
    </p:spTree>
    <p:extLst>
      <p:ext uri="{BB962C8B-B14F-4D97-AF65-F5344CB8AC3E}">
        <p14:creationId xmlns:p14="http://schemas.microsoft.com/office/powerpoint/2010/main" val="24646055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Content Placeholder 2"/>
          <p:cNvSpPr>
            <a:spLocks noGrp="1"/>
          </p:cNvSpPr>
          <p:nvPr>
            <p:ph idx="1"/>
          </p:nvPr>
        </p:nvSpPr>
        <p:spPr>
          <a:xfrm>
            <a:off x="0" y="0"/>
            <a:ext cx="8991600" cy="6781800"/>
          </a:xfrm>
        </p:spPr>
        <p:txBody>
          <a:bodyPr/>
          <a:lstStyle/>
          <a:p>
            <a:pPr marL="0" indent="0">
              <a:lnSpc>
                <a:spcPct val="150000"/>
              </a:lnSpc>
              <a:buNone/>
            </a:pPr>
            <a:r>
              <a:rPr lang="en-US" sz="2500" b="1" dirty="0">
                <a:latin typeface="Times New Roman" pitchFamily="18" charset="0"/>
                <a:cs typeface="Times New Roman" pitchFamily="18" charset="0"/>
              </a:rPr>
              <a:t>Varicella-Zoster  Virus (VZV) </a:t>
            </a:r>
            <a:r>
              <a:rPr lang="en-US" sz="2500" b="1" dirty="0" smtClean="0">
                <a:latin typeface="Times New Roman" pitchFamily="18" charset="0"/>
                <a:cs typeface="Times New Roman" pitchFamily="18" charset="0"/>
              </a:rPr>
              <a:t>infection</a:t>
            </a:r>
          </a:p>
          <a:p>
            <a:pPr>
              <a:lnSpc>
                <a:spcPct val="150000"/>
              </a:lnSpc>
            </a:pPr>
            <a:r>
              <a:rPr lang="en-US" sz="2500" b="1" dirty="0" smtClean="0">
                <a:latin typeface="Times New Roman" pitchFamily="18" charset="0"/>
                <a:cs typeface="Times New Roman" pitchFamily="18" charset="0"/>
              </a:rPr>
              <a:t>Properties of the Virus</a:t>
            </a:r>
          </a:p>
          <a:p>
            <a:pPr marL="365760" lvl="1">
              <a:lnSpc>
                <a:spcPct val="150000"/>
              </a:lnSpc>
              <a:buFont typeface="Courier New" panose="02070309020205020404" pitchFamily="49" charset="0"/>
              <a:buChar char="o"/>
            </a:pPr>
            <a:r>
              <a:rPr lang="en-US" sz="2500" dirty="0" smtClean="0">
                <a:latin typeface="Times New Roman" panose="02020603050405020304" pitchFamily="18" charset="0"/>
                <a:cs typeface="Times New Roman" panose="02020603050405020304" pitchFamily="18" charset="0"/>
              </a:rPr>
              <a:t>VZV is morphologically identical to HSV</a:t>
            </a:r>
          </a:p>
          <a:p>
            <a:pPr marL="365760" lvl="1">
              <a:lnSpc>
                <a:spcPct val="150000"/>
              </a:lnSpc>
              <a:buFont typeface="Courier New" panose="02070309020205020404" pitchFamily="49" charset="0"/>
              <a:buChar char="o"/>
            </a:pPr>
            <a:r>
              <a:rPr lang="en-US" sz="2500" dirty="0" smtClean="0">
                <a:latin typeface="Times New Roman" panose="02020603050405020304" pitchFamily="18" charset="0"/>
                <a:cs typeface="Times New Roman" panose="02020603050405020304" pitchFamily="18" charset="0"/>
              </a:rPr>
              <a:t>Has no animal reservoir</a:t>
            </a:r>
          </a:p>
          <a:p>
            <a:pPr marL="365760" lvl="1">
              <a:lnSpc>
                <a:spcPct val="150000"/>
              </a:lnSpc>
              <a:buFont typeface="Courier New" panose="02070309020205020404" pitchFamily="49" charset="0"/>
              <a:buChar char="o"/>
            </a:pPr>
            <a:r>
              <a:rPr lang="en-US" sz="2500" dirty="0" smtClean="0">
                <a:latin typeface="Times New Roman" panose="02020603050405020304" pitchFamily="18" charset="0"/>
                <a:cs typeface="Times New Roman" panose="02020603050405020304" pitchFamily="18" charset="0"/>
              </a:rPr>
              <a:t>VZV causes two distinct clinical entities</a:t>
            </a:r>
          </a:p>
          <a:p>
            <a:pPr lvl="2" eaLnBrk="1" hangingPunct="1">
              <a:lnSpc>
                <a:spcPct val="150000"/>
              </a:lnSpc>
              <a:buFont typeface="Wingdings" pitchFamily="2" charset="2"/>
              <a:buChar char="ü"/>
            </a:pPr>
            <a:r>
              <a:rPr lang="en-US" sz="2500" dirty="0" smtClean="0">
                <a:latin typeface="Times New Roman" panose="02020603050405020304" pitchFamily="18" charset="0"/>
                <a:cs typeface="Times New Roman" panose="02020603050405020304" pitchFamily="18" charset="0"/>
              </a:rPr>
              <a:t>Varicella (chickenpox) </a:t>
            </a:r>
          </a:p>
          <a:p>
            <a:pPr lvl="2" eaLnBrk="1" hangingPunct="1">
              <a:lnSpc>
                <a:spcPct val="150000"/>
              </a:lnSpc>
              <a:buFont typeface="Wingdings" pitchFamily="2" charset="2"/>
              <a:buChar char="ü"/>
            </a:pPr>
            <a:r>
              <a:rPr lang="en-US" sz="2500" dirty="0" smtClean="0">
                <a:latin typeface="Times New Roman" panose="02020603050405020304" pitchFamily="18" charset="0"/>
                <a:cs typeface="Times New Roman" panose="02020603050405020304" pitchFamily="18" charset="0"/>
              </a:rPr>
              <a:t>Herpes zoster (shingles) </a:t>
            </a:r>
          </a:p>
          <a:p>
            <a:pPr>
              <a:lnSpc>
                <a:spcPct val="150000"/>
              </a:lnSpc>
              <a:buFont typeface="Courier New" panose="02070309020205020404" pitchFamily="49" charset="0"/>
              <a:buChar char="o"/>
            </a:pPr>
            <a:endParaRPr lang="en-US" sz="2400" dirty="0" smtClean="0">
              <a:latin typeface="Times New Roman" panose="02020603050405020304" pitchFamily="18" charset="0"/>
              <a:cs typeface="Times New Roman" panose="02020603050405020304" pitchFamily="18" charset="0"/>
            </a:endParaRPr>
          </a:p>
        </p:txBody>
      </p:sp>
      <p:sp>
        <p:nvSpPr>
          <p:cNvPr id="227332" name="Slide Number Placeholder 3"/>
          <p:cNvSpPr>
            <a:spLocks noGrp="1"/>
          </p:cNvSpPr>
          <p:nvPr>
            <p:ph type="sldNum" sz="quarter" idx="12"/>
          </p:nvPr>
        </p:nvSpPr>
        <p:spPr>
          <a:noFill/>
        </p:spPr>
        <p:txBody>
          <a:bodyPr/>
          <a:lstStyle/>
          <a:p>
            <a:fld id="{D492C40C-7184-4001-B2FB-25A84868A1C9}" type="slidenum">
              <a:rPr lang="en-US" smtClean="0"/>
              <a:pPr/>
              <a:t>175</a:t>
            </a:fld>
            <a:endParaRPr lang="en-US" smtClean="0"/>
          </a:p>
        </p:txBody>
      </p:sp>
    </p:spTree>
    <p:extLst>
      <p:ext uri="{BB962C8B-B14F-4D97-AF65-F5344CB8AC3E}">
        <p14:creationId xmlns:p14="http://schemas.microsoft.com/office/powerpoint/2010/main" val="193753642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0" y="0"/>
            <a:ext cx="9144000" cy="6356350"/>
          </a:xfrm>
        </p:spPr>
        <p:txBody>
          <a:bodyPr>
            <a:normAutofit/>
          </a:bodyPr>
          <a:lstStyle/>
          <a:p>
            <a:pPr marL="0" indent="0" algn="just">
              <a:lnSpc>
                <a:spcPct val="150000"/>
              </a:lnSpc>
              <a:spcBef>
                <a:spcPct val="35000"/>
              </a:spcBef>
              <a:buNone/>
            </a:pPr>
            <a:r>
              <a:rPr lang="en-US" altLang="zh-TW" sz="2500" b="1" dirty="0">
                <a:latin typeface="Times New Roman" pitchFamily="18" charset="0"/>
                <a:cs typeface="Times New Roman" pitchFamily="18" charset="0"/>
              </a:rPr>
              <a:t>Varicella-Zoster Virus, </a:t>
            </a:r>
            <a:r>
              <a:rPr lang="en-US" altLang="zh-TW" sz="2500" b="1" dirty="0" err="1">
                <a:latin typeface="Times New Roman" pitchFamily="18" charset="0"/>
                <a:cs typeface="Times New Roman" pitchFamily="18" charset="0"/>
              </a:rPr>
              <a:t>cont</a:t>
            </a:r>
            <a:r>
              <a:rPr lang="en-US" altLang="zh-TW" sz="2500" b="1" dirty="0" smtClean="0">
                <a:latin typeface="Times New Roman" pitchFamily="18" charset="0"/>
                <a:cs typeface="Times New Roman" pitchFamily="18" charset="0"/>
              </a:rPr>
              <a:t>…</a:t>
            </a:r>
          </a:p>
          <a:p>
            <a:pPr algn="just">
              <a:lnSpc>
                <a:spcPct val="150000"/>
              </a:lnSpc>
              <a:spcBef>
                <a:spcPct val="35000"/>
              </a:spcBef>
            </a:pPr>
            <a:r>
              <a:rPr lang="en-US" altLang="zh-TW" sz="2500" dirty="0" smtClean="0">
                <a:latin typeface="Times New Roman" panose="02020603050405020304" pitchFamily="18" charset="0"/>
                <a:cs typeface="Times New Roman" panose="02020603050405020304" pitchFamily="18" charset="0"/>
              </a:rPr>
              <a:t>Primary infection (chickenpox) is one of the classical rash diseases of childhood.</a:t>
            </a:r>
          </a:p>
          <a:p>
            <a:pPr algn="just" eaLnBrk="1" hangingPunct="1">
              <a:lnSpc>
                <a:spcPct val="150000"/>
              </a:lnSpc>
              <a:spcBef>
                <a:spcPct val="35000"/>
              </a:spcBef>
            </a:pPr>
            <a:r>
              <a:rPr lang="en-US" altLang="zh-TW" sz="2500" dirty="0" smtClean="0">
                <a:latin typeface="Times New Roman" panose="02020603050405020304" pitchFamily="18" charset="0"/>
                <a:cs typeface="Times New Roman" panose="02020603050405020304" pitchFamily="18" charset="0"/>
              </a:rPr>
              <a:t>Following primary infection, the virus remains latent in the cranial-spinal ganglia.</a:t>
            </a:r>
          </a:p>
          <a:p>
            <a:pPr algn="just" eaLnBrk="1" hangingPunct="1">
              <a:lnSpc>
                <a:spcPct val="150000"/>
              </a:lnSpc>
              <a:spcBef>
                <a:spcPct val="35000"/>
              </a:spcBef>
            </a:pPr>
            <a:r>
              <a:rPr lang="en-US" altLang="zh-TW" sz="2500" dirty="0" smtClean="0">
                <a:latin typeface="Times New Roman" panose="02020603050405020304" pitchFamily="18" charset="0"/>
                <a:cs typeface="Times New Roman" panose="02020603050405020304" pitchFamily="18" charset="0"/>
              </a:rPr>
              <a:t>Reactivation leading to the appearance of shingles occurs in 10-20% of infected individuals and usually occurs after the fourth decade of life. </a:t>
            </a:r>
          </a:p>
        </p:txBody>
      </p:sp>
      <p:sp>
        <p:nvSpPr>
          <p:cNvPr id="2" name="Slide Number Placeholder 1"/>
          <p:cNvSpPr>
            <a:spLocks noGrp="1"/>
          </p:cNvSpPr>
          <p:nvPr>
            <p:ph type="sldNum" sz="quarter" idx="12"/>
          </p:nvPr>
        </p:nvSpPr>
        <p:spPr/>
        <p:txBody>
          <a:bodyPr/>
          <a:lstStyle/>
          <a:p>
            <a:fld id="{D167EEAB-4B1A-4B36-8290-8409503FCFA0}" type="slidenum">
              <a:rPr lang="am-ET" smtClean="0"/>
              <a:t>176</a:t>
            </a:fld>
            <a:endParaRPr lang="am-ET"/>
          </a:p>
        </p:txBody>
      </p:sp>
    </p:spTree>
    <p:extLst>
      <p:ext uri="{BB962C8B-B14F-4D97-AF65-F5344CB8AC3E}">
        <p14:creationId xmlns:p14="http://schemas.microsoft.com/office/powerpoint/2010/main" val="105226349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smtClean="0">
                <a:latin typeface="Times New Roman" panose="02020603050405020304" pitchFamily="18" charset="0"/>
                <a:cs typeface="Times New Roman" panose="02020603050405020304" pitchFamily="18" charset="0"/>
              </a:rPr>
              <a:t>Pathogenesis</a:t>
            </a:r>
          </a:p>
          <a:p>
            <a:pPr algn="just">
              <a:lnSpc>
                <a:spcPct val="150000"/>
              </a:lnSpc>
            </a:pPr>
            <a:r>
              <a:rPr lang="en-US" sz="2500" dirty="0" smtClean="0">
                <a:latin typeface="Times New Roman" panose="02020603050405020304" pitchFamily="18" charset="0"/>
                <a:cs typeface="Times New Roman" panose="02020603050405020304" pitchFamily="18" charset="0"/>
              </a:rPr>
              <a:t>Infection </a:t>
            </a:r>
            <a:r>
              <a:rPr lang="en-US" sz="2500" dirty="0">
                <a:latin typeface="Times New Roman" panose="02020603050405020304" pitchFamily="18" charset="0"/>
                <a:cs typeface="Times New Roman" panose="02020603050405020304" pitchFamily="18" charset="0"/>
              </a:rPr>
              <a:t>with VZV begins in the mucous membrane of the respiratory tract and then spreads into the liver, spleen, and lymph</a:t>
            </a:r>
            <a:br>
              <a:rPr lang="en-US" sz="2500" dirty="0">
                <a:latin typeface="Times New Roman" panose="02020603050405020304" pitchFamily="18" charset="0"/>
                <a:cs typeface="Times New Roman" panose="02020603050405020304" pitchFamily="18" charset="0"/>
              </a:rPr>
            </a:br>
            <a:r>
              <a:rPr lang="en-US" sz="2500" dirty="0">
                <a:latin typeface="Times New Roman" panose="02020603050405020304" pitchFamily="18" charset="0"/>
                <a:cs typeface="Times New Roman" panose="02020603050405020304" pitchFamily="18" charset="0"/>
              </a:rPr>
              <a:t>nodes via the blood and lymph.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After </a:t>
            </a:r>
            <a:r>
              <a:rPr lang="en-US" sz="2500" dirty="0">
                <a:latin typeface="Times New Roman" panose="02020603050405020304" pitchFamily="18" charset="0"/>
                <a:cs typeface="Times New Roman" panose="02020603050405020304" pitchFamily="18" charset="0"/>
              </a:rPr>
              <a:t>two weeks, a </a:t>
            </a:r>
            <a:r>
              <a:rPr lang="en-US" sz="2500" dirty="0" smtClean="0">
                <a:latin typeface="Times New Roman" panose="02020603050405020304" pitchFamily="18" charset="0"/>
                <a:cs typeface="Times New Roman" panose="02020603050405020304" pitchFamily="18" charset="0"/>
              </a:rPr>
              <a:t>second wave </a:t>
            </a:r>
            <a:r>
              <a:rPr lang="en-US" sz="2500" dirty="0">
                <a:latin typeface="Times New Roman" panose="02020603050405020304" pitchFamily="18" charset="0"/>
                <a:cs typeface="Times New Roman" panose="02020603050405020304" pitchFamily="18" charset="0"/>
              </a:rPr>
              <a:t>of viruses spreads via the blood throughout the body </a:t>
            </a:r>
            <a:r>
              <a:rPr lang="en-US" sz="2500" dirty="0" smtClean="0">
                <a:latin typeface="Times New Roman" panose="02020603050405020304" pitchFamily="18" charset="0"/>
                <a:cs typeface="Times New Roman" panose="02020603050405020304" pitchFamily="18" charset="0"/>
              </a:rPr>
              <a:t>and to </a:t>
            </a:r>
            <a:r>
              <a:rPr lang="en-US" sz="2500" dirty="0">
                <a:latin typeface="Times New Roman" panose="02020603050405020304" pitchFamily="18" charset="0"/>
                <a:cs typeface="Times New Roman" panose="02020603050405020304" pitchFamily="18" charset="0"/>
              </a:rPr>
              <a:t>the skin.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In </a:t>
            </a:r>
            <a:r>
              <a:rPr lang="en-US" sz="2500" dirty="0">
                <a:latin typeface="Times New Roman" panose="02020603050405020304" pitchFamily="18" charset="0"/>
                <a:cs typeface="Times New Roman" panose="02020603050405020304" pitchFamily="18" charset="0"/>
              </a:rPr>
              <a:t>the dermis, infected cells develop the characteristic rash, which is associated with fever and malaise.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Viruses are shed </a:t>
            </a:r>
            <a:r>
              <a:rPr lang="en-US" sz="2500" dirty="0">
                <a:latin typeface="Times New Roman" panose="02020603050405020304" pitchFamily="18" charset="0"/>
                <a:cs typeface="Times New Roman" panose="02020603050405020304" pitchFamily="18" charset="0"/>
              </a:rPr>
              <a:t>before and during </a:t>
            </a:r>
            <a:r>
              <a:rPr lang="en-US" sz="2500" dirty="0" smtClean="0">
                <a:latin typeface="Times New Roman" panose="02020603050405020304" pitchFamily="18" charset="0"/>
                <a:cs typeface="Times New Roman" panose="02020603050405020304" pitchFamily="18" charset="0"/>
              </a:rPr>
              <a:t>symptoms </a:t>
            </a:r>
            <a:r>
              <a:rPr lang="en-US" sz="2500" dirty="0">
                <a:latin typeface="Times New Roman" panose="02020603050405020304" pitchFamily="18" charset="0"/>
                <a:cs typeface="Times New Roman" panose="02020603050405020304" pitchFamily="18" charset="0"/>
              </a:rPr>
              <a:t>through </a:t>
            </a:r>
            <a:r>
              <a:rPr lang="en-US" sz="2500" dirty="0" smtClean="0">
                <a:latin typeface="Times New Roman" panose="02020603050405020304" pitchFamily="18" charset="0"/>
                <a:cs typeface="Times New Roman" panose="02020603050405020304" pitchFamily="18" charset="0"/>
              </a:rPr>
              <a:t>respiratory droplets </a:t>
            </a:r>
            <a:r>
              <a:rPr lang="en-US" sz="2500" dirty="0">
                <a:latin typeface="Times New Roman" panose="02020603050405020304" pitchFamily="18" charset="0"/>
                <a:cs typeface="Times New Roman" panose="02020603050405020304" pitchFamily="18" charset="0"/>
              </a:rPr>
              <a:t>and the fluid in lesions; dry crusts are not </a:t>
            </a:r>
            <a:r>
              <a:rPr lang="en-US" sz="2500" dirty="0" smtClean="0">
                <a:latin typeface="Times New Roman" panose="02020603050405020304" pitchFamily="18" charset="0"/>
                <a:cs typeface="Times New Roman" panose="02020603050405020304" pitchFamily="18" charset="0"/>
              </a:rPr>
              <a:t>infective.</a:t>
            </a:r>
          </a:p>
        </p:txBody>
      </p:sp>
    </p:spTree>
    <p:extLst>
      <p:ext uri="{BB962C8B-B14F-4D97-AF65-F5344CB8AC3E}">
        <p14:creationId xmlns:p14="http://schemas.microsoft.com/office/powerpoint/2010/main" val="15974468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normAutofit/>
          </a:bodyPr>
          <a:lstStyle/>
          <a:p>
            <a:pPr algn="just">
              <a:lnSpc>
                <a:spcPct val="150000"/>
              </a:lnSpc>
            </a:pPr>
            <a:r>
              <a:rPr lang="en-US" sz="2500" dirty="0">
                <a:latin typeface="Times New Roman" panose="02020603050405020304" pitchFamily="18" charset="0"/>
                <a:cs typeface="Times New Roman" panose="02020603050405020304" pitchFamily="18" charset="0"/>
              </a:rPr>
              <a:t>The virus becomes latent in nerve ganglia and can reactivate in adults, usually after age 45. </a:t>
            </a:r>
          </a:p>
          <a:p>
            <a:pPr algn="just">
              <a:lnSpc>
                <a:spcPct val="150000"/>
              </a:lnSpc>
            </a:pPr>
            <a:r>
              <a:rPr lang="en-US" sz="2500" dirty="0">
                <a:latin typeface="Times New Roman" panose="02020603050405020304" pitchFamily="18" charset="0"/>
                <a:cs typeface="Times New Roman" panose="02020603050405020304" pitchFamily="18" charset="0"/>
              </a:rPr>
              <a:t>Reactivated virus travels down the nerve to manifest the lesions of shingles in the band of skin innervated by the infected nerve. </a:t>
            </a:r>
            <a:endParaRPr lang="en-US" sz="2500" dirty="0" smtClean="0">
              <a:latin typeface="Times New Roman" panose="02020603050405020304" pitchFamily="18" charset="0"/>
              <a:cs typeface="Times New Roman" panose="02020603050405020304" pitchFamily="18" charset="0"/>
            </a:endParaRPr>
          </a:p>
          <a:p>
            <a:pPr marL="0" indent="0" algn="just">
              <a:lnSpc>
                <a:spcPct val="150000"/>
              </a:lnSpc>
              <a:buNone/>
            </a:pPr>
            <a:r>
              <a:rPr lang="en-US" sz="2500" b="1" dirty="0" smtClean="0">
                <a:latin typeface="Times New Roman" pitchFamily="18" charset="0"/>
                <a:cs typeface="Times New Roman" pitchFamily="18" charset="0"/>
              </a:rPr>
              <a:t>Varicella </a:t>
            </a:r>
            <a:r>
              <a:rPr lang="en-US" sz="2500" b="1" dirty="0">
                <a:latin typeface="Times New Roman" pitchFamily="18" charset="0"/>
                <a:cs typeface="Times New Roman" pitchFamily="18" charset="0"/>
              </a:rPr>
              <a:t>(</a:t>
            </a:r>
            <a:r>
              <a:rPr lang="en-US" sz="2500" b="1" dirty="0" smtClean="0">
                <a:latin typeface="Times New Roman" pitchFamily="18" charset="0"/>
                <a:cs typeface="Times New Roman" pitchFamily="18" charset="0"/>
              </a:rPr>
              <a:t>Chickenpox)</a:t>
            </a:r>
          </a:p>
          <a:p>
            <a:pPr marL="445770" lvl="1" indent="-457200" algn="just">
              <a:lnSpc>
                <a:spcPct val="150000"/>
              </a:lnSpc>
              <a:buFont typeface="Arial" panose="020B0604020202020204" pitchFamily="34" charset="0"/>
              <a:buChar char="•"/>
            </a:pPr>
            <a:r>
              <a:rPr lang="en-US" sz="2500" dirty="0" smtClean="0">
                <a:latin typeface="Times New Roman" panose="02020603050405020304" pitchFamily="18" charset="0"/>
                <a:cs typeface="Times New Roman" panose="02020603050405020304" pitchFamily="18" charset="0"/>
              </a:rPr>
              <a:t>Acute </a:t>
            </a:r>
            <a:r>
              <a:rPr lang="en-US" sz="2500" dirty="0">
                <a:latin typeface="Times New Roman" panose="02020603050405020304" pitchFamily="18" charset="0"/>
                <a:cs typeface="Times New Roman" panose="02020603050405020304" pitchFamily="18" charset="0"/>
              </a:rPr>
              <a:t>disease that follows primary contact with the virus</a:t>
            </a:r>
          </a:p>
          <a:p>
            <a:pPr marL="445770" lvl="1" indent="-457200" algn="just">
              <a:lnSpc>
                <a:spcPct val="150000"/>
              </a:lnSpc>
              <a:buFont typeface="Arial" panose="020B0604020202020204" pitchFamily="34" charset="0"/>
              <a:buChar char="•"/>
            </a:pPr>
            <a:r>
              <a:rPr lang="en-US" sz="2500" dirty="0">
                <a:latin typeface="Times New Roman" panose="02020603050405020304" pitchFamily="18" charset="0"/>
                <a:cs typeface="Times New Roman" panose="02020603050405020304" pitchFamily="18" charset="0"/>
              </a:rPr>
              <a:t> The incubation period of  typical disease is 10–21 days</a:t>
            </a:r>
          </a:p>
          <a:p>
            <a:pPr marL="445770" lvl="1" indent="-457200" algn="just">
              <a:lnSpc>
                <a:spcPct val="150000"/>
              </a:lnSpc>
              <a:buFont typeface="Arial" panose="020B0604020202020204" pitchFamily="34" charset="0"/>
              <a:buChar char="•"/>
            </a:pPr>
            <a:r>
              <a:rPr lang="en-US" sz="2500" dirty="0">
                <a:latin typeface="Times New Roman" panose="02020603050405020304" pitchFamily="18" charset="0"/>
                <a:cs typeface="Times New Roman" panose="02020603050405020304" pitchFamily="18" charset="0"/>
              </a:rPr>
              <a:t>Malaise and fever are the earliest symptoms</a:t>
            </a:r>
          </a:p>
          <a:p>
            <a:pPr marL="445770" lvl="1" indent="-457200" algn="just">
              <a:lnSpc>
                <a:spcPct val="150000"/>
              </a:lnSpc>
              <a:buFont typeface="Arial" panose="020B0604020202020204" pitchFamily="34" charset="0"/>
              <a:buChar char="•"/>
            </a:pPr>
            <a:r>
              <a:rPr lang="en-US" sz="2500" b="1" dirty="0">
                <a:latin typeface="Times New Roman" panose="02020603050405020304" pitchFamily="18" charset="0"/>
                <a:cs typeface="Times New Roman" panose="02020603050405020304" pitchFamily="18" charset="0"/>
              </a:rPr>
              <a:t>Rash, first on the trunk and </a:t>
            </a:r>
            <a:r>
              <a:rPr lang="en-US" sz="2500" dirty="0">
                <a:latin typeface="Times New Roman" panose="02020603050405020304" pitchFamily="18" charset="0"/>
                <a:cs typeface="Times New Roman" panose="02020603050405020304" pitchFamily="18" charset="0"/>
              </a:rPr>
              <a:t>then on the face, the </a:t>
            </a:r>
            <a:r>
              <a:rPr lang="en-US" sz="2500" dirty="0" smtClean="0">
                <a:latin typeface="Times New Roman" panose="02020603050405020304" pitchFamily="18" charset="0"/>
                <a:cs typeface="Times New Roman" panose="02020603050405020304" pitchFamily="18" charset="0"/>
              </a:rPr>
              <a:t>limbs </a:t>
            </a:r>
            <a:r>
              <a:rPr lang="en-US" sz="2500" dirty="0">
                <a:latin typeface="Times New Roman" panose="02020603050405020304" pitchFamily="18" charset="0"/>
                <a:cs typeface="Times New Roman" panose="02020603050405020304" pitchFamily="18" charset="0"/>
              </a:rPr>
              <a:t>and  the buccal and pharyngeal mucosa in the mouth</a:t>
            </a:r>
          </a:p>
          <a:p>
            <a:pPr marL="0" indent="0">
              <a:lnSpc>
                <a:spcPct val="150000"/>
              </a:lnSpc>
              <a:buNone/>
            </a:pPr>
            <a:endParaRPr lang="am-ET" dirty="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178</a:t>
            </a:fld>
            <a:endParaRPr lang="am-ET"/>
          </a:p>
        </p:txBody>
      </p:sp>
    </p:spTree>
    <p:extLst>
      <p:ext uri="{BB962C8B-B14F-4D97-AF65-F5344CB8AC3E}">
        <p14:creationId xmlns:p14="http://schemas.microsoft.com/office/powerpoint/2010/main" val="179752382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17" y="228600"/>
            <a:ext cx="8991599" cy="579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179</a:t>
            </a:fld>
            <a:endParaRPr lang="am-ET"/>
          </a:p>
        </p:txBody>
      </p:sp>
    </p:spTree>
    <p:extLst>
      <p:ext uri="{BB962C8B-B14F-4D97-AF65-F5344CB8AC3E}">
        <p14:creationId xmlns:p14="http://schemas.microsoft.com/office/powerpoint/2010/main" val="2149125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8774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18</a:t>
            </a:fld>
            <a:endParaRPr lang="am-ET"/>
          </a:p>
        </p:txBody>
      </p:sp>
    </p:spTree>
    <p:extLst>
      <p:ext uri="{BB962C8B-B14F-4D97-AF65-F5344CB8AC3E}">
        <p14:creationId xmlns:p14="http://schemas.microsoft.com/office/powerpoint/2010/main" val="75721944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60" y="214312"/>
            <a:ext cx="8658679"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180</a:t>
            </a:fld>
            <a:endParaRPr lang="am-ET"/>
          </a:p>
        </p:txBody>
      </p:sp>
    </p:spTree>
    <p:extLst>
      <p:ext uri="{BB962C8B-B14F-4D97-AF65-F5344CB8AC3E}">
        <p14:creationId xmlns:p14="http://schemas.microsoft.com/office/powerpoint/2010/main" val="248895754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89916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181</a:t>
            </a:fld>
            <a:endParaRPr lang="am-ET"/>
          </a:p>
        </p:txBody>
      </p:sp>
    </p:spTree>
    <p:extLst>
      <p:ext uri="{BB962C8B-B14F-4D97-AF65-F5344CB8AC3E}">
        <p14:creationId xmlns:p14="http://schemas.microsoft.com/office/powerpoint/2010/main" val="281800375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05600"/>
          </a:xfrm>
        </p:spPr>
        <p:txBody>
          <a:bodyPr>
            <a:normAutofit/>
          </a:bodyPr>
          <a:lstStyle/>
          <a:p>
            <a:pPr marL="80010" lvl="1" indent="0" algn="just">
              <a:lnSpc>
                <a:spcPct val="150000"/>
              </a:lnSpc>
              <a:buNone/>
            </a:pPr>
            <a:r>
              <a:rPr lang="en-US" sz="2500" b="1" dirty="0">
                <a:latin typeface="Times New Roman" pitchFamily="18" charset="0"/>
                <a:cs typeface="Times New Roman" pitchFamily="18" charset="0"/>
              </a:rPr>
              <a:t>Zoster (Shingles) </a:t>
            </a:r>
            <a:endParaRPr lang="en-US" sz="2500" b="1" dirty="0" smtClean="0">
              <a:effectLst>
                <a:outerShdw blurRad="38100" dist="38100" dir="2700000" algn="tl">
                  <a:srgbClr val="000000">
                    <a:alpha val="43137"/>
                  </a:srgbClr>
                </a:outerShdw>
              </a:effectLst>
            </a:endParaRPr>
          </a:p>
          <a:p>
            <a:pPr marL="365760" lvl="1" algn="just">
              <a:lnSpc>
                <a:spcPct val="150000"/>
              </a:lnSpc>
            </a:pPr>
            <a:r>
              <a:rPr lang="en-US" sz="2500" dirty="0" smtClean="0">
                <a:latin typeface="Times New Roman" pitchFamily="18" charset="0"/>
                <a:cs typeface="Times New Roman" pitchFamily="18" charset="0"/>
              </a:rPr>
              <a:t>Reactivation </a:t>
            </a:r>
            <a:r>
              <a:rPr lang="en-US" sz="2500" dirty="0">
                <a:latin typeface="Times New Roman" pitchFamily="18" charset="0"/>
                <a:cs typeface="Times New Roman" pitchFamily="18" charset="0"/>
              </a:rPr>
              <a:t>of varicella virus</a:t>
            </a:r>
          </a:p>
          <a:p>
            <a:pPr marL="365760" lvl="1" algn="just">
              <a:lnSpc>
                <a:spcPct val="150000"/>
              </a:lnSpc>
            </a:pPr>
            <a:r>
              <a:rPr lang="en-US" sz="2500" dirty="0">
                <a:latin typeface="Times New Roman" pitchFamily="18" charset="0"/>
                <a:cs typeface="Times New Roman" pitchFamily="18" charset="0"/>
              </a:rPr>
              <a:t>P</a:t>
            </a:r>
            <a:r>
              <a:rPr lang="en-US" sz="2500" dirty="0" smtClean="0">
                <a:latin typeface="Times New Roman" pitchFamily="18" charset="0"/>
                <a:cs typeface="Times New Roman" pitchFamily="18" charset="0"/>
              </a:rPr>
              <a:t>resent </a:t>
            </a:r>
            <a:r>
              <a:rPr lang="en-US" sz="2500" dirty="0">
                <a:latin typeface="Times New Roman" pitchFamily="18" charset="0"/>
                <a:cs typeface="Times New Roman" pitchFamily="18" charset="0"/>
              </a:rPr>
              <a:t>in latent form in neurons in sensory </a:t>
            </a:r>
            <a:r>
              <a:rPr lang="en-US" sz="2500" dirty="0" smtClean="0">
                <a:latin typeface="Times New Roman" pitchFamily="18" charset="0"/>
                <a:cs typeface="Times New Roman" pitchFamily="18" charset="0"/>
              </a:rPr>
              <a:t>ganglia</a:t>
            </a:r>
          </a:p>
          <a:p>
            <a:pPr marL="365760" lvl="1" algn="just">
              <a:lnSpc>
                <a:spcPct val="150000"/>
              </a:lnSpc>
            </a:pPr>
            <a:r>
              <a:rPr lang="en-US" sz="2500" dirty="0" smtClean="0">
                <a:latin typeface="Times New Roman" pitchFamily="18" charset="0"/>
                <a:cs typeface="Times New Roman" pitchFamily="18" charset="0"/>
              </a:rPr>
              <a:t>The </a:t>
            </a:r>
            <a:r>
              <a:rPr lang="en-US" sz="2500" dirty="0">
                <a:latin typeface="Times New Roman" pitchFamily="18" charset="0"/>
                <a:cs typeface="Times New Roman" pitchFamily="18" charset="0"/>
              </a:rPr>
              <a:t>response of the partially immune </a:t>
            </a:r>
            <a:r>
              <a:rPr lang="en-US" sz="2500" dirty="0" smtClean="0">
                <a:latin typeface="Times New Roman" pitchFamily="18" charset="0"/>
                <a:cs typeface="Times New Roman" pitchFamily="18" charset="0"/>
              </a:rPr>
              <a:t>host or </a:t>
            </a:r>
            <a:r>
              <a:rPr lang="en-US" sz="2500" dirty="0">
                <a:latin typeface="Times New Roman" pitchFamily="18" charset="0"/>
                <a:cs typeface="Times New Roman" pitchFamily="18" charset="0"/>
              </a:rPr>
              <a:t>incapacitating disease of adults or immunocompromised individuals </a:t>
            </a:r>
          </a:p>
          <a:p>
            <a:pPr marL="365760" lvl="1" algn="just">
              <a:lnSpc>
                <a:spcPct val="150000"/>
              </a:lnSpc>
            </a:pPr>
            <a:r>
              <a:rPr lang="en-US" sz="2500" dirty="0">
                <a:latin typeface="Times New Roman" pitchFamily="18" charset="0"/>
                <a:cs typeface="Times New Roman" pitchFamily="18" charset="0"/>
              </a:rPr>
              <a:t>A</a:t>
            </a: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rash limited </a:t>
            </a:r>
            <a:r>
              <a:rPr lang="en-US" sz="2500" b="1" dirty="0">
                <a:latin typeface="Times New Roman" pitchFamily="18" charset="0"/>
                <a:cs typeface="Times New Roman" pitchFamily="18" charset="0"/>
              </a:rPr>
              <a:t>in distribution to the skin innervated by a single sensory ganglion </a:t>
            </a:r>
          </a:p>
          <a:p>
            <a:pPr marL="365760" lvl="1" algn="just">
              <a:lnSpc>
                <a:spcPct val="150000"/>
              </a:lnSpc>
            </a:pPr>
            <a:r>
              <a:rPr lang="en-US" sz="2500" dirty="0">
                <a:latin typeface="Times New Roman" pitchFamily="18" charset="0"/>
                <a:cs typeface="Times New Roman" pitchFamily="18" charset="0"/>
              </a:rPr>
              <a:t>Lesions are similar to those of varicella</a:t>
            </a:r>
          </a:p>
          <a:p>
            <a:endParaRPr lang="am-ET" dirty="0"/>
          </a:p>
        </p:txBody>
      </p:sp>
      <p:sp>
        <p:nvSpPr>
          <p:cNvPr id="4" name="Slide Number Placeholder 3"/>
          <p:cNvSpPr>
            <a:spLocks noGrp="1"/>
          </p:cNvSpPr>
          <p:nvPr>
            <p:ph type="sldNum" sz="quarter" idx="12"/>
          </p:nvPr>
        </p:nvSpPr>
        <p:spPr/>
        <p:txBody>
          <a:bodyPr/>
          <a:lstStyle/>
          <a:p>
            <a:fld id="{D167EEAB-4B1A-4B36-8290-8409503FCFA0}" type="slidenum">
              <a:rPr lang="am-ET" smtClean="0"/>
              <a:t>182</a:t>
            </a:fld>
            <a:endParaRPr lang="am-ET"/>
          </a:p>
        </p:txBody>
      </p:sp>
    </p:spTree>
    <p:extLst>
      <p:ext uri="{BB962C8B-B14F-4D97-AF65-F5344CB8AC3E}">
        <p14:creationId xmlns:p14="http://schemas.microsoft.com/office/powerpoint/2010/main" val="294886133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314325"/>
            <a:ext cx="7353300" cy="622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183</a:t>
            </a:fld>
            <a:endParaRPr lang="am-ET"/>
          </a:p>
        </p:txBody>
      </p:sp>
    </p:spTree>
    <p:extLst>
      <p:ext uri="{BB962C8B-B14F-4D97-AF65-F5344CB8AC3E}">
        <p14:creationId xmlns:p14="http://schemas.microsoft.com/office/powerpoint/2010/main" val="46299898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0"/>
            <a:ext cx="9067800" cy="6248400"/>
          </a:xfrm>
        </p:spPr>
        <p:txBody>
          <a:bodyPr>
            <a:normAutofit/>
          </a:bodyPr>
          <a:lstStyle/>
          <a:p>
            <a:pPr marL="0" indent="0" algn="just">
              <a:lnSpc>
                <a:spcPct val="150000"/>
              </a:lnSpc>
              <a:buNone/>
            </a:pPr>
            <a:r>
              <a:rPr lang="en-US" sz="2800" b="1"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Diagnosis </a:t>
            </a:r>
          </a:p>
          <a:p>
            <a:pPr algn="just">
              <a:lnSpc>
                <a:spcPct val="150000"/>
              </a:lnSpc>
            </a:pPr>
            <a:r>
              <a:rPr lang="en-US" sz="2500" dirty="0" smtClean="0">
                <a:latin typeface="Times New Roman" pitchFamily="18" charset="0"/>
                <a:cs typeface="Times New Roman" pitchFamily="18" charset="0"/>
              </a:rPr>
              <a:t>Mainly clinical (</a:t>
            </a:r>
            <a:r>
              <a:rPr lang="en-US" sz="2500" dirty="0">
                <a:latin typeface="Times New Roman" panose="02020603050405020304" pitchFamily="18" charset="0"/>
                <a:cs typeface="Times New Roman" panose="02020603050405020304" pitchFamily="18" charset="0"/>
              </a:rPr>
              <a:t>characteristic appearance of the </a:t>
            </a:r>
            <a:r>
              <a:rPr lang="en-US" sz="2500" dirty="0" smtClean="0">
                <a:latin typeface="Times New Roman" panose="02020603050405020304" pitchFamily="18" charset="0"/>
                <a:cs typeface="Times New Roman" panose="02020603050405020304" pitchFamily="18" charset="0"/>
              </a:rPr>
              <a:t>lesions</a:t>
            </a:r>
            <a:r>
              <a:rPr lang="en-US" sz="2500" dirty="0">
                <a:latin typeface="Times New Roman" panose="02020603050405020304" pitchFamily="18" charset="0"/>
                <a:cs typeface="Times New Roman" panose="02020603050405020304" pitchFamily="18" charset="0"/>
              </a:rPr>
              <a:t>)</a:t>
            </a:r>
            <a:endParaRPr lang="en-US" sz="2500" dirty="0" smtClean="0">
              <a:latin typeface="Times New Roman" pitchFamily="18" charset="0"/>
              <a:cs typeface="Times New Roman" pitchFamily="18" charset="0"/>
            </a:endParaRPr>
          </a:p>
          <a:p>
            <a:pPr algn="just">
              <a:lnSpc>
                <a:spcPct val="150000"/>
              </a:lnSpc>
            </a:pPr>
            <a:r>
              <a:rPr lang="en-US" sz="2500" dirty="0">
                <a:latin typeface="Times New Roman" pitchFamily="18" charset="0"/>
                <a:cs typeface="Times New Roman" pitchFamily="18" charset="0"/>
              </a:rPr>
              <a:t>F</a:t>
            </a:r>
            <a:r>
              <a:rPr lang="en-US" sz="2500" dirty="0" smtClean="0">
                <a:latin typeface="Times New Roman" pitchFamily="18" charset="0"/>
                <a:cs typeface="Times New Roman" pitchFamily="18" charset="0"/>
              </a:rPr>
              <a:t>ourfold or greater rise in VSV </a:t>
            </a:r>
            <a:r>
              <a:rPr lang="en-US" sz="2500" dirty="0" err="1" smtClean="0">
                <a:latin typeface="Times New Roman" pitchFamily="18" charset="0"/>
                <a:cs typeface="Times New Roman" pitchFamily="18" charset="0"/>
              </a:rPr>
              <a:t>IgG</a:t>
            </a:r>
            <a:r>
              <a:rPr lang="en-US" sz="2500" dirty="0" smtClean="0">
                <a:latin typeface="Times New Roman" pitchFamily="18" charset="0"/>
                <a:cs typeface="Times New Roman" pitchFamily="18" charset="0"/>
              </a:rPr>
              <a:t> antibodies is confirmatory of acute infection.</a:t>
            </a:r>
          </a:p>
          <a:p>
            <a:pPr algn="just">
              <a:lnSpc>
                <a:spcPct val="150000"/>
              </a:lnSpc>
            </a:pPr>
            <a:r>
              <a:rPr lang="en-US" sz="2500" dirty="0" smtClean="0">
                <a:latin typeface="Times New Roman" pitchFamily="18" charset="0"/>
                <a:cs typeface="Times New Roman" pitchFamily="18" charset="0"/>
              </a:rPr>
              <a:t>VZV can be identified quickly by direct fluorescence assay (DFA)</a:t>
            </a:r>
          </a:p>
          <a:p>
            <a:pPr algn="just">
              <a:lnSpc>
                <a:spcPct val="150000"/>
              </a:lnSpc>
            </a:pPr>
            <a:r>
              <a:rPr lang="en-US" sz="2500" dirty="0" smtClean="0">
                <a:latin typeface="Times New Roman" pitchFamily="18" charset="0"/>
                <a:cs typeface="Times New Roman" pitchFamily="18" charset="0"/>
              </a:rPr>
              <a:t>Infectious virus may be recovered by means of tissue culture methods.</a:t>
            </a:r>
          </a:p>
          <a:p>
            <a:pPr algn="just">
              <a:lnSpc>
                <a:spcPct val="150000"/>
              </a:lnSpc>
            </a:pPr>
            <a:r>
              <a:rPr lang="en-US" sz="2500" dirty="0">
                <a:latin typeface="Times New Roman" panose="02020603050405020304" pitchFamily="18" charset="0"/>
                <a:cs typeface="Times New Roman" panose="02020603050405020304" pitchFamily="18" charset="0"/>
              </a:rPr>
              <a:t>Antibody tests are available to verify the diagnosis of both VZV infections. </a:t>
            </a:r>
          </a:p>
          <a:p>
            <a:pPr algn="just">
              <a:lnSpc>
                <a:spcPct val="150000"/>
              </a:lnSpc>
            </a:pPr>
            <a:endParaRPr lang="en-US" sz="26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69303119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0"/>
            <a:ext cx="9144000" cy="6248400"/>
          </a:xfrm>
        </p:spPr>
        <p:txBody>
          <a:bodyPr>
            <a:normAutofit/>
          </a:bodyPr>
          <a:lstStyle/>
          <a:p>
            <a:pPr marL="80010" lvl="1" indent="0" algn="just">
              <a:lnSpc>
                <a:spcPct val="150000"/>
              </a:lnSpc>
              <a:buNone/>
            </a:pPr>
            <a:r>
              <a:rPr lang="en-US" sz="2600" b="1" dirty="0">
                <a:latin typeface="Times New Roman" pitchFamily="18" charset="0"/>
                <a:cs typeface="Times New Roman" pitchFamily="18" charset="0"/>
              </a:rPr>
              <a:t>Treatment and prevention </a:t>
            </a:r>
            <a:endParaRPr lang="en-US" sz="2600" b="1" dirty="0" smtClean="0">
              <a:latin typeface="Times New Roman" pitchFamily="18" charset="0"/>
              <a:cs typeface="Times New Roman" pitchFamily="18" charset="0"/>
            </a:endParaRPr>
          </a:p>
          <a:p>
            <a:pPr marL="365760" lvl="1" algn="just">
              <a:lnSpc>
                <a:spcPct val="150000"/>
              </a:lnSpc>
            </a:pPr>
            <a:r>
              <a:rPr lang="en-US" sz="2600" dirty="0" smtClean="0">
                <a:latin typeface="Times New Roman" panose="02020603050405020304" pitchFamily="18" charset="0"/>
                <a:cs typeface="Times New Roman" panose="02020603050405020304" pitchFamily="18" charset="0"/>
              </a:rPr>
              <a:t>Antiviral </a:t>
            </a:r>
            <a:r>
              <a:rPr lang="en-US" sz="2600" dirty="0">
                <a:latin typeface="Times New Roman" panose="02020603050405020304" pitchFamily="18" charset="0"/>
                <a:cs typeface="Times New Roman" panose="02020603050405020304" pitchFamily="18" charset="0"/>
              </a:rPr>
              <a:t>treatment modifies the course of both varicella and herpes zoster: </a:t>
            </a:r>
            <a:r>
              <a:rPr lang="en-US" sz="2600" dirty="0" smtClean="0">
                <a:latin typeface="Times New Roman" panose="02020603050405020304" pitchFamily="18" charset="0"/>
                <a:cs typeface="Times New Roman" panose="02020603050405020304" pitchFamily="18" charset="0"/>
              </a:rPr>
              <a:t>acyclovir</a:t>
            </a:r>
          </a:p>
          <a:p>
            <a:pPr marL="365760" lvl="1" algn="just">
              <a:lnSpc>
                <a:spcPct val="150000"/>
              </a:lnSpc>
            </a:pPr>
            <a:r>
              <a:rPr lang="en-US" sz="2600" dirty="0" smtClean="0">
                <a:latin typeface="Times New Roman" panose="02020603050405020304" pitchFamily="18" charset="0"/>
                <a:cs typeface="Times New Roman" panose="02020603050405020304" pitchFamily="18" charset="0"/>
              </a:rPr>
              <a:t>Varicella </a:t>
            </a:r>
            <a:r>
              <a:rPr lang="en-US" sz="2600" dirty="0">
                <a:latin typeface="Times New Roman" panose="02020603050405020304" pitchFamily="18" charset="0"/>
                <a:cs typeface="Times New Roman" panose="02020603050405020304" pitchFamily="18" charset="0"/>
              </a:rPr>
              <a:t>is a </a:t>
            </a:r>
            <a:r>
              <a:rPr lang="en-US" sz="2600" dirty="0" smtClean="0">
                <a:latin typeface="Times New Roman" panose="02020603050405020304" pitchFamily="18" charset="0"/>
                <a:cs typeface="Times New Roman" panose="02020603050405020304" pitchFamily="18" charset="0"/>
              </a:rPr>
              <a:t>vaccine preventable disease </a:t>
            </a:r>
          </a:p>
          <a:p>
            <a:pPr marL="365760" lvl="1" algn="just">
              <a:lnSpc>
                <a:spcPct val="150000"/>
              </a:lnSpc>
            </a:pPr>
            <a:r>
              <a:rPr lang="en-US" sz="2600" dirty="0" smtClean="0">
                <a:latin typeface="Times New Roman" panose="02020603050405020304" pitchFamily="18" charset="0"/>
                <a:cs typeface="Times New Roman" panose="02020603050405020304" pitchFamily="18" charset="0"/>
              </a:rPr>
              <a:t>Varicella </a:t>
            </a:r>
            <a:r>
              <a:rPr lang="en-US" sz="2600" dirty="0">
                <a:latin typeface="Times New Roman" panose="02020603050405020304" pitchFamily="18" charset="0"/>
                <a:cs typeface="Times New Roman" panose="02020603050405020304" pitchFamily="18" charset="0"/>
              </a:rPr>
              <a:t>vaccine contains live, attenuated VZV (Oka strain) and is indicated for subcutaneous administration</a:t>
            </a:r>
          </a:p>
          <a:p>
            <a:pPr>
              <a:lnSpc>
                <a:spcPct val="200000"/>
              </a:lnSpc>
            </a:pPr>
            <a:endParaRPr lang="am-ET" sz="2400" dirty="0"/>
          </a:p>
        </p:txBody>
      </p:sp>
    </p:spTree>
    <p:extLst>
      <p:ext uri="{BB962C8B-B14F-4D97-AF65-F5344CB8AC3E}">
        <p14:creationId xmlns:p14="http://schemas.microsoft.com/office/powerpoint/2010/main" val="251134153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p>
            <a:pPr marL="0" indent="0" algn="just">
              <a:lnSpc>
                <a:spcPct val="150000"/>
              </a:lnSpc>
              <a:buNone/>
            </a:pPr>
            <a:r>
              <a:rPr lang="en-US" sz="2500" b="1" dirty="0">
                <a:latin typeface="Times New Roman" panose="02020603050405020304" pitchFamily="18" charset="0"/>
                <a:cs typeface="Times New Roman" panose="02020603050405020304" pitchFamily="18" charset="0"/>
              </a:rPr>
              <a:t>Warts (</a:t>
            </a:r>
            <a:r>
              <a:rPr lang="en-US" sz="2500" b="1" dirty="0" err="1">
                <a:latin typeface="Times New Roman" panose="02020603050405020304" pitchFamily="18" charset="0"/>
                <a:cs typeface="Times New Roman" panose="02020603050405020304" pitchFamily="18" charset="0"/>
              </a:rPr>
              <a:t>papillomas</a:t>
            </a:r>
            <a:r>
              <a:rPr lang="en-US" sz="2500" b="1" dirty="0">
                <a:latin typeface="Times New Roman" panose="02020603050405020304" pitchFamily="18" charset="0"/>
                <a:cs typeface="Times New Roman" panose="02020603050405020304" pitchFamily="18" charset="0"/>
              </a:rPr>
              <a:t>) </a:t>
            </a:r>
            <a:endParaRPr lang="en-US" sz="2500" b="1"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They</a:t>
            </a:r>
            <a:r>
              <a:rPr lang="en-US" sz="2500" b="1" dirty="0" smtClean="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are </a:t>
            </a:r>
            <a:r>
              <a:rPr lang="en-US" sz="2500" dirty="0">
                <a:latin typeface="Times New Roman" panose="02020603050405020304" pitchFamily="18" charset="0"/>
                <a:cs typeface="Times New Roman" panose="02020603050405020304" pitchFamily="18" charset="0"/>
              </a:rPr>
              <a:t>generally benign growths of the epithelium of the skin or mucous membranes.</a:t>
            </a:r>
          </a:p>
          <a:p>
            <a:pPr algn="just">
              <a:lnSpc>
                <a:spcPct val="150000"/>
              </a:lnSpc>
            </a:pPr>
            <a:r>
              <a:rPr lang="en-US" sz="2500" dirty="0" smtClean="0">
                <a:latin typeface="Times New Roman" panose="02020603050405020304" pitchFamily="18" charset="0"/>
                <a:cs typeface="Times New Roman" panose="02020603050405020304" pitchFamily="18" charset="0"/>
              </a:rPr>
              <a:t>Warts </a:t>
            </a:r>
            <a:r>
              <a:rPr lang="en-US" sz="2500" dirty="0">
                <a:latin typeface="Times New Roman" panose="02020603050405020304" pitchFamily="18" charset="0"/>
                <a:cs typeface="Times New Roman" panose="02020603050405020304" pitchFamily="18" charset="0"/>
              </a:rPr>
              <a:t>form on many body surfaces</a:t>
            </a:r>
            <a:r>
              <a:rPr lang="en-US" sz="2500" dirty="0" smtClean="0">
                <a:latin typeface="Times New Roman" panose="02020603050405020304" pitchFamily="18" charset="0"/>
                <a:cs typeface="Times New Roman" panose="02020603050405020304" pitchFamily="18" charset="0"/>
              </a:rPr>
              <a:t>, </a:t>
            </a:r>
            <a:r>
              <a:rPr lang="en-US" sz="2500" dirty="0">
                <a:latin typeface="Times New Roman" panose="02020603050405020304" pitchFamily="18" charset="0"/>
                <a:cs typeface="Times New Roman" panose="02020603050405020304" pitchFamily="18" charset="0"/>
              </a:rPr>
              <a:t>on the fingers or toes </a:t>
            </a:r>
            <a:r>
              <a:rPr lang="en-US" sz="2500" i="1" dirty="0">
                <a:latin typeface="Times New Roman" panose="02020603050405020304" pitchFamily="18" charset="0"/>
                <a:cs typeface="Times New Roman" panose="02020603050405020304" pitchFamily="18" charset="0"/>
              </a:rPr>
              <a:t>(seed warts)</a:t>
            </a:r>
            <a:r>
              <a:rPr lang="en-US" sz="2500" dirty="0">
                <a:latin typeface="Times New Roman" panose="02020603050405020304" pitchFamily="18" charset="0"/>
                <a:cs typeface="Times New Roman" panose="02020603050405020304" pitchFamily="18" charset="0"/>
              </a:rPr>
              <a:t>;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deep </a:t>
            </a:r>
            <a:r>
              <a:rPr lang="en-US" sz="2500" dirty="0">
                <a:latin typeface="Times New Roman" panose="02020603050405020304" pitchFamily="18" charset="0"/>
                <a:cs typeface="Times New Roman" panose="02020603050405020304" pitchFamily="18" charset="0"/>
              </a:rPr>
              <a:t>in the soles of the feet (</a:t>
            </a:r>
            <a:r>
              <a:rPr lang="en-US" sz="2500" i="1" dirty="0">
                <a:latin typeface="Times New Roman" panose="02020603050405020304" pitchFamily="18" charset="0"/>
                <a:cs typeface="Times New Roman" panose="02020603050405020304" pitchFamily="18" charset="0"/>
              </a:rPr>
              <a:t>plantar</a:t>
            </a:r>
            <a:r>
              <a:rPr lang="en-US" sz="2500" dirty="0">
                <a:latin typeface="Times New Roman" panose="02020603050405020304" pitchFamily="18" charset="0"/>
                <a:cs typeface="Times New Roman" panose="02020603050405020304" pitchFamily="18" charset="0"/>
              </a:rPr>
              <a:t> </a:t>
            </a:r>
            <a:r>
              <a:rPr lang="en-US" sz="2500" i="1" dirty="0">
                <a:latin typeface="Times New Roman" panose="02020603050405020304" pitchFamily="18" charset="0"/>
                <a:cs typeface="Times New Roman" panose="02020603050405020304" pitchFamily="18" charset="0"/>
              </a:rPr>
              <a:t>warts</a:t>
            </a:r>
            <a:r>
              <a:rPr lang="en-US" sz="2500" dirty="0">
                <a:latin typeface="Times New Roman" panose="02020603050405020304" pitchFamily="18" charset="0"/>
                <a:cs typeface="Times New Roman" panose="02020603050405020304" pitchFamily="18" charset="0"/>
              </a:rPr>
              <a:t>);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on </a:t>
            </a:r>
            <a:r>
              <a:rPr lang="en-US" sz="2500" dirty="0">
                <a:latin typeface="Times New Roman" panose="02020603050405020304" pitchFamily="18" charset="0"/>
                <a:cs typeface="Times New Roman" panose="02020603050405020304" pitchFamily="18" charset="0"/>
              </a:rPr>
              <a:t>the trunk, face, elbow, or knees </a:t>
            </a:r>
            <a:r>
              <a:rPr lang="en-US" sz="2500" i="1" dirty="0">
                <a:latin typeface="Times New Roman" panose="02020603050405020304" pitchFamily="18" charset="0"/>
                <a:cs typeface="Times New Roman" panose="02020603050405020304" pitchFamily="18" charset="0"/>
              </a:rPr>
              <a:t>(flat warts)</a:t>
            </a: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or</a:t>
            </a:r>
          </a:p>
          <a:p>
            <a:pPr algn="just">
              <a:lnSpc>
                <a:spcPct val="150000"/>
              </a:lnSpc>
            </a:pPr>
            <a:r>
              <a:rPr lang="en-US" sz="2500" dirty="0" smtClean="0">
                <a:latin typeface="Times New Roman" panose="02020603050405020304" pitchFamily="18" charset="0"/>
                <a:cs typeface="Times New Roman" panose="02020603050405020304" pitchFamily="18" charset="0"/>
              </a:rPr>
              <a:t>on </a:t>
            </a:r>
            <a:r>
              <a:rPr lang="en-US" sz="2500" dirty="0">
                <a:latin typeface="Times New Roman" panose="02020603050405020304" pitchFamily="18" charset="0"/>
                <a:cs typeface="Times New Roman" panose="02020603050405020304" pitchFamily="18" charset="0"/>
              </a:rPr>
              <a:t>the external genitalia </a:t>
            </a:r>
            <a:r>
              <a:rPr lang="en-US" sz="2500" i="1" dirty="0">
                <a:latin typeface="Times New Roman" panose="02020603050405020304" pitchFamily="18" charset="0"/>
                <a:cs typeface="Times New Roman" panose="02020603050405020304" pitchFamily="18" charset="0"/>
              </a:rPr>
              <a:t>(genital warts). </a:t>
            </a:r>
            <a:endParaRPr lang="en-US" sz="2500" i="1"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Generally</a:t>
            </a:r>
            <a:r>
              <a:rPr lang="en-US" sz="2500" dirty="0">
                <a:latin typeface="Times New Roman" panose="02020603050405020304" pitchFamily="18" charset="0"/>
                <a:cs typeface="Times New Roman" panose="02020603050405020304" pitchFamily="18" charset="0"/>
              </a:rPr>
              <a:t>, warts are painless, though they may itch or hurt, particularly plantar warts.</a:t>
            </a:r>
          </a:p>
          <a:p>
            <a:endParaRPr lang="en-US" dirty="0"/>
          </a:p>
        </p:txBody>
      </p:sp>
    </p:spTree>
    <p:extLst>
      <p:ext uri="{BB962C8B-B14F-4D97-AF65-F5344CB8AC3E}">
        <p14:creationId xmlns:p14="http://schemas.microsoft.com/office/powerpoint/2010/main" val="1862606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868"/>
            <a:ext cx="9144000" cy="6872868"/>
          </a:xfrm>
        </p:spPr>
        <p:txBody>
          <a:bodyPr/>
          <a:lstStyle/>
          <a:p>
            <a:pPr marL="0" indent="0" algn="just">
              <a:lnSpc>
                <a:spcPct val="150000"/>
              </a:lnSpc>
              <a:buNone/>
            </a:pPr>
            <a:r>
              <a:rPr lang="en-US" sz="2500" b="1" dirty="0">
                <a:latin typeface="Times New Roman" panose="02020603050405020304" pitchFamily="18" charset="0"/>
                <a:cs typeface="Times New Roman" panose="02020603050405020304" pitchFamily="18" charset="0"/>
              </a:rPr>
              <a:t>Virulence Factors</a:t>
            </a:r>
            <a:endParaRPr lang="en-US" sz="2500" dirty="0">
              <a:latin typeface="Times New Roman" panose="02020603050405020304" pitchFamily="18" charset="0"/>
              <a:cs typeface="Times New Roman" panose="02020603050405020304" pitchFamily="18" charset="0"/>
            </a:endParaRPr>
          </a:p>
          <a:p>
            <a:pPr algn="just">
              <a:lnSpc>
                <a:spcPct val="150000"/>
              </a:lnSpc>
            </a:pPr>
            <a:r>
              <a:rPr lang="en-US" sz="2500" dirty="0">
                <a:latin typeface="Times New Roman" panose="02020603050405020304" pitchFamily="18" charset="0"/>
                <a:cs typeface="Times New Roman" panose="02020603050405020304" pitchFamily="18" charset="0"/>
              </a:rPr>
              <a:t>Almost 60 different strains of </a:t>
            </a:r>
            <a:r>
              <a:rPr lang="en-US" sz="2500" b="1" i="1" dirty="0">
                <a:latin typeface="Times New Roman" panose="02020603050405020304" pitchFamily="18" charset="0"/>
                <a:cs typeface="Times New Roman" panose="02020603050405020304" pitchFamily="18" charset="0"/>
              </a:rPr>
              <a:t>Papillomavirus</a:t>
            </a:r>
            <a:r>
              <a:rPr lang="en-US" sz="2500" i="1" dirty="0">
                <a:latin typeface="Times New Roman" panose="02020603050405020304" pitchFamily="18" charset="0"/>
                <a:cs typeface="Times New Roman" panose="02020603050405020304" pitchFamily="18" charset="0"/>
              </a:rPr>
              <a:t> </a:t>
            </a:r>
            <a:r>
              <a:rPr lang="en-US" sz="2500" dirty="0">
                <a:latin typeface="Times New Roman" panose="02020603050405020304" pitchFamily="18" charset="0"/>
                <a:cs typeface="Times New Roman" panose="02020603050405020304" pitchFamily="18" charset="0"/>
              </a:rPr>
              <a:t>cause warts.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Various </a:t>
            </a:r>
            <a:r>
              <a:rPr lang="en-US" sz="2500" dirty="0">
                <a:latin typeface="Times New Roman" panose="02020603050405020304" pitchFamily="18" charset="0"/>
                <a:cs typeface="Times New Roman" panose="02020603050405020304" pitchFamily="18" charset="0"/>
              </a:rPr>
              <a:t>strains infect either cutaneous </a:t>
            </a:r>
            <a:r>
              <a:rPr lang="en-US" sz="2500" dirty="0" smtClean="0">
                <a:latin typeface="Times New Roman" panose="02020603050405020304" pitchFamily="18" charset="0"/>
                <a:cs typeface="Times New Roman" panose="02020603050405020304" pitchFamily="18" charset="0"/>
              </a:rPr>
              <a:t>or mucosal </a:t>
            </a:r>
            <a:r>
              <a:rPr lang="en-US" sz="2500" dirty="0">
                <a:latin typeface="Times New Roman" panose="02020603050405020304" pitchFamily="18" charset="0"/>
                <a:cs typeface="Times New Roman" panose="02020603050405020304" pitchFamily="18" charset="0"/>
              </a:rPr>
              <a:t>tissues, causing infected epithelial cells to divide.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This </a:t>
            </a:r>
            <a:r>
              <a:rPr lang="en-US" sz="2500" dirty="0">
                <a:latin typeface="Times New Roman" panose="02020603050405020304" pitchFamily="18" charset="0"/>
                <a:cs typeface="Times New Roman" panose="02020603050405020304" pitchFamily="18" charset="0"/>
              </a:rPr>
              <a:t>produces warts on the skin or </a:t>
            </a:r>
            <a:r>
              <a:rPr lang="en-US" sz="2500" dirty="0" smtClean="0">
                <a:latin typeface="Times New Roman" panose="02020603050405020304" pitchFamily="18" charset="0"/>
                <a:cs typeface="Times New Roman" panose="02020603050405020304" pitchFamily="18" charset="0"/>
              </a:rPr>
              <a:t>mucous membranes.</a:t>
            </a:r>
          </a:p>
          <a:p>
            <a:pPr algn="just">
              <a:lnSpc>
                <a:spcPct val="150000"/>
              </a:lnSpc>
            </a:pPr>
            <a:r>
              <a:rPr lang="en-US" sz="2500" dirty="0" smtClean="0">
                <a:latin typeface="Times New Roman" panose="02020603050405020304" pitchFamily="18" charset="0"/>
                <a:cs typeface="Times New Roman" panose="02020603050405020304" pitchFamily="18" charset="0"/>
              </a:rPr>
              <a:t>Some </a:t>
            </a:r>
            <a:r>
              <a:rPr lang="en-US" sz="2500" dirty="0">
                <a:latin typeface="Times New Roman" panose="02020603050405020304" pitchFamily="18" charset="0"/>
                <a:cs typeface="Times New Roman" panose="02020603050405020304" pitchFamily="18" charset="0"/>
              </a:rPr>
              <a:t>strains of papillomaviruses integrate into host cell chromosomes, potentially triggering the action of oncogenes, which cause cancers.</a:t>
            </a:r>
          </a:p>
          <a:p>
            <a:endParaRPr lang="en-US" dirty="0"/>
          </a:p>
        </p:txBody>
      </p:sp>
    </p:spTree>
    <p:extLst>
      <p:ext uri="{BB962C8B-B14F-4D97-AF65-F5344CB8AC3E}">
        <p14:creationId xmlns:p14="http://schemas.microsoft.com/office/powerpoint/2010/main" val="34279103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a:latin typeface="Times New Roman" panose="02020603050405020304" pitchFamily="18" charset="0"/>
                <a:cs typeface="Times New Roman" panose="02020603050405020304" pitchFamily="18" charset="0"/>
              </a:rPr>
              <a:t>Pathogenesis</a:t>
            </a:r>
            <a:endParaRPr lang="en-US" sz="2500" dirty="0">
              <a:latin typeface="Times New Roman" panose="02020603050405020304" pitchFamily="18" charset="0"/>
              <a:cs typeface="Times New Roman" panose="02020603050405020304" pitchFamily="18" charset="0"/>
            </a:endParaRPr>
          </a:p>
          <a:p>
            <a:pPr algn="just">
              <a:lnSpc>
                <a:spcPct val="150000"/>
              </a:lnSpc>
            </a:pPr>
            <a:r>
              <a:rPr lang="en-US" sz="2500" dirty="0">
                <a:latin typeface="Times New Roman" panose="02020603050405020304" pitchFamily="18" charset="0"/>
                <a:cs typeface="Times New Roman" panose="02020603050405020304" pitchFamily="18" charset="0"/>
              </a:rPr>
              <a:t>Besides causing infected epithelial cells to divide, papillomaviruses cause the cells to develop distinctive vacuoles surrounding their nuclei and to form dense cytoplasm.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The </a:t>
            </a:r>
            <a:r>
              <a:rPr lang="en-US" sz="2500" dirty="0">
                <a:latin typeface="Times New Roman" panose="02020603050405020304" pitchFamily="18" charset="0"/>
                <a:cs typeface="Times New Roman" panose="02020603050405020304" pitchFamily="18" charset="0"/>
              </a:rPr>
              <a:t>incubation time from infection to the development of a wart is usually three to four months.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Warts </a:t>
            </a:r>
            <a:r>
              <a:rPr lang="en-US" sz="2500" dirty="0">
                <a:latin typeface="Times New Roman" panose="02020603050405020304" pitchFamily="18" charset="0"/>
                <a:cs typeface="Times New Roman" panose="02020603050405020304" pitchFamily="18" charset="0"/>
              </a:rPr>
              <a:t>are often unsightly, but most are </a:t>
            </a:r>
            <a:r>
              <a:rPr lang="en-US" sz="2500" dirty="0" smtClean="0">
                <a:latin typeface="Times New Roman" panose="02020603050405020304" pitchFamily="18" charset="0"/>
                <a:cs typeface="Times New Roman" panose="02020603050405020304" pitchFamily="18" charset="0"/>
              </a:rPr>
              <a:t>harmless.</a:t>
            </a:r>
          </a:p>
          <a:p>
            <a:pPr algn="just">
              <a:lnSpc>
                <a:spcPct val="150000"/>
              </a:lnSpc>
            </a:pPr>
            <a:r>
              <a:rPr lang="en-US" sz="2500" dirty="0" smtClean="0">
                <a:latin typeface="Times New Roman" panose="02020603050405020304" pitchFamily="18" charset="0"/>
                <a:cs typeface="Times New Roman" panose="02020603050405020304" pitchFamily="18" charset="0"/>
              </a:rPr>
              <a:t>Nevertheless</a:t>
            </a:r>
            <a:r>
              <a:rPr lang="en-US" sz="2500" dirty="0">
                <a:latin typeface="Times New Roman" panose="02020603050405020304" pitchFamily="18" charset="0"/>
                <a:cs typeface="Times New Roman" panose="02020603050405020304" pitchFamily="18" charset="0"/>
              </a:rPr>
              <a:t>, evidence suggests that papilloma viruses precipitate various head, neck, anal, vaginal, penile, and oral cancers.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Papillomaviruses </a:t>
            </a:r>
            <a:r>
              <a:rPr lang="en-US" sz="2500" dirty="0">
                <a:latin typeface="Times New Roman" panose="02020603050405020304" pitchFamily="18" charset="0"/>
                <a:cs typeface="Times New Roman" panose="02020603050405020304" pitchFamily="18" charset="0"/>
              </a:rPr>
              <a:t>of genital warts definitely cause almost all cervical cancer. </a:t>
            </a:r>
          </a:p>
          <a:p>
            <a:endParaRPr lang="en-US" dirty="0"/>
          </a:p>
        </p:txBody>
      </p:sp>
    </p:spTree>
    <p:extLst>
      <p:ext uri="{BB962C8B-B14F-4D97-AF65-F5344CB8AC3E}">
        <p14:creationId xmlns:p14="http://schemas.microsoft.com/office/powerpoint/2010/main" val="102893123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2476500" y="152400"/>
            <a:ext cx="4191000" cy="4953000"/>
          </a:xfrm>
          <a:prstGeom prst="rect">
            <a:avLst/>
          </a:prstGeom>
        </p:spPr>
      </p:pic>
      <p:sp>
        <p:nvSpPr>
          <p:cNvPr id="5" name="Rectangle 4"/>
          <p:cNvSpPr/>
          <p:nvPr/>
        </p:nvSpPr>
        <p:spPr>
          <a:xfrm>
            <a:off x="228600" y="5105400"/>
            <a:ext cx="8686800" cy="1338828"/>
          </a:xfrm>
          <a:prstGeom prst="rect">
            <a:avLst/>
          </a:prstGeom>
        </p:spPr>
        <p:txBody>
          <a:bodyPr wrap="square">
            <a:spAutoFit/>
          </a:bodyPr>
          <a:lstStyle/>
          <a:p>
            <a:pPr algn="just">
              <a:lnSpc>
                <a:spcPct val="150000"/>
              </a:lnSpc>
              <a:spcAft>
                <a:spcPts val="800"/>
              </a:spcAft>
            </a:pPr>
            <a:r>
              <a:rPr lang="en-US" b="1" dirty="0">
                <a:latin typeface="Times New Roman" panose="02020603050405020304" pitchFamily="18" charset="0"/>
                <a:ea typeface="Calibri" panose="020F0502020204030204" pitchFamily="34" charset="0"/>
                <a:cs typeface="Times New Roman" panose="02020603050405020304" pitchFamily="18" charset="0"/>
              </a:rPr>
              <a:t>Figure: </a:t>
            </a:r>
            <a:r>
              <a:rPr lang="en-US" dirty="0">
                <a:latin typeface="Times New Roman" panose="02020603050405020304" pitchFamily="18" charset="0"/>
                <a:ea typeface="Calibri" panose="020F0502020204030204" pitchFamily="34" charset="0"/>
                <a:cs typeface="Times New Roman" panose="02020603050405020304" pitchFamily="18" charset="0"/>
              </a:rPr>
              <a:t>Various kinds of warts—lesions caused by papillomaviruses. (a) Plantar warts on the sole of a foot. (b) Flat warts, which often occur on the trunk, face, elbows, or knees. Genital warts can occur on the genitalia or anal perineum in both sexes.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1450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73" y="18583"/>
            <a:ext cx="7550727" cy="684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19</a:t>
            </a:fld>
            <a:endParaRPr lang="am-ET"/>
          </a:p>
        </p:txBody>
      </p:sp>
    </p:spTree>
    <p:extLst>
      <p:ext uri="{BB962C8B-B14F-4D97-AF65-F5344CB8AC3E}">
        <p14:creationId xmlns:p14="http://schemas.microsoft.com/office/powerpoint/2010/main" val="3408604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smtClean="0">
                <a:latin typeface="Times New Roman" panose="02020603050405020304" pitchFamily="18" charset="0"/>
                <a:cs typeface="Times New Roman" panose="02020603050405020304" pitchFamily="18" charset="0"/>
              </a:rPr>
              <a:t>Diagnosis and Treatment </a:t>
            </a:r>
            <a:endParaRPr lang="en-US" sz="2500" dirty="0">
              <a:latin typeface="Times New Roman" panose="02020603050405020304" pitchFamily="18" charset="0"/>
              <a:cs typeface="Times New Roman" panose="02020603050405020304" pitchFamily="18" charset="0"/>
            </a:endParaRPr>
          </a:p>
          <a:p>
            <a:pPr algn="just">
              <a:lnSpc>
                <a:spcPct val="150000"/>
              </a:lnSpc>
            </a:pPr>
            <a:r>
              <a:rPr lang="en-US" sz="2500" dirty="0">
                <a:latin typeface="Times New Roman" panose="02020603050405020304" pitchFamily="18" charset="0"/>
                <a:cs typeface="Times New Roman" panose="02020603050405020304" pitchFamily="18" charset="0"/>
              </a:rPr>
              <a:t>Diagnosis of warts is usually a simple matter of </a:t>
            </a:r>
            <a:r>
              <a:rPr lang="en-US" sz="2500" dirty="0" smtClean="0">
                <a:latin typeface="Times New Roman" panose="02020603050405020304" pitchFamily="18" charset="0"/>
                <a:cs typeface="Times New Roman" panose="02020603050405020304" pitchFamily="18" charset="0"/>
              </a:rPr>
              <a:t>observation</a:t>
            </a:r>
          </a:p>
          <a:p>
            <a:pPr algn="just">
              <a:lnSpc>
                <a:spcPct val="150000"/>
              </a:lnSpc>
            </a:pPr>
            <a:r>
              <a:rPr lang="en-US" sz="2500" dirty="0" smtClean="0">
                <a:latin typeface="Times New Roman" panose="02020603050405020304" pitchFamily="18" charset="0"/>
                <a:cs typeface="Times New Roman" panose="02020603050405020304" pitchFamily="18" charset="0"/>
              </a:rPr>
              <a:t>DNA </a:t>
            </a:r>
            <a:r>
              <a:rPr lang="en-US" sz="2500" dirty="0">
                <a:latin typeface="Times New Roman" panose="02020603050405020304" pitchFamily="18" charset="0"/>
                <a:cs typeface="Times New Roman" panose="02020603050405020304" pitchFamily="18" charset="0"/>
              </a:rPr>
              <a:t>probes can determine the exact strain of </a:t>
            </a:r>
            <a:r>
              <a:rPr lang="en-US" sz="2500" i="1" dirty="0" smtClean="0">
                <a:latin typeface="Times New Roman" panose="02020603050405020304" pitchFamily="18" charset="0"/>
                <a:cs typeface="Times New Roman" panose="02020603050405020304" pitchFamily="18" charset="0"/>
              </a:rPr>
              <a:t>Papillomavirus.</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Warts </a:t>
            </a:r>
            <a:r>
              <a:rPr lang="en-US" sz="2500" dirty="0">
                <a:latin typeface="Times New Roman" panose="02020603050405020304" pitchFamily="18" charset="0"/>
                <a:cs typeface="Times New Roman" panose="02020603050405020304" pitchFamily="18" charset="0"/>
              </a:rPr>
              <a:t>usually regress </a:t>
            </a:r>
            <a:r>
              <a:rPr lang="en-US" sz="2500" dirty="0" smtClean="0">
                <a:latin typeface="Times New Roman" panose="02020603050405020304" pitchFamily="18" charset="0"/>
                <a:cs typeface="Times New Roman" panose="02020603050405020304" pitchFamily="18" charset="0"/>
              </a:rPr>
              <a:t>as </a:t>
            </a:r>
            <a:r>
              <a:rPr lang="en-US" sz="2500" dirty="0">
                <a:latin typeface="Times New Roman" panose="02020603050405020304" pitchFamily="18" charset="0"/>
                <a:cs typeface="Times New Roman" panose="02020603050405020304" pitchFamily="18" charset="0"/>
              </a:rPr>
              <a:t>the cell-mediated immune system recognizes and attacks virally infected cells.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a:latin typeface="Times New Roman" panose="02020603050405020304" pitchFamily="18" charset="0"/>
                <a:cs typeface="Times New Roman" panose="02020603050405020304" pitchFamily="18" charset="0"/>
              </a:rPr>
              <a:t>R</a:t>
            </a:r>
            <a:r>
              <a:rPr lang="en-US" sz="2500" dirty="0" smtClean="0">
                <a:latin typeface="Times New Roman" panose="02020603050405020304" pitchFamily="18" charset="0"/>
                <a:cs typeface="Times New Roman" panose="02020603050405020304" pitchFamily="18" charset="0"/>
              </a:rPr>
              <a:t>emoving warts (infected tissue) </a:t>
            </a:r>
            <a:r>
              <a:rPr lang="en-US" sz="2500" dirty="0">
                <a:latin typeface="Times New Roman" panose="02020603050405020304" pitchFamily="18" charset="0"/>
                <a:cs typeface="Times New Roman" panose="02020603050405020304" pitchFamily="18" charset="0"/>
              </a:rPr>
              <a:t>via surgery, </a:t>
            </a:r>
            <a:r>
              <a:rPr lang="en-US" sz="2500" dirty="0" smtClean="0">
                <a:latin typeface="Times New Roman" panose="02020603050405020304" pitchFamily="18" charset="0"/>
                <a:cs typeface="Times New Roman" panose="02020603050405020304" pitchFamily="18" charset="0"/>
              </a:rPr>
              <a:t>freezing, burning, </a:t>
            </a:r>
            <a:r>
              <a:rPr lang="en-US" sz="2500" dirty="0">
                <a:latin typeface="Times New Roman" panose="02020603050405020304" pitchFamily="18" charset="0"/>
                <a:cs typeface="Times New Roman" panose="02020603050405020304" pitchFamily="18" charset="0"/>
              </a:rPr>
              <a:t>laser, or the use of caustic </a:t>
            </a:r>
            <a:r>
              <a:rPr lang="en-US" sz="2500" dirty="0" smtClean="0">
                <a:latin typeface="Times New Roman" panose="02020603050405020304" pitchFamily="18" charset="0"/>
                <a:cs typeface="Times New Roman" panose="02020603050405020304" pitchFamily="18" charset="0"/>
              </a:rPr>
              <a:t>chemicals.</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6348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marL="0" indent="0" algn="just">
              <a:lnSpc>
                <a:spcPct val="150000"/>
              </a:lnSpc>
              <a:buNone/>
            </a:pPr>
            <a:r>
              <a:rPr lang="en-US" b="1" dirty="0" smtClean="0"/>
              <a:t>  </a:t>
            </a:r>
            <a:r>
              <a:rPr lang="en-US" sz="2600" b="1" dirty="0" err="1" smtClean="0">
                <a:latin typeface="Times New Roman" pitchFamily="18" charset="0"/>
                <a:cs typeface="Times New Roman" pitchFamily="18" charset="0"/>
              </a:rPr>
              <a:t>Molluscum</a:t>
            </a:r>
            <a:r>
              <a:rPr lang="en-US" sz="2600" b="1" dirty="0" smtClean="0">
                <a:latin typeface="Times New Roman" pitchFamily="18" charset="0"/>
                <a:cs typeface="Times New Roman" pitchFamily="18" charset="0"/>
              </a:rPr>
              <a:t> </a:t>
            </a:r>
            <a:r>
              <a:rPr lang="en-US" sz="2600" b="1" dirty="0" err="1">
                <a:latin typeface="Times New Roman" pitchFamily="18" charset="0"/>
                <a:cs typeface="Times New Roman" pitchFamily="18" charset="0"/>
              </a:rPr>
              <a:t>C</a:t>
            </a:r>
            <a:r>
              <a:rPr lang="en-US" sz="2600" b="1" dirty="0" err="1" smtClean="0">
                <a:latin typeface="Times New Roman" pitchFamily="18" charset="0"/>
                <a:cs typeface="Times New Roman" pitchFamily="18" charset="0"/>
              </a:rPr>
              <a:t>ontagiousm</a:t>
            </a:r>
            <a:endParaRPr lang="en-US" sz="2600" b="1" dirty="0" smtClean="0">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It is caused </a:t>
            </a:r>
            <a:r>
              <a:rPr lang="en-US" sz="2600" dirty="0">
                <a:latin typeface="Times New Roman" pitchFamily="18" charset="0"/>
                <a:cs typeface="Times New Roman" pitchFamily="18" charset="0"/>
              </a:rPr>
              <a:t>by pox virus, MCV</a:t>
            </a:r>
          </a:p>
          <a:p>
            <a:pPr algn="just">
              <a:lnSpc>
                <a:spcPct val="150000"/>
              </a:lnSpc>
            </a:pPr>
            <a:r>
              <a:rPr lang="en-US" sz="2600" dirty="0">
                <a:latin typeface="Times New Roman" pitchFamily="18" charset="0"/>
                <a:cs typeface="Times New Roman" pitchFamily="18" charset="0"/>
              </a:rPr>
              <a:t>The wart like growths that result from this infection can be found on the mucous membranes or the skin of the genital area</a:t>
            </a:r>
          </a:p>
          <a:p>
            <a:pPr algn="just">
              <a:lnSpc>
                <a:spcPct val="150000"/>
              </a:lnSpc>
            </a:pPr>
            <a:r>
              <a:rPr lang="en-US" sz="2600" dirty="0">
                <a:latin typeface="Times New Roman" pitchFamily="18" charset="0"/>
                <a:cs typeface="Times New Roman" pitchFamily="18" charset="0"/>
              </a:rPr>
              <a:t>Transmitted through fomites such as clothing or towels and through autoinoculation and sexually</a:t>
            </a:r>
          </a:p>
          <a:p>
            <a:pPr algn="just">
              <a:lnSpc>
                <a:spcPct val="150000"/>
              </a:lnSpc>
            </a:pPr>
            <a:r>
              <a:rPr lang="en-US" sz="2600" dirty="0" smtClean="0">
                <a:latin typeface="Times New Roman" pitchFamily="18" charset="0"/>
                <a:cs typeface="Times New Roman" pitchFamily="18" charset="0"/>
              </a:rPr>
              <a:t>Flesh </a:t>
            </a:r>
            <a:r>
              <a:rPr lang="en-US" sz="2600" dirty="0">
                <a:latin typeface="Times New Roman" pitchFamily="18" charset="0"/>
                <a:cs typeface="Times New Roman" pitchFamily="18" charset="0"/>
              </a:rPr>
              <a:t>colored, dome shaped</a:t>
            </a:r>
            <a:r>
              <a:rPr lang="en-US" sz="2600" dirty="0" smtClean="0">
                <a:latin typeface="Times New Roman" pitchFamily="18" charset="0"/>
                <a:cs typeface="Times New Roman" pitchFamily="18" charset="0"/>
              </a:rPr>
              <a:t>, pearly with typical </a:t>
            </a:r>
            <a:r>
              <a:rPr lang="en-US" sz="2600" dirty="0">
                <a:latin typeface="Times New Roman" pitchFamily="18" charset="0"/>
                <a:cs typeface="Times New Roman" pitchFamily="18" charset="0"/>
              </a:rPr>
              <a:t>central </a:t>
            </a:r>
            <a:r>
              <a:rPr lang="en-US" sz="2600" dirty="0" err="1">
                <a:latin typeface="Times New Roman" pitchFamily="18" charset="0"/>
                <a:cs typeface="Times New Roman" pitchFamily="18" charset="0"/>
              </a:rPr>
              <a:t>umbilication</a:t>
            </a:r>
            <a:endParaRPr lang="en-US" sz="2600" dirty="0">
              <a:latin typeface="Times New Roman" pitchFamily="18" charset="0"/>
              <a:cs typeface="Times New Roman" pitchFamily="18" charset="0"/>
            </a:endParaRPr>
          </a:p>
          <a:p>
            <a:pPr algn="just">
              <a:lnSpc>
                <a:spcPct val="150000"/>
              </a:lnSpc>
            </a:pPr>
            <a:r>
              <a:rPr lang="en-US" sz="2600" dirty="0">
                <a:latin typeface="Times New Roman" pitchFamily="18" charset="0"/>
                <a:cs typeface="Times New Roman" pitchFamily="18" charset="0"/>
              </a:rPr>
              <a:t>Common in children</a:t>
            </a:r>
          </a:p>
          <a:p>
            <a:pPr algn="just">
              <a:lnSpc>
                <a:spcPct val="150000"/>
              </a:lnSpc>
            </a:pPr>
            <a:r>
              <a:rPr lang="en-US" sz="2600" dirty="0">
                <a:latin typeface="Times New Roman" pitchFamily="18" charset="0"/>
                <a:cs typeface="Times New Roman" pitchFamily="18" charset="0"/>
              </a:rPr>
              <a:t>Autoinoculation spreads to neighboring areas</a:t>
            </a:r>
          </a:p>
          <a:p>
            <a:pPr algn="just">
              <a:lnSpc>
                <a:spcPct val="150000"/>
              </a:lnSpc>
            </a:pPr>
            <a:r>
              <a:rPr lang="en-US" sz="2600" b="1" dirty="0">
                <a:latin typeface="Times New Roman" pitchFamily="18" charset="0"/>
                <a:cs typeface="Times New Roman" pitchFamily="18" charset="0"/>
              </a:rPr>
              <a:t>Rx</a:t>
            </a:r>
            <a:r>
              <a:rPr lang="en-US" sz="2600" dirty="0">
                <a:latin typeface="Times New Roman" pitchFamily="18" charset="0"/>
                <a:cs typeface="Times New Roman" pitchFamily="18" charset="0"/>
              </a:rPr>
              <a:t>: self resolving sometimes or </a:t>
            </a:r>
            <a:r>
              <a:rPr lang="en-US" sz="2600" dirty="0" err="1">
                <a:latin typeface="Times New Roman" pitchFamily="18" charset="0"/>
                <a:cs typeface="Times New Roman" pitchFamily="18" charset="0"/>
              </a:rPr>
              <a:t>cryotherapy</a:t>
            </a:r>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(using </a:t>
            </a:r>
            <a:r>
              <a:rPr lang="en-US" sz="2600" dirty="0">
                <a:latin typeface="Times New Roman" pitchFamily="18" charset="0"/>
                <a:cs typeface="Times New Roman" pitchFamily="18" charset="0"/>
              </a:rPr>
              <a:t>liquid nitrogen)</a:t>
            </a:r>
          </a:p>
          <a:p>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191</a:t>
            </a:fld>
            <a:endParaRPr lang="am-ET"/>
          </a:p>
        </p:txBody>
      </p:sp>
    </p:spTree>
    <p:extLst>
      <p:ext uri="{BB962C8B-B14F-4D97-AF65-F5344CB8AC3E}">
        <p14:creationId xmlns:p14="http://schemas.microsoft.com/office/powerpoint/2010/main" val="406217413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67EEAB-4B1A-4B36-8290-8409503FCFA0}" type="slidenum">
              <a:rPr lang="am-ET" smtClean="0"/>
              <a:t>192</a:t>
            </a:fld>
            <a:endParaRPr lang="am-ET"/>
          </a:p>
        </p:txBody>
      </p:sp>
      <p:pic>
        <p:nvPicPr>
          <p:cNvPr id="5" name="Content Placeholder 4" descr="C:\Users\shafi\Desktop\molluscum5[1].jpg"/>
          <p:cNvPicPr>
            <a:picLocks noGrp="1" noChangeAspect="1" noChangeArrowheads="1"/>
          </p:cNvPicPr>
          <p:nvPr>
            <p:ph idx="1"/>
          </p:nvPr>
        </p:nvPicPr>
        <p:blipFill>
          <a:blip r:embed="rId2" cstate="print"/>
          <a:srcRect/>
          <a:stretch>
            <a:fillRect/>
          </a:stretch>
        </p:blipFill>
        <p:spPr bwMode="auto">
          <a:xfrm>
            <a:off x="184826" y="0"/>
            <a:ext cx="4844374" cy="2743200"/>
          </a:xfrm>
          <a:prstGeom prst="rect">
            <a:avLst/>
          </a:prstGeom>
          <a:noFill/>
          <a:ln w="9525">
            <a:noFill/>
            <a:miter lim="800000"/>
            <a:headEnd/>
            <a:tailEnd/>
          </a:ln>
        </p:spPr>
      </p:pic>
      <p:pic>
        <p:nvPicPr>
          <p:cNvPr id="6" name="Picture 2" descr="hand foot mouth disease rash">
            <a:hlinkClick r:id="rId3"/>
          </p:cNvPr>
          <p:cNvPicPr>
            <a:picLocks noChangeAspect="1" noChangeArrowheads="1"/>
          </p:cNvPicPr>
          <p:nvPr/>
        </p:nvPicPr>
        <p:blipFill>
          <a:blip r:embed="rId4" cstate="print"/>
          <a:srcRect/>
          <a:stretch>
            <a:fillRect/>
          </a:stretch>
        </p:blipFill>
        <p:spPr bwMode="auto">
          <a:xfrm>
            <a:off x="5105400" y="76200"/>
            <a:ext cx="4038600" cy="2819400"/>
          </a:xfrm>
          <a:prstGeom prst="rect">
            <a:avLst/>
          </a:prstGeom>
          <a:noFill/>
          <a:ln w="9525">
            <a:noFill/>
            <a:miter lim="800000"/>
            <a:headEnd/>
            <a:tailEnd/>
          </a:ln>
        </p:spPr>
      </p:pic>
      <p:grpSp>
        <p:nvGrpSpPr>
          <p:cNvPr id="8" name="Group 13"/>
          <p:cNvGrpSpPr>
            <a:grpSpLocks/>
          </p:cNvGrpSpPr>
          <p:nvPr/>
        </p:nvGrpSpPr>
        <p:grpSpPr bwMode="auto">
          <a:xfrm>
            <a:off x="228600" y="3048000"/>
            <a:ext cx="8712200" cy="3239933"/>
            <a:chOff x="228602" y="1447800"/>
            <a:chExt cx="8712198" cy="3733800"/>
          </a:xfrm>
        </p:grpSpPr>
        <p:pic>
          <p:nvPicPr>
            <p:cNvPr id="9" name="Picture 2" descr="http://dermnetnz.org/viral/img/s/wart9.jpg"/>
            <p:cNvPicPr>
              <a:picLocks noChangeAspect="1" noChangeArrowheads="1"/>
            </p:cNvPicPr>
            <p:nvPr/>
          </p:nvPicPr>
          <p:blipFill>
            <a:blip r:embed="rId5" cstate="print"/>
            <a:srcRect/>
            <a:stretch>
              <a:fillRect/>
            </a:stretch>
          </p:blipFill>
          <p:spPr bwMode="auto">
            <a:xfrm>
              <a:off x="228602" y="1447800"/>
              <a:ext cx="3733798" cy="3733800"/>
            </a:xfrm>
            <a:prstGeom prst="rect">
              <a:avLst/>
            </a:prstGeom>
            <a:noFill/>
            <a:ln w="9525">
              <a:noFill/>
              <a:miter lim="800000"/>
              <a:headEnd/>
              <a:tailEnd/>
            </a:ln>
          </p:spPr>
        </p:pic>
        <p:pic>
          <p:nvPicPr>
            <p:cNvPr id="10" name="Picture 4" descr="http://dermnetnz.org/viral/img/wart6.jpg"/>
            <p:cNvPicPr>
              <a:picLocks noChangeAspect="1" noChangeArrowheads="1"/>
            </p:cNvPicPr>
            <p:nvPr/>
          </p:nvPicPr>
          <p:blipFill>
            <a:blip r:embed="rId6" cstate="print"/>
            <a:srcRect/>
            <a:stretch>
              <a:fillRect/>
            </a:stretch>
          </p:blipFill>
          <p:spPr bwMode="auto">
            <a:xfrm>
              <a:off x="3962400" y="1447800"/>
              <a:ext cx="4978400" cy="3733800"/>
            </a:xfrm>
            <a:prstGeom prst="rect">
              <a:avLst/>
            </a:prstGeom>
            <a:noFill/>
            <a:ln w="9525">
              <a:noFill/>
              <a:miter lim="800000"/>
              <a:headEnd/>
              <a:tailEnd/>
            </a:ln>
          </p:spPr>
        </p:pic>
        <p:pic>
          <p:nvPicPr>
            <p:cNvPr id="11" name="Picture 2" descr="C:\Users\shafi\Desktop\t.jpg"/>
            <p:cNvPicPr>
              <a:picLocks noChangeAspect="1" noChangeArrowheads="1"/>
            </p:cNvPicPr>
            <p:nvPr/>
          </p:nvPicPr>
          <p:blipFill>
            <a:blip r:embed="rId7" cstate="print"/>
            <a:srcRect/>
            <a:stretch>
              <a:fillRect/>
            </a:stretch>
          </p:blipFill>
          <p:spPr bwMode="auto">
            <a:xfrm rot="2119409">
              <a:off x="392318" y="4311190"/>
              <a:ext cx="1052633" cy="623489"/>
            </a:xfrm>
            <a:prstGeom prst="rect">
              <a:avLst/>
            </a:prstGeom>
            <a:noFill/>
            <a:ln w="9525">
              <a:noFill/>
              <a:miter lim="800000"/>
              <a:headEnd/>
              <a:tailEnd/>
            </a:ln>
          </p:spPr>
        </p:pic>
        <p:pic>
          <p:nvPicPr>
            <p:cNvPr id="12" name="Picture 2" descr="C:\Users\shafi\Desktop\t.jpg"/>
            <p:cNvPicPr>
              <a:picLocks noChangeAspect="1" noChangeArrowheads="1"/>
            </p:cNvPicPr>
            <p:nvPr/>
          </p:nvPicPr>
          <p:blipFill>
            <a:blip r:embed="rId7" cstate="print"/>
            <a:srcRect/>
            <a:stretch>
              <a:fillRect/>
            </a:stretch>
          </p:blipFill>
          <p:spPr bwMode="auto">
            <a:xfrm rot="2119409">
              <a:off x="291612" y="4415730"/>
              <a:ext cx="942282" cy="517987"/>
            </a:xfrm>
            <a:prstGeom prst="rect">
              <a:avLst/>
            </a:prstGeom>
            <a:noFill/>
            <a:ln w="9525">
              <a:noFill/>
              <a:miter lim="800000"/>
              <a:headEnd/>
              <a:tailEnd/>
            </a:ln>
          </p:spPr>
        </p:pic>
        <p:pic>
          <p:nvPicPr>
            <p:cNvPr id="13" name="Picture 2" descr="C:\Users\shafi\Desktop\t.jpg"/>
            <p:cNvPicPr>
              <a:picLocks noChangeAspect="1" noChangeArrowheads="1"/>
            </p:cNvPicPr>
            <p:nvPr/>
          </p:nvPicPr>
          <p:blipFill>
            <a:blip r:embed="rId7" cstate="print"/>
            <a:srcRect/>
            <a:stretch>
              <a:fillRect/>
            </a:stretch>
          </p:blipFill>
          <p:spPr bwMode="auto">
            <a:xfrm rot="2119409">
              <a:off x="291278" y="4513311"/>
              <a:ext cx="730861" cy="449514"/>
            </a:xfrm>
            <a:prstGeom prst="rect">
              <a:avLst/>
            </a:prstGeom>
            <a:noFill/>
            <a:ln w="9525">
              <a:noFill/>
              <a:miter lim="800000"/>
              <a:headEnd/>
              <a:tailEnd/>
            </a:ln>
          </p:spPr>
        </p:pic>
        <p:pic>
          <p:nvPicPr>
            <p:cNvPr id="14" name="Picture 4" descr="C:\Users\shafi\Desktop\t2.jpg"/>
            <p:cNvPicPr>
              <a:picLocks noChangeAspect="1" noChangeArrowheads="1"/>
            </p:cNvPicPr>
            <p:nvPr/>
          </p:nvPicPr>
          <p:blipFill>
            <a:blip r:embed="rId8" cstate="print"/>
            <a:srcRect/>
            <a:stretch>
              <a:fillRect/>
            </a:stretch>
          </p:blipFill>
          <p:spPr bwMode="auto">
            <a:xfrm>
              <a:off x="3962400" y="4222376"/>
              <a:ext cx="1524000" cy="959224"/>
            </a:xfrm>
            <a:prstGeom prst="rect">
              <a:avLst/>
            </a:prstGeom>
            <a:noFill/>
            <a:ln w="9525">
              <a:noFill/>
              <a:miter lim="800000"/>
              <a:headEnd/>
              <a:tailEnd/>
            </a:ln>
          </p:spPr>
        </p:pic>
      </p:grpSp>
      <p:sp>
        <p:nvSpPr>
          <p:cNvPr id="15" name="Rectangle 14"/>
          <p:cNvSpPr/>
          <p:nvPr/>
        </p:nvSpPr>
        <p:spPr>
          <a:xfrm>
            <a:off x="332591" y="2514600"/>
            <a:ext cx="3325009" cy="369332"/>
          </a:xfrm>
          <a:prstGeom prst="rect">
            <a:avLst/>
          </a:prstGeom>
        </p:spPr>
        <p:txBody>
          <a:bodyPr wrap="square">
            <a:spAutoFit/>
          </a:bodyPr>
          <a:lstStyle/>
          <a:p>
            <a:pPr algn="ctr" fontAlgn="auto">
              <a:spcBef>
                <a:spcPts val="0"/>
              </a:spcBef>
              <a:spcAft>
                <a:spcPts val="0"/>
              </a:spcAft>
              <a:defRPr/>
            </a:pPr>
            <a:r>
              <a:rPr lang="en-US" dirty="0" err="1">
                <a:ln w="17780" cmpd="sng">
                  <a:noFill/>
                  <a:prstDash val="solid"/>
                  <a:miter lim="800000"/>
                </a:ln>
                <a:effectLst>
                  <a:outerShdw blurRad="50800" algn="tl" rotWithShape="0">
                    <a:srgbClr val="000000"/>
                  </a:outerShdw>
                </a:effectLst>
                <a:latin typeface="Times New Roman" pitchFamily="18" charset="0"/>
                <a:cs typeface="Times New Roman" pitchFamily="18" charset="0"/>
              </a:rPr>
              <a:t>Molluscum</a:t>
            </a:r>
            <a:r>
              <a:rPr lang="en-US" dirty="0">
                <a:ln w="17780" cmpd="sng">
                  <a:noFill/>
                  <a:prstDash val="solid"/>
                  <a:miter lim="800000"/>
                </a:ln>
                <a:effectLst>
                  <a:outerShdw blurRad="50800" algn="tl" rotWithShape="0">
                    <a:srgbClr val="000000"/>
                  </a:outerShdw>
                </a:effectLst>
                <a:latin typeface="Times New Roman" pitchFamily="18" charset="0"/>
                <a:cs typeface="Times New Roman" pitchFamily="18" charset="0"/>
              </a:rPr>
              <a:t> </a:t>
            </a:r>
            <a:r>
              <a:rPr lang="en-US" dirty="0" err="1">
                <a:ln w="17780" cmpd="sng">
                  <a:noFill/>
                  <a:prstDash val="solid"/>
                  <a:miter lim="800000"/>
                </a:ln>
                <a:effectLst>
                  <a:outerShdw blurRad="50800" algn="tl" rotWithShape="0">
                    <a:srgbClr val="000000"/>
                  </a:outerShdw>
                </a:effectLst>
                <a:latin typeface="Times New Roman" pitchFamily="18" charset="0"/>
                <a:cs typeface="Times New Roman" pitchFamily="18" charset="0"/>
              </a:rPr>
              <a:t>contagiosum</a:t>
            </a:r>
            <a:endParaRPr lang="en-US" dirty="0">
              <a:ln w="17780" cmpd="sng">
                <a:noFill/>
                <a:prstDash val="solid"/>
                <a:miter lim="800000"/>
              </a:ln>
              <a:effectLst>
                <a:outerShdw blurRad="50800" algn="tl" rotWithShape="0">
                  <a:srgbClr val="000000"/>
                </a:outerShdw>
              </a:effectLst>
              <a:latin typeface="Times New Roman" pitchFamily="18" charset="0"/>
              <a:cs typeface="Times New Roman" pitchFamily="18" charset="0"/>
            </a:endParaRPr>
          </a:p>
        </p:txBody>
      </p:sp>
      <p:sp>
        <p:nvSpPr>
          <p:cNvPr id="16" name="Rectangle 15"/>
          <p:cNvSpPr/>
          <p:nvPr/>
        </p:nvSpPr>
        <p:spPr>
          <a:xfrm>
            <a:off x="1277098" y="3429000"/>
            <a:ext cx="2627760" cy="369332"/>
          </a:xfrm>
          <a:prstGeom prst="rect">
            <a:avLst/>
          </a:prstGeom>
        </p:spPr>
        <p:txBody>
          <a:bodyPr wrap="square">
            <a:spAutoFit/>
          </a:bodyPr>
          <a:lstStyle/>
          <a:p>
            <a:pPr algn="ctr" fontAlgn="auto">
              <a:spcBef>
                <a:spcPts val="0"/>
              </a:spcBef>
              <a:spcAft>
                <a:spcPts val="0"/>
              </a:spcAft>
              <a:defRPr/>
            </a:pPr>
            <a:r>
              <a:rPr lang="en-US" b="1" dirty="0">
                <a:ln w="17780" cmpd="sng">
                  <a:noFill/>
                  <a:prstDash val="solid"/>
                  <a:miter lim="800000"/>
                </a:ln>
                <a:effectLst>
                  <a:outerShdw blurRad="50800" algn="tl" rotWithShape="0">
                    <a:srgbClr val="000000"/>
                  </a:outerShdw>
                </a:effectLst>
                <a:latin typeface="Arial Narrow" pitchFamily="34" charset="0"/>
              </a:rPr>
              <a:t>Common</a:t>
            </a:r>
            <a:r>
              <a:rPr lang="en-US" b="1" dirty="0">
                <a:ln w="17780" cmpd="sng">
                  <a:solidFill>
                    <a:schemeClr val="tx1"/>
                  </a:solidFill>
                  <a:prstDash val="solid"/>
                  <a:miter lim="800000"/>
                </a:ln>
                <a:effectLst>
                  <a:outerShdw blurRad="50800" algn="tl" rotWithShape="0">
                    <a:srgbClr val="000000"/>
                  </a:outerShdw>
                </a:effectLst>
                <a:latin typeface="Arial Narrow" pitchFamily="34" charset="0"/>
              </a:rPr>
              <a:t> </a:t>
            </a:r>
            <a:r>
              <a:rPr lang="en-US" b="1" dirty="0">
                <a:ln w="17780" cmpd="sng">
                  <a:noFill/>
                  <a:prstDash val="solid"/>
                  <a:miter lim="800000"/>
                </a:ln>
                <a:effectLst>
                  <a:outerShdw blurRad="50800" algn="tl" rotWithShape="0">
                    <a:srgbClr val="000000"/>
                  </a:outerShdw>
                </a:effectLst>
                <a:latin typeface="Arial Narrow" pitchFamily="34" charset="0"/>
              </a:rPr>
              <a:t>wart</a:t>
            </a:r>
          </a:p>
        </p:txBody>
      </p:sp>
      <p:sp>
        <p:nvSpPr>
          <p:cNvPr id="17" name="Rectangle 16"/>
          <p:cNvSpPr/>
          <p:nvPr/>
        </p:nvSpPr>
        <p:spPr>
          <a:xfrm>
            <a:off x="4876799" y="3429000"/>
            <a:ext cx="1574799" cy="369332"/>
          </a:xfrm>
          <a:prstGeom prst="rect">
            <a:avLst/>
          </a:prstGeom>
        </p:spPr>
        <p:txBody>
          <a:bodyPr wrap="square">
            <a:spAutoFit/>
          </a:bodyPr>
          <a:lstStyle/>
          <a:p>
            <a:pPr algn="ctr" fontAlgn="auto">
              <a:spcBef>
                <a:spcPts val="0"/>
              </a:spcBef>
              <a:spcAft>
                <a:spcPts val="0"/>
              </a:spcAft>
              <a:defRPr/>
            </a:pPr>
            <a:r>
              <a:rPr lang="en-US" b="1" dirty="0">
                <a:ln w="17780" cmpd="sng">
                  <a:noFill/>
                  <a:prstDash val="solid"/>
                  <a:miter lim="800000"/>
                </a:ln>
                <a:effectLst>
                  <a:outerShdw blurRad="50800" algn="tl" rotWithShape="0">
                    <a:srgbClr val="000000"/>
                  </a:outerShdw>
                </a:effectLst>
                <a:latin typeface="Arial Narrow" pitchFamily="34" charset="0"/>
              </a:rPr>
              <a:t>Plantar wart</a:t>
            </a:r>
          </a:p>
        </p:txBody>
      </p:sp>
    </p:spTree>
    <p:extLst>
      <p:ext uri="{BB962C8B-B14F-4D97-AF65-F5344CB8AC3E}">
        <p14:creationId xmlns:p14="http://schemas.microsoft.com/office/powerpoint/2010/main" val="4848641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smtClean="0">
                <a:latin typeface="Times New Roman" panose="02020603050405020304" pitchFamily="18" charset="0"/>
                <a:cs typeface="Times New Roman" panose="02020603050405020304" pitchFamily="18" charset="0"/>
              </a:rPr>
              <a:t> Viral arthritis</a:t>
            </a:r>
          </a:p>
          <a:p>
            <a:pPr algn="just">
              <a:lnSpc>
                <a:spcPct val="150000"/>
              </a:lnSpc>
            </a:pPr>
            <a:r>
              <a:rPr lang="en-US" sz="2500" dirty="0" smtClean="0">
                <a:latin typeface="Times New Roman" panose="02020603050405020304" pitchFamily="18" charset="0"/>
                <a:cs typeface="Times New Roman" panose="02020603050405020304" pitchFamily="18" charset="0"/>
              </a:rPr>
              <a:t>Some </a:t>
            </a:r>
            <a:r>
              <a:rPr lang="en-US" sz="2500" dirty="0">
                <a:latin typeface="Times New Roman" panose="02020603050405020304" pitchFamily="18" charset="0"/>
                <a:cs typeface="Times New Roman" panose="02020603050405020304" pitchFamily="18" charset="0"/>
              </a:rPr>
              <a:t>viruses are associated with </a:t>
            </a:r>
            <a:r>
              <a:rPr lang="en-US" sz="2500" dirty="0" smtClean="0">
                <a:latin typeface="Times New Roman" panose="02020603050405020304" pitchFamily="18" charset="0"/>
                <a:cs typeface="Times New Roman" panose="02020603050405020304" pitchFamily="18" charset="0"/>
              </a:rPr>
              <a:t>arthritis</a:t>
            </a:r>
          </a:p>
          <a:p>
            <a:pPr algn="just">
              <a:lnSpc>
                <a:spcPct val="150000"/>
              </a:lnSpc>
            </a:pPr>
            <a:r>
              <a:rPr lang="en-US" sz="2500" dirty="0">
                <a:latin typeface="Times New Roman" panose="02020603050405020304" pitchFamily="18" charset="0"/>
                <a:cs typeface="Times New Roman" panose="02020603050405020304" pitchFamily="18" charset="0"/>
              </a:rPr>
              <a:t>F</a:t>
            </a:r>
            <a:r>
              <a:rPr lang="en-US" sz="2500" dirty="0" smtClean="0">
                <a:latin typeface="Times New Roman" panose="02020603050405020304" pitchFamily="18" charset="0"/>
                <a:cs typeface="Times New Roman" panose="02020603050405020304" pitchFamily="18" charset="0"/>
              </a:rPr>
              <a:t>or </a:t>
            </a:r>
            <a:r>
              <a:rPr lang="en-US" sz="2500" dirty="0">
                <a:latin typeface="Times New Roman" panose="02020603050405020304" pitchFamily="18" charset="0"/>
                <a:cs typeface="Times New Roman" panose="02020603050405020304" pitchFamily="18" charset="0"/>
              </a:rPr>
              <a:t>example </a:t>
            </a:r>
            <a:r>
              <a:rPr lang="en-US" sz="2500" dirty="0" smtClean="0">
                <a:latin typeface="Times New Roman" panose="02020603050405020304" pitchFamily="18" charset="0"/>
                <a:cs typeface="Times New Roman" panose="02020603050405020304" pitchFamily="18" charset="0"/>
              </a:rPr>
              <a:t>parvovirus, rubella</a:t>
            </a:r>
            <a:r>
              <a:rPr lang="en-US" sz="2500" dirty="0">
                <a:latin typeface="Times New Roman" panose="02020603050405020304" pitchFamily="18" charset="0"/>
                <a:cs typeface="Times New Roman" panose="02020603050405020304" pitchFamily="18" charset="0"/>
              </a:rPr>
              <a:t>, mumps and hepatitis B.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Rubella-related </a:t>
            </a:r>
            <a:r>
              <a:rPr lang="en-US" sz="2500" dirty="0">
                <a:latin typeface="Times New Roman" panose="02020603050405020304" pitchFamily="18" charset="0"/>
                <a:cs typeface="Times New Roman" panose="02020603050405020304" pitchFamily="18" charset="0"/>
              </a:rPr>
              <a:t>arthritis is </a:t>
            </a:r>
            <a:r>
              <a:rPr lang="en-US" sz="2500" dirty="0" smtClean="0">
                <a:latin typeface="Times New Roman" panose="02020603050405020304" pitchFamily="18" charset="0"/>
                <a:cs typeface="Times New Roman" panose="02020603050405020304" pitchFamily="18" charset="0"/>
              </a:rPr>
              <a:t>more common </a:t>
            </a:r>
            <a:r>
              <a:rPr lang="en-US" sz="2500" dirty="0">
                <a:latin typeface="Times New Roman" panose="02020603050405020304" pitchFamily="18" charset="0"/>
                <a:cs typeface="Times New Roman" panose="02020603050405020304" pitchFamily="18" charset="0"/>
              </a:rPr>
              <a:t>in females and develops a few days after the rash.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Several</a:t>
            </a: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of </a:t>
            </a:r>
            <a:r>
              <a:rPr lang="en-US" sz="2500" dirty="0">
                <a:latin typeface="Times New Roman" panose="02020603050405020304" pitchFamily="18" charset="0"/>
                <a:cs typeface="Times New Roman" panose="02020603050405020304" pitchFamily="18" charset="0"/>
              </a:rPr>
              <a:t>the alphaviruses cause severe bone and joint symptoms. </a:t>
            </a:r>
            <a:endParaRPr lang="en-US" sz="25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15198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03B21A-6D25-4F9C-AD80-668E28721AE9}" type="slidenum">
              <a:rPr lang="en-US" smtClean="0"/>
              <a:t>194</a:t>
            </a:fld>
            <a:endParaRPr 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4467"/>
            <a:ext cx="8305800" cy="613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276601" y="483437"/>
            <a:ext cx="1643742" cy="1015663"/>
          </a:xfrm>
          <a:prstGeom prst="rect">
            <a:avLst/>
          </a:prstGeom>
        </p:spPr>
        <p:txBody>
          <a:bodyPr wrap="square">
            <a:spAutoFit/>
          </a:bodyPr>
          <a:lstStyle/>
          <a:p>
            <a:pPr algn="ctr"/>
            <a:r>
              <a:rPr lang="en-US" sz="2000" b="1" dirty="0"/>
              <a:t>Laboratory diagnosis  </a:t>
            </a:r>
            <a:r>
              <a:rPr lang="en-US" sz="2000" b="1" dirty="0" smtClean="0"/>
              <a:t>of </a:t>
            </a:r>
            <a:r>
              <a:rPr lang="en-US" sz="2000" b="1" dirty="0"/>
              <a:t>viral disease </a:t>
            </a:r>
          </a:p>
        </p:txBody>
      </p:sp>
    </p:spTree>
    <p:extLst>
      <p:ext uri="{BB962C8B-B14F-4D97-AF65-F5344CB8AC3E}">
        <p14:creationId xmlns:p14="http://schemas.microsoft.com/office/powerpoint/2010/main" val="378853238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059363"/>
          </a:xfrm>
        </p:spPr>
        <p:txBody>
          <a:bodyPr>
            <a:normAutofit/>
          </a:bodyPr>
          <a:lstStyle/>
          <a:p>
            <a:pPr marL="0" indent="0" algn="ctr">
              <a:lnSpc>
                <a:spcPct val="150000"/>
              </a:lnSpc>
              <a:buNone/>
            </a:pPr>
            <a:r>
              <a:rPr lang="en-US" sz="2800" b="1" dirty="0" smtClean="0">
                <a:latin typeface="Times New Roman" pitchFamily="18" charset="0"/>
                <a:cs typeface="Times New Roman" pitchFamily="18" charset="0"/>
              </a:rPr>
              <a:t>Fungal infection </a:t>
            </a:r>
            <a:r>
              <a:rPr lang="en-US" sz="2800" b="1" dirty="0">
                <a:latin typeface="Times New Roman" pitchFamily="18" charset="0"/>
                <a:cs typeface="Times New Roman" pitchFamily="18" charset="0"/>
              </a:rPr>
              <a:t>of  </a:t>
            </a:r>
            <a:r>
              <a:rPr lang="en-US" sz="2800" b="1" dirty="0" smtClean="0">
                <a:latin typeface="Times New Roman" pitchFamily="18" charset="0"/>
                <a:cs typeface="Times New Roman" pitchFamily="18" charset="0"/>
              </a:rPr>
              <a:t>Musculoskeletal </a:t>
            </a:r>
            <a:r>
              <a:rPr lang="en-US" sz="2800" b="1" dirty="0">
                <a:latin typeface="Times New Roman" pitchFamily="18" charset="0"/>
                <a:cs typeface="Times New Roman" pitchFamily="18" charset="0"/>
              </a:rPr>
              <a:t>and </a:t>
            </a:r>
            <a:r>
              <a:rPr lang="en-US" sz="2800" b="1" dirty="0" smtClean="0">
                <a:latin typeface="Times New Roman" pitchFamily="18" charset="0"/>
                <a:cs typeface="Times New Roman" pitchFamily="18" charset="0"/>
              </a:rPr>
              <a:t>Integumentary System </a:t>
            </a:r>
          </a:p>
          <a:p>
            <a:pPr marL="0" indent="0" algn="ctr">
              <a:lnSpc>
                <a:spcPct val="150000"/>
              </a:lnSpc>
              <a:buNone/>
            </a:pPr>
            <a:endParaRPr lang="en-US" sz="2800" b="1" dirty="0" smtClean="0">
              <a:latin typeface="Times New Roman" pitchFamily="18" charset="0"/>
              <a:cs typeface="Times New Roman" pitchFamily="18" charset="0"/>
            </a:endParaRPr>
          </a:p>
          <a:p>
            <a:pPr marL="0" indent="0" algn="ctr">
              <a:lnSpc>
                <a:spcPct val="150000"/>
              </a:lnSpc>
              <a:buNone/>
            </a:pPr>
            <a:endParaRPr lang="am-ET" sz="2800" b="1" dirty="0">
              <a:cs typeface="Times New Roman" pitchFamily="18" charset="0"/>
            </a:endParaRPr>
          </a:p>
          <a:p>
            <a:endParaRPr lang="am-ET" sz="3000" dirty="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195</a:t>
            </a:fld>
            <a:endParaRPr lang="am-ET"/>
          </a:p>
        </p:txBody>
      </p:sp>
    </p:spTree>
    <p:extLst>
      <p:ext uri="{BB962C8B-B14F-4D97-AF65-F5344CB8AC3E}">
        <p14:creationId xmlns:p14="http://schemas.microsoft.com/office/powerpoint/2010/main" val="223281580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6153150" cy="609600"/>
          </a:xfrm>
        </p:spPr>
        <p:txBody>
          <a:bodyPr>
            <a:normAutofit/>
          </a:bodyPr>
          <a:lstStyle/>
          <a:p>
            <a:pPr algn="ctr"/>
            <a:r>
              <a:rPr lang="en-US" sz="2800" b="1" dirty="0" smtClean="0">
                <a:latin typeface="Times New Roman" pitchFamily="18" charset="0"/>
                <a:cs typeface="Times New Roman" pitchFamily="18" charset="0"/>
              </a:rPr>
              <a:t>Properties of fungi </a:t>
            </a:r>
            <a:endParaRPr lang="en-US" sz="2800" b="1"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7151422"/>
              </p:ext>
            </p:extLst>
          </p:nvPr>
        </p:nvGraphicFramePr>
        <p:xfrm>
          <a:off x="152400" y="762000"/>
          <a:ext cx="8915400" cy="5919571"/>
        </p:xfrm>
        <a:graphic>
          <a:graphicData uri="http://schemas.openxmlformats.org/drawingml/2006/table">
            <a:tbl>
              <a:tblPr firstRow="1" bandRow="1">
                <a:tableStyleId>{68D230F3-CF80-4859-8CE7-A43EE81993B5}</a:tableStyleId>
              </a:tblPr>
              <a:tblGrid>
                <a:gridCol w="1447800"/>
                <a:gridCol w="3810000"/>
                <a:gridCol w="3657600"/>
              </a:tblGrid>
              <a:tr h="449190">
                <a:tc>
                  <a:txBody>
                    <a:bodyPr/>
                    <a:lstStyle/>
                    <a:p>
                      <a:pPr marL="0" marR="0" algn="l">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Properties </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Fungi </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Bacteria </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r>
              <a:tr h="1347571">
                <a:tc>
                  <a:txBody>
                    <a:bodyPr/>
                    <a:lstStyle/>
                    <a:p>
                      <a:pPr marL="0" marR="0" algn="l">
                        <a:lnSpc>
                          <a:spcPct val="150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Nucleus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dirty="0" smtClean="0">
                          <a:effectLst/>
                          <a:latin typeface="Times New Roman" panose="02020603050405020304" pitchFamily="18" charset="0"/>
                          <a:cs typeface="Times New Roman" panose="02020603050405020304" pitchFamily="18" charset="0"/>
                        </a:rPr>
                        <a:t>Eukaryotic; nuclear membrane</a:t>
                      </a:r>
                      <a:r>
                        <a:rPr lang="en-US" sz="2000" dirty="0">
                          <a:effectLst/>
                          <a:latin typeface="Times New Roman" panose="02020603050405020304" pitchFamily="18" charset="0"/>
                          <a:cs typeface="Times New Roman" panose="02020603050405020304" pitchFamily="18" charset="0"/>
                        </a:rPr>
                        <a:t>; more than </a:t>
                      </a:r>
                      <a:r>
                        <a:rPr lang="en-US" sz="2000" dirty="0" smtClean="0">
                          <a:effectLst/>
                          <a:latin typeface="Times New Roman" panose="02020603050405020304" pitchFamily="18" charset="0"/>
                          <a:cs typeface="Times New Roman" panose="02020603050405020304" pitchFamily="18" charset="0"/>
                        </a:rPr>
                        <a:t>one chromosome</a:t>
                      </a:r>
                      <a:r>
                        <a:rPr lang="en-US" sz="2000" dirty="0">
                          <a:effectLst/>
                          <a:latin typeface="Times New Roman" panose="02020603050405020304" pitchFamily="18" charset="0"/>
                          <a:cs typeface="Times New Roman" panose="02020603050405020304" pitchFamily="18" charset="0"/>
                        </a:rPr>
                        <a:t>: mitosis</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dirty="0" smtClean="0">
                          <a:effectLst/>
                          <a:latin typeface="Times New Roman" panose="02020603050405020304" pitchFamily="18" charset="0"/>
                          <a:cs typeface="Times New Roman" panose="02020603050405020304" pitchFamily="18" charset="0"/>
                        </a:rPr>
                        <a:t>Prokaryotic:</a:t>
                      </a:r>
                      <a:r>
                        <a:rPr lang="en-US" sz="2000" baseline="0" dirty="0" smtClean="0">
                          <a:effectLst/>
                          <a:latin typeface="Times New Roman" panose="02020603050405020304" pitchFamily="18" charset="0"/>
                          <a:cs typeface="Times New Roman" panose="02020603050405020304" pitchFamily="18" charset="0"/>
                        </a:rPr>
                        <a:t> </a:t>
                      </a:r>
                      <a:r>
                        <a:rPr lang="en-US" sz="2000" dirty="0" smtClean="0">
                          <a:effectLst/>
                          <a:latin typeface="Times New Roman" panose="02020603050405020304" pitchFamily="18" charset="0"/>
                          <a:cs typeface="Times New Roman" panose="02020603050405020304" pitchFamily="18" charset="0"/>
                        </a:rPr>
                        <a:t>no </a:t>
                      </a:r>
                      <a:r>
                        <a:rPr lang="en-US" sz="2000" dirty="0">
                          <a:effectLst/>
                          <a:latin typeface="Times New Roman" panose="02020603050405020304" pitchFamily="18" charset="0"/>
                          <a:cs typeface="Times New Roman" panose="02020603050405020304" pitchFamily="18" charset="0"/>
                        </a:rPr>
                        <a:t>membrane; </a:t>
                      </a:r>
                      <a:r>
                        <a:rPr lang="en-US" sz="2000" dirty="0" smtClean="0">
                          <a:effectLst/>
                          <a:latin typeface="Times New Roman" panose="02020603050405020304" pitchFamily="18" charset="0"/>
                          <a:cs typeface="Times New Roman" panose="02020603050405020304" pitchFamily="18" charset="0"/>
                        </a:rPr>
                        <a:t>nucleoid;</a:t>
                      </a:r>
                      <a:r>
                        <a:rPr lang="en-US" sz="2000" baseline="0" dirty="0" smtClean="0">
                          <a:effectLst/>
                          <a:latin typeface="Times New Roman" panose="02020603050405020304" pitchFamily="18" charset="0"/>
                          <a:cs typeface="Times New Roman" panose="02020603050405020304" pitchFamily="18" charset="0"/>
                        </a:rPr>
                        <a:t> </a:t>
                      </a:r>
                      <a:r>
                        <a:rPr lang="en-US" sz="2000" dirty="0" smtClean="0">
                          <a:effectLst/>
                          <a:latin typeface="Times New Roman" panose="02020603050405020304" pitchFamily="18" charset="0"/>
                          <a:cs typeface="Times New Roman" panose="02020603050405020304" pitchFamily="18" charset="0"/>
                        </a:rPr>
                        <a:t>only </a:t>
                      </a:r>
                      <a:r>
                        <a:rPr lang="en-US" sz="2000" dirty="0">
                          <a:effectLst/>
                          <a:latin typeface="Times New Roman" panose="02020603050405020304" pitchFamily="18" charset="0"/>
                          <a:cs typeface="Times New Roman" panose="02020603050405020304" pitchFamily="18" charset="0"/>
                        </a:rPr>
                        <a:t>one” Chromosome"</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r>
              <a:tr h="898380">
                <a:tc>
                  <a:txBody>
                    <a:bodyPr/>
                    <a:lstStyle/>
                    <a:p>
                      <a:pPr marL="0" marR="0" algn="l">
                        <a:lnSpc>
                          <a:spcPct val="150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Cytoplasm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Mitochondria: endoplasmic</a:t>
                      </a:r>
                    </a:p>
                    <a:p>
                      <a:pPr marL="0" marR="0" algn="l">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reticulum: 80S ribosomes</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No </a:t>
                      </a:r>
                      <a:r>
                        <a:rPr lang="en-US" sz="2000" dirty="0" smtClean="0">
                          <a:effectLst/>
                          <a:latin typeface="Times New Roman" panose="02020603050405020304" pitchFamily="18" charset="0"/>
                          <a:cs typeface="Times New Roman" panose="02020603050405020304" pitchFamily="18" charset="0"/>
                        </a:rPr>
                        <a:t>mitochondria: No </a:t>
                      </a:r>
                      <a:r>
                        <a:rPr lang="en-US" sz="2000" dirty="0">
                          <a:effectLst/>
                          <a:latin typeface="Times New Roman" panose="02020603050405020304" pitchFamily="18" charset="0"/>
                          <a:cs typeface="Times New Roman" panose="02020603050405020304" pitchFamily="18" charset="0"/>
                        </a:rPr>
                        <a:t>endoplasmic</a:t>
                      </a:r>
                    </a:p>
                    <a:p>
                      <a:pPr marL="0" marR="0" algn="l">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reticulum: 70S ribosomes</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r>
              <a:tr h="898380">
                <a:tc>
                  <a:txBody>
                    <a:bodyPr/>
                    <a:lstStyle/>
                    <a:p>
                      <a:pPr marL="0" marR="0" algn="l">
                        <a:lnSpc>
                          <a:spcPct val="150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Cytoplasmic membrane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Sterols (</a:t>
                      </a:r>
                      <a:r>
                        <a:rPr lang="en-US" sz="2000" dirty="0" err="1">
                          <a:effectLst/>
                          <a:latin typeface="Times New Roman" panose="02020603050405020304" pitchFamily="18" charset="0"/>
                          <a:cs typeface="Times New Roman" panose="02020603050405020304" pitchFamily="18" charset="0"/>
                        </a:rPr>
                        <a:t>ergosterol</a:t>
                      </a:r>
                      <a:r>
                        <a:rPr lang="en-US" sz="2000" dirty="0">
                          <a:effectLst/>
                          <a:latin typeface="Times New Roman" panose="02020603050405020304" pitchFamily="18" charset="0"/>
                          <a:cs typeface="Times New Roman" panose="02020603050405020304" pitchFamily="18" charset="0"/>
                        </a:rPr>
                        <a:t>)</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No sterols </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r>
              <a:tr h="898380">
                <a:tc>
                  <a:txBody>
                    <a:bodyPr/>
                    <a:lstStyle/>
                    <a:p>
                      <a:pPr marL="0" marR="0" algn="l">
                        <a:lnSpc>
                          <a:spcPct val="150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Cell wall</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b="1" dirty="0" err="1">
                          <a:effectLst/>
                          <a:latin typeface="Times New Roman" panose="02020603050405020304" pitchFamily="18" charset="0"/>
                          <a:cs typeface="Times New Roman" panose="02020603050405020304" pitchFamily="18" charset="0"/>
                        </a:rPr>
                        <a:t>Glucans</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mannans</a:t>
                      </a:r>
                      <a:r>
                        <a:rPr lang="en-US" sz="2000" dirty="0">
                          <a:effectLst/>
                          <a:latin typeface="Times New Roman" panose="02020603050405020304" pitchFamily="18" charset="0"/>
                          <a:cs typeface="Times New Roman" panose="02020603050405020304" pitchFamily="18" charset="0"/>
                        </a:rPr>
                        <a:t>, </a:t>
                      </a:r>
                      <a:r>
                        <a:rPr lang="en-US" sz="2000" dirty="0" smtClean="0">
                          <a:effectLst/>
                          <a:latin typeface="Times New Roman" panose="02020603050405020304" pitchFamily="18" charset="0"/>
                          <a:cs typeface="Times New Roman" panose="02020603050405020304" pitchFamily="18" charset="0"/>
                        </a:rPr>
                        <a:t>chitin, chitosan</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dirty="0" err="1" smtClean="0">
                          <a:effectLst/>
                          <a:latin typeface="Times New Roman" panose="02020603050405020304" pitchFamily="18" charset="0"/>
                          <a:cs typeface="Times New Roman" panose="02020603050405020304" pitchFamily="18" charset="0"/>
                        </a:rPr>
                        <a:t>Murein</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teichoic</a:t>
                      </a:r>
                      <a:r>
                        <a:rPr lang="en-US" sz="2000" dirty="0">
                          <a:effectLst/>
                          <a:latin typeface="Times New Roman" panose="02020603050405020304" pitchFamily="18" charset="0"/>
                          <a:cs typeface="Times New Roman" panose="02020603050405020304" pitchFamily="18" charset="0"/>
                        </a:rPr>
                        <a:t> </a:t>
                      </a:r>
                      <a:r>
                        <a:rPr lang="en-US" sz="2000" dirty="0" smtClean="0">
                          <a:effectLst/>
                          <a:latin typeface="Times New Roman" panose="02020603050405020304" pitchFamily="18" charset="0"/>
                          <a:cs typeface="Times New Roman" panose="02020603050405020304" pitchFamily="18" charset="0"/>
                        </a:rPr>
                        <a:t>acids (Gram </a:t>
                      </a:r>
                      <a:r>
                        <a:rPr lang="en-US" sz="2000" dirty="0">
                          <a:effectLst/>
                          <a:latin typeface="Times New Roman" panose="02020603050405020304" pitchFamily="18" charset="0"/>
                          <a:cs typeface="Times New Roman" panose="02020603050405020304" pitchFamily="18" charset="0"/>
                        </a:rPr>
                        <a:t>- positive), protein</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r>
              <a:tr h="1251039">
                <a:tc>
                  <a:txBody>
                    <a:bodyPr/>
                    <a:lstStyle/>
                    <a:p>
                      <a:pPr marL="0" marR="0" algn="l">
                        <a:lnSpc>
                          <a:spcPct val="150000"/>
                        </a:lnSpc>
                        <a:spcBef>
                          <a:spcPts val="0"/>
                        </a:spcBef>
                        <a:spcAft>
                          <a:spcPts val="0"/>
                        </a:spcAft>
                      </a:pPr>
                      <a:r>
                        <a:rPr lang="en-US" sz="2000" b="1" dirty="0">
                          <a:effectLst/>
                          <a:latin typeface="Times New Roman" panose="02020603050405020304" pitchFamily="18" charset="0"/>
                          <a:cs typeface="Times New Roman" panose="02020603050405020304" pitchFamily="18" charset="0"/>
                        </a:rPr>
                        <a:t>Metabolism </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dirty="0" smtClean="0">
                          <a:effectLst/>
                          <a:latin typeface="Times New Roman" panose="02020603050405020304" pitchFamily="18" charset="0"/>
                          <a:cs typeface="Times New Roman" panose="02020603050405020304" pitchFamily="18" charset="0"/>
                        </a:rPr>
                        <a:t>Heterotrophic: mostly </a:t>
                      </a:r>
                      <a:r>
                        <a:rPr lang="en-US" sz="2000" dirty="0">
                          <a:effectLst/>
                          <a:latin typeface="Times New Roman" panose="02020603050405020304" pitchFamily="18" charset="0"/>
                          <a:cs typeface="Times New Roman" panose="02020603050405020304" pitchFamily="18" charset="0"/>
                        </a:rPr>
                        <a:t>aerobes:</a:t>
                      </a:r>
                    </a:p>
                    <a:p>
                      <a:pPr marL="0" marR="0" algn="l">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no photosynthesis</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c>
                  <a:txBody>
                    <a:bodyPr/>
                    <a:lstStyle/>
                    <a:p>
                      <a:pPr marL="0" marR="0" algn="l">
                        <a:lnSpc>
                          <a:spcPct val="150000"/>
                        </a:lnSpc>
                        <a:spcBef>
                          <a:spcPts val="0"/>
                        </a:spcBef>
                        <a:spcAft>
                          <a:spcPts val="0"/>
                        </a:spcAft>
                      </a:pPr>
                      <a:r>
                        <a:rPr lang="en-US" sz="2000" dirty="0" smtClean="0">
                          <a:effectLst/>
                          <a:latin typeface="Times New Roman" panose="02020603050405020304" pitchFamily="18" charset="0"/>
                          <a:cs typeface="Times New Roman" panose="02020603050405020304" pitchFamily="18" charset="0"/>
                        </a:rPr>
                        <a:t>Heterotrophic; </a:t>
                      </a:r>
                      <a:r>
                        <a:rPr lang="en-US" sz="2000" dirty="0">
                          <a:effectLst/>
                          <a:latin typeface="Times New Roman" panose="02020603050405020304" pitchFamily="18" charset="0"/>
                          <a:cs typeface="Times New Roman" panose="02020603050405020304" pitchFamily="18" charset="0"/>
                        </a:rPr>
                        <a:t>obligate aerobes and </a:t>
                      </a:r>
                      <a:r>
                        <a:rPr lang="en-US" sz="2000" dirty="0" smtClean="0">
                          <a:effectLst/>
                          <a:latin typeface="Times New Roman" panose="02020603050405020304" pitchFamily="18" charset="0"/>
                          <a:cs typeface="Times New Roman" panose="02020603050405020304" pitchFamily="18" charset="0"/>
                        </a:rPr>
                        <a:t>anaerobes; Facultative  </a:t>
                      </a:r>
                      <a:r>
                        <a:rPr lang="en-US" sz="2000" dirty="0">
                          <a:effectLst/>
                          <a:latin typeface="Times New Roman" panose="02020603050405020304" pitchFamily="18" charset="0"/>
                          <a:cs typeface="Times New Roman" panose="02020603050405020304" pitchFamily="18" charset="0"/>
                        </a:rPr>
                        <a:t>anaerobes</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063" marR="48063" marT="0" marB="0"/>
                </a:tc>
              </a:tr>
            </a:tbl>
          </a:graphicData>
        </a:graphic>
      </p:graphicFrame>
      <p:sp>
        <p:nvSpPr>
          <p:cNvPr id="3" name="Date Placeholder 2"/>
          <p:cNvSpPr>
            <a:spLocks noGrp="1"/>
          </p:cNvSpPr>
          <p:nvPr>
            <p:ph type="dt" sz="half" idx="10"/>
          </p:nvPr>
        </p:nvSpPr>
        <p:spPr/>
        <p:txBody>
          <a:bodyPr/>
          <a:lstStyle/>
          <a:p>
            <a:fld id="{4DE07691-0801-4F79-B4C1-CC45E6E73795}" type="datetime1">
              <a:rPr lang="en-US" smtClean="0"/>
              <a:t>5/18/2020</a:t>
            </a:fld>
            <a:endParaRPr lang="en-US"/>
          </a:p>
        </p:txBody>
      </p:sp>
      <p:sp>
        <p:nvSpPr>
          <p:cNvPr id="5" name="Slide Number Placeholder 4"/>
          <p:cNvSpPr>
            <a:spLocks noGrp="1"/>
          </p:cNvSpPr>
          <p:nvPr>
            <p:ph type="sldNum" sz="quarter" idx="12"/>
          </p:nvPr>
        </p:nvSpPr>
        <p:spPr/>
        <p:txBody>
          <a:bodyPr/>
          <a:lstStyle/>
          <a:p>
            <a:fld id="{2003B21A-6D25-4F9C-AD80-668E28721AE9}" type="slidenum">
              <a:rPr lang="en-US" smtClean="0"/>
              <a:t>196</a:t>
            </a:fld>
            <a:endParaRPr lang="en-US"/>
          </a:p>
        </p:txBody>
      </p:sp>
    </p:spTree>
    <p:extLst>
      <p:ext uri="{BB962C8B-B14F-4D97-AF65-F5344CB8AC3E}">
        <p14:creationId xmlns:p14="http://schemas.microsoft.com/office/powerpoint/2010/main" val="125848161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9C0D4BF-6849-457F-A156-89A3D401B87D}" type="slidenum">
              <a:rPr lang="en-US" smtClean="0"/>
              <a:pPr/>
              <a:t>197</a:t>
            </a:fld>
            <a:endParaRPr lang="en-US"/>
          </a:p>
        </p:txBody>
      </p:sp>
      <p:sp>
        <p:nvSpPr>
          <p:cNvPr id="6147" name="Rectangle 3"/>
          <p:cNvSpPr>
            <a:spLocks noGrp="1" noChangeArrowheads="1"/>
          </p:cNvSpPr>
          <p:nvPr>
            <p:ph sz="quarter" idx="4294967295"/>
          </p:nvPr>
        </p:nvSpPr>
        <p:spPr>
          <a:xfrm>
            <a:off x="0" y="76200"/>
            <a:ext cx="9144000" cy="3505200"/>
          </a:xfrm>
          <a:prstGeom prst="rect">
            <a:avLst/>
          </a:prstGeom>
        </p:spPr>
        <p:txBody>
          <a:bodyPr>
            <a:normAutofit fontScale="92500"/>
          </a:bodyPr>
          <a:lstStyle/>
          <a:p>
            <a:pPr algn="just">
              <a:lnSpc>
                <a:spcPct val="170000"/>
              </a:lnSpc>
              <a:buNone/>
            </a:pPr>
            <a:r>
              <a:rPr lang="en-US" sz="2400" b="1" dirty="0" smtClean="0">
                <a:latin typeface="Times New Roman" pitchFamily="18" charset="0"/>
                <a:cs typeface="Times New Roman" pitchFamily="18" charset="0"/>
              </a:rPr>
              <a:t> </a:t>
            </a:r>
            <a:r>
              <a:rPr lang="en-US" sz="2700" b="1" dirty="0" smtClean="0">
                <a:latin typeface="Times New Roman" pitchFamily="18" charset="0"/>
                <a:cs typeface="Times New Roman" pitchFamily="18" charset="0"/>
              </a:rPr>
              <a:t>Morphology </a:t>
            </a:r>
            <a:r>
              <a:rPr lang="en-US" sz="2700" b="1" dirty="0">
                <a:latin typeface="Times New Roman" pitchFamily="18" charset="0"/>
                <a:cs typeface="Times New Roman" pitchFamily="18" charset="0"/>
              </a:rPr>
              <a:t>of the Fungi</a:t>
            </a:r>
            <a:endParaRPr lang="am-ET" sz="2700" dirty="0">
              <a:cs typeface="Times New Roman" pitchFamily="18" charset="0"/>
            </a:endParaRPr>
          </a:p>
          <a:p>
            <a:pPr algn="just" eaLnBrk="1" hangingPunct="1">
              <a:lnSpc>
                <a:spcPct val="170000"/>
              </a:lnSpc>
              <a:buFontTx/>
              <a:buNone/>
            </a:pPr>
            <a:r>
              <a:rPr lang="en-US" sz="2700" b="1" dirty="0" smtClean="0">
                <a:latin typeface="Times New Roman" pitchFamily="18" charset="0"/>
                <a:cs typeface="Times New Roman" pitchFamily="18" charset="0"/>
              </a:rPr>
              <a:t>1. Molds (filamentous fungi)</a:t>
            </a:r>
          </a:p>
          <a:p>
            <a:pPr algn="just" eaLnBrk="1" hangingPunct="1">
              <a:lnSpc>
                <a:spcPct val="170000"/>
              </a:lnSpc>
            </a:pPr>
            <a:r>
              <a:rPr lang="en-US" sz="2700" dirty="0" smtClean="0">
                <a:latin typeface="Times New Roman" pitchFamily="18" charset="0"/>
                <a:cs typeface="Times New Roman" pitchFamily="18" charset="0"/>
              </a:rPr>
              <a:t>Most fungi are composed of filamentous structures called hyphae. </a:t>
            </a:r>
          </a:p>
          <a:p>
            <a:pPr algn="just" eaLnBrk="1" hangingPunct="1">
              <a:lnSpc>
                <a:spcPct val="170000"/>
              </a:lnSpc>
            </a:pPr>
            <a:r>
              <a:rPr lang="en-US" sz="2700" dirty="0" smtClean="0">
                <a:latin typeface="Times New Roman" pitchFamily="18" charset="0"/>
                <a:cs typeface="Times New Roman" pitchFamily="18" charset="0"/>
              </a:rPr>
              <a:t>They are easily </a:t>
            </a:r>
            <a:r>
              <a:rPr lang="en-US" sz="2700" b="1" dirty="0" smtClean="0">
                <a:latin typeface="Times New Roman" pitchFamily="18" charset="0"/>
                <a:cs typeface="Times New Roman" pitchFamily="18" charset="0"/>
              </a:rPr>
              <a:t>disseminated</a:t>
            </a:r>
            <a:r>
              <a:rPr lang="en-US" sz="2700" dirty="0" smtClean="0">
                <a:latin typeface="Times New Roman" pitchFamily="18" charset="0"/>
                <a:cs typeface="Times New Roman" pitchFamily="18" charset="0"/>
              </a:rPr>
              <a:t>.</a:t>
            </a:r>
          </a:p>
          <a:p>
            <a:pPr eaLnBrk="1" hangingPunct="1">
              <a:lnSpc>
                <a:spcPct val="90000"/>
              </a:lnSpc>
            </a:pPr>
            <a:endParaRPr lang="en-US" sz="2800" dirty="0" smtClean="0">
              <a:latin typeface="Comic Sans MS" pitchFamily="66"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47" y="3048000"/>
            <a:ext cx="6092327" cy="2309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362199"/>
            <a:ext cx="2683525" cy="200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803751"/>
      </p:ext>
    </p:extLst>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sz="half" idx="1"/>
          </p:nvPr>
        </p:nvSpPr>
        <p:spPr>
          <a:xfrm>
            <a:off x="0" y="0"/>
            <a:ext cx="9144000" cy="6858000"/>
          </a:xfrm>
        </p:spPr>
        <p:txBody>
          <a:bodyPr>
            <a:normAutofit/>
          </a:bodyPr>
          <a:lstStyle/>
          <a:p>
            <a:pPr algn="just" eaLnBrk="1" hangingPunct="1">
              <a:lnSpc>
                <a:spcPct val="150000"/>
              </a:lnSpc>
              <a:buFontTx/>
              <a:buNone/>
            </a:pPr>
            <a:r>
              <a:rPr lang="en-US" sz="2500" b="1" dirty="0" smtClean="0">
                <a:latin typeface="Times New Roman" panose="02020603050405020304" pitchFamily="18" charset="0"/>
                <a:cs typeface="Times New Roman" panose="02020603050405020304" pitchFamily="18" charset="0"/>
              </a:rPr>
              <a:t>2. Yeasts</a:t>
            </a:r>
            <a:endParaRPr lang="en-US" sz="2500" dirty="0" smtClean="0">
              <a:latin typeface="Times New Roman" panose="02020603050405020304" pitchFamily="18" charset="0"/>
              <a:cs typeface="Times New Roman" panose="02020603050405020304" pitchFamily="18" charset="0"/>
            </a:endParaRPr>
          </a:p>
          <a:p>
            <a:pPr algn="just" eaLnBrk="1" hangingPunct="1">
              <a:lnSpc>
                <a:spcPct val="150000"/>
              </a:lnSpc>
            </a:pPr>
            <a:r>
              <a:rPr lang="en-US" sz="2500" dirty="0" smtClean="0">
                <a:latin typeface="Times New Roman" panose="02020603050405020304" pitchFamily="18" charset="0"/>
                <a:cs typeface="Times New Roman" panose="02020603050405020304" pitchFamily="18" charset="0"/>
              </a:rPr>
              <a:t>Unicellular</a:t>
            </a:r>
          </a:p>
          <a:p>
            <a:pPr algn="just" eaLnBrk="1" hangingPunct="1">
              <a:lnSpc>
                <a:spcPct val="150000"/>
              </a:lnSpc>
            </a:pPr>
            <a:r>
              <a:rPr lang="en-US" sz="2500" dirty="0" smtClean="0">
                <a:latin typeface="Times New Roman" panose="02020603050405020304" pitchFamily="18" charset="0"/>
                <a:cs typeface="Times New Roman" panose="02020603050405020304" pitchFamily="18" charset="0"/>
              </a:rPr>
              <a:t>They are commonly egg-shaped</a:t>
            </a:r>
          </a:p>
          <a:p>
            <a:pPr algn="just" eaLnBrk="1" hangingPunct="1">
              <a:lnSpc>
                <a:spcPct val="150000"/>
              </a:lnSpc>
            </a:pPr>
            <a:r>
              <a:rPr lang="en-US" sz="2500" dirty="0" smtClean="0">
                <a:latin typeface="Times New Roman" panose="02020603050405020304" pitchFamily="18" charset="0"/>
                <a:cs typeface="Times New Roman" panose="02020603050405020304" pitchFamily="18" charset="0"/>
              </a:rPr>
              <a:t>Colonies are usually characterized by a smooth surface</a:t>
            </a:r>
          </a:p>
          <a:p>
            <a:pPr algn="just" eaLnBrk="1" hangingPunct="1">
              <a:lnSpc>
                <a:spcPct val="150000"/>
              </a:lnSpc>
            </a:pPr>
            <a:r>
              <a:rPr lang="en-US" sz="2500" dirty="0" smtClean="0">
                <a:latin typeface="Times New Roman" panose="02020603050405020304" pitchFamily="18" charset="0"/>
                <a:cs typeface="Times New Roman" panose="02020603050405020304" pitchFamily="18" charset="0"/>
              </a:rPr>
              <a:t>Some can form buds </a:t>
            </a:r>
          </a:p>
        </p:txBody>
      </p:sp>
      <p:sp>
        <p:nvSpPr>
          <p:cNvPr id="2" name="Slide Number Placeholder 1"/>
          <p:cNvSpPr>
            <a:spLocks noGrp="1"/>
          </p:cNvSpPr>
          <p:nvPr>
            <p:ph type="sldNum" sz="quarter" idx="12"/>
          </p:nvPr>
        </p:nvSpPr>
        <p:spPr/>
        <p:txBody>
          <a:bodyPr/>
          <a:lstStyle/>
          <a:p>
            <a:fld id="{BB259971-C222-465A-9EF8-382711CF5695}" type="slidenum">
              <a:rPr lang="en-US" smtClean="0"/>
              <a:pPr/>
              <a:t>198</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8" y="4471194"/>
            <a:ext cx="2867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3" t="-3288" r="-1023" b="23909"/>
          <a:stretch/>
        </p:blipFill>
        <p:spPr bwMode="auto">
          <a:xfrm>
            <a:off x="3428999" y="3429000"/>
            <a:ext cx="55340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46308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9C0D4BF-6849-457F-A156-89A3D401B87D}" type="slidenum">
              <a:rPr lang="en-US" smtClean="0"/>
              <a:pPr/>
              <a:t>199</a:t>
            </a:fld>
            <a:endParaRPr lang="en-US"/>
          </a:p>
        </p:txBody>
      </p:sp>
      <p:sp>
        <p:nvSpPr>
          <p:cNvPr id="12291" name="Rectangle 3"/>
          <p:cNvSpPr>
            <a:spLocks noGrp="1" noChangeArrowheads="1"/>
          </p:cNvSpPr>
          <p:nvPr>
            <p:ph sz="quarter" idx="4294967295"/>
          </p:nvPr>
        </p:nvSpPr>
        <p:spPr>
          <a:xfrm>
            <a:off x="0" y="0"/>
            <a:ext cx="9144000" cy="6477000"/>
          </a:xfrm>
          <a:prstGeom prst="rect">
            <a:avLst/>
          </a:prstGeom>
        </p:spPr>
        <p:txBody>
          <a:bodyPr/>
          <a:lstStyle/>
          <a:p>
            <a:pPr algn="just" eaLnBrk="1" hangingPunct="1">
              <a:lnSpc>
                <a:spcPct val="150000"/>
              </a:lnSpc>
              <a:buFontTx/>
              <a:buNone/>
              <a:defRPr/>
            </a:pPr>
            <a:r>
              <a:rPr lang="en-US" sz="2500" b="1" dirty="0" smtClean="0">
                <a:latin typeface="Times New Roman" pitchFamily="18" charset="0"/>
                <a:cs typeface="Times New Roman" pitchFamily="18" charset="0"/>
              </a:rPr>
              <a:t>3. Dimorphic Fungi</a:t>
            </a:r>
          </a:p>
          <a:p>
            <a:pPr algn="just">
              <a:lnSpc>
                <a:spcPct val="150000"/>
              </a:lnSpc>
              <a:defRPr/>
            </a:pPr>
            <a:r>
              <a:rPr lang="en-US" sz="2500" dirty="0" smtClean="0">
                <a:latin typeface="Times New Roman" pitchFamily="18" charset="0"/>
                <a:cs typeface="Times New Roman" pitchFamily="18" charset="0"/>
              </a:rPr>
              <a:t>Able to grow in two different forms</a:t>
            </a:r>
          </a:p>
          <a:p>
            <a:pPr algn="just" eaLnBrk="1" hangingPunct="1">
              <a:lnSpc>
                <a:spcPct val="150000"/>
              </a:lnSpc>
              <a:buFont typeface="Arial" charset="0"/>
              <a:buChar char="•"/>
              <a:defRPr/>
            </a:pPr>
            <a:r>
              <a:rPr lang="en-US" sz="2500" dirty="0" smtClean="0">
                <a:latin typeface="Times New Roman" pitchFamily="18" charset="0"/>
                <a:cs typeface="Times New Roman" pitchFamily="18" charset="0"/>
              </a:rPr>
              <a:t>As molds at room temperature( at 25°C) </a:t>
            </a:r>
          </a:p>
          <a:p>
            <a:pPr algn="just" eaLnBrk="1" hangingPunct="1">
              <a:lnSpc>
                <a:spcPct val="150000"/>
              </a:lnSpc>
              <a:buFont typeface="Arial" charset="0"/>
              <a:buChar char="•"/>
              <a:defRPr/>
            </a:pPr>
            <a:r>
              <a:rPr lang="en-US" sz="2500" dirty="0" smtClean="0">
                <a:latin typeface="Times New Roman" pitchFamily="18" charset="0"/>
                <a:cs typeface="Times New Roman" pitchFamily="18" charset="0"/>
              </a:rPr>
              <a:t>As yeast on incubation at 37</a:t>
            </a:r>
            <a:r>
              <a:rPr lang="en-US" sz="2500" baseline="30000" dirty="0" smtClean="0">
                <a:latin typeface="Times New Roman" pitchFamily="18" charset="0"/>
                <a:cs typeface="Times New Roman" pitchFamily="18" charset="0"/>
              </a:rPr>
              <a:t>0</a:t>
            </a:r>
            <a:r>
              <a:rPr lang="en-US" sz="2500" dirty="0" smtClean="0">
                <a:latin typeface="Times New Roman" pitchFamily="18" charset="0"/>
                <a:cs typeface="Times New Roman" pitchFamily="18" charset="0"/>
              </a:rPr>
              <a:t>C &amp; during infection in body </a:t>
            </a:r>
          </a:p>
          <a:p>
            <a:pPr algn="just" eaLnBrk="1" hangingPunct="1">
              <a:lnSpc>
                <a:spcPct val="150000"/>
              </a:lnSpc>
              <a:buFontTx/>
              <a:buNone/>
              <a:defRPr/>
            </a:pPr>
            <a:r>
              <a:rPr lang="en-US" sz="2500" dirty="0" smtClean="0">
                <a:latin typeface="Times New Roman" pitchFamily="18" charset="0"/>
                <a:cs typeface="Times New Roman" pitchFamily="18" charset="0"/>
              </a:rPr>
              <a:t>	“Mold in the cold, yeast in the heat”</a:t>
            </a:r>
          </a:p>
          <a:p>
            <a:pPr algn="just" eaLnBrk="1" hangingPunct="1">
              <a:lnSpc>
                <a:spcPct val="150000"/>
              </a:lnSpc>
              <a:defRPr/>
            </a:pPr>
            <a:r>
              <a:rPr lang="en-US" sz="2500" dirty="0" smtClean="0">
                <a:latin typeface="Times New Roman" pitchFamily="18" charset="0"/>
                <a:cs typeface="Times New Roman" pitchFamily="18" charset="0"/>
              </a:rPr>
              <a:t>Most of the more dangerous human pathogenic fungi are dimorphic</a:t>
            </a:r>
          </a:p>
          <a:p>
            <a:pPr eaLnBrk="1" hangingPunct="1">
              <a:lnSpc>
                <a:spcPct val="200000"/>
              </a:lnSpc>
              <a:buFont typeface="Arial" charset="0"/>
              <a:buChar char="•"/>
              <a:defRPr/>
            </a:pPr>
            <a:endParaRPr lang="en-US" sz="2400" i="1" dirty="0" smtClean="0">
              <a:latin typeface="Comic Sans MS" pitchFamily="66" charset="0"/>
              <a:cs typeface="Times New Roman" pitchFamily="18" charset="0"/>
            </a:endParaRPr>
          </a:p>
        </p:txBody>
      </p:sp>
    </p:spTree>
    <p:extLst>
      <p:ext uri="{BB962C8B-B14F-4D97-AF65-F5344CB8AC3E}">
        <p14:creationId xmlns:p14="http://schemas.microsoft.com/office/powerpoint/2010/main" val="1556255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normAutofit/>
          </a:bodyPr>
          <a:lstStyle/>
          <a:p>
            <a:pPr marL="0" indent="0">
              <a:lnSpc>
                <a:spcPct val="150000"/>
              </a:lnSpc>
              <a:buNone/>
            </a:pPr>
            <a:r>
              <a:rPr lang="en-US" sz="2800" b="1" dirty="0">
                <a:latin typeface="Times New Roman" pitchFamily="18" charset="0"/>
                <a:cs typeface="Times New Roman" pitchFamily="18" charset="0"/>
              </a:rPr>
              <a:t>Objectives </a:t>
            </a:r>
            <a:endParaRPr lang="en-US" sz="2800" b="1" dirty="0" smtClean="0">
              <a:latin typeface="Times New Roman" pitchFamily="18" charset="0"/>
              <a:cs typeface="Times New Roman" pitchFamily="18" charset="0"/>
            </a:endParaRPr>
          </a:p>
          <a:p>
            <a:pPr>
              <a:lnSpc>
                <a:spcPct val="150000"/>
              </a:lnSpc>
            </a:pPr>
            <a:r>
              <a:rPr lang="en-US" sz="2800" dirty="0" smtClean="0">
                <a:latin typeface="Times New Roman" pitchFamily="18" charset="0"/>
                <a:cs typeface="Times New Roman" pitchFamily="18" charset="0"/>
              </a:rPr>
              <a:t>To describe microorganism causing skin and bone infection</a:t>
            </a:r>
          </a:p>
          <a:p>
            <a:pPr>
              <a:lnSpc>
                <a:spcPct val="150000"/>
              </a:lnSpc>
            </a:pPr>
            <a:r>
              <a:rPr lang="en-US" sz="2800" dirty="0" smtClean="0">
                <a:latin typeface="Times New Roman" pitchFamily="18" charset="0"/>
                <a:cs typeface="Times New Roman" pitchFamily="18" charset="0"/>
              </a:rPr>
              <a:t>To describe  common virulent factors for each organisms </a:t>
            </a:r>
          </a:p>
          <a:p>
            <a:pPr>
              <a:lnSpc>
                <a:spcPct val="150000"/>
              </a:lnSpc>
            </a:pPr>
            <a:r>
              <a:rPr lang="en-US" sz="2800" dirty="0" smtClean="0">
                <a:latin typeface="Times New Roman" pitchFamily="18" charset="0"/>
                <a:cs typeface="Times New Roman" pitchFamily="18" charset="0"/>
              </a:rPr>
              <a:t>To describe  clinical, </a:t>
            </a:r>
            <a:r>
              <a:rPr lang="en-US" sz="2800" dirty="0" err="1" smtClean="0">
                <a:latin typeface="Times New Roman" pitchFamily="18" charset="0"/>
                <a:cs typeface="Times New Roman" pitchFamily="18" charset="0"/>
              </a:rPr>
              <a:t>Dx</a:t>
            </a:r>
            <a:r>
              <a:rPr lang="en-US" sz="2800" dirty="0" smtClean="0">
                <a:latin typeface="Times New Roman" pitchFamily="18" charset="0"/>
                <a:cs typeface="Times New Roman" pitchFamily="18" charset="0"/>
              </a:rPr>
              <a:t> and treatment  of infections</a:t>
            </a:r>
          </a:p>
          <a:p>
            <a:pPr marL="0" indent="0">
              <a:lnSpc>
                <a:spcPct val="150000"/>
              </a:lnSpc>
              <a:buNone/>
            </a:pPr>
            <a:r>
              <a:rPr lang="en-US" sz="2800" b="1" dirty="0">
                <a:latin typeface="Times New Roman" pitchFamily="18" charset="0"/>
                <a:cs typeface="Times New Roman" pitchFamily="18" charset="0"/>
              </a:rPr>
              <a:t>Outline </a:t>
            </a:r>
            <a:endParaRPr lang="en-US" sz="2800" b="1" dirty="0" smtClean="0">
              <a:latin typeface="Times New Roman" pitchFamily="18" charset="0"/>
              <a:cs typeface="Times New Roman" pitchFamily="18" charset="0"/>
            </a:endParaRPr>
          </a:p>
          <a:p>
            <a:pPr marL="548640" lvl="1">
              <a:lnSpc>
                <a:spcPct val="150000"/>
              </a:lnSpc>
              <a:buFont typeface="Courier New" panose="02070309020205020404" pitchFamily="49" charset="0"/>
              <a:buChar char="o"/>
            </a:pPr>
            <a:r>
              <a:rPr lang="en-US" dirty="0">
                <a:latin typeface="Times New Roman" pitchFamily="18" charset="0"/>
                <a:cs typeface="Times New Roman" pitchFamily="18" charset="0"/>
              </a:rPr>
              <a:t>Bacteria  causing  skin and bone infection  </a:t>
            </a:r>
          </a:p>
          <a:p>
            <a:pPr marL="548640" lvl="1">
              <a:lnSpc>
                <a:spcPct val="150000"/>
              </a:lnSpc>
              <a:buFont typeface="Courier New" panose="02070309020205020404" pitchFamily="49" charset="0"/>
              <a:buChar char="o"/>
            </a:pPr>
            <a:r>
              <a:rPr lang="en-US" dirty="0">
                <a:latin typeface="Times New Roman" pitchFamily="18" charset="0"/>
                <a:cs typeface="Times New Roman" pitchFamily="18" charset="0"/>
              </a:rPr>
              <a:t>Virus causing  skin and bone infection </a:t>
            </a:r>
          </a:p>
          <a:p>
            <a:pPr marL="548640" lvl="1">
              <a:lnSpc>
                <a:spcPct val="150000"/>
              </a:lnSpc>
              <a:buFont typeface="Courier New" panose="02070309020205020404" pitchFamily="49" charset="0"/>
              <a:buChar char="o"/>
            </a:pPr>
            <a:r>
              <a:rPr lang="en-US" dirty="0">
                <a:latin typeface="Times New Roman" pitchFamily="18" charset="0"/>
                <a:cs typeface="Times New Roman" pitchFamily="18" charset="0"/>
              </a:rPr>
              <a:t>Fungus causing  skin and bone infection </a:t>
            </a:r>
            <a:endParaRPr lang="am-ET" dirty="0">
              <a:cs typeface="Times New Roman" pitchFamily="18" charset="0"/>
            </a:endParaRPr>
          </a:p>
          <a:p>
            <a:pPr marL="0" indent="0">
              <a:lnSpc>
                <a:spcPct val="150000"/>
              </a:lnSpc>
              <a:buNone/>
            </a:pPr>
            <a:endParaRPr lang="am-ET" sz="2800" dirty="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2</a:t>
            </a:fld>
            <a:endParaRPr lang="am-ET"/>
          </a:p>
        </p:txBody>
      </p:sp>
    </p:spTree>
    <p:extLst>
      <p:ext uri="{BB962C8B-B14F-4D97-AF65-F5344CB8AC3E}">
        <p14:creationId xmlns:p14="http://schemas.microsoft.com/office/powerpoint/2010/main" val="18891503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lstStyle/>
          <a:p>
            <a:pPr marL="91440" lvl="1" indent="0" algn="ctr">
              <a:lnSpc>
                <a:spcPct val="150000"/>
              </a:lnSpc>
              <a:buNone/>
            </a:pPr>
            <a:r>
              <a:rPr lang="en-US" b="1" dirty="0" smtClean="0">
                <a:latin typeface="Times New Roman" pitchFamily="18" charset="0"/>
                <a:cs typeface="Times New Roman" pitchFamily="18" charset="0"/>
              </a:rPr>
              <a:t> </a:t>
            </a:r>
          </a:p>
          <a:p>
            <a:pPr marL="91440" lvl="1" indent="0" algn="ctr">
              <a:lnSpc>
                <a:spcPct val="150000"/>
              </a:lnSpc>
              <a:buNone/>
            </a:pPr>
            <a:endParaRPr lang="en-US" b="1" dirty="0">
              <a:latin typeface="Times New Roman" pitchFamily="18" charset="0"/>
              <a:cs typeface="Times New Roman" pitchFamily="18" charset="0"/>
            </a:endParaRPr>
          </a:p>
          <a:p>
            <a:pPr marL="91440" lvl="1" indent="0" algn="ctr">
              <a:lnSpc>
                <a:spcPct val="150000"/>
              </a:lnSpc>
              <a:buNone/>
            </a:pPr>
            <a:endParaRPr lang="en-US" b="1" dirty="0" smtClean="0">
              <a:latin typeface="Times New Roman" pitchFamily="18" charset="0"/>
              <a:cs typeface="Times New Roman" pitchFamily="18" charset="0"/>
            </a:endParaRPr>
          </a:p>
          <a:p>
            <a:pPr marL="91440" lvl="1" indent="0" algn="ctr">
              <a:lnSpc>
                <a:spcPct val="150000"/>
              </a:lnSpc>
              <a:buNone/>
            </a:pPr>
            <a:r>
              <a:rPr lang="en-US" b="1" dirty="0" smtClean="0">
                <a:latin typeface="Times New Roman" pitchFamily="18" charset="0"/>
                <a:cs typeface="Times New Roman" pitchFamily="18" charset="0"/>
              </a:rPr>
              <a:t>Bacteria </a:t>
            </a:r>
            <a:r>
              <a:rPr lang="en-US" b="1" dirty="0">
                <a:latin typeface="Times New Roman" pitchFamily="18" charset="0"/>
                <a:cs typeface="Times New Roman" pitchFamily="18" charset="0"/>
              </a:rPr>
              <a:t>infecting the Musculoskeletal and </a:t>
            </a:r>
            <a:endParaRPr lang="en-US" b="1" dirty="0" smtClean="0">
              <a:latin typeface="Times New Roman" pitchFamily="18" charset="0"/>
              <a:cs typeface="Times New Roman" pitchFamily="18" charset="0"/>
            </a:endParaRPr>
          </a:p>
          <a:p>
            <a:pPr marL="91440" lvl="1" indent="0" algn="ctr">
              <a:lnSpc>
                <a:spcPct val="150000"/>
              </a:lnSpc>
              <a:buNone/>
            </a:pPr>
            <a:r>
              <a:rPr lang="en-US" b="1" dirty="0" smtClean="0">
                <a:latin typeface="Times New Roman" pitchFamily="18" charset="0"/>
                <a:cs typeface="Times New Roman" pitchFamily="18" charset="0"/>
              </a:rPr>
              <a:t>Integumentary </a:t>
            </a:r>
            <a:r>
              <a:rPr lang="en-US" b="1" dirty="0">
                <a:latin typeface="Times New Roman" pitchFamily="18" charset="0"/>
                <a:cs typeface="Times New Roman" pitchFamily="18" charset="0"/>
              </a:rPr>
              <a:t>S</a:t>
            </a:r>
            <a:r>
              <a:rPr lang="en-US" b="1" dirty="0" smtClean="0">
                <a:latin typeface="Times New Roman" pitchFamily="18" charset="0"/>
                <a:cs typeface="Times New Roman" pitchFamily="18" charset="0"/>
              </a:rPr>
              <a:t>ystem</a:t>
            </a:r>
            <a:endParaRPr lang="am-ET" dirty="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20</a:t>
            </a:fld>
            <a:endParaRPr lang="am-ET"/>
          </a:p>
        </p:txBody>
      </p:sp>
    </p:spTree>
    <p:extLst>
      <p:ext uri="{BB962C8B-B14F-4D97-AF65-F5344CB8AC3E}">
        <p14:creationId xmlns:p14="http://schemas.microsoft.com/office/powerpoint/2010/main" val="106300386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7" name="Picture 2"/>
          <p:cNvPicPr>
            <a:picLocks noChangeAspect="1" noChangeArrowheads="1"/>
          </p:cNvPicPr>
          <p:nvPr/>
        </p:nvPicPr>
        <p:blipFill>
          <a:blip r:embed="rId3" cstate="print"/>
          <a:srcRect/>
          <a:stretch>
            <a:fillRect/>
          </a:stretch>
        </p:blipFill>
        <p:spPr bwMode="auto">
          <a:xfrm>
            <a:off x="457200" y="704850"/>
            <a:ext cx="7772400" cy="5139227"/>
          </a:xfrm>
          <a:prstGeom prst="rect">
            <a:avLst/>
          </a:prstGeom>
          <a:noFill/>
          <a:ln w="9525">
            <a:noFill/>
            <a:miter lim="800000"/>
            <a:headEnd/>
            <a:tailEnd/>
          </a:ln>
        </p:spPr>
      </p:pic>
      <p:sp>
        <p:nvSpPr>
          <p:cNvPr id="364548" name="Rectangle 3"/>
          <p:cNvSpPr>
            <a:spLocks noChangeArrowheads="1"/>
          </p:cNvSpPr>
          <p:nvPr/>
        </p:nvSpPr>
        <p:spPr bwMode="auto">
          <a:xfrm>
            <a:off x="457200" y="6080125"/>
            <a:ext cx="7239000" cy="400110"/>
          </a:xfrm>
          <a:prstGeom prst="rect">
            <a:avLst/>
          </a:prstGeom>
          <a:noFill/>
          <a:ln w="9525">
            <a:noFill/>
            <a:miter lim="800000"/>
            <a:headEnd/>
            <a:tailEnd/>
          </a:ln>
        </p:spPr>
        <p:txBody>
          <a:bodyPr wrap="square">
            <a:spAutoFit/>
          </a:bodyPr>
          <a:lstStyle/>
          <a:p>
            <a:r>
              <a:rPr lang="en-US" sz="2000" b="1" dirty="0">
                <a:latin typeface="Times New Roman" panose="02020603050405020304" pitchFamily="18" charset="0"/>
                <a:cs typeface="Times New Roman" panose="02020603050405020304" pitchFamily="18" charset="0"/>
              </a:rPr>
              <a:t>Figure  </a:t>
            </a:r>
            <a:r>
              <a:rPr lang="en-US" sz="2000" dirty="0">
                <a:latin typeface="Times New Roman" panose="02020603050405020304" pitchFamily="18" charset="0"/>
                <a:cs typeface="Times New Roman" panose="02020603050405020304" pitchFamily="18" charset="0"/>
              </a:rPr>
              <a:t>S</a:t>
            </a:r>
            <a:r>
              <a:rPr lang="en-US" sz="2000" dirty="0" smtClean="0">
                <a:latin typeface="Times New Roman" panose="02020603050405020304" pitchFamily="18" charset="0"/>
                <a:cs typeface="Times New Roman" panose="02020603050405020304" pitchFamily="18" charset="0"/>
              </a:rPr>
              <a:t>aprophytic </a:t>
            </a:r>
            <a:r>
              <a:rPr lang="en-US" sz="2000" dirty="0">
                <a:latin typeface="Times New Roman" panose="02020603050405020304" pitchFamily="18" charset="0"/>
                <a:cs typeface="Times New Roman" panose="02020603050405020304" pitchFamily="18" charset="0"/>
              </a:rPr>
              <a:t>and invasive tissue forms of pathogenic fungi</a:t>
            </a:r>
          </a:p>
        </p:txBody>
      </p:sp>
      <p:sp>
        <p:nvSpPr>
          <p:cNvPr id="364549" name="Rectangle 4"/>
          <p:cNvSpPr>
            <a:spLocks noChangeArrowheads="1"/>
          </p:cNvSpPr>
          <p:nvPr/>
        </p:nvSpPr>
        <p:spPr bwMode="auto">
          <a:xfrm>
            <a:off x="1981200" y="74393"/>
            <a:ext cx="4114800" cy="492443"/>
          </a:xfrm>
          <a:prstGeom prst="rect">
            <a:avLst/>
          </a:prstGeom>
          <a:noFill/>
          <a:ln w="9525">
            <a:noFill/>
            <a:miter lim="800000"/>
            <a:headEnd/>
            <a:tailEnd/>
          </a:ln>
        </p:spPr>
        <p:txBody>
          <a:bodyPr wrap="square">
            <a:spAutoFit/>
          </a:bodyPr>
          <a:lstStyle/>
          <a:p>
            <a:r>
              <a:rPr lang="en-US" sz="2500" b="1" dirty="0">
                <a:latin typeface="Times New Roman" pitchFamily="18" charset="0"/>
                <a:cs typeface="Times New Roman" pitchFamily="18" charset="0"/>
              </a:rPr>
              <a:t>Structure and Morphology</a:t>
            </a:r>
          </a:p>
        </p:txBody>
      </p:sp>
      <p:sp>
        <p:nvSpPr>
          <p:cNvPr id="2" name="Slide Number Placeholder 1"/>
          <p:cNvSpPr>
            <a:spLocks noGrp="1"/>
          </p:cNvSpPr>
          <p:nvPr>
            <p:ph type="sldNum" sz="quarter" idx="12"/>
          </p:nvPr>
        </p:nvSpPr>
        <p:spPr/>
        <p:txBody>
          <a:bodyPr/>
          <a:lstStyle/>
          <a:p>
            <a:fld id="{99C0D4BF-6849-457F-A156-89A3D401B87D}" type="slidenum">
              <a:rPr lang="en-US" smtClean="0"/>
              <a:pPr/>
              <a:t>200</a:t>
            </a:fld>
            <a:endParaRPr lang="en-US"/>
          </a:p>
        </p:txBody>
      </p:sp>
    </p:spTree>
    <p:extLst>
      <p:ext uri="{BB962C8B-B14F-4D97-AF65-F5344CB8AC3E}">
        <p14:creationId xmlns:p14="http://schemas.microsoft.com/office/powerpoint/2010/main" val="207905854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9C0D4BF-6849-457F-A156-89A3D401B87D}" type="slidenum">
              <a:rPr lang="en-US" smtClean="0"/>
              <a:pPr/>
              <a:t>201</a:t>
            </a:fld>
            <a:endParaRPr lang="en-US"/>
          </a:p>
        </p:txBody>
      </p:sp>
      <p:sp>
        <p:nvSpPr>
          <p:cNvPr id="1069060" name="Rectangle 3"/>
          <p:cNvSpPr>
            <a:spLocks noGrp="1" noChangeArrowheads="1"/>
          </p:cNvSpPr>
          <p:nvPr>
            <p:ph sz="quarter" idx="4294967295"/>
          </p:nvPr>
        </p:nvSpPr>
        <p:spPr>
          <a:xfrm>
            <a:off x="0" y="0"/>
            <a:ext cx="9144000" cy="6858000"/>
          </a:xfrm>
          <a:prstGeom prst="rect">
            <a:avLst/>
          </a:prstGeom>
          <a:noFill/>
        </p:spPr>
        <p:txBody>
          <a:bodyPr>
            <a:normAutofit/>
          </a:bodyPr>
          <a:lstStyle/>
          <a:p>
            <a:pPr marL="0" indent="0" algn="just">
              <a:lnSpc>
                <a:spcPct val="160000"/>
              </a:lnSpc>
              <a:buNone/>
            </a:pPr>
            <a:r>
              <a:rPr lang="en-US" sz="2600" b="1"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Fungal </a:t>
            </a:r>
            <a:r>
              <a:rPr lang="en-US" sz="2500" b="1" dirty="0">
                <a:latin typeface="Times New Roman" pitchFamily="18" charset="0"/>
                <a:cs typeface="Times New Roman" pitchFamily="18" charset="0"/>
              </a:rPr>
              <a:t>Pathogenicity (Virulence factors</a:t>
            </a:r>
            <a:r>
              <a:rPr lang="en-US" sz="2500" b="1" dirty="0" smtClean="0">
                <a:latin typeface="Times New Roman" pitchFamily="18" charset="0"/>
                <a:cs typeface="Times New Roman" pitchFamily="18" charset="0"/>
              </a:rPr>
              <a:t>)</a:t>
            </a:r>
          </a:p>
          <a:p>
            <a:pPr algn="just">
              <a:lnSpc>
                <a:spcPct val="160000"/>
              </a:lnSpc>
            </a:pPr>
            <a:r>
              <a:rPr lang="en-US" sz="2500" dirty="0" smtClean="0">
                <a:latin typeface="Times New Roman" pitchFamily="18" charset="0"/>
                <a:cs typeface="Times New Roman" pitchFamily="18" charset="0"/>
              </a:rPr>
              <a:t>Fungi have developed cause disease by different mechanism </a:t>
            </a:r>
          </a:p>
          <a:p>
            <a:pPr marL="182880" lvl="1" algn="just" eaLnBrk="1" hangingPunct="1">
              <a:lnSpc>
                <a:spcPct val="160000"/>
              </a:lnSpc>
            </a:pPr>
            <a:r>
              <a:rPr lang="en-US" sz="2500" dirty="0" smtClean="0">
                <a:latin typeface="Times New Roman" pitchFamily="18" charset="0"/>
                <a:cs typeface="Times New Roman" pitchFamily="18" charset="0"/>
              </a:rPr>
              <a:t>The ability to grow at 37°C is one of the most important</a:t>
            </a:r>
          </a:p>
          <a:p>
            <a:pPr marL="182880" lvl="1" algn="just" eaLnBrk="1" hangingPunct="1">
              <a:lnSpc>
                <a:spcPct val="160000"/>
              </a:lnSpc>
            </a:pPr>
            <a:r>
              <a:rPr lang="en-US" sz="2500" dirty="0" smtClean="0">
                <a:latin typeface="Times New Roman" pitchFamily="18" charset="0"/>
                <a:cs typeface="Times New Roman" pitchFamily="18" charset="0"/>
              </a:rPr>
              <a:t>Ability </a:t>
            </a:r>
            <a:r>
              <a:rPr lang="en-US" sz="2500" dirty="0">
                <a:latin typeface="Times New Roman" pitchFamily="18" charset="0"/>
                <a:cs typeface="Times New Roman" pitchFamily="18" charset="0"/>
              </a:rPr>
              <a:t>to damage host by secreting </a:t>
            </a:r>
            <a:r>
              <a:rPr lang="en-US" sz="2500" b="1" dirty="0">
                <a:latin typeface="Times New Roman" pitchFamily="18" charset="0"/>
                <a:cs typeface="Times New Roman" pitchFamily="18" charset="0"/>
              </a:rPr>
              <a:t>enzymes </a:t>
            </a:r>
            <a:r>
              <a:rPr lang="en-US" sz="2500" dirty="0">
                <a:latin typeface="Times New Roman" pitchFamily="18" charset="0"/>
                <a:cs typeface="Times New Roman" pitchFamily="18" charset="0"/>
              </a:rPr>
              <a:t>such </a:t>
            </a:r>
            <a:r>
              <a:rPr lang="en-US" sz="2500" dirty="0" smtClean="0">
                <a:latin typeface="Times New Roman" pitchFamily="18" charset="0"/>
                <a:cs typeface="Times New Roman" pitchFamily="18" charset="0"/>
              </a:rPr>
              <a:t>as </a:t>
            </a:r>
            <a:r>
              <a:rPr lang="en-US" sz="2500" dirty="0" err="1" smtClean="0">
                <a:latin typeface="Times New Roman" pitchFamily="18" charset="0"/>
                <a:cs typeface="Times New Roman" pitchFamily="18" charset="0"/>
              </a:rPr>
              <a:t>keratinase</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elastase</a:t>
            </a:r>
            <a:r>
              <a:rPr lang="en-US" sz="2500" dirty="0">
                <a:latin typeface="Times New Roman" pitchFamily="18" charset="0"/>
                <a:cs typeface="Times New Roman" pitchFamily="18" charset="0"/>
              </a:rPr>
              <a:t>, collagenase</a:t>
            </a:r>
          </a:p>
          <a:p>
            <a:pPr marL="182880" lvl="1" algn="just" eaLnBrk="1" hangingPunct="1">
              <a:lnSpc>
                <a:spcPct val="160000"/>
              </a:lnSpc>
            </a:pPr>
            <a:r>
              <a:rPr lang="en-US" sz="2500" dirty="0" smtClean="0">
                <a:latin typeface="Times New Roman" pitchFamily="18" charset="0"/>
                <a:cs typeface="Times New Roman" pitchFamily="18" charset="0"/>
              </a:rPr>
              <a:t>Dimorphism allows many fungi to become pathogenic</a:t>
            </a:r>
          </a:p>
          <a:p>
            <a:pPr marL="182880" lvl="1" algn="just" eaLnBrk="1" hangingPunct="1">
              <a:lnSpc>
                <a:spcPct val="160000"/>
              </a:lnSpc>
            </a:pPr>
            <a:r>
              <a:rPr lang="en-US" sz="2500" dirty="0" smtClean="0">
                <a:latin typeface="Times New Roman" pitchFamily="18" charset="0"/>
                <a:cs typeface="Times New Roman" pitchFamily="18" charset="0"/>
              </a:rPr>
              <a:t>Some fungal resist phagocytosis and killing by capsule </a:t>
            </a:r>
          </a:p>
          <a:p>
            <a:pPr marL="182880" lvl="1" algn="just">
              <a:lnSpc>
                <a:spcPct val="160000"/>
              </a:lnSpc>
            </a:pPr>
            <a:r>
              <a:rPr lang="en-US" sz="2500" dirty="0">
                <a:latin typeface="Times New Roman" pitchFamily="18" charset="0"/>
                <a:cs typeface="Times New Roman" pitchFamily="18" charset="0"/>
              </a:rPr>
              <a:t>Being intracellular e.g. </a:t>
            </a:r>
            <a:r>
              <a:rPr lang="en-US" sz="2500" i="1" dirty="0">
                <a:latin typeface="Times New Roman" pitchFamily="18" charset="0"/>
                <a:cs typeface="Times New Roman" pitchFamily="18" charset="0"/>
              </a:rPr>
              <a:t>H. </a:t>
            </a:r>
            <a:r>
              <a:rPr lang="en-US" sz="2500" i="1" dirty="0" err="1">
                <a:latin typeface="Times New Roman" pitchFamily="18" charset="0"/>
                <a:cs typeface="Times New Roman" pitchFamily="18" charset="0"/>
              </a:rPr>
              <a:t>capsulatum</a:t>
            </a:r>
            <a:r>
              <a:rPr lang="en-US" sz="2500" i="1" dirty="0">
                <a:latin typeface="Times New Roman" pitchFamily="18" charset="0"/>
                <a:cs typeface="Times New Roman" pitchFamily="18" charset="0"/>
              </a:rPr>
              <a:t> </a:t>
            </a:r>
            <a:endParaRPr lang="en-US" sz="2500" i="1" dirty="0" smtClean="0">
              <a:latin typeface="Times New Roman" pitchFamily="18" charset="0"/>
              <a:cs typeface="Times New Roman" pitchFamily="18" charset="0"/>
            </a:endParaRPr>
          </a:p>
          <a:p>
            <a:pPr marL="182880" lvl="1" algn="just">
              <a:lnSpc>
                <a:spcPct val="160000"/>
              </a:lnSpc>
            </a:pPr>
            <a:r>
              <a:rPr lang="en-US" sz="2500" dirty="0" smtClean="0">
                <a:latin typeface="Times New Roman" pitchFamily="18" charset="0"/>
                <a:cs typeface="Times New Roman" pitchFamily="18" charset="0"/>
              </a:rPr>
              <a:t>Ability </a:t>
            </a:r>
            <a:r>
              <a:rPr lang="en-US" sz="2500" dirty="0">
                <a:latin typeface="Times New Roman" pitchFamily="18" charset="0"/>
                <a:cs typeface="Times New Roman" pitchFamily="18" charset="0"/>
              </a:rPr>
              <a:t>to </a:t>
            </a:r>
            <a:r>
              <a:rPr lang="en-US" sz="2500" b="1" dirty="0">
                <a:latin typeface="Times New Roman" pitchFamily="18" charset="0"/>
                <a:cs typeface="Times New Roman" pitchFamily="18" charset="0"/>
              </a:rPr>
              <a:t>secrete </a:t>
            </a:r>
            <a:r>
              <a:rPr lang="en-US" sz="2500" b="1" dirty="0" err="1" smtClean="0">
                <a:latin typeface="Times New Roman" pitchFamily="18" charset="0"/>
                <a:cs typeface="Times New Roman" pitchFamily="18" charset="0"/>
              </a:rPr>
              <a:t>mycotoxins</a:t>
            </a:r>
            <a:r>
              <a:rPr lang="en-US" sz="2500" b="1" dirty="0" smtClean="0">
                <a:latin typeface="Times New Roman" pitchFamily="18" charset="0"/>
                <a:cs typeface="Times New Roman" pitchFamily="18" charset="0"/>
              </a:rPr>
              <a:t> (toxin)</a:t>
            </a:r>
          </a:p>
          <a:p>
            <a:pPr marL="182880" lvl="1" algn="just">
              <a:lnSpc>
                <a:spcPct val="160000"/>
              </a:lnSpc>
            </a:pPr>
            <a:r>
              <a:rPr lang="en-US" sz="2500" dirty="0">
                <a:latin typeface="Times New Roman" pitchFamily="18" charset="0"/>
                <a:cs typeface="Times New Roman" pitchFamily="18" charset="0"/>
              </a:rPr>
              <a:t>Blocking immunity, e.g. </a:t>
            </a:r>
            <a:r>
              <a:rPr lang="en-US" sz="2500" dirty="0" err="1">
                <a:latin typeface="Times New Roman" pitchFamily="18" charset="0"/>
                <a:cs typeface="Times New Roman" pitchFamily="18" charset="0"/>
              </a:rPr>
              <a:t>pseudohyphae</a:t>
            </a:r>
            <a:r>
              <a:rPr lang="en-US" sz="2500" dirty="0">
                <a:latin typeface="Times New Roman" pitchFamily="18" charset="0"/>
                <a:cs typeface="Times New Roman" pitchFamily="18" charset="0"/>
              </a:rPr>
              <a:t> of </a:t>
            </a:r>
            <a:r>
              <a:rPr lang="en-US" sz="2500" i="1" dirty="0">
                <a:latin typeface="Times New Roman" pitchFamily="18" charset="0"/>
                <a:cs typeface="Times New Roman" pitchFamily="18" charset="0"/>
              </a:rPr>
              <a:t>Candida  </a:t>
            </a:r>
            <a:r>
              <a:rPr lang="en-US" sz="2500" i="1" dirty="0" err="1">
                <a:latin typeface="Times New Roman" pitchFamily="18" charset="0"/>
                <a:cs typeface="Times New Roman" pitchFamily="18" charset="0"/>
              </a:rPr>
              <a:t>albicans</a:t>
            </a:r>
            <a:endParaRPr lang="en-US" sz="2500" b="1" dirty="0">
              <a:solidFill>
                <a:srgbClr val="0070C0"/>
              </a:solidFill>
              <a:latin typeface="Times New Roman" pitchFamily="18" charset="0"/>
              <a:cs typeface="Times New Roman" pitchFamily="18" charset="0"/>
            </a:endParaRPr>
          </a:p>
          <a:p>
            <a:pPr lvl="1" eaLnBrk="1" hangingPunct="1">
              <a:lnSpc>
                <a:spcPct val="150000"/>
              </a:lnSpc>
            </a:pPr>
            <a:endParaRPr lang="en-US" sz="2400" dirty="0" smtClean="0">
              <a:latin typeface="Constantia" pitchFamily="18" charset="0"/>
            </a:endParaRPr>
          </a:p>
        </p:txBody>
      </p:sp>
    </p:spTree>
    <p:extLst>
      <p:ext uri="{BB962C8B-B14F-4D97-AF65-F5344CB8AC3E}">
        <p14:creationId xmlns:p14="http://schemas.microsoft.com/office/powerpoint/2010/main" val="317095436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buFont typeface="Wingdings" pitchFamily="2" charset="2"/>
              <a:buChar char="q"/>
            </a:pPr>
            <a:r>
              <a:rPr lang="en-US" sz="2500" b="1" dirty="0" err="1" smtClean="0">
                <a:latin typeface="Times New Roman" pitchFamily="18" charset="0"/>
                <a:cs typeface="Times New Roman" pitchFamily="18" charset="0"/>
              </a:rPr>
              <a:t>Mycotoxicosis</a:t>
            </a:r>
            <a:endParaRPr lang="en-US" sz="2500" b="1" dirty="0" smtClean="0">
              <a:latin typeface="Times New Roman" pitchFamily="18" charset="0"/>
              <a:cs typeface="Times New Roman" pitchFamily="18" charset="0"/>
            </a:endParaRPr>
          </a:p>
          <a:p>
            <a:pPr algn="just">
              <a:lnSpc>
                <a:spcPct val="170000"/>
              </a:lnSpc>
            </a:pPr>
            <a:r>
              <a:rPr lang="en-US" sz="2500" dirty="0">
                <a:latin typeface="Times New Roman" pitchFamily="18" charset="0"/>
                <a:cs typeface="Times New Roman" pitchFamily="18" charset="0"/>
              </a:rPr>
              <a:t>Mainly spores are constantly in the air expose the individuals </a:t>
            </a:r>
          </a:p>
          <a:p>
            <a:pPr algn="just">
              <a:lnSpc>
                <a:spcPct val="170000"/>
              </a:lnSpc>
            </a:pPr>
            <a:r>
              <a:rPr lang="en-US" sz="2500" dirty="0">
                <a:latin typeface="Times New Roman" pitchFamily="18" charset="0"/>
                <a:cs typeface="Times New Roman" pitchFamily="18" charset="0"/>
              </a:rPr>
              <a:t>Individual develop-rhinitis, </a:t>
            </a:r>
            <a:r>
              <a:rPr lang="en-US" sz="2500" dirty="0" err="1">
                <a:latin typeface="Times New Roman" pitchFamily="18" charset="0"/>
                <a:cs typeface="Times New Roman" pitchFamily="18" charset="0"/>
              </a:rPr>
              <a:t>conjuctivitis</a:t>
            </a:r>
            <a:r>
              <a:rPr lang="en-US" sz="2500" dirty="0">
                <a:latin typeface="Times New Roman" pitchFamily="18" charset="0"/>
                <a:cs typeface="Times New Roman" pitchFamily="18" charset="0"/>
              </a:rPr>
              <a:t>, bronchial asthma, </a:t>
            </a:r>
            <a:r>
              <a:rPr lang="en-US" sz="2500" dirty="0" err="1" smtClean="0">
                <a:latin typeface="Times New Roman" pitchFamily="18" charset="0"/>
                <a:cs typeface="Times New Roman" pitchFamily="18" charset="0"/>
              </a:rPr>
              <a:t>alveolitis</a:t>
            </a:r>
            <a:endParaRPr lang="en-US" sz="2500" dirty="0" smtClean="0">
              <a:latin typeface="Times New Roman" pitchFamily="18" charset="0"/>
              <a:cs typeface="Times New Roman" pitchFamily="18" charset="0"/>
            </a:endParaRPr>
          </a:p>
          <a:p>
            <a:pPr algn="just">
              <a:lnSpc>
                <a:spcPct val="170000"/>
              </a:lnSpc>
            </a:pPr>
            <a:r>
              <a:rPr lang="en-US" sz="2500" dirty="0" smtClean="0">
                <a:latin typeface="Times New Roman" pitchFamily="18" charset="0"/>
                <a:cs typeface="Times New Roman" pitchFamily="18" charset="0"/>
              </a:rPr>
              <a:t>Some fungi produce toxic substances that poison a person who ingest them.</a:t>
            </a:r>
          </a:p>
          <a:p>
            <a:pPr algn="just">
              <a:lnSpc>
                <a:spcPct val="170000"/>
              </a:lnSpc>
            </a:pPr>
            <a:r>
              <a:rPr lang="en-US" sz="2500" dirty="0" err="1" smtClean="0">
                <a:latin typeface="Times New Roman" pitchFamily="18" charset="0"/>
                <a:cs typeface="Times New Roman" pitchFamily="18" charset="0"/>
              </a:rPr>
              <a:t>Mycotoxcosis</a:t>
            </a:r>
            <a:r>
              <a:rPr lang="en-US" sz="2500" dirty="0" smtClean="0">
                <a:latin typeface="Times New Roman" pitchFamily="18" charset="0"/>
                <a:cs typeface="Times New Roman" pitchFamily="18" charset="0"/>
              </a:rPr>
              <a:t> may result from ingestion of fungal contaminated foods. </a:t>
            </a:r>
          </a:p>
          <a:p>
            <a:pPr marL="0" lvl="1" indent="0" algn="just">
              <a:lnSpc>
                <a:spcPct val="150000"/>
              </a:lnSpc>
              <a:buNone/>
            </a:pPr>
            <a:r>
              <a:rPr lang="en-US" sz="2500" dirty="0" smtClean="0">
                <a:latin typeface="Times New Roman" pitchFamily="18" charset="0"/>
                <a:cs typeface="Times New Roman" pitchFamily="18" charset="0"/>
              </a:rPr>
              <a:t>     Example: Poisonous mushroom </a:t>
            </a:r>
          </a:p>
          <a:p>
            <a:pPr lvl="1">
              <a:lnSpc>
                <a:spcPct val="200000"/>
              </a:lnSpc>
            </a:pPr>
            <a:endParaRPr lang="en-US" dirty="0" smtClean="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0B56878C-9006-4201-9AC0-02F90945BB5B}" type="slidenum">
              <a:rPr lang="en-US" smtClean="0"/>
              <a:pPr/>
              <a:t>202</a:t>
            </a:fld>
            <a:endParaRPr lang="en-US"/>
          </a:p>
        </p:txBody>
      </p:sp>
    </p:spTree>
    <p:extLst>
      <p:ext uri="{BB962C8B-B14F-4D97-AF65-F5344CB8AC3E}">
        <p14:creationId xmlns:p14="http://schemas.microsoft.com/office/powerpoint/2010/main" val="2219494468"/>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4038600" cy="457200"/>
          </a:xfrm>
        </p:spPr>
        <p:txBody>
          <a:bodyPr>
            <a:noAutofit/>
          </a:bodyPr>
          <a:lstStyle/>
          <a:p>
            <a:r>
              <a:rPr lang="en-US" sz="2500" b="1" dirty="0" smtClean="0">
                <a:latin typeface="Times New Roman" pitchFamily="18" charset="0"/>
                <a:cs typeface="Times New Roman" pitchFamily="18" charset="0"/>
              </a:rPr>
              <a:t>Fungal infection </a:t>
            </a:r>
            <a:endParaRPr lang="am-ET" sz="2500" b="1" dirty="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828907"/>
            <a:ext cx="8305801" cy="5469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43826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6324600" cy="533400"/>
          </a:xfrm>
        </p:spPr>
        <p:txBody>
          <a:bodyPr>
            <a:normAutofit/>
          </a:bodyPr>
          <a:lstStyle/>
          <a:p>
            <a:r>
              <a:rPr lang="en-US" sz="2500" b="1" dirty="0" smtClean="0">
                <a:latin typeface="Times New Roman" pitchFamily="18" charset="0"/>
                <a:cs typeface="Times New Roman" pitchFamily="18" charset="0"/>
              </a:rPr>
              <a:t>Levels of invasion by fungal pathogens</a:t>
            </a:r>
            <a:endParaRPr lang="am-ET" sz="2500" b="1" dirty="0">
              <a:cs typeface="Times New Roman" pitchFamily="18" charset="0"/>
            </a:endParaRPr>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8686800"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204</a:t>
            </a:fld>
            <a:endParaRPr lang="am-ET"/>
          </a:p>
        </p:txBody>
      </p:sp>
    </p:spTree>
    <p:extLst>
      <p:ext uri="{BB962C8B-B14F-4D97-AF65-F5344CB8AC3E}">
        <p14:creationId xmlns:p14="http://schemas.microsoft.com/office/powerpoint/2010/main" val="278839184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15400" cy="6629400"/>
          </a:xfrm>
        </p:spPr>
        <p:txBody>
          <a:bodyPr>
            <a:normAutofit/>
          </a:bodyPr>
          <a:lstStyle/>
          <a:p>
            <a:pPr marL="0" indent="0" algn="just">
              <a:lnSpc>
                <a:spcPct val="150000"/>
              </a:lnSpc>
              <a:buNone/>
            </a:pPr>
            <a:r>
              <a:rPr lang="en-US" sz="2500" b="1" dirty="0">
                <a:latin typeface="Times New Roman" pitchFamily="18" charset="0"/>
                <a:cs typeface="Times New Roman" pitchFamily="18" charset="0"/>
              </a:rPr>
              <a:t>Mycoses/fungal infection </a:t>
            </a:r>
            <a:endParaRPr lang="en-US" sz="2500" b="1" dirty="0" smtClean="0">
              <a:latin typeface="Times New Roman" pitchFamily="18" charset="0"/>
              <a:cs typeface="Times New Roman" pitchFamily="18" charset="0"/>
            </a:endParaRPr>
          </a:p>
          <a:p>
            <a:pPr marL="457200" indent="-457200" algn="just">
              <a:lnSpc>
                <a:spcPct val="150000"/>
              </a:lnSpc>
              <a:buFont typeface="+mj-lt"/>
              <a:buAutoNum type="alphaUcPeriod"/>
            </a:pPr>
            <a:r>
              <a:rPr lang="en-US" sz="2500" b="1" dirty="0" smtClean="0">
                <a:latin typeface="Times New Roman" pitchFamily="18" charset="0"/>
                <a:cs typeface="Times New Roman" pitchFamily="18" charset="0"/>
              </a:rPr>
              <a:t>Dermatomycoses</a:t>
            </a:r>
            <a:r>
              <a:rPr lang="en-US" sz="2500" u="sng" dirty="0" smtClean="0">
                <a:latin typeface="Times New Roman" panose="02020603050405020304" pitchFamily="18" charset="0"/>
                <a:cs typeface="Times New Roman" panose="02020603050405020304" pitchFamily="18" charset="0"/>
              </a:rPr>
              <a:t> </a:t>
            </a:r>
            <a:endParaRPr lang="en-US" sz="2500" u="sng" dirty="0">
              <a:latin typeface="Times New Roman" panose="02020603050405020304" pitchFamily="18" charset="0"/>
              <a:cs typeface="Times New Roman" panose="02020603050405020304" pitchFamily="18" charset="0"/>
            </a:endParaRPr>
          </a:p>
          <a:p>
            <a:pPr marL="857250" lvl="2" indent="-457200" algn="just">
              <a:lnSpc>
                <a:spcPct val="150000"/>
              </a:lnSpc>
              <a:buFont typeface="Wingdings" pitchFamily="2" charset="2"/>
              <a:buChar char="ü"/>
            </a:pPr>
            <a:r>
              <a:rPr lang="en-US" sz="2500" dirty="0" smtClean="0">
                <a:latin typeface="Times New Roman" panose="02020603050405020304" pitchFamily="18" charset="0"/>
                <a:cs typeface="Times New Roman" panose="02020603050405020304" pitchFamily="18" charset="0"/>
              </a:rPr>
              <a:t>Superficial infection </a:t>
            </a:r>
          </a:p>
          <a:p>
            <a:pPr marL="857250" lvl="2" indent="-457200" algn="just">
              <a:lnSpc>
                <a:spcPct val="150000"/>
              </a:lnSpc>
              <a:buFont typeface="Wingdings" pitchFamily="2" charset="2"/>
              <a:buChar char="ü"/>
            </a:pPr>
            <a:r>
              <a:rPr lang="en-US" sz="2500" dirty="0" smtClean="0">
                <a:latin typeface="Times New Roman" panose="02020603050405020304" pitchFamily="18" charset="0"/>
                <a:cs typeface="Times New Roman" panose="02020603050405020304" pitchFamily="18" charset="0"/>
              </a:rPr>
              <a:t>Cutaneous infection </a:t>
            </a:r>
          </a:p>
          <a:p>
            <a:pPr marL="857250" lvl="2" indent="-457200" algn="just">
              <a:lnSpc>
                <a:spcPct val="150000"/>
              </a:lnSpc>
              <a:buFont typeface="Wingdings" pitchFamily="2" charset="2"/>
              <a:buChar char="ü"/>
            </a:pPr>
            <a:r>
              <a:rPr lang="en-US" sz="2500" dirty="0" smtClean="0">
                <a:latin typeface="Times New Roman" panose="02020603050405020304" pitchFamily="18" charset="0"/>
                <a:cs typeface="Times New Roman" panose="02020603050405020304" pitchFamily="18" charset="0"/>
              </a:rPr>
              <a:t>Subcutaneous infection  </a:t>
            </a:r>
          </a:p>
          <a:p>
            <a:pPr marL="0" lvl="1" indent="0" algn="just">
              <a:lnSpc>
                <a:spcPct val="150000"/>
              </a:lnSpc>
              <a:buNone/>
            </a:pPr>
            <a:r>
              <a:rPr lang="en-US" sz="2500" b="1" dirty="0" smtClean="0">
                <a:latin typeface="Times New Roman" panose="02020603050405020304" pitchFamily="18" charset="0"/>
                <a:cs typeface="Times New Roman" panose="02020603050405020304" pitchFamily="18" charset="0"/>
              </a:rPr>
              <a:t> B. Systemic infection </a:t>
            </a:r>
          </a:p>
          <a:p>
            <a:pPr marL="0" lvl="1" indent="0" algn="just">
              <a:lnSpc>
                <a:spcPct val="150000"/>
              </a:lnSpc>
              <a:buNone/>
            </a:pPr>
            <a:r>
              <a:rPr lang="en-US" sz="2500" b="1" dirty="0" smtClean="0">
                <a:latin typeface="Times New Roman" panose="02020603050405020304" pitchFamily="18" charset="0"/>
                <a:cs typeface="Times New Roman" panose="02020603050405020304" pitchFamily="18" charset="0"/>
              </a:rPr>
              <a:t> C. Opportunistic  infection </a:t>
            </a:r>
            <a:endParaRPr lang="en-US" sz="2500" b="1" dirty="0">
              <a:latin typeface="Times New Roman" panose="02020603050405020304" pitchFamily="18" charset="0"/>
              <a:cs typeface="Times New Roman" panose="02020603050405020304" pitchFamily="18" charset="0"/>
            </a:endParaRPr>
          </a:p>
          <a:p>
            <a:pPr marL="457200" lvl="1" indent="-457200">
              <a:lnSpc>
                <a:spcPct val="170000"/>
              </a:lnSpc>
              <a:buFont typeface="Courier New" pitchFamily="49" charset="0"/>
              <a:buChar char="o"/>
            </a:pPr>
            <a:endParaRPr lang="en-US" dirty="0" smtClean="0">
              <a:solidFill>
                <a:srgbClr val="7030A0"/>
              </a:solidFill>
              <a:latin typeface="Times New Roman" panose="02020603050405020304" pitchFamily="18" charset="0"/>
              <a:cs typeface="Times New Roman" panose="02020603050405020304" pitchFamily="18" charset="0"/>
            </a:endParaRPr>
          </a:p>
          <a:p>
            <a:pPr>
              <a:lnSpc>
                <a:spcPct val="150000"/>
              </a:lnSpc>
            </a:pPr>
            <a:endParaRPr lang="am-ET" sz="3100" dirty="0">
              <a:cs typeface="Arial" pitchFamily="34" charset="0"/>
            </a:endParaRPr>
          </a:p>
        </p:txBody>
      </p:sp>
    </p:spTree>
    <p:extLst>
      <p:ext uri="{BB962C8B-B14F-4D97-AF65-F5344CB8AC3E}">
        <p14:creationId xmlns:p14="http://schemas.microsoft.com/office/powerpoint/2010/main" val="211585414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lvl="1" indent="0" algn="just">
              <a:lnSpc>
                <a:spcPct val="150000"/>
              </a:lnSpc>
              <a:buNone/>
            </a:pPr>
            <a:r>
              <a:rPr lang="en-US" sz="2500" b="1" dirty="0" smtClean="0">
                <a:solidFill>
                  <a:srgbClr val="7030A0"/>
                </a:solidFill>
                <a:latin typeface="Times New Roman" panose="02020603050405020304" pitchFamily="18" charset="0"/>
                <a:cs typeface="Times New Roman" panose="02020603050405020304" pitchFamily="18" charset="0"/>
              </a:rPr>
              <a:t> </a:t>
            </a:r>
            <a:r>
              <a:rPr lang="en-US" sz="2500" b="1" dirty="0" smtClean="0">
                <a:latin typeface="Times New Roman" panose="02020603050405020304" pitchFamily="18" charset="0"/>
                <a:cs typeface="Times New Roman" panose="02020603050405020304" pitchFamily="18" charset="0"/>
              </a:rPr>
              <a:t>Superficial mycoses</a:t>
            </a:r>
            <a:endParaRPr lang="en-US" sz="2500" dirty="0">
              <a:latin typeface="Times New Roman" panose="02020603050405020304" pitchFamily="18" charset="0"/>
              <a:cs typeface="Times New Roman" panose="02020603050405020304" pitchFamily="18" charset="0"/>
            </a:endParaRPr>
          </a:p>
          <a:p>
            <a:pPr marL="182880" lvl="1" algn="just">
              <a:lnSpc>
                <a:spcPct val="150000"/>
              </a:lnSpc>
            </a:pPr>
            <a:r>
              <a:rPr lang="en-US" sz="2500" dirty="0">
                <a:latin typeface="Times New Roman" panose="02020603050405020304" pitchFamily="18" charset="0"/>
                <a:cs typeface="Times New Roman" panose="02020603050405020304" pitchFamily="18" charset="0"/>
              </a:rPr>
              <a:t>Superficial mycoses, limited </a:t>
            </a:r>
            <a:r>
              <a:rPr lang="en-US" sz="2500" dirty="0" smtClean="0">
                <a:latin typeface="Times New Roman" panose="02020603050405020304" pitchFamily="18" charset="0"/>
                <a:cs typeface="Times New Roman" panose="02020603050405020304" pitchFamily="18" charset="0"/>
              </a:rPr>
              <a:t>to </a:t>
            </a:r>
            <a:r>
              <a:rPr lang="en-US" sz="2500" dirty="0">
                <a:latin typeface="Times New Roman" panose="02020603050405020304" pitchFamily="18" charset="0"/>
                <a:cs typeface="Times New Roman" panose="02020603050405020304" pitchFamily="18" charset="0"/>
              </a:rPr>
              <a:t>outmost layers  of the skin and hair</a:t>
            </a:r>
          </a:p>
          <a:p>
            <a:pPr marL="182880" lvl="1" algn="just">
              <a:lnSpc>
                <a:spcPct val="150000"/>
              </a:lnSpc>
            </a:pPr>
            <a:r>
              <a:rPr lang="en-US" sz="2500" dirty="0" smtClean="0">
                <a:latin typeface="Times New Roman" panose="02020603050405020304" pitchFamily="18" charset="0"/>
                <a:cs typeface="Times New Roman" panose="02020603050405020304" pitchFamily="18" charset="0"/>
              </a:rPr>
              <a:t>It causes </a:t>
            </a:r>
            <a:r>
              <a:rPr lang="en-US" sz="2500" b="1" dirty="0">
                <a:latin typeface="Times New Roman" panose="02020603050405020304" pitchFamily="18" charset="0"/>
                <a:cs typeface="Times New Roman" panose="02020603050405020304" pitchFamily="18" charset="0"/>
              </a:rPr>
              <a:t>discoloration</a:t>
            </a:r>
            <a:r>
              <a:rPr lang="en-US" sz="2500" dirty="0">
                <a:latin typeface="Times New Roman" panose="02020603050405020304" pitchFamily="18" charset="0"/>
                <a:cs typeface="Times New Roman" panose="02020603050405020304" pitchFamily="18" charset="0"/>
              </a:rPr>
              <a:t> or de-pigmentation of the skin. </a:t>
            </a:r>
          </a:p>
          <a:p>
            <a:pPr lvl="2" algn="just">
              <a:lnSpc>
                <a:spcPct val="150000"/>
              </a:lnSpc>
            </a:pPr>
            <a:r>
              <a:rPr lang="en-US" sz="2500" b="1" dirty="0" err="1">
                <a:latin typeface="Times New Roman" panose="02020603050405020304" pitchFamily="18" charset="0"/>
                <a:cs typeface="Times New Roman" panose="02020603050405020304" pitchFamily="18" charset="0"/>
              </a:rPr>
              <a:t>P</a:t>
            </a:r>
            <a:r>
              <a:rPr lang="en-US" sz="2500" b="1" dirty="0" err="1" smtClean="0">
                <a:latin typeface="Times New Roman" panose="02020603050405020304" pitchFamily="18" charset="0"/>
                <a:cs typeface="Times New Roman" panose="02020603050405020304" pitchFamily="18" charset="0"/>
              </a:rPr>
              <a:t>ityriasis</a:t>
            </a:r>
            <a:r>
              <a:rPr lang="en-US" sz="2500" dirty="0" smtClean="0">
                <a:latin typeface="Times New Roman" panose="02020603050405020304" pitchFamily="18" charset="0"/>
                <a:cs typeface="Times New Roman" panose="02020603050405020304" pitchFamily="18" charset="0"/>
              </a:rPr>
              <a:t> </a:t>
            </a:r>
            <a:r>
              <a:rPr lang="en-US" sz="2500" b="1" dirty="0" err="1" smtClean="0">
                <a:latin typeface="Times New Roman" panose="02020603050405020304" pitchFamily="18" charset="0"/>
                <a:cs typeface="Times New Roman" panose="02020603050405020304" pitchFamily="18" charset="0"/>
              </a:rPr>
              <a:t>versicolor</a:t>
            </a:r>
            <a:r>
              <a:rPr lang="en-US" sz="2500" dirty="0" smtClean="0">
                <a:latin typeface="Times New Roman" panose="02020603050405020304" pitchFamily="18" charset="0"/>
                <a:cs typeface="Times New Roman" panose="02020603050405020304" pitchFamily="18" charset="0"/>
              </a:rPr>
              <a:t>:</a:t>
            </a:r>
            <a:r>
              <a:rPr lang="en-US" sz="2500" b="1" dirty="0" smtClean="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Malassezia</a:t>
            </a:r>
            <a:r>
              <a:rPr lang="en-US" sz="2500" i="1" dirty="0">
                <a:latin typeface="Times New Roman" panose="02020603050405020304" pitchFamily="18" charset="0"/>
                <a:cs typeface="Times New Roman" panose="02020603050405020304" pitchFamily="18" charset="0"/>
              </a:rPr>
              <a:t>  furfur</a:t>
            </a:r>
          </a:p>
          <a:p>
            <a:pPr lvl="2" algn="just">
              <a:lnSpc>
                <a:spcPct val="150000"/>
              </a:lnSpc>
            </a:pPr>
            <a:r>
              <a:rPr lang="en-US" sz="2500" b="1" dirty="0" err="1">
                <a:latin typeface="Times New Roman" panose="02020603050405020304" pitchFamily="18" charset="0"/>
                <a:cs typeface="Times New Roman" panose="02020603050405020304" pitchFamily="18" charset="0"/>
              </a:rPr>
              <a:t>Tinea</a:t>
            </a:r>
            <a:r>
              <a:rPr lang="en-US" sz="2500" b="1" dirty="0">
                <a:latin typeface="Times New Roman" panose="02020603050405020304" pitchFamily="18" charset="0"/>
                <a:cs typeface="Times New Roman" panose="02020603050405020304" pitchFamily="18" charset="0"/>
              </a:rPr>
              <a:t> </a:t>
            </a:r>
            <a:r>
              <a:rPr lang="en-US" sz="2500" b="1" dirty="0" err="1" smtClean="0">
                <a:latin typeface="Times New Roman" panose="02020603050405020304" pitchFamily="18" charset="0"/>
                <a:cs typeface="Times New Roman" panose="02020603050405020304" pitchFamily="18" charset="0"/>
              </a:rPr>
              <a:t>nigra</a:t>
            </a:r>
            <a:r>
              <a:rPr lang="en-US" sz="2500" dirty="0" smtClean="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Hortae</a:t>
            </a:r>
            <a:r>
              <a:rPr lang="en-US" sz="2500" i="1" dirty="0">
                <a:latin typeface="Times New Roman" panose="02020603050405020304" pitchFamily="18" charset="0"/>
                <a:cs typeface="Times New Roman" panose="02020603050405020304" pitchFamily="18" charset="0"/>
              </a:rPr>
              <a:t>  </a:t>
            </a:r>
            <a:r>
              <a:rPr lang="en-US" sz="2500" i="1" dirty="0" err="1" smtClean="0">
                <a:latin typeface="Times New Roman" panose="02020603050405020304" pitchFamily="18" charset="0"/>
                <a:cs typeface="Times New Roman" panose="02020603050405020304" pitchFamily="18" charset="0"/>
              </a:rPr>
              <a:t>werneckii</a:t>
            </a:r>
            <a:endParaRPr lang="en-US" sz="2500" i="1" dirty="0">
              <a:latin typeface="Times New Roman" panose="02020603050405020304" pitchFamily="18" charset="0"/>
              <a:cs typeface="Times New Roman" panose="02020603050405020304" pitchFamily="18" charset="0"/>
            </a:endParaRPr>
          </a:p>
          <a:p>
            <a:pPr lvl="2" algn="just">
              <a:lnSpc>
                <a:spcPct val="150000"/>
              </a:lnSpc>
            </a:pPr>
            <a:r>
              <a:rPr lang="en-US" sz="2500" b="1" dirty="0" smtClean="0">
                <a:latin typeface="Times New Roman" panose="02020603050405020304" pitchFamily="18" charset="0"/>
                <a:cs typeface="Times New Roman" panose="02020603050405020304" pitchFamily="18" charset="0"/>
              </a:rPr>
              <a:t>Black </a:t>
            </a:r>
            <a:r>
              <a:rPr lang="en-US" sz="2500" b="1" dirty="0" err="1" smtClean="0">
                <a:latin typeface="Times New Roman" panose="02020603050405020304" pitchFamily="18" charset="0"/>
                <a:cs typeface="Times New Roman" panose="02020603050405020304" pitchFamily="18" charset="0"/>
              </a:rPr>
              <a:t>pidera</a:t>
            </a:r>
            <a:r>
              <a:rPr lang="en-US" sz="2500" dirty="0" smtClean="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Piedraia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hortae</a:t>
            </a:r>
            <a:endParaRPr lang="en-US" sz="2500" i="1" dirty="0">
              <a:latin typeface="Times New Roman" panose="02020603050405020304" pitchFamily="18" charset="0"/>
              <a:cs typeface="Times New Roman" panose="02020603050405020304" pitchFamily="18" charset="0"/>
            </a:endParaRPr>
          </a:p>
          <a:p>
            <a:pPr lvl="2" algn="just">
              <a:lnSpc>
                <a:spcPct val="150000"/>
              </a:lnSpc>
            </a:pPr>
            <a:r>
              <a:rPr lang="en-US" sz="2500" b="1" dirty="0">
                <a:latin typeface="Times New Roman" panose="02020603050405020304" pitchFamily="18" charset="0"/>
                <a:cs typeface="Times New Roman" panose="02020603050405020304" pitchFamily="18" charset="0"/>
              </a:rPr>
              <a:t>W</a:t>
            </a:r>
            <a:r>
              <a:rPr lang="en-US" sz="2500" b="1" dirty="0" smtClean="0">
                <a:latin typeface="Times New Roman" panose="02020603050405020304" pitchFamily="18" charset="0"/>
                <a:cs typeface="Times New Roman" panose="02020603050405020304" pitchFamily="18" charset="0"/>
              </a:rPr>
              <a:t>hite </a:t>
            </a:r>
            <a:r>
              <a:rPr lang="en-US" sz="2500" b="1" dirty="0" err="1" smtClean="0">
                <a:latin typeface="Times New Roman" panose="02020603050405020304" pitchFamily="18" charset="0"/>
                <a:cs typeface="Times New Roman" panose="02020603050405020304" pitchFamily="18" charset="0"/>
              </a:rPr>
              <a:t>piedra</a:t>
            </a:r>
            <a:r>
              <a:rPr lang="en-US" sz="2500" dirty="0" smtClean="0">
                <a:latin typeface="Times New Roman" panose="02020603050405020304" pitchFamily="18" charset="0"/>
                <a:cs typeface="Times New Roman" panose="02020603050405020304" pitchFamily="18" charset="0"/>
              </a:rPr>
              <a:t>: </a:t>
            </a:r>
            <a:r>
              <a:rPr lang="en-US" sz="2500" i="1" dirty="0" err="1" smtClean="0">
                <a:latin typeface="Times New Roman" panose="02020603050405020304" pitchFamily="18" charset="0"/>
                <a:cs typeface="Times New Roman" panose="02020603050405020304" pitchFamily="18" charset="0"/>
              </a:rPr>
              <a:t>Trichosporon</a:t>
            </a:r>
            <a:r>
              <a:rPr lang="en-US" sz="2500" i="1" dirty="0" smtClean="0">
                <a:latin typeface="Times New Roman" panose="02020603050405020304" pitchFamily="18" charset="0"/>
                <a:cs typeface="Times New Roman" panose="02020603050405020304" pitchFamily="18" charset="0"/>
              </a:rPr>
              <a:t> </a:t>
            </a:r>
            <a:r>
              <a:rPr lang="en-US" sz="2500" i="1" dirty="0" err="1" smtClean="0">
                <a:latin typeface="Times New Roman" panose="02020603050405020304" pitchFamily="18" charset="0"/>
                <a:cs typeface="Times New Roman" panose="02020603050405020304" pitchFamily="18" charset="0"/>
              </a:rPr>
              <a:t>begille</a:t>
            </a:r>
            <a:endParaRPr lang="en-US" sz="2500" i="1" dirty="0">
              <a:latin typeface="Times New Roman" panose="02020603050405020304" pitchFamily="18" charset="0"/>
              <a:cs typeface="Times New Roman" panose="02020603050405020304" pitchFamily="18" charset="0"/>
            </a:endParaRPr>
          </a:p>
          <a:p>
            <a:endParaRPr lang="am-ET" dirty="0"/>
          </a:p>
        </p:txBody>
      </p:sp>
      <p:sp>
        <p:nvSpPr>
          <p:cNvPr id="4" name="Slide Number Placeholder 3"/>
          <p:cNvSpPr>
            <a:spLocks noGrp="1"/>
          </p:cNvSpPr>
          <p:nvPr>
            <p:ph type="sldNum" sz="quarter" idx="12"/>
          </p:nvPr>
        </p:nvSpPr>
        <p:spPr/>
        <p:txBody>
          <a:bodyPr/>
          <a:lstStyle/>
          <a:p>
            <a:fld id="{D167EEAB-4B1A-4B36-8290-8409503FCFA0}" type="slidenum">
              <a:rPr lang="am-ET" smtClean="0"/>
              <a:t>206</a:t>
            </a:fld>
            <a:endParaRPr lang="am-ET"/>
          </a:p>
        </p:txBody>
      </p:sp>
    </p:spTree>
    <p:extLst>
      <p:ext uri="{BB962C8B-B14F-4D97-AF65-F5344CB8AC3E}">
        <p14:creationId xmlns:p14="http://schemas.microsoft.com/office/powerpoint/2010/main" val="46722172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05600"/>
          </a:xfrm>
        </p:spPr>
        <p:txBody>
          <a:bodyPr>
            <a:normAutofit lnSpcReduction="10000"/>
          </a:bodyPr>
          <a:lstStyle/>
          <a:p>
            <a:pPr marL="0" indent="0">
              <a:lnSpc>
                <a:spcPct val="150000"/>
              </a:lnSpc>
              <a:buNone/>
            </a:pP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Pityriasis</a:t>
            </a:r>
            <a:r>
              <a:rPr lang="en-US" sz="2600" b="1" dirty="0" smtClean="0">
                <a:latin typeface="Times New Roman" pitchFamily="18" charset="0"/>
                <a:cs typeface="Times New Roman" pitchFamily="18" charset="0"/>
              </a:rPr>
              <a:t> </a:t>
            </a:r>
            <a:r>
              <a:rPr lang="en-US" sz="2600" b="1" dirty="0">
                <a:latin typeface="Times New Roman" pitchFamily="18" charset="0"/>
                <a:cs typeface="Times New Roman" pitchFamily="18" charset="0"/>
              </a:rPr>
              <a:t>(Tinea) Versicolor</a:t>
            </a:r>
            <a:endParaRPr lang="en-US" sz="2600" b="1" dirty="0" smtClean="0">
              <a:latin typeface="Times New Roman" panose="02020603050405020304" pitchFamily="18" charset="0"/>
              <a:cs typeface="Times New Roman" panose="02020603050405020304" pitchFamily="18" charset="0"/>
            </a:endParaRPr>
          </a:p>
          <a:p>
            <a:pPr marL="182880" lvl="1" algn="just">
              <a:lnSpc>
                <a:spcPct val="200000"/>
              </a:lnSpc>
              <a:buFont typeface="Courier New" panose="02070309020205020404" pitchFamily="49" charset="0"/>
              <a:buChar char="o"/>
            </a:pPr>
            <a:r>
              <a:rPr lang="en-US" sz="2400" dirty="0" smtClean="0">
                <a:latin typeface="Times New Roman" panose="02020603050405020304" pitchFamily="18" charset="0"/>
                <a:cs typeface="Times New Roman" panose="02020603050405020304" pitchFamily="18" charset="0"/>
              </a:rPr>
              <a:t>Small </a:t>
            </a:r>
            <a:r>
              <a:rPr lang="en-US" sz="2400" dirty="0">
                <a:latin typeface="Times New Roman" panose="02020603050405020304" pitchFamily="18" charset="0"/>
                <a:cs typeface="Times New Roman" panose="02020603050405020304" pitchFamily="18" charset="0"/>
              </a:rPr>
              <a:t>irregular, well-demarcated </a:t>
            </a:r>
            <a:r>
              <a:rPr lang="en-US" sz="2400" dirty="0" smtClean="0">
                <a:latin typeface="Times New Roman" panose="02020603050405020304" pitchFamily="18" charset="0"/>
                <a:cs typeface="Times New Roman" panose="02020603050405020304" pitchFamily="18" charset="0"/>
              </a:rPr>
              <a:t> patches </a:t>
            </a:r>
            <a:r>
              <a:rPr lang="en-US" sz="2400" dirty="0">
                <a:latin typeface="Times New Roman" panose="02020603050405020304" pitchFamily="18" charset="0"/>
                <a:cs typeface="Times New Roman" panose="02020603050405020304" pitchFamily="18" charset="0"/>
              </a:rPr>
              <a:t>of discoloration that may be raised and covered </a:t>
            </a:r>
            <a:r>
              <a:rPr lang="en-US" sz="2400" dirty="0" smtClean="0">
                <a:latin typeface="Times New Roman" panose="02020603050405020304" pitchFamily="18" charset="0"/>
                <a:cs typeface="Times New Roman" panose="02020603050405020304" pitchFamily="18" charset="0"/>
              </a:rPr>
              <a:t> by </a:t>
            </a:r>
            <a:r>
              <a:rPr lang="en-US" sz="2400" dirty="0">
                <a:latin typeface="Times New Roman" panose="02020603050405020304" pitchFamily="18" charset="0"/>
                <a:cs typeface="Times New Roman" panose="02020603050405020304" pitchFamily="18" charset="0"/>
              </a:rPr>
              <a:t>a fine scale. </a:t>
            </a:r>
          </a:p>
          <a:p>
            <a:pPr marL="182880" lvl="1" algn="just">
              <a:lnSpc>
                <a:spcPct val="200000"/>
              </a:lnSpc>
              <a:buFont typeface="Courier New" panose="02070309020205020404" pitchFamily="49" charset="0"/>
              <a:buChar char="o"/>
            </a:pPr>
            <a:r>
              <a:rPr lang="en-US" sz="2400" dirty="0" smtClean="0">
                <a:latin typeface="Times New Roman" panose="02020603050405020304" pitchFamily="18" charset="0"/>
                <a:cs typeface="Times New Roman" panose="02020603050405020304" pitchFamily="18" charset="0"/>
              </a:rPr>
              <a:t>Common, </a:t>
            </a:r>
            <a:r>
              <a:rPr lang="en-US" sz="2400" dirty="0">
                <a:latin typeface="Times New Roman" panose="02020603050405020304" pitchFamily="18" charset="0"/>
                <a:cs typeface="Times New Roman" panose="02020603050405020304" pitchFamily="18" charset="0"/>
              </a:rPr>
              <a:t>it may affect up to 60% of the </a:t>
            </a:r>
            <a:r>
              <a:rPr lang="en-US" sz="2400" dirty="0" smtClean="0">
                <a:latin typeface="Times New Roman" panose="02020603050405020304" pitchFamily="18" charset="0"/>
                <a:cs typeface="Times New Roman" panose="02020603050405020304" pitchFamily="18" charset="0"/>
              </a:rPr>
              <a:t>population</a:t>
            </a:r>
          </a:p>
          <a:p>
            <a:pPr marL="182880" lvl="1" algn="just">
              <a:lnSpc>
                <a:spcPct val="200000"/>
              </a:lnSpc>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It is </a:t>
            </a:r>
            <a:r>
              <a:rPr lang="en-US" sz="2400" dirty="0" smtClean="0">
                <a:latin typeface="Times New Roman" panose="02020603050405020304" pitchFamily="18" charset="0"/>
                <a:cs typeface="Times New Roman" panose="02020603050405020304" pitchFamily="18" charset="0"/>
              </a:rPr>
              <a:t> caused </a:t>
            </a:r>
            <a:r>
              <a:rPr lang="en-US" sz="2400" dirty="0">
                <a:latin typeface="Times New Roman" panose="02020603050405020304" pitchFamily="18" charset="0"/>
                <a:cs typeface="Times New Roman" panose="02020603050405020304" pitchFamily="18" charset="0"/>
              </a:rPr>
              <a:t>by the lipophilic yeast </a:t>
            </a:r>
            <a:r>
              <a:rPr lang="en-US" sz="2400" i="1" dirty="0" err="1">
                <a:latin typeface="Times New Roman" panose="02020603050405020304" pitchFamily="18" charset="0"/>
                <a:cs typeface="Times New Roman" panose="02020603050405020304" pitchFamily="18" charset="0"/>
              </a:rPr>
              <a:t>Malassezia</a:t>
            </a:r>
            <a:r>
              <a:rPr lang="en-US" sz="2400" i="1" dirty="0">
                <a:latin typeface="Times New Roman" panose="02020603050405020304" pitchFamily="18" charset="0"/>
                <a:cs typeface="Times New Roman" panose="02020603050405020304" pitchFamily="18" charset="0"/>
              </a:rPr>
              <a:t> </a:t>
            </a:r>
            <a:r>
              <a:rPr lang="en-US" sz="2400" i="1" dirty="0" smtClean="0">
                <a:latin typeface="Times New Roman" panose="02020603050405020304" pitchFamily="18" charset="0"/>
                <a:cs typeface="Times New Roman" panose="02020603050405020304" pitchFamily="18" charset="0"/>
              </a:rPr>
              <a:t>furfur</a:t>
            </a:r>
          </a:p>
          <a:p>
            <a:pPr marL="365760" lvl="3" algn="just">
              <a:lnSpc>
                <a:spcPct val="200000"/>
              </a:lnSpc>
            </a:pPr>
            <a:r>
              <a:rPr lang="en-US" sz="2400" dirty="0">
                <a:latin typeface="Times New Roman" panose="02020603050405020304" pitchFamily="18" charset="0"/>
                <a:cs typeface="Times New Roman" panose="02020603050405020304" pitchFamily="18" charset="0"/>
              </a:rPr>
              <a:t>C</a:t>
            </a:r>
            <a:r>
              <a:rPr lang="en-US" sz="2400" dirty="0" smtClean="0">
                <a:latin typeface="Times New Roman" panose="02020603050405020304" pitchFamily="18" charset="0"/>
                <a:cs typeface="Times New Roman" panose="02020603050405020304" pitchFamily="18" charset="0"/>
              </a:rPr>
              <a:t>lusters </a:t>
            </a:r>
            <a:r>
              <a:rPr lang="en-US" sz="2400" dirty="0">
                <a:latin typeface="Times New Roman" panose="02020603050405020304" pitchFamily="18" charset="0"/>
                <a:cs typeface="Times New Roman" panose="02020603050405020304" pitchFamily="18" charset="0"/>
              </a:rPr>
              <a:t>of spherical or oval, thick-walled </a:t>
            </a:r>
            <a:r>
              <a:rPr lang="en-US" sz="2400" dirty="0" smtClean="0">
                <a:latin typeface="Times New Roman" panose="02020603050405020304" pitchFamily="18" charset="0"/>
                <a:cs typeface="Times New Roman" panose="02020603050405020304" pitchFamily="18" charset="0"/>
              </a:rPr>
              <a:t>yeast like cells</a:t>
            </a:r>
          </a:p>
          <a:p>
            <a:pPr marL="365760" lvl="3" algn="just">
              <a:lnSpc>
                <a:spcPct val="200000"/>
              </a:lnSpc>
            </a:pPr>
            <a:r>
              <a:rPr lang="en-US" sz="2400" dirty="0" smtClean="0">
                <a:latin typeface="Times New Roman" panose="02020603050405020304" pitchFamily="18" charset="0"/>
                <a:cs typeface="Times New Roman" panose="02020603050405020304" pitchFamily="18" charset="0"/>
              </a:rPr>
              <a:t>Young  </a:t>
            </a:r>
            <a:r>
              <a:rPr lang="en-US" sz="2400" dirty="0">
                <a:latin typeface="Times New Roman" panose="02020603050405020304" pitchFamily="18" charset="0"/>
                <a:cs typeface="Times New Roman" panose="02020603050405020304" pitchFamily="18" charset="0"/>
              </a:rPr>
              <a:t>adults  are  most  commonly </a:t>
            </a:r>
            <a:r>
              <a:rPr lang="en-US" sz="2400" dirty="0" smtClean="0">
                <a:latin typeface="Times New Roman" panose="02020603050405020304" pitchFamily="18" charset="0"/>
                <a:cs typeface="Times New Roman" panose="02020603050405020304" pitchFamily="18" charset="0"/>
              </a:rPr>
              <a:t> affected</a:t>
            </a:r>
          </a:p>
          <a:p>
            <a:pPr marL="365760" lvl="3" algn="just">
              <a:lnSpc>
                <a:spcPct val="200000"/>
              </a:lnSpc>
            </a:pPr>
            <a:r>
              <a:rPr lang="en-US" sz="2400" dirty="0" smtClean="0">
                <a:latin typeface="Times New Roman" panose="02020603050405020304" pitchFamily="18" charset="0"/>
                <a:cs typeface="Times New Roman" panose="02020603050405020304" pitchFamily="18" charset="0"/>
              </a:rPr>
              <a:t>Because </a:t>
            </a:r>
            <a:r>
              <a:rPr lang="en-US" sz="2400" i="1" dirty="0">
                <a:latin typeface="Times New Roman" panose="02020603050405020304" pitchFamily="18" charset="0"/>
                <a:cs typeface="Times New Roman" panose="02020603050405020304" pitchFamily="18" charset="0"/>
              </a:rPr>
              <a:t>M. </a:t>
            </a:r>
            <a:r>
              <a:rPr lang="en-US" sz="2400" i="1" dirty="0" smtClean="0">
                <a:latin typeface="Times New Roman" panose="02020603050405020304" pitchFamily="18" charset="0"/>
                <a:cs typeface="Times New Roman" panose="02020603050405020304" pitchFamily="18" charset="0"/>
              </a:rPr>
              <a:t>furfur </a:t>
            </a:r>
            <a:r>
              <a:rPr lang="en-US" sz="2400" dirty="0" smtClean="0">
                <a:latin typeface="Times New Roman" panose="02020603050405020304" pitchFamily="18" charset="0"/>
                <a:cs typeface="Times New Roman" panose="02020603050405020304" pitchFamily="18" charset="0"/>
              </a:rPr>
              <a:t>tends </a:t>
            </a:r>
            <a:r>
              <a:rPr lang="en-US" sz="2400" dirty="0">
                <a:latin typeface="Times New Roman" panose="02020603050405020304" pitchFamily="18" charset="0"/>
                <a:cs typeface="Times New Roman" panose="02020603050405020304" pitchFamily="18" charset="0"/>
              </a:rPr>
              <a:t>to interfere with </a:t>
            </a:r>
            <a:r>
              <a:rPr lang="en-US" sz="2400" dirty="0" smtClean="0">
                <a:latin typeface="Times New Roman" panose="02020603050405020304" pitchFamily="18" charset="0"/>
                <a:cs typeface="Times New Roman" panose="02020603050405020304" pitchFamily="18" charset="0"/>
              </a:rPr>
              <a:t> melanin </a:t>
            </a:r>
            <a:r>
              <a:rPr lang="en-US" sz="2400" dirty="0">
                <a:latin typeface="Times New Roman" panose="02020603050405020304" pitchFamily="18" charset="0"/>
                <a:cs typeface="Times New Roman" panose="02020603050405020304" pitchFamily="18" charset="0"/>
              </a:rPr>
              <a:t>production, </a:t>
            </a:r>
            <a:r>
              <a:rPr lang="en-US" sz="2400" dirty="0" smtClean="0">
                <a:latin typeface="Times New Roman" panose="02020603050405020304" pitchFamily="18" charset="0"/>
                <a:cs typeface="Times New Roman" panose="02020603050405020304" pitchFamily="18" charset="0"/>
              </a:rPr>
              <a:t>lesions </a:t>
            </a:r>
            <a:r>
              <a:rPr lang="en-US" sz="2400" dirty="0">
                <a:latin typeface="Times New Roman" panose="02020603050405020304" pitchFamily="18" charset="0"/>
                <a:cs typeface="Times New Roman" panose="02020603050405020304" pitchFamily="18" charset="0"/>
              </a:rPr>
              <a:t>are </a:t>
            </a:r>
            <a:r>
              <a:rPr lang="en-US" sz="2400" dirty="0" err="1">
                <a:latin typeface="Times New Roman" panose="02020603050405020304" pitchFamily="18" charset="0"/>
                <a:cs typeface="Times New Roman" panose="02020603050405020304" pitchFamily="18" charset="0"/>
              </a:rPr>
              <a:t>hypopigmented</a:t>
            </a:r>
            <a:r>
              <a:rPr lang="en-US" sz="2400" dirty="0">
                <a:latin typeface="Times New Roman" panose="02020603050405020304" pitchFamily="18" charset="0"/>
                <a:cs typeface="Times New Roman" panose="02020603050405020304" pitchFamily="18" charset="0"/>
              </a:rPr>
              <a:t> in </a:t>
            </a:r>
            <a:r>
              <a:rPr lang="en-US" sz="2400" b="1" dirty="0" smtClean="0">
                <a:latin typeface="Times New Roman" panose="02020603050405020304" pitchFamily="18" charset="0"/>
                <a:cs typeface="Times New Roman" panose="02020603050405020304" pitchFamily="18" charset="0"/>
              </a:rPr>
              <a:t>darks</a:t>
            </a:r>
            <a:r>
              <a:rPr lang="en-US" sz="2400" dirty="0" smtClean="0">
                <a:latin typeface="Times New Roman" panose="02020603050405020304" pitchFamily="18" charset="0"/>
                <a:cs typeface="Times New Roman" panose="02020603050405020304" pitchFamily="18" charset="0"/>
              </a:rPr>
              <a:t> skinned  </a:t>
            </a:r>
            <a:r>
              <a:rPr lang="en-US" sz="2400" dirty="0">
                <a:latin typeface="Times New Roman" panose="02020603050405020304" pitchFamily="18" charset="0"/>
                <a:cs typeface="Times New Roman" panose="02020603050405020304" pitchFamily="18" charset="0"/>
              </a:rPr>
              <a:t>individuals.</a:t>
            </a:r>
            <a:endParaRPr lang="am-ET" sz="2400" dirty="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207</a:t>
            </a:fld>
            <a:endParaRPr lang="am-ET"/>
          </a:p>
        </p:txBody>
      </p:sp>
    </p:spTree>
    <p:extLst>
      <p:ext uri="{BB962C8B-B14F-4D97-AF65-F5344CB8AC3E}">
        <p14:creationId xmlns:p14="http://schemas.microsoft.com/office/powerpoint/2010/main" val="239806522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67EEAB-4B1A-4B36-8290-8409503FCFA0}" type="slidenum">
              <a:rPr lang="am-ET" smtClean="0"/>
              <a:t>208</a:t>
            </a:fld>
            <a:endParaRPr lang="am-ET"/>
          </a:p>
        </p:txBody>
      </p:sp>
      <p:pic>
        <p:nvPicPr>
          <p:cNvPr id="5" name="Picture 6" descr="102-0286_IMG"/>
          <p:cNvPicPr>
            <a:picLocks noGrp="1" noChangeAspect="1" noChangeArrowheads="1"/>
          </p:cNvPicPr>
          <p:nvPr>
            <p:ph idx="1"/>
          </p:nvPr>
        </p:nvPicPr>
        <p:blipFill>
          <a:blip r:embed="rId2" cstate="print"/>
          <a:srcRect/>
          <a:stretch>
            <a:fillRect/>
          </a:stretch>
        </p:blipFill>
        <p:spPr bwMode="auto">
          <a:xfrm>
            <a:off x="323851" y="691634"/>
            <a:ext cx="3685529" cy="4794766"/>
          </a:xfrm>
          <a:prstGeom prst="rect">
            <a:avLst/>
          </a:prstGeom>
          <a:noFill/>
          <a:ln w="9525">
            <a:noFill/>
            <a:miter lim="800000"/>
            <a:headEnd/>
            <a:tailEnd/>
          </a:ln>
        </p:spPr>
      </p:pic>
      <p:sp>
        <p:nvSpPr>
          <p:cNvPr id="6" name="Rectangle 5"/>
          <p:cNvSpPr/>
          <p:nvPr/>
        </p:nvSpPr>
        <p:spPr>
          <a:xfrm>
            <a:off x="1219200" y="6096000"/>
            <a:ext cx="4800601" cy="461665"/>
          </a:xfrm>
          <a:prstGeom prst="rect">
            <a:avLst/>
          </a:prstGeom>
        </p:spPr>
        <p:txBody>
          <a:bodyPr wrap="square">
            <a:spAutoFit/>
          </a:bodyPr>
          <a:lstStyle/>
          <a:p>
            <a:pPr algn="ctr" fontAlgn="auto">
              <a:spcBef>
                <a:spcPts val="0"/>
              </a:spcBef>
              <a:spcAft>
                <a:spcPts val="0"/>
              </a:spcAft>
              <a:defRPr/>
            </a:pPr>
            <a:r>
              <a:rPr lang="en-US" sz="2400" dirty="0" smtClean="0">
                <a:ln w="17780" cmpd="sng">
                  <a:noFill/>
                  <a:prstDash val="solid"/>
                  <a:miter lim="800000"/>
                </a:ln>
                <a:latin typeface="Times New Roman" panose="02020603050405020304" pitchFamily="18" charset="0"/>
                <a:cs typeface="Times New Roman" panose="02020603050405020304" pitchFamily="18" charset="0"/>
              </a:rPr>
              <a:t>Figure: </a:t>
            </a:r>
            <a:r>
              <a:rPr lang="en-US" sz="2400" dirty="0" err="1" smtClean="0">
                <a:ln w="17780" cmpd="sng">
                  <a:noFill/>
                  <a:prstDash val="solid"/>
                  <a:miter lim="800000"/>
                </a:ln>
                <a:latin typeface="Times New Roman" panose="02020603050405020304" pitchFamily="18" charset="0"/>
                <a:cs typeface="Times New Roman" panose="02020603050405020304" pitchFamily="18" charset="0"/>
              </a:rPr>
              <a:t>Pityriasis</a:t>
            </a:r>
            <a:r>
              <a:rPr lang="en-US" sz="2400" dirty="0" smtClean="0">
                <a:ln w="17780" cmpd="sng">
                  <a:noFill/>
                  <a:prstDash val="solid"/>
                  <a:miter lim="800000"/>
                </a:ln>
                <a:latin typeface="Times New Roman" panose="02020603050405020304" pitchFamily="18" charset="0"/>
                <a:cs typeface="Times New Roman" panose="02020603050405020304" pitchFamily="18" charset="0"/>
              </a:rPr>
              <a:t>  </a:t>
            </a:r>
            <a:r>
              <a:rPr lang="en-US" sz="2400" dirty="0">
                <a:ln w="17780" cmpd="sng">
                  <a:noFill/>
                  <a:prstDash val="solid"/>
                  <a:miter lim="800000"/>
                </a:ln>
                <a:latin typeface="Times New Roman" panose="02020603050405020304" pitchFamily="18" charset="0"/>
                <a:cs typeface="Times New Roman" panose="02020603050405020304" pitchFamily="18" charset="0"/>
              </a:rPr>
              <a:t>versicolor</a:t>
            </a:r>
          </a:p>
        </p:txBody>
      </p:sp>
      <p:sp>
        <p:nvSpPr>
          <p:cNvPr id="7" name="Rectangle 6"/>
          <p:cNvSpPr/>
          <p:nvPr/>
        </p:nvSpPr>
        <p:spPr>
          <a:xfrm>
            <a:off x="838200" y="3244334"/>
            <a:ext cx="1828799" cy="369332"/>
          </a:xfrm>
          <a:prstGeom prst="rect">
            <a:avLst/>
          </a:prstGeom>
        </p:spPr>
        <p:txBody>
          <a:bodyPr wrap="square">
            <a:spAutoFit/>
          </a:bodyPr>
          <a:lstStyle/>
          <a:p>
            <a:pPr algn="ctr" fontAlgn="auto">
              <a:spcBef>
                <a:spcPct val="50000"/>
              </a:spcBef>
              <a:spcAft>
                <a:spcPts val="0"/>
              </a:spcAft>
              <a:defRPr/>
            </a:pPr>
            <a:r>
              <a:rPr lang="en-US" dirty="0" err="1">
                <a:solidFill>
                  <a:schemeClr val="bg1">
                    <a:lumMod val="95000"/>
                  </a:schemeClr>
                </a:solidFill>
              </a:rPr>
              <a:t>hypopigmented</a:t>
            </a:r>
            <a:endParaRPr lang="en-US" dirty="0">
              <a:solidFill>
                <a:schemeClr val="bg1">
                  <a:lumMod val="95000"/>
                </a:schemeClr>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676" y="809625"/>
            <a:ext cx="3981324"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261052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67EEAB-4B1A-4B36-8290-8409503FCFA0}" type="slidenum">
              <a:rPr lang="am-ET" smtClean="0"/>
              <a:t>209</a:t>
            </a:fld>
            <a:endParaRPr lang="am-ET"/>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8601"/>
            <a:ext cx="70199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4800601"/>
            <a:ext cx="8915400" cy="967316"/>
          </a:xfrm>
          <a:prstGeom prst="rect">
            <a:avLst/>
          </a:prstGeom>
        </p:spPr>
        <p:txBody>
          <a:bodyPr wrap="square">
            <a:spAutoFit/>
          </a:bodyPr>
          <a:lstStyle/>
          <a:p>
            <a:pPr algn="just">
              <a:lnSpc>
                <a:spcPct val="150000"/>
              </a:lnSpc>
            </a:pPr>
            <a:r>
              <a:rPr lang="en-US" sz="2000" b="1" dirty="0" smtClean="0">
                <a:latin typeface="Times New Roman" panose="02020603050405020304" pitchFamily="18" charset="0"/>
                <a:cs typeface="Times New Roman" panose="02020603050405020304" pitchFamily="18" charset="0"/>
              </a:rPr>
              <a:t>Figure</a:t>
            </a:r>
            <a:r>
              <a:rPr lang="en-US" sz="2000" dirty="0" smtClean="0">
                <a:latin typeface="Times New Roman" panose="02020603050405020304" pitchFamily="18" charset="0"/>
                <a:cs typeface="Times New Roman" panose="02020603050405020304" pitchFamily="18" charset="0"/>
              </a:rPr>
              <a:t>: In  </a:t>
            </a:r>
            <a:r>
              <a:rPr lang="en-US" sz="2000" dirty="0">
                <a:latin typeface="Times New Roman" panose="02020603050405020304" pitchFamily="18" charset="0"/>
                <a:cs typeface="Times New Roman" panose="02020603050405020304" pitchFamily="18" charset="0"/>
              </a:rPr>
              <a:t>light-skinned  individuals,  the </a:t>
            </a:r>
            <a:r>
              <a:rPr lang="en-US" sz="2000" dirty="0" smtClean="0">
                <a:latin typeface="Times New Roman" panose="02020603050405020304" pitchFamily="18" charset="0"/>
                <a:cs typeface="Times New Roman" panose="02020603050405020304" pitchFamily="18" charset="0"/>
              </a:rPr>
              <a:t> lesions </a:t>
            </a:r>
            <a:r>
              <a:rPr lang="en-US" sz="2000" dirty="0">
                <a:latin typeface="Times New Roman" panose="02020603050405020304" pitchFamily="18" charset="0"/>
                <a:cs typeface="Times New Roman" panose="02020603050405020304" pitchFamily="18" charset="0"/>
              </a:rPr>
              <a:t>are pink to pale brown and become more obvious </a:t>
            </a:r>
            <a:r>
              <a:rPr lang="en-US" sz="2000" dirty="0" smtClean="0">
                <a:latin typeface="Times New Roman" panose="02020603050405020304" pitchFamily="18" charset="0"/>
                <a:cs typeface="Times New Roman" panose="02020603050405020304" pitchFamily="18" charset="0"/>
              </a:rPr>
              <a:t> when </a:t>
            </a:r>
            <a:r>
              <a:rPr lang="en-US" sz="2000" dirty="0">
                <a:latin typeface="Times New Roman" panose="02020603050405020304" pitchFamily="18" charset="0"/>
                <a:cs typeface="Times New Roman" panose="02020603050405020304" pitchFamily="18" charset="0"/>
              </a:rPr>
              <a:t>they fail to tan after exposure to sunlight.</a:t>
            </a:r>
            <a:endParaRPr lang="am-ET" sz="2000" dirty="0">
              <a:cs typeface="Times New Roman" panose="02020603050405020304" pitchFamily="18" charset="0"/>
            </a:endParaRPr>
          </a:p>
        </p:txBody>
      </p:sp>
    </p:spTree>
    <p:extLst>
      <p:ext uri="{BB962C8B-B14F-4D97-AF65-F5344CB8AC3E}">
        <p14:creationId xmlns:p14="http://schemas.microsoft.com/office/powerpoint/2010/main" val="3507247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rmAutofit/>
          </a:bodyPr>
          <a:lstStyle/>
          <a:p>
            <a:pPr marL="457200" lvl="1" algn="just">
              <a:lnSpc>
                <a:spcPct val="150000"/>
              </a:lnSpc>
            </a:pPr>
            <a:r>
              <a:rPr lang="en-US" sz="2600" dirty="0" smtClean="0">
                <a:latin typeface="Times New Roman" panose="02020603050405020304" pitchFamily="18" charset="0"/>
                <a:cs typeface="Times New Roman" pitchFamily="18" charset="0"/>
              </a:rPr>
              <a:t>Bacteria cause </a:t>
            </a:r>
            <a:r>
              <a:rPr lang="en-US" sz="2600" dirty="0">
                <a:latin typeface="Times New Roman" pitchFamily="18" charset="0"/>
                <a:cs typeface="Times New Roman" pitchFamily="18" charset="0"/>
              </a:rPr>
              <a:t>diseases that range from mild acne to life-threatening </a:t>
            </a:r>
            <a:r>
              <a:rPr lang="en-US" sz="2600" dirty="0" smtClean="0">
                <a:latin typeface="Times New Roman" pitchFamily="18" charset="0"/>
                <a:cs typeface="Times New Roman" pitchFamily="18" charset="0"/>
              </a:rPr>
              <a:t>infections </a:t>
            </a:r>
            <a:r>
              <a:rPr lang="en-US" sz="2600" dirty="0">
                <a:latin typeface="Times New Roman" panose="02020603050405020304" pitchFamily="18" charset="0"/>
                <a:cs typeface="Times New Roman" panose="02020603050405020304" pitchFamily="18" charset="0"/>
              </a:rPr>
              <a:t>such as “flesh-eating strep”</a:t>
            </a:r>
            <a:br>
              <a:rPr lang="en-US" sz="2600" dirty="0">
                <a:latin typeface="Times New Roman" panose="02020603050405020304" pitchFamily="18" charset="0"/>
                <a:cs typeface="Times New Roman" panose="02020603050405020304" pitchFamily="18" charset="0"/>
              </a:rPr>
            </a:br>
            <a:r>
              <a:rPr lang="en-US" sz="2600" dirty="0" smtClean="0">
                <a:latin typeface="Times New Roman" panose="02020603050405020304" pitchFamily="18" charset="0"/>
                <a:cs typeface="Times New Roman" panose="02020603050405020304" pitchFamily="18" charset="0"/>
              </a:rPr>
              <a:t>infections. </a:t>
            </a:r>
          </a:p>
          <a:p>
            <a:pPr lvl="2" algn="just">
              <a:lnSpc>
                <a:spcPct val="150000"/>
              </a:lnSpc>
            </a:pPr>
            <a:r>
              <a:rPr lang="en-US" sz="2600" i="1" dirty="0" smtClean="0">
                <a:latin typeface="Times New Roman" pitchFamily="18" charset="0"/>
                <a:cs typeface="Times New Roman" pitchFamily="18" charset="0"/>
              </a:rPr>
              <a:t>Staphylococcus aureus</a:t>
            </a:r>
          </a:p>
          <a:p>
            <a:pPr lvl="2" algn="just">
              <a:lnSpc>
                <a:spcPct val="150000"/>
              </a:lnSpc>
            </a:pPr>
            <a:r>
              <a:rPr lang="en-US" sz="2600" i="1" dirty="0" smtClean="0">
                <a:latin typeface="Times New Roman" pitchFamily="18" charset="0"/>
                <a:cs typeface="Times New Roman" pitchFamily="18" charset="0"/>
              </a:rPr>
              <a:t>Streptococcus pyogenes</a:t>
            </a:r>
          </a:p>
          <a:p>
            <a:pPr lvl="2" algn="just">
              <a:lnSpc>
                <a:spcPct val="150000"/>
              </a:lnSpc>
            </a:pPr>
            <a:r>
              <a:rPr lang="en-US" sz="2600" i="1" dirty="0" smtClean="0">
                <a:latin typeface="Times New Roman" pitchFamily="18" charset="0"/>
                <a:cs typeface="Times New Roman" pitchFamily="18" charset="0"/>
              </a:rPr>
              <a:t>Propionibacterium acne</a:t>
            </a:r>
          </a:p>
          <a:p>
            <a:pPr lvl="2" algn="just">
              <a:lnSpc>
                <a:spcPct val="150000"/>
              </a:lnSpc>
            </a:pPr>
            <a:r>
              <a:rPr lang="en-US" sz="2600" i="1" dirty="0" smtClean="0">
                <a:latin typeface="Times New Roman" pitchFamily="18" charset="0"/>
                <a:cs typeface="Times New Roman" pitchFamily="18" charset="0"/>
              </a:rPr>
              <a:t>Clostridium perfringens</a:t>
            </a:r>
          </a:p>
          <a:p>
            <a:pPr lvl="2" algn="just">
              <a:lnSpc>
                <a:spcPct val="150000"/>
              </a:lnSpc>
            </a:pPr>
            <a:r>
              <a:rPr lang="en-US" sz="2600" i="1" dirty="0" smtClean="0">
                <a:latin typeface="Times New Roman" pitchFamily="18" charset="0"/>
                <a:cs typeface="Times New Roman" pitchFamily="18" charset="0"/>
              </a:rPr>
              <a:t>Mycobacterium </a:t>
            </a:r>
            <a:r>
              <a:rPr lang="en-US" sz="2600" i="1" dirty="0" err="1" smtClean="0">
                <a:latin typeface="Times New Roman" pitchFamily="18" charset="0"/>
                <a:cs typeface="Times New Roman" pitchFamily="18" charset="0"/>
              </a:rPr>
              <a:t>leprae</a:t>
            </a:r>
            <a:endParaRPr lang="en-US" sz="2600" i="1" dirty="0" smtClean="0">
              <a:latin typeface="Times New Roman" pitchFamily="18" charset="0"/>
              <a:cs typeface="Times New Roman" pitchFamily="18" charset="0"/>
            </a:endParaRPr>
          </a:p>
          <a:p>
            <a:pPr lvl="2" algn="just">
              <a:lnSpc>
                <a:spcPct val="150000"/>
              </a:lnSpc>
            </a:pPr>
            <a:r>
              <a:rPr lang="en-US" sz="2600" i="1" dirty="0" smtClean="0">
                <a:latin typeface="Times New Roman" pitchFamily="18" charset="0"/>
                <a:cs typeface="Times New Roman" pitchFamily="18" charset="0"/>
              </a:rPr>
              <a:t>Bacillus </a:t>
            </a:r>
            <a:r>
              <a:rPr lang="en-US" sz="2600" i="1" dirty="0" err="1" smtClean="0">
                <a:latin typeface="Times New Roman" pitchFamily="18" charset="0"/>
                <a:cs typeface="Times New Roman" pitchFamily="18" charset="0"/>
              </a:rPr>
              <a:t>anthracis</a:t>
            </a:r>
            <a:endParaRPr lang="en-US" sz="2600" i="1" dirty="0" smtClean="0">
              <a:latin typeface="Times New Roman" pitchFamily="18" charset="0"/>
              <a:cs typeface="Times New Roman" pitchFamily="18" charset="0"/>
            </a:endParaRPr>
          </a:p>
          <a:p>
            <a:pPr lvl="2" algn="just">
              <a:lnSpc>
                <a:spcPct val="150000"/>
              </a:lnSpc>
            </a:pPr>
            <a:r>
              <a:rPr lang="en-US" sz="2600" i="1" dirty="0" smtClean="0">
                <a:latin typeface="Times New Roman" pitchFamily="18" charset="0"/>
                <a:cs typeface="Times New Roman" pitchFamily="18" charset="0"/>
              </a:rPr>
              <a:t>Treponema </a:t>
            </a:r>
            <a:r>
              <a:rPr lang="en-US" sz="2600" i="1" dirty="0">
                <a:latin typeface="Times New Roman" pitchFamily="18" charset="0"/>
                <a:cs typeface="Times New Roman" pitchFamily="18" charset="0"/>
              </a:rPr>
              <a:t>pallidum</a:t>
            </a:r>
            <a:r>
              <a:rPr lang="en-US" sz="2600" dirty="0">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a:latin typeface="Times New Roman" pitchFamily="18" charset="0"/>
                <a:cs typeface="Times New Roman" pitchFamily="18" charset="0"/>
              </a:rPr>
              <a:t>(secondary &amp; tertiary syphilis)</a:t>
            </a:r>
            <a:endParaRPr lang="am-ET" sz="2600" dirty="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167EEAB-4B1A-4B36-8290-8409503FCFA0}" type="slidenum">
              <a:rPr lang="am-ET" smtClean="0"/>
              <a:t>21</a:t>
            </a:fld>
            <a:endParaRPr lang="am-ET"/>
          </a:p>
        </p:txBody>
      </p:sp>
    </p:spTree>
    <p:extLst>
      <p:ext uri="{BB962C8B-B14F-4D97-AF65-F5344CB8AC3E}">
        <p14:creationId xmlns:p14="http://schemas.microsoft.com/office/powerpoint/2010/main" val="428927194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800" b="1" dirty="0" smtClean="0">
                <a:solidFill>
                  <a:srgbClr val="7030A0"/>
                </a:solidFill>
                <a:latin typeface="Arial" pitchFamily="34" charset="0"/>
                <a:cs typeface="Arial" pitchFamily="34" charset="0"/>
              </a:rPr>
              <a:t>  </a:t>
            </a:r>
            <a:r>
              <a:rPr lang="en-US" sz="2500" b="1" dirty="0" smtClean="0">
                <a:latin typeface="Times New Roman" pitchFamily="18" charset="0"/>
                <a:cs typeface="Times New Roman" pitchFamily="18" charset="0"/>
              </a:rPr>
              <a:t>Cutaneous </a:t>
            </a:r>
            <a:r>
              <a:rPr lang="en-US" sz="2500" b="1" dirty="0">
                <a:latin typeface="Times New Roman" pitchFamily="18" charset="0"/>
                <a:cs typeface="Times New Roman" pitchFamily="18" charset="0"/>
              </a:rPr>
              <a:t>mycoses </a:t>
            </a:r>
            <a:endParaRPr lang="en-US" sz="2500" b="1" dirty="0" smtClean="0">
              <a:latin typeface="Times New Roman" pitchFamily="18" charset="0"/>
              <a:cs typeface="Times New Roman" pitchFamily="18" charset="0"/>
            </a:endParaRPr>
          </a:p>
          <a:p>
            <a:pPr marL="274320" lvl="1" algn="just">
              <a:lnSpc>
                <a:spcPct val="150000"/>
              </a:lnSpc>
              <a:buFont typeface="Courier New" pitchFamily="49" charset="0"/>
              <a:buChar char="o"/>
            </a:pPr>
            <a:r>
              <a:rPr lang="en-US" sz="2500" dirty="0" smtClean="0">
                <a:latin typeface="Arial" pitchFamily="34" charset="0"/>
                <a:cs typeface="Arial" pitchFamily="34" charset="0"/>
              </a:rPr>
              <a:t> </a:t>
            </a:r>
            <a:r>
              <a:rPr lang="en-US" sz="2500" dirty="0">
                <a:latin typeface="Times New Roman" panose="02020603050405020304" pitchFamily="18" charset="0"/>
                <a:ea typeface="Adobe Myungjo Std M" pitchFamily="18" charset="-128"/>
                <a:cs typeface="Times New Roman" panose="02020603050405020304" pitchFamily="18" charset="0"/>
              </a:rPr>
              <a:t>I</a:t>
            </a:r>
            <a:r>
              <a:rPr lang="en-US" sz="2500" dirty="0" smtClean="0">
                <a:latin typeface="Times New Roman" panose="02020603050405020304" pitchFamily="18" charset="0"/>
                <a:ea typeface="Adobe Myungjo Std M" pitchFamily="18" charset="-128"/>
                <a:cs typeface="Times New Roman" panose="02020603050405020304" pitchFamily="18" charset="0"/>
              </a:rPr>
              <a:t>nfections  that  involve epidermis, the hair and nails</a:t>
            </a:r>
          </a:p>
          <a:p>
            <a:pPr marL="274320" lvl="1" algn="just">
              <a:lnSpc>
                <a:spcPct val="150000"/>
              </a:lnSpc>
              <a:buFont typeface="Courier New" pitchFamily="49" charset="0"/>
              <a:buChar char="o"/>
            </a:pPr>
            <a:r>
              <a:rPr lang="en-US" sz="2500" dirty="0">
                <a:latin typeface="Times New Roman" panose="02020603050405020304" pitchFamily="18" charset="0"/>
                <a:cs typeface="Times New Roman" panose="02020603050405020304" pitchFamily="18" charset="0"/>
              </a:rPr>
              <a:t>C</a:t>
            </a:r>
            <a:r>
              <a:rPr lang="en-US" sz="2500" dirty="0" smtClean="0">
                <a:latin typeface="Times New Roman" panose="02020603050405020304" pitchFamily="18" charset="0"/>
                <a:cs typeface="Times New Roman" panose="02020603050405020304" pitchFamily="18" charset="0"/>
              </a:rPr>
              <a:t>aused by mainly  dermatophytic  fungi  (</a:t>
            </a:r>
            <a:r>
              <a:rPr lang="en-US" sz="2500" b="1" dirty="0" err="1" smtClean="0">
                <a:latin typeface="Times New Roman" panose="02020603050405020304" pitchFamily="18" charset="0"/>
                <a:cs typeface="Times New Roman" panose="02020603050405020304" pitchFamily="18" charset="0"/>
              </a:rPr>
              <a:t>dermatophytocytes</a:t>
            </a:r>
            <a:r>
              <a:rPr lang="en-US" sz="2500" dirty="0" smtClean="0">
                <a:latin typeface="Times New Roman" panose="02020603050405020304" pitchFamily="18" charset="0"/>
                <a:cs typeface="Times New Roman" panose="02020603050405020304" pitchFamily="18" charset="0"/>
              </a:rPr>
              <a:t>)</a:t>
            </a:r>
          </a:p>
          <a:p>
            <a:pPr marL="274320" lvl="1" algn="just">
              <a:lnSpc>
                <a:spcPct val="150000"/>
              </a:lnSpc>
              <a:buFont typeface="Courier New" pitchFamily="49" charset="0"/>
              <a:buChar char="o"/>
            </a:pPr>
            <a:r>
              <a:rPr lang="en-US" sz="2500" dirty="0" smtClean="0">
                <a:latin typeface="Times New Roman" panose="02020603050405020304" pitchFamily="18" charset="0"/>
                <a:cs typeface="Times New Roman" panose="02020603050405020304" pitchFamily="18" charset="0"/>
              </a:rPr>
              <a:t>Dermatophytosis refers </a:t>
            </a:r>
            <a:r>
              <a:rPr lang="en-US" sz="2500" dirty="0">
                <a:latin typeface="Times New Roman" panose="02020603050405020304" pitchFamily="18" charset="0"/>
                <a:cs typeface="Times New Roman" panose="02020603050405020304" pitchFamily="18" charset="0"/>
              </a:rPr>
              <a:t>to a complex of diseases caused by any of several species of </a:t>
            </a:r>
            <a:r>
              <a:rPr lang="en-US" sz="2500" dirty="0" smtClean="0">
                <a:latin typeface="Times New Roman" panose="02020603050405020304" pitchFamily="18" charset="0"/>
                <a:cs typeface="Times New Roman" panose="02020603050405020304" pitchFamily="18" charset="0"/>
              </a:rPr>
              <a:t>taxonomically related genera:</a:t>
            </a:r>
          </a:p>
          <a:p>
            <a:pPr marL="548640" lvl="2" algn="just">
              <a:lnSpc>
                <a:spcPct val="150000"/>
              </a:lnSpc>
              <a:buFont typeface="Wingdings" pitchFamily="2" charset="2"/>
              <a:buChar char="ü"/>
            </a:pPr>
            <a:r>
              <a:rPr lang="en-US" sz="2500" b="1" dirty="0">
                <a:latin typeface="Times New Roman" panose="02020603050405020304" pitchFamily="18" charset="0"/>
                <a:cs typeface="Times New Roman" panose="02020603050405020304" pitchFamily="18" charset="0"/>
              </a:rPr>
              <a:t> </a:t>
            </a:r>
            <a:r>
              <a:rPr lang="en-US" sz="2500" b="1" i="1" dirty="0" err="1" smtClean="0">
                <a:latin typeface="Times New Roman" panose="02020603050405020304" pitchFamily="18" charset="0"/>
                <a:cs typeface="Times New Roman" panose="02020603050405020304" pitchFamily="18" charset="0"/>
              </a:rPr>
              <a:t>Trichophyton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Epidermophyton</a:t>
            </a:r>
            <a:r>
              <a:rPr lang="en-US" sz="2500" b="1" i="1" dirty="0">
                <a:latin typeface="Times New Roman" panose="02020603050405020304" pitchFamily="18" charset="0"/>
                <a:cs typeface="Times New Roman" panose="02020603050405020304" pitchFamily="18" charset="0"/>
              </a:rPr>
              <a:t>, and </a:t>
            </a:r>
            <a:r>
              <a:rPr lang="en-US" sz="2500" b="1" i="1" dirty="0" err="1">
                <a:latin typeface="Times New Roman" panose="02020603050405020304" pitchFamily="18" charset="0"/>
                <a:cs typeface="Times New Roman" panose="02020603050405020304" pitchFamily="18" charset="0"/>
              </a:rPr>
              <a:t>Microsporum</a:t>
            </a:r>
            <a:endParaRPr lang="en-US" sz="2500" b="1" i="1" dirty="0">
              <a:latin typeface="Times New Roman" panose="02020603050405020304" pitchFamily="18" charset="0"/>
              <a:cs typeface="Times New Roman" panose="02020603050405020304" pitchFamily="18" charset="0"/>
            </a:endParaRPr>
          </a:p>
          <a:p>
            <a:pPr marL="274320" lvl="1" algn="just">
              <a:lnSpc>
                <a:spcPct val="150000"/>
              </a:lnSpc>
              <a:buFont typeface="Courier New" pitchFamily="49" charset="0"/>
              <a:buChar char="o"/>
            </a:pPr>
            <a:r>
              <a:rPr lang="en-US" sz="2500" dirty="0">
                <a:latin typeface="Times New Roman" panose="02020603050405020304" pitchFamily="18" charset="0"/>
                <a:cs typeface="Times New Roman" panose="02020603050405020304" pitchFamily="18" charset="0"/>
              </a:rPr>
              <a:t>These fungi  are  keratinophilic  and  </a:t>
            </a:r>
            <a:r>
              <a:rPr lang="en-US" sz="2500" dirty="0" err="1">
                <a:latin typeface="Times New Roman" panose="02020603050405020304" pitchFamily="18" charset="0"/>
                <a:cs typeface="Times New Roman" panose="02020603050405020304" pitchFamily="18" charset="0"/>
              </a:rPr>
              <a:t>keratinolytic</a:t>
            </a:r>
            <a:r>
              <a:rPr lang="en-US" sz="2500" dirty="0">
                <a:latin typeface="Times New Roman" panose="02020603050405020304" pitchFamily="18" charset="0"/>
                <a:cs typeface="Times New Roman" panose="02020603050405020304" pitchFamily="18" charset="0"/>
              </a:rPr>
              <a:t>  so  break down the keratin surfaces of these structures</a:t>
            </a:r>
          </a:p>
          <a:p>
            <a:pPr lvl="1">
              <a:lnSpc>
                <a:spcPct val="200000"/>
              </a:lnSpc>
              <a:buFont typeface="Courier New" pitchFamily="49" charset="0"/>
              <a:buChar char="o"/>
            </a:pPr>
            <a:endParaRPr lang="en-US" sz="200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210</a:t>
            </a:fld>
            <a:endParaRPr lang="am-ET"/>
          </a:p>
        </p:txBody>
      </p:sp>
    </p:spTree>
    <p:extLst>
      <p:ext uri="{BB962C8B-B14F-4D97-AF65-F5344CB8AC3E}">
        <p14:creationId xmlns:p14="http://schemas.microsoft.com/office/powerpoint/2010/main" val="2845943287"/>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smtClean="0">
                <a:latin typeface="Times New Roman" panose="02020603050405020304" pitchFamily="18" charset="0"/>
                <a:cs typeface="Times New Roman" panose="02020603050405020304" pitchFamily="18" charset="0"/>
              </a:rPr>
              <a:t>Pathogenesis</a:t>
            </a:r>
          </a:p>
          <a:p>
            <a:pPr algn="just">
              <a:lnSpc>
                <a:spcPct val="150000"/>
              </a:lnSpc>
            </a:pPr>
            <a:r>
              <a:rPr lang="en-US" sz="2500" dirty="0" smtClean="0">
                <a:latin typeface="Times New Roman" panose="02020603050405020304" pitchFamily="18" charset="0"/>
                <a:cs typeface="Times New Roman" panose="02020603050405020304" pitchFamily="18" charset="0"/>
              </a:rPr>
              <a:t>Dermatophytes </a:t>
            </a:r>
            <a:r>
              <a:rPr lang="en-US" sz="2500" dirty="0">
                <a:latin typeface="Times New Roman" panose="02020603050405020304" pitchFamily="18" charset="0"/>
                <a:cs typeface="Times New Roman" panose="02020603050405020304" pitchFamily="18" charset="0"/>
              </a:rPr>
              <a:t>use keratin as a nutrient source and thus colonize dead layers of skin, nails, and hair.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They </a:t>
            </a:r>
            <a:r>
              <a:rPr lang="en-US" sz="2500" dirty="0">
                <a:latin typeface="Times New Roman" panose="02020603050405020304" pitchFamily="18" charset="0"/>
                <a:cs typeface="Times New Roman" panose="02020603050405020304" pitchFamily="18" charset="0"/>
              </a:rPr>
              <a:t>also trigger destruction of living cells by the immune system.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a:latin typeface="Times New Roman" panose="02020603050405020304" pitchFamily="18" charset="0"/>
                <a:cs typeface="Times New Roman" panose="02020603050405020304" pitchFamily="18" charset="0"/>
              </a:rPr>
              <a:t>C</a:t>
            </a:r>
            <a:r>
              <a:rPr lang="en-US" sz="2500" dirty="0" smtClean="0">
                <a:latin typeface="Times New Roman" panose="02020603050405020304" pitchFamily="18" charset="0"/>
                <a:cs typeface="Times New Roman" panose="02020603050405020304" pitchFamily="18" charset="0"/>
              </a:rPr>
              <a:t>utaneous mycoses  are not common because </a:t>
            </a:r>
            <a:r>
              <a:rPr lang="en-US" sz="2500" dirty="0">
                <a:latin typeface="Times New Roman" panose="02020603050405020304" pitchFamily="18" charset="0"/>
                <a:cs typeface="Times New Roman" panose="02020603050405020304" pitchFamily="18" charset="0"/>
              </a:rPr>
              <a:t>infection requires traumatic introduction of fungal elements into the living, </a:t>
            </a:r>
            <a:r>
              <a:rPr lang="en-US" sz="2500" dirty="0" smtClean="0">
                <a:latin typeface="Times New Roman" panose="02020603050405020304" pitchFamily="18" charset="0"/>
                <a:cs typeface="Times New Roman" panose="02020603050405020304" pitchFamily="18" charset="0"/>
              </a:rPr>
              <a:t>deeper layers </a:t>
            </a:r>
            <a:r>
              <a:rPr lang="en-US" sz="2500" dirty="0">
                <a:latin typeface="Times New Roman" panose="02020603050405020304" pitchFamily="18" charset="0"/>
                <a:cs typeface="Times New Roman" panose="02020603050405020304" pitchFamily="18" charset="0"/>
              </a:rPr>
              <a:t>of skin.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Thus</a:t>
            </a:r>
            <a:r>
              <a:rPr lang="en-US" sz="2500" dirty="0">
                <a:latin typeface="Times New Roman" panose="02020603050405020304" pitchFamily="18" charset="0"/>
                <a:cs typeface="Times New Roman" panose="02020603050405020304" pitchFamily="18" charset="0"/>
              </a:rPr>
              <a:t>, exposure is common, but infection is </a:t>
            </a:r>
            <a:r>
              <a:rPr lang="en-US" sz="2500" dirty="0" smtClean="0">
                <a:latin typeface="Times New Roman" panose="02020603050405020304" pitchFamily="18" charset="0"/>
                <a:cs typeface="Times New Roman" panose="02020603050405020304" pitchFamily="18" charset="0"/>
              </a:rPr>
              <a:t>rare.</a:t>
            </a:r>
          </a:p>
          <a:p>
            <a:pPr algn="just">
              <a:lnSpc>
                <a:spcPct val="150000"/>
              </a:lnSpc>
            </a:pPr>
            <a:r>
              <a:rPr lang="en-US" sz="2500" dirty="0" smtClean="0">
                <a:latin typeface="Times New Roman" panose="02020603050405020304" pitchFamily="18" charset="0"/>
                <a:cs typeface="Times New Roman" panose="02020603050405020304" pitchFamily="18" charset="0"/>
              </a:rPr>
              <a:t>Most </a:t>
            </a:r>
            <a:r>
              <a:rPr lang="en-US" sz="2500" dirty="0" err="1">
                <a:latin typeface="Times New Roman" panose="02020603050405020304" pitchFamily="18" charset="0"/>
                <a:cs typeface="Times New Roman" panose="02020603050405020304" pitchFamily="18" charset="0"/>
              </a:rPr>
              <a:t>dermatophytoses</a:t>
            </a:r>
            <a:r>
              <a:rPr lang="en-US" sz="2500" dirty="0">
                <a:latin typeface="Times New Roman" panose="02020603050405020304" pitchFamily="18" charset="0"/>
                <a:cs typeface="Times New Roman" panose="02020603050405020304" pitchFamily="18" charset="0"/>
              </a:rPr>
              <a:t> remain localized to the dermis </a:t>
            </a:r>
            <a:r>
              <a:rPr lang="en-US" sz="2500" dirty="0" smtClean="0">
                <a:latin typeface="Times New Roman" panose="02020603050405020304" pitchFamily="18" charset="0"/>
                <a:cs typeface="Times New Roman" panose="02020603050405020304" pitchFamily="18" charset="0"/>
              </a:rPr>
              <a:t>and hypodermis</a:t>
            </a:r>
            <a:r>
              <a:rPr lang="en-US" sz="2500" dirty="0">
                <a:latin typeface="Times New Roman" panose="02020603050405020304" pitchFamily="18" charset="0"/>
                <a:cs typeface="Times New Roman" panose="02020603050405020304" pitchFamily="18" charset="0"/>
              </a:rPr>
              <a:t>; infections rarely become systemic. </a:t>
            </a:r>
            <a:endParaRPr lang="en-US" dirty="0"/>
          </a:p>
        </p:txBody>
      </p:sp>
    </p:spTree>
    <p:extLst>
      <p:ext uri="{BB962C8B-B14F-4D97-AF65-F5344CB8AC3E}">
        <p14:creationId xmlns:p14="http://schemas.microsoft.com/office/powerpoint/2010/main" val="401130315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629400"/>
          </a:xfrm>
        </p:spPr>
        <p:txBody>
          <a:bodyPr>
            <a:normAutofit/>
          </a:bodyPr>
          <a:lstStyle/>
          <a:p>
            <a:pPr marL="91440" lvl="1" algn="just">
              <a:lnSpc>
                <a:spcPct val="150000"/>
              </a:lnSpc>
              <a:buFont typeface="Arial" panose="020B0604020202020204" pitchFamily="34" charset="0"/>
              <a:buChar char="•"/>
            </a:pPr>
            <a:r>
              <a:rPr lang="en-US" sz="2500" dirty="0">
                <a:latin typeface="Times New Roman" panose="02020603050405020304" pitchFamily="18" charset="0"/>
                <a:cs typeface="Times New Roman" panose="02020603050405020304" pitchFamily="18" charset="0"/>
              </a:rPr>
              <a:t>Various  forms  of  </a:t>
            </a:r>
            <a:r>
              <a:rPr lang="en-US" sz="2500" dirty="0" err="1" smtClean="0">
                <a:latin typeface="Times New Roman" panose="02020603050405020304" pitchFamily="18" charset="0"/>
                <a:cs typeface="Times New Roman" panose="02020603050405020304" pitchFamily="18" charset="0"/>
              </a:rPr>
              <a:t>dermatophytosis</a:t>
            </a:r>
            <a:r>
              <a:rPr lang="en-US" sz="2500" dirty="0" smtClean="0">
                <a:latin typeface="Times New Roman" panose="02020603050405020304" pitchFamily="18" charset="0"/>
                <a:cs typeface="Times New Roman" panose="02020603050405020304" pitchFamily="18" charset="0"/>
              </a:rPr>
              <a:t>-“</a:t>
            </a:r>
            <a:r>
              <a:rPr lang="en-US" sz="2500" dirty="0" err="1">
                <a:latin typeface="Times New Roman" panose="02020603050405020304" pitchFamily="18" charset="0"/>
                <a:cs typeface="Times New Roman" panose="02020603050405020304" pitchFamily="18" charset="0"/>
              </a:rPr>
              <a:t>tineas</a:t>
            </a:r>
            <a:r>
              <a:rPr lang="en-US" sz="2500" dirty="0">
                <a:latin typeface="Times New Roman" panose="02020603050405020304" pitchFamily="18" charset="0"/>
                <a:cs typeface="Times New Roman" panose="02020603050405020304" pitchFamily="18" charset="0"/>
              </a:rPr>
              <a:t>” or </a:t>
            </a:r>
            <a:r>
              <a:rPr lang="en-US" sz="2500" dirty="0" smtClean="0">
                <a:latin typeface="Times New Roman" panose="02020603050405020304" pitchFamily="18" charset="0"/>
                <a:cs typeface="Times New Roman" panose="02020603050405020304" pitchFamily="18" charset="0"/>
              </a:rPr>
              <a:t>ringworm</a:t>
            </a:r>
          </a:p>
          <a:p>
            <a:pPr marL="91440" lvl="1" algn="just">
              <a:lnSpc>
                <a:spcPct val="150000"/>
              </a:lnSpc>
              <a:buFont typeface="Arial" panose="020B0604020202020204" pitchFamily="34" charset="0"/>
              <a:buChar char="•"/>
            </a:pPr>
            <a:r>
              <a:rPr lang="en-US" sz="2500" dirty="0" smtClean="0">
                <a:latin typeface="Times New Roman" panose="02020603050405020304" pitchFamily="18" charset="0"/>
                <a:cs typeface="Times New Roman" panose="02020603050405020304" pitchFamily="18" charset="0"/>
              </a:rPr>
              <a:t>Clinically</a:t>
            </a:r>
            <a:r>
              <a:rPr lang="en-US" sz="2500" dirty="0">
                <a:latin typeface="Times New Roman" panose="02020603050405020304" pitchFamily="18" charset="0"/>
                <a:cs typeface="Times New Roman" panose="02020603050405020304" pitchFamily="18" charset="0"/>
              </a:rPr>
              <a:t>, the </a:t>
            </a:r>
            <a:r>
              <a:rPr lang="en-US" sz="2500" dirty="0" err="1">
                <a:latin typeface="Times New Roman" panose="02020603050405020304" pitchFamily="18" charset="0"/>
                <a:cs typeface="Times New Roman" panose="02020603050405020304" pitchFamily="18" charset="0"/>
              </a:rPr>
              <a:t>tineas</a:t>
            </a:r>
            <a:r>
              <a:rPr lang="en-US" sz="2500" dirty="0">
                <a:latin typeface="Times New Roman" panose="02020603050405020304" pitchFamily="18" charset="0"/>
                <a:cs typeface="Times New Roman" panose="02020603050405020304" pitchFamily="18" charset="0"/>
              </a:rPr>
              <a:t>  are classified according </a:t>
            </a:r>
            <a:r>
              <a:rPr lang="en-US" sz="2500" dirty="0" smtClean="0">
                <a:latin typeface="Times New Roman" panose="02020603050405020304" pitchFamily="18" charset="0"/>
                <a:cs typeface="Times New Roman" panose="02020603050405020304" pitchFamily="18" charset="0"/>
              </a:rPr>
              <a:t>anatomic site: </a:t>
            </a:r>
          </a:p>
          <a:p>
            <a:pPr marL="548640" lvl="2" indent="-514350" algn="just">
              <a:lnSpc>
                <a:spcPct val="150000"/>
              </a:lnSpc>
              <a:buFont typeface="+mj-lt"/>
              <a:buAutoNum type="arabicPeriod"/>
            </a:pPr>
            <a:r>
              <a:rPr lang="en-US" sz="2500" dirty="0" err="1">
                <a:latin typeface="Times New Roman" panose="02020603050405020304" pitchFamily="18" charset="0"/>
                <a:cs typeface="Times New Roman" panose="02020603050405020304" pitchFamily="18" charset="0"/>
              </a:rPr>
              <a:t>Tinea</a:t>
            </a:r>
            <a:r>
              <a:rPr lang="en-US" sz="2500" dirty="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capitis</a:t>
            </a:r>
            <a:r>
              <a:rPr lang="en-US" sz="2500" dirty="0" smtClean="0">
                <a:latin typeface="Times New Roman" panose="02020603050405020304" pitchFamily="18" charset="0"/>
                <a:cs typeface="Times New Roman" panose="02020603050405020304" pitchFamily="18" charset="0"/>
              </a:rPr>
              <a:t> --- scalp</a:t>
            </a: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eyebrows  </a:t>
            </a:r>
            <a:r>
              <a:rPr lang="en-US" sz="2500" dirty="0">
                <a:latin typeface="Times New Roman" panose="02020603050405020304" pitchFamily="18" charset="0"/>
                <a:cs typeface="Times New Roman" panose="02020603050405020304" pitchFamily="18" charset="0"/>
              </a:rPr>
              <a:t>and  eyelashes; </a:t>
            </a:r>
          </a:p>
          <a:p>
            <a:pPr marL="548640" lvl="2" indent="-514350" algn="just">
              <a:lnSpc>
                <a:spcPct val="150000"/>
              </a:lnSpc>
              <a:buFont typeface="+mj-lt"/>
              <a:buAutoNum type="arabicPeriod"/>
            </a:pPr>
            <a:r>
              <a:rPr lang="en-US" sz="2500" dirty="0" err="1">
                <a:latin typeface="Times New Roman" panose="02020603050405020304" pitchFamily="18" charset="0"/>
                <a:cs typeface="Times New Roman" panose="02020603050405020304" pitchFamily="18" charset="0"/>
              </a:rPr>
              <a:t>T</a:t>
            </a:r>
            <a:r>
              <a:rPr lang="en-US" sz="2500" dirty="0" err="1" smtClean="0">
                <a:latin typeface="Times New Roman" panose="02020603050405020304" pitchFamily="18" charset="0"/>
                <a:cs typeface="Times New Roman" panose="02020603050405020304" pitchFamily="18" charset="0"/>
              </a:rPr>
              <a:t>inea</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barbae</a:t>
            </a: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--beard</a:t>
            </a:r>
            <a:r>
              <a:rPr lang="en-US" sz="2500" dirty="0">
                <a:latin typeface="Times New Roman" panose="02020603050405020304" pitchFamily="18" charset="0"/>
                <a:cs typeface="Times New Roman" panose="02020603050405020304" pitchFamily="18" charset="0"/>
              </a:rPr>
              <a:t>; </a:t>
            </a:r>
            <a:endParaRPr lang="en-US" sz="2500" dirty="0" smtClean="0">
              <a:latin typeface="Times New Roman" panose="02020603050405020304" pitchFamily="18" charset="0"/>
              <a:cs typeface="Times New Roman" panose="02020603050405020304" pitchFamily="18" charset="0"/>
            </a:endParaRPr>
          </a:p>
          <a:p>
            <a:pPr marL="548640" lvl="2" indent="-514350" algn="just">
              <a:lnSpc>
                <a:spcPct val="150000"/>
              </a:lnSpc>
              <a:buFont typeface="+mj-lt"/>
              <a:buAutoNum type="arabicPeriod"/>
            </a:pPr>
            <a:r>
              <a:rPr lang="en-US" sz="2500" dirty="0">
                <a:latin typeface="Times New Roman" panose="02020603050405020304" pitchFamily="18" charset="0"/>
                <a:cs typeface="Times New Roman" panose="02020603050405020304" pitchFamily="18" charset="0"/>
              </a:rPr>
              <a:t>T</a:t>
            </a:r>
            <a:r>
              <a:rPr lang="en-US" sz="2500" dirty="0" smtClean="0">
                <a:latin typeface="Times New Roman" panose="02020603050405020304" pitchFamily="18" charset="0"/>
                <a:cs typeface="Times New Roman" panose="02020603050405020304" pitchFamily="18" charset="0"/>
              </a:rPr>
              <a:t>inea </a:t>
            </a:r>
            <a:r>
              <a:rPr lang="en-US" sz="2500" dirty="0" err="1">
                <a:latin typeface="Times New Roman" panose="02020603050405020304" pitchFamily="18" charset="0"/>
                <a:cs typeface="Times New Roman" panose="02020603050405020304" pitchFamily="18" charset="0"/>
              </a:rPr>
              <a:t>corporis</a:t>
            </a: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--smooth </a:t>
            </a:r>
            <a:r>
              <a:rPr lang="en-US" sz="2500" dirty="0">
                <a:latin typeface="Times New Roman" panose="02020603050405020304" pitchFamily="18" charset="0"/>
                <a:cs typeface="Times New Roman" panose="02020603050405020304" pitchFamily="18" charset="0"/>
              </a:rPr>
              <a:t>or glabrous skin; </a:t>
            </a:r>
            <a:endParaRPr lang="en-US" sz="2500" dirty="0" smtClean="0">
              <a:latin typeface="Times New Roman" panose="02020603050405020304" pitchFamily="18" charset="0"/>
              <a:cs typeface="Times New Roman" panose="02020603050405020304" pitchFamily="18" charset="0"/>
            </a:endParaRPr>
          </a:p>
          <a:p>
            <a:pPr marL="548640" lvl="2" indent="-514350" algn="just">
              <a:lnSpc>
                <a:spcPct val="150000"/>
              </a:lnSpc>
              <a:buFont typeface="+mj-lt"/>
              <a:buAutoNum type="arabicPeriod"/>
            </a:pPr>
            <a:r>
              <a:rPr lang="en-US" sz="2500" dirty="0" smtClean="0">
                <a:latin typeface="Times New Roman" panose="02020603050405020304" pitchFamily="18" charset="0"/>
                <a:cs typeface="Times New Roman" panose="02020603050405020304" pitchFamily="18" charset="0"/>
              </a:rPr>
              <a:t> Tinea </a:t>
            </a:r>
            <a:r>
              <a:rPr lang="en-US" sz="2500" dirty="0" err="1">
                <a:latin typeface="Times New Roman" panose="02020603050405020304" pitchFamily="18" charset="0"/>
                <a:cs typeface="Times New Roman" panose="02020603050405020304" pitchFamily="18" charset="0"/>
              </a:rPr>
              <a:t>cruris</a:t>
            </a: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----groin;</a:t>
            </a:r>
          </a:p>
          <a:p>
            <a:pPr marL="548640" lvl="2" indent="-514350" algn="just">
              <a:lnSpc>
                <a:spcPct val="150000"/>
              </a:lnSpc>
              <a:buFont typeface="+mj-lt"/>
              <a:buAutoNum type="arabicPeriod"/>
            </a:pPr>
            <a:r>
              <a:rPr lang="en-US" sz="2500" dirty="0" smtClean="0">
                <a:latin typeface="Times New Roman" panose="02020603050405020304" pitchFamily="18" charset="0"/>
                <a:cs typeface="Times New Roman" panose="02020603050405020304" pitchFamily="18" charset="0"/>
              </a:rPr>
              <a:t> Tinea </a:t>
            </a:r>
            <a:r>
              <a:rPr lang="en-US" sz="2500" dirty="0" err="1">
                <a:latin typeface="Times New Roman" panose="02020603050405020304" pitchFamily="18" charset="0"/>
                <a:cs typeface="Times New Roman" panose="02020603050405020304" pitchFamily="18" charset="0"/>
              </a:rPr>
              <a:t>pedis</a:t>
            </a: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-----foot</a:t>
            </a:r>
            <a:r>
              <a:rPr lang="en-US" sz="2500" dirty="0">
                <a:latin typeface="Times New Roman" panose="02020603050405020304" pitchFamily="18" charset="0"/>
                <a:cs typeface="Times New Roman" panose="02020603050405020304" pitchFamily="18" charset="0"/>
              </a:rPr>
              <a:t>; </a:t>
            </a:r>
            <a:endParaRPr lang="en-US" sz="2500" dirty="0" smtClean="0">
              <a:latin typeface="Times New Roman" panose="02020603050405020304" pitchFamily="18" charset="0"/>
              <a:cs typeface="Times New Roman" panose="02020603050405020304" pitchFamily="18" charset="0"/>
            </a:endParaRPr>
          </a:p>
          <a:p>
            <a:pPr marL="548640" lvl="2" indent="-514350" algn="just">
              <a:lnSpc>
                <a:spcPct val="150000"/>
              </a:lnSpc>
              <a:buFont typeface="+mj-lt"/>
              <a:buAutoNum type="arabicPeriod"/>
            </a:pPr>
            <a:r>
              <a:rPr lang="en-US" sz="2500" dirty="0" smtClean="0">
                <a:latin typeface="Times New Roman" panose="02020603050405020304" pitchFamily="18" charset="0"/>
                <a:cs typeface="Times New Roman" panose="02020603050405020304" pitchFamily="18" charset="0"/>
              </a:rPr>
              <a:t> Tinea </a:t>
            </a:r>
            <a:r>
              <a:rPr lang="en-US" sz="2500" dirty="0" err="1">
                <a:latin typeface="Times New Roman" panose="02020603050405020304" pitchFamily="18" charset="0"/>
                <a:cs typeface="Times New Roman" panose="02020603050405020304" pitchFamily="18" charset="0"/>
              </a:rPr>
              <a:t>unguium</a:t>
            </a: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----nails  </a:t>
            </a:r>
            <a:r>
              <a:rPr lang="en-US" sz="2500" dirty="0">
                <a:latin typeface="Times New Roman" panose="02020603050405020304" pitchFamily="18" charset="0"/>
                <a:cs typeface="Times New Roman" panose="02020603050405020304" pitchFamily="18" charset="0"/>
              </a:rPr>
              <a:t>(also  known  as onychomycosis)</a:t>
            </a:r>
            <a:endParaRPr lang="am-ET" sz="2500" dirty="0">
              <a:cs typeface="Times New Roman" panose="02020603050405020304" pitchFamily="18" charset="0"/>
            </a:endParaRPr>
          </a:p>
          <a:p>
            <a:endParaRPr lang="am-ET" sz="2400" dirty="0"/>
          </a:p>
        </p:txBody>
      </p:sp>
      <p:sp>
        <p:nvSpPr>
          <p:cNvPr id="4" name="Slide Number Placeholder 3"/>
          <p:cNvSpPr>
            <a:spLocks noGrp="1"/>
          </p:cNvSpPr>
          <p:nvPr>
            <p:ph type="sldNum" sz="quarter" idx="12"/>
          </p:nvPr>
        </p:nvSpPr>
        <p:spPr/>
        <p:txBody>
          <a:bodyPr/>
          <a:lstStyle/>
          <a:p>
            <a:fld id="{D167EEAB-4B1A-4B36-8290-8409503FCFA0}" type="slidenum">
              <a:rPr lang="am-ET" smtClean="0"/>
              <a:t>212</a:t>
            </a:fld>
            <a:endParaRPr lang="am-ET"/>
          </a:p>
        </p:txBody>
      </p:sp>
    </p:spTree>
    <p:extLst>
      <p:ext uri="{BB962C8B-B14F-4D97-AF65-F5344CB8AC3E}">
        <p14:creationId xmlns:p14="http://schemas.microsoft.com/office/powerpoint/2010/main" val="125290145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629400"/>
          </a:xfrm>
        </p:spPr>
        <p:txBody>
          <a:bodyPr rtlCol="0">
            <a:normAutofit/>
          </a:bodyPr>
          <a:lstStyle/>
          <a:p>
            <a:pPr marL="457200" indent="-457200" algn="just" eaLnBrk="1" fontAlgn="auto" hangingPunct="1">
              <a:spcAft>
                <a:spcPts val="0"/>
              </a:spcAft>
              <a:buFont typeface="Wingdings" pitchFamily="2" charset="2"/>
              <a:buNone/>
              <a:defRPr/>
            </a:pPr>
            <a:r>
              <a:rPr lang="en-US" sz="2500" b="1" dirty="0" smtClean="0">
                <a:latin typeface="Times New Roman" pitchFamily="18" charset="0"/>
                <a:cs typeface="Times New Roman" pitchFamily="18" charset="0"/>
              </a:rPr>
              <a:t>a. Tinea capitis (ring worm of head): </a:t>
            </a:r>
            <a:r>
              <a:rPr lang="en-US" sz="2500" dirty="0" smtClean="0">
                <a:latin typeface="Times New Roman" pitchFamily="18" charset="0"/>
                <a:cs typeface="Times New Roman" pitchFamily="18" charset="0"/>
              </a:rPr>
              <a:t>on </a:t>
            </a:r>
            <a:r>
              <a:rPr lang="en-US" sz="2500" b="1" dirty="0" smtClean="0">
                <a:latin typeface="Times New Roman" pitchFamily="18" charset="0"/>
                <a:cs typeface="Times New Roman" pitchFamily="18" charset="0"/>
              </a:rPr>
              <a:t> </a:t>
            </a:r>
            <a:r>
              <a:rPr lang="en-US" sz="2500" dirty="0" smtClean="0">
                <a:latin typeface="Times New Roman" pitchFamily="18" charset="0"/>
                <a:ea typeface="Tahoma" pitchFamily="34" charset="0"/>
                <a:cs typeface="Times New Roman" pitchFamily="18" charset="0"/>
              </a:rPr>
              <a:t>scalp and hair, </a:t>
            </a:r>
          </a:p>
          <a:p>
            <a:pPr marL="823913" lvl="1" indent="-457200" algn="just" eaLnBrk="1" fontAlgn="auto" hangingPunct="1">
              <a:lnSpc>
                <a:spcPct val="150000"/>
              </a:lnSpc>
              <a:spcAft>
                <a:spcPts val="0"/>
              </a:spcAft>
              <a:buFont typeface="Arial" pitchFamily="34" charset="0"/>
              <a:buChar char="–"/>
              <a:defRPr/>
            </a:pPr>
            <a:r>
              <a:rPr lang="en-US" sz="2500" dirty="0" smtClean="0">
                <a:latin typeface="Times New Roman" pitchFamily="18" charset="0"/>
                <a:ea typeface="Tahoma" pitchFamily="34" charset="0"/>
                <a:cs typeface="Times New Roman" pitchFamily="18" charset="0"/>
              </a:rPr>
              <a:t>It is caused by </a:t>
            </a:r>
            <a:r>
              <a:rPr lang="en-US" sz="2500" i="1" dirty="0" err="1" smtClean="0">
                <a:latin typeface="Times New Roman" pitchFamily="18" charset="0"/>
                <a:ea typeface="Tahoma" pitchFamily="34" charset="0"/>
                <a:cs typeface="Times New Roman" pitchFamily="18" charset="0"/>
              </a:rPr>
              <a:t>Trichophyton</a:t>
            </a:r>
            <a:r>
              <a:rPr lang="en-US" sz="2500" dirty="0" smtClean="0">
                <a:latin typeface="Times New Roman" pitchFamily="18" charset="0"/>
                <a:ea typeface="Tahoma" pitchFamily="34" charset="0"/>
                <a:cs typeface="Times New Roman" pitchFamily="18" charset="0"/>
              </a:rPr>
              <a:t> and </a:t>
            </a:r>
            <a:r>
              <a:rPr lang="en-US" sz="2500" i="1" dirty="0" smtClean="0">
                <a:latin typeface="Times New Roman" pitchFamily="18" charset="0"/>
                <a:ea typeface="Tahoma" pitchFamily="34" charset="0"/>
                <a:cs typeface="Times New Roman" pitchFamily="18" charset="0"/>
              </a:rPr>
              <a:t>Microsporum</a:t>
            </a:r>
            <a:r>
              <a:rPr lang="en-US" sz="2500" dirty="0" smtClean="0">
                <a:latin typeface="Times New Roman" pitchFamily="18" charset="0"/>
                <a:ea typeface="Tahoma" pitchFamily="34" charset="0"/>
                <a:cs typeface="Times New Roman" pitchFamily="18" charset="0"/>
              </a:rPr>
              <a:t> spp. </a:t>
            </a:r>
          </a:p>
          <a:p>
            <a:pPr marL="823913" lvl="1" indent="-457200" algn="just">
              <a:lnSpc>
                <a:spcPct val="150000"/>
              </a:lnSpc>
              <a:defRPr/>
            </a:pPr>
            <a:r>
              <a:rPr lang="en-US" sz="2500" dirty="0" smtClean="0">
                <a:latin typeface="Times New Roman" pitchFamily="18" charset="0"/>
                <a:ea typeface="Tahoma" pitchFamily="34" charset="0"/>
                <a:cs typeface="Times New Roman" pitchFamily="18" charset="0"/>
              </a:rPr>
              <a:t>Cause scaly, erythematous lesions</a:t>
            </a:r>
          </a:p>
          <a:p>
            <a:pPr marL="823913" lvl="1" indent="-457200" algn="just">
              <a:lnSpc>
                <a:spcPct val="150000"/>
              </a:lnSpc>
              <a:defRPr/>
            </a:pPr>
            <a:r>
              <a:rPr lang="en-US" sz="2500" dirty="0" smtClean="0">
                <a:latin typeface="Times New Roman" pitchFamily="18" charset="0"/>
                <a:cs typeface="Times New Roman" pitchFamily="18" charset="0"/>
              </a:rPr>
              <a:t>Transmitted </a:t>
            </a:r>
            <a:r>
              <a:rPr lang="en-US" sz="2500" dirty="0">
                <a:latin typeface="Times New Roman" pitchFamily="18" charset="0"/>
                <a:cs typeface="Times New Roman" pitchFamily="18" charset="0"/>
              </a:rPr>
              <a:t>from </a:t>
            </a:r>
            <a:r>
              <a:rPr lang="en-US" sz="2500" b="1" dirty="0">
                <a:latin typeface="Times New Roman" pitchFamily="18" charset="0"/>
                <a:cs typeface="Times New Roman" pitchFamily="18" charset="0"/>
              </a:rPr>
              <a:t>animals</a:t>
            </a:r>
            <a:r>
              <a:rPr lang="en-US" sz="2500" dirty="0">
                <a:latin typeface="Times New Roman" pitchFamily="18" charset="0"/>
                <a:cs typeface="Times New Roman" pitchFamily="18" charset="0"/>
              </a:rPr>
              <a:t> (cats and dogs) to </a:t>
            </a:r>
            <a:r>
              <a:rPr lang="en-US" sz="2500" dirty="0" smtClean="0">
                <a:latin typeface="Times New Roman" pitchFamily="18" charset="0"/>
                <a:cs typeface="Times New Roman" pitchFamily="18" charset="0"/>
              </a:rPr>
              <a:t>man</a:t>
            </a:r>
            <a:endParaRPr lang="en-US" sz="25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139B5213-7471-4843-8792-1AD50887748E}" type="slidenum">
              <a:rPr lang="en-US"/>
              <a:pPr>
                <a:defRPr/>
              </a:pPr>
              <a:t>213</a:t>
            </a:fld>
            <a:endParaRPr lang="en-US"/>
          </a:p>
        </p:txBody>
      </p:sp>
      <p:pic>
        <p:nvPicPr>
          <p:cNvPr id="27652" name="Picture 4" descr="C:\Users\User\Desktop\cap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971800"/>
            <a:ext cx="3124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2885804094"/>
              </p:ext>
            </p:extLst>
          </p:nvPr>
        </p:nvGraphicFramePr>
        <p:xfrm>
          <a:off x="914400" y="2971800"/>
          <a:ext cx="4343400" cy="3124200"/>
        </p:xfrm>
        <a:graphic>
          <a:graphicData uri="http://schemas.openxmlformats.org/presentationml/2006/ole">
            <mc:AlternateContent xmlns:mc="http://schemas.openxmlformats.org/markup-compatibility/2006">
              <mc:Choice xmlns:v="urn:schemas-microsoft-com:vml" Requires="v">
                <p:oleObj spid="_x0000_s1211" name="Photo Editor Photo" r:id="rId4" imgW="15238095" imgH="11428571" progId="MSPhotoEd.3">
                  <p:embed/>
                </p:oleObj>
              </mc:Choice>
              <mc:Fallback>
                <p:oleObj name="Photo Editor Photo" r:id="rId4" imgW="15238095" imgH="114285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971800"/>
                        <a:ext cx="4343400" cy="31242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20462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0" y="0"/>
            <a:ext cx="9119212" cy="6705600"/>
          </a:xfrm>
        </p:spPr>
        <p:txBody>
          <a:bodyPr>
            <a:normAutofit/>
          </a:bodyPr>
          <a:lstStyle/>
          <a:p>
            <a:pPr marL="0" indent="0" algn="just">
              <a:lnSpc>
                <a:spcPct val="150000"/>
              </a:lnSpc>
              <a:buNone/>
            </a:pPr>
            <a:r>
              <a:rPr lang="en-US" sz="2500" b="1" dirty="0">
                <a:latin typeface="Times New Roman" pitchFamily="18" charset="0"/>
                <a:cs typeface="Times New Roman" pitchFamily="18" charset="0"/>
              </a:rPr>
              <a:t>b. Tinea </a:t>
            </a:r>
            <a:r>
              <a:rPr lang="en-US" sz="2500" b="1" dirty="0" err="1">
                <a:latin typeface="Times New Roman" pitchFamily="18" charset="0"/>
                <a:cs typeface="Times New Roman" pitchFamily="18" charset="0"/>
              </a:rPr>
              <a:t>pedis</a:t>
            </a:r>
            <a:r>
              <a:rPr lang="en-US" sz="2500" b="1" dirty="0">
                <a:latin typeface="Times New Roman" pitchFamily="18" charset="0"/>
                <a:cs typeface="Times New Roman" pitchFamily="18" charset="0"/>
              </a:rPr>
              <a:t> (Athlete's Foot) </a:t>
            </a:r>
            <a:endParaRPr lang="en-US" sz="2500" b="1" dirty="0" smtClean="0">
              <a:latin typeface="Times New Roman" pitchFamily="18" charset="0"/>
              <a:cs typeface="Times New Roman" pitchFamily="18" charset="0"/>
            </a:endParaRPr>
          </a:p>
          <a:p>
            <a:pPr algn="just">
              <a:lnSpc>
                <a:spcPct val="150000"/>
              </a:lnSpc>
            </a:pPr>
            <a:r>
              <a:rPr lang="en-US" sz="2500" dirty="0" smtClean="0">
                <a:latin typeface="Times New Roman" pitchFamily="18" charset="0"/>
                <a:cs typeface="Times New Roman" pitchFamily="18" charset="0"/>
              </a:rPr>
              <a:t>Tinea </a:t>
            </a:r>
            <a:r>
              <a:rPr lang="en-US" sz="2500" dirty="0" err="1" smtClean="0">
                <a:latin typeface="Times New Roman" pitchFamily="18" charset="0"/>
                <a:cs typeface="Times New Roman" pitchFamily="18" charset="0"/>
              </a:rPr>
              <a:t>pedis</a:t>
            </a:r>
            <a:r>
              <a:rPr lang="en-US" sz="2500" dirty="0" smtClean="0">
                <a:latin typeface="Times New Roman" pitchFamily="18" charset="0"/>
                <a:cs typeface="Times New Roman" pitchFamily="18" charset="0"/>
              </a:rPr>
              <a:t> is the most prevalent of all dermatophytes</a:t>
            </a:r>
          </a:p>
          <a:p>
            <a:pPr algn="just" eaLnBrk="1" hangingPunct="1">
              <a:lnSpc>
                <a:spcPct val="150000"/>
              </a:lnSpc>
            </a:pPr>
            <a:r>
              <a:rPr lang="en-US" sz="2500" dirty="0" smtClean="0">
                <a:latin typeface="Times New Roman" pitchFamily="18" charset="0"/>
                <a:cs typeface="Times New Roman" pitchFamily="18" charset="0"/>
              </a:rPr>
              <a:t>Causes- </a:t>
            </a:r>
            <a:r>
              <a:rPr lang="en-US" sz="2500" i="1" dirty="0" err="1" smtClean="0">
                <a:latin typeface="Times New Roman" pitchFamily="18" charset="0"/>
                <a:cs typeface="Times New Roman" pitchFamily="18" charset="0"/>
              </a:rPr>
              <a:t>Trichophyton</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mentagrophytes</a:t>
            </a:r>
            <a:r>
              <a:rPr lang="en-US" sz="2500"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Trichophyton</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rubrum</a:t>
            </a:r>
            <a:r>
              <a:rPr lang="en-US" sz="2500" i="1" dirty="0" smtClean="0">
                <a:latin typeface="Times New Roman" pitchFamily="18" charset="0"/>
                <a:cs typeface="Times New Roman" pitchFamily="18" charset="0"/>
              </a:rPr>
              <a:t>  </a:t>
            </a:r>
            <a:r>
              <a:rPr lang="en-US" sz="2500" dirty="0" smtClean="0">
                <a:latin typeface="Times New Roman" pitchFamily="18" charset="0"/>
                <a:cs typeface="Times New Roman" pitchFamily="18" charset="0"/>
              </a:rPr>
              <a:t>and</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Epidemophyton</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floccosum</a:t>
            </a:r>
            <a:endParaRPr lang="en-US" sz="2500" i="1" dirty="0" smtClean="0">
              <a:latin typeface="Times New Roman" pitchFamily="18" charset="0"/>
              <a:cs typeface="Times New Roman" pitchFamily="18" charset="0"/>
            </a:endParaRPr>
          </a:p>
          <a:p>
            <a:pPr algn="just" eaLnBrk="1" hangingPunct="1">
              <a:lnSpc>
                <a:spcPct val="150000"/>
              </a:lnSpc>
            </a:pPr>
            <a:r>
              <a:rPr lang="en-US" sz="2500" b="1" dirty="0" smtClean="0">
                <a:latin typeface="Times New Roman" pitchFamily="18" charset="0"/>
                <a:cs typeface="Times New Roman" pitchFamily="18" charset="0"/>
              </a:rPr>
              <a:t>Transmission-</a:t>
            </a:r>
            <a:r>
              <a:rPr lang="en-US" sz="2500" dirty="0" smtClean="0">
                <a:latin typeface="Times New Roman" pitchFamily="18" charset="0"/>
                <a:cs typeface="Times New Roman" pitchFamily="18" charset="0"/>
              </a:rPr>
              <a:t> floor of shared baths, swimming  pools &amp; gymnasiums</a:t>
            </a:r>
          </a:p>
          <a:p>
            <a:pPr algn="just" eaLnBrk="1" hangingPunct="1">
              <a:lnSpc>
                <a:spcPct val="150000"/>
              </a:lnSpc>
            </a:pPr>
            <a:r>
              <a:rPr lang="en-US" sz="2500" dirty="0" smtClean="0">
                <a:latin typeface="Times New Roman" pitchFamily="18" charset="0"/>
                <a:cs typeface="Times New Roman" pitchFamily="18" charset="0"/>
              </a:rPr>
              <a:t>Men and </a:t>
            </a:r>
            <a:r>
              <a:rPr lang="en-US" sz="2500" dirty="0">
                <a:latin typeface="Times New Roman" pitchFamily="18" charset="0"/>
                <a:cs typeface="Times New Roman" pitchFamily="18" charset="0"/>
              </a:rPr>
              <a:t>u</a:t>
            </a:r>
            <a:r>
              <a:rPr lang="en-US" sz="2500" dirty="0" smtClean="0">
                <a:latin typeface="Times New Roman" pitchFamily="18" charset="0"/>
                <a:cs typeface="Times New Roman" pitchFamily="18" charset="0"/>
              </a:rPr>
              <a:t>rban people are mostly  affected </a:t>
            </a:r>
          </a:p>
          <a:p>
            <a:pPr algn="just" eaLnBrk="1" hangingPunct="1">
              <a:lnSpc>
                <a:spcPct val="150000"/>
              </a:lnSpc>
            </a:pPr>
            <a:r>
              <a:rPr lang="en-US" sz="2500" dirty="0" smtClean="0">
                <a:latin typeface="Times New Roman" pitchFamily="18" charset="0"/>
                <a:cs typeface="Times New Roman" pitchFamily="18" charset="0"/>
              </a:rPr>
              <a:t>They are prone to develop secondary bacterial infection</a:t>
            </a:r>
          </a:p>
          <a:p>
            <a:pPr marL="0" indent="0" eaLnBrk="1" hangingPunct="1">
              <a:lnSpc>
                <a:spcPct val="90000"/>
              </a:lnSpc>
              <a:buNone/>
            </a:pPr>
            <a:endParaRPr lang="en-US" sz="2400" dirty="0" smtClean="0"/>
          </a:p>
        </p:txBody>
      </p:sp>
      <p:sp>
        <p:nvSpPr>
          <p:cNvPr id="5018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D93D0F6-D187-4A55-9D87-A9F4B9499700}" type="slidenum">
              <a:rPr lang="en-US" smtClean="0">
                <a:latin typeface="Garamond" pitchFamily="18" charset="0"/>
              </a:rPr>
              <a:pPr eaLnBrk="1" hangingPunct="1"/>
              <a:t>214</a:t>
            </a:fld>
            <a:endParaRPr lang="en-US" smtClean="0">
              <a:latin typeface="Garamond" pitchFamily="18" charset="0"/>
            </a:endParaRPr>
          </a:p>
        </p:txBody>
      </p:sp>
    </p:spTree>
    <p:extLst>
      <p:ext uri="{BB962C8B-B14F-4D97-AF65-F5344CB8AC3E}">
        <p14:creationId xmlns:p14="http://schemas.microsoft.com/office/powerpoint/2010/main" val="3931483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p:txBody>
          <a:bodyPr>
            <a:normAutofit fontScale="90000"/>
          </a:bodyPr>
          <a:lstStyle/>
          <a:p>
            <a:pPr eaLnBrk="1" hangingPunct="1"/>
            <a:r>
              <a:rPr lang="en-US" sz="4000" b="1" smtClean="0"/>
              <a:t/>
            </a:r>
            <a:br>
              <a:rPr lang="en-US" sz="4000" b="1" smtClean="0"/>
            </a:br>
            <a:endParaRPr lang="en-US" sz="4000" b="1" smtClean="0"/>
          </a:p>
        </p:txBody>
      </p:sp>
      <p:pic>
        <p:nvPicPr>
          <p:cNvPr id="51203"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57200" y="146612"/>
            <a:ext cx="4250015" cy="2367988"/>
          </a:xfrm>
        </p:spPr>
      </p:pic>
      <p:sp>
        <p:nvSpPr>
          <p:cNvPr id="5120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CFB66B0-5BE1-4D4B-9415-899B51532F69}" type="slidenum">
              <a:rPr lang="en-US" smtClean="0">
                <a:latin typeface="Garamond" pitchFamily="18" charset="0"/>
              </a:rPr>
              <a:pPr eaLnBrk="1" hangingPunct="1"/>
              <a:t>215</a:t>
            </a:fld>
            <a:endParaRPr lang="en-US" smtClean="0">
              <a:latin typeface="Garamond" pitchFamily="18" charset="0"/>
            </a:endParaRPr>
          </a:p>
        </p:txBody>
      </p:sp>
      <p:pic>
        <p:nvPicPr>
          <p:cNvPr id="6" name="Picture 5" descr="msotw9_tem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42975" y="-282539"/>
            <a:ext cx="2529241" cy="339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262" y="5715000"/>
            <a:ext cx="9135737" cy="879856"/>
          </a:xfrm>
          <a:prstGeom prst="rect">
            <a:avLst/>
          </a:prstGeom>
        </p:spPr>
        <p:txBody>
          <a:bodyPr wrap="square">
            <a:spAutoFit/>
          </a:bodyPr>
          <a:lstStyle/>
          <a:p>
            <a:pPr algn="just">
              <a:lnSpc>
                <a:spcPct val="150000"/>
              </a:lnSpc>
              <a:defRPr/>
            </a:pPr>
            <a:r>
              <a:rPr lang="en-US" b="1" dirty="0" smtClean="0">
                <a:latin typeface="Times New Roman" panose="02020603050405020304" pitchFamily="18" charset="0"/>
                <a:ea typeface="Tahoma" pitchFamily="34" charset="0"/>
                <a:cs typeface="Times New Roman" panose="02020603050405020304" pitchFamily="18" charset="0"/>
              </a:rPr>
              <a:t>Figure</a:t>
            </a:r>
            <a:r>
              <a:rPr lang="en-US" dirty="0" smtClean="0">
                <a:latin typeface="Times New Roman" panose="02020603050405020304" pitchFamily="18" charset="0"/>
                <a:ea typeface="Tahoma" pitchFamily="34" charset="0"/>
                <a:cs typeface="Times New Roman" panose="02020603050405020304" pitchFamily="18" charset="0"/>
              </a:rPr>
              <a:t>: Fungal </a:t>
            </a:r>
            <a:r>
              <a:rPr lang="en-US" dirty="0">
                <a:latin typeface="Times New Roman" panose="02020603050405020304" pitchFamily="18" charset="0"/>
                <a:ea typeface="Tahoma" pitchFamily="34" charset="0"/>
                <a:cs typeface="Times New Roman" panose="02020603050405020304" pitchFamily="18" charset="0"/>
              </a:rPr>
              <a:t>infection of the feet invading particularly the </a:t>
            </a:r>
            <a:r>
              <a:rPr lang="en-US" b="1" dirty="0">
                <a:latin typeface="Times New Roman" panose="02020603050405020304" pitchFamily="18" charset="0"/>
                <a:ea typeface="Tahoma" pitchFamily="34" charset="0"/>
                <a:cs typeface="Times New Roman" panose="02020603050405020304" pitchFamily="18" charset="0"/>
              </a:rPr>
              <a:t>toe webs </a:t>
            </a:r>
            <a:r>
              <a:rPr lang="en-US" dirty="0">
                <a:latin typeface="Times New Roman" panose="02020603050405020304" pitchFamily="18" charset="0"/>
                <a:ea typeface="Tahoma" pitchFamily="34" charset="0"/>
                <a:cs typeface="Times New Roman" panose="02020603050405020304" pitchFamily="18" charset="0"/>
              </a:rPr>
              <a:t>and</a:t>
            </a:r>
            <a:r>
              <a:rPr lang="en-US" b="1" dirty="0">
                <a:latin typeface="Times New Roman" panose="02020603050405020304" pitchFamily="18" charset="0"/>
                <a:ea typeface="Tahoma" pitchFamily="34" charset="0"/>
                <a:cs typeface="Times New Roman" panose="02020603050405020304" pitchFamily="18" charset="0"/>
              </a:rPr>
              <a:t> </a:t>
            </a:r>
            <a:r>
              <a:rPr lang="en-US" b="1" dirty="0" smtClean="0">
                <a:latin typeface="Times New Roman" panose="02020603050405020304" pitchFamily="18" charset="0"/>
                <a:ea typeface="Tahoma" pitchFamily="34" charset="0"/>
                <a:cs typeface="Times New Roman" panose="02020603050405020304" pitchFamily="18" charset="0"/>
              </a:rPr>
              <a:t>soles, </a:t>
            </a:r>
            <a:r>
              <a:rPr lang="en-US" dirty="0">
                <a:latin typeface="Times New Roman" panose="02020603050405020304" pitchFamily="18" charset="0"/>
                <a:ea typeface="Tahoma" pitchFamily="34" charset="0"/>
                <a:cs typeface="Times New Roman" panose="02020603050405020304" pitchFamily="18" charset="0"/>
              </a:rPr>
              <a:t>red</a:t>
            </a:r>
            <a:r>
              <a:rPr lang="en-US" dirty="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dirty="0">
                <a:latin typeface="Times New Roman" panose="02020603050405020304" pitchFamily="18" charset="0"/>
                <a:ea typeface="Tahoma" pitchFamily="34" charset="0"/>
                <a:cs typeface="Times New Roman" panose="02020603050405020304" pitchFamily="18" charset="0"/>
              </a:rPr>
              <a:t>or</a:t>
            </a:r>
            <a:r>
              <a:rPr lang="en-US" dirty="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dirty="0">
                <a:latin typeface="Times New Roman" panose="02020603050405020304" pitchFamily="18" charset="0"/>
                <a:ea typeface="Tahoma" pitchFamily="34" charset="0"/>
                <a:cs typeface="Times New Roman" panose="02020603050405020304" pitchFamily="18" charset="0"/>
              </a:rPr>
              <a:t>purple</a:t>
            </a:r>
            <a:r>
              <a:rPr lang="en-US" dirty="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dirty="0">
                <a:latin typeface="Times New Roman" panose="02020603050405020304" pitchFamily="18" charset="0"/>
                <a:ea typeface="Tahoma" pitchFamily="34" charset="0"/>
                <a:cs typeface="Times New Roman" panose="02020603050405020304" pitchFamily="18" charset="0"/>
              </a:rPr>
              <a:t>scaly</a:t>
            </a:r>
            <a:r>
              <a:rPr lang="en-US" dirty="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dirty="0">
                <a:latin typeface="Times New Roman" panose="02020603050405020304" pitchFamily="18" charset="0"/>
                <a:ea typeface="Tahoma" pitchFamily="34" charset="0"/>
                <a:cs typeface="Times New Roman" panose="02020603050405020304" pitchFamily="18" charset="0"/>
              </a:rPr>
              <a:t>patches</a:t>
            </a:r>
            <a:r>
              <a:rPr lang="en-US" dirty="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dirty="0">
                <a:latin typeface="Times New Roman" panose="02020603050405020304" pitchFamily="18" charset="0"/>
                <a:ea typeface="Tahoma" pitchFamily="34" charset="0"/>
                <a:cs typeface="Times New Roman" panose="02020603050405020304" pitchFamily="18" charset="0"/>
              </a:rPr>
              <a:t>pruritic</a:t>
            </a:r>
            <a:r>
              <a:rPr lang="en-US" dirty="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dirty="0">
                <a:latin typeface="Times New Roman" panose="02020603050405020304" pitchFamily="18" charset="0"/>
                <a:ea typeface="Tahoma" pitchFamily="34" charset="0"/>
                <a:cs typeface="Times New Roman" panose="02020603050405020304" pitchFamily="18" charset="0"/>
              </a:rPr>
              <a:t>vesicles</a:t>
            </a:r>
            <a:r>
              <a:rPr lang="en-US" dirty="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dirty="0">
                <a:latin typeface="Times New Roman" panose="02020603050405020304" pitchFamily="18" charset="0"/>
                <a:ea typeface="Tahoma" pitchFamily="34" charset="0"/>
                <a:cs typeface="Times New Roman" panose="02020603050405020304" pitchFamily="18" charset="0"/>
              </a:rPr>
              <a:t>and</a:t>
            </a:r>
            <a:r>
              <a:rPr lang="en-US" dirty="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t>
            </a:r>
            <a:r>
              <a:rPr lang="en-US" dirty="0">
                <a:latin typeface="Times New Roman" panose="02020603050405020304" pitchFamily="18" charset="0"/>
                <a:ea typeface="Tahoma" pitchFamily="34" charset="0"/>
                <a:cs typeface="Times New Roman" panose="02020603050405020304" pitchFamily="18" charset="0"/>
              </a:rPr>
              <a:t>bullae</a:t>
            </a:r>
            <a:r>
              <a:rPr lang="en-US" dirty="0" smtClean="0">
                <a:latin typeface="Times New Roman" panose="02020603050405020304" pitchFamily="18" charset="0"/>
                <a:ea typeface="Tahoma" pitchFamily="34" charset="0"/>
                <a:cs typeface="Times New Roman" panose="02020603050405020304" pitchFamily="18" charset="0"/>
              </a:rPr>
              <a:t>.</a:t>
            </a:r>
            <a:endParaRPr lang="am-ET" dirty="0">
              <a:cs typeface="Times New Roman" panose="02020603050405020304" pitchFamily="18" charset="0"/>
            </a:endParaRPr>
          </a:p>
        </p:txBody>
      </p:sp>
      <p:pic>
        <p:nvPicPr>
          <p:cNvPr id="9" name="Picture 3" descr="C:\Users\User\Desktop\pedis 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2380" y="2971800"/>
            <a:ext cx="366962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athletes-foot_03.jpg]"/>
          <p:cNvPicPr>
            <a:picLocks noChangeAspect="1" noChangeArrowheads="1"/>
          </p:cNvPicPr>
          <p:nvPr/>
        </p:nvPicPr>
        <p:blipFill>
          <a:blip r:embed="rId6" cstate="print"/>
          <a:srcRect/>
          <a:stretch>
            <a:fillRect/>
          </a:stretch>
        </p:blipFill>
        <p:spPr bwMode="auto">
          <a:xfrm>
            <a:off x="698295" y="2559049"/>
            <a:ext cx="4008920" cy="3097803"/>
          </a:xfrm>
          <a:prstGeom prst="rect">
            <a:avLst/>
          </a:prstGeom>
          <a:noFill/>
          <a:ln w="9525">
            <a:noFill/>
            <a:miter lim="800000"/>
            <a:headEnd/>
            <a:tailEnd/>
          </a:ln>
        </p:spPr>
      </p:pic>
    </p:spTree>
    <p:extLst>
      <p:ext uri="{BB962C8B-B14F-4D97-AF65-F5344CB8AC3E}">
        <p14:creationId xmlns:p14="http://schemas.microsoft.com/office/powerpoint/2010/main" val="54217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0" y="0"/>
            <a:ext cx="9144000" cy="6629400"/>
          </a:xfrm>
        </p:spPr>
        <p:txBody>
          <a:bodyPr rtlCol="0">
            <a:normAutofit/>
          </a:bodyPr>
          <a:lstStyle/>
          <a:p>
            <a:pPr eaLnBrk="1" fontAlgn="auto" hangingPunct="1">
              <a:spcAft>
                <a:spcPts val="0"/>
              </a:spcAft>
              <a:buFont typeface="Wingdings" pitchFamily="2" charset="2"/>
              <a:buNone/>
              <a:defRPr/>
            </a:pPr>
            <a:r>
              <a:rPr lang="en-US" sz="2500" b="1" dirty="0" smtClean="0">
                <a:latin typeface="Times New Roman" pitchFamily="18" charset="0"/>
                <a:cs typeface="Times New Roman" pitchFamily="18" charset="0"/>
              </a:rPr>
              <a:t>c. Tinea </a:t>
            </a:r>
            <a:r>
              <a:rPr lang="en-US" sz="2500" b="1" dirty="0" err="1" smtClean="0">
                <a:latin typeface="Times New Roman" pitchFamily="18" charset="0"/>
                <a:cs typeface="Times New Roman" pitchFamily="18" charset="0"/>
              </a:rPr>
              <a:t>corporis</a:t>
            </a:r>
            <a:r>
              <a:rPr lang="en-US" sz="2500" b="1" dirty="0" smtClean="0">
                <a:latin typeface="Times New Roman" pitchFamily="18" charset="0"/>
                <a:cs typeface="Times New Roman" pitchFamily="18" charset="0"/>
              </a:rPr>
              <a:t> (ring worm of the body):</a:t>
            </a:r>
          </a:p>
          <a:p>
            <a:pPr algn="just" eaLnBrk="1" fontAlgn="auto" hangingPunct="1">
              <a:lnSpc>
                <a:spcPct val="150000"/>
              </a:lnSpc>
              <a:spcAft>
                <a:spcPts val="0"/>
              </a:spcAft>
              <a:buFont typeface="Arial" pitchFamily="34" charset="0"/>
              <a:buChar char="•"/>
              <a:defRPr/>
            </a:pPr>
            <a:r>
              <a:rPr lang="en-US" sz="2500" dirty="0" smtClean="0">
                <a:latin typeface="Times New Roman" pitchFamily="18" charset="0"/>
                <a:ea typeface="Tahoma" pitchFamily="34" charset="0"/>
                <a:cs typeface="Times New Roman" pitchFamily="18" charset="0"/>
              </a:rPr>
              <a:t>It is caused by species of </a:t>
            </a:r>
            <a:r>
              <a:rPr lang="en-US" sz="2500" i="1" dirty="0" err="1" smtClean="0">
                <a:latin typeface="Times New Roman" pitchFamily="18" charset="0"/>
                <a:ea typeface="Tahoma" pitchFamily="34" charset="0"/>
                <a:cs typeface="Times New Roman" pitchFamily="18" charset="0"/>
              </a:rPr>
              <a:t>Trichophyton</a:t>
            </a:r>
            <a:r>
              <a:rPr lang="en-US" sz="2500" dirty="0" smtClean="0">
                <a:latin typeface="Times New Roman" pitchFamily="18" charset="0"/>
                <a:ea typeface="Tahoma" pitchFamily="34" charset="0"/>
                <a:cs typeface="Times New Roman" pitchFamily="18" charset="0"/>
              </a:rPr>
              <a:t>, </a:t>
            </a:r>
            <a:r>
              <a:rPr lang="en-US" sz="2500" i="1" dirty="0" err="1" smtClean="0">
                <a:latin typeface="Times New Roman" pitchFamily="18" charset="0"/>
                <a:ea typeface="Tahoma" pitchFamily="34" charset="0"/>
                <a:cs typeface="Times New Roman" pitchFamily="18" charset="0"/>
              </a:rPr>
              <a:t>Microsporum</a:t>
            </a:r>
            <a:r>
              <a:rPr lang="en-US" sz="2500" dirty="0" smtClean="0">
                <a:latin typeface="Times New Roman" pitchFamily="18" charset="0"/>
                <a:ea typeface="Tahoma" pitchFamily="34" charset="0"/>
                <a:cs typeface="Times New Roman" pitchFamily="18" charset="0"/>
              </a:rPr>
              <a:t> and rarely </a:t>
            </a:r>
            <a:r>
              <a:rPr lang="en-US" sz="2500" i="1" dirty="0" err="1" smtClean="0">
                <a:latin typeface="Times New Roman" pitchFamily="18" charset="0"/>
                <a:ea typeface="Tahoma" pitchFamily="34" charset="0"/>
                <a:cs typeface="Times New Roman" pitchFamily="18" charset="0"/>
              </a:rPr>
              <a:t>Epidermophyton</a:t>
            </a:r>
            <a:r>
              <a:rPr lang="en-US" sz="2500" i="1" dirty="0" smtClean="0">
                <a:latin typeface="Times New Roman" pitchFamily="18" charset="0"/>
                <a:ea typeface="Tahoma" pitchFamily="34" charset="0"/>
                <a:cs typeface="Times New Roman" pitchFamily="18" charset="0"/>
              </a:rPr>
              <a:t> </a:t>
            </a:r>
          </a:p>
          <a:p>
            <a:pPr algn="just" eaLnBrk="1" fontAlgn="auto" hangingPunct="1">
              <a:lnSpc>
                <a:spcPct val="150000"/>
              </a:lnSpc>
              <a:spcAft>
                <a:spcPts val="0"/>
              </a:spcAft>
              <a:buFont typeface="Arial" pitchFamily="34" charset="0"/>
              <a:buChar char="•"/>
              <a:defRPr/>
            </a:pPr>
            <a:r>
              <a:rPr lang="en-US" sz="2500" dirty="0" smtClean="0">
                <a:latin typeface="Times New Roman" pitchFamily="18" charset="0"/>
                <a:ea typeface="Tahoma" pitchFamily="34" charset="0"/>
                <a:cs typeface="Times New Roman" pitchFamily="18" charset="0"/>
              </a:rPr>
              <a:t>Involves the </a:t>
            </a:r>
            <a:r>
              <a:rPr lang="en-US" sz="2500" i="1" dirty="0" smtClean="0">
                <a:latin typeface="Times New Roman" pitchFamily="18" charset="0"/>
                <a:ea typeface="Tahoma" pitchFamily="34" charset="0"/>
                <a:cs typeface="Times New Roman" pitchFamily="18" charset="0"/>
              </a:rPr>
              <a:t>glabrous</a:t>
            </a:r>
            <a:r>
              <a:rPr lang="en-US" sz="2500" dirty="0" smtClean="0">
                <a:latin typeface="Times New Roman" pitchFamily="18" charset="0"/>
                <a:ea typeface="Tahoma" pitchFamily="34" charset="0"/>
                <a:cs typeface="Times New Roman" pitchFamily="18" charset="0"/>
              </a:rPr>
              <a:t> skin and produces lesions vary from those of simple scaling to deep granulomatous</a:t>
            </a:r>
          </a:p>
          <a:p>
            <a:pPr lvl="1" algn="just" eaLnBrk="1" fontAlgn="auto" hangingPunct="1">
              <a:spcAft>
                <a:spcPts val="0"/>
              </a:spcAft>
              <a:buFont typeface="Arial" pitchFamily="34" charset="0"/>
              <a:buChar char="–"/>
              <a:defRPr/>
            </a:pPr>
            <a:endParaRPr lang="en-US" sz="2400" dirty="0" smtClean="0">
              <a:latin typeface="Tahoma" pitchFamily="34" charset="0"/>
              <a:ea typeface="Tahoma" pitchFamily="34" charset="0"/>
              <a:cs typeface="Tahoma" pitchFamily="34" charset="0"/>
            </a:endParaRPr>
          </a:p>
          <a:p>
            <a:pPr lvl="1" algn="just" eaLnBrk="1" fontAlgn="auto" hangingPunct="1">
              <a:spcAft>
                <a:spcPts val="0"/>
              </a:spcAft>
              <a:buFont typeface="Arial" pitchFamily="34" charset="0"/>
              <a:buChar char="–"/>
              <a:defRPr/>
            </a:pPr>
            <a:endParaRPr lang="en-US" sz="2400" dirty="0" smtClean="0">
              <a:latin typeface="Tahoma" pitchFamily="34" charset="0"/>
              <a:ea typeface="Tahoma" pitchFamily="34" charset="0"/>
              <a:cs typeface="Tahoma" pitchFamily="34" charset="0"/>
            </a:endParaRPr>
          </a:p>
          <a:p>
            <a:pPr algn="just" eaLnBrk="1" fontAlgn="auto" hangingPunct="1">
              <a:spcAft>
                <a:spcPts val="0"/>
              </a:spcAft>
              <a:buFont typeface="Arial" pitchFamily="34" charset="0"/>
              <a:buChar char="•"/>
              <a:defRPr/>
            </a:pPr>
            <a:endParaRPr lang="en-US" dirty="0" smtClean="0">
              <a:latin typeface="Aharoni" pitchFamily="2" charset="-79"/>
              <a:cs typeface="Aharoni" pitchFamily="2" charset="-79"/>
            </a:endParaRPr>
          </a:p>
        </p:txBody>
      </p:sp>
      <p:sp>
        <p:nvSpPr>
          <p:cNvPr id="4" name="Slide Number Placeholder 3"/>
          <p:cNvSpPr>
            <a:spLocks noGrp="1"/>
          </p:cNvSpPr>
          <p:nvPr>
            <p:ph type="sldNum" sz="quarter" idx="12"/>
          </p:nvPr>
        </p:nvSpPr>
        <p:spPr/>
        <p:txBody>
          <a:bodyPr/>
          <a:lstStyle/>
          <a:p>
            <a:pPr>
              <a:defRPr/>
            </a:pPr>
            <a:fld id="{63ECE1EC-DCFA-4F7A-8D4C-C577268FF333}" type="slidenum">
              <a:rPr lang="en-US"/>
              <a:pPr>
                <a:defRPr/>
              </a:pPr>
              <a:t>216</a:t>
            </a:fld>
            <a:endParaRPr lang="en-US"/>
          </a:p>
        </p:txBody>
      </p:sp>
      <p:pic>
        <p:nvPicPr>
          <p:cNvPr id="5" name="Picture 2" descr="C:\Users\User\Desktop\copor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140" y="3200400"/>
            <a:ext cx="3429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User\Desktop\corporis 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581" y="3200400"/>
            <a:ext cx="377305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372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32656" y="0"/>
            <a:ext cx="9111343" cy="3810000"/>
          </a:xfrm>
        </p:spPr>
        <p:txBody>
          <a:bodyPr>
            <a:normAutofit lnSpcReduction="10000"/>
          </a:bodyPr>
          <a:lstStyle/>
          <a:p>
            <a:pPr eaLnBrk="1" hangingPunct="1">
              <a:lnSpc>
                <a:spcPct val="150000"/>
              </a:lnSpc>
              <a:buFont typeface="Arial" charset="0"/>
              <a:buNone/>
              <a:defRPr/>
            </a:pPr>
            <a:r>
              <a:rPr lang="en-US" sz="2500" b="1" dirty="0" smtClean="0">
                <a:latin typeface="Times New Roman" pitchFamily="18" charset="0"/>
                <a:cs typeface="Times New Roman" pitchFamily="18" charset="0"/>
              </a:rPr>
              <a:t>d. </a:t>
            </a:r>
            <a:r>
              <a:rPr lang="en-US" sz="2500" b="1" dirty="0" err="1" smtClean="0">
                <a:latin typeface="Times New Roman" pitchFamily="18" charset="0"/>
                <a:cs typeface="Times New Roman" pitchFamily="18" charset="0"/>
              </a:rPr>
              <a:t>Tinea</a:t>
            </a: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cruris</a:t>
            </a:r>
            <a:r>
              <a:rPr lang="en-US" sz="2500" b="1" dirty="0" smtClean="0">
                <a:latin typeface="Times New Roman" pitchFamily="18" charset="0"/>
                <a:cs typeface="Times New Roman" pitchFamily="18" charset="0"/>
              </a:rPr>
              <a:t> ("jock itch”):</a:t>
            </a:r>
          </a:p>
          <a:p>
            <a:pPr marL="182880" lvl="1" eaLnBrk="1" hangingPunct="1">
              <a:lnSpc>
                <a:spcPct val="150000"/>
              </a:lnSpc>
              <a:defRPr/>
            </a:pPr>
            <a:r>
              <a:rPr lang="en-US" sz="2500" dirty="0" smtClean="0">
                <a:latin typeface="Times New Roman" pitchFamily="18" charset="0"/>
                <a:ea typeface="Tahoma" pitchFamily="34" charset="0"/>
                <a:cs typeface="Times New Roman" pitchFamily="18" charset="0"/>
              </a:rPr>
              <a:t>On groin, perineum and perianal region</a:t>
            </a:r>
          </a:p>
          <a:p>
            <a:pPr marL="182880" lvl="1" eaLnBrk="1" hangingPunct="1">
              <a:lnSpc>
                <a:spcPct val="150000"/>
              </a:lnSpc>
              <a:defRPr/>
            </a:pPr>
            <a:r>
              <a:rPr lang="en-US" sz="2500" dirty="0">
                <a:latin typeface="Times New Roman" pitchFamily="18" charset="0"/>
                <a:ea typeface="Tahoma" pitchFamily="34" charset="0"/>
                <a:cs typeface="Times New Roman" pitchFamily="18" charset="0"/>
              </a:rPr>
              <a:t>B</a:t>
            </a:r>
            <a:r>
              <a:rPr lang="en-US" sz="2500" dirty="0" smtClean="0">
                <a:latin typeface="Times New Roman" pitchFamily="18" charset="0"/>
                <a:ea typeface="Tahoma" pitchFamily="34" charset="0"/>
                <a:cs typeface="Times New Roman" pitchFamily="18" charset="0"/>
              </a:rPr>
              <a:t>y </a:t>
            </a:r>
            <a:r>
              <a:rPr lang="en-US" sz="2500" i="1" dirty="0" err="1" smtClean="0">
                <a:latin typeface="Times New Roman" pitchFamily="18" charset="0"/>
                <a:ea typeface="Tahoma" pitchFamily="34" charset="0"/>
                <a:cs typeface="Times New Roman" pitchFamily="18" charset="0"/>
              </a:rPr>
              <a:t>Epidermophyton</a:t>
            </a:r>
            <a:r>
              <a:rPr lang="en-US" sz="2500" i="1" dirty="0" smtClean="0">
                <a:latin typeface="Times New Roman" pitchFamily="18" charset="0"/>
                <a:ea typeface="Tahoma" pitchFamily="34" charset="0"/>
                <a:cs typeface="Times New Roman" pitchFamily="18" charset="0"/>
              </a:rPr>
              <a:t> </a:t>
            </a:r>
            <a:r>
              <a:rPr lang="en-US" sz="2500" i="1" dirty="0" err="1" smtClean="0">
                <a:latin typeface="Times New Roman" pitchFamily="18" charset="0"/>
                <a:ea typeface="Tahoma" pitchFamily="34" charset="0"/>
                <a:cs typeface="Times New Roman" pitchFamily="18" charset="0"/>
              </a:rPr>
              <a:t>floccosum</a:t>
            </a:r>
            <a:r>
              <a:rPr lang="en-US" sz="2500" i="1" dirty="0" smtClean="0">
                <a:latin typeface="Times New Roman" pitchFamily="18" charset="0"/>
                <a:ea typeface="Tahoma" pitchFamily="34" charset="0"/>
                <a:cs typeface="Times New Roman" pitchFamily="18" charset="0"/>
              </a:rPr>
              <a:t> </a:t>
            </a:r>
            <a:r>
              <a:rPr lang="en-US" sz="2500" dirty="0" smtClean="0">
                <a:latin typeface="Times New Roman" pitchFamily="18" charset="0"/>
                <a:ea typeface="Tahoma" pitchFamily="34" charset="0"/>
                <a:cs typeface="Times New Roman" pitchFamily="18" charset="0"/>
              </a:rPr>
              <a:t>and species of </a:t>
            </a:r>
            <a:r>
              <a:rPr lang="en-US" sz="2500" i="1" dirty="0" err="1" smtClean="0">
                <a:latin typeface="Times New Roman" pitchFamily="18" charset="0"/>
                <a:ea typeface="Tahoma" pitchFamily="34" charset="0"/>
                <a:cs typeface="Times New Roman" pitchFamily="18" charset="0"/>
              </a:rPr>
              <a:t>Trichophyton</a:t>
            </a:r>
            <a:endParaRPr lang="en-US" sz="2500" dirty="0" smtClean="0">
              <a:latin typeface="Times New Roman" pitchFamily="18" charset="0"/>
              <a:ea typeface="Tahoma" pitchFamily="34" charset="0"/>
              <a:cs typeface="Times New Roman" pitchFamily="18" charset="0"/>
            </a:endParaRPr>
          </a:p>
          <a:p>
            <a:pPr marL="182880" lvl="1" eaLnBrk="1" hangingPunct="1">
              <a:lnSpc>
                <a:spcPct val="150000"/>
              </a:lnSpc>
              <a:defRPr/>
            </a:pPr>
            <a:r>
              <a:rPr lang="en-US" sz="2500" dirty="0" smtClean="0">
                <a:latin typeface="Times New Roman" pitchFamily="18" charset="0"/>
                <a:ea typeface="Tahoma" pitchFamily="34" charset="0"/>
                <a:cs typeface="Times New Roman" pitchFamily="18" charset="0"/>
              </a:rPr>
              <a:t>Well </a:t>
            </a:r>
            <a:r>
              <a:rPr lang="en-US" sz="2500" dirty="0" err="1" smtClean="0">
                <a:latin typeface="Times New Roman" pitchFamily="18" charset="0"/>
                <a:ea typeface="Tahoma" pitchFamily="34" charset="0"/>
                <a:cs typeface="Times New Roman" pitchFamily="18" charset="0"/>
              </a:rPr>
              <a:t>marginated</a:t>
            </a:r>
            <a:r>
              <a:rPr lang="en-US" sz="2500" dirty="0" smtClean="0">
                <a:latin typeface="Times New Roman" pitchFamily="18" charset="0"/>
                <a:ea typeface="Tahoma" pitchFamily="34" charset="0"/>
                <a:cs typeface="Times New Roman" pitchFamily="18" charset="0"/>
              </a:rPr>
              <a:t>, scaly patches of dermatitis with </a:t>
            </a:r>
            <a:r>
              <a:rPr lang="en-US" sz="2500" b="1" dirty="0" smtClean="0">
                <a:latin typeface="Times New Roman" pitchFamily="18" charset="0"/>
                <a:ea typeface="Tahoma" pitchFamily="34" charset="0"/>
                <a:cs typeface="Times New Roman" pitchFamily="18" charset="0"/>
              </a:rPr>
              <a:t>active</a:t>
            </a:r>
            <a:r>
              <a:rPr lang="en-US" sz="2500" dirty="0" smtClean="0">
                <a:latin typeface="Times New Roman" pitchFamily="18" charset="0"/>
                <a:ea typeface="Tahoma" pitchFamily="34" charset="0"/>
                <a:cs typeface="Times New Roman" pitchFamily="18" charset="0"/>
              </a:rPr>
              <a:t> spreading peripheries.         </a:t>
            </a:r>
            <a:endParaRPr lang="en-US" sz="2500" dirty="0">
              <a:latin typeface="Times New Roman" pitchFamily="18" charset="0"/>
              <a:ea typeface="Tahoma" pitchFamily="34" charset="0"/>
              <a:cs typeface="Times New Roman" pitchFamily="18" charset="0"/>
            </a:endParaRPr>
          </a:p>
          <a:p>
            <a:pPr marL="182880" lvl="1" eaLnBrk="1" hangingPunct="1">
              <a:lnSpc>
                <a:spcPct val="150000"/>
              </a:lnSpc>
              <a:defRPr/>
            </a:pPr>
            <a:r>
              <a:rPr lang="en-US" sz="2500" dirty="0" smtClean="0">
                <a:latin typeface="Times New Roman" pitchFamily="18" charset="0"/>
                <a:cs typeface="Times New Roman" pitchFamily="18" charset="0"/>
              </a:rPr>
              <a:t>Public </a:t>
            </a:r>
            <a:r>
              <a:rPr lang="en-US" sz="2500" dirty="0">
                <a:latin typeface="Times New Roman" pitchFamily="18" charset="0"/>
                <a:cs typeface="Times New Roman" pitchFamily="18" charset="0"/>
              </a:rPr>
              <a:t>bathroom </a:t>
            </a:r>
            <a:r>
              <a:rPr lang="en-US" sz="2500" dirty="0" smtClean="0">
                <a:latin typeface="Times New Roman" pitchFamily="18" charset="0"/>
                <a:cs typeface="Times New Roman" pitchFamily="18" charset="0"/>
              </a:rPr>
              <a:t>seats, laundry cloths, sexual intercourse</a:t>
            </a:r>
            <a:endParaRPr lang="en-US" sz="2500" dirty="0">
              <a:latin typeface="Times New Roman" pitchFamily="18" charset="0"/>
              <a:cs typeface="Times New Roman" pitchFamily="18" charset="0"/>
            </a:endParaRPr>
          </a:p>
          <a:p>
            <a:pPr eaLnBrk="1" hangingPunct="1">
              <a:lnSpc>
                <a:spcPct val="150000"/>
              </a:lnSpc>
              <a:defRPr/>
            </a:pPr>
            <a:endParaRPr lang="en-US" sz="2400" dirty="0" smtClean="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5931294F-FA98-4A02-B223-F5F41F9C50EF}" type="slidenum">
              <a:rPr lang="en-US"/>
              <a:pPr>
                <a:defRPr/>
              </a:pPr>
              <a:t>217</a:t>
            </a:fld>
            <a:endParaRPr lang="en-US"/>
          </a:p>
        </p:txBody>
      </p:sp>
      <p:pic>
        <p:nvPicPr>
          <p:cNvPr id="31748" name="Picture 3" descr="C:\Users\User\Desktop\crur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191000"/>
            <a:ext cx="2819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2579" t="25851" r="57475" b="33186"/>
          <a:stretch>
            <a:fillRect/>
          </a:stretch>
        </p:blipFill>
        <p:spPr>
          <a:xfrm>
            <a:off x="697276" y="4191000"/>
            <a:ext cx="4255724" cy="2689034"/>
          </a:xfrm>
          <a:prstGeom prst="rect">
            <a:avLst/>
          </a:prstGeom>
        </p:spPr>
      </p:pic>
    </p:spTree>
    <p:extLst>
      <p:ext uri="{BB962C8B-B14F-4D97-AF65-F5344CB8AC3E}">
        <p14:creationId xmlns:p14="http://schemas.microsoft.com/office/powerpoint/2010/main" val="1764748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200400"/>
          </a:xfrm>
        </p:spPr>
        <p:txBody>
          <a:bodyPr>
            <a:normAutofit lnSpcReduction="10000"/>
          </a:bodyPr>
          <a:lstStyle/>
          <a:p>
            <a:pPr marL="0" indent="0" algn="just">
              <a:lnSpc>
                <a:spcPct val="150000"/>
              </a:lnSpc>
              <a:buNone/>
            </a:pPr>
            <a:r>
              <a:rPr lang="en-US" sz="2500" b="1" dirty="0">
                <a:latin typeface="Times New Roman" pitchFamily="18" charset="0"/>
                <a:cs typeface="Times New Roman" pitchFamily="18" charset="0"/>
              </a:rPr>
              <a:t>e. Tinea </a:t>
            </a:r>
            <a:r>
              <a:rPr lang="en-US" sz="2500" b="1" dirty="0" err="1">
                <a:latin typeface="Times New Roman" pitchFamily="18" charset="0"/>
                <a:cs typeface="Times New Roman" pitchFamily="18" charset="0"/>
              </a:rPr>
              <a:t>barbae</a:t>
            </a:r>
            <a:r>
              <a:rPr lang="en-US" sz="2500" b="1" dirty="0">
                <a:latin typeface="Times New Roman" pitchFamily="18" charset="0"/>
                <a:cs typeface="Times New Roman" pitchFamily="18" charset="0"/>
              </a:rPr>
              <a:t> (Ring worm of the beard, Barbers’ </a:t>
            </a:r>
            <a:r>
              <a:rPr lang="en-US" sz="2500" b="1" dirty="0" smtClean="0">
                <a:latin typeface="Times New Roman" pitchFamily="18" charset="0"/>
                <a:cs typeface="Times New Roman" pitchFamily="18" charset="0"/>
              </a:rPr>
              <a:t>itch)</a:t>
            </a:r>
          </a:p>
          <a:p>
            <a:pPr algn="just">
              <a:lnSpc>
                <a:spcPct val="150000"/>
              </a:lnSpc>
            </a:pPr>
            <a:r>
              <a:rPr lang="en-US" sz="2500" b="1" dirty="0" smtClean="0">
                <a:latin typeface="Times New Roman" pitchFamily="18" charset="0"/>
                <a:cs typeface="Times New Roman" pitchFamily="18" charset="0"/>
              </a:rPr>
              <a:t>Chronic</a:t>
            </a: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fungal infection of the bearded area of the face and neck</a:t>
            </a:r>
          </a:p>
          <a:p>
            <a:pPr algn="just">
              <a:lnSpc>
                <a:spcPct val="150000"/>
              </a:lnSpc>
              <a:buFont typeface="Wingdings" pitchFamily="2" charset="2"/>
              <a:buChar char="§"/>
            </a:pPr>
            <a:r>
              <a:rPr lang="en-US" sz="2500" dirty="0" smtClean="0">
                <a:latin typeface="Times New Roman" pitchFamily="18" charset="0"/>
                <a:cs typeface="Times New Roman" pitchFamily="18" charset="0"/>
              </a:rPr>
              <a:t>It is caused by </a:t>
            </a:r>
            <a:r>
              <a:rPr lang="en-US" sz="2500" i="1" dirty="0" err="1" smtClean="0">
                <a:latin typeface="Times New Roman" pitchFamily="18" charset="0"/>
                <a:cs typeface="Times New Roman" pitchFamily="18" charset="0"/>
              </a:rPr>
              <a:t>Trichophyton</a:t>
            </a:r>
            <a:r>
              <a:rPr lang="en-US" sz="2500" i="1"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and </a:t>
            </a:r>
            <a:r>
              <a:rPr lang="en-US" sz="2500" i="1" dirty="0" err="1">
                <a:latin typeface="Times New Roman" pitchFamily="18" charset="0"/>
                <a:cs typeface="Times New Roman" pitchFamily="18" charset="0"/>
              </a:rPr>
              <a:t>Microsporum</a:t>
            </a:r>
            <a:endParaRPr lang="en-US" sz="2500" i="1" dirty="0">
              <a:latin typeface="Times New Roman" pitchFamily="18" charset="0"/>
              <a:cs typeface="Times New Roman" pitchFamily="18" charset="0"/>
            </a:endParaRPr>
          </a:p>
          <a:p>
            <a:pPr algn="just">
              <a:lnSpc>
                <a:spcPct val="150000"/>
              </a:lnSpc>
              <a:buFont typeface="Wingdings" pitchFamily="2" charset="2"/>
              <a:buChar char="§"/>
            </a:pPr>
            <a:r>
              <a:rPr lang="en-US" sz="2500" dirty="0">
                <a:latin typeface="Times New Roman" pitchFamily="18" charset="0"/>
                <a:ea typeface="Tahoma" pitchFamily="34" charset="0"/>
                <a:cs typeface="Times New Roman" pitchFamily="18" charset="0"/>
              </a:rPr>
              <a:t>F</a:t>
            </a:r>
            <a:r>
              <a:rPr lang="en-US" sz="2500" dirty="0" smtClean="0">
                <a:latin typeface="Times New Roman" pitchFamily="18" charset="0"/>
                <a:ea typeface="Tahoma" pitchFamily="34" charset="0"/>
                <a:cs typeface="Times New Roman" pitchFamily="18" charset="0"/>
              </a:rPr>
              <a:t>ollicular </a:t>
            </a:r>
            <a:r>
              <a:rPr lang="en-US" sz="2500" dirty="0">
                <a:latin typeface="Times New Roman" pitchFamily="18" charset="0"/>
                <a:ea typeface="Tahoma" pitchFamily="34" charset="0"/>
                <a:cs typeface="Times New Roman" pitchFamily="18" charset="0"/>
              </a:rPr>
              <a:t>inflammation, or </a:t>
            </a:r>
            <a:r>
              <a:rPr lang="en-US" sz="2500" dirty="0" smtClean="0">
                <a:latin typeface="Times New Roman" pitchFamily="18" charset="0"/>
                <a:ea typeface="Tahoma" pitchFamily="34" charset="0"/>
                <a:cs typeface="Times New Roman" pitchFamily="18" charset="0"/>
              </a:rPr>
              <a:t>cutaneous </a:t>
            </a:r>
            <a:r>
              <a:rPr lang="en-US" sz="2500" dirty="0">
                <a:latin typeface="Times New Roman" pitchFamily="18" charset="0"/>
                <a:ea typeface="Tahoma" pitchFamily="34" charset="0"/>
                <a:cs typeface="Times New Roman" pitchFamily="18" charset="0"/>
              </a:rPr>
              <a:t>granulomatous </a:t>
            </a:r>
            <a:r>
              <a:rPr lang="en-US" sz="2500" dirty="0" smtClean="0">
                <a:latin typeface="Times New Roman" pitchFamily="18" charset="0"/>
                <a:ea typeface="Tahoma" pitchFamily="34" charset="0"/>
                <a:cs typeface="Times New Roman" pitchFamily="18" charset="0"/>
              </a:rPr>
              <a:t>lesion</a:t>
            </a:r>
          </a:p>
          <a:p>
            <a:pPr algn="just">
              <a:lnSpc>
                <a:spcPct val="150000"/>
              </a:lnSpc>
              <a:buFont typeface="Wingdings" pitchFamily="2" charset="2"/>
              <a:buChar char="§"/>
            </a:pPr>
            <a:r>
              <a:rPr lang="en-US" sz="2500" dirty="0">
                <a:latin typeface="Times New Roman" pitchFamily="18" charset="0"/>
                <a:ea typeface="Tahoma" pitchFamily="34" charset="0"/>
                <a:cs typeface="Times New Roman" pitchFamily="18" charset="0"/>
              </a:rPr>
              <a:t>M</a:t>
            </a:r>
            <a:r>
              <a:rPr lang="en-US" sz="2500" dirty="0" smtClean="0">
                <a:latin typeface="Times New Roman" pitchFamily="18" charset="0"/>
                <a:ea typeface="Tahoma" pitchFamily="34" charset="0"/>
                <a:cs typeface="Times New Roman" pitchFamily="18" charset="0"/>
              </a:rPr>
              <a:t>ost </a:t>
            </a:r>
            <a:r>
              <a:rPr lang="en-US" sz="2500" dirty="0">
                <a:latin typeface="Times New Roman" pitchFamily="18" charset="0"/>
                <a:ea typeface="Tahoma" pitchFamily="34" charset="0"/>
                <a:cs typeface="Times New Roman" pitchFamily="18" charset="0"/>
              </a:rPr>
              <a:t>common among agricultural workers, </a:t>
            </a:r>
            <a:endParaRPr lang="en-US" sz="2500" dirty="0">
              <a:latin typeface="Times New Roman" pitchFamily="18" charset="0"/>
              <a:cs typeface="Times New Roman" pitchFamily="18" charset="0"/>
            </a:endParaRPr>
          </a:p>
        </p:txBody>
      </p:sp>
      <p:pic>
        <p:nvPicPr>
          <p:cNvPr id="4" name="Picture 2" descr="C:\Users\User\Desktop\barb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3505200"/>
            <a:ext cx="386861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sotw9_temp0"/>
          <p:cNvPicPr>
            <a:picLocks noChangeAspect="1" noChangeArrowheads="1"/>
          </p:cNvPicPr>
          <p:nvPr/>
        </p:nvPicPr>
        <p:blipFill>
          <a:blip r:embed="rId3"/>
          <a:srcRect/>
          <a:stretch>
            <a:fillRect/>
          </a:stretch>
        </p:blipFill>
        <p:spPr bwMode="auto">
          <a:xfrm>
            <a:off x="4800600" y="3429000"/>
            <a:ext cx="4049486" cy="2362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32983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0" y="0"/>
            <a:ext cx="9144000" cy="6629400"/>
          </a:xfrm>
        </p:spPr>
        <p:txBody>
          <a:bodyPr>
            <a:normAutofit/>
          </a:bodyPr>
          <a:lstStyle/>
          <a:p>
            <a:pPr algn="just" eaLnBrk="1" hangingPunct="1">
              <a:buFont typeface="Wingdings" pitchFamily="2" charset="2"/>
              <a:buNone/>
              <a:defRPr/>
            </a:pPr>
            <a:r>
              <a:rPr lang="en-US" sz="2500" b="1" dirty="0" smtClean="0">
                <a:latin typeface="Times New Roman" pitchFamily="18" charset="0"/>
                <a:cs typeface="Times New Roman" pitchFamily="18" charset="0"/>
              </a:rPr>
              <a:t>f. Tinea </a:t>
            </a:r>
            <a:r>
              <a:rPr lang="en-US" sz="2500" b="1" dirty="0" err="1" smtClean="0">
                <a:latin typeface="Times New Roman" pitchFamily="18" charset="0"/>
                <a:cs typeface="Times New Roman" pitchFamily="18" charset="0"/>
              </a:rPr>
              <a:t>manuum</a:t>
            </a:r>
            <a:r>
              <a:rPr lang="en-US" sz="2500" b="1" dirty="0" smtClean="0">
                <a:latin typeface="Times New Roman" pitchFamily="18" charset="0"/>
                <a:cs typeface="Times New Roman" pitchFamily="18" charset="0"/>
              </a:rPr>
              <a:t> (ringworm of the hand)</a:t>
            </a:r>
          </a:p>
          <a:p>
            <a:pPr marL="274320" lvl="1" algn="just" eaLnBrk="1" hangingPunct="1">
              <a:lnSpc>
                <a:spcPct val="150000"/>
              </a:lnSpc>
              <a:defRPr/>
            </a:pPr>
            <a:r>
              <a:rPr lang="en-US" sz="2500" dirty="0" smtClean="0">
                <a:latin typeface="Times New Roman" pitchFamily="18" charset="0"/>
                <a:ea typeface="Tahoma" pitchFamily="34" charset="0"/>
                <a:cs typeface="Times New Roman" pitchFamily="18" charset="0"/>
              </a:rPr>
              <a:t>Fungal infection of one or both hands</a:t>
            </a:r>
          </a:p>
          <a:p>
            <a:pPr marL="274320" lvl="1" algn="just" eaLnBrk="1" hangingPunct="1">
              <a:lnSpc>
                <a:spcPct val="150000"/>
              </a:lnSpc>
              <a:defRPr/>
            </a:pPr>
            <a:r>
              <a:rPr lang="en-US" sz="2500" dirty="0" smtClean="0">
                <a:latin typeface="Times New Roman" pitchFamily="18" charset="0"/>
                <a:ea typeface="Tahoma" pitchFamily="34" charset="0"/>
                <a:cs typeface="Times New Roman" pitchFamily="18" charset="0"/>
              </a:rPr>
              <a:t> It is caused by  </a:t>
            </a:r>
            <a:r>
              <a:rPr lang="en-US" sz="2500" i="1" dirty="0" smtClean="0">
                <a:latin typeface="Times New Roman" pitchFamily="18" charset="0"/>
                <a:ea typeface="Tahoma" pitchFamily="34" charset="0"/>
                <a:cs typeface="Times New Roman" pitchFamily="18" charset="0"/>
              </a:rPr>
              <a:t>T. </a:t>
            </a:r>
            <a:r>
              <a:rPr lang="en-US" sz="2500" i="1" dirty="0" err="1" smtClean="0">
                <a:latin typeface="Times New Roman" pitchFamily="18" charset="0"/>
                <a:ea typeface="Tahoma" pitchFamily="34" charset="0"/>
                <a:cs typeface="Times New Roman" pitchFamily="18" charset="0"/>
              </a:rPr>
              <a:t>rubrum</a:t>
            </a:r>
            <a:r>
              <a:rPr lang="en-US" sz="2500" dirty="0" smtClean="0">
                <a:latin typeface="Times New Roman" pitchFamily="18" charset="0"/>
                <a:ea typeface="Tahoma" pitchFamily="34" charset="0"/>
                <a:cs typeface="Times New Roman" pitchFamily="18" charset="0"/>
              </a:rPr>
              <a:t>, </a:t>
            </a:r>
            <a:r>
              <a:rPr lang="en-US" sz="2500" i="1" dirty="0" smtClean="0">
                <a:latin typeface="Times New Roman" pitchFamily="18" charset="0"/>
                <a:ea typeface="Tahoma" pitchFamily="34" charset="0"/>
                <a:cs typeface="Times New Roman" pitchFamily="18" charset="0"/>
              </a:rPr>
              <a:t>T. </a:t>
            </a:r>
            <a:r>
              <a:rPr lang="en-US" sz="2500" i="1" dirty="0" err="1" smtClean="0">
                <a:latin typeface="Times New Roman" pitchFamily="18" charset="0"/>
                <a:ea typeface="Tahoma" pitchFamily="34" charset="0"/>
                <a:cs typeface="Times New Roman" pitchFamily="18" charset="0"/>
              </a:rPr>
              <a:t>mentagrophytes</a:t>
            </a:r>
            <a:r>
              <a:rPr lang="en-US" sz="2500" dirty="0" smtClean="0">
                <a:latin typeface="Times New Roman" pitchFamily="18" charset="0"/>
                <a:ea typeface="Tahoma" pitchFamily="34" charset="0"/>
                <a:cs typeface="Times New Roman" pitchFamily="18" charset="0"/>
              </a:rPr>
              <a:t>, </a:t>
            </a:r>
            <a:r>
              <a:rPr lang="en-US" sz="2500" i="1" dirty="0" smtClean="0">
                <a:latin typeface="Times New Roman" pitchFamily="18" charset="0"/>
                <a:ea typeface="Tahoma" pitchFamily="34" charset="0"/>
                <a:cs typeface="Times New Roman" pitchFamily="18" charset="0"/>
              </a:rPr>
              <a:t>E. </a:t>
            </a:r>
            <a:r>
              <a:rPr lang="en-US" sz="2500" i="1" dirty="0" err="1" smtClean="0">
                <a:latin typeface="Times New Roman" pitchFamily="18" charset="0"/>
                <a:ea typeface="Tahoma" pitchFamily="34" charset="0"/>
                <a:cs typeface="Times New Roman" pitchFamily="18" charset="0"/>
              </a:rPr>
              <a:t>floccosum</a:t>
            </a:r>
            <a:endParaRPr lang="en-US" sz="2500" i="1" dirty="0" smtClean="0">
              <a:latin typeface="Times New Roman" pitchFamily="18" charset="0"/>
              <a:ea typeface="Tahoma" pitchFamily="34" charset="0"/>
              <a:cs typeface="Times New Roman" pitchFamily="18" charset="0"/>
            </a:endParaRPr>
          </a:p>
          <a:p>
            <a:pPr marL="274320" lvl="1" algn="just" eaLnBrk="1" hangingPunct="1">
              <a:lnSpc>
                <a:spcPct val="150000"/>
              </a:lnSpc>
              <a:defRPr/>
            </a:pPr>
            <a:r>
              <a:rPr lang="en-US" sz="2500" dirty="0" smtClean="0">
                <a:latin typeface="Times New Roman" pitchFamily="18" charset="0"/>
                <a:ea typeface="Tahoma" pitchFamily="34" charset="0"/>
                <a:cs typeface="Times New Roman" pitchFamily="18" charset="0"/>
              </a:rPr>
              <a:t>Characterized by </a:t>
            </a:r>
            <a:r>
              <a:rPr lang="en-US" sz="2500" b="1" dirty="0" smtClean="0">
                <a:latin typeface="Times New Roman" pitchFamily="18" charset="0"/>
                <a:ea typeface="Tahoma" pitchFamily="34" charset="0"/>
                <a:cs typeface="Times New Roman" pitchFamily="18" charset="0"/>
              </a:rPr>
              <a:t>peeling</a:t>
            </a:r>
            <a:r>
              <a:rPr lang="en-US" sz="2500" dirty="0" smtClean="0">
                <a:latin typeface="Times New Roman" pitchFamily="18" charset="0"/>
                <a:ea typeface="Tahoma" pitchFamily="34" charset="0"/>
                <a:cs typeface="Times New Roman" pitchFamily="18" charset="0"/>
              </a:rPr>
              <a:t>, dryness and mild itching on the mainly palm of a hand</a:t>
            </a:r>
            <a:endParaRPr lang="en-US" sz="25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1855A203-A31E-45EA-97B1-47672C6B9E6F}" type="slidenum">
              <a:rPr lang="en-US"/>
              <a:pPr>
                <a:defRPr/>
              </a:pPr>
              <a:t>219</a:t>
            </a:fld>
            <a:endParaRPr lang="en-US"/>
          </a:p>
        </p:txBody>
      </p:sp>
      <p:pic>
        <p:nvPicPr>
          <p:cNvPr id="34820" name="Picture 13" descr="C:\Users\User\Desktop\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76" y="3505200"/>
            <a:ext cx="36036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4" descr="C:\Users\User\Desktop\is 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05200"/>
            <a:ext cx="35544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449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274320" indent="-274320" algn="just">
              <a:lnSpc>
                <a:spcPct val="150000"/>
              </a:lnSpc>
              <a:buClr>
                <a:schemeClr val="accent3"/>
              </a:buClr>
              <a:buNone/>
              <a:defRPr/>
            </a:pPr>
            <a:r>
              <a:rPr lang="en-US" sz="2800" b="1" i="1" dirty="0" smtClean="0">
                <a:latin typeface="Times New Roman" pitchFamily="18" charset="0"/>
                <a:cs typeface="Times New Roman" pitchFamily="18" charset="0"/>
              </a:rPr>
              <a:t>Bacillus </a:t>
            </a:r>
            <a:r>
              <a:rPr lang="en-US" sz="2800" b="1" i="1" dirty="0" err="1" smtClean="0">
                <a:latin typeface="Times New Roman" pitchFamily="18" charset="0"/>
                <a:cs typeface="Times New Roman" pitchFamily="18" charset="0"/>
              </a:rPr>
              <a:t>anthracis</a:t>
            </a:r>
            <a:endParaRPr lang="en-US" sz="2800" b="1" i="1" dirty="0">
              <a:latin typeface="Times New Roman" pitchFamily="18" charset="0"/>
              <a:cs typeface="Times New Roman" pitchFamily="18" charset="0"/>
            </a:endParaRPr>
          </a:p>
          <a:p>
            <a:pPr marL="274320" indent="-274320" algn="just">
              <a:lnSpc>
                <a:spcPct val="150000"/>
              </a:lnSpc>
              <a:defRPr/>
            </a:pPr>
            <a:r>
              <a:rPr lang="en-US" sz="2600" dirty="0" smtClean="0">
                <a:latin typeface="Times New Roman" pitchFamily="18" charset="0"/>
                <a:cs typeface="Times New Roman" pitchFamily="18" charset="0"/>
              </a:rPr>
              <a:t>It is  gram-positive</a:t>
            </a:r>
            <a:r>
              <a:rPr lang="en-US" sz="2600" dirty="0">
                <a:latin typeface="Times New Roman" pitchFamily="18" charset="0"/>
                <a:cs typeface="Times New Roman" pitchFamily="18" charset="0"/>
              </a:rPr>
              <a:t>, form </a:t>
            </a:r>
            <a:r>
              <a:rPr lang="en-US" sz="2600" b="1" dirty="0">
                <a:latin typeface="Times New Roman" pitchFamily="18" charset="0"/>
                <a:cs typeface="Times New Roman" pitchFamily="18" charset="0"/>
              </a:rPr>
              <a:t>endospores</a:t>
            </a:r>
            <a:r>
              <a:rPr lang="en-US" sz="2600" dirty="0">
                <a:latin typeface="Times New Roman" pitchFamily="18" charset="0"/>
                <a:cs typeface="Times New Roman" pitchFamily="18" charset="0"/>
              </a:rPr>
              <a:t>, and are either strictly or facultative aerobic.</a:t>
            </a:r>
          </a:p>
          <a:p>
            <a:pPr marL="274320" indent="-274320" algn="just">
              <a:lnSpc>
                <a:spcPct val="150000"/>
              </a:lnSpc>
              <a:defRPr/>
            </a:pPr>
            <a:r>
              <a:rPr lang="en-US" sz="2600" dirty="0">
                <a:latin typeface="Times New Roman" pitchFamily="18" charset="0"/>
                <a:cs typeface="Times New Roman" pitchFamily="18" charset="0"/>
              </a:rPr>
              <a:t> I</a:t>
            </a:r>
            <a:r>
              <a:rPr lang="en-US" sz="2600" dirty="0" smtClean="0">
                <a:latin typeface="Times New Roman" pitchFamily="18" charset="0"/>
                <a:cs typeface="Times New Roman" pitchFamily="18" charset="0"/>
              </a:rPr>
              <a:t>t is </a:t>
            </a:r>
            <a:r>
              <a:rPr lang="en-US" sz="2600" dirty="0">
                <a:latin typeface="Times New Roman" pitchFamily="18" charset="0"/>
                <a:cs typeface="Times New Roman" pitchFamily="18" charset="0"/>
              </a:rPr>
              <a:t>found in </a:t>
            </a:r>
            <a:r>
              <a:rPr lang="en-US" sz="2600" b="1" dirty="0">
                <a:latin typeface="Times New Roman" pitchFamily="18" charset="0"/>
                <a:cs typeface="Times New Roman" pitchFamily="18" charset="0"/>
              </a:rPr>
              <a:t>soil and water, </a:t>
            </a:r>
            <a:r>
              <a:rPr lang="en-US" sz="2600" dirty="0">
                <a:latin typeface="Times New Roman" pitchFamily="18" charset="0"/>
                <a:cs typeface="Times New Roman" pitchFamily="18" charset="0"/>
              </a:rPr>
              <a:t>and are usually encountered in the medical laboratory as airborne contaminants</a:t>
            </a:r>
            <a:r>
              <a:rPr lang="en-US" sz="2600" dirty="0" smtClean="0">
                <a:latin typeface="Times New Roman" pitchFamily="18" charset="0"/>
                <a:cs typeface="Times New Roman" pitchFamily="18" charset="0"/>
              </a:rPr>
              <a:t>.</a:t>
            </a:r>
          </a:p>
          <a:p>
            <a:pPr algn="just">
              <a:lnSpc>
                <a:spcPct val="150000"/>
              </a:lnSpc>
            </a:pPr>
            <a:r>
              <a:rPr lang="en-US" sz="2600" b="1" dirty="0">
                <a:latin typeface="Times New Roman" pitchFamily="18" charset="0"/>
                <a:cs typeface="Times New Roman" pitchFamily="18" charset="0"/>
              </a:rPr>
              <a:t>C</a:t>
            </a:r>
            <a:r>
              <a:rPr lang="en-US" sz="2600" b="1" dirty="0" smtClean="0">
                <a:latin typeface="Times New Roman" pitchFamily="18" charset="0"/>
                <a:cs typeface="Times New Roman" pitchFamily="18" charset="0"/>
              </a:rPr>
              <a:t>apsulated </a:t>
            </a:r>
            <a:r>
              <a:rPr lang="en-US" sz="2600" dirty="0" smtClean="0">
                <a:latin typeface="Times New Roman" pitchFamily="18" charset="0"/>
                <a:cs typeface="Times New Roman" pitchFamily="18" charset="0"/>
              </a:rPr>
              <a:t>(Polypeptide- D-glutamic acid)</a:t>
            </a:r>
            <a:endParaRPr lang="en-US" sz="2600" b="1" i="1" dirty="0">
              <a:latin typeface="Times New Roman" pitchFamily="18" charset="0"/>
              <a:cs typeface="Times New Roman" pitchFamily="18" charset="0"/>
            </a:endParaRPr>
          </a:p>
          <a:p>
            <a:pPr algn="just">
              <a:lnSpc>
                <a:spcPct val="150000"/>
              </a:lnSpc>
            </a:pPr>
            <a:r>
              <a:rPr lang="en-US" sz="2600" i="1" dirty="0">
                <a:latin typeface="Times New Roman" pitchFamily="18" charset="0"/>
                <a:cs typeface="Times New Roman" pitchFamily="18" charset="0"/>
              </a:rPr>
              <a:t>B. </a:t>
            </a:r>
            <a:r>
              <a:rPr lang="en-US" sz="2600" i="1" dirty="0" err="1">
                <a:latin typeface="Times New Roman" pitchFamily="18" charset="0"/>
                <a:cs typeface="Times New Roman" pitchFamily="18" charset="0"/>
              </a:rPr>
              <a:t>anthracis</a:t>
            </a:r>
            <a:r>
              <a:rPr lang="en-US" sz="2600" dirty="0">
                <a:latin typeface="Times New Roman" pitchFamily="18" charset="0"/>
                <a:cs typeface="Times New Roman" pitchFamily="18" charset="0"/>
              </a:rPr>
              <a:t> primarily infects herbivores with humans being </a:t>
            </a:r>
            <a:r>
              <a:rPr lang="en-US" sz="2600" b="1" dirty="0">
                <a:latin typeface="Times New Roman" pitchFamily="18" charset="0"/>
                <a:cs typeface="Times New Roman" pitchFamily="18" charset="0"/>
              </a:rPr>
              <a:t>accidental hosts</a:t>
            </a:r>
            <a:r>
              <a:rPr lang="en-US" sz="2600" b="1" dirty="0" smtClean="0">
                <a:latin typeface="Times New Roman" pitchFamily="18" charset="0"/>
                <a:cs typeface="Times New Roman" pitchFamily="18" charset="0"/>
              </a:rPr>
              <a:t>.</a:t>
            </a:r>
          </a:p>
          <a:p>
            <a:pPr algn="just">
              <a:lnSpc>
                <a:spcPct val="150000"/>
              </a:lnSpc>
            </a:pPr>
            <a:r>
              <a:rPr lang="en-US" sz="2800" dirty="0">
                <a:latin typeface="Times New Roman" pitchFamily="18" charset="0"/>
                <a:cs typeface="Times New Roman" pitchFamily="18" charset="0"/>
              </a:rPr>
              <a:t>Infection can be acquired by inoculation, ingestion or inhalation.</a:t>
            </a:r>
          </a:p>
          <a:p>
            <a:pPr algn="just">
              <a:lnSpc>
                <a:spcPct val="150000"/>
              </a:lnSpc>
            </a:pPr>
            <a:endParaRPr lang="en-US" sz="2600" b="1" dirty="0">
              <a:latin typeface="Times New Roman" pitchFamily="18" charset="0"/>
              <a:cs typeface="Times New Roman" pitchFamily="18" charset="0"/>
            </a:endParaRPr>
          </a:p>
          <a:p>
            <a:pPr marL="274320" indent="-274320" algn="just">
              <a:lnSpc>
                <a:spcPct val="150000"/>
              </a:lnSpc>
              <a:defRPr/>
            </a:pPr>
            <a:endParaRPr lang="en-US" sz="2600" dirty="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22</a:t>
            </a:fld>
            <a:endParaRPr lang="am-ET"/>
          </a:p>
        </p:txBody>
      </p:sp>
    </p:spTree>
    <p:extLst>
      <p:ext uri="{BB962C8B-B14F-4D97-AF65-F5344CB8AC3E}">
        <p14:creationId xmlns:p14="http://schemas.microsoft.com/office/powerpoint/2010/main" val="65788171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0" y="0"/>
            <a:ext cx="9144000" cy="6553200"/>
          </a:xfrm>
        </p:spPr>
        <p:txBody>
          <a:bodyPr/>
          <a:lstStyle/>
          <a:p>
            <a:pPr eaLnBrk="1" hangingPunct="1">
              <a:buFont typeface="Wingdings" pitchFamily="2" charset="2"/>
              <a:buNone/>
              <a:defRPr/>
            </a:pPr>
            <a:r>
              <a:rPr lang="en-US" sz="2500" b="1" dirty="0" smtClean="0">
                <a:latin typeface="Times New Roman" pitchFamily="18" charset="0"/>
                <a:cs typeface="Times New Roman" pitchFamily="18" charset="0"/>
              </a:rPr>
              <a:t>g. Tinea </a:t>
            </a:r>
            <a:r>
              <a:rPr lang="en-US" sz="2500" b="1" dirty="0" err="1" smtClean="0">
                <a:latin typeface="Times New Roman" pitchFamily="18" charset="0"/>
                <a:cs typeface="Times New Roman" pitchFamily="18" charset="0"/>
              </a:rPr>
              <a:t>unguium</a:t>
            </a:r>
            <a:r>
              <a:rPr lang="en-US" sz="2500" b="1" dirty="0" smtClean="0">
                <a:latin typeface="Times New Roman" pitchFamily="18" charset="0"/>
                <a:cs typeface="Times New Roman" pitchFamily="18" charset="0"/>
              </a:rPr>
              <a:t> (ring worm of the nail):</a:t>
            </a:r>
          </a:p>
          <a:p>
            <a:pPr marL="182880" lvl="1" eaLnBrk="1" hangingPunct="1">
              <a:lnSpc>
                <a:spcPct val="150000"/>
              </a:lnSpc>
              <a:defRPr/>
            </a:pPr>
            <a:r>
              <a:rPr lang="en-US" sz="2500" dirty="0" smtClean="0">
                <a:latin typeface="Times New Roman" pitchFamily="18" charset="0"/>
                <a:ea typeface="Tahoma" pitchFamily="34" charset="0"/>
                <a:cs typeface="Times New Roman" pitchFamily="18" charset="0"/>
              </a:rPr>
              <a:t>It is caused by </a:t>
            </a:r>
            <a:r>
              <a:rPr lang="en-US" sz="2500" i="1" dirty="0" smtClean="0">
                <a:latin typeface="Times New Roman" pitchFamily="18" charset="0"/>
                <a:ea typeface="Tahoma" pitchFamily="34" charset="0"/>
                <a:cs typeface="Times New Roman" pitchFamily="18" charset="0"/>
              </a:rPr>
              <a:t>T. </a:t>
            </a:r>
            <a:r>
              <a:rPr lang="en-US" sz="2500" i="1" dirty="0" err="1" smtClean="0">
                <a:latin typeface="Times New Roman" pitchFamily="18" charset="0"/>
                <a:ea typeface="Tahoma" pitchFamily="34" charset="0"/>
                <a:cs typeface="Times New Roman" pitchFamily="18" charset="0"/>
              </a:rPr>
              <a:t>rubrum</a:t>
            </a:r>
            <a:r>
              <a:rPr lang="en-US" sz="2500" i="1" dirty="0" smtClean="0">
                <a:latin typeface="Times New Roman" pitchFamily="18" charset="0"/>
                <a:ea typeface="Tahoma" pitchFamily="34" charset="0"/>
                <a:cs typeface="Times New Roman" pitchFamily="18" charset="0"/>
              </a:rPr>
              <a:t>, T. </a:t>
            </a:r>
            <a:r>
              <a:rPr lang="en-US" sz="2500" i="1" dirty="0" err="1" smtClean="0">
                <a:latin typeface="Times New Roman" pitchFamily="18" charset="0"/>
                <a:ea typeface="Tahoma" pitchFamily="34" charset="0"/>
                <a:cs typeface="Times New Roman" pitchFamily="18" charset="0"/>
              </a:rPr>
              <a:t>mentagrophytes</a:t>
            </a:r>
            <a:r>
              <a:rPr lang="en-US" sz="2500" i="1" dirty="0" smtClean="0">
                <a:latin typeface="Times New Roman" pitchFamily="18" charset="0"/>
                <a:ea typeface="Tahoma" pitchFamily="34" charset="0"/>
                <a:cs typeface="Times New Roman" pitchFamily="18" charset="0"/>
              </a:rPr>
              <a:t> </a:t>
            </a:r>
            <a:r>
              <a:rPr lang="en-US" sz="2500" dirty="0" smtClean="0">
                <a:latin typeface="Times New Roman" pitchFamily="18" charset="0"/>
                <a:ea typeface="Tahoma" pitchFamily="34" charset="0"/>
                <a:cs typeface="Times New Roman" pitchFamily="18" charset="0"/>
              </a:rPr>
              <a:t>and </a:t>
            </a:r>
            <a:r>
              <a:rPr lang="en-US" sz="2500" i="1" dirty="0" smtClean="0">
                <a:latin typeface="Times New Roman" pitchFamily="18" charset="0"/>
                <a:ea typeface="Tahoma" pitchFamily="34" charset="0"/>
                <a:cs typeface="Times New Roman" pitchFamily="18" charset="0"/>
              </a:rPr>
              <a:t>E. </a:t>
            </a:r>
            <a:r>
              <a:rPr lang="en-US" sz="2500" i="1" dirty="0" err="1" smtClean="0">
                <a:latin typeface="Times New Roman" pitchFamily="18" charset="0"/>
                <a:ea typeface="Tahoma" pitchFamily="34" charset="0"/>
                <a:cs typeface="Times New Roman" pitchFamily="18" charset="0"/>
              </a:rPr>
              <a:t>floccosum</a:t>
            </a:r>
            <a:endParaRPr lang="en-US" sz="2500" dirty="0">
              <a:latin typeface="Times New Roman" pitchFamily="18" charset="0"/>
              <a:ea typeface="Tahoma" pitchFamily="34" charset="0"/>
              <a:cs typeface="Times New Roman" pitchFamily="18" charset="0"/>
            </a:endParaRPr>
          </a:p>
          <a:p>
            <a:pPr marL="182880" lvl="1" eaLnBrk="1" hangingPunct="1">
              <a:lnSpc>
                <a:spcPct val="150000"/>
              </a:lnSpc>
              <a:defRPr/>
            </a:pPr>
            <a:r>
              <a:rPr lang="en-US" sz="2500" dirty="0" smtClean="0">
                <a:latin typeface="Times New Roman" pitchFamily="18" charset="0"/>
                <a:ea typeface="Tahoma" pitchFamily="34" charset="0"/>
                <a:cs typeface="Times New Roman" pitchFamily="18" charset="0"/>
              </a:rPr>
              <a:t>Characterized by dry, brittle and friable nails</a:t>
            </a:r>
          </a:p>
          <a:p>
            <a:pPr marL="457200" lvl="1" indent="0" eaLnBrk="1" hangingPunct="1">
              <a:lnSpc>
                <a:spcPct val="150000"/>
              </a:lnSpc>
              <a:buNone/>
              <a:defRPr/>
            </a:pPr>
            <a:endParaRPr lang="en-US" sz="2400" dirty="0" smtClean="0">
              <a:latin typeface="Tahoma" pitchFamily="34" charset="0"/>
              <a:ea typeface="Tahoma" pitchFamily="34" charset="0"/>
              <a:cs typeface="Tahoma" pitchFamily="34" charset="0"/>
            </a:endParaRPr>
          </a:p>
          <a:p>
            <a:pPr eaLnBrk="1" hangingPunct="1">
              <a:buFont typeface="Wingdings" pitchFamily="2" charset="2"/>
              <a:buNone/>
              <a:defRPr/>
            </a:pPr>
            <a:endParaRPr lang="en-US" dirty="0" smtClean="0">
              <a:latin typeface="Aharoni" pitchFamily="2" charset="-79"/>
              <a:cs typeface="Aharoni" pitchFamily="2" charset="-79"/>
            </a:endParaRPr>
          </a:p>
        </p:txBody>
      </p:sp>
      <p:sp>
        <p:nvSpPr>
          <p:cNvPr id="4" name="Slide Number Placeholder 3"/>
          <p:cNvSpPr>
            <a:spLocks noGrp="1"/>
          </p:cNvSpPr>
          <p:nvPr>
            <p:ph type="sldNum" sz="quarter" idx="12"/>
          </p:nvPr>
        </p:nvSpPr>
        <p:spPr/>
        <p:txBody>
          <a:bodyPr/>
          <a:lstStyle/>
          <a:p>
            <a:pPr>
              <a:defRPr/>
            </a:pPr>
            <a:fld id="{F739E1BC-F186-47AF-BE59-C0ABA7C80C38}" type="slidenum">
              <a:rPr lang="en-US"/>
              <a:pPr>
                <a:defRPr/>
              </a:pPr>
              <a:t>220</a:t>
            </a:fld>
            <a:endParaRPr lang="en-US"/>
          </a:p>
        </p:txBody>
      </p:sp>
      <p:pic>
        <p:nvPicPr>
          <p:cNvPr id="35844" name="Picture 3" descr="C:\Users\User\Desktop\featured-slideshow-psorias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520176"/>
            <a:ext cx="3886200" cy="343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27" y="2514600"/>
            <a:ext cx="35052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806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 y="533400"/>
            <a:ext cx="8861612" cy="4495800"/>
          </a:xfrm>
          <a:prstGeom prst="rect">
            <a:avLst/>
          </a:prstGeom>
        </p:spPr>
      </p:pic>
    </p:spTree>
    <p:extLst>
      <p:ext uri="{BB962C8B-B14F-4D97-AF65-F5344CB8AC3E}">
        <p14:creationId xmlns:p14="http://schemas.microsoft.com/office/powerpoint/2010/main" val="422342325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0" y="0"/>
            <a:ext cx="9144000" cy="6858000"/>
          </a:xfrm>
        </p:spPr>
        <p:txBody>
          <a:bodyPr>
            <a:normAutofit fontScale="92500"/>
          </a:bodyPr>
          <a:lstStyle/>
          <a:p>
            <a:pPr algn="just">
              <a:lnSpc>
                <a:spcPct val="150000"/>
              </a:lnSpc>
              <a:buNone/>
            </a:pPr>
            <a:r>
              <a:rPr lang="en-US" sz="2600" b="1" dirty="0" smtClean="0">
                <a:latin typeface="Times New Roman" pitchFamily="18" charset="0"/>
                <a:cs typeface="Times New Roman" pitchFamily="18" charset="0"/>
              </a:rPr>
              <a:t>  B. Subcutaneous mycoses</a:t>
            </a:r>
          </a:p>
          <a:p>
            <a:pPr algn="just">
              <a:lnSpc>
                <a:spcPct val="150000"/>
              </a:lnSpc>
            </a:pPr>
            <a:r>
              <a:rPr lang="en-US" sz="2600" dirty="0" smtClean="0">
                <a:latin typeface="Times New Roman" pitchFamily="18" charset="0"/>
                <a:cs typeface="Times New Roman" pitchFamily="18" charset="0"/>
              </a:rPr>
              <a:t>These are infections confined to: </a:t>
            </a:r>
          </a:p>
          <a:p>
            <a:pPr marL="457200" lvl="2" algn="just" eaLnBrk="1" hangingPunct="1">
              <a:lnSpc>
                <a:spcPct val="150000"/>
              </a:lnSpc>
              <a:buFont typeface="Wingdings" pitchFamily="2" charset="2"/>
              <a:buChar char="Ø"/>
            </a:pPr>
            <a:r>
              <a:rPr lang="en-US" sz="2600" dirty="0" smtClean="0">
                <a:latin typeface="Times New Roman" pitchFamily="18" charset="0"/>
                <a:cs typeface="Times New Roman" pitchFamily="18" charset="0"/>
              </a:rPr>
              <a:t> The subcutaneous tissue (</a:t>
            </a:r>
            <a:r>
              <a:rPr lang="en-US" sz="2600" b="1" dirty="0" smtClean="0">
                <a:solidFill>
                  <a:srgbClr val="FF0000"/>
                </a:solidFill>
                <a:latin typeface="Times New Roman" pitchFamily="18" charset="0"/>
                <a:cs typeface="Times New Roman" pitchFamily="18" charset="0"/>
              </a:rPr>
              <a:t>dermis or fatty tissues</a:t>
            </a:r>
            <a:r>
              <a:rPr lang="en-US" sz="2600" dirty="0" smtClean="0">
                <a:latin typeface="Times New Roman" pitchFamily="18" charset="0"/>
                <a:cs typeface="Times New Roman" pitchFamily="18" charset="0"/>
              </a:rPr>
              <a:t>)</a:t>
            </a:r>
          </a:p>
          <a:p>
            <a:pPr marL="457200" lvl="2" algn="just" eaLnBrk="1" hangingPunct="1">
              <a:lnSpc>
                <a:spcPct val="150000"/>
              </a:lnSpc>
              <a:buFont typeface="Wingdings" pitchFamily="2" charset="2"/>
              <a:buChar char="Ø"/>
            </a:pPr>
            <a:r>
              <a:rPr lang="en-US" sz="2600" dirty="0" smtClean="0">
                <a:latin typeface="Times New Roman" pitchFamily="18" charset="0"/>
                <a:cs typeface="Times New Roman" pitchFamily="18" charset="0"/>
              </a:rPr>
              <a:t> The deeper layer of the skin </a:t>
            </a:r>
          </a:p>
          <a:p>
            <a:pPr algn="just" eaLnBrk="1" hangingPunct="1">
              <a:lnSpc>
                <a:spcPct val="150000"/>
              </a:lnSpc>
            </a:pPr>
            <a:r>
              <a:rPr lang="en-US" sz="2600" dirty="0" smtClean="0">
                <a:latin typeface="Times New Roman" pitchFamily="18" charset="0"/>
                <a:cs typeface="Times New Roman" pitchFamily="18" charset="0"/>
              </a:rPr>
              <a:t>Symptoms include: ulcers, that progress and do not heal and the presence of draining sinus tracts.</a:t>
            </a:r>
          </a:p>
          <a:p>
            <a:pPr algn="just" eaLnBrk="1" hangingPunct="1">
              <a:lnSpc>
                <a:spcPct val="150000"/>
              </a:lnSpc>
            </a:pPr>
            <a:r>
              <a:rPr lang="en-US" sz="2600" dirty="0" smtClean="0">
                <a:latin typeface="Times New Roman" pitchFamily="18" charset="0"/>
                <a:cs typeface="Times New Roman" pitchFamily="18" charset="0"/>
              </a:rPr>
              <a:t>The following subcutaneous mycoses are common:</a:t>
            </a:r>
            <a:endParaRPr lang="en-US" sz="2600" i="1" dirty="0" smtClean="0">
              <a:latin typeface="Times New Roman" pitchFamily="18" charset="0"/>
              <a:cs typeface="Times New Roman" pitchFamily="18" charset="0"/>
            </a:endParaRPr>
          </a:p>
          <a:p>
            <a:pPr marL="914400" lvl="3" algn="just" eaLnBrk="1" hangingPunct="1">
              <a:lnSpc>
                <a:spcPct val="150000"/>
              </a:lnSpc>
              <a:buFont typeface="Wingdings" pitchFamily="2" charset="2"/>
              <a:buChar char="ü"/>
            </a:pP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Sporotrichosis</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Sporothricum</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schenckii</a:t>
            </a:r>
            <a:r>
              <a:rPr lang="en-US" sz="2600" i="1" dirty="0" smtClean="0">
                <a:latin typeface="Times New Roman" pitchFamily="18" charset="0"/>
                <a:cs typeface="Times New Roman" pitchFamily="18" charset="0"/>
              </a:rPr>
              <a:t>)</a:t>
            </a:r>
          </a:p>
          <a:p>
            <a:pPr marL="914400" lvl="3" algn="just" eaLnBrk="1" hangingPunct="1">
              <a:lnSpc>
                <a:spcPct val="150000"/>
              </a:lnSpc>
              <a:buFont typeface="Wingdings" pitchFamily="2" charset="2"/>
              <a:buChar char="ü"/>
            </a:pPr>
            <a:r>
              <a:rPr lang="en-US" sz="2600" i="1" dirty="0" err="1" smtClean="0">
                <a:latin typeface="Times New Roman" pitchFamily="18" charset="0"/>
                <a:cs typeface="Times New Roman" pitchFamily="18" charset="0"/>
              </a:rPr>
              <a:t>Rhinosporidiosis</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Rhinosporidium</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seeberi</a:t>
            </a:r>
            <a:r>
              <a:rPr lang="en-US" sz="2600" i="1" dirty="0" smtClean="0">
                <a:latin typeface="Times New Roman" pitchFamily="18" charset="0"/>
                <a:cs typeface="Times New Roman" pitchFamily="18" charset="0"/>
              </a:rPr>
              <a:t>)</a:t>
            </a:r>
          </a:p>
          <a:p>
            <a:pPr marL="914400" lvl="3" algn="just">
              <a:lnSpc>
                <a:spcPct val="150000"/>
              </a:lnSpc>
              <a:buFont typeface="Wingdings" pitchFamily="2" charset="2"/>
              <a:buChar char="ü"/>
            </a:pPr>
            <a:r>
              <a:rPr lang="en-US" sz="2600" i="1" dirty="0" err="1" smtClean="0">
                <a:latin typeface="Times New Roman" pitchFamily="18" charset="0"/>
                <a:cs typeface="Times New Roman" pitchFamily="18" charset="0"/>
              </a:rPr>
              <a:t>Chromoblastomycosis</a:t>
            </a:r>
            <a:r>
              <a:rPr lang="en-US" sz="2600" i="1" dirty="0" smtClean="0">
                <a:latin typeface="Times New Roman" pitchFamily="18" charset="0"/>
                <a:cs typeface="Times New Roman" pitchFamily="18" charset="0"/>
              </a:rPr>
              <a:t> (e.g. </a:t>
            </a:r>
            <a:r>
              <a:rPr lang="en-US" sz="2600" i="1" dirty="0" err="1" smtClean="0">
                <a:latin typeface="Times New Roman" pitchFamily="18" charset="0"/>
                <a:cs typeface="Times New Roman" pitchFamily="18" charset="0"/>
              </a:rPr>
              <a:t>Phialophora</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verrucosa</a:t>
            </a:r>
            <a:r>
              <a:rPr lang="en-US" sz="2600" i="1" dirty="0" smtClean="0">
                <a:latin typeface="Times New Roman" pitchFamily="18" charset="0"/>
                <a:cs typeface="Times New Roman" pitchFamily="18" charset="0"/>
              </a:rPr>
              <a:t>)</a:t>
            </a:r>
          </a:p>
          <a:p>
            <a:pPr marL="914400" lvl="3" algn="just">
              <a:lnSpc>
                <a:spcPct val="150000"/>
              </a:lnSpc>
              <a:buFont typeface="Wingdings" pitchFamily="2" charset="2"/>
              <a:buChar char="ü"/>
            </a:pP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Maduromycosis</a:t>
            </a:r>
            <a:r>
              <a:rPr lang="en-US" sz="2600" i="1" dirty="0" smtClean="0">
                <a:latin typeface="Times New Roman" pitchFamily="18" charset="0"/>
                <a:cs typeface="Times New Roman" pitchFamily="18" charset="0"/>
              </a:rPr>
              <a:t> (e.g. </a:t>
            </a:r>
            <a:r>
              <a:rPr lang="en-US" sz="2600" i="1" dirty="0" err="1" smtClean="0">
                <a:latin typeface="Times New Roman" pitchFamily="18" charset="0"/>
                <a:cs typeface="Times New Roman" pitchFamily="18" charset="0"/>
              </a:rPr>
              <a:t>Allescheria</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boydii</a:t>
            </a:r>
            <a:r>
              <a:rPr lang="en-US" sz="2600" i="1" dirty="0" smtClean="0">
                <a:latin typeface="Times New Roman" pitchFamily="18" charset="0"/>
                <a:cs typeface="Times New Roman" pitchFamily="18" charset="0"/>
              </a:rPr>
              <a:t>)</a:t>
            </a:r>
          </a:p>
          <a:p>
            <a:pPr marL="914400" lvl="3" algn="just" eaLnBrk="1" hangingPunct="1">
              <a:lnSpc>
                <a:spcPct val="150000"/>
              </a:lnSpc>
              <a:buFont typeface="Wingdings" pitchFamily="2" charset="2"/>
              <a:buChar char="ü"/>
            </a:pPr>
            <a:endParaRPr lang="en-US" sz="2600" i="1" dirty="0" smtClean="0">
              <a:latin typeface="Times New Roman" pitchFamily="18" charset="0"/>
              <a:cs typeface="Times New Roman" pitchFamily="18" charset="0"/>
            </a:endParaRPr>
          </a:p>
          <a:p>
            <a:pPr algn="just" eaLnBrk="1" hangingPunct="1">
              <a:lnSpc>
                <a:spcPct val="150000"/>
              </a:lnSpc>
              <a:buFont typeface="Symbol" pitchFamily="18" charset="2"/>
              <a:buChar char=""/>
            </a:pPr>
            <a:endParaRPr lang="en-US" sz="2600" dirty="0" smtClean="0">
              <a:latin typeface="Times New Roman" pitchFamily="18" charset="0"/>
              <a:cs typeface="Times New Roman" pitchFamily="18" charset="0"/>
            </a:endParaRPr>
          </a:p>
          <a:p>
            <a:pPr eaLnBrk="1" hangingPunct="1"/>
            <a:endParaRPr lang="en-US" dirty="0" smtClean="0"/>
          </a:p>
          <a:p>
            <a:pPr eaLnBrk="1" hangingPunct="1"/>
            <a:endParaRPr lang="en-US" dirty="0" smtClean="0"/>
          </a:p>
        </p:txBody>
      </p:sp>
      <p:sp>
        <p:nvSpPr>
          <p:cNvPr id="5" name="Slide Number Placeholder 4"/>
          <p:cNvSpPr>
            <a:spLocks noGrp="1"/>
          </p:cNvSpPr>
          <p:nvPr>
            <p:ph type="sldNum" sz="quarter" idx="12"/>
          </p:nvPr>
        </p:nvSpPr>
        <p:spPr/>
        <p:txBody>
          <a:bodyPr/>
          <a:lstStyle/>
          <a:p>
            <a:pPr>
              <a:defRPr/>
            </a:pPr>
            <a:fld id="{56CE6238-E4AF-416C-BBF1-DC5EB4DC0CA5}" type="slidenum">
              <a:rPr lang="en-US"/>
              <a:pPr>
                <a:defRPr/>
              </a:pPr>
              <a:t>222</a:t>
            </a:fld>
            <a:endParaRPr lang="en-US"/>
          </a:p>
        </p:txBody>
      </p:sp>
    </p:spTree>
    <p:extLst>
      <p:ext uri="{BB962C8B-B14F-4D97-AF65-F5344CB8AC3E}">
        <p14:creationId xmlns:p14="http://schemas.microsoft.com/office/powerpoint/2010/main" val="420878374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pPr>
            <a:r>
              <a:rPr lang="en-US" sz="2600" b="1" dirty="0" smtClean="0">
                <a:latin typeface="Times New Roman" pitchFamily="18" charset="0"/>
                <a:cs typeface="Times New Roman" pitchFamily="18" charset="0"/>
              </a:rPr>
              <a:t> </a:t>
            </a:r>
            <a:r>
              <a:rPr lang="en-US" sz="2500" dirty="0" smtClean="0">
                <a:latin typeface="Times New Roman" pitchFamily="18" charset="0"/>
                <a:cs typeface="Times New Roman" pitchFamily="18" charset="0"/>
              </a:rPr>
              <a:t>Humans and animals serve as </a:t>
            </a:r>
            <a:r>
              <a:rPr lang="en-US" sz="2500" b="1" dirty="0" smtClean="0">
                <a:latin typeface="Times New Roman" pitchFamily="18" charset="0"/>
                <a:cs typeface="Times New Roman" pitchFamily="18" charset="0"/>
              </a:rPr>
              <a:t>accidental hosts </a:t>
            </a:r>
            <a:r>
              <a:rPr lang="en-US" sz="2500" dirty="0" smtClean="0">
                <a:latin typeface="Times New Roman" pitchFamily="18" charset="0"/>
                <a:cs typeface="Times New Roman" pitchFamily="18" charset="0"/>
              </a:rPr>
              <a:t>after </a:t>
            </a:r>
            <a:r>
              <a:rPr lang="en-US" sz="2500" b="1" dirty="0" smtClean="0">
                <a:latin typeface="Times New Roman" pitchFamily="18" charset="0"/>
                <a:cs typeface="Times New Roman" pitchFamily="18" charset="0"/>
              </a:rPr>
              <a:t>traumatic inoculation </a:t>
            </a:r>
            <a:r>
              <a:rPr lang="en-US" sz="2500" dirty="0" smtClean="0">
                <a:latin typeface="Times New Roman" pitchFamily="18" charset="0"/>
                <a:cs typeface="Times New Roman" pitchFamily="18" charset="0"/>
              </a:rPr>
              <a:t>of the organism into </a:t>
            </a:r>
            <a:r>
              <a:rPr lang="en-US" sz="2500" dirty="0" err="1" smtClean="0">
                <a:latin typeface="Times New Roman" pitchFamily="18" charset="0"/>
                <a:cs typeface="Times New Roman" pitchFamily="18" charset="0"/>
              </a:rPr>
              <a:t>cutaneous</a:t>
            </a:r>
            <a:r>
              <a:rPr lang="en-US" sz="2500" dirty="0" smtClean="0">
                <a:latin typeface="Times New Roman" pitchFamily="18" charset="0"/>
                <a:cs typeface="Times New Roman" pitchFamily="18" charset="0"/>
              </a:rPr>
              <a:t> and subcutaneous tissues. </a:t>
            </a:r>
          </a:p>
          <a:p>
            <a:pPr algn="just">
              <a:lnSpc>
                <a:spcPct val="150000"/>
              </a:lnSpc>
              <a:buNone/>
            </a:pPr>
            <a:r>
              <a:rPr lang="en-US" sz="2500" b="1" dirty="0" smtClean="0">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Chromoblastomycosis</a:t>
            </a:r>
            <a:endParaRPr lang="en-US" sz="2500" b="1" dirty="0" smtClean="0">
              <a:latin typeface="Times New Roman" pitchFamily="18" charset="0"/>
              <a:cs typeface="Times New Roman" pitchFamily="18" charset="0"/>
            </a:endParaRPr>
          </a:p>
          <a:p>
            <a:pPr algn="just">
              <a:lnSpc>
                <a:spcPct val="150000"/>
              </a:lnSpc>
            </a:pPr>
            <a:r>
              <a:rPr lang="en-US" sz="2500" dirty="0" smtClean="0">
                <a:latin typeface="Times New Roman" pitchFamily="18" charset="0"/>
                <a:cs typeface="Times New Roman" pitchFamily="18" charset="0"/>
              </a:rPr>
              <a:t>It a chronic, localized disease of the skin and subcutaneous tissues, most often involving the limbs and characterized  by crusted, brown</a:t>
            </a:r>
            <a:r>
              <a:rPr lang="en-US" sz="2500" b="1" dirty="0" smtClean="0">
                <a:latin typeface="Times New Roman" pitchFamily="18" charset="0"/>
                <a:cs typeface="Times New Roman" pitchFamily="18" charset="0"/>
              </a:rPr>
              <a:t>-</a:t>
            </a:r>
            <a:r>
              <a:rPr lang="en-US" sz="2500" dirty="0" smtClean="0">
                <a:latin typeface="Times New Roman" pitchFamily="18" charset="0"/>
                <a:cs typeface="Times New Roman" pitchFamily="18" charset="0"/>
              </a:rPr>
              <a:t>pigmented and usually raised lesions</a:t>
            </a:r>
          </a:p>
          <a:p>
            <a:pPr algn="just">
              <a:lnSpc>
                <a:spcPct val="150000"/>
              </a:lnSpc>
            </a:pPr>
            <a:r>
              <a:rPr lang="en-US" sz="2500" dirty="0" smtClean="0">
                <a:latin typeface="Times New Roman" pitchFamily="18" charset="0"/>
                <a:cs typeface="Times New Roman" pitchFamily="18" charset="0"/>
              </a:rPr>
              <a:t>Affects the limbs particularly of lower extremities</a:t>
            </a:r>
          </a:p>
          <a:p>
            <a:pPr algn="just">
              <a:lnSpc>
                <a:spcPct val="150000"/>
              </a:lnSpc>
            </a:pPr>
            <a:r>
              <a:rPr lang="en-US" sz="2500" dirty="0" smtClean="0">
                <a:latin typeface="Times New Roman" pitchFamily="18" charset="0"/>
                <a:cs typeface="Times New Roman" pitchFamily="18" charset="0"/>
              </a:rPr>
              <a:t>It is associated with decaying vegetation or soil, especially by </a:t>
            </a:r>
            <a:r>
              <a:rPr lang="en-US" sz="2500" i="1" dirty="0" err="1" smtClean="0">
                <a:latin typeface="Times New Roman" pitchFamily="18" charset="0"/>
                <a:cs typeface="Times New Roman" pitchFamily="18" charset="0"/>
              </a:rPr>
              <a:t>Phialophora</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verrucosa</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Fonsecaea</a:t>
            </a:r>
            <a:r>
              <a:rPr lang="en-US" sz="2500" i="1" dirty="0" smtClean="0">
                <a:latin typeface="Times New Roman" pitchFamily="18" charset="0"/>
                <a:cs typeface="Times New Roman" pitchFamily="18" charset="0"/>
              </a:rPr>
              <a:t> p</a:t>
            </a:r>
            <a:r>
              <a:rPr lang="pt-BR" sz="2500" i="1" dirty="0" smtClean="0">
                <a:latin typeface="Times New Roman" pitchFamily="18" charset="0"/>
                <a:cs typeface="Times New Roman" pitchFamily="18" charset="0"/>
              </a:rPr>
              <a:t>edrosoi and Cladosporium carrionii</a:t>
            </a:r>
            <a:endParaRPr lang="en-US" sz="2500"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833934747"/>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13371" y="5404237"/>
            <a:ext cx="8229600" cy="639762"/>
          </a:xfrm>
        </p:spPr>
        <p:txBody>
          <a:bodyPr>
            <a:normAutofit/>
          </a:bodyPr>
          <a:lstStyle/>
          <a:p>
            <a:r>
              <a:rPr lang="en-US" sz="2400" b="1" dirty="0" smtClean="0">
                <a:latin typeface="Times New Roman" pitchFamily="18" charset="0"/>
                <a:cs typeface="Times New Roman" pitchFamily="18" charset="0"/>
              </a:rPr>
              <a:t>Fig. </a:t>
            </a:r>
            <a:r>
              <a:rPr lang="en-US" sz="2400" b="1" dirty="0" err="1" smtClean="0">
                <a:latin typeface="Times New Roman" pitchFamily="18" charset="0"/>
                <a:cs typeface="Times New Roman" pitchFamily="18" charset="0"/>
              </a:rPr>
              <a:t>Chromoblastomycosis</a:t>
            </a:r>
            <a:r>
              <a:rPr lang="en-US" sz="2400" b="1"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(by </a:t>
            </a:r>
            <a:r>
              <a:rPr lang="en-US" sz="2400" i="1" dirty="0" err="1" smtClean="0">
                <a:latin typeface="Times New Roman" pitchFamily="18" charset="0"/>
                <a:cs typeface="Times New Roman" pitchFamily="18" charset="0"/>
              </a:rPr>
              <a:t>Phialophora</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verrucosa</a:t>
            </a:r>
            <a:r>
              <a:rPr lang="en-US" sz="2400" i="1" dirty="0" smtClean="0">
                <a:latin typeface="Times New Roman" pitchFamily="18" charset="0"/>
                <a:cs typeface="Times New Roman" pitchFamily="18" charset="0"/>
              </a:rPr>
              <a:t>)</a:t>
            </a:r>
          </a:p>
        </p:txBody>
      </p:sp>
      <p:sp>
        <p:nvSpPr>
          <p:cNvPr id="4" name="Slide Number Placeholder 3"/>
          <p:cNvSpPr>
            <a:spLocks noGrp="1"/>
          </p:cNvSpPr>
          <p:nvPr>
            <p:ph type="sldNum" sz="quarter" idx="12"/>
          </p:nvPr>
        </p:nvSpPr>
        <p:spPr/>
        <p:txBody>
          <a:bodyPr/>
          <a:lstStyle/>
          <a:p>
            <a:pPr>
              <a:defRPr/>
            </a:pPr>
            <a:fld id="{EEBBAB1B-A74E-4B6D-B1A6-F79C165D0F4A}" type="slidenum">
              <a:rPr lang="en-US" smtClean="0"/>
              <a:pPr>
                <a:defRPr/>
              </a:pPr>
              <a:t>224</a:t>
            </a:fld>
            <a:endParaRPr lang="en-US"/>
          </a:p>
        </p:txBody>
      </p:sp>
      <p:pic>
        <p:nvPicPr>
          <p:cNvPr id="33796" name="Picture 2"/>
          <p:cNvPicPr>
            <a:picLocks noGrp="1" noChangeAspect="1" noChangeArrowheads="1"/>
          </p:cNvPicPr>
          <p:nvPr>
            <p:ph idx="1"/>
          </p:nvPr>
        </p:nvPicPr>
        <p:blipFill>
          <a:blip r:embed="rId2"/>
          <a:srcRect/>
          <a:stretch>
            <a:fillRect/>
          </a:stretch>
        </p:blipFill>
        <p:spPr>
          <a:xfrm>
            <a:off x="4125954" y="873319"/>
            <a:ext cx="4953000" cy="3619500"/>
          </a:xfrm>
          <a:noFill/>
        </p:spPr>
      </p:pic>
      <p:pic>
        <p:nvPicPr>
          <p:cNvPr id="5" name="Picture 2" descr="C:\Users\TOSHIBA\AppData\Local\Temp\Rar$DIa0.832\adane 001.jpg"/>
          <p:cNvPicPr>
            <a:picLocks noChangeAspect="1" noChangeArrowheads="1"/>
          </p:cNvPicPr>
          <p:nvPr/>
        </p:nvPicPr>
        <p:blipFill>
          <a:blip r:embed="rId3" cstate="print"/>
          <a:srcRect/>
          <a:stretch>
            <a:fillRect/>
          </a:stretch>
        </p:blipFill>
        <p:spPr bwMode="auto">
          <a:xfrm>
            <a:off x="2" y="762001"/>
            <a:ext cx="4125952" cy="2819400"/>
          </a:xfrm>
          <a:prstGeom prst="rect">
            <a:avLst/>
          </a:prstGeom>
          <a:noFill/>
        </p:spPr>
      </p:pic>
    </p:spTree>
    <p:extLst>
      <p:ext uri="{BB962C8B-B14F-4D97-AF65-F5344CB8AC3E}">
        <p14:creationId xmlns:p14="http://schemas.microsoft.com/office/powerpoint/2010/main" val="258660616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6038"/>
          </a:xfrm>
        </p:spPr>
        <p:txBody>
          <a:bodyPr rtlCol="0">
            <a:normAutofit fontScale="90000"/>
          </a:bodyPr>
          <a:lstStyle/>
          <a:p>
            <a:pPr eaLnBrk="1" fontAlgn="auto" hangingPunct="1">
              <a:spcAft>
                <a:spcPts val="0"/>
              </a:spcAft>
              <a:defRPr/>
            </a:pPr>
            <a:r>
              <a:rPr lang="en-US" sz="4800" b="1" dirty="0" smtClean="0"/>
              <a:t/>
            </a:r>
            <a:br>
              <a:rPr lang="en-US" sz="4800" b="1" dirty="0" smtClean="0"/>
            </a:br>
            <a:endParaRPr lang="en-US" dirty="0">
              <a:solidFill>
                <a:srgbClr val="FF0000"/>
              </a:solidFill>
            </a:endParaRPr>
          </a:p>
        </p:txBody>
      </p:sp>
      <p:sp>
        <p:nvSpPr>
          <p:cNvPr id="34819" name="Content Placeholder 2"/>
          <p:cNvSpPr>
            <a:spLocks noGrp="1"/>
          </p:cNvSpPr>
          <p:nvPr>
            <p:ph idx="1"/>
          </p:nvPr>
        </p:nvSpPr>
        <p:spPr>
          <a:xfrm>
            <a:off x="0" y="0"/>
            <a:ext cx="9144000" cy="6858000"/>
          </a:xfrm>
        </p:spPr>
        <p:txBody>
          <a:bodyPr>
            <a:normAutofit/>
          </a:bodyPr>
          <a:lstStyle/>
          <a:p>
            <a:pPr algn="just" eaLnBrk="1" hangingPunct="1">
              <a:lnSpc>
                <a:spcPct val="150000"/>
              </a:lnSpc>
              <a:buFont typeface="Arial" charset="0"/>
              <a:buNone/>
            </a:pPr>
            <a:r>
              <a:rPr lang="en-US" sz="2500" b="1" dirty="0" smtClean="0">
                <a:solidFill>
                  <a:srgbClr val="FF0000"/>
                </a:solidFill>
                <a:latin typeface="Times New Roman" pitchFamily="18" charset="0"/>
                <a:cs typeface="Times New Roman" pitchFamily="18" charset="0"/>
              </a:rPr>
              <a:t> </a:t>
            </a:r>
            <a:r>
              <a:rPr lang="en-US" sz="2500" b="1" dirty="0" err="1" smtClean="0">
                <a:latin typeface="Times New Roman" pitchFamily="18" charset="0"/>
                <a:cs typeface="Times New Roman" pitchFamily="18" charset="0"/>
              </a:rPr>
              <a:t>Sporotrichosis</a:t>
            </a:r>
            <a:endParaRPr lang="en-US" sz="2500" b="1" dirty="0" smtClean="0">
              <a:latin typeface="Times New Roman" pitchFamily="18" charset="0"/>
              <a:cs typeface="Times New Roman" pitchFamily="18" charset="0"/>
            </a:endParaRPr>
          </a:p>
          <a:p>
            <a:pPr algn="just">
              <a:lnSpc>
                <a:spcPct val="150000"/>
              </a:lnSpc>
            </a:pPr>
            <a:r>
              <a:rPr lang="en-US" sz="2500" dirty="0" smtClean="0">
                <a:latin typeface="Times New Roman" pitchFamily="18" charset="0"/>
                <a:cs typeface="Times New Roman" pitchFamily="18" charset="0"/>
              </a:rPr>
              <a:t>Primarily a chronic infection of the </a:t>
            </a:r>
            <a:r>
              <a:rPr lang="en-US" sz="2500" dirty="0" err="1" smtClean="0">
                <a:latin typeface="Times New Roman" pitchFamily="18" charset="0"/>
                <a:cs typeface="Times New Roman" pitchFamily="18" charset="0"/>
              </a:rPr>
              <a:t>cutaneous</a:t>
            </a:r>
            <a:r>
              <a:rPr lang="en-US" sz="2500" dirty="0" smtClean="0">
                <a:latin typeface="Times New Roman" pitchFamily="18" charset="0"/>
                <a:cs typeface="Times New Roman" pitchFamily="18" charset="0"/>
              </a:rPr>
              <a:t> or subcutaneous tissues and adjacent </a:t>
            </a:r>
            <a:r>
              <a:rPr lang="en-US" sz="2500" dirty="0" err="1" smtClean="0">
                <a:latin typeface="Times New Roman" pitchFamily="18" charset="0"/>
                <a:cs typeface="Times New Roman" pitchFamily="18" charset="0"/>
              </a:rPr>
              <a:t>lymphatics</a:t>
            </a:r>
            <a:r>
              <a:rPr lang="en-US" sz="2500" dirty="0" smtClean="0">
                <a:latin typeface="Times New Roman" pitchFamily="18" charset="0"/>
                <a:cs typeface="Times New Roman" pitchFamily="18" charset="0"/>
              </a:rPr>
              <a:t> characterized by nodular lesions which may suppurate and ulcerate.</a:t>
            </a:r>
          </a:p>
          <a:p>
            <a:pPr algn="just">
              <a:lnSpc>
                <a:spcPct val="150000"/>
              </a:lnSpc>
            </a:pPr>
            <a:r>
              <a:rPr lang="en-US" sz="2500" dirty="0" smtClean="0">
                <a:latin typeface="Times New Roman" pitchFamily="18" charset="0"/>
                <a:cs typeface="Times New Roman" pitchFamily="18" charset="0"/>
              </a:rPr>
              <a:t>It is caused by </a:t>
            </a:r>
            <a:r>
              <a:rPr lang="en-US" sz="2500" b="1" i="1" dirty="0" err="1" smtClean="0">
                <a:latin typeface="Times New Roman" pitchFamily="18" charset="0"/>
                <a:cs typeface="Times New Roman" pitchFamily="18" charset="0"/>
              </a:rPr>
              <a:t>Sporotrichum</a:t>
            </a:r>
            <a:r>
              <a:rPr lang="en-US" sz="2500" b="1" i="1" dirty="0" smtClean="0">
                <a:latin typeface="Times New Roman" pitchFamily="18" charset="0"/>
                <a:cs typeface="Times New Roman" pitchFamily="18" charset="0"/>
              </a:rPr>
              <a:t> </a:t>
            </a:r>
            <a:r>
              <a:rPr lang="en-US" sz="2500" b="1" i="1" dirty="0" err="1" smtClean="0">
                <a:latin typeface="Times New Roman" pitchFamily="18" charset="0"/>
                <a:cs typeface="Times New Roman" pitchFamily="18" charset="0"/>
              </a:rPr>
              <a:t>schenckii</a:t>
            </a:r>
            <a:r>
              <a:rPr lang="en-US" sz="2500" i="1" dirty="0" smtClean="0">
                <a:latin typeface="Times New Roman" pitchFamily="18" charset="0"/>
                <a:cs typeface="Times New Roman" pitchFamily="18" charset="0"/>
              </a:rPr>
              <a:t>-</a:t>
            </a:r>
            <a:r>
              <a:rPr lang="en-US" sz="2500" dirty="0" smtClean="0">
                <a:latin typeface="Times New Roman" pitchFamily="18" charset="0"/>
                <a:cs typeface="Times New Roman" pitchFamily="18" charset="0"/>
              </a:rPr>
              <a:t>  dimorphic fungus</a:t>
            </a:r>
          </a:p>
          <a:p>
            <a:pPr algn="just" eaLnBrk="1" hangingPunct="1">
              <a:lnSpc>
                <a:spcPct val="150000"/>
              </a:lnSpc>
            </a:pPr>
            <a:r>
              <a:rPr lang="en-US" sz="2500" i="1" dirty="0" err="1" smtClean="0">
                <a:latin typeface="Times New Roman" pitchFamily="18" charset="0"/>
                <a:cs typeface="Times New Roman" pitchFamily="18" charset="0"/>
              </a:rPr>
              <a:t>Sporotrichum</a:t>
            </a:r>
            <a:r>
              <a:rPr lang="en-US" sz="2500" i="1" dirty="0" smtClean="0">
                <a:latin typeface="Times New Roman" pitchFamily="18" charset="0"/>
                <a:cs typeface="Times New Roman" pitchFamily="18" charset="0"/>
              </a:rPr>
              <a:t> </a:t>
            </a:r>
            <a:r>
              <a:rPr lang="en-US" sz="2500" i="1" dirty="0" err="1" smtClean="0">
                <a:latin typeface="Times New Roman" pitchFamily="18" charset="0"/>
                <a:cs typeface="Times New Roman" pitchFamily="18" charset="0"/>
              </a:rPr>
              <a:t>schenckii</a:t>
            </a:r>
            <a:r>
              <a:rPr lang="en-US" sz="2500" i="1" dirty="0" smtClean="0">
                <a:latin typeface="Times New Roman" pitchFamily="18" charset="0"/>
                <a:cs typeface="Times New Roman" pitchFamily="18" charset="0"/>
              </a:rPr>
              <a:t> </a:t>
            </a:r>
            <a:r>
              <a:rPr lang="en-US" sz="2500" dirty="0" smtClean="0">
                <a:latin typeface="Times New Roman" pitchFamily="18" charset="0"/>
                <a:cs typeface="Times New Roman" pitchFamily="18" charset="0"/>
              </a:rPr>
              <a:t>exists in nature where it has been isolated from soil, wood and plants.</a:t>
            </a:r>
          </a:p>
          <a:p>
            <a:pPr algn="just" eaLnBrk="1" hangingPunct="1">
              <a:lnSpc>
                <a:spcPct val="150000"/>
              </a:lnSpc>
            </a:pPr>
            <a:r>
              <a:rPr lang="en-US" sz="2500" dirty="0" smtClean="0">
                <a:latin typeface="Times New Roman" pitchFamily="18" charset="0"/>
                <a:cs typeface="Times New Roman" pitchFamily="18" charset="0"/>
              </a:rPr>
              <a:t>The infection is an </a:t>
            </a:r>
            <a:r>
              <a:rPr lang="en-US" sz="2500" b="1" dirty="0" smtClean="0">
                <a:latin typeface="Times New Roman" pitchFamily="18" charset="0"/>
                <a:cs typeface="Times New Roman" pitchFamily="18" charset="0"/>
              </a:rPr>
              <a:t>occupational hazard </a:t>
            </a:r>
            <a:r>
              <a:rPr lang="en-US" sz="2500" dirty="0" smtClean="0">
                <a:latin typeface="Times New Roman" pitchFamily="18" charset="0"/>
                <a:cs typeface="Times New Roman" pitchFamily="18" charset="0"/>
              </a:rPr>
              <a:t>for farmers, nursery workers, gardeners, and miners.</a:t>
            </a:r>
          </a:p>
          <a:p>
            <a:pPr algn="just" eaLnBrk="1" hangingPunct="1">
              <a:lnSpc>
                <a:spcPct val="150000"/>
              </a:lnSpc>
            </a:pPr>
            <a:r>
              <a:rPr lang="en-US" sz="2500" dirty="0" smtClean="0">
                <a:latin typeface="Times New Roman" pitchFamily="18" charset="0"/>
                <a:cs typeface="Times New Roman" pitchFamily="18" charset="0"/>
              </a:rPr>
              <a:t>It is commonly known as “</a:t>
            </a:r>
            <a:r>
              <a:rPr lang="en-US" sz="2500" b="1" dirty="0" smtClean="0">
                <a:latin typeface="Times New Roman" pitchFamily="18" charset="0"/>
                <a:cs typeface="Times New Roman" pitchFamily="18" charset="0"/>
              </a:rPr>
              <a:t>rose </a:t>
            </a:r>
            <a:r>
              <a:rPr lang="en-US" sz="2500" b="1" dirty="0" err="1" smtClean="0">
                <a:latin typeface="Times New Roman" pitchFamily="18" charset="0"/>
                <a:cs typeface="Times New Roman" pitchFamily="18" charset="0"/>
              </a:rPr>
              <a:t>gardener’s”disease</a:t>
            </a:r>
            <a:endParaRPr lang="en-US" sz="2500" b="1"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FF71E792-9A0E-4D9C-9C4B-C6A1FF8736B5}" type="slidenum">
              <a:rPr lang="en-US"/>
              <a:pPr>
                <a:defRPr/>
              </a:pPr>
              <a:t>225</a:t>
            </a:fld>
            <a:endParaRPr lang="en-US"/>
          </a:p>
        </p:txBody>
      </p:sp>
    </p:spTree>
    <p:extLst>
      <p:ext uri="{BB962C8B-B14F-4D97-AF65-F5344CB8AC3E}">
        <p14:creationId xmlns:p14="http://schemas.microsoft.com/office/powerpoint/2010/main" val="190733482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33600" y="6019800"/>
            <a:ext cx="4114800" cy="304800"/>
          </a:xfrm>
        </p:spPr>
        <p:txBody>
          <a:bodyPr>
            <a:normAutofit fontScale="90000"/>
          </a:bodyPr>
          <a:lstStyle/>
          <a:p>
            <a:pPr eaLnBrk="1" hangingPunct="1"/>
            <a:r>
              <a:rPr lang="en-US" sz="2400" dirty="0" smtClean="0">
                <a:latin typeface="Times New Roman" pitchFamily="18" charset="0"/>
                <a:cs typeface="Times New Roman" pitchFamily="18" charset="0"/>
              </a:rPr>
              <a:t>Figure: </a:t>
            </a:r>
            <a:r>
              <a:rPr lang="en-US" sz="2400" dirty="0" err="1" smtClean="0">
                <a:latin typeface="Times New Roman" pitchFamily="18" charset="0"/>
                <a:cs typeface="Times New Roman" pitchFamily="18" charset="0"/>
              </a:rPr>
              <a:t>Sporotrichosis</a:t>
            </a:r>
            <a:endParaRPr lang="en-US" sz="2400" dirty="0" smtClean="0">
              <a:latin typeface="Times New Roman" pitchFamily="18" charset="0"/>
              <a:cs typeface="Times New Roman" pitchFamily="18" charset="0"/>
            </a:endParaRPr>
          </a:p>
        </p:txBody>
      </p:sp>
      <p:sp>
        <p:nvSpPr>
          <p:cNvPr id="35843" name="Content Placeholder 2"/>
          <p:cNvSpPr>
            <a:spLocks noGrp="1"/>
          </p:cNvSpPr>
          <p:nvPr>
            <p:ph idx="1"/>
          </p:nvPr>
        </p:nvSpPr>
        <p:spPr>
          <a:xfrm>
            <a:off x="0" y="0"/>
            <a:ext cx="9144000" cy="6126163"/>
          </a:xfrm>
        </p:spPr>
        <p:txBody>
          <a:bodyPr/>
          <a:lstStyle/>
          <a:p>
            <a:pPr algn="just" eaLnBrk="1" hangingPunct="1">
              <a:lnSpc>
                <a:spcPct val="150000"/>
              </a:lnSpc>
            </a:pPr>
            <a:r>
              <a:rPr lang="en-US" sz="2500" dirty="0" smtClean="0">
                <a:latin typeface="Times New Roman" pitchFamily="18" charset="0"/>
                <a:cs typeface="Times New Roman" pitchFamily="18" charset="0"/>
              </a:rPr>
              <a:t>The infection is characterized by the development of </a:t>
            </a:r>
            <a:r>
              <a:rPr lang="en-US" sz="2500" b="1" dirty="0" smtClean="0">
                <a:latin typeface="Times New Roman" pitchFamily="18" charset="0"/>
                <a:cs typeface="Times New Roman" pitchFamily="18" charset="0"/>
              </a:rPr>
              <a:t>nodular lesions </a:t>
            </a:r>
            <a:r>
              <a:rPr lang="en-US" sz="2500" dirty="0" smtClean="0">
                <a:latin typeface="Times New Roman" pitchFamily="18" charset="0"/>
                <a:cs typeface="Times New Roman" pitchFamily="18" charset="0"/>
              </a:rPr>
              <a:t>of the skin or subcutaneous tissues at </a:t>
            </a:r>
            <a:r>
              <a:rPr lang="en-US" sz="2500" b="1" dirty="0" smtClean="0">
                <a:latin typeface="Times New Roman" pitchFamily="18" charset="0"/>
                <a:cs typeface="Times New Roman" pitchFamily="18" charset="0"/>
              </a:rPr>
              <a:t>the point of contact </a:t>
            </a:r>
          </a:p>
          <a:p>
            <a:pPr eaLnBrk="1" hangingPunct="1"/>
            <a:endParaRPr lang="en-US" dirty="0" smtClean="0"/>
          </a:p>
        </p:txBody>
      </p:sp>
      <p:sp>
        <p:nvSpPr>
          <p:cNvPr id="5" name="Slide Number Placeholder 4"/>
          <p:cNvSpPr>
            <a:spLocks noGrp="1"/>
          </p:cNvSpPr>
          <p:nvPr>
            <p:ph type="sldNum" sz="quarter" idx="12"/>
          </p:nvPr>
        </p:nvSpPr>
        <p:spPr/>
        <p:txBody>
          <a:bodyPr/>
          <a:lstStyle/>
          <a:p>
            <a:pPr>
              <a:defRPr/>
            </a:pPr>
            <a:fld id="{4F38142D-87A5-4FE6-9BBA-932F2EC07B65}" type="slidenum">
              <a:rPr lang="en-US"/>
              <a:pPr>
                <a:defRPr/>
              </a:pPr>
              <a:t>226</a:t>
            </a:fld>
            <a:endParaRPr lang="en-US"/>
          </a:p>
        </p:txBody>
      </p:sp>
      <p:pic>
        <p:nvPicPr>
          <p:cNvPr id="6" name="Picture 2"/>
          <p:cNvPicPr>
            <a:picLocks noChangeAspect="1" noChangeArrowheads="1"/>
          </p:cNvPicPr>
          <p:nvPr/>
        </p:nvPicPr>
        <p:blipFill>
          <a:blip r:embed="rId2"/>
          <a:srcRect/>
          <a:stretch>
            <a:fillRect/>
          </a:stretch>
        </p:blipFill>
        <p:spPr bwMode="auto">
          <a:xfrm>
            <a:off x="4266271" y="1600200"/>
            <a:ext cx="4648200" cy="3810000"/>
          </a:xfrm>
          <a:prstGeom prst="rect">
            <a:avLst/>
          </a:prstGeom>
          <a:noFill/>
          <a:ln w="9525">
            <a:noFill/>
            <a:miter lim="800000"/>
            <a:headEnd/>
            <a:tailEnd/>
          </a:ln>
        </p:spPr>
      </p:pic>
      <p:pic>
        <p:nvPicPr>
          <p:cNvPr id="35846" name="Picture 2" descr="C:\Users\TOSHIBA\AppData\Local\Temp\Rar$DIa0.971\adane 004.jpg"/>
          <p:cNvPicPr>
            <a:picLocks noChangeAspect="1" noChangeArrowheads="1"/>
          </p:cNvPicPr>
          <p:nvPr/>
        </p:nvPicPr>
        <p:blipFill>
          <a:blip r:embed="rId3"/>
          <a:srcRect/>
          <a:stretch>
            <a:fillRect/>
          </a:stretch>
        </p:blipFill>
        <p:spPr bwMode="auto">
          <a:xfrm>
            <a:off x="0" y="1752600"/>
            <a:ext cx="4191000" cy="3810000"/>
          </a:xfrm>
          <a:prstGeom prst="rect">
            <a:avLst/>
          </a:prstGeom>
          <a:noFill/>
          <a:ln w="9525">
            <a:noFill/>
            <a:miter lim="800000"/>
            <a:headEnd/>
            <a:tailEnd/>
          </a:ln>
        </p:spPr>
      </p:pic>
    </p:spTree>
    <p:extLst>
      <p:ext uri="{BB962C8B-B14F-4D97-AF65-F5344CB8AC3E}">
        <p14:creationId xmlns:p14="http://schemas.microsoft.com/office/powerpoint/2010/main" val="926909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lgn="just">
              <a:lnSpc>
                <a:spcPct val="150000"/>
              </a:lnSpc>
              <a:buNone/>
            </a:pPr>
            <a:r>
              <a:rPr lang="en-US" sz="2500" b="1" dirty="0" smtClean="0">
                <a:latin typeface="Times New Roman" panose="02020603050405020304" pitchFamily="18" charset="0"/>
                <a:cs typeface="Times New Roman" panose="02020603050405020304" pitchFamily="18" charset="0"/>
              </a:rPr>
              <a:t>Laboratory </a:t>
            </a:r>
            <a:r>
              <a:rPr lang="en-US" sz="2500" b="1" dirty="0">
                <a:latin typeface="Times New Roman" panose="02020603050405020304" pitchFamily="18" charset="0"/>
                <a:cs typeface="Times New Roman" panose="02020603050405020304" pitchFamily="18" charset="0"/>
              </a:rPr>
              <a:t>Diagnosis</a:t>
            </a:r>
            <a:endParaRPr lang="en-US" sz="2500" dirty="0">
              <a:latin typeface="Times New Roman" panose="02020603050405020304" pitchFamily="18" charset="0"/>
              <a:cs typeface="Times New Roman" panose="02020603050405020304" pitchFamily="18" charset="0"/>
            </a:endParaRPr>
          </a:p>
          <a:p>
            <a:pPr algn="just">
              <a:lnSpc>
                <a:spcPct val="150000"/>
              </a:lnSpc>
              <a:buNone/>
            </a:pPr>
            <a:r>
              <a:rPr lang="en-US" sz="2500" b="1" dirty="0">
                <a:latin typeface="Times New Roman" panose="02020603050405020304" pitchFamily="18" charset="0"/>
                <a:cs typeface="Times New Roman" panose="02020603050405020304" pitchFamily="18" charset="0"/>
              </a:rPr>
              <a:t>Culture</a:t>
            </a:r>
            <a:endParaRPr lang="en-US" sz="2500" dirty="0">
              <a:latin typeface="Times New Roman" panose="02020603050405020304" pitchFamily="18" charset="0"/>
              <a:cs typeface="Times New Roman" panose="02020603050405020304" pitchFamily="18" charset="0"/>
            </a:endParaRPr>
          </a:p>
          <a:p>
            <a:pPr lvl="0" algn="just">
              <a:lnSpc>
                <a:spcPct val="150000"/>
              </a:lnSpc>
            </a:pPr>
            <a:r>
              <a:rPr lang="en-US" sz="2500" dirty="0">
                <a:latin typeface="Times New Roman" panose="02020603050405020304" pitchFamily="18" charset="0"/>
                <a:cs typeface="Times New Roman" panose="02020603050405020304" pitchFamily="18" charset="0"/>
              </a:rPr>
              <a:t>Inoculate pus aspirated from subcutaneous tissue, drainage from skin with antibacterial antibiotics</a:t>
            </a:r>
          </a:p>
          <a:p>
            <a:pPr algn="just">
              <a:lnSpc>
                <a:spcPct val="150000"/>
              </a:lnSpc>
              <a:buNone/>
            </a:pPr>
            <a:r>
              <a:rPr lang="en-US" sz="2500" b="1" dirty="0">
                <a:latin typeface="Times New Roman" panose="02020603050405020304" pitchFamily="18" charset="0"/>
                <a:cs typeface="Times New Roman" panose="02020603050405020304" pitchFamily="18" charset="0"/>
              </a:rPr>
              <a:t>Incubation</a:t>
            </a:r>
            <a:endParaRPr lang="en-US" sz="2500" dirty="0">
              <a:latin typeface="Times New Roman" panose="02020603050405020304" pitchFamily="18" charset="0"/>
              <a:cs typeface="Times New Roman" panose="02020603050405020304" pitchFamily="18" charset="0"/>
            </a:endParaRPr>
          </a:p>
          <a:p>
            <a:pPr lvl="0" algn="just">
              <a:lnSpc>
                <a:spcPct val="150000"/>
              </a:lnSpc>
            </a:pPr>
            <a:r>
              <a:rPr lang="en-US" sz="2500" dirty="0">
                <a:latin typeface="Times New Roman" panose="02020603050405020304" pitchFamily="18" charset="0"/>
                <a:cs typeface="Times New Roman" panose="02020603050405020304" pitchFamily="18" charset="0"/>
              </a:rPr>
              <a:t>Incubate plates or slants at 23-30</a:t>
            </a:r>
            <a:r>
              <a:rPr lang="en-US" sz="2500" baseline="30000" dirty="0">
                <a:latin typeface="Times New Roman" panose="02020603050405020304" pitchFamily="18" charset="0"/>
                <a:cs typeface="Times New Roman" panose="02020603050405020304" pitchFamily="18" charset="0"/>
              </a:rPr>
              <a:t>0</a:t>
            </a:r>
            <a:r>
              <a:rPr lang="en-US" sz="2500" dirty="0">
                <a:latin typeface="Times New Roman" panose="02020603050405020304" pitchFamily="18" charset="0"/>
                <a:cs typeface="Times New Roman" panose="02020603050405020304" pitchFamily="18" charset="0"/>
              </a:rPr>
              <a:t>C for a few days to 3 weeks. </a:t>
            </a:r>
          </a:p>
          <a:p>
            <a:pPr marL="0" indent="0" algn="just">
              <a:lnSpc>
                <a:spcPct val="150000"/>
              </a:lnSpc>
              <a:buNone/>
            </a:pPr>
            <a:r>
              <a:rPr lang="en-US" sz="2500" b="1" dirty="0">
                <a:latin typeface="Times New Roman" panose="02020603050405020304" pitchFamily="18" charset="0"/>
                <a:cs typeface="Times New Roman" panose="02020603050405020304" pitchFamily="18" charset="0"/>
              </a:rPr>
              <a:t>Colony characteristics</a:t>
            </a:r>
            <a:endParaRPr lang="en-US" sz="2500" dirty="0">
              <a:latin typeface="Times New Roman" panose="02020603050405020304" pitchFamily="18" charset="0"/>
              <a:cs typeface="Times New Roman" panose="02020603050405020304" pitchFamily="18" charset="0"/>
            </a:endParaRPr>
          </a:p>
          <a:p>
            <a:pPr lvl="0" algn="just">
              <a:lnSpc>
                <a:spcPct val="150000"/>
              </a:lnSpc>
            </a:pPr>
            <a:r>
              <a:rPr lang="en-US" sz="2500" dirty="0">
                <a:latin typeface="Times New Roman" panose="02020603050405020304" pitchFamily="18" charset="0"/>
                <a:cs typeface="Times New Roman" panose="02020603050405020304" pitchFamily="18" charset="0"/>
              </a:rPr>
              <a:t>Moist and glabrous but become </a:t>
            </a:r>
            <a:r>
              <a:rPr lang="en-US" sz="2500" dirty="0" err="1">
                <a:latin typeface="Times New Roman" panose="02020603050405020304" pitchFamily="18" charset="0"/>
                <a:cs typeface="Times New Roman" panose="02020603050405020304" pitchFamily="18" charset="0"/>
              </a:rPr>
              <a:t>membraneous</a:t>
            </a:r>
            <a:r>
              <a:rPr lang="en-US" sz="2500" dirty="0">
                <a:latin typeface="Times New Roman" panose="02020603050405020304" pitchFamily="18" charset="0"/>
                <a:cs typeface="Times New Roman" panose="02020603050405020304" pitchFamily="18" charset="0"/>
              </a:rPr>
              <a:t> and wrinkled with age</a:t>
            </a:r>
          </a:p>
          <a:p>
            <a:pPr lvl="0" algn="just">
              <a:lnSpc>
                <a:spcPct val="150000"/>
              </a:lnSpc>
            </a:pPr>
            <a:r>
              <a:rPr lang="en-US" sz="2500" dirty="0">
                <a:latin typeface="Times New Roman" panose="02020603050405020304" pitchFamily="18" charset="0"/>
                <a:cs typeface="Times New Roman" panose="02020603050405020304" pitchFamily="18" charset="0"/>
              </a:rPr>
              <a:t>The color usually changes from a cream or light brown to dark brown with age but pigmentation is </a:t>
            </a:r>
            <a:r>
              <a:rPr lang="en-US" sz="2500" dirty="0" smtClean="0">
                <a:latin typeface="Times New Roman" panose="02020603050405020304" pitchFamily="18" charset="0"/>
                <a:cs typeface="Times New Roman" panose="02020603050405020304" pitchFamily="18" charset="0"/>
              </a:rPr>
              <a:t>variable</a:t>
            </a:r>
          </a:p>
          <a:p>
            <a:pPr lvl="0"/>
            <a:endParaRPr lang="en-US" dirty="0"/>
          </a:p>
          <a:p>
            <a:endParaRPr lang="en-US" dirty="0"/>
          </a:p>
        </p:txBody>
      </p:sp>
      <p:sp>
        <p:nvSpPr>
          <p:cNvPr id="4" name="Slide Number Placeholder 3"/>
          <p:cNvSpPr>
            <a:spLocks noGrp="1"/>
          </p:cNvSpPr>
          <p:nvPr>
            <p:ph type="sldNum" sz="quarter" idx="12"/>
          </p:nvPr>
        </p:nvSpPr>
        <p:spPr/>
        <p:txBody>
          <a:bodyPr/>
          <a:lstStyle/>
          <a:p>
            <a:fld id="{8CCDDA37-2B1B-4C38-B808-606EF9BF540B}" type="slidenum">
              <a:rPr lang="en-US" smtClean="0"/>
              <a:pPr/>
              <a:t>227</a:t>
            </a:fld>
            <a:endParaRPr lang="en-US"/>
          </a:p>
        </p:txBody>
      </p:sp>
    </p:spTree>
    <p:extLst>
      <p:ext uri="{BB962C8B-B14F-4D97-AF65-F5344CB8AC3E}">
        <p14:creationId xmlns:p14="http://schemas.microsoft.com/office/powerpoint/2010/main" val="112756746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364" y="2738302"/>
            <a:ext cx="3840479" cy="293372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7470" y="2708911"/>
            <a:ext cx="3534930" cy="2958737"/>
          </a:xfrm>
          <a:prstGeom prst="rect">
            <a:avLst/>
          </a:prstGeom>
        </p:spPr>
      </p:pic>
      <p:sp>
        <p:nvSpPr>
          <p:cNvPr id="3" name="Content Placeholder 2"/>
          <p:cNvSpPr>
            <a:spLocks noGrp="1"/>
          </p:cNvSpPr>
          <p:nvPr>
            <p:ph idx="1"/>
          </p:nvPr>
        </p:nvSpPr>
        <p:spPr>
          <a:xfrm>
            <a:off x="304801" y="381000"/>
            <a:ext cx="7467600" cy="4340381"/>
          </a:xfrm>
        </p:spPr>
        <p:txBody>
          <a:bodyPr>
            <a:normAutofit/>
          </a:bodyPr>
          <a:lstStyle/>
          <a:p>
            <a:pPr lvl="0">
              <a:buNone/>
            </a:pPr>
            <a:r>
              <a:rPr lang="en-US" sz="2500" i="1" dirty="0" err="1" smtClean="0">
                <a:latin typeface="Times New Roman" panose="02020603050405020304" pitchFamily="18" charset="0"/>
                <a:cs typeface="Times New Roman" panose="02020603050405020304" pitchFamily="18" charset="0"/>
              </a:rPr>
              <a:t>Sporothrix</a:t>
            </a:r>
            <a:r>
              <a:rPr lang="en-US" sz="2500" i="1" dirty="0" smtClean="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schenckii</a:t>
            </a:r>
            <a:endParaRPr lang="en-US" sz="25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8CCDDA37-2B1B-4C38-B808-606EF9BF540B}" type="slidenum">
              <a:rPr lang="en-US" smtClean="0"/>
              <a:pPr/>
              <a:t>228</a:t>
            </a:fld>
            <a:endParaRPr lang="en-US"/>
          </a:p>
        </p:txBody>
      </p:sp>
      <p:sp>
        <p:nvSpPr>
          <p:cNvPr id="6" name="Rectangle 5"/>
          <p:cNvSpPr/>
          <p:nvPr/>
        </p:nvSpPr>
        <p:spPr>
          <a:xfrm>
            <a:off x="5153891" y="5229338"/>
            <a:ext cx="914400" cy="17145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036727"/>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0"/>
            <a:ext cx="9144000" cy="45719"/>
          </a:xfrm>
        </p:spPr>
        <p:txBody>
          <a:bodyPr>
            <a:normAutofit fontScale="90000"/>
          </a:bodyPr>
          <a:lstStyle/>
          <a:p>
            <a:pPr eaLnBrk="1" hangingPunct="1"/>
            <a:endParaRPr lang="en-US" sz="2800"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0" y="0"/>
            <a:ext cx="9144000" cy="6858000"/>
          </a:xfrm>
        </p:spPr>
        <p:txBody>
          <a:bodyPr rtlCol="0">
            <a:normAutofit/>
          </a:bodyPr>
          <a:lstStyle/>
          <a:p>
            <a:pPr marL="342900" lvl="1" indent="-342900" algn="just">
              <a:lnSpc>
                <a:spcPct val="150000"/>
              </a:lnSpc>
              <a:spcBef>
                <a:spcPts val="370"/>
              </a:spcBef>
              <a:buNone/>
              <a:defRPr/>
            </a:pPr>
            <a:r>
              <a:rPr lang="en-US" sz="24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Maduromycosis</a:t>
            </a:r>
            <a:r>
              <a:rPr lang="en-US" sz="2600" b="1" dirty="0" smtClean="0">
                <a:latin typeface="Times New Roman" pitchFamily="18" charset="0"/>
                <a:cs typeface="Times New Roman" pitchFamily="18" charset="0"/>
              </a:rPr>
              <a:t> (Madura foot, </a:t>
            </a:r>
            <a:r>
              <a:rPr lang="en-US" sz="2600" b="1" dirty="0" err="1" smtClean="0">
                <a:latin typeface="Times New Roman" pitchFamily="18" charset="0"/>
                <a:cs typeface="Times New Roman" pitchFamily="18" charset="0"/>
              </a:rPr>
              <a:t>Mycetoma</a:t>
            </a:r>
            <a:r>
              <a:rPr lang="en-US" sz="2600" b="1" dirty="0" smtClean="0">
                <a:latin typeface="Times New Roman" pitchFamily="18" charset="0"/>
                <a:cs typeface="Times New Roman" pitchFamily="18" charset="0"/>
              </a:rPr>
              <a:t>)</a:t>
            </a:r>
          </a:p>
          <a:p>
            <a:pPr marL="342900" lvl="1" indent="-342900" algn="just">
              <a:lnSpc>
                <a:spcPct val="150000"/>
              </a:lnSpc>
              <a:spcBef>
                <a:spcPts val="370"/>
              </a:spcBef>
              <a:buFont typeface="Arial" pitchFamily="34" charset="0"/>
              <a:buChar char="•"/>
              <a:defRPr/>
            </a:pPr>
            <a:r>
              <a:rPr lang="en-US" sz="2600" dirty="0" smtClean="0">
                <a:latin typeface="Times New Roman" pitchFamily="18" charset="0"/>
                <a:cs typeface="Times New Roman" pitchFamily="18" charset="0"/>
              </a:rPr>
              <a:t>The infection occurs most often in the </a:t>
            </a:r>
            <a:r>
              <a:rPr lang="en-US" sz="2600" b="1" dirty="0" smtClean="0">
                <a:latin typeface="Times New Roman" pitchFamily="18" charset="0"/>
                <a:cs typeface="Times New Roman" pitchFamily="18" charset="0"/>
              </a:rPr>
              <a:t>feet</a:t>
            </a:r>
            <a:r>
              <a:rPr lang="en-US" sz="2600" dirty="0" smtClean="0">
                <a:latin typeface="Times New Roman" pitchFamily="18" charset="0"/>
                <a:cs typeface="Times New Roman" pitchFamily="18" charset="0"/>
              </a:rPr>
              <a:t> but may appear on the hands or buttocks.</a:t>
            </a:r>
          </a:p>
          <a:p>
            <a:pPr marL="342900" lvl="1" indent="-342900" algn="just" eaLnBrk="1" fontAlgn="auto" hangingPunct="1">
              <a:lnSpc>
                <a:spcPct val="150000"/>
              </a:lnSpc>
              <a:spcBef>
                <a:spcPts val="370"/>
              </a:spcBef>
              <a:spcAft>
                <a:spcPts val="0"/>
              </a:spcAft>
              <a:buFont typeface="Arial" pitchFamily="34" charset="0"/>
              <a:buChar char="•"/>
              <a:defRPr/>
            </a:pPr>
            <a:r>
              <a:rPr lang="en-US" sz="2600" b="1" dirty="0" err="1" smtClean="0">
                <a:latin typeface="Times New Roman" pitchFamily="18" charset="0"/>
                <a:cs typeface="Times New Roman" pitchFamily="18" charset="0"/>
              </a:rPr>
              <a:t>Mycetoma</a:t>
            </a:r>
            <a:r>
              <a:rPr lang="en-US" sz="2600" dirty="0" smtClean="0">
                <a:latin typeface="Times New Roman" pitchFamily="18" charset="0"/>
                <a:cs typeface="Times New Roman" pitchFamily="18" charset="0"/>
              </a:rPr>
              <a:t> is a localized chronic and </a:t>
            </a:r>
            <a:r>
              <a:rPr lang="en-US" sz="2600" dirty="0" err="1" smtClean="0">
                <a:latin typeface="Times New Roman" pitchFamily="18" charset="0"/>
                <a:cs typeface="Times New Roman" pitchFamily="18" charset="0"/>
              </a:rPr>
              <a:t>granlomatous</a:t>
            </a:r>
            <a:r>
              <a:rPr lang="en-US" sz="2600" dirty="0" smtClean="0">
                <a:latin typeface="Times New Roman" pitchFamily="18" charset="0"/>
                <a:cs typeface="Times New Roman" pitchFamily="18" charset="0"/>
              </a:rPr>
              <a:t> (contains masses of mycelia called granules or grains) </a:t>
            </a:r>
          </a:p>
          <a:p>
            <a:pPr algn="just">
              <a:lnSpc>
                <a:spcPct val="150000"/>
              </a:lnSpc>
              <a:defRPr/>
            </a:pPr>
            <a:r>
              <a:rPr lang="en-US" sz="2600" dirty="0" smtClean="0">
                <a:latin typeface="Times New Roman" pitchFamily="18" charset="0"/>
                <a:cs typeface="Times New Roman" pitchFamily="18" charset="0"/>
              </a:rPr>
              <a:t>The disease results from the traumatic implantation of the </a:t>
            </a:r>
            <a:r>
              <a:rPr lang="en-US" sz="2600" dirty="0" err="1" smtClean="0">
                <a:latin typeface="Times New Roman" pitchFamily="18" charset="0"/>
                <a:cs typeface="Times New Roman" pitchFamily="18" charset="0"/>
              </a:rPr>
              <a:t>aetiologic</a:t>
            </a:r>
            <a:r>
              <a:rPr lang="en-US" sz="2600" dirty="0" smtClean="0">
                <a:latin typeface="Times New Roman" pitchFamily="18" charset="0"/>
                <a:cs typeface="Times New Roman" pitchFamily="18" charset="0"/>
              </a:rPr>
              <a:t> agent and usually involves the </a:t>
            </a:r>
            <a:r>
              <a:rPr lang="en-US" sz="2600" dirty="0" err="1" smtClean="0">
                <a:latin typeface="Times New Roman" pitchFamily="18" charset="0"/>
                <a:cs typeface="Times New Roman" pitchFamily="18" charset="0"/>
              </a:rPr>
              <a:t>cutaneous</a:t>
            </a:r>
            <a:r>
              <a:rPr lang="en-US" sz="2600" dirty="0" smtClean="0">
                <a:latin typeface="Times New Roman" pitchFamily="18" charset="0"/>
                <a:cs typeface="Times New Roman" pitchFamily="18" charset="0"/>
              </a:rPr>
              <a:t> and subcutaneous tissue, fascia and bone of the foot or hand.</a:t>
            </a:r>
          </a:p>
          <a:p>
            <a:pPr algn="just">
              <a:lnSpc>
                <a:spcPct val="150000"/>
              </a:lnSpc>
              <a:defRPr/>
            </a:pPr>
            <a:r>
              <a:rPr lang="en-US" sz="2600" dirty="0" err="1" smtClean="0">
                <a:latin typeface="Times New Roman" pitchFamily="18" charset="0"/>
                <a:cs typeface="Times New Roman" pitchFamily="18" charset="0"/>
              </a:rPr>
              <a:t>Mycetoma</a:t>
            </a:r>
            <a:r>
              <a:rPr lang="en-US" sz="2600" dirty="0" smtClean="0">
                <a:latin typeface="Times New Roman" pitchFamily="18" charset="0"/>
                <a:cs typeface="Times New Roman" pitchFamily="18" charset="0"/>
              </a:rPr>
              <a:t> caused by true fungi is called </a:t>
            </a:r>
            <a:r>
              <a:rPr lang="en-US" sz="2600" b="1" dirty="0" err="1" smtClean="0">
                <a:latin typeface="Times New Roman" pitchFamily="18" charset="0"/>
                <a:cs typeface="Times New Roman" pitchFamily="18" charset="0"/>
              </a:rPr>
              <a:t>eumycotic</a:t>
            </a: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mycetoma</a:t>
            </a:r>
            <a:r>
              <a:rPr lang="en-US" sz="2600" b="1" dirty="0" smtClean="0">
                <a:latin typeface="Times New Roman" pitchFamily="18" charset="0"/>
                <a:cs typeface="Times New Roman" pitchFamily="18" charset="0"/>
              </a:rPr>
              <a:t> </a:t>
            </a:r>
          </a:p>
          <a:p>
            <a:pPr marL="274320" indent="-274320" eaLnBrk="1" fontAlgn="auto" hangingPunct="1">
              <a:lnSpc>
                <a:spcPct val="80000"/>
              </a:lnSpc>
              <a:spcBef>
                <a:spcPts val="580"/>
              </a:spcBef>
              <a:spcAft>
                <a:spcPts val="0"/>
              </a:spcAft>
              <a:buClr>
                <a:schemeClr val="accent3"/>
              </a:buClr>
              <a:buFont typeface="Wingdings 2"/>
              <a:buChar char=""/>
              <a:defRPr/>
            </a:pPr>
            <a:endParaRPr lang="en-US" sz="2600" dirty="0" smtClean="0">
              <a:latin typeface="Times New Roman" pitchFamily="18" charset="0"/>
              <a:cs typeface="Times New Roman" pitchFamily="18" charset="0"/>
            </a:endParaRPr>
          </a:p>
          <a:p>
            <a:pPr marL="274320" indent="-274320" eaLnBrk="1" fontAlgn="auto" hangingPunct="1">
              <a:spcBef>
                <a:spcPts val="580"/>
              </a:spcBef>
              <a:spcAft>
                <a:spcPts val="0"/>
              </a:spcAft>
              <a:buClr>
                <a:schemeClr val="accent3"/>
              </a:buClr>
              <a:buFont typeface="Wingdings 2"/>
              <a:buChar char=""/>
              <a:defRPr/>
            </a:pPr>
            <a:endParaRPr lang="en-US" dirty="0"/>
          </a:p>
        </p:txBody>
      </p:sp>
      <p:sp>
        <p:nvSpPr>
          <p:cNvPr id="5" name="Slide Number Placeholder 4"/>
          <p:cNvSpPr>
            <a:spLocks noGrp="1"/>
          </p:cNvSpPr>
          <p:nvPr>
            <p:ph type="sldNum" sz="quarter" idx="12"/>
          </p:nvPr>
        </p:nvSpPr>
        <p:spPr/>
        <p:txBody>
          <a:bodyPr/>
          <a:lstStyle/>
          <a:p>
            <a:pPr>
              <a:defRPr/>
            </a:pPr>
            <a:fld id="{EE12737A-679C-4A86-B2C6-4A4AF151ACDF}" type="slidenum">
              <a:rPr lang="en-US"/>
              <a:pPr>
                <a:defRPr/>
              </a:pPr>
              <a:t>229</a:t>
            </a:fld>
            <a:endParaRPr lang="en-US"/>
          </a:p>
        </p:txBody>
      </p:sp>
    </p:spTree>
    <p:extLst>
      <p:ext uri="{BB962C8B-B14F-4D97-AF65-F5344CB8AC3E}">
        <p14:creationId xmlns:p14="http://schemas.microsoft.com/office/powerpoint/2010/main" val="730678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81800"/>
          </a:xfrm>
        </p:spPr>
        <p:txBody>
          <a:bodyPr>
            <a:normAutofit lnSpcReduction="10000"/>
          </a:bodyPr>
          <a:lstStyle/>
          <a:p>
            <a:pPr algn="just">
              <a:lnSpc>
                <a:spcPct val="150000"/>
              </a:lnSpc>
              <a:defRPr/>
            </a:pPr>
            <a:r>
              <a:rPr lang="en-US" sz="2600" i="1" dirty="0">
                <a:latin typeface="Times New Roman" pitchFamily="18" charset="0"/>
                <a:cs typeface="Times New Roman" pitchFamily="18" charset="0"/>
              </a:rPr>
              <a:t>B. </a:t>
            </a:r>
            <a:r>
              <a:rPr lang="en-US" sz="2600" i="1" dirty="0" err="1">
                <a:latin typeface="Times New Roman" pitchFamily="18" charset="0"/>
                <a:cs typeface="Times New Roman" pitchFamily="18" charset="0"/>
              </a:rPr>
              <a:t>anthracis</a:t>
            </a:r>
            <a:r>
              <a:rPr lang="en-US" sz="2600" i="1" dirty="0">
                <a:latin typeface="Times New Roman" pitchFamily="18" charset="0"/>
                <a:cs typeface="Times New Roman" pitchFamily="18" charset="0"/>
              </a:rPr>
              <a:t> </a:t>
            </a:r>
            <a:r>
              <a:rPr lang="en-US" sz="2600" dirty="0">
                <a:latin typeface="Times New Roman" pitchFamily="18" charset="0"/>
                <a:cs typeface="Times New Roman" pitchFamily="18" charset="0"/>
              </a:rPr>
              <a:t>spores may remain viable for many years in contaminated pastures, or in bones, wool, hair, hides, or other animal materials. </a:t>
            </a:r>
          </a:p>
          <a:p>
            <a:pPr>
              <a:lnSpc>
                <a:spcPct val="90000"/>
              </a:lnSpc>
              <a:buNone/>
              <a:defRPr/>
            </a:pPr>
            <a:r>
              <a:rPr lang="en-US" sz="2600" b="1" dirty="0" smtClean="0">
                <a:latin typeface="Times New Roman" pitchFamily="18" charset="0"/>
                <a:cs typeface="Times New Roman" pitchFamily="18" charset="0"/>
              </a:rPr>
              <a:t>Virulence </a:t>
            </a:r>
            <a:r>
              <a:rPr lang="en-US" sz="2600" b="1" dirty="0">
                <a:latin typeface="Times New Roman" pitchFamily="18" charset="0"/>
                <a:cs typeface="Times New Roman" pitchFamily="18" charset="0"/>
              </a:rPr>
              <a:t>factors</a:t>
            </a:r>
            <a:endParaRPr lang="en-US" sz="2600" dirty="0">
              <a:latin typeface="Times New Roman" pitchFamily="18" charset="0"/>
              <a:cs typeface="Times New Roman" pitchFamily="18" charset="0"/>
            </a:endParaRPr>
          </a:p>
          <a:p>
            <a:pPr>
              <a:lnSpc>
                <a:spcPct val="150000"/>
              </a:lnSpc>
              <a:buNone/>
              <a:defRPr/>
            </a:pPr>
            <a:r>
              <a:rPr lang="en-US" sz="2600" b="1" dirty="0">
                <a:latin typeface="Times New Roman" pitchFamily="18" charset="0"/>
                <a:cs typeface="Times New Roman" pitchFamily="18" charset="0"/>
              </a:rPr>
              <a:t>1. Capsule- </a:t>
            </a:r>
            <a:r>
              <a:rPr lang="en-US" sz="2600" dirty="0">
                <a:latin typeface="Times New Roman" pitchFamily="18" charset="0"/>
                <a:cs typeface="Times New Roman" pitchFamily="18" charset="0"/>
              </a:rPr>
              <a:t>is made of a </a:t>
            </a:r>
            <a:r>
              <a:rPr lang="en-US" sz="2600" b="1" dirty="0">
                <a:latin typeface="Times New Roman" pitchFamily="18" charset="0"/>
                <a:cs typeface="Times New Roman" pitchFamily="18" charset="0"/>
              </a:rPr>
              <a:t>polypeptide</a:t>
            </a:r>
            <a:r>
              <a:rPr lang="en-US" sz="2600" dirty="0">
                <a:latin typeface="Times New Roman" pitchFamily="18" charset="0"/>
                <a:cs typeface="Times New Roman" pitchFamily="18" charset="0"/>
              </a:rPr>
              <a:t> </a:t>
            </a:r>
            <a:r>
              <a:rPr lang="en-US" sz="2600" b="1" dirty="0">
                <a:latin typeface="Times New Roman" pitchFamily="18" charset="0"/>
                <a:cs typeface="Times New Roman" pitchFamily="18" charset="0"/>
              </a:rPr>
              <a:t>D-glutamic acid</a:t>
            </a:r>
            <a:endParaRPr lang="en-US" sz="2600" dirty="0">
              <a:latin typeface="Times New Roman" pitchFamily="18" charset="0"/>
              <a:cs typeface="Times New Roman" pitchFamily="18" charset="0"/>
            </a:endParaRPr>
          </a:p>
          <a:p>
            <a:pPr marL="548640" lvl="1">
              <a:lnSpc>
                <a:spcPct val="150000"/>
              </a:lnSpc>
              <a:buFont typeface="Arial" pitchFamily="34" charset="0"/>
              <a:buChar char="•"/>
              <a:defRPr/>
            </a:pPr>
            <a:r>
              <a:rPr lang="en-US" sz="2600" dirty="0">
                <a:latin typeface="Times New Roman" pitchFamily="18" charset="0"/>
                <a:cs typeface="Times New Roman" pitchFamily="18" charset="0"/>
              </a:rPr>
              <a:t> It is anti-phagocytic</a:t>
            </a:r>
          </a:p>
          <a:p>
            <a:pPr algn="just">
              <a:lnSpc>
                <a:spcPct val="150000"/>
              </a:lnSpc>
              <a:buNone/>
              <a:defRPr/>
            </a:pPr>
            <a:r>
              <a:rPr lang="en-US" sz="2600" b="1" dirty="0">
                <a:latin typeface="Times New Roman" pitchFamily="18" charset="0"/>
                <a:cs typeface="Times New Roman" pitchFamily="18" charset="0"/>
              </a:rPr>
              <a:t>2. Protein exotoxin- </a:t>
            </a:r>
            <a:r>
              <a:rPr lang="en-US" sz="2600" dirty="0">
                <a:latin typeface="Times New Roman" pitchFamily="18" charset="0"/>
                <a:cs typeface="Times New Roman" pitchFamily="18" charset="0"/>
              </a:rPr>
              <a:t>it has three parts</a:t>
            </a:r>
          </a:p>
          <a:p>
            <a:pPr marL="457200" lvl="1" algn="just">
              <a:lnSpc>
                <a:spcPct val="150000"/>
              </a:lnSpc>
              <a:buFont typeface="Arial" pitchFamily="34" charset="0"/>
              <a:buChar char="•"/>
              <a:defRPr/>
            </a:pPr>
            <a:r>
              <a:rPr lang="en-US" sz="2600" dirty="0">
                <a:latin typeface="Times New Roman" pitchFamily="18" charset="0"/>
                <a:cs typeface="Times New Roman" pitchFamily="18" charset="0"/>
              </a:rPr>
              <a:t>Protective antigen (PA) binds to host cell</a:t>
            </a:r>
          </a:p>
          <a:p>
            <a:pPr marL="457200" lvl="1" algn="just">
              <a:lnSpc>
                <a:spcPct val="150000"/>
              </a:lnSpc>
              <a:buFont typeface="Arial" pitchFamily="34" charset="0"/>
              <a:buChar char="•"/>
              <a:defRPr/>
            </a:pPr>
            <a:r>
              <a:rPr lang="en-US" sz="2600" dirty="0">
                <a:latin typeface="Times New Roman" pitchFamily="18" charset="0"/>
                <a:cs typeface="Times New Roman" pitchFamily="18" charset="0"/>
              </a:rPr>
              <a:t> Edema factor (EF) is adenylate cyclase that </a:t>
            </a:r>
            <a:r>
              <a:rPr lang="en-US" sz="2600" dirty="0" smtClean="0">
                <a:latin typeface="Times New Roman" pitchFamily="18" charset="0"/>
                <a:cs typeface="Times New Roman" pitchFamily="18" charset="0"/>
              </a:rPr>
              <a:t>catalyzes </a:t>
            </a:r>
            <a:r>
              <a:rPr lang="en-US" sz="2600" dirty="0">
                <a:latin typeface="Times New Roman" pitchFamily="18" charset="0"/>
                <a:cs typeface="Times New Roman" pitchFamily="18" charset="0"/>
              </a:rPr>
              <a:t>the production of </a:t>
            </a:r>
            <a:r>
              <a:rPr lang="en-US" sz="2600" dirty="0" err="1">
                <a:latin typeface="Times New Roman" pitchFamily="18" charset="0"/>
                <a:cs typeface="Times New Roman" pitchFamily="18" charset="0"/>
              </a:rPr>
              <a:t>cAMP</a:t>
            </a:r>
            <a:r>
              <a:rPr lang="en-US" sz="2600" dirty="0">
                <a:latin typeface="Times New Roman" pitchFamily="18" charset="0"/>
                <a:cs typeface="Times New Roman" pitchFamily="18" charset="0"/>
              </a:rPr>
              <a:t> </a:t>
            </a:r>
          </a:p>
          <a:p>
            <a:pPr marL="457200" lvl="1" algn="just">
              <a:lnSpc>
                <a:spcPct val="150000"/>
              </a:lnSpc>
              <a:buFont typeface="Arial" pitchFamily="34" charset="0"/>
              <a:buChar char="•"/>
              <a:defRPr/>
            </a:pPr>
            <a:r>
              <a:rPr lang="en-US" sz="2600" dirty="0">
                <a:latin typeface="Times New Roman" pitchFamily="18" charset="0"/>
                <a:cs typeface="Times New Roman" pitchFamily="18" charset="0"/>
              </a:rPr>
              <a:t> Lethal factor (LF) is cytotoxic that can kill </a:t>
            </a:r>
            <a:r>
              <a:rPr lang="en-US" sz="2600" dirty="0" smtClean="0">
                <a:latin typeface="Times New Roman" pitchFamily="18" charset="0"/>
                <a:cs typeface="Times New Roman" pitchFamily="18" charset="0"/>
              </a:rPr>
              <a:t>cells</a:t>
            </a:r>
            <a:endParaRPr lang="en-US" sz="2600" b="1" u="sng"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23</a:t>
            </a:fld>
            <a:endParaRPr lang="am-ET"/>
          </a:p>
        </p:txBody>
      </p:sp>
    </p:spTree>
    <p:extLst>
      <p:ext uri="{BB962C8B-B14F-4D97-AF65-F5344CB8AC3E}">
        <p14:creationId xmlns:p14="http://schemas.microsoft.com/office/powerpoint/2010/main" val="150133547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454"/>
            <a:ext cx="9144000" cy="6891454"/>
          </a:xfrm>
        </p:spPr>
        <p:txBody>
          <a:bodyPr>
            <a:normAutofit/>
          </a:bodyPr>
          <a:lstStyle/>
          <a:p>
            <a:pPr algn="just">
              <a:lnSpc>
                <a:spcPct val="150000"/>
              </a:lnSpc>
              <a:defRPr/>
            </a:pPr>
            <a:r>
              <a:rPr lang="en-US" sz="2600" dirty="0" smtClean="0">
                <a:latin typeface="Times New Roman" pitchFamily="18" charset="0"/>
                <a:cs typeface="Times New Roman" pitchFamily="18" charset="0"/>
              </a:rPr>
              <a:t>Areas where the disease is endemic have abundant amount of </a:t>
            </a:r>
            <a:r>
              <a:rPr lang="en-US" sz="2600" b="1" dirty="0" smtClean="0">
                <a:latin typeface="Times New Roman" pitchFamily="18" charset="0"/>
                <a:cs typeface="Times New Roman" pitchFamily="18" charset="0"/>
              </a:rPr>
              <a:t>thorny trees</a:t>
            </a:r>
          </a:p>
          <a:p>
            <a:pPr algn="just">
              <a:lnSpc>
                <a:spcPct val="150000"/>
              </a:lnSpc>
              <a:defRPr/>
            </a:pPr>
            <a:r>
              <a:rPr lang="en-US" sz="2600" dirty="0" smtClean="0">
                <a:latin typeface="Times New Roman" pitchFamily="18" charset="0"/>
                <a:cs typeface="Times New Roman" pitchFamily="18" charset="0"/>
              </a:rPr>
              <a:t>At least six distinct species of filamentous fungi can cause this type of infection. </a:t>
            </a:r>
          </a:p>
          <a:p>
            <a:pPr algn="just">
              <a:lnSpc>
                <a:spcPct val="150000"/>
              </a:lnSpc>
            </a:pPr>
            <a:r>
              <a:rPr lang="en-US" sz="2600" dirty="0" smtClean="0">
                <a:latin typeface="Times New Roman" pitchFamily="18" charset="0"/>
                <a:cs typeface="Times New Roman" pitchFamily="18" charset="0"/>
              </a:rPr>
              <a:t>Among these: </a:t>
            </a:r>
            <a:r>
              <a:rPr lang="en-US" sz="2600" i="1" dirty="0" err="1" smtClean="0">
                <a:latin typeface="Times New Roman" pitchFamily="18" charset="0"/>
                <a:cs typeface="Times New Roman" pitchFamily="18" charset="0"/>
              </a:rPr>
              <a:t>Acremonium</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kiliense</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Allescheria</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boydii</a:t>
            </a:r>
            <a:r>
              <a:rPr lang="en-US" sz="2600" i="1" dirty="0" smtClean="0">
                <a:latin typeface="Times New Roman" pitchFamily="18" charset="0"/>
                <a:cs typeface="Times New Roman" pitchFamily="18" charset="0"/>
              </a:rPr>
              <a:t>, </a:t>
            </a:r>
            <a:r>
              <a:rPr lang="pt-BR" sz="2600" i="1" dirty="0" smtClean="0">
                <a:latin typeface="Times New Roman" pitchFamily="18" charset="0"/>
                <a:cs typeface="Times New Roman" pitchFamily="18" charset="0"/>
              </a:rPr>
              <a:t>Exophiala</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jeanselmei</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Fusarium</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moniliforme</a:t>
            </a:r>
            <a:r>
              <a:rPr lang="pt-BR"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Aspergillus</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nidulanus</a:t>
            </a:r>
            <a:r>
              <a:rPr lang="en-US" sz="2600" i="1" dirty="0" smtClean="0">
                <a:latin typeface="Times New Roman" pitchFamily="18" charset="0"/>
                <a:cs typeface="Times New Roman" pitchFamily="18" charset="0"/>
              </a:rPr>
              <a:t>, </a:t>
            </a:r>
            <a:r>
              <a:rPr lang="pt-BR" sz="2600" i="1" dirty="0" smtClean="0">
                <a:latin typeface="Times New Roman" pitchFamily="18" charset="0"/>
                <a:cs typeface="Times New Roman" pitchFamily="18" charset="0"/>
              </a:rPr>
              <a:t>Curvularia spps, etc</a:t>
            </a:r>
            <a:endParaRPr lang="en-US" sz="26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57174528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0" y="0"/>
            <a:ext cx="9144000" cy="6858000"/>
          </a:xfrm>
        </p:spPr>
        <p:txBody>
          <a:bodyPr/>
          <a:lstStyle/>
          <a:p>
            <a:pPr marL="342900" lvl="1" indent="-342900" algn="just" eaLnBrk="1" fontAlgn="auto" hangingPunct="1">
              <a:lnSpc>
                <a:spcPct val="150000"/>
              </a:lnSpc>
              <a:spcBef>
                <a:spcPts val="370"/>
              </a:spcBef>
              <a:spcAft>
                <a:spcPts val="0"/>
              </a:spcAft>
              <a:buFont typeface="Arial" pitchFamily="34" charset="0"/>
              <a:buChar char="•"/>
              <a:defRPr/>
            </a:pPr>
            <a:r>
              <a:rPr lang="en-US" sz="2600" dirty="0" smtClean="0">
                <a:latin typeface="Times New Roman" pitchFamily="18" charset="0"/>
                <a:cs typeface="Times New Roman" pitchFamily="18" charset="0"/>
              </a:rPr>
              <a:t>One of the etiologic agents, </a:t>
            </a:r>
            <a:r>
              <a:rPr lang="en-US" sz="2600" b="1" i="1" dirty="0" err="1" smtClean="0">
                <a:latin typeface="Times New Roman" pitchFamily="18" charset="0"/>
                <a:cs typeface="Times New Roman" pitchFamily="18" charset="0"/>
              </a:rPr>
              <a:t>Pseudallescheria</a:t>
            </a:r>
            <a:r>
              <a:rPr lang="en-US" sz="2600" b="1" i="1" dirty="0" smtClean="0">
                <a:latin typeface="Times New Roman" pitchFamily="18" charset="0"/>
                <a:cs typeface="Times New Roman" pitchFamily="18" charset="0"/>
              </a:rPr>
              <a:t> </a:t>
            </a:r>
            <a:r>
              <a:rPr lang="en-US" sz="2600" b="1" i="1" dirty="0" err="1" smtClean="0">
                <a:latin typeface="Times New Roman" pitchFamily="18" charset="0"/>
                <a:cs typeface="Times New Roman" pitchFamily="18" charset="0"/>
              </a:rPr>
              <a:t>boydii</a:t>
            </a:r>
            <a:r>
              <a:rPr lang="en-US" sz="2600" dirty="0" smtClean="0">
                <a:latin typeface="Times New Roman" pitchFamily="18" charset="0"/>
                <a:cs typeface="Times New Roman" pitchFamily="18" charset="0"/>
              </a:rPr>
              <a:t>, can invade the blood stream in the rare instances and cause lesions of the </a:t>
            </a:r>
          </a:p>
          <a:p>
            <a:pPr marL="822960" lvl="2" indent="-246888" algn="just" eaLnBrk="1" fontAlgn="auto" hangingPunct="1">
              <a:lnSpc>
                <a:spcPct val="150000"/>
              </a:lnSpc>
              <a:spcBef>
                <a:spcPts val="370"/>
              </a:spcBef>
              <a:spcAft>
                <a:spcPts val="0"/>
              </a:spcAft>
              <a:buFont typeface="Wingdings" pitchFamily="2" charset="2"/>
              <a:buChar char="ü"/>
              <a:defRPr/>
            </a:pPr>
            <a:r>
              <a:rPr lang="en-US" sz="2600" dirty="0" smtClean="0">
                <a:latin typeface="Times New Roman" pitchFamily="18" charset="0"/>
                <a:cs typeface="Times New Roman" pitchFamily="18" charset="0"/>
              </a:rPr>
              <a:t>brain, </a:t>
            </a:r>
            <a:r>
              <a:rPr lang="en-US" sz="2600" dirty="0" err="1" smtClean="0">
                <a:latin typeface="Times New Roman" pitchFamily="18" charset="0"/>
                <a:cs typeface="Times New Roman" pitchFamily="18" charset="0"/>
              </a:rPr>
              <a:t>meninges</a:t>
            </a:r>
            <a:r>
              <a:rPr lang="en-US" sz="2600" dirty="0" smtClean="0">
                <a:latin typeface="Times New Roman" pitchFamily="18" charset="0"/>
                <a:cs typeface="Times New Roman" pitchFamily="18" charset="0"/>
              </a:rPr>
              <a:t>, lungs, sinuses, </a:t>
            </a:r>
          </a:p>
          <a:p>
            <a:pPr marL="822960" lvl="2" indent="-246888" algn="just" eaLnBrk="1" fontAlgn="auto" hangingPunct="1">
              <a:lnSpc>
                <a:spcPct val="150000"/>
              </a:lnSpc>
              <a:spcBef>
                <a:spcPts val="370"/>
              </a:spcBef>
              <a:spcAft>
                <a:spcPts val="0"/>
              </a:spcAft>
              <a:buFont typeface="Wingdings" pitchFamily="2" charset="2"/>
              <a:buChar char="ü"/>
              <a:defRPr/>
            </a:pPr>
            <a:r>
              <a:rPr lang="en-US" sz="2600" dirty="0" smtClean="0">
                <a:latin typeface="Times New Roman" pitchFamily="18" charset="0"/>
                <a:cs typeface="Times New Roman" pitchFamily="18" charset="0"/>
              </a:rPr>
              <a:t>prostate, bones and other internal organs</a:t>
            </a:r>
          </a:p>
          <a:p>
            <a:pPr marL="342900" lvl="2" indent="-342900" algn="just" eaLnBrk="1" hangingPunct="1">
              <a:lnSpc>
                <a:spcPct val="150000"/>
              </a:lnSpc>
              <a:buFont typeface="Wingdings 2" pitchFamily="18" charset="2"/>
              <a:buNone/>
              <a:defRPr/>
            </a:pPr>
            <a:r>
              <a:rPr lang="en-US" sz="2600" b="1" dirty="0" smtClean="0">
                <a:latin typeface="Times New Roman" pitchFamily="18" charset="0"/>
                <a:cs typeface="Times New Roman" pitchFamily="18" charset="0"/>
              </a:rPr>
              <a:t> Source of infection: </a:t>
            </a:r>
            <a:r>
              <a:rPr lang="en-US" sz="2600" dirty="0" smtClean="0">
                <a:latin typeface="Times New Roman" pitchFamily="18" charset="0"/>
                <a:cs typeface="Times New Roman" pitchFamily="18" charset="0"/>
              </a:rPr>
              <a:t>injury, such as a minor scratch, a bruise or a wound produced by a splinter.</a:t>
            </a:r>
          </a:p>
          <a:p>
            <a:pPr marL="342900" lvl="2" indent="-342900" algn="just" eaLnBrk="1" hangingPunct="1">
              <a:lnSpc>
                <a:spcPct val="150000"/>
              </a:lnSpc>
              <a:buFont typeface="Wingdings" pitchFamily="2" charset="2"/>
              <a:buChar char="§"/>
              <a:defRPr/>
            </a:pPr>
            <a:r>
              <a:rPr lang="en-US" sz="2600" dirty="0" smtClean="0">
                <a:latin typeface="Times New Roman" pitchFamily="18" charset="0"/>
                <a:cs typeface="Times New Roman" pitchFamily="18" charset="0"/>
              </a:rPr>
              <a:t>It occurs more commonly in men than in women and can be related to the soil and opportunity for trauma or injury to an exposed surface of the body.</a:t>
            </a:r>
          </a:p>
          <a:p>
            <a:pPr marL="342900" lvl="2" indent="-342900" algn="just" eaLnBrk="1" hangingPunct="1">
              <a:lnSpc>
                <a:spcPct val="150000"/>
              </a:lnSpc>
              <a:buFont typeface="Wingdings" pitchFamily="2" charset="2"/>
              <a:buChar char="§"/>
              <a:defRPr/>
            </a:pPr>
            <a:endParaRPr lang="en-US" sz="2600" dirty="0" smtClean="0">
              <a:latin typeface="Times New Roman" pitchFamily="18" charset="0"/>
              <a:cs typeface="Times New Roman" pitchFamily="18" charset="0"/>
            </a:endParaRPr>
          </a:p>
          <a:p>
            <a:pPr marL="342900" lvl="2" indent="-342900" eaLnBrk="1" hangingPunct="1">
              <a:lnSpc>
                <a:spcPct val="150000"/>
              </a:lnSpc>
              <a:buFont typeface="Wingdings" pitchFamily="2" charset="2"/>
              <a:buChar char="§"/>
              <a:defRPr/>
            </a:pPr>
            <a:endParaRPr lang="en-US" sz="2600" dirty="0" smtClean="0">
              <a:latin typeface="Times New Roman" pitchFamily="18" charset="0"/>
              <a:cs typeface="Times New Roman" pitchFamily="18" charset="0"/>
            </a:endParaRPr>
          </a:p>
          <a:p>
            <a:pPr marL="342900" lvl="2" indent="-342900" eaLnBrk="1" hangingPunct="1">
              <a:lnSpc>
                <a:spcPct val="150000"/>
              </a:lnSpc>
              <a:buFont typeface="Wingdings 2" pitchFamily="18" charset="2"/>
              <a:buNone/>
              <a:defRPr/>
            </a:pPr>
            <a:endParaRPr lang="en-US" sz="2800" dirty="0" smtClean="0">
              <a:latin typeface="Arial" charset="0"/>
              <a:cs typeface="Arial" charset="0"/>
            </a:endParaRPr>
          </a:p>
          <a:p>
            <a:pPr eaLnBrk="1" hangingPunct="1">
              <a:lnSpc>
                <a:spcPct val="150000"/>
              </a:lnSpc>
              <a:defRPr/>
            </a:pPr>
            <a:endParaRPr lang="en-US" sz="2800" dirty="0" smtClean="0"/>
          </a:p>
        </p:txBody>
      </p:sp>
      <p:sp>
        <p:nvSpPr>
          <p:cNvPr id="5" name="Slide Number Placeholder 4"/>
          <p:cNvSpPr>
            <a:spLocks noGrp="1"/>
          </p:cNvSpPr>
          <p:nvPr>
            <p:ph type="sldNum" sz="quarter" idx="12"/>
          </p:nvPr>
        </p:nvSpPr>
        <p:spPr/>
        <p:txBody>
          <a:bodyPr/>
          <a:lstStyle/>
          <a:p>
            <a:pPr>
              <a:defRPr/>
            </a:pPr>
            <a:fld id="{CCF793A4-6B08-4239-A73A-4FA0CC841F8A}" type="slidenum">
              <a:rPr lang="en-US"/>
              <a:pPr>
                <a:defRPr/>
              </a:pPr>
              <a:t>231</a:t>
            </a:fld>
            <a:endParaRPr lang="en-US"/>
          </a:p>
        </p:txBody>
      </p:sp>
    </p:spTree>
    <p:extLst>
      <p:ext uri="{BB962C8B-B14F-4D97-AF65-F5344CB8AC3E}">
        <p14:creationId xmlns:p14="http://schemas.microsoft.com/office/powerpoint/2010/main" val="183101816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0" y="0"/>
            <a:ext cx="9144000" cy="6858000"/>
          </a:xfrm>
        </p:spPr>
        <p:txBody>
          <a:bodyPr rtlCol="0">
            <a:normAutofit/>
          </a:bodyPr>
          <a:lstStyle/>
          <a:p>
            <a:pPr algn="just" eaLnBrk="1" fontAlgn="auto" hangingPunct="1">
              <a:lnSpc>
                <a:spcPct val="150000"/>
              </a:lnSpc>
              <a:spcAft>
                <a:spcPts val="0"/>
              </a:spcAft>
              <a:buFont typeface="Arial" pitchFamily="34" charset="0"/>
              <a:buChar char="•"/>
              <a:defRPr/>
            </a:pPr>
            <a:r>
              <a:rPr lang="en-US" sz="2500" dirty="0" smtClean="0">
                <a:latin typeface="Times New Roman" pitchFamily="18" charset="0"/>
                <a:cs typeface="Times New Roman" pitchFamily="18" charset="0"/>
              </a:rPr>
              <a:t>With or with out a history of previous injury, the first detectable lesion may be:</a:t>
            </a:r>
          </a:p>
          <a:p>
            <a:pPr marL="365760" lvl="2" algn="just" eaLnBrk="1" fontAlgn="auto" hangingPunct="1">
              <a:lnSpc>
                <a:spcPct val="150000"/>
              </a:lnSpc>
              <a:spcAft>
                <a:spcPts val="0"/>
              </a:spcAft>
              <a:buFont typeface="Wingdings" pitchFamily="2" charset="2"/>
              <a:buChar char="ü"/>
              <a:defRPr/>
            </a:pPr>
            <a:r>
              <a:rPr lang="en-US" sz="2500" dirty="0" smtClean="0">
                <a:latin typeface="Times New Roman" pitchFamily="18" charset="0"/>
                <a:cs typeface="Times New Roman" pitchFamily="18" charset="0"/>
              </a:rPr>
              <a:t>small papule</a:t>
            </a:r>
          </a:p>
          <a:p>
            <a:pPr marL="365760" lvl="2" algn="just" eaLnBrk="1" fontAlgn="auto" hangingPunct="1">
              <a:lnSpc>
                <a:spcPct val="150000"/>
              </a:lnSpc>
              <a:spcAft>
                <a:spcPts val="0"/>
              </a:spcAft>
              <a:buFont typeface="Wingdings" pitchFamily="2" charset="2"/>
              <a:buChar char="ü"/>
              <a:defRPr/>
            </a:pPr>
            <a:r>
              <a:rPr lang="en-US" sz="2500" dirty="0" smtClean="0">
                <a:latin typeface="Times New Roman" pitchFamily="18" charset="0"/>
                <a:cs typeface="Times New Roman" pitchFamily="18" charset="0"/>
              </a:rPr>
              <a:t>a small nodule   which is deep</a:t>
            </a:r>
            <a:r>
              <a:rPr lang="en-US" sz="2500" b="1" dirty="0" smtClean="0">
                <a:latin typeface="Times New Roman" pitchFamily="18" charset="0"/>
                <a:cs typeface="Times New Roman" pitchFamily="18" charset="0"/>
              </a:rPr>
              <a:t>-</a:t>
            </a:r>
            <a:r>
              <a:rPr lang="en-US" sz="2500" dirty="0" smtClean="0">
                <a:latin typeface="Times New Roman" pitchFamily="18" charset="0"/>
                <a:cs typeface="Times New Roman" pitchFamily="18" charset="0"/>
              </a:rPr>
              <a:t> seated and fixed</a:t>
            </a:r>
          </a:p>
          <a:p>
            <a:pPr marL="365760" lvl="2" algn="just" eaLnBrk="1" fontAlgn="auto" hangingPunct="1">
              <a:lnSpc>
                <a:spcPct val="150000"/>
              </a:lnSpc>
              <a:spcAft>
                <a:spcPts val="0"/>
              </a:spcAft>
              <a:buFont typeface="Wingdings" pitchFamily="2" charset="2"/>
              <a:buChar char="ü"/>
              <a:defRPr/>
            </a:pPr>
            <a:r>
              <a:rPr lang="en-US" sz="2500" dirty="0" smtClean="0">
                <a:latin typeface="Times New Roman" pitchFamily="18" charset="0"/>
                <a:cs typeface="Times New Roman" pitchFamily="18" charset="0"/>
              </a:rPr>
              <a:t>an </a:t>
            </a:r>
            <a:r>
              <a:rPr lang="en-US" sz="2500" dirty="0" err="1" smtClean="0">
                <a:latin typeface="Times New Roman" pitchFamily="18" charset="0"/>
                <a:cs typeface="Times New Roman" pitchFamily="18" charset="0"/>
              </a:rPr>
              <a:t>indurated</a:t>
            </a:r>
            <a:r>
              <a:rPr lang="en-US" sz="2500" dirty="0" smtClean="0">
                <a:latin typeface="Times New Roman" pitchFamily="18" charset="0"/>
                <a:cs typeface="Times New Roman" pitchFamily="18" charset="0"/>
              </a:rPr>
              <a:t> area surmounted by a vesicle or </a:t>
            </a:r>
          </a:p>
          <a:p>
            <a:pPr marL="365760" lvl="2" algn="just" eaLnBrk="1" fontAlgn="auto" hangingPunct="1">
              <a:lnSpc>
                <a:spcPct val="150000"/>
              </a:lnSpc>
              <a:spcAft>
                <a:spcPts val="0"/>
              </a:spcAft>
              <a:buFont typeface="Wingdings" pitchFamily="2" charset="2"/>
              <a:buChar char="ü"/>
              <a:defRPr/>
            </a:pPr>
            <a:r>
              <a:rPr lang="en-US" sz="2500" dirty="0" smtClean="0">
                <a:latin typeface="Times New Roman" pitchFamily="18" charset="0"/>
                <a:cs typeface="Times New Roman" pitchFamily="18" charset="0"/>
              </a:rPr>
              <a:t>an abscess which ruptures with subsequent formation of a fistula</a:t>
            </a:r>
          </a:p>
          <a:p>
            <a:pPr algn="just" eaLnBrk="1" fontAlgn="auto" hangingPunct="1">
              <a:lnSpc>
                <a:spcPct val="150000"/>
              </a:lnSpc>
              <a:spcAft>
                <a:spcPts val="0"/>
              </a:spcAft>
              <a:buFont typeface="Arial" pitchFamily="34" charset="0"/>
              <a:buChar char="•"/>
              <a:defRPr/>
            </a:pPr>
            <a:r>
              <a:rPr lang="en-US" sz="2500" dirty="0" smtClean="0">
                <a:latin typeface="Times New Roman" pitchFamily="18" charset="0"/>
                <a:cs typeface="Times New Roman" pitchFamily="18" charset="0"/>
              </a:rPr>
              <a:t>The classical picture of </a:t>
            </a:r>
            <a:r>
              <a:rPr lang="en-US" sz="2500" b="1" dirty="0" smtClean="0">
                <a:latin typeface="Times New Roman" pitchFamily="18" charset="0"/>
                <a:cs typeface="Times New Roman" pitchFamily="18" charset="0"/>
              </a:rPr>
              <a:t>swellings and deformities </a:t>
            </a:r>
            <a:r>
              <a:rPr lang="en-US" sz="2500" dirty="0" smtClean="0">
                <a:latin typeface="Times New Roman" pitchFamily="18" charset="0"/>
                <a:cs typeface="Times New Roman" pitchFamily="18" charset="0"/>
              </a:rPr>
              <a:t>may develop with in a </a:t>
            </a:r>
            <a:r>
              <a:rPr lang="en-US" sz="2500" b="1" dirty="0" smtClean="0">
                <a:latin typeface="Times New Roman" pitchFamily="18" charset="0"/>
                <a:cs typeface="Times New Roman" pitchFamily="18" charset="0"/>
              </a:rPr>
              <a:t>period of months</a:t>
            </a:r>
            <a:r>
              <a:rPr lang="en-US" sz="2500" dirty="0" smtClean="0">
                <a:latin typeface="Times New Roman" pitchFamily="18" charset="0"/>
                <a:cs typeface="Times New Roman" pitchFamily="18" charset="0"/>
              </a:rPr>
              <a:t>, but it usually takes much longer</a:t>
            </a:r>
          </a:p>
          <a:p>
            <a:pPr algn="just" eaLnBrk="1" fontAlgn="auto" hangingPunct="1">
              <a:lnSpc>
                <a:spcPct val="150000"/>
              </a:lnSpc>
              <a:spcAft>
                <a:spcPts val="0"/>
              </a:spcAft>
              <a:buFont typeface="Arial" pitchFamily="34" charset="0"/>
              <a:buChar char="•"/>
              <a:defRPr/>
            </a:pPr>
            <a:r>
              <a:rPr lang="en-US" sz="2500" dirty="0" smtClean="0">
                <a:latin typeface="Times New Roman" pitchFamily="18" charset="0"/>
                <a:cs typeface="Times New Roman" pitchFamily="18" charset="0"/>
              </a:rPr>
              <a:t>Nodules frequently develop about the openings of fistulas from which an “</a:t>
            </a:r>
            <a:r>
              <a:rPr lang="en-US" sz="2500" b="1" dirty="0" smtClean="0">
                <a:solidFill>
                  <a:srgbClr val="FF0000"/>
                </a:solidFill>
                <a:latin typeface="Times New Roman" pitchFamily="18" charset="0"/>
                <a:cs typeface="Times New Roman" pitchFamily="18" charset="0"/>
              </a:rPr>
              <a:t>Oily” fluid</a:t>
            </a:r>
            <a:r>
              <a:rPr lang="en-US" sz="2500" dirty="0" smtClean="0">
                <a:latin typeface="Times New Roman" pitchFamily="18" charset="0"/>
                <a:cs typeface="Times New Roman" pitchFamily="18" charset="0"/>
              </a:rPr>
              <a:t>, containing the </a:t>
            </a:r>
            <a:r>
              <a:rPr lang="en-US" sz="2500" b="1" dirty="0" smtClean="0">
                <a:latin typeface="Times New Roman" pitchFamily="18" charset="0"/>
                <a:cs typeface="Times New Roman" pitchFamily="18" charset="0"/>
              </a:rPr>
              <a:t>diagnostic granules</a:t>
            </a:r>
            <a:r>
              <a:rPr lang="en-US" sz="2500" dirty="0" smtClean="0">
                <a:latin typeface="Times New Roman" pitchFamily="18" charset="0"/>
                <a:cs typeface="Times New Roman" pitchFamily="18" charset="0"/>
              </a:rPr>
              <a:t>, is draining. </a:t>
            </a:r>
          </a:p>
          <a:p>
            <a:pPr marL="365760" lvl="2" algn="just" eaLnBrk="1" fontAlgn="auto" hangingPunct="1">
              <a:lnSpc>
                <a:spcPct val="150000"/>
              </a:lnSpc>
              <a:spcAft>
                <a:spcPts val="0"/>
              </a:spcAft>
              <a:buFont typeface="Wingdings" pitchFamily="2" charset="2"/>
              <a:buChar char="ü"/>
              <a:defRPr/>
            </a:pPr>
            <a:endParaRPr lang="en-US" sz="26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0989F9A7-5D1E-4C28-A055-76D221176F64}" type="slidenum">
              <a:rPr lang="en-US"/>
              <a:pPr>
                <a:defRPr/>
              </a:pPr>
              <a:t>232</a:t>
            </a:fld>
            <a:endParaRPr lang="en-US"/>
          </a:p>
        </p:txBody>
      </p:sp>
    </p:spTree>
    <p:extLst>
      <p:ext uri="{BB962C8B-B14F-4D97-AF65-F5344CB8AC3E}">
        <p14:creationId xmlns:p14="http://schemas.microsoft.com/office/powerpoint/2010/main" val="253106889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a:srcRect/>
          <a:stretch>
            <a:fillRect/>
          </a:stretch>
        </p:blipFill>
        <p:spPr>
          <a:xfrm>
            <a:off x="381000" y="533400"/>
            <a:ext cx="4800600" cy="3962400"/>
          </a:xfrm>
        </p:spPr>
      </p:pic>
      <p:sp>
        <p:nvSpPr>
          <p:cNvPr id="5" name="Slide Number Placeholder 4"/>
          <p:cNvSpPr>
            <a:spLocks noGrp="1"/>
          </p:cNvSpPr>
          <p:nvPr>
            <p:ph type="sldNum" sz="quarter" idx="12"/>
          </p:nvPr>
        </p:nvSpPr>
        <p:spPr/>
        <p:txBody>
          <a:bodyPr/>
          <a:lstStyle/>
          <a:p>
            <a:pPr>
              <a:defRPr/>
            </a:pPr>
            <a:fld id="{0DB95F42-C138-470F-8F85-912C35E2A23B}" type="slidenum">
              <a:rPr lang="en-US"/>
              <a:pPr>
                <a:defRPr/>
              </a:pPr>
              <a:t>233</a:t>
            </a:fld>
            <a:endParaRPr lang="en-US"/>
          </a:p>
        </p:txBody>
      </p:sp>
      <p:sp>
        <p:nvSpPr>
          <p:cNvPr id="39941" name="Rectangle 7"/>
          <p:cNvSpPr>
            <a:spLocks noChangeArrowheads="1"/>
          </p:cNvSpPr>
          <p:nvPr/>
        </p:nvSpPr>
        <p:spPr bwMode="auto">
          <a:xfrm>
            <a:off x="3657600" y="5257800"/>
            <a:ext cx="3352800" cy="461665"/>
          </a:xfrm>
          <a:prstGeom prst="rect">
            <a:avLst/>
          </a:prstGeom>
          <a:noFill/>
          <a:ln w="9525">
            <a:noFill/>
            <a:miter lim="800000"/>
            <a:headEnd/>
            <a:tailEnd/>
          </a:ln>
        </p:spPr>
        <p:txBody>
          <a:bodyPr>
            <a:spAutoFit/>
          </a:bodyPr>
          <a:lstStyle/>
          <a:p>
            <a:pPr eaLnBrk="0" hangingPunct="0"/>
            <a:r>
              <a:rPr lang="en-US" sz="2400" dirty="0" smtClean="0">
                <a:latin typeface="Times New Roman" panose="02020603050405020304" pitchFamily="18" charset="0"/>
                <a:cs typeface="Times New Roman" panose="02020603050405020304" pitchFamily="18" charset="0"/>
              </a:rPr>
              <a:t>Figure: </a:t>
            </a:r>
            <a:r>
              <a:rPr lang="en-US" sz="2400" dirty="0" err="1" smtClean="0">
                <a:latin typeface="Times New Roman" panose="02020603050405020304" pitchFamily="18" charset="0"/>
                <a:cs typeface="Times New Roman" panose="02020603050405020304" pitchFamily="18" charset="0"/>
              </a:rPr>
              <a:t>Mycetoma</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of foot</a:t>
            </a:r>
          </a:p>
        </p:txBody>
      </p:sp>
      <p:pic>
        <p:nvPicPr>
          <p:cNvPr id="39942" name="Picture 2" descr="C:\Users\TOSHIBA\AppData\Local\Temp\Rar$DIa0.184\adane 006.jpg"/>
          <p:cNvPicPr>
            <a:picLocks noChangeAspect="1" noChangeArrowheads="1"/>
          </p:cNvPicPr>
          <p:nvPr/>
        </p:nvPicPr>
        <p:blipFill>
          <a:blip r:embed="rId3"/>
          <a:srcRect/>
          <a:stretch>
            <a:fillRect/>
          </a:stretch>
        </p:blipFill>
        <p:spPr bwMode="auto">
          <a:xfrm>
            <a:off x="5105400" y="0"/>
            <a:ext cx="3810000" cy="4419600"/>
          </a:xfrm>
          <a:prstGeom prst="rect">
            <a:avLst/>
          </a:prstGeom>
          <a:noFill/>
          <a:ln w="9525">
            <a:noFill/>
            <a:miter lim="800000"/>
            <a:headEnd/>
            <a:tailEnd/>
          </a:ln>
        </p:spPr>
      </p:pic>
    </p:spTree>
    <p:extLst>
      <p:ext uri="{BB962C8B-B14F-4D97-AF65-F5344CB8AC3E}">
        <p14:creationId xmlns:p14="http://schemas.microsoft.com/office/powerpoint/2010/main" val="8710301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305799" cy="4083072"/>
          </a:xfrm>
        </p:spPr>
        <p:txBody>
          <a:bodyPr>
            <a:noAutofit/>
          </a:bodyPr>
          <a:lstStyle/>
          <a:p>
            <a:pPr marL="0" indent="0">
              <a:lnSpc>
                <a:spcPct val="150000"/>
              </a:lnSpc>
              <a:buNone/>
            </a:pPr>
            <a:r>
              <a:rPr lang="en-US" sz="2500" b="1" dirty="0">
                <a:latin typeface="Times New Roman" pitchFamily="18" charset="0"/>
                <a:cs typeface="Times New Roman" pitchFamily="18" charset="0"/>
              </a:rPr>
              <a:t>Diagnosis of fungal infections</a:t>
            </a:r>
            <a:endParaRPr lang="am-ET" sz="2500" b="1" dirty="0">
              <a:cs typeface="Times New Roman" pitchFamily="18" charset="0"/>
            </a:endParaRPr>
          </a:p>
          <a:p>
            <a:pPr marL="0" indent="0">
              <a:lnSpc>
                <a:spcPct val="150000"/>
              </a:lnSpc>
              <a:buNone/>
            </a:pPr>
            <a:r>
              <a:rPr lang="en-US" sz="2500" dirty="0" smtClean="0">
                <a:latin typeface="Times New Roman" pitchFamily="18" charset="0"/>
                <a:cs typeface="Times New Roman" pitchFamily="18" charset="0"/>
              </a:rPr>
              <a:t>Specimen </a:t>
            </a:r>
            <a:r>
              <a:rPr lang="en-US" sz="2500" dirty="0">
                <a:latin typeface="Times New Roman" pitchFamily="18" charset="0"/>
                <a:cs typeface="Times New Roman" pitchFamily="18" charset="0"/>
              </a:rPr>
              <a:t>collection - based on the site </a:t>
            </a:r>
            <a:r>
              <a:rPr lang="en-US" sz="2500" dirty="0" smtClean="0">
                <a:latin typeface="Times New Roman" pitchFamily="18" charset="0"/>
                <a:cs typeface="Times New Roman" pitchFamily="18" charset="0"/>
              </a:rPr>
              <a:t>infection</a:t>
            </a:r>
          </a:p>
          <a:p>
            <a:pPr marL="0" indent="0">
              <a:lnSpc>
                <a:spcPct val="150000"/>
              </a:lnSpc>
              <a:buNone/>
            </a:pPr>
            <a:r>
              <a:rPr lang="en-US" sz="2500" b="1" dirty="0" smtClean="0">
                <a:solidFill>
                  <a:srgbClr val="7030A0"/>
                </a:solidFill>
                <a:latin typeface="Times New Roman" pitchFamily="18" charset="0"/>
                <a:cs typeface="Times New Roman" pitchFamily="18" charset="0"/>
              </a:rPr>
              <a:t>1. </a:t>
            </a:r>
            <a:r>
              <a:rPr lang="en-US" sz="2500" b="1" dirty="0" smtClean="0">
                <a:latin typeface="Times New Roman" pitchFamily="18" charset="0"/>
                <a:cs typeface="Times New Roman" pitchFamily="18" charset="0"/>
              </a:rPr>
              <a:t>Direct </a:t>
            </a:r>
            <a:r>
              <a:rPr lang="en-US" sz="2500" b="1" dirty="0">
                <a:latin typeface="Times New Roman" pitchFamily="18" charset="0"/>
                <a:cs typeface="Times New Roman" pitchFamily="18" charset="0"/>
              </a:rPr>
              <a:t>Microscopic Preparation</a:t>
            </a:r>
            <a:r>
              <a:rPr lang="en-US" sz="2500" dirty="0">
                <a:latin typeface="Times New Roman" pitchFamily="18" charset="0"/>
                <a:cs typeface="Times New Roman" pitchFamily="18" charset="0"/>
              </a:rPr>
              <a:t>:</a:t>
            </a:r>
            <a:endParaRPr lang="en-US" sz="2500" dirty="0" smtClean="0">
              <a:latin typeface="Times New Roman" pitchFamily="18" charset="0"/>
              <a:cs typeface="Times New Roman" pitchFamily="18" charset="0"/>
            </a:endParaRPr>
          </a:p>
          <a:p>
            <a:pPr marL="400050" lvl="1" indent="0">
              <a:lnSpc>
                <a:spcPct val="150000"/>
              </a:lnSpc>
              <a:buNone/>
            </a:pPr>
            <a:r>
              <a:rPr lang="en-US" sz="2500" dirty="0">
                <a:latin typeface="Times New Roman" pitchFamily="18" charset="0"/>
                <a:cs typeface="Times New Roman" pitchFamily="18" charset="0"/>
              </a:rPr>
              <a:t>a). Unstained preparation: KOH </a:t>
            </a:r>
            <a:r>
              <a:rPr lang="en-US" sz="2500" dirty="0" smtClean="0">
                <a:latin typeface="Times New Roman" pitchFamily="18" charset="0"/>
                <a:cs typeface="Times New Roman" pitchFamily="18" charset="0"/>
              </a:rPr>
              <a:t>preparation</a:t>
            </a:r>
          </a:p>
          <a:p>
            <a:pPr marL="400050" lvl="1" indent="0">
              <a:lnSpc>
                <a:spcPct val="150000"/>
              </a:lnSpc>
              <a:buNone/>
            </a:pPr>
            <a:r>
              <a:rPr lang="en-US" sz="2500" dirty="0" smtClean="0">
                <a:latin typeface="Times New Roman" pitchFamily="18" charset="0"/>
                <a:cs typeface="Times New Roman" pitchFamily="18" charset="0"/>
              </a:rPr>
              <a:t>b). Stained </a:t>
            </a:r>
            <a:r>
              <a:rPr lang="en-US" sz="2500" dirty="0">
                <a:latin typeface="Times New Roman" pitchFamily="18" charset="0"/>
                <a:cs typeface="Times New Roman" pitchFamily="18" charset="0"/>
              </a:rPr>
              <a:t>preparation:</a:t>
            </a:r>
          </a:p>
          <a:p>
            <a:pPr lvl="2">
              <a:lnSpc>
                <a:spcPct val="150000"/>
              </a:lnSpc>
            </a:pP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Lactophenol</a:t>
            </a:r>
            <a:r>
              <a:rPr lang="en-US" sz="2500" dirty="0" smtClean="0">
                <a:latin typeface="Times New Roman" pitchFamily="18" charset="0"/>
                <a:cs typeface="Times New Roman" pitchFamily="18" charset="0"/>
              </a:rPr>
              <a:t>, India ink,</a:t>
            </a:r>
            <a:r>
              <a:rPr lang="en-US" sz="2500" dirty="0">
                <a:latin typeface="Times New Roman" pitchFamily="18" charset="0"/>
                <a:cs typeface="Times New Roman" pitchFamily="18" charset="0"/>
              </a:rPr>
              <a:t> </a:t>
            </a:r>
            <a:endParaRPr lang="en-US" sz="2500" i="1" dirty="0">
              <a:solidFill>
                <a:srgbClr val="7030A0"/>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2003B21A-6D25-4F9C-AD80-668E28721AE9}" type="slidenum">
              <a:rPr lang="en-US" smtClean="0"/>
              <a:t>234</a:t>
            </a:fld>
            <a:endParaRPr lang="en-US"/>
          </a:p>
        </p:txBody>
      </p:sp>
      <p:pic>
        <p:nvPicPr>
          <p:cNvPr id="8" name="Picture 6"/>
          <p:cNvPicPr>
            <a:picLocks noChangeAspect="1" noChangeArrowheads="1"/>
          </p:cNvPicPr>
          <p:nvPr/>
        </p:nvPicPr>
        <p:blipFill>
          <a:blip r:embed="rId3" cstate="print"/>
          <a:srcRect/>
          <a:stretch>
            <a:fillRect/>
          </a:stretch>
        </p:blipFill>
        <p:spPr bwMode="auto">
          <a:xfrm>
            <a:off x="1219200" y="4083072"/>
            <a:ext cx="4595346" cy="2470128"/>
          </a:xfrm>
          <a:prstGeom prst="rect">
            <a:avLst/>
          </a:prstGeom>
          <a:noFill/>
          <a:ln w="9525">
            <a:noFill/>
            <a:miter lim="800000"/>
            <a:headEnd/>
            <a:tailEnd/>
          </a:ln>
        </p:spPr>
      </p:pic>
    </p:spTree>
    <p:extLst>
      <p:ext uri="{BB962C8B-B14F-4D97-AF65-F5344CB8AC3E}">
        <p14:creationId xmlns:p14="http://schemas.microsoft.com/office/powerpoint/2010/main" val="3885052764"/>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buNone/>
            </a:pPr>
            <a:r>
              <a:rPr lang="en-US" sz="2500"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Potassium hydroxide (KOH) </a:t>
            </a:r>
          </a:p>
          <a:p>
            <a:pPr algn="just">
              <a:lnSpc>
                <a:spcPct val="150000"/>
              </a:lnSpc>
            </a:pPr>
            <a:r>
              <a:rPr lang="en-US" sz="2500" dirty="0" smtClean="0">
                <a:latin typeface="Times New Roman" pitchFamily="18" charset="0"/>
                <a:cs typeface="Times New Roman" pitchFamily="18" charset="0"/>
              </a:rPr>
              <a:t>KOH preparation is used for the rapid detection of fungal elements in clinical specimen</a:t>
            </a:r>
          </a:p>
          <a:p>
            <a:pPr algn="just">
              <a:lnSpc>
                <a:spcPct val="150000"/>
              </a:lnSpc>
            </a:pPr>
            <a:r>
              <a:rPr lang="en-US" sz="2500" dirty="0" smtClean="0">
                <a:latin typeface="Times New Roman" pitchFamily="18" charset="0"/>
                <a:cs typeface="Times New Roman" pitchFamily="18" charset="0"/>
              </a:rPr>
              <a:t>It clears the specimen making fungal elements more visible during direct microscopic examination.</a:t>
            </a:r>
          </a:p>
          <a:p>
            <a:pPr algn="just">
              <a:lnSpc>
                <a:spcPct val="150000"/>
              </a:lnSpc>
            </a:pPr>
            <a:r>
              <a:rPr lang="en-US" sz="2500" dirty="0" smtClean="0">
                <a:latin typeface="Times New Roman" pitchFamily="18" charset="0"/>
                <a:cs typeface="Times New Roman" pitchFamily="18" charset="0"/>
              </a:rPr>
              <a:t>KOH is a strong alkali</a:t>
            </a:r>
          </a:p>
          <a:p>
            <a:pPr algn="just">
              <a:lnSpc>
                <a:spcPct val="150000"/>
              </a:lnSpc>
            </a:pPr>
            <a:r>
              <a:rPr lang="en-US" sz="2500" dirty="0" smtClean="0">
                <a:latin typeface="Times New Roman" pitchFamily="18" charset="0"/>
                <a:cs typeface="Times New Roman" pitchFamily="18" charset="0"/>
              </a:rPr>
              <a:t>When specimen such as skin, hair, nails or sputum is mixed with 20% w/v</a:t>
            </a:r>
            <a:r>
              <a:rPr lang="en-US" sz="2500" i="1" dirty="0" smtClean="0">
                <a:latin typeface="Times New Roman" pitchFamily="18" charset="0"/>
                <a:cs typeface="Times New Roman" pitchFamily="18" charset="0"/>
              </a:rPr>
              <a:t>,</a:t>
            </a:r>
            <a:r>
              <a:rPr lang="en-US" sz="2500" dirty="0" smtClean="0">
                <a:latin typeface="Times New Roman" pitchFamily="18" charset="0"/>
                <a:cs typeface="Times New Roman" pitchFamily="18" charset="0"/>
              </a:rPr>
              <a:t> it softens, digests and clears the tissues</a:t>
            </a:r>
          </a:p>
          <a:p>
            <a:pPr algn="just">
              <a:lnSpc>
                <a:spcPct val="150000"/>
              </a:lnSpc>
              <a:buNone/>
            </a:pPr>
            <a:r>
              <a:rPr lang="en-US" sz="2500" dirty="0">
                <a:latin typeface="Times New Roman" pitchFamily="18" charset="0"/>
                <a:cs typeface="Times New Roman" pitchFamily="18" charset="0"/>
              </a:rPr>
              <a:t>e.g., Keratin present in skins, surrounding the fungi so that the hyphae and conidia (spores) of fungi can be seen under microscope</a:t>
            </a:r>
          </a:p>
          <a:p>
            <a:endParaRPr lang="en-US" dirty="0"/>
          </a:p>
        </p:txBody>
      </p:sp>
    </p:spTree>
    <p:extLst>
      <p:ext uri="{BB962C8B-B14F-4D97-AF65-F5344CB8AC3E}">
        <p14:creationId xmlns:p14="http://schemas.microsoft.com/office/powerpoint/2010/main" val="1911995395"/>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nSpc>
                <a:spcPct val="150000"/>
              </a:lnSpc>
            </a:pPr>
            <a:r>
              <a:rPr lang="en-US" sz="2600" b="1"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It is used as a primary screening tool, it detects fungal elements present but may not necessarily identify the species of the fungi. </a:t>
            </a:r>
          </a:p>
          <a:p>
            <a:pPr>
              <a:lnSpc>
                <a:spcPct val="150000"/>
              </a:lnSpc>
              <a:buNone/>
            </a:pPr>
            <a:r>
              <a:rPr lang="en-US" sz="2500" b="1" dirty="0" smtClean="0">
                <a:latin typeface="Times New Roman" pitchFamily="18" charset="0"/>
                <a:cs typeface="Times New Roman" pitchFamily="18" charset="0"/>
              </a:rPr>
              <a:t>Procedure of KOH preparation </a:t>
            </a:r>
            <a:endParaRPr lang="en-US" sz="2500" dirty="0" smtClean="0">
              <a:latin typeface="Times New Roman" pitchFamily="18" charset="0"/>
              <a:cs typeface="Times New Roman" pitchFamily="18" charset="0"/>
            </a:endParaRPr>
          </a:p>
          <a:p>
            <a:pPr marL="514350" lvl="0" indent="-514350" algn="just">
              <a:lnSpc>
                <a:spcPct val="150000"/>
              </a:lnSpc>
              <a:buFont typeface="+mj-lt"/>
              <a:buAutoNum type="arabicPeriod"/>
            </a:pPr>
            <a:r>
              <a:rPr lang="en-US" sz="2500" dirty="0" smtClean="0">
                <a:latin typeface="Times New Roman" pitchFamily="18" charset="0"/>
                <a:cs typeface="Times New Roman" pitchFamily="18" charset="0"/>
              </a:rPr>
              <a:t>Place a drop of KOH solution on a slide.</a:t>
            </a:r>
          </a:p>
          <a:p>
            <a:pPr marL="514350" indent="-514350" algn="just">
              <a:lnSpc>
                <a:spcPct val="150000"/>
              </a:lnSpc>
              <a:buFont typeface="+mj-lt"/>
              <a:buAutoNum type="arabicPeriod"/>
            </a:pPr>
            <a:r>
              <a:rPr lang="en-US" sz="2500" dirty="0" smtClean="0">
                <a:latin typeface="Times New Roman" pitchFamily="18" charset="0"/>
                <a:cs typeface="Times New Roman" pitchFamily="18" charset="0"/>
              </a:rPr>
              <a:t>Transfer the specimen (small pieces) to the drop of KOH, and cover with glass. </a:t>
            </a:r>
          </a:p>
          <a:p>
            <a:pPr marL="514350" indent="-514350" algn="just">
              <a:lnSpc>
                <a:spcPct val="150000"/>
              </a:lnSpc>
              <a:buFont typeface="+mj-lt"/>
              <a:buAutoNum type="arabicPeriod"/>
            </a:pPr>
            <a:r>
              <a:rPr lang="en-US" sz="2500" dirty="0" smtClean="0">
                <a:latin typeface="Times New Roman" pitchFamily="18" charset="0"/>
                <a:cs typeface="Times New Roman" pitchFamily="18" charset="0"/>
              </a:rPr>
              <a:t>Place the slide in a petri dish, or other container with a lid, together with a damp piece of filter paper or cotton wool to prevent the preparation from drying out.</a:t>
            </a:r>
            <a:endParaRPr lang="en-US" sz="2500" dirty="0">
              <a:latin typeface="Times New Roman" pitchFamily="18" charset="0"/>
              <a:cs typeface="Times New Roman" pitchFamily="18" charset="0"/>
            </a:endParaRPr>
          </a:p>
        </p:txBody>
      </p:sp>
    </p:spTree>
    <p:extLst>
      <p:ext uri="{BB962C8B-B14F-4D97-AF65-F5344CB8AC3E}">
        <p14:creationId xmlns:p14="http://schemas.microsoft.com/office/powerpoint/2010/main" val="1595073195"/>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2000" b="1" dirty="0" smtClean="0">
                <a:latin typeface="Times New Roman" pitchFamily="18" charset="0"/>
                <a:cs typeface="Times New Roman" pitchFamily="18" charset="0"/>
              </a:rPr>
              <a:t>Figure.</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Malassezia</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furfur</a:t>
            </a:r>
            <a:r>
              <a:rPr lang="en-US" sz="2000" dirty="0" smtClean="0">
                <a:latin typeface="Times New Roman" pitchFamily="18" charset="0"/>
                <a:cs typeface="Times New Roman" pitchFamily="18" charset="0"/>
              </a:rPr>
              <a:t> yeast cells and </a:t>
            </a:r>
            <a:r>
              <a:rPr lang="en-US" sz="2000" dirty="0" err="1" smtClean="0">
                <a:latin typeface="Times New Roman" pitchFamily="18" charset="0"/>
                <a:cs typeface="Times New Roman" pitchFamily="18" charset="0"/>
              </a:rPr>
              <a:t>hyphae</a:t>
            </a:r>
            <a:r>
              <a:rPr lang="en-US" sz="2000" dirty="0" smtClean="0">
                <a:latin typeface="Times New Roman" pitchFamily="18" charset="0"/>
                <a:cs typeface="Times New Roman" pitchFamily="18" charset="0"/>
              </a:rPr>
              <a:t> in KOH blue–black ink preparation</a:t>
            </a:r>
            <a:r>
              <a:rPr lang="en-US" sz="2000" dirty="0" smtClean="0"/>
              <a:t>.</a:t>
            </a:r>
            <a:endParaRPr lang="en-US" sz="2000" dirty="0"/>
          </a:p>
        </p:txBody>
      </p:sp>
      <p:pic>
        <p:nvPicPr>
          <p:cNvPr id="4" name="Content Placeholder 3" descr="Malassezia furfur yeast cells and hyphae in KOH blue–black ink preparation.">
            <a:hlinkClick r:id="rId2"/>
          </p:cNvPr>
          <p:cNvPicPr>
            <a:picLocks noGrp="1"/>
          </p:cNvPicPr>
          <p:nvPr>
            <p:ph idx="1"/>
          </p:nvPr>
        </p:nvPicPr>
        <p:blipFill>
          <a:blip r:embed="rId3"/>
          <a:srcRect/>
          <a:stretch>
            <a:fillRect/>
          </a:stretch>
        </p:blipFill>
        <p:spPr bwMode="auto">
          <a:xfrm>
            <a:off x="381000" y="762000"/>
            <a:ext cx="7543800" cy="5105400"/>
          </a:xfrm>
          <a:prstGeom prst="rect">
            <a:avLst/>
          </a:prstGeom>
          <a:noFill/>
          <a:ln w="9525">
            <a:noFill/>
            <a:miter lim="800000"/>
            <a:headEnd/>
            <a:tailEnd/>
          </a:ln>
        </p:spPr>
      </p:pic>
    </p:spTree>
    <p:extLst>
      <p:ext uri="{BB962C8B-B14F-4D97-AF65-F5344CB8AC3E}">
        <p14:creationId xmlns:p14="http://schemas.microsoft.com/office/powerpoint/2010/main" val="574052735"/>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normAutofit/>
          </a:bodyPr>
          <a:lstStyle/>
          <a:p>
            <a:pPr marL="0" indent="0" algn="just">
              <a:lnSpc>
                <a:spcPct val="150000"/>
              </a:lnSpc>
              <a:buNone/>
            </a:pPr>
            <a:r>
              <a:rPr lang="en-US" sz="2800" b="1" dirty="0">
                <a:latin typeface="Times New Roman" pitchFamily="18" charset="0"/>
                <a:cs typeface="Times New Roman" pitchFamily="18" charset="0"/>
              </a:rPr>
              <a:t>2. Culture for isolation of fungi:</a:t>
            </a:r>
          </a:p>
          <a:p>
            <a:pPr algn="just">
              <a:lnSpc>
                <a:spcPct val="150000"/>
              </a:lnSpc>
            </a:pPr>
            <a:r>
              <a:rPr lang="en-US" sz="2400" dirty="0" err="1">
                <a:latin typeface="Times New Roman" pitchFamily="18" charset="0"/>
                <a:cs typeface="Times New Roman" pitchFamily="18" charset="0"/>
              </a:rPr>
              <a:t>Sabouraud`s</a:t>
            </a:r>
            <a:r>
              <a:rPr lang="en-US" sz="2400" dirty="0">
                <a:latin typeface="Times New Roman" pitchFamily="18" charset="0"/>
                <a:cs typeface="Times New Roman" pitchFamily="18" charset="0"/>
              </a:rPr>
              <a:t> dextrose agar (SDA): can be supplemented with </a:t>
            </a:r>
            <a:r>
              <a:rPr lang="en-US" sz="2400" b="1" dirty="0">
                <a:latin typeface="Times New Roman" pitchFamily="18" charset="0"/>
                <a:cs typeface="Times New Roman" pitchFamily="18" charset="0"/>
              </a:rPr>
              <a:t>antibiotics</a:t>
            </a:r>
          </a:p>
          <a:p>
            <a:pPr algn="just">
              <a:lnSpc>
                <a:spcPct val="150000"/>
              </a:lnSpc>
            </a:pPr>
            <a:r>
              <a:rPr lang="en-US" sz="2500" b="1" dirty="0" smtClean="0">
                <a:latin typeface="Times New Roman" pitchFamily="18" charset="0"/>
                <a:cs typeface="Times New Roman" pitchFamily="18" charset="0"/>
              </a:rPr>
              <a:t>Dermatophyte </a:t>
            </a:r>
            <a:r>
              <a:rPr lang="en-US" sz="2500" b="1" dirty="0">
                <a:latin typeface="Times New Roman" pitchFamily="18" charset="0"/>
                <a:cs typeface="Times New Roman" pitchFamily="18" charset="0"/>
              </a:rPr>
              <a:t>test medium (DTM) – </a:t>
            </a:r>
            <a:r>
              <a:rPr lang="en-US" sz="2500" dirty="0">
                <a:latin typeface="Times New Roman" pitchFamily="18" charset="0"/>
                <a:cs typeface="Times New Roman" pitchFamily="18" charset="0"/>
              </a:rPr>
              <a:t>for</a:t>
            </a:r>
            <a:r>
              <a:rPr lang="en-US" sz="2500" b="1" dirty="0">
                <a:latin typeface="Times New Roman" pitchFamily="18" charset="0"/>
                <a:cs typeface="Times New Roman" pitchFamily="18" charset="0"/>
              </a:rPr>
              <a:t> </a:t>
            </a:r>
            <a:r>
              <a:rPr lang="en-US" sz="2500" dirty="0">
                <a:latin typeface="Times New Roman" pitchFamily="18" charset="0"/>
                <a:cs typeface="Times New Roman" pitchFamily="18" charset="0"/>
              </a:rPr>
              <a:t> dermatophytes</a:t>
            </a:r>
            <a:endParaRPr lang="en-US" sz="2500" b="1" dirty="0">
              <a:latin typeface="Times New Roman" pitchFamily="18" charset="0"/>
              <a:cs typeface="Times New Roman" pitchFamily="18" charset="0"/>
            </a:endParaRPr>
          </a:p>
          <a:p>
            <a:pPr algn="just">
              <a:lnSpc>
                <a:spcPct val="150000"/>
              </a:lnSpc>
            </a:pPr>
            <a:r>
              <a:rPr lang="en-US" sz="2500" b="1" dirty="0" err="1">
                <a:latin typeface="Times New Roman" pitchFamily="18" charset="0"/>
                <a:cs typeface="Times New Roman" pitchFamily="18" charset="0"/>
              </a:rPr>
              <a:t>Mycosel</a:t>
            </a:r>
            <a:r>
              <a:rPr lang="en-US" sz="2500" b="1" dirty="0">
                <a:latin typeface="Times New Roman" pitchFamily="18" charset="0"/>
                <a:cs typeface="Times New Roman" pitchFamily="18" charset="0"/>
              </a:rPr>
              <a:t> agar –</a:t>
            </a:r>
            <a:r>
              <a:rPr lang="en-US" sz="2500" dirty="0">
                <a:latin typeface="Times New Roman" pitchFamily="18" charset="0"/>
                <a:cs typeface="Times New Roman" pitchFamily="18" charset="0"/>
              </a:rPr>
              <a:t> for </a:t>
            </a:r>
            <a:r>
              <a:rPr lang="en-US" sz="2500" dirty="0" smtClean="0">
                <a:latin typeface="Times New Roman" pitchFamily="18" charset="0"/>
                <a:cs typeface="Times New Roman" pitchFamily="18" charset="0"/>
              </a:rPr>
              <a:t>dermatophytes</a:t>
            </a:r>
          </a:p>
          <a:p>
            <a:pPr algn="just">
              <a:lnSpc>
                <a:spcPct val="150000"/>
              </a:lnSpc>
            </a:pPr>
            <a:r>
              <a:rPr lang="en-US" sz="2800" dirty="0" smtClean="0">
                <a:latin typeface="Times New Roman" pitchFamily="18" charset="0"/>
                <a:cs typeface="Times New Roman" pitchFamily="18" charset="0"/>
              </a:rPr>
              <a:t>Brain </a:t>
            </a:r>
            <a:r>
              <a:rPr lang="en-US" sz="2800" dirty="0">
                <a:latin typeface="Times New Roman" pitchFamily="18" charset="0"/>
                <a:cs typeface="Times New Roman" pitchFamily="18" charset="0"/>
              </a:rPr>
              <a:t>heart infusion (BHI) medium</a:t>
            </a:r>
          </a:p>
          <a:p>
            <a:pPr algn="just">
              <a:lnSpc>
                <a:spcPct val="150000"/>
              </a:lnSpc>
            </a:pPr>
            <a:endParaRPr lang="en-US" sz="2800" b="1" dirty="0">
              <a:latin typeface="Times New Roman" pitchFamily="18" charset="0"/>
              <a:cs typeface="Times New Roman" pitchFamily="18" charset="0"/>
            </a:endParaRPr>
          </a:p>
          <a:p>
            <a:pPr algn="just">
              <a:lnSpc>
                <a:spcPct val="150000"/>
              </a:lnSpc>
            </a:pPr>
            <a:endParaRPr lang="en-US" sz="2500" dirty="0"/>
          </a:p>
        </p:txBody>
      </p:sp>
    </p:spTree>
    <p:extLst>
      <p:ext uri="{BB962C8B-B14F-4D97-AF65-F5344CB8AC3E}">
        <p14:creationId xmlns:p14="http://schemas.microsoft.com/office/powerpoint/2010/main" val="223714931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buFont typeface="Wingdings" pitchFamily="2" charset="2"/>
              <a:buChar char="§"/>
            </a:pPr>
            <a:r>
              <a:rPr lang="en-US" sz="2600" b="1" dirty="0" smtClean="0">
                <a:latin typeface="Times New Roman" pitchFamily="18" charset="0"/>
                <a:cs typeface="Times New Roman" pitchFamily="18" charset="0"/>
              </a:rPr>
              <a:t>Identification of fungi from culture</a:t>
            </a:r>
          </a:p>
          <a:p>
            <a:pPr algn="just">
              <a:lnSpc>
                <a:spcPct val="150000"/>
              </a:lnSpc>
              <a:buFont typeface="Wingdings" pitchFamily="2" charset="2"/>
              <a:buChar char="ü"/>
            </a:pPr>
            <a:r>
              <a:rPr lang="en-US" sz="2600" dirty="0" smtClean="0">
                <a:latin typeface="Times New Roman" pitchFamily="18" charset="0"/>
                <a:cs typeface="Times New Roman" pitchFamily="18" charset="0"/>
              </a:rPr>
              <a:t>Colonial morphology</a:t>
            </a:r>
          </a:p>
          <a:p>
            <a:pPr marL="640080" algn="just">
              <a:lnSpc>
                <a:spcPct val="150000"/>
              </a:lnSpc>
            </a:pPr>
            <a:r>
              <a:rPr lang="en-US" sz="2600" dirty="0" smtClean="0">
                <a:latin typeface="Times New Roman" pitchFamily="18" charset="0"/>
                <a:cs typeface="Times New Roman" pitchFamily="18" charset="0"/>
              </a:rPr>
              <a:t>Texture (cottony, velvety, granular, glabrous, powdery, etc)</a:t>
            </a:r>
          </a:p>
          <a:p>
            <a:pPr marL="640080" algn="just">
              <a:lnSpc>
                <a:spcPct val="150000"/>
              </a:lnSpc>
            </a:pPr>
            <a:r>
              <a:rPr lang="en-US" sz="2600" dirty="0" smtClean="0">
                <a:latin typeface="Times New Roman" pitchFamily="18" charset="0"/>
                <a:cs typeface="Times New Roman" pitchFamily="18" charset="0"/>
              </a:rPr>
              <a:t>Topography (hills, valleys)</a:t>
            </a:r>
          </a:p>
          <a:p>
            <a:pPr marL="640080" algn="just">
              <a:lnSpc>
                <a:spcPct val="150000"/>
              </a:lnSpc>
            </a:pPr>
            <a:r>
              <a:rPr lang="en-US" sz="2600" dirty="0" smtClean="0">
                <a:latin typeface="Times New Roman" pitchFamily="18" charset="0"/>
                <a:cs typeface="Times New Roman" pitchFamily="18" charset="0"/>
              </a:rPr>
              <a:t>Rate of growth (how fast the fungi grow)</a:t>
            </a:r>
          </a:p>
          <a:p>
            <a:pPr marL="640080" algn="just">
              <a:lnSpc>
                <a:spcPct val="150000"/>
              </a:lnSpc>
            </a:pPr>
            <a:r>
              <a:rPr lang="en-US" sz="2600" dirty="0" smtClean="0">
                <a:latin typeface="Times New Roman" pitchFamily="18" charset="0"/>
                <a:cs typeface="Times New Roman" pitchFamily="18" charset="0"/>
              </a:rPr>
              <a:t>Color of culture</a:t>
            </a:r>
          </a:p>
          <a:p>
            <a:pPr marL="640080">
              <a:buNone/>
            </a:pPr>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22947000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274320" indent="-274320" algn="just">
              <a:lnSpc>
                <a:spcPct val="150000"/>
              </a:lnSpc>
              <a:buNone/>
              <a:defRPr/>
            </a:pPr>
            <a:r>
              <a:rPr lang="en-US" sz="2600" b="1" dirty="0">
                <a:latin typeface="Times New Roman" pitchFamily="18" charset="0"/>
                <a:cs typeface="Times New Roman" pitchFamily="18" charset="0"/>
              </a:rPr>
              <a:t>Pathogenesis and Clinical </a:t>
            </a:r>
            <a:r>
              <a:rPr lang="en-US" sz="2600" b="1" dirty="0" smtClean="0">
                <a:latin typeface="Times New Roman" pitchFamily="18" charset="0"/>
                <a:cs typeface="Times New Roman" pitchFamily="18" charset="0"/>
              </a:rPr>
              <a:t>features</a:t>
            </a:r>
            <a:endParaRPr lang="en-US" sz="2600" dirty="0">
              <a:latin typeface="Times New Roman" pitchFamily="18" charset="0"/>
              <a:cs typeface="Times New Roman" pitchFamily="18" charset="0"/>
            </a:endParaRPr>
          </a:p>
          <a:p>
            <a:pPr marL="274320" indent="-274320" algn="just">
              <a:lnSpc>
                <a:spcPct val="150000"/>
              </a:lnSpc>
              <a:defRPr/>
            </a:pPr>
            <a:r>
              <a:rPr lang="en-US" sz="2600" dirty="0">
                <a:latin typeface="Times New Roman" pitchFamily="18" charset="0"/>
                <a:cs typeface="Times New Roman" pitchFamily="18" charset="0"/>
              </a:rPr>
              <a:t>The pathogenesis of </a:t>
            </a:r>
            <a:r>
              <a:rPr lang="en-US" sz="2600" i="1" dirty="0">
                <a:latin typeface="Times New Roman" pitchFamily="18" charset="0"/>
                <a:cs typeface="Times New Roman" pitchFamily="18" charset="0"/>
              </a:rPr>
              <a:t>B. </a:t>
            </a:r>
            <a:r>
              <a:rPr lang="en-US" sz="2600" i="1" dirty="0" err="1">
                <a:latin typeface="Times New Roman" pitchFamily="18" charset="0"/>
                <a:cs typeface="Times New Roman" pitchFamily="18" charset="0"/>
              </a:rPr>
              <a:t>anthracis</a:t>
            </a:r>
            <a:r>
              <a:rPr lang="en-US" sz="2600" dirty="0">
                <a:latin typeface="Times New Roman" pitchFamily="18" charset="0"/>
                <a:cs typeface="Times New Roman" pitchFamily="18" charset="0"/>
              </a:rPr>
              <a:t> is by the interaction of </a:t>
            </a:r>
            <a:r>
              <a:rPr lang="en-US" sz="2600" b="1" dirty="0">
                <a:latin typeface="Times New Roman" pitchFamily="18" charset="0"/>
                <a:cs typeface="Times New Roman" pitchFamily="18" charset="0"/>
              </a:rPr>
              <a:t>three parts of the toxin</a:t>
            </a:r>
            <a:r>
              <a:rPr lang="en-US" sz="2600" dirty="0">
                <a:latin typeface="Times New Roman" pitchFamily="18" charset="0"/>
                <a:cs typeface="Times New Roman" pitchFamily="18" charset="0"/>
              </a:rPr>
              <a:t>. </a:t>
            </a:r>
          </a:p>
          <a:p>
            <a:pPr marL="274320" indent="-274320" algn="just">
              <a:lnSpc>
                <a:spcPct val="150000"/>
              </a:lnSpc>
              <a:defRPr/>
            </a:pPr>
            <a:r>
              <a:rPr lang="en-US" sz="2600" dirty="0">
                <a:latin typeface="Times New Roman" pitchFamily="18" charset="0"/>
                <a:cs typeface="Times New Roman" pitchFamily="18" charset="0"/>
              </a:rPr>
              <a:t>To cause disease: </a:t>
            </a:r>
          </a:p>
          <a:p>
            <a:pPr marL="640080" lvl="1" indent="-246888" algn="just">
              <a:lnSpc>
                <a:spcPct val="150000"/>
              </a:lnSpc>
              <a:buFont typeface="Wingdings 2" pitchFamily="18" charset="2"/>
              <a:buChar char="P"/>
              <a:defRPr/>
            </a:pPr>
            <a:r>
              <a:rPr lang="en-US" sz="2600" dirty="0">
                <a:latin typeface="Times New Roman" pitchFamily="18" charset="0"/>
                <a:cs typeface="Times New Roman" pitchFamily="18" charset="0"/>
              </a:rPr>
              <a:t>The PA will attach to host </a:t>
            </a:r>
            <a:r>
              <a:rPr lang="en-US" sz="2600" dirty="0" smtClean="0">
                <a:latin typeface="Times New Roman" pitchFamily="18" charset="0"/>
                <a:cs typeface="Times New Roman" pitchFamily="18" charset="0"/>
              </a:rPr>
              <a:t>cell</a:t>
            </a:r>
            <a:endParaRPr lang="en-US" sz="2600" dirty="0">
              <a:latin typeface="Times New Roman" pitchFamily="18" charset="0"/>
              <a:cs typeface="Times New Roman" pitchFamily="18" charset="0"/>
            </a:endParaRPr>
          </a:p>
          <a:p>
            <a:pPr marL="640080" lvl="1" indent="-246888" algn="just">
              <a:lnSpc>
                <a:spcPct val="150000"/>
              </a:lnSpc>
              <a:buFont typeface="Wingdings 2" pitchFamily="18" charset="2"/>
              <a:buChar char="P"/>
              <a:defRPr/>
            </a:pPr>
            <a:r>
              <a:rPr lang="en-US" sz="2600" dirty="0">
                <a:latin typeface="Times New Roman" pitchFamily="18" charset="0"/>
                <a:cs typeface="Times New Roman" pitchFamily="18" charset="0"/>
              </a:rPr>
              <a:t>Binding of EF to PA produces edema</a:t>
            </a:r>
          </a:p>
          <a:p>
            <a:pPr marL="640080" lvl="1" indent="-246888" algn="just">
              <a:lnSpc>
                <a:spcPct val="150000"/>
              </a:lnSpc>
              <a:buFont typeface="Wingdings 2" pitchFamily="18" charset="2"/>
              <a:buChar char="P"/>
              <a:defRPr/>
            </a:pPr>
            <a:r>
              <a:rPr lang="en-US" sz="2600" dirty="0">
                <a:latin typeface="Times New Roman" pitchFamily="18" charset="0"/>
                <a:cs typeface="Times New Roman" pitchFamily="18" charset="0"/>
              </a:rPr>
              <a:t>The binding of the LF to the PA produces cell </a:t>
            </a:r>
            <a:r>
              <a:rPr lang="en-US" sz="2600" dirty="0" smtClean="0">
                <a:latin typeface="Times New Roman" pitchFamily="18" charset="0"/>
                <a:cs typeface="Times New Roman" pitchFamily="18" charset="0"/>
              </a:rPr>
              <a:t>death</a:t>
            </a:r>
          </a:p>
          <a:p>
            <a:pPr marL="274320" lvl="1" indent="-457200" algn="just">
              <a:lnSpc>
                <a:spcPct val="150000"/>
              </a:lnSpc>
              <a:buFont typeface="Arial" pitchFamily="34" charset="0"/>
              <a:buChar char="•"/>
              <a:defRPr/>
            </a:pPr>
            <a:r>
              <a:rPr lang="en-US" sz="2600" dirty="0">
                <a:latin typeface="Times New Roman" pitchFamily="18" charset="0"/>
                <a:cs typeface="Times New Roman" pitchFamily="18" charset="0"/>
              </a:rPr>
              <a:t>There are three forms of </a:t>
            </a:r>
            <a:r>
              <a:rPr lang="en-US" sz="2600" dirty="0" smtClean="0">
                <a:latin typeface="Times New Roman" pitchFamily="18" charset="0"/>
                <a:cs typeface="Times New Roman" pitchFamily="18" charset="0"/>
              </a:rPr>
              <a:t>anthrax: Cutaneous, Pulmonary, GIT anthrax</a:t>
            </a:r>
            <a:endParaRPr lang="en-US" sz="2600" dirty="0">
              <a:latin typeface="Times New Roman" pitchFamily="18" charset="0"/>
              <a:cs typeface="Times New Roman" pitchFamily="18" charset="0"/>
            </a:endParaRPr>
          </a:p>
          <a:p>
            <a:pPr marL="850392" lvl="1" indent="-457200" algn="just">
              <a:lnSpc>
                <a:spcPct val="150000"/>
              </a:lnSpc>
              <a:buFont typeface="Arial" pitchFamily="34" charset="0"/>
              <a:buChar char="•"/>
              <a:defRPr/>
            </a:pPr>
            <a:endParaRPr lang="en-US" sz="2600" dirty="0">
              <a:solidFill>
                <a:schemeClr val="accent3">
                  <a:lumMod val="75000"/>
                </a:schemeClr>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24</a:t>
            </a:fld>
            <a:endParaRPr lang="am-ET"/>
          </a:p>
        </p:txBody>
      </p:sp>
    </p:spTree>
    <p:extLst>
      <p:ext uri="{BB962C8B-B14F-4D97-AF65-F5344CB8AC3E}">
        <p14:creationId xmlns:p14="http://schemas.microsoft.com/office/powerpoint/2010/main" val="86536293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062" y="0"/>
            <a:ext cx="8833338" cy="2655275"/>
          </a:xfrm>
        </p:spPr>
        <p:txBody>
          <a:bodyPr>
            <a:normAutofit/>
          </a:bodyPr>
          <a:lstStyle/>
          <a:p>
            <a:pPr algn="l">
              <a:lnSpc>
                <a:spcPct val="170000"/>
              </a:lnSpc>
              <a:spcBef>
                <a:spcPts val="3000"/>
              </a:spcBef>
              <a:buFont typeface="Wingdings" pitchFamily="2" charset="2"/>
              <a:buChar char="§"/>
            </a:pPr>
            <a:endParaRPr lang="en-US" sz="3100" dirty="0">
              <a:latin typeface="Times New Roman" pitchFamily="18" charset="0"/>
              <a:cs typeface="Times New Roman" pitchFamily="18" charset="0"/>
            </a:endParaRPr>
          </a:p>
          <a:p>
            <a:pPr marL="0" indent="0" algn="l">
              <a:lnSpc>
                <a:spcPct val="150000"/>
              </a:lnSpc>
              <a:spcBef>
                <a:spcPts val="3000"/>
              </a:spcBef>
              <a:buNone/>
            </a:pPr>
            <a:endParaRPr lang="en-US" sz="2800" b="1" dirty="0">
              <a:latin typeface="Arial" pitchFamily="34" charset="0"/>
              <a:cs typeface="Arial" pitchFamily="34" charset="0"/>
            </a:endParaRPr>
          </a:p>
        </p:txBody>
      </p:sp>
      <p:sp>
        <p:nvSpPr>
          <p:cNvPr id="2" name="Date Placeholder 1"/>
          <p:cNvSpPr>
            <a:spLocks noGrp="1"/>
          </p:cNvSpPr>
          <p:nvPr>
            <p:ph type="dt" sz="half" idx="10"/>
          </p:nvPr>
        </p:nvSpPr>
        <p:spPr/>
        <p:txBody>
          <a:bodyPr/>
          <a:lstStyle/>
          <a:p>
            <a:fld id="{D59E097F-F870-41C1-864F-E2EAF7833519}" type="datetime1">
              <a:rPr lang="en-US" smtClean="0"/>
              <a:t>5/18/2020</a:t>
            </a:fld>
            <a:endParaRPr lang="en-US"/>
          </a:p>
        </p:txBody>
      </p:sp>
      <p:sp>
        <p:nvSpPr>
          <p:cNvPr id="5" name="Slide Number Placeholder 4"/>
          <p:cNvSpPr>
            <a:spLocks noGrp="1"/>
          </p:cNvSpPr>
          <p:nvPr>
            <p:ph type="sldNum" sz="quarter" idx="12"/>
          </p:nvPr>
        </p:nvSpPr>
        <p:spPr/>
        <p:txBody>
          <a:bodyPr/>
          <a:lstStyle/>
          <a:p>
            <a:fld id="{2003B21A-6D25-4F9C-AD80-668E28721AE9}" type="slidenum">
              <a:rPr lang="en-US" smtClean="0"/>
              <a:t>240</a:t>
            </a:fld>
            <a:endParaRPr lang="en-US"/>
          </a:p>
        </p:txBody>
      </p:sp>
      <p:pic>
        <p:nvPicPr>
          <p:cNvPr id="7" name="Picture 10" descr="Epidermophyton_floccosum_colony_P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35" y="4114299"/>
            <a:ext cx="2883876" cy="203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73" y="298438"/>
            <a:ext cx="3101902" cy="184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ryptococcus cul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636725" y="323035"/>
            <a:ext cx="2696309" cy="3763107"/>
          </a:xfrm>
          <a:prstGeom prst="rect">
            <a:avLst/>
          </a:prstGeom>
          <a:noFill/>
        </p:spPr>
      </p:pic>
      <p:pic>
        <p:nvPicPr>
          <p:cNvPr id="12" name="Picture 11"/>
          <p:cNvPicPr>
            <a:picLocks noChangeAspect="1" noChangeArrowheads="1"/>
          </p:cNvPicPr>
          <p:nvPr/>
        </p:nvPicPr>
        <p:blipFill>
          <a:blip r:embed="rId5" cstate="print"/>
          <a:srcRect/>
          <a:stretch>
            <a:fillRect/>
          </a:stretch>
        </p:blipFill>
        <p:spPr bwMode="auto">
          <a:xfrm rot="5400000">
            <a:off x="1000823" y="1637733"/>
            <a:ext cx="1981200" cy="3048003"/>
          </a:xfrm>
          <a:prstGeom prst="rect">
            <a:avLst/>
          </a:prstGeom>
          <a:noFill/>
          <a:ln w="9525">
            <a:noFill/>
            <a:miter lim="800000"/>
            <a:headEnd/>
            <a:tailEnd/>
          </a:ln>
        </p:spPr>
      </p:pic>
      <p:pic>
        <p:nvPicPr>
          <p:cNvPr id="13" name="Picture 6" desc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505204" y="4114299"/>
            <a:ext cx="3962400" cy="2584939"/>
          </a:xfrm>
          <a:prstGeom prst="rect">
            <a:avLst/>
          </a:prstGeom>
        </p:spPr>
      </p:pic>
    </p:spTree>
    <p:extLst>
      <p:ext uri="{BB962C8B-B14F-4D97-AF65-F5344CB8AC3E}">
        <p14:creationId xmlns:p14="http://schemas.microsoft.com/office/powerpoint/2010/main" val="336405675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15400" cy="6540503"/>
          </a:xfrm>
        </p:spPr>
        <p:txBody>
          <a:bodyPr>
            <a:normAutofit/>
          </a:bodyPr>
          <a:lstStyle/>
          <a:p>
            <a:pPr marL="0" indent="0" algn="just">
              <a:lnSpc>
                <a:spcPct val="150000"/>
              </a:lnSpc>
              <a:buNone/>
            </a:pPr>
            <a:r>
              <a:rPr lang="en-US" sz="2600" b="1" dirty="0">
                <a:latin typeface="Times New Roman" pitchFamily="18" charset="0"/>
                <a:cs typeface="Times New Roman" pitchFamily="18" charset="0"/>
              </a:rPr>
              <a:t>3</a:t>
            </a:r>
            <a:r>
              <a:rPr lang="en-US" sz="2500" b="1" dirty="0" smtClean="0">
                <a:latin typeface="Times New Roman" pitchFamily="18" charset="0"/>
                <a:cs typeface="Times New Roman" pitchFamily="18" charset="0"/>
              </a:rPr>
              <a:t>. </a:t>
            </a:r>
            <a:r>
              <a:rPr lang="en-US" sz="2500" b="1" dirty="0">
                <a:latin typeface="Times New Roman" pitchFamily="18" charset="0"/>
                <a:cs typeface="Times New Roman" pitchFamily="18" charset="0"/>
              </a:rPr>
              <a:t>Indirect method of </a:t>
            </a:r>
            <a:r>
              <a:rPr lang="en-US" sz="2500" b="1" dirty="0" smtClean="0">
                <a:latin typeface="Times New Roman" pitchFamily="18" charset="0"/>
                <a:cs typeface="Times New Roman" pitchFamily="18" charset="0"/>
              </a:rPr>
              <a:t>diagnosis</a:t>
            </a:r>
            <a:endParaRPr lang="en-US" sz="2500" dirty="0" smtClean="0">
              <a:latin typeface="Times New Roman" pitchFamily="18" charset="0"/>
              <a:cs typeface="Times New Roman" pitchFamily="18" charset="0"/>
            </a:endParaRPr>
          </a:p>
          <a:p>
            <a:pPr marL="0" indent="0" algn="just">
              <a:lnSpc>
                <a:spcPct val="150000"/>
              </a:lnSpc>
              <a:buNone/>
            </a:pPr>
            <a:r>
              <a:rPr lang="en-US" sz="2500" dirty="0" smtClean="0">
                <a:latin typeface="Times New Roman" pitchFamily="18" charset="0"/>
                <a:cs typeface="Times New Roman" pitchFamily="18" charset="0"/>
              </a:rPr>
              <a:t>A. Tests </a:t>
            </a:r>
            <a:r>
              <a:rPr lang="en-US" sz="2500" dirty="0">
                <a:latin typeface="Times New Roman" pitchFamily="18" charset="0"/>
                <a:cs typeface="Times New Roman" pitchFamily="18" charset="0"/>
              </a:rPr>
              <a:t>used for detecting fungal </a:t>
            </a:r>
            <a:r>
              <a:rPr lang="en-US" sz="2500" dirty="0" smtClean="0">
                <a:latin typeface="Times New Roman" pitchFamily="18" charset="0"/>
                <a:cs typeface="Times New Roman" pitchFamily="18" charset="0"/>
              </a:rPr>
              <a:t>antibodies (serological tests)</a:t>
            </a:r>
          </a:p>
          <a:p>
            <a:pPr marL="0" indent="0" algn="just">
              <a:lnSpc>
                <a:spcPct val="150000"/>
              </a:lnSpc>
              <a:buNone/>
            </a:pPr>
            <a:r>
              <a:rPr lang="en-US" sz="2500" dirty="0" smtClean="0">
                <a:latin typeface="Times New Roman" pitchFamily="18" charset="0"/>
                <a:cs typeface="Times New Roman" pitchFamily="18" charset="0"/>
              </a:rPr>
              <a:t>B. </a:t>
            </a:r>
            <a:r>
              <a:rPr lang="en-US" sz="2500" dirty="0">
                <a:latin typeface="Times New Roman" pitchFamily="18" charset="0"/>
                <a:cs typeface="Times New Roman" pitchFamily="18" charset="0"/>
              </a:rPr>
              <a:t>Fungal skin </a:t>
            </a:r>
            <a:r>
              <a:rPr lang="en-US" sz="2500" dirty="0" smtClean="0">
                <a:latin typeface="Times New Roman" pitchFamily="18" charset="0"/>
                <a:cs typeface="Times New Roman" pitchFamily="18" charset="0"/>
              </a:rPr>
              <a:t>tests:</a:t>
            </a:r>
          </a:p>
          <a:p>
            <a:pPr algn="just">
              <a:lnSpc>
                <a:spcPct val="150000"/>
              </a:lnSpc>
            </a:pPr>
            <a:r>
              <a:rPr lang="en-US" sz="2500" dirty="0" smtClean="0">
                <a:latin typeface="Times New Roman" pitchFamily="18" charset="0"/>
                <a:cs typeface="Times New Roman" pitchFamily="18" charset="0"/>
              </a:rPr>
              <a:t>It </a:t>
            </a:r>
            <a:r>
              <a:rPr lang="en-US" sz="2500" dirty="0">
                <a:latin typeface="Times New Roman" pitchFamily="18" charset="0"/>
                <a:cs typeface="Times New Roman" pitchFamily="18" charset="0"/>
              </a:rPr>
              <a:t>has no value in </a:t>
            </a:r>
            <a:r>
              <a:rPr lang="en-US" sz="2500" dirty="0" smtClean="0">
                <a:latin typeface="Times New Roman" pitchFamily="18" charset="0"/>
                <a:cs typeface="Times New Roman" pitchFamily="18" charset="0"/>
              </a:rPr>
              <a:t>diagnosis</a:t>
            </a:r>
          </a:p>
          <a:p>
            <a:pPr algn="just">
              <a:lnSpc>
                <a:spcPct val="150000"/>
              </a:lnSpc>
            </a:pPr>
            <a:r>
              <a:rPr lang="en-US" sz="2500" dirty="0" smtClean="0">
                <a:latin typeface="Times New Roman" pitchFamily="18" charset="0"/>
                <a:cs typeface="Times New Roman" pitchFamily="18" charset="0"/>
              </a:rPr>
              <a:t>It </a:t>
            </a:r>
            <a:r>
              <a:rPr lang="en-US" sz="2500" dirty="0">
                <a:latin typeface="Times New Roman" pitchFamily="18" charset="0"/>
                <a:cs typeface="Times New Roman" pitchFamily="18" charset="0"/>
              </a:rPr>
              <a:t>does not differentiate between active and past </a:t>
            </a:r>
            <a:r>
              <a:rPr lang="en-US" sz="2500" dirty="0" smtClean="0">
                <a:latin typeface="Times New Roman" pitchFamily="18" charset="0"/>
                <a:cs typeface="Times New Roman" pitchFamily="18" charset="0"/>
              </a:rPr>
              <a:t>infection</a:t>
            </a:r>
          </a:p>
          <a:p>
            <a:pPr marL="0" indent="0" algn="just">
              <a:lnSpc>
                <a:spcPct val="150000"/>
              </a:lnSpc>
              <a:buNone/>
            </a:pPr>
            <a:r>
              <a:rPr lang="en-US" sz="2500" b="1" dirty="0" smtClean="0">
                <a:latin typeface="Times New Roman" pitchFamily="18" charset="0"/>
                <a:cs typeface="Times New Roman" pitchFamily="18" charset="0"/>
              </a:rPr>
              <a:t>  Control </a:t>
            </a:r>
            <a:r>
              <a:rPr lang="en-US" sz="2500" b="1" dirty="0">
                <a:latin typeface="Times New Roman" pitchFamily="18" charset="0"/>
                <a:cs typeface="Times New Roman" pitchFamily="18" charset="0"/>
              </a:rPr>
              <a:t>of Mycotic </a:t>
            </a:r>
            <a:r>
              <a:rPr lang="en-US" sz="2500" b="1" dirty="0" smtClean="0">
                <a:latin typeface="Times New Roman" pitchFamily="18" charset="0"/>
                <a:cs typeface="Times New Roman" pitchFamily="18" charset="0"/>
              </a:rPr>
              <a:t>Infections</a:t>
            </a:r>
          </a:p>
          <a:p>
            <a:pPr algn="just">
              <a:lnSpc>
                <a:spcPct val="150000"/>
              </a:lnSpc>
              <a:buFont typeface="Wingdings" panose="05000000000000000000" pitchFamily="2" charset="2"/>
              <a:buChar char="§"/>
            </a:pPr>
            <a:r>
              <a:rPr lang="en-US" sz="2500" dirty="0">
                <a:latin typeface="Times New Roman" pitchFamily="18" charset="0"/>
                <a:cs typeface="Times New Roman" pitchFamily="18" charset="0"/>
              </a:rPr>
              <a:t>Immunization is not usually effective</a:t>
            </a:r>
          </a:p>
          <a:p>
            <a:pPr algn="just">
              <a:lnSpc>
                <a:spcPct val="150000"/>
              </a:lnSpc>
              <a:buFont typeface="Wingdings" panose="05000000000000000000" pitchFamily="2" charset="2"/>
              <a:buChar char="§"/>
            </a:pPr>
            <a:r>
              <a:rPr lang="en-US" sz="2500" dirty="0">
                <a:latin typeface="Times New Roman" pitchFamily="18" charset="0"/>
                <a:cs typeface="Times New Roman" pitchFamily="18" charset="0"/>
              </a:rPr>
              <a:t>In some cases surgical removal of damaged tissues</a:t>
            </a:r>
          </a:p>
          <a:p>
            <a:pPr marL="0" indent="0" algn="just">
              <a:lnSpc>
                <a:spcPct val="150000"/>
              </a:lnSpc>
              <a:buNone/>
            </a:pPr>
            <a:endParaRPr lang="en-US" sz="2600" dirty="0">
              <a:latin typeface="Times New Roman" pitchFamily="18" charset="0"/>
              <a:cs typeface="Times New Roman" pitchFamily="18" charset="0"/>
            </a:endParaRPr>
          </a:p>
          <a:p>
            <a:endParaRPr lang="en-US" dirty="0"/>
          </a:p>
          <a:p>
            <a:endParaRPr lang="en-US" dirty="0"/>
          </a:p>
        </p:txBody>
      </p:sp>
      <p:sp>
        <p:nvSpPr>
          <p:cNvPr id="5" name="Slide Number Placeholder 4"/>
          <p:cNvSpPr>
            <a:spLocks noGrp="1"/>
          </p:cNvSpPr>
          <p:nvPr>
            <p:ph type="sldNum" sz="quarter" idx="12"/>
          </p:nvPr>
        </p:nvSpPr>
        <p:spPr/>
        <p:txBody>
          <a:bodyPr/>
          <a:lstStyle/>
          <a:p>
            <a:fld id="{2003B21A-6D25-4F9C-AD80-668E28721AE9}" type="slidenum">
              <a:rPr lang="en-US" smtClean="0"/>
              <a:t>241</a:t>
            </a:fld>
            <a:endParaRPr lang="en-US"/>
          </a:p>
        </p:txBody>
      </p:sp>
    </p:spTree>
    <p:extLst>
      <p:ext uri="{BB962C8B-B14F-4D97-AF65-F5344CB8AC3E}">
        <p14:creationId xmlns:p14="http://schemas.microsoft.com/office/powerpoint/2010/main" val="1561758627"/>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idx="1"/>
          </p:nvPr>
        </p:nvSpPr>
        <p:spPr>
          <a:xfrm>
            <a:off x="0" y="0"/>
            <a:ext cx="9144000" cy="6858000"/>
          </a:xfrm>
        </p:spPr>
        <p:txBody>
          <a:bodyPr/>
          <a:lstStyle/>
          <a:p>
            <a:pPr algn="just">
              <a:lnSpc>
                <a:spcPct val="150000"/>
              </a:lnSpc>
              <a:buFont typeface="Arial" charset="0"/>
              <a:buNone/>
            </a:pPr>
            <a:r>
              <a:rPr lang="en-US" sz="2600" b="1" dirty="0" smtClean="0">
                <a:latin typeface="Times New Roman" pitchFamily="18" charset="0"/>
                <a:cs typeface="Times New Roman" pitchFamily="18" charset="0"/>
              </a:rPr>
              <a:t>Treatment</a:t>
            </a:r>
          </a:p>
          <a:p>
            <a:pPr algn="just">
              <a:lnSpc>
                <a:spcPct val="150000"/>
              </a:lnSpc>
            </a:pPr>
            <a:r>
              <a:rPr lang="am-ET" sz="2600" dirty="0" smtClean="0">
                <a:cs typeface="Times New Roman" pitchFamily="18" charset="0"/>
              </a:rPr>
              <a:t>Topical or systemic antifungal drugs</a:t>
            </a:r>
            <a:endParaRPr lang="en-US" sz="2600" dirty="0" smtClean="0">
              <a:latin typeface="Times New Roman" pitchFamily="18" charset="0"/>
              <a:cs typeface="Times New Roman" pitchFamily="18" charset="0"/>
            </a:endParaRPr>
          </a:p>
          <a:p>
            <a:pPr algn="just">
              <a:lnSpc>
                <a:spcPct val="150000"/>
              </a:lnSpc>
            </a:pPr>
            <a:r>
              <a:rPr lang="am-ET" sz="2600" dirty="0" smtClean="0">
                <a:cs typeface="Times New Roman" pitchFamily="18" charset="0"/>
              </a:rPr>
              <a:t>Since fungi are eukaryotic, antibacterial agents are useless in eradicating mycoses</a:t>
            </a:r>
            <a:endParaRPr lang="en-US" sz="2600" dirty="0" smtClean="0">
              <a:latin typeface="Times New Roman" pitchFamily="18" charset="0"/>
              <a:cs typeface="Times New Roman" pitchFamily="18" charset="0"/>
            </a:endParaRPr>
          </a:p>
          <a:p>
            <a:pPr algn="just">
              <a:lnSpc>
                <a:spcPct val="150000"/>
              </a:lnSpc>
            </a:pPr>
            <a:r>
              <a:rPr lang="am-ET" sz="2600" dirty="0" smtClean="0">
                <a:cs typeface="Times New Roman" pitchFamily="18" charset="0"/>
              </a:rPr>
              <a:t>Antibiotics called</a:t>
            </a:r>
            <a:r>
              <a:rPr lang="en-US" sz="2600" dirty="0" smtClean="0">
                <a:latin typeface="Times New Roman" pitchFamily="18" charset="0"/>
                <a:cs typeface="Times New Roman" pitchFamily="18" charset="0"/>
              </a:rPr>
              <a:t>: </a:t>
            </a:r>
            <a:r>
              <a:rPr lang="am-ET" sz="2600" dirty="0" smtClean="0">
                <a:cs typeface="Times New Roman" pitchFamily="18" charset="0"/>
              </a:rPr>
              <a:t>Polyenes</a:t>
            </a:r>
            <a:r>
              <a:rPr lang="en-US" sz="2600" dirty="0" smtClean="0">
                <a:latin typeface="Times New Roman" pitchFamily="18" charset="0"/>
                <a:cs typeface="Times New Roman" pitchFamily="18" charset="0"/>
              </a:rPr>
              <a:t>, </a:t>
            </a:r>
            <a:r>
              <a:rPr lang="am-ET" sz="2600" dirty="0" smtClean="0">
                <a:cs typeface="Times New Roman" pitchFamily="18" charset="0"/>
              </a:rPr>
              <a:t>Azoles</a:t>
            </a:r>
            <a:endParaRPr lang="en-US" sz="2600" dirty="0" smtClean="0">
              <a:latin typeface="Times New Roman" pitchFamily="18" charset="0"/>
              <a:cs typeface="Times New Roman" pitchFamily="18" charset="0"/>
            </a:endParaRPr>
          </a:p>
          <a:p>
            <a:pPr algn="just">
              <a:lnSpc>
                <a:spcPct val="150000"/>
              </a:lnSpc>
            </a:pPr>
            <a:r>
              <a:rPr lang="am-ET" sz="2800" b="1" dirty="0" smtClean="0">
                <a:solidFill>
                  <a:srgbClr val="FF0000"/>
                </a:solidFill>
                <a:cs typeface="Times New Roman" pitchFamily="18" charset="0"/>
              </a:rPr>
              <a:t>Polyenes</a:t>
            </a:r>
            <a:r>
              <a:rPr lang="am-ET" sz="2600" b="1" dirty="0" smtClean="0">
                <a:cs typeface="Times New Roman" pitchFamily="18" charset="0"/>
              </a:rPr>
              <a:t>-</a:t>
            </a:r>
            <a:r>
              <a:rPr lang="en-US" sz="2600" b="1" dirty="0" smtClean="0">
                <a:latin typeface="Times New Roman" panose="02020603050405020304" pitchFamily="18" charset="0"/>
                <a:cs typeface="Times New Roman" panose="02020603050405020304" pitchFamily="18" charset="0"/>
              </a:rPr>
              <a:t> </a:t>
            </a:r>
            <a:r>
              <a:rPr lang="am-ET" sz="2600" dirty="0" smtClean="0">
                <a:cs typeface="Times New Roman" pitchFamily="18" charset="0"/>
              </a:rPr>
              <a:t>are those that bind ergosterol, in funal membranes, creating membrane </a:t>
            </a:r>
            <a:r>
              <a:rPr lang="am-ET" sz="2600" b="1" dirty="0" smtClean="0">
                <a:solidFill>
                  <a:srgbClr val="FF0000"/>
                </a:solidFill>
                <a:cs typeface="Times New Roman" pitchFamily="18" charset="0"/>
              </a:rPr>
              <a:t>pores</a:t>
            </a:r>
            <a:r>
              <a:rPr lang="am-ET" sz="2600" b="1" dirty="0" smtClean="0">
                <a:cs typeface="Times New Roman" pitchFamily="18" charset="0"/>
              </a:rPr>
              <a:t> </a:t>
            </a:r>
            <a:r>
              <a:rPr lang="am-ET" sz="2600" dirty="0" smtClean="0">
                <a:cs typeface="Times New Roman" pitchFamily="18" charset="0"/>
              </a:rPr>
              <a:t>and causing leakage of cell metabol</a:t>
            </a:r>
            <a:r>
              <a:rPr lang="en-US" sz="2600" dirty="0" err="1" smtClean="0">
                <a:latin typeface="Times New Roman" pitchFamily="18" charset="0"/>
                <a:cs typeface="Times New Roman" pitchFamily="18" charset="0"/>
              </a:rPr>
              <a:t>i</a:t>
            </a:r>
            <a:r>
              <a:rPr lang="am-ET" sz="2600" dirty="0" smtClean="0">
                <a:cs typeface="Times New Roman" pitchFamily="18" charset="0"/>
              </a:rPr>
              <a:t>tes</a:t>
            </a:r>
            <a:endParaRPr lang="en-US" sz="2600" dirty="0" smtClean="0">
              <a:latin typeface="Times New Roman" pitchFamily="18" charset="0"/>
              <a:cs typeface="Times New Roman" pitchFamily="18" charset="0"/>
            </a:endParaRPr>
          </a:p>
          <a:p>
            <a:pPr algn="just">
              <a:lnSpc>
                <a:spcPct val="150000"/>
              </a:lnSpc>
              <a:buFont typeface="Arial" charset="0"/>
              <a:buNone/>
            </a:pPr>
            <a:r>
              <a:rPr lang="en-US" sz="2600" dirty="0" smtClean="0">
                <a:latin typeface="Times New Roman" pitchFamily="18" charset="0"/>
                <a:cs typeface="Times New Roman" pitchFamily="18" charset="0"/>
              </a:rPr>
              <a:t> E.g. </a:t>
            </a:r>
            <a:r>
              <a:rPr lang="am-ET" sz="2600" dirty="0" smtClean="0">
                <a:cs typeface="Times New Roman" pitchFamily="18" charset="0"/>
              </a:rPr>
              <a:t>Crptococcosis</a:t>
            </a:r>
            <a:r>
              <a:rPr lang="en-US" sz="2600" dirty="0" smtClean="0">
                <a:latin typeface="Times New Roman" pitchFamily="18" charset="0"/>
                <a:cs typeface="Times New Roman" pitchFamily="18" charset="0"/>
              </a:rPr>
              <a:t>,</a:t>
            </a:r>
            <a:r>
              <a:rPr lang="am-ET" sz="2600" dirty="0" smtClean="0">
                <a:cs typeface="Times New Roman" pitchFamily="18" charset="0"/>
              </a:rPr>
              <a:t> Coccidiomycosis</a:t>
            </a:r>
            <a:r>
              <a:rPr lang="en-US" sz="2600" dirty="0" smtClean="0">
                <a:latin typeface="Times New Roman" pitchFamily="18" charset="0"/>
                <a:cs typeface="Times New Roman" pitchFamily="18" charset="0"/>
              </a:rPr>
              <a:t>, </a:t>
            </a:r>
            <a:r>
              <a:rPr lang="am-ET" sz="2600" dirty="0" smtClean="0">
                <a:cs typeface="Times New Roman" pitchFamily="18" charset="0"/>
              </a:rPr>
              <a:t>Aspergillosis</a:t>
            </a:r>
            <a:r>
              <a:rPr lang="en-US" sz="2600" dirty="0" smtClean="0">
                <a:latin typeface="Times New Roman" pitchFamily="18" charset="0"/>
                <a:cs typeface="Times New Roman" pitchFamily="18" charset="0"/>
              </a:rPr>
              <a:t>, </a:t>
            </a:r>
            <a:r>
              <a:rPr lang="am-ET" sz="2600" dirty="0" smtClean="0">
                <a:cs typeface="Times New Roman" pitchFamily="18" charset="0"/>
              </a:rPr>
              <a:t>Candidiasis</a:t>
            </a:r>
            <a:endParaRPr lang="en-US" sz="2600" dirty="0" smtClean="0">
              <a:latin typeface="Times New Roman" pitchFamily="18" charset="0"/>
              <a:cs typeface="Times New Roman" pitchFamily="18" charset="0"/>
            </a:endParaRPr>
          </a:p>
          <a:p>
            <a:pPr algn="just">
              <a:lnSpc>
                <a:spcPct val="150000"/>
              </a:lnSpc>
            </a:pPr>
            <a:r>
              <a:rPr lang="am-ET" sz="2600" dirty="0" smtClean="0">
                <a:cs typeface="Times New Roman" pitchFamily="18" charset="0"/>
              </a:rPr>
              <a:t>Groups of polyenes:  Amphotercin B</a:t>
            </a:r>
            <a:r>
              <a:rPr lang="en-US" sz="2600" dirty="0" smtClean="0">
                <a:latin typeface="Times New Roman" pitchFamily="18" charset="0"/>
                <a:cs typeface="Times New Roman" pitchFamily="18" charset="0"/>
              </a:rPr>
              <a:t>, </a:t>
            </a:r>
            <a:r>
              <a:rPr lang="am-ET" sz="2600" dirty="0" smtClean="0">
                <a:cs typeface="Times New Roman" pitchFamily="18" charset="0"/>
              </a:rPr>
              <a:t> Nystatin</a:t>
            </a:r>
            <a:endParaRPr lang="en-US" sz="2600" dirty="0" smtClean="0">
              <a:latin typeface="Times New Roman" pitchFamily="18" charset="0"/>
              <a:cs typeface="Times New Roman" pitchFamily="18" charset="0"/>
            </a:endParaRPr>
          </a:p>
          <a:p>
            <a:pPr>
              <a:lnSpc>
                <a:spcPct val="150000"/>
              </a:lnSpc>
            </a:pPr>
            <a:endParaRPr lang="en-US" sz="2800" dirty="0" smtClean="0"/>
          </a:p>
          <a:p>
            <a:pPr>
              <a:buFont typeface="Arial" charset="0"/>
              <a:buNone/>
            </a:pPr>
            <a:endParaRPr lang="en-US" b="1" dirty="0" smtClean="0"/>
          </a:p>
        </p:txBody>
      </p:sp>
      <p:sp>
        <p:nvSpPr>
          <p:cNvPr id="4" name="Slide Number Placeholder 3"/>
          <p:cNvSpPr>
            <a:spLocks noGrp="1"/>
          </p:cNvSpPr>
          <p:nvPr>
            <p:ph type="sldNum" sz="quarter" idx="12"/>
          </p:nvPr>
        </p:nvSpPr>
        <p:spPr/>
        <p:txBody>
          <a:bodyPr/>
          <a:lstStyle/>
          <a:p>
            <a:pPr>
              <a:defRPr/>
            </a:pPr>
            <a:fld id="{B8EC8B7D-F5C6-48F3-9CC6-6C3CF13D7394}" type="slidenum">
              <a:rPr lang="en-US" smtClean="0"/>
              <a:pPr>
                <a:defRPr/>
              </a:pPr>
              <a:t>242</a:t>
            </a:fld>
            <a:endParaRPr lang="en-US"/>
          </a:p>
        </p:txBody>
      </p:sp>
    </p:spTree>
    <p:extLst>
      <p:ext uri="{BB962C8B-B14F-4D97-AF65-F5344CB8AC3E}">
        <p14:creationId xmlns:p14="http://schemas.microsoft.com/office/powerpoint/2010/main" val="2596169845"/>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2"/>
          <p:cNvSpPr>
            <a:spLocks noGrp="1"/>
          </p:cNvSpPr>
          <p:nvPr>
            <p:ph idx="1"/>
          </p:nvPr>
        </p:nvSpPr>
        <p:spPr>
          <a:xfrm>
            <a:off x="0" y="0"/>
            <a:ext cx="9144000" cy="6858000"/>
          </a:xfrm>
        </p:spPr>
        <p:txBody>
          <a:bodyPr>
            <a:normAutofit/>
          </a:bodyPr>
          <a:lstStyle/>
          <a:p>
            <a:pPr marL="273050" lvl="1" algn="just">
              <a:lnSpc>
                <a:spcPct val="150000"/>
              </a:lnSpc>
              <a:buFont typeface="Wingdings" pitchFamily="2" charset="2"/>
              <a:buChar char="§"/>
            </a:pPr>
            <a:r>
              <a:rPr lang="am-ET" sz="2500" b="1" dirty="0" smtClean="0">
                <a:solidFill>
                  <a:srgbClr val="FF0000"/>
                </a:solidFill>
                <a:cs typeface="Times New Roman" pitchFamily="18" charset="0"/>
              </a:rPr>
              <a:t>Azoles</a:t>
            </a:r>
            <a:r>
              <a:rPr lang="en-US" sz="2500" b="1" dirty="0" smtClean="0">
                <a:solidFill>
                  <a:srgbClr val="FF0000"/>
                </a:solidFill>
                <a:latin typeface="Times New Roman" panose="02020603050405020304" pitchFamily="18" charset="0"/>
                <a:cs typeface="Times New Roman" panose="02020603050405020304" pitchFamily="18" charset="0"/>
              </a:rPr>
              <a:t> </a:t>
            </a:r>
            <a:r>
              <a:rPr lang="am-ET" sz="2500" b="1" dirty="0" smtClean="0">
                <a:solidFill>
                  <a:srgbClr val="FF0000"/>
                </a:solidFill>
                <a:cs typeface="Times New Roman" pitchFamily="18" charset="0"/>
              </a:rPr>
              <a:t>-</a:t>
            </a:r>
            <a:r>
              <a:rPr lang="en-US" sz="2500" b="1" dirty="0" smtClean="0">
                <a:solidFill>
                  <a:srgbClr val="FF0000"/>
                </a:solidFill>
                <a:latin typeface="Times New Roman" panose="02020603050405020304" pitchFamily="18" charset="0"/>
                <a:cs typeface="Times New Roman" panose="02020603050405020304" pitchFamily="18" charset="0"/>
              </a:rPr>
              <a:t> </a:t>
            </a:r>
            <a:r>
              <a:rPr lang="am-ET" sz="2500" dirty="0" smtClean="0">
                <a:cs typeface="Times New Roman" pitchFamily="18" charset="0"/>
              </a:rPr>
              <a:t>are synthetic compounds  that </a:t>
            </a:r>
            <a:r>
              <a:rPr lang="am-ET" sz="2500" b="1" dirty="0" smtClean="0">
                <a:solidFill>
                  <a:srgbClr val="FF0000"/>
                </a:solidFill>
                <a:cs typeface="Times New Roman" pitchFamily="18" charset="0"/>
              </a:rPr>
              <a:t>inhibit</a:t>
            </a:r>
            <a:r>
              <a:rPr lang="am-ET" sz="2500" dirty="0" smtClean="0">
                <a:cs typeface="Times New Roman" pitchFamily="18" charset="0"/>
              </a:rPr>
              <a:t> the synthesis of ergostero</a:t>
            </a:r>
            <a:r>
              <a:rPr lang="en-US" sz="2500" dirty="0" smtClean="0">
                <a:latin typeface="Times New Roman" pitchFamily="18" charset="0"/>
                <a:cs typeface="Times New Roman" pitchFamily="18" charset="0"/>
              </a:rPr>
              <a:t>l</a:t>
            </a:r>
            <a:r>
              <a:rPr lang="am-ET" sz="2500" dirty="0" smtClean="0">
                <a:cs typeface="Times New Roman" pitchFamily="18" charset="0"/>
              </a:rPr>
              <a:t>             </a:t>
            </a:r>
            <a:r>
              <a:rPr lang="en-US" sz="2500" dirty="0" smtClean="0">
                <a:latin typeface="Times New Roman" pitchFamily="18" charset="0"/>
                <a:cs typeface="Times New Roman" pitchFamily="18" charset="0"/>
              </a:rPr>
              <a:t>  </a:t>
            </a:r>
          </a:p>
          <a:p>
            <a:pPr algn="just">
              <a:lnSpc>
                <a:spcPct val="150000"/>
              </a:lnSpc>
              <a:buFont typeface="Arial" charset="0"/>
              <a:buNone/>
            </a:pPr>
            <a:r>
              <a:rPr lang="en-US" sz="2500" dirty="0" smtClean="0">
                <a:latin typeface="Times New Roman" pitchFamily="18" charset="0"/>
                <a:cs typeface="Times New Roman" pitchFamily="18" charset="0"/>
              </a:rPr>
              <a:t>        </a:t>
            </a:r>
            <a:r>
              <a:rPr lang="am-ET" sz="2500" dirty="0" smtClean="0">
                <a:cs typeface="Times New Roman" pitchFamily="18" charset="0"/>
              </a:rPr>
              <a:t>5-Fluro cytosine     </a:t>
            </a:r>
            <a:r>
              <a:rPr lang="en-US" sz="2500" dirty="0" smtClean="0">
                <a:latin typeface="Times New Roman" pitchFamily="18" charset="0"/>
                <a:cs typeface="Times New Roman" pitchFamily="18" charset="0"/>
              </a:rPr>
              <a:t>                      </a:t>
            </a:r>
            <a:r>
              <a:rPr lang="am-ET" sz="2500" dirty="0" smtClean="0">
                <a:cs typeface="Times New Roman" pitchFamily="18" charset="0"/>
              </a:rPr>
              <a:t>Griseofulvin</a:t>
            </a:r>
            <a:endParaRPr lang="en-US" sz="2500" dirty="0" smtClean="0">
              <a:latin typeface="Times New Roman" pitchFamily="18" charset="0"/>
              <a:cs typeface="Times New Roman" pitchFamily="18" charset="0"/>
            </a:endParaRPr>
          </a:p>
          <a:p>
            <a:pPr algn="just">
              <a:lnSpc>
                <a:spcPct val="150000"/>
              </a:lnSpc>
              <a:buFont typeface="Arial" charset="0"/>
              <a:buNone/>
            </a:pPr>
            <a:r>
              <a:rPr lang="en-US" sz="2500" dirty="0" smtClean="0">
                <a:latin typeface="Times New Roman" pitchFamily="18" charset="0"/>
                <a:cs typeface="Times New Roman" pitchFamily="18" charset="0"/>
              </a:rPr>
              <a:t>      </a:t>
            </a:r>
            <a:r>
              <a:rPr lang="am-ET" sz="2500" dirty="0" smtClean="0">
                <a:cs typeface="Times New Roman" pitchFamily="18" charset="0"/>
              </a:rPr>
              <a:t>  Miconazole                              Fluconazole</a:t>
            </a:r>
            <a:endParaRPr lang="en-US" sz="2500" dirty="0" smtClean="0">
              <a:latin typeface="Times New Roman" pitchFamily="18" charset="0"/>
              <a:cs typeface="Times New Roman" pitchFamily="18" charset="0"/>
            </a:endParaRPr>
          </a:p>
          <a:p>
            <a:pPr algn="just">
              <a:lnSpc>
                <a:spcPct val="150000"/>
              </a:lnSpc>
              <a:buFont typeface="Arial" charset="0"/>
              <a:buNone/>
            </a:pPr>
            <a:r>
              <a:rPr lang="en-US" sz="2500" dirty="0" smtClean="0">
                <a:latin typeface="Times New Roman" pitchFamily="18" charset="0"/>
                <a:cs typeface="Times New Roman" pitchFamily="18" charset="0"/>
              </a:rPr>
              <a:t>       </a:t>
            </a:r>
            <a:r>
              <a:rPr lang="am-ET" sz="2500" dirty="0" smtClean="0">
                <a:cs typeface="Times New Roman" pitchFamily="18" charset="0"/>
              </a:rPr>
              <a:t>  Ketoconazole                            Itraconazole</a:t>
            </a:r>
            <a:endParaRPr lang="en-US" sz="2500" dirty="0" smtClean="0">
              <a:latin typeface="Times New Roman" pitchFamily="18" charset="0"/>
              <a:cs typeface="Times New Roman" pitchFamily="18" charset="0"/>
            </a:endParaRPr>
          </a:p>
          <a:p>
            <a:pPr algn="just">
              <a:lnSpc>
                <a:spcPct val="150000"/>
              </a:lnSpc>
              <a:buFont typeface="Arial" charset="0"/>
              <a:buNone/>
            </a:pPr>
            <a:r>
              <a:rPr lang="en-US" sz="2500" dirty="0" smtClean="0">
                <a:latin typeface="Times New Roman" pitchFamily="18" charset="0"/>
                <a:cs typeface="Times New Roman" pitchFamily="18" charset="0"/>
              </a:rPr>
              <a:t>          </a:t>
            </a:r>
            <a:r>
              <a:rPr lang="am-ET" sz="2500" dirty="0" smtClean="0">
                <a:cs typeface="Times New Roman" pitchFamily="18" charset="0"/>
              </a:rPr>
              <a:t>Clotrimazole</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b="1" dirty="0" err="1" smtClean="0">
                <a:latin typeface="Times New Roman" pitchFamily="18" charset="0"/>
                <a:cs typeface="Times New Roman" pitchFamily="18" charset="0"/>
              </a:rPr>
              <a:t>Caspofungin</a:t>
            </a:r>
            <a:r>
              <a:rPr lang="en-US" sz="2500" dirty="0" smtClean="0">
                <a:latin typeface="Times New Roman" pitchFamily="18" charset="0"/>
                <a:cs typeface="Times New Roman" pitchFamily="18" charset="0"/>
              </a:rPr>
              <a:t> is a </a:t>
            </a:r>
            <a:r>
              <a:rPr lang="en-US" sz="2500" dirty="0" err="1" smtClean="0">
                <a:latin typeface="Times New Roman" pitchFamily="18" charset="0"/>
                <a:cs typeface="Times New Roman" pitchFamily="18" charset="0"/>
              </a:rPr>
              <a:t>lipopeptide</a:t>
            </a:r>
            <a:r>
              <a:rPr lang="en-US" sz="2500" dirty="0" smtClean="0">
                <a:latin typeface="Times New Roman" pitchFamily="18" charset="0"/>
                <a:cs typeface="Times New Roman" pitchFamily="18" charset="0"/>
              </a:rPr>
              <a:t> that inhibits fungal cell wall synthesis by blocking the synthesis of β-</a:t>
            </a:r>
            <a:r>
              <a:rPr lang="en-US" sz="2500" dirty="0" err="1" smtClean="0">
                <a:latin typeface="Times New Roman" pitchFamily="18" charset="0"/>
                <a:cs typeface="Times New Roman" pitchFamily="18" charset="0"/>
              </a:rPr>
              <a:t>glucan</a:t>
            </a:r>
            <a:r>
              <a:rPr lang="en-US" sz="2500" dirty="0" smtClean="0">
                <a:latin typeface="Times New Roman" pitchFamily="18" charset="0"/>
                <a:cs typeface="Times New Roman" pitchFamily="18" charset="0"/>
              </a:rPr>
              <a:t>, a polysaccharide component of the cell wall</a:t>
            </a:r>
          </a:p>
        </p:txBody>
      </p:sp>
      <p:sp>
        <p:nvSpPr>
          <p:cNvPr id="4" name="Slide Number Placeholder 3"/>
          <p:cNvSpPr>
            <a:spLocks noGrp="1"/>
          </p:cNvSpPr>
          <p:nvPr>
            <p:ph type="sldNum" sz="quarter" idx="12"/>
          </p:nvPr>
        </p:nvSpPr>
        <p:spPr/>
        <p:txBody>
          <a:bodyPr/>
          <a:lstStyle/>
          <a:p>
            <a:pPr>
              <a:defRPr/>
            </a:pPr>
            <a:fld id="{07747E87-1992-42C8-B60C-2D22C5CEC1DC}" type="slidenum">
              <a:rPr lang="en-US" smtClean="0"/>
              <a:pPr>
                <a:defRPr/>
              </a:pPr>
              <a:t>243</a:t>
            </a:fld>
            <a:endParaRPr lang="en-US"/>
          </a:p>
        </p:txBody>
      </p:sp>
    </p:spTree>
    <p:extLst>
      <p:ext uri="{BB962C8B-B14F-4D97-AF65-F5344CB8AC3E}">
        <p14:creationId xmlns:p14="http://schemas.microsoft.com/office/powerpoint/2010/main" val="18035003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0" y="0"/>
            <a:ext cx="9144000" cy="6858000"/>
          </a:xfrm>
        </p:spPr>
        <p:txBody>
          <a:bodyPr rtlCol="0">
            <a:normAutofit/>
          </a:bodyPr>
          <a:lstStyle/>
          <a:p>
            <a:pPr marL="365760" indent="-283464" algn="just" eaLnBrk="1" fontAlgn="auto" hangingPunct="1">
              <a:lnSpc>
                <a:spcPct val="150000"/>
              </a:lnSpc>
              <a:spcAft>
                <a:spcPts val="0"/>
              </a:spcAft>
              <a:buFontTx/>
              <a:buNone/>
              <a:defRPr/>
            </a:pPr>
            <a:r>
              <a:rPr lang="en-US" sz="2800" b="1" dirty="0" smtClean="0">
                <a:latin typeface="Times New Roman" pitchFamily="18" charset="0"/>
                <a:cs typeface="Times New Roman" pitchFamily="18" charset="0"/>
              </a:rPr>
              <a:t>Cutaneous </a:t>
            </a:r>
            <a:r>
              <a:rPr lang="en-US" sz="2800" b="1" dirty="0">
                <a:latin typeface="Times New Roman" pitchFamily="18" charset="0"/>
                <a:cs typeface="Times New Roman" pitchFamily="18" charset="0"/>
              </a:rPr>
              <a:t>anthrax </a:t>
            </a:r>
            <a:r>
              <a:rPr lang="en-US" sz="2800" dirty="0">
                <a:latin typeface="Times New Roman" pitchFamily="18" charset="0"/>
                <a:cs typeface="Times New Roman" pitchFamily="18" charset="0"/>
              </a:rPr>
              <a:t>(Malignant pustule): </a:t>
            </a:r>
            <a:endParaRPr lang="en-US" sz="2800" dirty="0" smtClean="0">
              <a:latin typeface="Times New Roman" pitchFamily="18" charset="0"/>
              <a:cs typeface="Times New Roman" pitchFamily="18" charset="0"/>
            </a:endParaRPr>
          </a:p>
          <a:p>
            <a:pPr marL="274320" lvl="1" indent="-514350" algn="just" eaLnBrk="1" fontAlgn="auto" hangingPunct="1">
              <a:lnSpc>
                <a:spcPct val="150000"/>
              </a:lnSpc>
              <a:spcAft>
                <a:spcPts val="0"/>
              </a:spcAft>
              <a:buFont typeface="Arial" pitchFamily="34" charset="0"/>
              <a:buChar char="•"/>
              <a:defRPr/>
            </a:pPr>
            <a:r>
              <a:rPr lang="en-US" sz="2600" dirty="0" smtClean="0">
                <a:latin typeface="Times New Roman" pitchFamily="18" charset="0"/>
                <a:cs typeface="Times New Roman" pitchFamily="18" charset="0"/>
              </a:rPr>
              <a:t>Bacilli enter through </a:t>
            </a:r>
            <a:r>
              <a:rPr lang="en-US" sz="2600" b="1" dirty="0" smtClean="0">
                <a:latin typeface="Times New Roman" pitchFamily="18" charset="0"/>
                <a:cs typeface="Times New Roman" pitchFamily="18" charset="0"/>
              </a:rPr>
              <a:t>damaged skin</a:t>
            </a:r>
          </a:p>
          <a:p>
            <a:pPr marL="274320" lvl="1" indent="-514350" algn="just" eaLnBrk="1" fontAlgn="auto" hangingPunct="1">
              <a:lnSpc>
                <a:spcPct val="150000"/>
              </a:lnSpc>
              <a:spcAft>
                <a:spcPts val="0"/>
              </a:spcAft>
              <a:buFont typeface="Arial" pitchFamily="34" charset="0"/>
              <a:buChar char="•"/>
              <a:defRPr/>
            </a:pPr>
            <a:r>
              <a:rPr lang="en-US" sz="2600" dirty="0" smtClean="0">
                <a:latin typeface="Times New Roman" pitchFamily="18" charset="0"/>
                <a:cs typeface="Times New Roman" pitchFamily="18" charset="0"/>
              </a:rPr>
              <a:t>95 </a:t>
            </a:r>
            <a:r>
              <a:rPr lang="en-US" sz="2600" dirty="0">
                <a:latin typeface="Times New Roman" pitchFamily="18" charset="0"/>
                <a:cs typeface="Times New Roman" pitchFamily="18" charset="0"/>
              </a:rPr>
              <a:t>% of anthrax </a:t>
            </a:r>
            <a:r>
              <a:rPr lang="en-US" sz="2600" dirty="0" smtClean="0">
                <a:latin typeface="Times New Roman" pitchFamily="18" charset="0"/>
                <a:cs typeface="Times New Roman" pitchFamily="18" charset="0"/>
              </a:rPr>
              <a:t>presentation</a:t>
            </a:r>
          </a:p>
          <a:p>
            <a:pPr marL="274320" lvl="1" indent="-514350" algn="just" eaLnBrk="1" fontAlgn="auto" hangingPunct="1">
              <a:lnSpc>
                <a:spcPct val="150000"/>
              </a:lnSpc>
              <a:spcAft>
                <a:spcPts val="0"/>
              </a:spcAft>
              <a:buFont typeface="Arial" pitchFamily="34" charset="0"/>
              <a:buChar char="•"/>
              <a:defRPr/>
            </a:pPr>
            <a:r>
              <a:rPr lang="en-US" sz="2600" dirty="0" smtClean="0">
                <a:latin typeface="Times New Roman" pitchFamily="18" charset="0"/>
                <a:cs typeface="Times New Roman" pitchFamily="18" charset="0"/>
              </a:rPr>
              <a:t>It is characterized </a:t>
            </a:r>
            <a:r>
              <a:rPr lang="en-US" sz="2600" dirty="0">
                <a:latin typeface="Times New Roman" pitchFamily="18" charset="0"/>
                <a:cs typeface="Times New Roman" pitchFamily="18" charset="0"/>
              </a:rPr>
              <a:t>by a black necrotic lesion with a definite edematous margin on hands, arms, face or neck with regional lymphadenitis associated systemic symptoms</a:t>
            </a:r>
            <a:r>
              <a:rPr lang="en-US" sz="2600" dirty="0" smtClean="0">
                <a:latin typeface="Times New Roman" pitchFamily="18" charset="0"/>
                <a:cs typeface="Times New Roman" pitchFamily="18" charset="0"/>
              </a:rPr>
              <a:t>.</a:t>
            </a:r>
          </a:p>
          <a:p>
            <a:pPr marL="0" lvl="1" indent="0" algn="just">
              <a:lnSpc>
                <a:spcPct val="150000"/>
              </a:lnSpc>
              <a:buNone/>
              <a:defRPr/>
            </a:pPr>
            <a:r>
              <a:rPr lang="en-US" sz="2400" dirty="0" smtClean="0">
                <a:latin typeface="Times New Roman" pitchFamily="18" charset="0"/>
                <a:cs typeface="Times New Roman" pitchFamily="18" charset="0"/>
              </a:rPr>
              <a:t>                   </a:t>
            </a:r>
          </a:p>
          <a:p>
            <a:pPr marL="0" lvl="1" indent="0" algn="just">
              <a:lnSpc>
                <a:spcPct val="150000"/>
              </a:lnSpc>
              <a:buNone/>
              <a:defRPr/>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Figure</a:t>
            </a:r>
            <a:r>
              <a:rPr lang="en-US" sz="2400" dirty="0" smtClean="0">
                <a:latin typeface="Times New Roman" pitchFamily="18" charset="0"/>
                <a:cs typeface="Times New Roman" pitchFamily="18" charset="0"/>
              </a:rPr>
              <a:t>: Cutaneous </a:t>
            </a:r>
            <a:r>
              <a:rPr lang="en-US" sz="2400" dirty="0">
                <a:latin typeface="Times New Roman" pitchFamily="18" charset="0"/>
                <a:cs typeface="Times New Roman" pitchFamily="18" charset="0"/>
              </a:rPr>
              <a:t>anthrax</a:t>
            </a:r>
          </a:p>
        </p:txBody>
      </p:sp>
      <p:sp>
        <p:nvSpPr>
          <p:cNvPr id="15364" name="Slide Number Placeholder 6"/>
          <p:cNvSpPr>
            <a:spLocks noGrp="1"/>
          </p:cNvSpPr>
          <p:nvPr>
            <p:ph type="sldNum" sz="quarter" idx="12"/>
          </p:nvPr>
        </p:nvSpPr>
        <p:spPr/>
        <p:txBody>
          <a:bodyPr/>
          <a:lstStyle/>
          <a:p>
            <a:pPr>
              <a:defRPr/>
            </a:pPr>
            <a:fld id="{213DF1DA-EC95-4C37-AE48-C9EBC7ED8582}" type="slidenum">
              <a:rPr lang="en-US"/>
              <a:pPr>
                <a:defRPr/>
              </a:pPr>
              <a:t>25</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114800"/>
            <a:ext cx="3429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60318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0" y="0"/>
            <a:ext cx="9144000" cy="6858000"/>
          </a:xfrm>
        </p:spPr>
        <p:txBody>
          <a:bodyPr>
            <a:normAutofit fontScale="92500"/>
          </a:bodyPr>
          <a:lstStyle/>
          <a:p>
            <a:pPr eaLnBrk="1" hangingPunct="1">
              <a:lnSpc>
                <a:spcPct val="150000"/>
              </a:lnSpc>
              <a:buFontTx/>
              <a:buNone/>
            </a:pPr>
            <a:r>
              <a:rPr lang="en-US" sz="2700" b="1" dirty="0" smtClean="0">
                <a:latin typeface="Times New Roman" pitchFamily="18" charset="0"/>
                <a:cs typeface="Times New Roman" pitchFamily="18" charset="0"/>
              </a:rPr>
              <a:t>Laboratory Diagnosis</a:t>
            </a:r>
            <a:endParaRPr lang="en-US" sz="2700" dirty="0" smtClean="0">
              <a:latin typeface="Times New Roman" pitchFamily="18" charset="0"/>
              <a:cs typeface="Times New Roman" pitchFamily="18" charset="0"/>
            </a:endParaRPr>
          </a:p>
          <a:p>
            <a:pPr eaLnBrk="1" hangingPunct="1">
              <a:lnSpc>
                <a:spcPct val="150000"/>
              </a:lnSpc>
              <a:buFontTx/>
              <a:buNone/>
            </a:pPr>
            <a:r>
              <a:rPr lang="en-US" sz="2700" b="1" dirty="0" smtClean="0">
                <a:latin typeface="Times New Roman" pitchFamily="18" charset="0"/>
                <a:cs typeface="Times New Roman" pitchFamily="18" charset="0"/>
              </a:rPr>
              <a:t>Specimen</a:t>
            </a:r>
            <a:r>
              <a:rPr lang="en-US" sz="2700" dirty="0" smtClean="0">
                <a:latin typeface="Times New Roman" pitchFamily="18" charset="0"/>
                <a:cs typeface="Times New Roman" pitchFamily="18" charset="0"/>
              </a:rPr>
              <a:t>: Fluid or pus from skin lesion</a:t>
            </a:r>
          </a:p>
          <a:p>
            <a:pPr eaLnBrk="1" hangingPunct="1">
              <a:lnSpc>
                <a:spcPct val="150000"/>
              </a:lnSpc>
              <a:buFontTx/>
              <a:buNone/>
            </a:pPr>
            <a:r>
              <a:rPr lang="en-US" sz="2700" b="1" dirty="0" smtClean="0">
                <a:latin typeface="Times New Roman" pitchFamily="18" charset="0"/>
                <a:cs typeface="Times New Roman" pitchFamily="18" charset="0"/>
              </a:rPr>
              <a:t>Smear</a:t>
            </a:r>
            <a:r>
              <a:rPr lang="en-US" sz="2700" dirty="0" smtClean="0">
                <a:latin typeface="Times New Roman" pitchFamily="18" charset="0"/>
                <a:cs typeface="Times New Roman" pitchFamily="18" charset="0"/>
              </a:rPr>
              <a:t>: Non-capsulated gram-positive rods with spores from culture</a:t>
            </a:r>
          </a:p>
          <a:p>
            <a:pPr eaLnBrk="1" hangingPunct="1">
              <a:lnSpc>
                <a:spcPct val="150000"/>
              </a:lnSpc>
            </a:pPr>
            <a:r>
              <a:rPr lang="en-US" sz="2700" dirty="0">
                <a:latin typeface="Times New Roman" pitchFamily="18" charset="0"/>
                <a:cs typeface="Times New Roman" pitchFamily="18" charset="0"/>
              </a:rPr>
              <a:t>C</a:t>
            </a:r>
            <a:r>
              <a:rPr lang="en-US" sz="2700" dirty="0" smtClean="0">
                <a:latin typeface="Times New Roman" pitchFamily="18" charset="0"/>
                <a:cs typeface="Times New Roman" pitchFamily="18" charset="0"/>
              </a:rPr>
              <a:t>apsulated gram +</a:t>
            </a:r>
            <a:r>
              <a:rPr lang="en-US" sz="2700" dirty="0" err="1" smtClean="0">
                <a:latin typeface="Times New Roman" pitchFamily="18" charset="0"/>
                <a:cs typeface="Times New Roman" pitchFamily="18" charset="0"/>
              </a:rPr>
              <a:t>ve</a:t>
            </a:r>
            <a:r>
              <a:rPr lang="en-US" sz="2700" dirty="0" smtClean="0">
                <a:latin typeface="Times New Roman" pitchFamily="18" charset="0"/>
                <a:cs typeface="Times New Roman" pitchFamily="18" charset="0"/>
              </a:rPr>
              <a:t> rods without spores from primary specimen</a:t>
            </a:r>
          </a:p>
          <a:p>
            <a:pPr eaLnBrk="1" hangingPunct="1">
              <a:lnSpc>
                <a:spcPct val="80000"/>
              </a:lnSpc>
              <a:buFontTx/>
              <a:buNone/>
            </a:pPr>
            <a:r>
              <a:rPr lang="en-US" sz="2700" b="1" dirty="0" smtClean="0">
                <a:latin typeface="Times New Roman" pitchFamily="18" charset="0"/>
                <a:cs typeface="Times New Roman" pitchFamily="18" charset="0"/>
              </a:rPr>
              <a:t>Culture</a:t>
            </a:r>
          </a:p>
          <a:p>
            <a:pPr algn="just" eaLnBrk="1" hangingPunct="1">
              <a:lnSpc>
                <a:spcPct val="150000"/>
              </a:lnSpc>
              <a:buFont typeface="Wingdings" pitchFamily="2" charset="2"/>
              <a:buChar char="ü"/>
            </a:pPr>
            <a:r>
              <a:rPr lang="en-US" sz="2700" dirty="0" smtClean="0">
                <a:latin typeface="Times New Roman" pitchFamily="18" charset="0"/>
                <a:cs typeface="Times New Roman" pitchFamily="18" charset="0"/>
              </a:rPr>
              <a:t>Grows aerobically in </a:t>
            </a:r>
            <a:r>
              <a:rPr lang="en-US" sz="2700" b="1" dirty="0" smtClean="0">
                <a:latin typeface="Times New Roman" pitchFamily="18" charset="0"/>
                <a:cs typeface="Times New Roman" pitchFamily="18" charset="0"/>
              </a:rPr>
              <a:t>ordinary media </a:t>
            </a:r>
            <a:r>
              <a:rPr lang="en-US" sz="2700" dirty="0" smtClean="0">
                <a:latin typeface="Times New Roman" pitchFamily="18" charset="0"/>
                <a:cs typeface="Times New Roman" pitchFamily="18" charset="0"/>
              </a:rPr>
              <a:t>over wide range of T</a:t>
            </a:r>
            <a:r>
              <a:rPr lang="en-US" sz="2700" baseline="30000" dirty="0" smtClean="0">
                <a:latin typeface="Times New Roman" pitchFamily="18" charset="0"/>
                <a:cs typeface="Times New Roman" pitchFamily="18" charset="0"/>
              </a:rPr>
              <a:t>o</a:t>
            </a:r>
            <a:endParaRPr lang="en-US" sz="2700" dirty="0" smtClean="0">
              <a:latin typeface="Times New Roman" pitchFamily="18" charset="0"/>
              <a:cs typeface="Times New Roman" pitchFamily="18" charset="0"/>
            </a:endParaRPr>
          </a:p>
          <a:p>
            <a:pPr algn="just" eaLnBrk="1" hangingPunct="1">
              <a:lnSpc>
                <a:spcPct val="150000"/>
              </a:lnSpc>
              <a:buFont typeface="Wingdings" pitchFamily="2" charset="2"/>
              <a:buChar char="ü"/>
            </a:pPr>
            <a:r>
              <a:rPr lang="en-US" sz="2700" dirty="0" smtClean="0">
                <a:latin typeface="Times New Roman" pitchFamily="18" charset="0"/>
                <a:cs typeface="Times New Roman" pitchFamily="18" charset="0"/>
              </a:rPr>
              <a:t>When grown on </a:t>
            </a:r>
            <a:r>
              <a:rPr lang="en-US" sz="2700" b="1" dirty="0" smtClean="0">
                <a:latin typeface="Times New Roman" pitchFamily="18" charset="0"/>
                <a:cs typeface="Times New Roman" pitchFamily="18" charset="0"/>
              </a:rPr>
              <a:t>blood agar plates,</a:t>
            </a:r>
            <a:r>
              <a:rPr lang="en-US" sz="2700" dirty="0" smtClean="0">
                <a:latin typeface="Times New Roman" pitchFamily="18" charset="0"/>
                <a:cs typeface="Times New Roman" pitchFamily="18" charset="0"/>
              </a:rPr>
              <a:t> the organisms produce </a:t>
            </a:r>
            <a:r>
              <a:rPr lang="en-US" sz="2700" b="1" dirty="0" smtClean="0">
                <a:latin typeface="Times New Roman" pitchFamily="18" charset="0"/>
                <a:cs typeface="Times New Roman" pitchFamily="18" charset="0"/>
              </a:rPr>
              <a:t>non-hemolytic </a:t>
            </a:r>
            <a:r>
              <a:rPr lang="en-US" sz="2700" dirty="0" smtClean="0">
                <a:latin typeface="Times New Roman" pitchFamily="18" charset="0"/>
                <a:cs typeface="Times New Roman" pitchFamily="18" charset="0"/>
              </a:rPr>
              <a:t>gray to white </a:t>
            </a:r>
            <a:r>
              <a:rPr lang="en-US" sz="2700" b="1" dirty="0" err="1" smtClean="0">
                <a:latin typeface="Times New Roman" pitchFamily="18" charset="0"/>
                <a:cs typeface="Times New Roman" pitchFamily="18" charset="0"/>
              </a:rPr>
              <a:t>mucoid</a:t>
            </a:r>
            <a:r>
              <a:rPr lang="en-US" sz="2700" b="1" dirty="0" smtClean="0">
                <a:latin typeface="Times New Roman" pitchFamily="18" charset="0"/>
                <a:cs typeface="Times New Roman" pitchFamily="18" charset="0"/>
              </a:rPr>
              <a:t> colonies </a:t>
            </a:r>
            <a:r>
              <a:rPr lang="en-US" sz="2700" dirty="0" smtClean="0">
                <a:latin typeface="Times New Roman" pitchFamily="18" charset="0"/>
                <a:cs typeface="Times New Roman" pitchFamily="18" charset="0"/>
              </a:rPr>
              <a:t>with a rough texture.</a:t>
            </a:r>
          </a:p>
          <a:p>
            <a:pPr algn="just">
              <a:lnSpc>
                <a:spcPct val="150000"/>
              </a:lnSpc>
              <a:buFont typeface="Wingdings" pitchFamily="2" charset="2"/>
              <a:buChar char="ü"/>
            </a:pPr>
            <a:r>
              <a:rPr lang="en-US" sz="2700" dirty="0">
                <a:latin typeface="Times New Roman" pitchFamily="18" charset="0"/>
                <a:cs typeface="Times New Roman" pitchFamily="18" charset="0"/>
              </a:rPr>
              <a:t>The edge of the colony is composed of long, interlacing chains of bacilli; resembling locks of matted hair under the low power microscope. This is called the </a:t>
            </a:r>
            <a:r>
              <a:rPr lang="en-US" sz="2700" b="1" dirty="0">
                <a:latin typeface="Times New Roman" pitchFamily="18" charset="0"/>
                <a:cs typeface="Times New Roman" pitchFamily="18" charset="0"/>
              </a:rPr>
              <a:t>‘Medusa head appearance</a:t>
            </a:r>
            <a:endParaRPr lang="en-US" sz="2700" dirty="0" smtClean="0">
              <a:latin typeface="Times New Roman" pitchFamily="18" charset="0"/>
              <a:cs typeface="Times New Roman" pitchFamily="18" charset="0"/>
            </a:endParaRPr>
          </a:p>
          <a:p>
            <a:pPr eaLnBrk="1" hangingPunct="1">
              <a:lnSpc>
                <a:spcPct val="150000"/>
              </a:lnSpc>
            </a:pPr>
            <a:endParaRPr lang="en-US" sz="2600" dirty="0" smtClean="0">
              <a:latin typeface="Times New Roman" pitchFamily="18" charset="0"/>
              <a:cs typeface="Times New Roman" pitchFamily="18" charset="0"/>
            </a:endParaRPr>
          </a:p>
        </p:txBody>
      </p:sp>
      <p:sp>
        <p:nvSpPr>
          <p:cNvPr id="18437" name="Slide Number Placeholder 5"/>
          <p:cNvSpPr>
            <a:spLocks noGrp="1"/>
          </p:cNvSpPr>
          <p:nvPr>
            <p:ph type="sldNum" sz="quarter" idx="12"/>
          </p:nvPr>
        </p:nvSpPr>
        <p:spPr/>
        <p:txBody>
          <a:bodyPr/>
          <a:lstStyle/>
          <a:p>
            <a:pPr>
              <a:defRPr/>
            </a:pPr>
            <a:fld id="{D67125FB-B75E-4E78-809A-9259C0FC1773}" type="slidenum">
              <a:rPr lang="en-US"/>
              <a:pPr>
                <a:defRPr/>
              </a:pPr>
              <a:t>26</a:t>
            </a:fld>
            <a:endParaRPr lang="en-US"/>
          </a:p>
        </p:txBody>
      </p:sp>
    </p:spTree>
    <p:extLst>
      <p:ext uri="{BB962C8B-B14F-4D97-AF65-F5344CB8AC3E}">
        <p14:creationId xmlns:p14="http://schemas.microsoft.com/office/powerpoint/2010/main" val="307280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486400"/>
          </a:xfrm>
        </p:spPr>
        <p:txBody>
          <a:bodyPr>
            <a:normAutofit/>
          </a:bodyPr>
          <a:lstStyle/>
          <a:p>
            <a:pPr marL="0" lvl="1" indent="0">
              <a:lnSpc>
                <a:spcPct val="150000"/>
              </a:lnSpc>
              <a:buNone/>
            </a:pPr>
            <a:r>
              <a:rPr lang="en-US" sz="2600" b="1" i="1" dirty="0" smtClean="0">
                <a:latin typeface="Times New Roman" pitchFamily="18" charset="0"/>
                <a:cs typeface="Times New Roman" pitchFamily="18" charset="0"/>
              </a:rPr>
              <a:t>  Staphylococcus </a:t>
            </a:r>
          </a:p>
          <a:p>
            <a:pPr marL="365760" lvl="1" indent="-457200">
              <a:lnSpc>
                <a:spcPct val="15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Gram </a:t>
            </a:r>
            <a:r>
              <a:rPr lang="en-US" sz="2600" dirty="0">
                <a:latin typeface="Times New Roman" panose="02020603050405020304" pitchFamily="18" charset="0"/>
                <a:cs typeface="Times New Roman" panose="02020603050405020304" pitchFamily="18" charset="0"/>
              </a:rPr>
              <a:t>+ve, spherical cocci, grape-like clusters</a:t>
            </a:r>
          </a:p>
          <a:p>
            <a:pPr marL="365760" lvl="1" indent="-457200">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Catalase  positive and coagulase </a:t>
            </a:r>
            <a:r>
              <a:rPr lang="en-US" sz="2600" dirty="0" smtClean="0">
                <a:latin typeface="Times New Roman" panose="02020603050405020304" pitchFamily="18" charset="0"/>
                <a:cs typeface="Times New Roman" panose="02020603050405020304" pitchFamily="18" charset="0"/>
              </a:rPr>
              <a:t>positive (</a:t>
            </a:r>
            <a:r>
              <a:rPr lang="en-US" sz="2600" i="1" dirty="0" smtClean="0">
                <a:latin typeface="Times New Roman" panose="02020603050405020304" pitchFamily="18" charset="0"/>
                <a:cs typeface="Times New Roman" panose="02020603050405020304" pitchFamily="18" charset="0"/>
              </a:rPr>
              <a:t>S. aureus</a:t>
            </a:r>
            <a:r>
              <a:rPr lang="en-US" sz="2600" dirty="0" smtClean="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a:p>
            <a:pPr marL="365760" lvl="1" indent="-457200">
              <a:lnSpc>
                <a:spcPct val="15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Forms </a:t>
            </a:r>
            <a:r>
              <a:rPr lang="el-GR" sz="2600" dirty="0" smtClean="0">
                <a:latin typeface="Times New Roman" panose="02020603050405020304" pitchFamily="18" charset="0"/>
                <a:cs typeface="Times New Roman" panose="02020603050405020304" pitchFamily="18" charset="0"/>
              </a:rPr>
              <a:t>β </a:t>
            </a:r>
            <a:r>
              <a:rPr lang="en-US" sz="2600" dirty="0">
                <a:latin typeface="Times New Roman" panose="02020603050405020304" pitchFamily="18" charset="0"/>
                <a:cs typeface="Times New Roman" panose="02020603050405020304" pitchFamily="18" charset="0"/>
              </a:rPr>
              <a:t>hemolytic “golden” colonies on  </a:t>
            </a:r>
            <a:r>
              <a:rPr lang="en-US" sz="2600" dirty="0" smtClean="0">
                <a:latin typeface="Times New Roman" panose="02020603050405020304" pitchFamily="18" charset="0"/>
                <a:cs typeface="Times New Roman" panose="02020603050405020304" pitchFamily="18" charset="0"/>
              </a:rPr>
              <a:t>BA</a:t>
            </a:r>
          </a:p>
          <a:p>
            <a:pPr marL="365760" lvl="1" indent="-457200">
              <a:lnSpc>
                <a:spcPct val="15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Grow </a:t>
            </a:r>
            <a:r>
              <a:rPr lang="en-US" sz="2600" dirty="0">
                <a:latin typeface="Times New Roman" panose="02020603050405020304" pitchFamily="18" charset="0"/>
                <a:cs typeface="Times New Roman" panose="02020603050405020304" pitchFamily="18" charset="0"/>
              </a:rPr>
              <a:t>at 15 to </a:t>
            </a:r>
            <a:r>
              <a:rPr lang="en-US" sz="2600" dirty="0" smtClean="0">
                <a:latin typeface="Times New Roman" panose="02020603050405020304" pitchFamily="18" charset="0"/>
                <a:cs typeface="Times New Roman" panose="02020603050405020304" pitchFamily="18" charset="0"/>
              </a:rPr>
              <a:t>45 </a:t>
            </a:r>
            <a:r>
              <a:rPr lang="en-US" sz="2600" dirty="0" err="1" smtClean="0">
                <a:latin typeface="Times New Roman" panose="02020603050405020304" pitchFamily="18" charset="0"/>
                <a:cs typeface="Times New Roman" panose="02020603050405020304" pitchFamily="18" charset="0"/>
              </a:rPr>
              <a:t>oC</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&amp; at 5- </a:t>
            </a:r>
            <a:r>
              <a:rPr lang="en-US" sz="2600" dirty="0" smtClean="0">
                <a:latin typeface="Times New Roman" panose="02020603050405020304" pitchFamily="18" charset="0"/>
                <a:cs typeface="Times New Roman" panose="02020603050405020304" pitchFamily="18" charset="0"/>
              </a:rPr>
              <a:t>15% </a:t>
            </a:r>
            <a:r>
              <a:rPr lang="en-US" sz="2600" dirty="0" err="1">
                <a:latin typeface="Times New Roman" panose="02020603050405020304" pitchFamily="18" charset="0"/>
                <a:cs typeface="Times New Roman" panose="02020603050405020304" pitchFamily="18" charset="0"/>
              </a:rPr>
              <a:t>NaCl</a:t>
            </a:r>
            <a:r>
              <a:rPr lang="en-US" sz="2600" dirty="0">
                <a:latin typeface="Times New Roman" panose="02020603050405020304" pitchFamily="18" charset="0"/>
                <a:cs typeface="Times New Roman" panose="02020603050405020304" pitchFamily="18" charset="0"/>
              </a:rPr>
              <a:t> </a:t>
            </a:r>
            <a:endParaRPr lang="en-US" sz="2600" dirty="0" smtClean="0">
              <a:latin typeface="Times New Roman" panose="02020603050405020304" pitchFamily="18" charset="0"/>
              <a:cs typeface="Times New Roman" panose="02020603050405020304" pitchFamily="18" charset="0"/>
            </a:endParaRPr>
          </a:p>
          <a:p>
            <a:pPr marL="365760" lvl="1" indent="-457200">
              <a:lnSpc>
                <a:spcPct val="150000"/>
              </a:lnSpc>
              <a:buFont typeface="Arial" panose="020B0604020202020204" pitchFamily="34" charset="0"/>
              <a:buChar char="•"/>
            </a:pPr>
            <a:r>
              <a:rPr lang="en-US" sz="2600" dirty="0" smtClean="0">
                <a:latin typeface="Times New Roman" panose="02020603050405020304" pitchFamily="18" charset="0"/>
                <a:cs typeface="Times New Roman" panose="02020603050405020304" pitchFamily="18" charset="0"/>
              </a:rPr>
              <a:t>Resistant </a:t>
            </a:r>
            <a:r>
              <a:rPr lang="en-US" sz="2600" dirty="0">
                <a:latin typeface="Times New Roman" panose="02020603050405020304" pitchFamily="18" charset="0"/>
                <a:cs typeface="Times New Roman" panose="02020603050405020304" pitchFamily="18" charset="0"/>
              </a:rPr>
              <a:t>to high osmolarity, detergents, as well as </a:t>
            </a:r>
            <a:r>
              <a:rPr lang="en-US" sz="2600" dirty="0" smtClean="0">
                <a:latin typeface="Times New Roman" panose="02020603050405020304" pitchFamily="18" charset="0"/>
                <a:cs typeface="Times New Roman" panose="02020603050405020304" pitchFamily="18" charset="0"/>
              </a:rPr>
              <a:t>alcohol</a:t>
            </a:r>
          </a:p>
          <a:p>
            <a:pPr marL="365760" lvl="1" indent="-457200">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Includes both a commensal and a pathogen</a:t>
            </a:r>
          </a:p>
          <a:p>
            <a:pPr marL="365760" lvl="1" indent="-457200">
              <a:lnSpc>
                <a:spcPct val="150000"/>
              </a:lnSpc>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a:p>
            <a:endParaRPr lang="am-ET" dirty="0"/>
          </a:p>
        </p:txBody>
      </p:sp>
      <p:sp>
        <p:nvSpPr>
          <p:cNvPr id="4" name="Slide Number Placeholder 3"/>
          <p:cNvSpPr>
            <a:spLocks noGrp="1"/>
          </p:cNvSpPr>
          <p:nvPr>
            <p:ph type="sldNum" sz="quarter" idx="12"/>
          </p:nvPr>
        </p:nvSpPr>
        <p:spPr/>
        <p:txBody>
          <a:bodyPr/>
          <a:lstStyle/>
          <a:p>
            <a:fld id="{D167EEAB-4B1A-4B36-8290-8409503FCFA0}" type="slidenum">
              <a:rPr lang="am-ET" smtClean="0"/>
              <a:t>27</a:t>
            </a:fld>
            <a:endParaRPr lang="am-ET"/>
          </a:p>
        </p:txBody>
      </p:sp>
    </p:spTree>
    <p:extLst>
      <p:ext uri="{BB962C8B-B14F-4D97-AF65-F5344CB8AC3E}">
        <p14:creationId xmlns:p14="http://schemas.microsoft.com/office/powerpoint/2010/main" val="1460162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a:p>
        </p:txBody>
      </p:sp>
      <p:pic>
        <p:nvPicPr>
          <p:cNvPr id="4" name="Picture 2"/>
          <p:cNvPicPr>
            <a:picLocks noChangeAspect="1" noChangeArrowheads="1"/>
          </p:cNvPicPr>
          <p:nvPr/>
        </p:nvPicPr>
        <p:blipFill>
          <a:blip r:embed="rId2" cstate="print"/>
          <a:srcRect/>
          <a:stretch>
            <a:fillRect/>
          </a:stretch>
        </p:blipFill>
        <p:spPr bwMode="auto">
          <a:xfrm>
            <a:off x="228600" y="0"/>
            <a:ext cx="89154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D167EEAB-4B1A-4B36-8290-8409503FCFA0}" type="slidenum">
              <a:rPr lang="am-ET" smtClean="0"/>
              <a:t>28</a:t>
            </a:fld>
            <a:endParaRPr lang="am-ET"/>
          </a:p>
        </p:txBody>
      </p:sp>
    </p:spTree>
    <p:extLst>
      <p:ext uri="{BB962C8B-B14F-4D97-AF65-F5344CB8AC3E}">
        <p14:creationId xmlns:p14="http://schemas.microsoft.com/office/powerpoint/2010/main" val="133360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pPr>
            <a:r>
              <a:rPr lang="en-US" sz="2600" dirty="0" smtClean="0">
                <a:latin typeface="Times New Roman" panose="02020603050405020304" pitchFamily="18" charset="0"/>
                <a:cs typeface="Times New Roman" panose="02020603050405020304" pitchFamily="18" charset="0"/>
              </a:rPr>
              <a:t>It  colonize  anterior </a:t>
            </a:r>
            <a:r>
              <a:rPr lang="en-US" sz="2600" dirty="0">
                <a:latin typeface="Times New Roman" panose="02020603050405020304" pitchFamily="18" charset="0"/>
                <a:cs typeface="Times New Roman" panose="02020603050405020304" pitchFamily="18" charset="0"/>
              </a:rPr>
              <a:t>nares, throat, vaginal </a:t>
            </a:r>
            <a:r>
              <a:rPr lang="en-US" sz="2600" dirty="0" smtClean="0">
                <a:latin typeface="Times New Roman" panose="02020603050405020304" pitchFamily="18" charset="0"/>
                <a:cs typeface="Times New Roman" panose="02020603050405020304" pitchFamily="18" charset="0"/>
              </a:rPr>
              <a:t>wall, </a:t>
            </a:r>
            <a:r>
              <a:rPr lang="en-US" sz="2600" dirty="0">
                <a:latin typeface="Times New Roman" panose="02020603050405020304" pitchFamily="18" charset="0"/>
                <a:cs typeface="Times New Roman" panose="02020603050405020304" pitchFamily="18" charset="0"/>
              </a:rPr>
              <a:t>behind </a:t>
            </a:r>
            <a:r>
              <a:rPr lang="en-US" sz="2600" dirty="0" smtClean="0">
                <a:latin typeface="Times New Roman" panose="02020603050405020304" pitchFamily="18" charset="0"/>
                <a:cs typeface="Times New Roman" panose="02020603050405020304" pitchFamily="18" charset="0"/>
              </a:rPr>
              <a:t>ears, </a:t>
            </a:r>
            <a:r>
              <a:rPr lang="en-US" sz="2600" dirty="0">
                <a:latin typeface="Times New Roman" panose="02020603050405020304" pitchFamily="18" charset="0"/>
                <a:cs typeface="Times New Roman" panose="02020603050405020304" pitchFamily="18" charset="0"/>
              </a:rPr>
              <a:t>groin, axilla, </a:t>
            </a:r>
            <a:r>
              <a:rPr lang="en-US" sz="2600" dirty="0" smtClean="0">
                <a:latin typeface="Times New Roman" panose="02020603050405020304" pitchFamily="18" charset="0"/>
                <a:cs typeface="Times New Roman" panose="02020603050405020304" pitchFamily="18" charset="0"/>
              </a:rPr>
              <a:t> and </a:t>
            </a:r>
            <a:r>
              <a:rPr lang="en-US" sz="2600" dirty="0">
                <a:latin typeface="Times New Roman" panose="02020603050405020304" pitchFamily="18" charset="0"/>
                <a:cs typeface="Times New Roman" panose="02020603050405020304" pitchFamily="18" charset="0"/>
              </a:rPr>
              <a:t>the </a:t>
            </a:r>
            <a:r>
              <a:rPr lang="en-US" sz="2600" dirty="0" smtClean="0">
                <a:latin typeface="Times New Roman" panose="02020603050405020304" pitchFamily="18" charset="0"/>
                <a:cs typeface="Times New Roman" panose="02020603050405020304" pitchFamily="18" charset="0"/>
              </a:rPr>
              <a:t>perineum, </a:t>
            </a:r>
            <a:r>
              <a:rPr lang="en-US" sz="2600" dirty="0" err="1" smtClean="0">
                <a:latin typeface="Times New Roman" panose="02020603050405020304" pitchFamily="18" charset="0"/>
                <a:cs typeface="Times New Roman" panose="02020603050405020304" pitchFamily="18" charset="0"/>
              </a:rPr>
              <a:t>etc</a:t>
            </a:r>
            <a:r>
              <a:rPr lang="en-US" sz="2600" dirty="0" smtClean="0">
                <a:latin typeface="Times New Roman" panose="02020603050405020304" pitchFamily="18" charset="0"/>
                <a:cs typeface="Times New Roman" panose="02020603050405020304" pitchFamily="18" charset="0"/>
              </a:rPr>
              <a:t>  </a:t>
            </a:r>
          </a:p>
          <a:p>
            <a:pPr algn="just">
              <a:lnSpc>
                <a:spcPct val="150000"/>
              </a:lnSpc>
            </a:pPr>
            <a:r>
              <a:rPr lang="en-US" sz="2600" dirty="0" smtClean="0">
                <a:latin typeface="Times New Roman" panose="02020603050405020304" pitchFamily="18" charset="0"/>
                <a:cs typeface="Times New Roman" panose="02020603050405020304" pitchFamily="18" charset="0"/>
              </a:rPr>
              <a:t>Colonization </a:t>
            </a:r>
            <a:r>
              <a:rPr lang="en-US" sz="2600" dirty="0">
                <a:latin typeface="Times New Roman" panose="02020603050405020304" pitchFamily="18" charset="0"/>
                <a:cs typeface="Times New Roman" panose="02020603050405020304" pitchFamily="18" charset="0"/>
              </a:rPr>
              <a:t>provides a reservoir for infection </a:t>
            </a:r>
            <a:r>
              <a:rPr lang="en-US" sz="2600" dirty="0" smtClean="0">
                <a:latin typeface="Times New Roman" panose="02020603050405020304" pitchFamily="18" charset="0"/>
                <a:cs typeface="Times New Roman" panose="02020603050405020304" pitchFamily="18" charset="0"/>
              </a:rPr>
              <a:t>&amp; source for  </a:t>
            </a:r>
            <a:r>
              <a:rPr lang="en-US" sz="2600" dirty="0">
                <a:latin typeface="Times New Roman" panose="02020603050405020304" pitchFamily="18" charset="0"/>
                <a:cs typeface="Times New Roman" panose="02020603050405020304" pitchFamily="18" charset="0"/>
              </a:rPr>
              <a:t>transmitted among </a:t>
            </a:r>
            <a:r>
              <a:rPr lang="en-US" sz="2600" dirty="0" smtClean="0">
                <a:latin typeface="Times New Roman" panose="02020603050405020304" pitchFamily="18" charset="0"/>
                <a:cs typeface="Times New Roman" panose="02020603050405020304" pitchFamily="18" charset="0"/>
              </a:rPr>
              <a:t> individuals</a:t>
            </a:r>
          </a:p>
          <a:p>
            <a:pPr>
              <a:lnSpc>
                <a:spcPct val="150000"/>
              </a:lnSpc>
              <a:buClr>
                <a:schemeClr val="tx1"/>
              </a:buClr>
              <a:buFont typeface="Wingdings" panose="05000000000000000000" pitchFamily="2" charset="2"/>
              <a:buChar char="§"/>
            </a:pPr>
            <a:r>
              <a:rPr lang="en-US" altLang="am-ET" sz="2600" dirty="0">
                <a:latin typeface="Times New Roman" panose="02020603050405020304" pitchFamily="18" charset="0"/>
                <a:cs typeface="Times New Roman" panose="02020603050405020304" pitchFamily="18" charset="0"/>
              </a:rPr>
              <a:t>There are about </a:t>
            </a:r>
            <a:r>
              <a:rPr lang="en-US" altLang="am-ET" sz="2600" b="1" dirty="0">
                <a:solidFill>
                  <a:schemeClr val="accent2"/>
                </a:solidFill>
                <a:latin typeface="Times New Roman" panose="02020603050405020304" pitchFamily="18" charset="0"/>
                <a:cs typeface="Times New Roman" panose="02020603050405020304" pitchFamily="18" charset="0"/>
              </a:rPr>
              <a:t>33</a:t>
            </a:r>
            <a:r>
              <a:rPr lang="en-US" altLang="am-ET" sz="2600" dirty="0">
                <a:latin typeface="Times New Roman" panose="02020603050405020304" pitchFamily="18" charset="0"/>
                <a:cs typeface="Times New Roman" panose="02020603050405020304" pitchFamily="18" charset="0"/>
              </a:rPr>
              <a:t> </a:t>
            </a:r>
            <a:r>
              <a:rPr lang="en-US" altLang="am-ET" sz="2600" dirty="0" err="1">
                <a:latin typeface="Times New Roman" panose="02020603050405020304" pitchFamily="18" charset="0"/>
                <a:cs typeface="Times New Roman" panose="02020603050405020304" pitchFamily="18" charset="0"/>
              </a:rPr>
              <a:t>spp</a:t>
            </a:r>
            <a:r>
              <a:rPr lang="en-US" altLang="am-ET" sz="2600" dirty="0">
                <a:latin typeface="Times New Roman" panose="02020603050405020304" pitchFamily="18" charset="0"/>
                <a:cs typeface="Times New Roman" panose="02020603050405020304" pitchFamily="18" charset="0"/>
              </a:rPr>
              <a:t> of </a:t>
            </a:r>
            <a:r>
              <a:rPr lang="en-GB" altLang="am-ET" sz="2600" i="1" dirty="0">
                <a:latin typeface="Times New Roman" panose="02020603050405020304" pitchFamily="18" charset="0"/>
                <a:cs typeface="Times New Roman" panose="02020603050405020304" pitchFamily="18" charset="0"/>
              </a:rPr>
              <a:t>Staphylococci</a:t>
            </a:r>
            <a:r>
              <a:rPr lang="en-US" altLang="am-ET" sz="2600" dirty="0">
                <a:latin typeface="Times New Roman" panose="02020603050405020304" pitchFamily="18" charset="0"/>
                <a:cs typeface="Times New Roman" panose="02020603050405020304" pitchFamily="18" charset="0"/>
              </a:rPr>
              <a:t> </a:t>
            </a:r>
            <a:endParaRPr lang="en-GB" altLang="am-ET" sz="2600" dirty="0">
              <a:latin typeface="Times New Roman" panose="02020603050405020304" pitchFamily="18" charset="0"/>
              <a:cs typeface="Times New Roman" panose="02020603050405020304" pitchFamily="18" charset="0"/>
            </a:endParaRPr>
          </a:p>
          <a:p>
            <a:pPr>
              <a:lnSpc>
                <a:spcPct val="150000"/>
              </a:lnSpc>
              <a:buClr>
                <a:schemeClr val="tx1"/>
              </a:buClr>
              <a:buFont typeface="Wingdings" panose="05000000000000000000" pitchFamily="2" charset="2"/>
              <a:buChar char="§"/>
            </a:pPr>
            <a:r>
              <a:rPr lang="en-GB" altLang="am-ET" sz="2600" dirty="0">
                <a:latin typeface="Times New Roman" panose="02020603050405020304" pitchFamily="18" charset="0"/>
                <a:cs typeface="Times New Roman" panose="02020603050405020304" pitchFamily="18" charset="0"/>
              </a:rPr>
              <a:t>Species of medical importance:</a:t>
            </a:r>
          </a:p>
          <a:p>
            <a:pPr lvl="1">
              <a:lnSpc>
                <a:spcPct val="150000"/>
              </a:lnSpc>
            </a:pPr>
            <a:r>
              <a:rPr lang="en-GB" altLang="am-ET" sz="2600" b="1" i="1" dirty="0">
                <a:solidFill>
                  <a:srgbClr val="0070C0"/>
                </a:solidFill>
                <a:latin typeface="Times New Roman" panose="02020603050405020304" pitchFamily="18" charset="0"/>
                <a:cs typeface="Times New Roman" panose="02020603050405020304" pitchFamily="18" charset="0"/>
              </a:rPr>
              <a:t>Staphylococcus </a:t>
            </a:r>
            <a:r>
              <a:rPr lang="en-GB" altLang="am-ET" sz="2600" b="1" i="1" dirty="0" err="1">
                <a:solidFill>
                  <a:srgbClr val="0070C0"/>
                </a:solidFill>
                <a:latin typeface="Times New Roman" panose="02020603050405020304" pitchFamily="18" charset="0"/>
                <a:cs typeface="Times New Roman" panose="02020603050405020304" pitchFamily="18" charset="0"/>
              </a:rPr>
              <a:t>aureus</a:t>
            </a:r>
            <a:r>
              <a:rPr lang="en-GB" altLang="am-ET" sz="2600" b="1" i="1" dirty="0">
                <a:solidFill>
                  <a:srgbClr val="0070C0"/>
                </a:solidFill>
                <a:latin typeface="Times New Roman" panose="02020603050405020304" pitchFamily="18" charset="0"/>
                <a:cs typeface="Times New Roman" panose="02020603050405020304" pitchFamily="18" charset="0"/>
              </a:rPr>
              <a:t>  </a:t>
            </a:r>
          </a:p>
          <a:p>
            <a:pPr lvl="1">
              <a:lnSpc>
                <a:spcPct val="150000"/>
              </a:lnSpc>
            </a:pPr>
            <a:r>
              <a:rPr lang="en-GB" altLang="am-ET" sz="2600" b="1" i="1" dirty="0">
                <a:solidFill>
                  <a:srgbClr val="0070C0"/>
                </a:solidFill>
                <a:latin typeface="Times New Roman" panose="02020603050405020304" pitchFamily="18" charset="0"/>
                <a:cs typeface="Times New Roman" panose="02020603050405020304" pitchFamily="18" charset="0"/>
              </a:rPr>
              <a:t>S. </a:t>
            </a:r>
            <a:r>
              <a:rPr lang="en-GB" altLang="am-ET" sz="2600" b="1" i="1" dirty="0" err="1">
                <a:solidFill>
                  <a:srgbClr val="0070C0"/>
                </a:solidFill>
                <a:latin typeface="Times New Roman" panose="02020603050405020304" pitchFamily="18" charset="0"/>
                <a:cs typeface="Times New Roman" panose="02020603050405020304" pitchFamily="18" charset="0"/>
              </a:rPr>
              <a:t>epidermidis</a:t>
            </a:r>
            <a:r>
              <a:rPr lang="en-US" altLang="am-ET" sz="2600" b="1" dirty="0">
                <a:solidFill>
                  <a:srgbClr val="0070C0"/>
                </a:solidFill>
                <a:latin typeface="Times New Roman" panose="02020603050405020304" pitchFamily="18" charset="0"/>
                <a:cs typeface="Times New Roman" panose="02020603050405020304" pitchFamily="18" charset="0"/>
              </a:rPr>
              <a:t> </a:t>
            </a:r>
            <a:endParaRPr lang="en-GB" altLang="am-ET" sz="2600" b="1" i="1" dirty="0">
              <a:solidFill>
                <a:srgbClr val="0070C0"/>
              </a:solidFill>
              <a:latin typeface="Times New Roman" panose="02020603050405020304" pitchFamily="18" charset="0"/>
              <a:cs typeface="Times New Roman" panose="02020603050405020304" pitchFamily="18" charset="0"/>
            </a:endParaRPr>
          </a:p>
          <a:p>
            <a:pPr lvl="1">
              <a:lnSpc>
                <a:spcPct val="150000"/>
              </a:lnSpc>
            </a:pPr>
            <a:r>
              <a:rPr lang="en-GB" altLang="am-ET" sz="2600" i="1" dirty="0">
                <a:latin typeface="Times New Roman" panose="02020603050405020304" pitchFamily="18" charset="0"/>
                <a:cs typeface="Times New Roman" panose="02020603050405020304" pitchFamily="18" charset="0"/>
              </a:rPr>
              <a:t>S. </a:t>
            </a:r>
            <a:r>
              <a:rPr lang="en-GB" altLang="am-ET" sz="2600" i="1" dirty="0" err="1">
                <a:latin typeface="Times New Roman" panose="02020603050405020304" pitchFamily="18" charset="0"/>
                <a:cs typeface="Times New Roman" panose="02020603050405020304" pitchFamily="18" charset="0"/>
              </a:rPr>
              <a:t>saprophyticus</a:t>
            </a:r>
            <a:endParaRPr lang="en-GB" altLang="am-ET" sz="2600" i="1" dirty="0">
              <a:latin typeface="Times New Roman" panose="02020603050405020304" pitchFamily="18" charset="0"/>
              <a:cs typeface="Times New Roman" panose="02020603050405020304" pitchFamily="18" charset="0"/>
            </a:endParaRPr>
          </a:p>
          <a:p>
            <a:pPr lvl="1">
              <a:lnSpc>
                <a:spcPct val="150000"/>
              </a:lnSpc>
            </a:pPr>
            <a:r>
              <a:rPr lang="en-GB" altLang="am-ET" sz="2600" i="1" dirty="0">
                <a:latin typeface="Times New Roman" panose="02020603050405020304" pitchFamily="18" charset="0"/>
                <a:cs typeface="Times New Roman" panose="02020603050405020304" pitchFamily="18" charset="0"/>
              </a:rPr>
              <a:t>S. </a:t>
            </a:r>
            <a:r>
              <a:rPr lang="en-GB" altLang="am-ET" sz="2600" i="1" dirty="0" err="1">
                <a:latin typeface="Times New Roman" panose="02020603050405020304" pitchFamily="18" charset="0"/>
                <a:cs typeface="Times New Roman" panose="02020603050405020304" pitchFamily="18" charset="0"/>
              </a:rPr>
              <a:t>haemolyticus</a:t>
            </a:r>
            <a:r>
              <a:rPr lang="en-US" altLang="am-ET" sz="2600" dirty="0">
                <a:latin typeface="Times New Roman" panose="02020603050405020304" pitchFamily="18" charset="0"/>
                <a:cs typeface="Times New Roman" panose="02020603050405020304" pitchFamily="18" charset="0"/>
              </a:rPr>
              <a:t> </a:t>
            </a:r>
          </a:p>
          <a:p>
            <a:pPr algn="just">
              <a:lnSpc>
                <a:spcPct val="150000"/>
              </a:lnSpc>
            </a:pPr>
            <a:endParaRPr lang="am-ET" sz="2600" dirty="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167EEAB-4B1A-4B36-8290-8409503FCFA0}" type="slidenum">
              <a:rPr lang="am-ET" smtClean="0"/>
              <a:t>29</a:t>
            </a:fld>
            <a:endParaRPr lang="am-ET"/>
          </a:p>
        </p:txBody>
      </p:sp>
    </p:spTree>
    <p:extLst>
      <p:ext uri="{BB962C8B-B14F-4D97-AF65-F5344CB8AC3E}">
        <p14:creationId xmlns:p14="http://schemas.microsoft.com/office/powerpoint/2010/main" val="3364478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09600"/>
          </a:xfrm>
        </p:spPr>
        <p:txBody>
          <a:bodyPr rtlCol="0">
            <a:normAutofit/>
          </a:bodyPr>
          <a:lstStyle/>
          <a:p>
            <a:pPr eaLnBrk="1" fontAlgn="auto" hangingPunct="1">
              <a:spcAft>
                <a:spcPts val="0"/>
              </a:spcAft>
              <a:defRPr/>
            </a:pPr>
            <a:r>
              <a:rPr lang="en-US" sz="2600" b="1" kern="0" dirty="0" smtClean="0">
                <a:solidFill>
                  <a:srgbClr val="000000"/>
                </a:solidFill>
                <a:latin typeface="Times New Roman"/>
              </a:rPr>
              <a:t>Introduction to Musculoskeletal &amp; Integumentary Systems</a:t>
            </a:r>
            <a:endParaRPr lang="en-US" sz="2600" b="1" dirty="0"/>
          </a:p>
        </p:txBody>
      </p:sp>
      <p:sp>
        <p:nvSpPr>
          <p:cNvPr id="163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新細明體" pitchFamily="18" charset="-120"/>
              </a:defRPr>
            </a:lvl1pPr>
            <a:lvl2pPr marL="742950" indent="-285750">
              <a:defRPr>
                <a:solidFill>
                  <a:schemeClr val="tx1"/>
                </a:solidFill>
                <a:latin typeface="Arial" pitchFamily="34" charset="0"/>
                <a:ea typeface="新細明體" pitchFamily="18" charset="-120"/>
              </a:defRPr>
            </a:lvl2pPr>
            <a:lvl3pPr marL="1143000" indent="-228600">
              <a:defRPr>
                <a:solidFill>
                  <a:schemeClr val="tx1"/>
                </a:solidFill>
                <a:latin typeface="Arial" pitchFamily="34" charset="0"/>
                <a:ea typeface="新細明體" pitchFamily="18" charset="-120"/>
              </a:defRPr>
            </a:lvl3pPr>
            <a:lvl4pPr marL="1600200" indent="-228600">
              <a:defRPr>
                <a:solidFill>
                  <a:schemeClr val="tx1"/>
                </a:solidFill>
                <a:latin typeface="Arial" pitchFamily="34" charset="0"/>
                <a:ea typeface="新細明體" pitchFamily="18" charset="-120"/>
              </a:defRPr>
            </a:lvl4pPr>
            <a:lvl5pPr marL="2057400" indent="-228600">
              <a:defRPr>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Arial" pitchFamily="34" charset="0"/>
                <a:ea typeface="新細明體" pitchFamily="18" charset="-120"/>
              </a:defRPr>
            </a:lvl9pPr>
          </a:lstStyle>
          <a:p>
            <a:fld id="{89F4256C-E2D7-4918-8285-0300D3CE0A06}" type="slidenum">
              <a:rPr lang="en-US" smtClean="0">
                <a:solidFill>
                  <a:srgbClr val="045C75"/>
                </a:solidFill>
              </a:rPr>
              <a:pPr/>
              <a:t>3</a:t>
            </a:fld>
            <a:endParaRPr lang="en-US" smtClean="0">
              <a:solidFill>
                <a:srgbClr val="045C75"/>
              </a:solidFill>
            </a:endParaRPr>
          </a:p>
        </p:txBody>
      </p:sp>
      <p:grpSp>
        <p:nvGrpSpPr>
          <p:cNvPr id="16388" name="Group 5"/>
          <p:cNvGrpSpPr>
            <a:grpSpLocks noChangeAspect="1"/>
          </p:cNvGrpSpPr>
          <p:nvPr/>
        </p:nvGrpSpPr>
        <p:grpSpPr bwMode="auto">
          <a:xfrm>
            <a:off x="838200" y="1143000"/>
            <a:ext cx="7315200" cy="4565650"/>
            <a:chOff x="768" y="826"/>
            <a:chExt cx="4608" cy="2876"/>
          </a:xfrm>
        </p:grpSpPr>
        <p:sp>
          <p:nvSpPr>
            <p:cNvPr id="6" name="AutoShape 4"/>
            <p:cNvSpPr>
              <a:spLocks noChangeAspect="1" noChangeArrowheads="1" noTextEdit="1"/>
            </p:cNvSpPr>
            <p:nvPr/>
          </p:nvSpPr>
          <p:spPr bwMode="auto">
            <a:xfrm>
              <a:off x="768" y="826"/>
              <a:ext cx="4608" cy="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en-US" kern="0">
                <a:solidFill>
                  <a:sysClr val="windowText" lastClr="000000"/>
                </a:solidFill>
                <a:latin typeface="Constantia"/>
                <a:ea typeface="+mn-ea"/>
              </a:endParaRPr>
            </a:p>
          </p:txBody>
        </p:sp>
        <p:sp>
          <p:nvSpPr>
            <p:cNvPr id="7" name="_s277525"/>
            <p:cNvSpPr>
              <a:spLocks noChangeShapeType="1"/>
            </p:cNvSpPr>
            <p:nvPr/>
          </p:nvSpPr>
          <p:spPr bwMode="auto">
            <a:xfrm flipH="1" flipV="1">
              <a:off x="2173" y="1817"/>
              <a:ext cx="449" cy="22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eaLnBrk="1" fontAlgn="auto" hangingPunct="1">
                <a:spcBef>
                  <a:spcPts val="0"/>
                </a:spcBef>
                <a:spcAft>
                  <a:spcPts val="0"/>
                </a:spcAft>
                <a:defRPr/>
              </a:pPr>
              <a:endParaRPr lang="en-US" kern="0">
                <a:solidFill>
                  <a:sysClr val="windowText" lastClr="000000"/>
                </a:solidFill>
                <a:latin typeface="Constantia"/>
                <a:ea typeface="+mn-ea"/>
              </a:endParaRPr>
            </a:p>
          </p:txBody>
        </p:sp>
        <p:sp>
          <p:nvSpPr>
            <p:cNvPr id="8" name="_s277524" descr="Recycled paper"/>
            <p:cNvSpPr>
              <a:spLocks noChangeArrowheads="1"/>
            </p:cNvSpPr>
            <p:nvPr/>
          </p:nvSpPr>
          <p:spPr bwMode="auto">
            <a:xfrm>
              <a:off x="1145" y="1233"/>
              <a:ext cx="1152" cy="718"/>
            </a:xfrm>
            <a:prstGeom prst="ellipse">
              <a:avLst/>
            </a:prstGeom>
            <a:blipFill dpi="0" rotWithShape="1">
              <a:blip r:embed="rId3"/>
              <a:srcRect/>
              <a:tile tx="0" ty="0" sx="100000" sy="100000" flip="none" algn="tl"/>
            </a:blipFill>
            <a:ln w="9525">
              <a:solidFill>
                <a:srgbClr val="663300"/>
              </a:solidFill>
              <a:round/>
              <a:headEnd/>
              <a:tailEnd/>
            </a:ln>
          </p:spPr>
          <p:txBody>
            <a:bodyPr wrap="none" lIns="0" tIns="0" rIns="0" bIns="0" anchor="ctr"/>
            <a:lstStyle/>
            <a:p>
              <a:pPr algn="ctr" eaLnBrk="1" fontAlgn="auto" hangingPunct="1">
                <a:spcBef>
                  <a:spcPts val="0"/>
                </a:spcBef>
                <a:spcAft>
                  <a:spcPts val="0"/>
                </a:spcAft>
                <a:defRPr/>
              </a:pPr>
              <a:r>
                <a:rPr lang="en-US" sz="2800" kern="0" dirty="0" err="1">
                  <a:solidFill>
                    <a:sysClr val="windowText" lastClr="000000"/>
                  </a:solidFill>
                  <a:latin typeface="Trebuchet MS" pitchFamily="34" charset="0"/>
                  <a:ea typeface="+mn-ea"/>
                </a:rPr>
                <a:t>Bursae</a:t>
              </a:r>
              <a:endParaRPr lang="en-US" sz="2800" kern="0" dirty="0">
                <a:solidFill>
                  <a:sysClr val="windowText" lastClr="000000"/>
                </a:solidFill>
                <a:latin typeface="Trebuchet MS" pitchFamily="34" charset="0"/>
                <a:ea typeface="+mn-ea"/>
              </a:endParaRPr>
            </a:p>
          </p:txBody>
        </p:sp>
        <p:sp>
          <p:nvSpPr>
            <p:cNvPr id="9" name="_s277523"/>
            <p:cNvSpPr>
              <a:spLocks noChangeShapeType="1"/>
            </p:cNvSpPr>
            <p:nvPr/>
          </p:nvSpPr>
          <p:spPr bwMode="auto">
            <a:xfrm flipH="1">
              <a:off x="1952" y="2343"/>
              <a:ext cx="559" cy="8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eaLnBrk="1" fontAlgn="auto" hangingPunct="1">
                <a:spcBef>
                  <a:spcPts val="0"/>
                </a:spcBef>
                <a:spcAft>
                  <a:spcPts val="0"/>
                </a:spcAft>
                <a:defRPr/>
              </a:pPr>
              <a:endParaRPr lang="en-US" kern="0">
                <a:solidFill>
                  <a:sysClr val="windowText" lastClr="000000"/>
                </a:solidFill>
                <a:latin typeface="Constantia"/>
                <a:ea typeface="+mn-ea"/>
              </a:endParaRPr>
            </a:p>
          </p:txBody>
        </p:sp>
        <p:sp>
          <p:nvSpPr>
            <p:cNvPr id="10" name="_s277522" descr="Recycled paper"/>
            <p:cNvSpPr>
              <a:spLocks noChangeArrowheads="1"/>
            </p:cNvSpPr>
            <p:nvPr/>
          </p:nvSpPr>
          <p:spPr bwMode="auto">
            <a:xfrm>
              <a:off x="812" y="2144"/>
              <a:ext cx="1152" cy="719"/>
            </a:xfrm>
            <a:prstGeom prst="ellipse">
              <a:avLst/>
            </a:prstGeom>
            <a:blipFill dpi="0" rotWithShape="1">
              <a:blip r:embed="rId3"/>
              <a:srcRect/>
              <a:tile tx="0" ty="0" sx="100000" sy="100000" flip="none" algn="tl"/>
            </a:blipFill>
            <a:ln w="9525">
              <a:solidFill>
                <a:srgbClr val="663300"/>
              </a:solidFill>
              <a:round/>
              <a:headEnd/>
              <a:tailEnd/>
            </a:ln>
          </p:spPr>
          <p:txBody>
            <a:bodyPr wrap="none" lIns="0" tIns="0" rIns="0" bIns="0" anchor="ctr"/>
            <a:lstStyle/>
            <a:p>
              <a:pPr algn="ctr" eaLnBrk="1" fontAlgn="auto" hangingPunct="1">
                <a:spcBef>
                  <a:spcPts val="0"/>
                </a:spcBef>
                <a:spcAft>
                  <a:spcPts val="0"/>
                </a:spcAft>
                <a:defRPr/>
              </a:pPr>
              <a:r>
                <a:rPr lang="en-US" sz="2800" kern="0" dirty="0">
                  <a:solidFill>
                    <a:sysClr val="windowText" lastClr="000000"/>
                  </a:solidFill>
                  <a:latin typeface="Trebuchet MS" pitchFamily="34" charset="0"/>
                  <a:ea typeface="+mn-ea"/>
                </a:rPr>
                <a:t>Cartilage</a:t>
              </a:r>
            </a:p>
          </p:txBody>
        </p:sp>
        <p:sp>
          <p:nvSpPr>
            <p:cNvPr id="11" name="_s277521"/>
            <p:cNvSpPr>
              <a:spLocks noChangeShapeType="1"/>
            </p:cNvSpPr>
            <p:nvPr/>
          </p:nvSpPr>
          <p:spPr bwMode="auto">
            <a:xfrm flipH="1">
              <a:off x="2575" y="2586"/>
              <a:ext cx="248" cy="32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eaLnBrk="1" fontAlgn="auto" hangingPunct="1">
                <a:spcBef>
                  <a:spcPts val="0"/>
                </a:spcBef>
                <a:spcAft>
                  <a:spcPts val="0"/>
                </a:spcAft>
                <a:defRPr/>
              </a:pPr>
              <a:endParaRPr lang="en-US" kern="0">
                <a:solidFill>
                  <a:sysClr val="windowText" lastClr="000000"/>
                </a:solidFill>
                <a:latin typeface="Constantia"/>
                <a:ea typeface="+mn-ea"/>
              </a:endParaRPr>
            </a:p>
          </p:txBody>
        </p:sp>
        <p:sp>
          <p:nvSpPr>
            <p:cNvPr id="12" name="_s277520" descr="Recycled paper"/>
            <p:cNvSpPr>
              <a:spLocks noChangeArrowheads="1"/>
            </p:cNvSpPr>
            <p:nvPr/>
          </p:nvSpPr>
          <p:spPr bwMode="auto">
            <a:xfrm>
              <a:off x="1748" y="2875"/>
              <a:ext cx="1152" cy="719"/>
            </a:xfrm>
            <a:prstGeom prst="ellipse">
              <a:avLst/>
            </a:prstGeom>
            <a:blipFill dpi="0" rotWithShape="1">
              <a:blip r:embed="rId3"/>
              <a:srcRect/>
              <a:tile tx="0" ty="0" sx="100000" sy="100000" flip="none" algn="tl"/>
            </a:blipFill>
            <a:ln w="9525">
              <a:solidFill>
                <a:srgbClr val="663300"/>
              </a:solidFill>
              <a:round/>
              <a:headEnd/>
              <a:tailEnd/>
            </a:ln>
          </p:spPr>
          <p:txBody>
            <a:bodyPr wrap="none" lIns="0" tIns="0" rIns="0" bIns="0" anchor="ctr"/>
            <a:lstStyle/>
            <a:p>
              <a:pPr algn="ctr" eaLnBrk="1" fontAlgn="auto" hangingPunct="1">
                <a:spcBef>
                  <a:spcPts val="0"/>
                </a:spcBef>
                <a:spcAft>
                  <a:spcPts val="0"/>
                </a:spcAft>
                <a:defRPr/>
              </a:pPr>
              <a:r>
                <a:rPr lang="en-US" sz="2800" kern="0" dirty="0">
                  <a:solidFill>
                    <a:sysClr val="windowText" lastClr="000000"/>
                  </a:solidFill>
                  <a:latin typeface="Trebuchet MS" pitchFamily="34" charset="0"/>
                  <a:ea typeface="+mn-ea"/>
                </a:rPr>
                <a:t>Ligaments</a:t>
              </a:r>
            </a:p>
          </p:txBody>
        </p:sp>
        <p:sp>
          <p:nvSpPr>
            <p:cNvPr id="13" name="_s277519"/>
            <p:cNvSpPr>
              <a:spLocks noChangeShapeType="1"/>
            </p:cNvSpPr>
            <p:nvPr/>
          </p:nvSpPr>
          <p:spPr bwMode="auto">
            <a:xfrm>
              <a:off x="3321" y="2586"/>
              <a:ext cx="251" cy="32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eaLnBrk="1" fontAlgn="auto" hangingPunct="1">
                <a:spcBef>
                  <a:spcPts val="0"/>
                </a:spcBef>
                <a:spcAft>
                  <a:spcPts val="0"/>
                </a:spcAft>
                <a:defRPr/>
              </a:pPr>
              <a:endParaRPr lang="en-US" kern="0">
                <a:solidFill>
                  <a:sysClr val="windowText" lastClr="000000"/>
                </a:solidFill>
                <a:latin typeface="Constantia"/>
                <a:ea typeface="+mn-ea"/>
              </a:endParaRPr>
            </a:p>
          </p:txBody>
        </p:sp>
        <p:sp>
          <p:nvSpPr>
            <p:cNvPr id="14" name="_s277518" descr="Recycled paper"/>
            <p:cNvSpPr>
              <a:spLocks noChangeArrowheads="1"/>
            </p:cNvSpPr>
            <p:nvPr/>
          </p:nvSpPr>
          <p:spPr bwMode="auto">
            <a:xfrm>
              <a:off x="3247" y="2874"/>
              <a:ext cx="1152" cy="719"/>
            </a:xfrm>
            <a:prstGeom prst="ellipse">
              <a:avLst/>
            </a:prstGeom>
            <a:blipFill dpi="0" rotWithShape="1">
              <a:blip r:embed="rId3"/>
              <a:srcRect/>
              <a:tile tx="0" ty="0" sx="100000" sy="100000" flip="none" algn="tl"/>
            </a:blipFill>
            <a:ln w="9525">
              <a:solidFill>
                <a:srgbClr val="663300"/>
              </a:solidFill>
              <a:round/>
              <a:headEnd/>
              <a:tailEnd/>
            </a:ln>
          </p:spPr>
          <p:txBody>
            <a:bodyPr wrap="none" lIns="0" tIns="0" rIns="0" bIns="0" anchor="ctr"/>
            <a:lstStyle/>
            <a:p>
              <a:pPr algn="ctr" eaLnBrk="1" fontAlgn="auto" hangingPunct="1">
                <a:spcBef>
                  <a:spcPts val="0"/>
                </a:spcBef>
                <a:spcAft>
                  <a:spcPts val="0"/>
                </a:spcAft>
                <a:defRPr/>
              </a:pPr>
              <a:r>
                <a:rPr lang="en-US" sz="2800" kern="0" dirty="0">
                  <a:solidFill>
                    <a:sysClr val="windowText" lastClr="000000"/>
                  </a:solidFill>
                  <a:latin typeface="Trebuchet MS" pitchFamily="34" charset="0"/>
                  <a:ea typeface="+mn-ea"/>
                </a:rPr>
                <a:t>Tendons</a:t>
              </a:r>
            </a:p>
          </p:txBody>
        </p:sp>
        <p:sp>
          <p:nvSpPr>
            <p:cNvPr id="15" name="_s277516"/>
            <p:cNvSpPr>
              <a:spLocks noChangeShapeType="1"/>
            </p:cNvSpPr>
            <p:nvPr/>
          </p:nvSpPr>
          <p:spPr bwMode="auto">
            <a:xfrm>
              <a:off x="3633" y="2343"/>
              <a:ext cx="561" cy="8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eaLnBrk="1" fontAlgn="auto" hangingPunct="1">
                <a:spcBef>
                  <a:spcPts val="0"/>
                </a:spcBef>
                <a:spcAft>
                  <a:spcPts val="0"/>
                </a:spcAft>
                <a:defRPr/>
              </a:pPr>
              <a:endParaRPr lang="en-US" kern="0">
                <a:solidFill>
                  <a:sysClr val="windowText" lastClr="000000"/>
                </a:solidFill>
                <a:latin typeface="Constantia"/>
                <a:ea typeface="+mn-ea"/>
              </a:endParaRPr>
            </a:p>
          </p:txBody>
        </p:sp>
        <p:sp>
          <p:nvSpPr>
            <p:cNvPr id="16" name="_s277515" descr="Recycled paper"/>
            <p:cNvSpPr>
              <a:spLocks noChangeArrowheads="1"/>
            </p:cNvSpPr>
            <p:nvPr/>
          </p:nvSpPr>
          <p:spPr bwMode="auto">
            <a:xfrm>
              <a:off x="4180" y="2143"/>
              <a:ext cx="1152" cy="719"/>
            </a:xfrm>
            <a:prstGeom prst="ellipse">
              <a:avLst/>
            </a:prstGeom>
            <a:blipFill dpi="0" rotWithShape="1">
              <a:blip r:embed="rId3"/>
              <a:srcRect/>
              <a:tile tx="0" ty="0" sx="100000" sy="100000" flip="none" algn="tl"/>
            </a:blipFill>
            <a:ln w="9525">
              <a:solidFill>
                <a:srgbClr val="663300"/>
              </a:solidFill>
              <a:round/>
              <a:headEnd/>
              <a:tailEnd/>
            </a:ln>
          </p:spPr>
          <p:txBody>
            <a:bodyPr wrap="none" lIns="0" tIns="0" rIns="0" bIns="0" anchor="ctr"/>
            <a:lstStyle/>
            <a:p>
              <a:pPr algn="ctr" eaLnBrk="1" fontAlgn="auto" hangingPunct="1">
                <a:spcBef>
                  <a:spcPts val="0"/>
                </a:spcBef>
                <a:spcAft>
                  <a:spcPts val="0"/>
                </a:spcAft>
                <a:defRPr/>
              </a:pPr>
              <a:r>
                <a:rPr lang="en-US" sz="2800" kern="0">
                  <a:solidFill>
                    <a:sysClr val="windowText" lastClr="000000"/>
                  </a:solidFill>
                  <a:latin typeface="Trebuchet MS" pitchFamily="34" charset="0"/>
                  <a:ea typeface="+mn-ea"/>
                </a:rPr>
                <a:t>Joints</a:t>
              </a:r>
            </a:p>
          </p:txBody>
        </p:sp>
        <p:sp>
          <p:nvSpPr>
            <p:cNvPr id="17" name="_s277514"/>
            <p:cNvSpPr>
              <a:spLocks noChangeShapeType="1"/>
            </p:cNvSpPr>
            <p:nvPr/>
          </p:nvSpPr>
          <p:spPr bwMode="auto">
            <a:xfrm flipV="1">
              <a:off x="3522" y="1815"/>
              <a:ext cx="449" cy="22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eaLnBrk="1" fontAlgn="auto" hangingPunct="1">
                <a:spcBef>
                  <a:spcPts val="0"/>
                </a:spcBef>
                <a:spcAft>
                  <a:spcPts val="0"/>
                </a:spcAft>
                <a:defRPr/>
              </a:pPr>
              <a:endParaRPr lang="en-US" kern="0">
                <a:solidFill>
                  <a:sysClr val="windowText" lastClr="000000"/>
                </a:solidFill>
                <a:latin typeface="Constantia"/>
                <a:ea typeface="+mn-ea"/>
              </a:endParaRPr>
            </a:p>
          </p:txBody>
        </p:sp>
        <p:sp>
          <p:nvSpPr>
            <p:cNvPr id="18" name="_s277513" descr="Recycled paper"/>
            <p:cNvSpPr>
              <a:spLocks noChangeArrowheads="1"/>
            </p:cNvSpPr>
            <p:nvPr/>
          </p:nvSpPr>
          <p:spPr bwMode="auto">
            <a:xfrm>
              <a:off x="3847" y="1233"/>
              <a:ext cx="1152" cy="718"/>
            </a:xfrm>
            <a:prstGeom prst="ellipse">
              <a:avLst/>
            </a:prstGeom>
            <a:blipFill dpi="0" rotWithShape="1">
              <a:blip r:embed="rId3"/>
              <a:srcRect/>
              <a:tile tx="0" ty="0" sx="100000" sy="100000" flip="none" algn="tl"/>
            </a:blipFill>
            <a:ln w="9525">
              <a:solidFill>
                <a:srgbClr val="663300"/>
              </a:solidFill>
              <a:round/>
              <a:headEnd/>
              <a:tailEnd/>
            </a:ln>
          </p:spPr>
          <p:txBody>
            <a:bodyPr wrap="none" lIns="0" tIns="0" rIns="0" bIns="0" anchor="ctr"/>
            <a:lstStyle/>
            <a:p>
              <a:pPr algn="ctr" eaLnBrk="1" fontAlgn="auto" hangingPunct="1">
                <a:spcBef>
                  <a:spcPts val="0"/>
                </a:spcBef>
                <a:spcAft>
                  <a:spcPts val="0"/>
                </a:spcAft>
                <a:defRPr/>
              </a:pPr>
              <a:r>
                <a:rPr lang="en-US" sz="2800" kern="0">
                  <a:solidFill>
                    <a:sysClr val="windowText" lastClr="000000"/>
                  </a:solidFill>
                  <a:latin typeface="Trebuchet MS" pitchFamily="34" charset="0"/>
                  <a:ea typeface="+mn-ea"/>
                </a:rPr>
                <a:t>Muscles</a:t>
              </a:r>
            </a:p>
          </p:txBody>
        </p:sp>
        <p:sp>
          <p:nvSpPr>
            <p:cNvPr id="19" name="_s277512"/>
            <p:cNvSpPr>
              <a:spLocks noChangeShapeType="1"/>
            </p:cNvSpPr>
            <p:nvPr/>
          </p:nvSpPr>
          <p:spPr bwMode="auto">
            <a:xfrm flipV="1">
              <a:off x="3072" y="1546"/>
              <a:ext cx="0" cy="35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pPr eaLnBrk="1" fontAlgn="auto" hangingPunct="1">
                <a:spcBef>
                  <a:spcPts val="0"/>
                </a:spcBef>
                <a:spcAft>
                  <a:spcPts val="0"/>
                </a:spcAft>
                <a:defRPr/>
              </a:pPr>
              <a:endParaRPr lang="en-US" kern="0">
                <a:solidFill>
                  <a:sysClr val="windowText" lastClr="000000"/>
                </a:solidFill>
                <a:latin typeface="Constantia"/>
                <a:ea typeface="+mn-ea"/>
              </a:endParaRPr>
            </a:p>
          </p:txBody>
        </p:sp>
        <p:sp>
          <p:nvSpPr>
            <p:cNvPr id="20" name="_s277511" descr="Recycled paper"/>
            <p:cNvSpPr>
              <a:spLocks noChangeArrowheads="1"/>
            </p:cNvSpPr>
            <p:nvPr/>
          </p:nvSpPr>
          <p:spPr bwMode="auto">
            <a:xfrm>
              <a:off x="2496" y="827"/>
              <a:ext cx="1152" cy="719"/>
            </a:xfrm>
            <a:prstGeom prst="ellipse">
              <a:avLst/>
            </a:prstGeom>
            <a:blipFill dpi="0" rotWithShape="1">
              <a:blip r:embed="rId3"/>
              <a:srcRect/>
              <a:tile tx="0" ty="0" sx="100000" sy="100000" flip="none" algn="tl"/>
            </a:blipFill>
            <a:ln w="9525">
              <a:solidFill>
                <a:srgbClr val="663300"/>
              </a:solidFill>
              <a:round/>
              <a:headEnd/>
              <a:tailEnd/>
            </a:ln>
          </p:spPr>
          <p:txBody>
            <a:bodyPr wrap="none" lIns="0" tIns="0" rIns="0" bIns="0" anchor="ctr"/>
            <a:lstStyle/>
            <a:p>
              <a:pPr algn="ctr" eaLnBrk="1" fontAlgn="auto" hangingPunct="1">
                <a:spcBef>
                  <a:spcPts val="0"/>
                </a:spcBef>
                <a:spcAft>
                  <a:spcPts val="0"/>
                </a:spcAft>
                <a:defRPr/>
              </a:pPr>
              <a:r>
                <a:rPr lang="en-US" sz="2800" kern="0">
                  <a:solidFill>
                    <a:sysClr val="windowText" lastClr="000000"/>
                  </a:solidFill>
                  <a:latin typeface="Trebuchet MS" pitchFamily="34" charset="0"/>
                  <a:ea typeface="+mn-ea"/>
                </a:rPr>
                <a:t>Bones</a:t>
              </a:r>
            </a:p>
          </p:txBody>
        </p:sp>
        <p:sp>
          <p:nvSpPr>
            <p:cNvPr id="21" name="_s277510" descr="Newsprint"/>
            <p:cNvSpPr>
              <a:spLocks noChangeArrowheads="1"/>
            </p:cNvSpPr>
            <p:nvPr/>
          </p:nvSpPr>
          <p:spPr bwMode="auto">
            <a:xfrm>
              <a:off x="2112" y="1824"/>
              <a:ext cx="1920" cy="912"/>
            </a:xfrm>
            <a:prstGeom prst="ellipse">
              <a:avLst/>
            </a:prstGeom>
            <a:blipFill dpi="0" rotWithShape="1">
              <a:blip r:embed="rId4"/>
              <a:srcRect/>
              <a:tile tx="0" ty="0" sx="100000" sy="100000" flip="none" algn="tl"/>
            </a:blipFill>
            <a:ln w="9525">
              <a:solidFill>
                <a:srgbClr val="663300"/>
              </a:solidFill>
              <a:round/>
              <a:headEnd/>
              <a:tailEnd/>
            </a:ln>
          </p:spPr>
          <p:txBody>
            <a:bodyPr wrap="none" lIns="0" tIns="0" rIns="0" bIns="0" anchor="ctr"/>
            <a:lstStyle/>
            <a:p>
              <a:pPr algn="ctr" eaLnBrk="1" fontAlgn="auto" hangingPunct="1">
                <a:spcBef>
                  <a:spcPts val="0"/>
                </a:spcBef>
                <a:spcAft>
                  <a:spcPts val="0"/>
                </a:spcAft>
                <a:defRPr/>
              </a:pPr>
              <a:r>
                <a:rPr lang="en-US" sz="2800" b="1" kern="0" dirty="0">
                  <a:solidFill>
                    <a:sysClr val="windowText" lastClr="000000"/>
                  </a:solidFill>
                  <a:latin typeface="Trebuchet MS" pitchFamily="34" charset="0"/>
                  <a:ea typeface="+mn-ea"/>
                </a:rPr>
                <a:t>Musculoskeletal</a:t>
              </a:r>
              <a:r>
                <a:rPr lang="en-US" b="1" kern="0" dirty="0">
                  <a:solidFill>
                    <a:sysClr val="windowText" lastClr="000000"/>
                  </a:solidFill>
                  <a:latin typeface="Constantia"/>
                  <a:ea typeface="+mn-ea"/>
                </a:rPr>
                <a:t> </a:t>
              </a:r>
            </a:p>
            <a:p>
              <a:pPr algn="ctr" eaLnBrk="1" fontAlgn="auto" hangingPunct="1">
                <a:spcBef>
                  <a:spcPts val="0"/>
                </a:spcBef>
                <a:spcAft>
                  <a:spcPts val="0"/>
                </a:spcAft>
                <a:defRPr/>
              </a:pPr>
              <a:r>
                <a:rPr lang="en-US" sz="2800" b="1" kern="0" dirty="0">
                  <a:solidFill>
                    <a:sysClr val="windowText" lastClr="000000"/>
                  </a:solidFill>
                  <a:latin typeface="Trebuchet MS" pitchFamily="34" charset="0"/>
                  <a:ea typeface="+mn-ea"/>
                </a:rPr>
                <a:t>System</a:t>
              </a:r>
              <a:endParaRPr lang="en-US" sz="1200" b="1" kern="0" dirty="0">
                <a:solidFill>
                  <a:sysClr val="windowText" lastClr="000000"/>
                </a:solidFill>
                <a:latin typeface="Constantia"/>
                <a:ea typeface="+mn-ea"/>
              </a:endParaRPr>
            </a:p>
          </p:txBody>
        </p:sp>
      </p:grpSp>
    </p:spTree>
    <p:extLst>
      <p:ext uri="{BB962C8B-B14F-4D97-AF65-F5344CB8AC3E}">
        <p14:creationId xmlns:p14="http://schemas.microsoft.com/office/powerpoint/2010/main" val="28109804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Autofit/>
          </a:bodyPr>
          <a:lstStyle/>
          <a:p>
            <a:r>
              <a:rPr lang="en-US" sz="2800" b="1" dirty="0">
                <a:latin typeface="Times New Roman" pitchFamily="18" charset="0"/>
                <a:cs typeface="Times New Roman" pitchFamily="18" charset="0"/>
              </a:rPr>
              <a:t>Staphylococcal </a:t>
            </a:r>
            <a:r>
              <a:rPr lang="en-US" sz="2800" b="1" dirty="0" smtClean="0">
                <a:latin typeface="Times New Roman" pitchFamily="18" charset="0"/>
                <a:cs typeface="Times New Roman" pitchFamily="18" charset="0"/>
              </a:rPr>
              <a:t>virulent factors </a:t>
            </a:r>
            <a:endParaRPr lang="am-ET" sz="2800" b="1" dirty="0">
              <a:cs typeface="Times New Roman" pitchFamily="18" charset="0"/>
            </a:endParaRPr>
          </a:p>
        </p:txBody>
      </p:sp>
      <p:sp>
        <p:nvSpPr>
          <p:cNvPr id="3" name="Content Placeholder 2"/>
          <p:cNvSpPr>
            <a:spLocks noGrp="1"/>
          </p:cNvSpPr>
          <p:nvPr>
            <p:ph idx="1"/>
          </p:nvPr>
        </p:nvSpPr>
        <p:spPr/>
        <p:txBody>
          <a:bodyPr/>
          <a:lstStyle/>
          <a:p>
            <a:endParaRPr lang="am-ET"/>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533401"/>
            <a:ext cx="85598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30</a:t>
            </a:fld>
            <a:endParaRPr lang="am-ET"/>
          </a:p>
        </p:txBody>
      </p:sp>
    </p:spTree>
    <p:extLst>
      <p:ext uri="{BB962C8B-B14F-4D97-AF65-F5344CB8AC3E}">
        <p14:creationId xmlns:p14="http://schemas.microsoft.com/office/powerpoint/2010/main" val="339180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0" indent="0" algn="just">
              <a:lnSpc>
                <a:spcPct val="150000"/>
              </a:lnSpc>
              <a:buNone/>
            </a:pPr>
            <a:r>
              <a:rPr lang="en-US" sz="2400" b="1" dirty="0" smtClean="0">
                <a:latin typeface="Times New Roman" panose="02020603050405020304" pitchFamily="18" charset="0"/>
                <a:cs typeface="Times New Roman" panose="02020603050405020304" pitchFamily="18" charset="0"/>
              </a:rPr>
              <a:t>Pathogenesis</a:t>
            </a:r>
          </a:p>
          <a:p>
            <a:pPr algn="just">
              <a:lnSpc>
                <a:spcPct val="150000"/>
              </a:lnSpc>
            </a:pPr>
            <a:r>
              <a:rPr lang="en-US" sz="2400" dirty="0" smtClean="0">
                <a:latin typeface="Times New Roman" panose="02020603050405020304" pitchFamily="18" charset="0"/>
                <a:cs typeface="Times New Roman" panose="02020603050405020304" pitchFamily="18" charset="0"/>
              </a:rPr>
              <a:t>Transmission via </a:t>
            </a:r>
            <a:r>
              <a:rPr lang="en-US" sz="2400" dirty="0">
                <a:latin typeface="Times New Roman" panose="02020603050405020304" pitchFamily="18" charset="0"/>
                <a:cs typeface="Times New Roman" panose="02020603050405020304" pitchFamily="18" charset="0"/>
              </a:rPr>
              <a:t>direct contact </a:t>
            </a:r>
            <a:r>
              <a:rPr lang="en-US" sz="2400" dirty="0" smtClean="0">
                <a:latin typeface="Times New Roman" panose="02020603050405020304" pitchFamily="18" charset="0"/>
                <a:cs typeface="Times New Roman" panose="02020603050405020304" pitchFamily="18" charset="0"/>
              </a:rPr>
              <a:t>as </a:t>
            </a:r>
            <a:r>
              <a:rPr lang="en-US" sz="2400" dirty="0">
                <a:latin typeface="Times New Roman" panose="02020603050405020304" pitchFamily="18" charset="0"/>
                <a:cs typeface="Times New Roman" panose="02020603050405020304" pitchFamily="18" charset="0"/>
              </a:rPr>
              <a:t>well as via </a:t>
            </a:r>
            <a:r>
              <a:rPr lang="en-US" sz="2400" dirty="0" smtClean="0">
                <a:latin typeface="Times New Roman" panose="02020603050405020304" pitchFamily="18" charset="0"/>
                <a:cs typeface="Times New Roman" panose="02020603050405020304" pitchFamily="18" charset="0"/>
              </a:rPr>
              <a:t>fomites</a:t>
            </a:r>
          </a:p>
          <a:p>
            <a:pPr algn="just">
              <a:lnSpc>
                <a:spcPct val="150000"/>
              </a:lnSpc>
            </a:pPr>
            <a:r>
              <a:rPr lang="en-US" sz="2400" i="1" dirty="0" smtClean="0">
                <a:latin typeface="Times New Roman" panose="02020603050405020304" pitchFamily="18" charset="0"/>
                <a:cs typeface="Times New Roman" panose="02020603050405020304" pitchFamily="18" charset="0"/>
              </a:rPr>
              <a:t>Staphylococcus </a:t>
            </a:r>
            <a:r>
              <a:rPr lang="en-US" sz="2400" dirty="0">
                <a:latin typeface="Times New Roman" panose="02020603050405020304" pitchFamily="18" charset="0"/>
                <a:cs typeface="Times New Roman" panose="02020603050405020304" pitchFamily="18" charset="0"/>
              </a:rPr>
              <a:t>on the surface of the skin grows into hair follicles and invades sebaceous glands. </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This </a:t>
            </a:r>
            <a:r>
              <a:rPr lang="en-US" sz="2400" dirty="0">
                <a:latin typeface="Times New Roman" panose="02020603050405020304" pitchFamily="18" charset="0"/>
                <a:cs typeface="Times New Roman" panose="02020603050405020304" pitchFamily="18" charset="0"/>
              </a:rPr>
              <a:t>triggers fever and </a:t>
            </a:r>
            <a:r>
              <a:rPr lang="en-US" sz="2400" dirty="0" smtClean="0">
                <a:latin typeface="Times New Roman" panose="02020603050405020304" pitchFamily="18" charset="0"/>
                <a:cs typeface="Times New Roman" panose="02020603050405020304" pitchFamily="18" charset="0"/>
              </a:rPr>
              <a:t>inflammation and causes follicle </a:t>
            </a:r>
            <a:r>
              <a:rPr lang="en-US" sz="2400" dirty="0">
                <a:latin typeface="Times New Roman" panose="02020603050405020304" pitchFamily="18" charset="0"/>
                <a:cs typeface="Times New Roman" panose="02020603050405020304" pitchFamily="18" charset="0"/>
              </a:rPr>
              <a:t>to enlarge and fill with pus composed of </a:t>
            </a:r>
            <a:r>
              <a:rPr lang="en-US" sz="2400" dirty="0" smtClean="0">
                <a:latin typeface="Times New Roman" panose="02020603050405020304" pitchFamily="18" charset="0"/>
                <a:cs typeface="Times New Roman" panose="02020603050405020304" pitchFamily="18" charset="0"/>
              </a:rPr>
              <a:t>leukocytes, dead cells </a:t>
            </a:r>
            <a:r>
              <a:rPr lang="en-US" sz="2400" dirty="0">
                <a:latin typeface="Times New Roman" panose="02020603050405020304" pitchFamily="18" charset="0"/>
                <a:cs typeface="Times New Roman" panose="02020603050405020304" pitchFamily="18" charset="0"/>
              </a:rPr>
              <a:t>and bacteria. </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cs typeface="Times New Roman" panose="02020603050405020304" pitchFamily="18" charset="0"/>
              </a:rPr>
              <a:t>S</a:t>
            </a:r>
            <a:r>
              <a:rPr lang="en-US" sz="2400" dirty="0" smtClean="0">
                <a:latin typeface="Times New Roman" panose="02020603050405020304" pitchFamily="18" charset="0"/>
                <a:cs typeface="Times New Roman" panose="02020603050405020304" pitchFamily="18" charset="0"/>
              </a:rPr>
              <a:t>pread into </a:t>
            </a:r>
            <a:r>
              <a:rPr lang="en-US" sz="2400" dirty="0">
                <a:latin typeface="Times New Roman" panose="02020603050405020304" pitchFamily="18" charset="0"/>
                <a:cs typeface="Times New Roman" panose="02020603050405020304" pitchFamily="18" charset="0"/>
              </a:rPr>
              <a:t>hypodermis to form a furuncle or into neighboring hair follicles </a:t>
            </a:r>
            <a:r>
              <a:rPr lang="en-US" sz="2400" dirty="0" smtClean="0">
                <a:latin typeface="Times New Roman" panose="02020603050405020304" pitchFamily="18" charset="0"/>
                <a:cs typeface="Times New Roman" panose="02020603050405020304" pitchFamily="18" charset="0"/>
              </a:rPr>
              <a:t>to form </a:t>
            </a:r>
            <a:r>
              <a:rPr lang="en-US" sz="2400" dirty="0">
                <a:latin typeface="Times New Roman" panose="02020603050405020304" pitchFamily="18" charset="0"/>
                <a:cs typeface="Times New Roman" panose="02020603050405020304" pitchFamily="18" charset="0"/>
              </a:rPr>
              <a:t>a carbuncle. </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i="1" dirty="0" smtClean="0">
                <a:latin typeface="Times New Roman" panose="02020603050405020304" pitchFamily="18" charset="0"/>
                <a:cs typeface="Times New Roman" panose="02020603050405020304" pitchFamily="18" charset="0"/>
              </a:rPr>
              <a:t>S</a:t>
            </a:r>
            <a:r>
              <a:rPr lang="en-US" sz="2400" i="1" dirty="0">
                <a:latin typeface="Times New Roman" panose="02020603050405020304" pitchFamily="18" charset="0"/>
                <a:cs typeface="Times New Roman" panose="02020603050405020304" pitchFamily="18" charset="0"/>
              </a:rPr>
              <a:t>. aureus </a:t>
            </a:r>
            <a:r>
              <a:rPr lang="en-US" sz="2400" dirty="0" smtClean="0">
                <a:latin typeface="Times New Roman" panose="02020603050405020304" pitchFamily="18" charset="0"/>
                <a:cs typeface="Times New Roman" panose="02020603050405020304" pitchFamily="18" charset="0"/>
              </a:rPr>
              <a:t>may also </a:t>
            </a:r>
            <a:r>
              <a:rPr lang="en-US" sz="2400" dirty="0">
                <a:latin typeface="Times New Roman" panose="02020603050405020304" pitchFamily="18" charset="0"/>
                <a:cs typeface="Times New Roman" panose="02020603050405020304" pitchFamily="18" charset="0"/>
              </a:rPr>
              <a:t>spread </a:t>
            </a:r>
            <a:r>
              <a:rPr lang="en-US" sz="2400" dirty="0" smtClean="0">
                <a:latin typeface="Times New Roman" panose="02020603050405020304" pitchFamily="18" charset="0"/>
                <a:cs typeface="Times New Roman" panose="02020603050405020304" pitchFamily="18" charset="0"/>
              </a:rPr>
              <a:t>to blood (</a:t>
            </a:r>
            <a:r>
              <a:rPr lang="en-US" sz="2400" i="1" dirty="0" smtClean="0">
                <a:latin typeface="Times New Roman" panose="02020603050405020304" pitchFamily="18" charset="0"/>
                <a:cs typeface="Times New Roman" panose="02020603050405020304" pitchFamily="18" charset="0"/>
              </a:rPr>
              <a:t>bacteremia</a:t>
            </a:r>
            <a:r>
              <a:rPr lang="en-US" sz="2400" dirty="0" smtClean="0">
                <a:latin typeface="Times New Roman" panose="02020603050405020304" pitchFamily="18" charset="0"/>
                <a:cs typeface="Times New Roman" panose="02020603050405020304" pitchFamily="18" charset="0"/>
              </a:rPr>
              <a:t>) and be carried </a:t>
            </a:r>
            <a:r>
              <a:rPr lang="en-US" sz="2400" dirty="0">
                <a:latin typeface="Times New Roman" panose="02020603050405020304" pitchFamily="18" charset="0"/>
                <a:cs typeface="Times New Roman" panose="02020603050405020304" pitchFamily="18" charset="0"/>
              </a:rPr>
              <a:t>to the lining </a:t>
            </a:r>
            <a:r>
              <a:rPr lang="en-US" sz="2400" dirty="0" smtClean="0">
                <a:latin typeface="Times New Roman" panose="02020603050405020304" pitchFamily="18" charset="0"/>
                <a:cs typeface="Times New Roman" panose="02020603050405020304" pitchFamily="18" charset="0"/>
              </a:rPr>
              <a:t>of </a:t>
            </a:r>
            <a:r>
              <a:rPr lang="en-US" sz="2400" dirty="0">
                <a:latin typeface="Times New Roman" panose="02020603050405020304" pitchFamily="18" charset="0"/>
                <a:cs typeface="Times New Roman" panose="02020603050405020304" pitchFamily="18" charset="0"/>
              </a:rPr>
              <a:t>heart, lungs, and bones, causing </a:t>
            </a:r>
            <a:r>
              <a:rPr lang="en-US" sz="2400" i="1" dirty="0">
                <a:latin typeface="Times New Roman" panose="02020603050405020304" pitchFamily="18" charset="0"/>
                <a:cs typeface="Times New Roman" panose="02020603050405020304" pitchFamily="18" charset="0"/>
              </a:rPr>
              <a:t>endocarditis, pneumonia, </a:t>
            </a:r>
            <a:r>
              <a:rPr lang="en-US" sz="2400" dirty="0">
                <a:latin typeface="Times New Roman" panose="02020603050405020304" pitchFamily="18" charset="0"/>
                <a:cs typeface="Times New Roman" panose="02020603050405020304" pitchFamily="18" charset="0"/>
              </a:rPr>
              <a:t>and </a:t>
            </a:r>
            <a:r>
              <a:rPr lang="en-US" sz="2400" i="1" dirty="0">
                <a:latin typeface="Times New Roman" panose="02020603050405020304" pitchFamily="18" charset="0"/>
                <a:cs typeface="Times New Roman" panose="02020603050405020304" pitchFamily="18" charset="0"/>
              </a:rPr>
              <a:t>osteomyelitis, </a:t>
            </a:r>
            <a:r>
              <a:rPr lang="en-US" sz="2400" dirty="0">
                <a:latin typeface="Times New Roman" panose="02020603050405020304" pitchFamily="18" charset="0"/>
                <a:cs typeface="Times New Roman" panose="02020603050405020304" pitchFamily="18" charset="0"/>
              </a:rPr>
              <a:t>respectively</a:t>
            </a:r>
            <a:r>
              <a:rPr lang="en-US" sz="2400" dirty="0" smtClean="0">
                <a:latin typeface="Times New Roman" panose="02020603050405020304" pitchFamily="18"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1875554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1"/>
            <a:ext cx="8991600" cy="678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D167EEAB-4B1A-4B36-8290-8409503FCFA0}" type="slidenum">
              <a:rPr lang="am-ET" smtClean="0"/>
              <a:t>32</a:t>
            </a:fld>
            <a:endParaRPr lang="am-ET"/>
          </a:p>
        </p:txBody>
      </p:sp>
    </p:spTree>
    <p:extLst>
      <p:ext uri="{BB962C8B-B14F-4D97-AF65-F5344CB8AC3E}">
        <p14:creationId xmlns:p14="http://schemas.microsoft.com/office/powerpoint/2010/main" val="20507824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927"/>
            <a:ext cx="6781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D167EEAB-4B1A-4B36-8290-8409503FCFA0}" type="slidenum">
              <a:rPr lang="am-ET" smtClean="0"/>
              <a:t>33</a:t>
            </a:fld>
            <a:endParaRPr lang="am-ET"/>
          </a:p>
        </p:txBody>
      </p:sp>
    </p:spTree>
    <p:extLst>
      <p:ext uri="{BB962C8B-B14F-4D97-AF65-F5344CB8AC3E}">
        <p14:creationId xmlns:p14="http://schemas.microsoft.com/office/powerpoint/2010/main" val="32228762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57855" cy="6858000"/>
          </a:xfrm>
        </p:spPr>
        <p:txBody>
          <a:bodyPr>
            <a:noAutofit/>
          </a:bodyPr>
          <a:lstStyle/>
          <a:p>
            <a:pPr marL="0" indent="0" algn="just">
              <a:lnSpc>
                <a:spcPct val="150000"/>
              </a:lnSpc>
              <a:buNone/>
            </a:pPr>
            <a:r>
              <a:rPr lang="en-US" sz="2400" b="1" dirty="0">
                <a:latin typeface="Times New Roman" pitchFamily="18" charset="0"/>
                <a:cs typeface="Times New Roman" pitchFamily="18" charset="0"/>
              </a:rPr>
              <a:t>Staphylococcal </a:t>
            </a:r>
            <a:r>
              <a:rPr lang="en-US" sz="2400" b="1" dirty="0" smtClean="0">
                <a:latin typeface="Times New Roman" pitchFamily="18" charset="0"/>
                <a:cs typeface="Times New Roman" pitchFamily="18" charset="0"/>
              </a:rPr>
              <a:t>infections and clinical </a:t>
            </a:r>
            <a:r>
              <a:rPr lang="en-US" sz="2400" b="1" dirty="0">
                <a:latin typeface="Times New Roman" pitchFamily="18" charset="0"/>
                <a:cs typeface="Times New Roman" pitchFamily="18" charset="0"/>
              </a:rPr>
              <a:t>features</a:t>
            </a:r>
            <a:endParaRPr lang="am-ET" sz="2400" b="1" dirty="0">
              <a:cs typeface="Times New Roman" pitchFamily="18" charset="0"/>
            </a:endParaRPr>
          </a:p>
          <a:p>
            <a:pPr marL="457200" indent="-457200" algn="just">
              <a:lnSpc>
                <a:spcPct val="150000"/>
              </a:lnSpc>
              <a:buAutoNum type="alphaLcPeriod"/>
            </a:pPr>
            <a:r>
              <a:rPr lang="en-US" sz="2400" b="1" dirty="0" smtClean="0">
                <a:latin typeface="Times New Roman" pitchFamily="18" charset="0"/>
                <a:cs typeface="Times New Roman" pitchFamily="18" charset="0"/>
              </a:rPr>
              <a:t>Staphylococcal </a:t>
            </a:r>
            <a:r>
              <a:rPr lang="en-US" sz="2400" b="1" dirty="0">
                <a:latin typeface="Times New Roman" pitchFamily="18" charset="0"/>
                <a:cs typeface="Times New Roman" pitchFamily="18" charset="0"/>
              </a:rPr>
              <a:t>Scalded Skin Syndrome (SSSS</a:t>
            </a:r>
            <a:r>
              <a:rPr lang="en-US" sz="2400" b="1" dirty="0" smtClean="0">
                <a:latin typeface="Times New Roman" pitchFamily="18" charset="0"/>
                <a:cs typeface="Times New Roman" pitchFamily="18" charset="0"/>
              </a:rPr>
              <a:t>)</a:t>
            </a:r>
          </a:p>
          <a:p>
            <a:pPr algn="just">
              <a:lnSpc>
                <a:spcPct val="150000"/>
              </a:lnSpc>
            </a:pPr>
            <a:r>
              <a:rPr lang="en-US" sz="2500" dirty="0" smtClean="0">
                <a:latin typeface="Times New Roman" pitchFamily="18" charset="0"/>
                <a:cs typeface="Times New Roman" pitchFamily="18" charset="0"/>
              </a:rPr>
              <a:t>Disseminated </a:t>
            </a:r>
            <a:r>
              <a:rPr lang="en-US" sz="2500" dirty="0">
                <a:latin typeface="Times New Roman" pitchFamily="18" charset="0"/>
                <a:cs typeface="Times New Roman" pitchFamily="18" charset="0"/>
              </a:rPr>
              <a:t>desquamation of </a:t>
            </a:r>
            <a:r>
              <a:rPr lang="en-US" sz="2500" dirty="0" smtClean="0">
                <a:latin typeface="Times New Roman" pitchFamily="18" charset="0"/>
                <a:cs typeface="Times New Roman" pitchFamily="18" charset="0"/>
              </a:rPr>
              <a:t> epithelium </a:t>
            </a:r>
            <a:r>
              <a:rPr lang="en-US" sz="2500" dirty="0">
                <a:latin typeface="Times New Roman" pitchFamily="18" charset="0"/>
                <a:cs typeface="Times New Roman" pitchFamily="18" charset="0"/>
              </a:rPr>
              <a:t>in infants</a:t>
            </a:r>
          </a:p>
          <a:p>
            <a:pPr algn="just">
              <a:lnSpc>
                <a:spcPct val="150000"/>
              </a:lnSpc>
            </a:pPr>
            <a:r>
              <a:rPr lang="en-US" sz="2400" dirty="0" smtClean="0">
                <a:latin typeface="Times New Roman" panose="02020603050405020304" pitchFamily="18" charset="0"/>
                <a:cs typeface="Times New Roman" panose="02020603050405020304" pitchFamily="18" charset="0"/>
              </a:rPr>
              <a:t>The bacteria secrete one or two distinct </a:t>
            </a:r>
            <a:r>
              <a:rPr lang="en-US" sz="2400" b="1" dirty="0" smtClean="0">
                <a:latin typeface="Times New Roman" panose="02020603050405020304" pitchFamily="18" charset="0"/>
                <a:cs typeface="Times New Roman" panose="02020603050405020304" pitchFamily="18" charset="0"/>
              </a:rPr>
              <a:t>exfoliative </a:t>
            </a:r>
            <a:r>
              <a:rPr lang="en-US" sz="2400" b="1" dirty="0">
                <a:latin typeface="Times New Roman" panose="02020603050405020304" pitchFamily="18" charset="0"/>
                <a:cs typeface="Times New Roman" panose="02020603050405020304" pitchFamily="18" charset="0"/>
              </a:rPr>
              <a:t>toxins</a:t>
            </a:r>
            <a:r>
              <a:rPr lang="en-US" sz="2400" dirty="0">
                <a:latin typeface="Times New Roman" panose="02020603050405020304" pitchFamily="18" charset="0"/>
                <a:cs typeface="Times New Roman" panose="02020603050405020304" pitchFamily="18" charset="0"/>
              </a:rPr>
              <a:t> affect </a:t>
            </a:r>
            <a:r>
              <a:rPr lang="en-US" sz="2400" dirty="0" smtClean="0">
                <a:latin typeface="Times New Roman" panose="02020603050405020304" pitchFamily="18" charset="0"/>
                <a:cs typeface="Times New Roman" panose="02020603050405020304" pitchFamily="18" charset="0"/>
              </a:rPr>
              <a:t>which keratinized </a:t>
            </a:r>
            <a:r>
              <a:rPr lang="en-US" sz="2400" dirty="0">
                <a:latin typeface="Times New Roman" panose="02020603050405020304" pitchFamily="18" charset="0"/>
                <a:cs typeface="Times New Roman" panose="02020603050405020304" pitchFamily="18" charset="0"/>
              </a:rPr>
              <a:t>cells </a:t>
            </a:r>
            <a:r>
              <a:rPr lang="en-US" sz="2400" dirty="0" smtClean="0">
                <a:latin typeface="Times New Roman" panose="02020603050405020304" pitchFamily="18" charset="0"/>
                <a:cs typeface="Times New Roman" panose="02020603050405020304" pitchFamily="18" charset="0"/>
              </a:rPr>
              <a:t>of the </a:t>
            </a:r>
            <a:r>
              <a:rPr lang="en-US" sz="2400" dirty="0">
                <a:latin typeface="Times New Roman" panose="02020603050405020304" pitchFamily="18" charset="0"/>
                <a:cs typeface="Times New Roman" panose="02020603050405020304" pitchFamily="18" charset="0"/>
              </a:rPr>
              <a:t>epidermis. </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itchFamily="18" charset="0"/>
                <a:cs typeface="Times New Roman" pitchFamily="18" charset="0"/>
              </a:rPr>
              <a:t>Blisters contain clear fluid but no organisms or leukocytes</a:t>
            </a:r>
          </a:p>
          <a:p>
            <a:pPr algn="just">
              <a:lnSpc>
                <a:spcPct val="150000"/>
              </a:lnSpc>
            </a:pPr>
            <a:r>
              <a:rPr lang="en-US" sz="2500" dirty="0">
                <a:latin typeface="Times New Roman" panose="02020603050405020304" pitchFamily="18" charset="0"/>
                <a:cs typeface="Times New Roman" panose="02020603050405020304" pitchFamily="18" charset="0"/>
              </a:rPr>
              <a:t>The blood carries exfoliative toxins from sites of infection throughout the </a:t>
            </a:r>
            <a:r>
              <a:rPr lang="en-US" sz="2500" dirty="0" smtClean="0">
                <a:latin typeface="Times New Roman" panose="02020603050405020304" pitchFamily="18" charset="0"/>
                <a:cs typeface="Times New Roman" panose="02020603050405020304" pitchFamily="18" charset="0"/>
              </a:rPr>
              <a:t>body (called </a:t>
            </a:r>
            <a:r>
              <a:rPr lang="en-US" sz="2500" i="1" dirty="0" smtClean="0">
                <a:latin typeface="Times New Roman" panose="02020603050405020304" pitchFamily="18" charset="0"/>
                <a:cs typeface="Times New Roman" panose="02020603050405020304" pitchFamily="18" charset="0"/>
              </a:rPr>
              <a:t>toxemia)</a:t>
            </a:r>
            <a:r>
              <a:rPr lang="en-US" sz="2500" dirty="0" smtClean="0">
                <a:latin typeface="Times New Roman" panose="02020603050405020304" pitchFamily="18" charset="0"/>
                <a:cs typeface="Times New Roman" panose="02020603050405020304" pitchFamily="18" charset="0"/>
              </a:rPr>
              <a:t> </a:t>
            </a:r>
          </a:p>
          <a:p>
            <a:pPr algn="just">
              <a:lnSpc>
                <a:spcPct val="150000"/>
              </a:lnSpc>
            </a:pPr>
            <a:r>
              <a:rPr lang="en-US" sz="2500" dirty="0" smtClean="0">
                <a:latin typeface="Times New Roman" panose="02020603050405020304" pitchFamily="18" charset="0"/>
                <a:cs typeface="Times New Roman" panose="02020603050405020304" pitchFamily="18" charset="0"/>
              </a:rPr>
              <a:t>Scarring </a:t>
            </a:r>
            <a:r>
              <a:rPr lang="en-US" sz="2500" dirty="0">
                <a:latin typeface="Times New Roman" pitchFamily="18" charset="0"/>
                <a:cs typeface="Times New Roman" pitchFamily="18" charset="0"/>
              </a:rPr>
              <a:t>does not </a:t>
            </a:r>
            <a:r>
              <a:rPr lang="en-US" sz="2500" dirty="0" smtClean="0">
                <a:latin typeface="Times New Roman" pitchFamily="18" charset="0"/>
                <a:cs typeface="Times New Roman" pitchFamily="18" charset="0"/>
              </a:rPr>
              <a:t>occur</a:t>
            </a:r>
          </a:p>
          <a:p>
            <a:pPr algn="just">
              <a:lnSpc>
                <a:spcPct val="150000"/>
              </a:lnSpc>
            </a:pPr>
            <a:r>
              <a:rPr lang="en-US" sz="2500" dirty="0" smtClean="0">
                <a:latin typeface="Times New Roman" pitchFamily="18" charset="0"/>
                <a:cs typeface="Times New Roman" pitchFamily="18" charset="0"/>
              </a:rPr>
              <a:t>Disease due to secondary </a:t>
            </a:r>
            <a:r>
              <a:rPr lang="en-US" sz="2500" dirty="0">
                <a:latin typeface="Times New Roman" pitchFamily="18" charset="0"/>
                <a:cs typeface="Times New Roman" pitchFamily="18" charset="0"/>
              </a:rPr>
              <a:t>bacteria </a:t>
            </a:r>
            <a:r>
              <a:rPr lang="en-US" sz="2500" dirty="0" smtClean="0">
                <a:latin typeface="Times New Roman" pitchFamily="18" charset="0"/>
                <a:cs typeface="Times New Roman" pitchFamily="18" charset="0"/>
              </a:rPr>
              <a:t>infection (60%)</a:t>
            </a:r>
            <a:endParaRPr lang="am-ET" sz="2500" dirty="0">
              <a:cs typeface="Times New Roman" pitchFamily="18" charset="0"/>
            </a:endParaRPr>
          </a:p>
        </p:txBody>
      </p:sp>
    </p:spTree>
    <p:extLst>
      <p:ext uri="{BB962C8B-B14F-4D97-AF65-F5344CB8AC3E}">
        <p14:creationId xmlns:p14="http://schemas.microsoft.com/office/powerpoint/2010/main" val="32882572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95400" y="304800"/>
            <a:ext cx="5216479" cy="4230029"/>
          </a:xfrm>
          <a:prstGeom prst="rect">
            <a:avLst/>
          </a:prstGeom>
        </p:spPr>
      </p:pic>
      <p:sp>
        <p:nvSpPr>
          <p:cNvPr id="5" name="Rectangle 4"/>
          <p:cNvSpPr/>
          <p:nvPr/>
        </p:nvSpPr>
        <p:spPr>
          <a:xfrm>
            <a:off x="228600" y="4953000"/>
            <a:ext cx="8686800" cy="923330"/>
          </a:xfrm>
          <a:prstGeom prst="rect">
            <a:avLst/>
          </a:prstGeom>
        </p:spPr>
        <p:txBody>
          <a:bodyPr wrap="square">
            <a:spAutoFit/>
          </a:bodyPr>
          <a:lstStyle/>
          <a:p>
            <a:pPr algn="just">
              <a:lnSpc>
                <a:spcPct val="150000"/>
              </a:lnSpc>
            </a:pPr>
            <a:r>
              <a:rPr lang="en-US" b="1" dirty="0" smtClean="0">
                <a:latin typeface="Times New Roman" panose="02020603050405020304" pitchFamily="18" charset="0"/>
                <a:cs typeface="Times New Roman" panose="02020603050405020304" pitchFamily="18" charset="0"/>
              </a:rPr>
              <a:t>Figure: </a:t>
            </a:r>
            <a:r>
              <a:rPr lang="en-US" dirty="0">
                <a:latin typeface="Times New Roman" panose="02020603050405020304" pitchFamily="18" charset="0"/>
                <a:cs typeface="Times New Roman" panose="02020603050405020304" pitchFamily="18" charset="0"/>
              </a:rPr>
              <a:t>Staphylococcal scalded skin syndrome. </a:t>
            </a:r>
            <a:r>
              <a:rPr lang="en-US" dirty="0" smtClean="0">
                <a:latin typeface="Times New Roman" panose="02020603050405020304" pitchFamily="18" charset="0"/>
                <a:cs typeface="Times New Roman" panose="02020603050405020304" pitchFamily="18" charset="0"/>
              </a:rPr>
              <a:t>Exfoliative toxin</a:t>
            </a:r>
            <a:r>
              <a:rPr lang="en-US" dirty="0">
                <a:latin typeface="Times New Roman" panose="02020603050405020304" pitchFamily="18" charset="0"/>
                <a:cs typeface="Times New Roman" panose="02020603050405020304" pitchFamily="18" charset="0"/>
              </a:rPr>
              <a:t>, produced by some strains of </a:t>
            </a:r>
            <a:r>
              <a:rPr lang="en-US" i="1" dirty="0" smtClean="0">
                <a:latin typeface="Times New Roman" panose="02020603050405020304" pitchFamily="18" charset="0"/>
                <a:cs typeface="Times New Roman" panose="02020603050405020304" pitchFamily="18" charset="0"/>
              </a:rPr>
              <a:t>S. </a:t>
            </a:r>
            <a:r>
              <a:rPr lang="en-US" i="1" dirty="0">
                <a:latin typeface="Times New Roman" panose="02020603050405020304" pitchFamily="18" charset="0"/>
                <a:cs typeface="Times New Roman" panose="02020603050405020304" pitchFamily="18" charset="0"/>
              </a:rPr>
              <a:t>aureus</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causes reddened </a:t>
            </a:r>
            <a:r>
              <a:rPr lang="en-US" dirty="0">
                <a:latin typeface="Times New Roman" panose="02020603050405020304" pitchFamily="18" charset="0"/>
                <a:cs typeface="Times New Roman" panose="02020603050405020304" pitchFamily="18" charset="0"/>
              </a:rPr>
              <a:t>patches of the epidermis to slough off. </a:t>
            </a:r>
          </a:p>
        </p:txBody>
      </p:sp>
    </p:spTree>
    <p:extLst>
      <p:ext uri="{BB962C8B-B14F-4D97-AF65-F5344CB8AC3E}">
        <p14:creationId xmlns:p14="http://schemas.microsoft.com/office/powerpoint/2010/main" val="572887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324600" cy="6858000"/>
          </a:xfrm>
        </p:spPr>
        <p:txBody>
          <a:bodyPr>
            <a:normAutofit/>
          </a:bodyPr>
          <a:lstStyle/>
          <a:p>
            <a:pPr marL="0" indent="0">
              <a:lnSpc>
                <a:spcPct val="150000"/>
              </a:lnSpc>
              <a:buNone/>
            </a:pPr>
            <a:r>
              <a:rPr lang="en-US" sz="2400" b="1" dirty="0" smtClean="0">
                <a:latin typeface="Times New Roman" pitchFamily="18" charset="0"/>
                <a:cs typeface="Times New Roman" pitchFamily="18" charset="0"/>
              </a:rPr>
              <a:t>b. Impetigo (Bullous)</a:t>
            </a:r>
            <a:endParaRPr lang="en-US" sz="2400" b="1" dirty="0">
              <a:latin typeface="Times New Roman" pitchFamily="18" charset="0"/>
              <a:cs typeface="Times New Roman" pitchFamily="18" charset="0"/>
            </a:endParaRPr>
          </a:p>
          <a:p>
            <a:pPr marL="274320" lvl="1">
              <a:lnSpc>
                <a:spcPct val="150000"/>
              </a:lnSpc>
              <a:buFont typeface="Wingdings" panose="05000000000000000000" pitchFamily="2" charset="2"/>
              <a:buChar char="§"/>
            </a:pPr>
            <a:r>
              <a:rPr lang="en-US" sz="2400" dirty="0" smtClean="0">
                <a:latin typeface="Times New Roman" pitchFamily="18" charset="0"/>
                <a:cs typeface="Times New Roman" pitchFamily="18" charset="0"/>
              </a:rPr>
              <a:t> It is </a:t>
            </a:r>
            <a:r>
              <a:rPr lang="en-US" sz="2400" dirty="0">
                <a:latin typeface="Times New Roman" pitchFamily="18" charset="0"/>
                <a:cs typeface="Times New Roman" pitchFamily="18" charset="0"/>
              </a:rPr>
              <a:t>a localized form of </a:t>
            </a:r>
            <a:r>
              <a:rPr lang="en-US" sz="2400" dirty="0" smtClean="0">
                <a:latin typeface="Times New Roman" pitchFamily="18" charset="0"/>
                <a:cs typeface="Times New Roman" pitchFamily="18" charset="0"/>
              </a:rPr>
              <a:t>SSSS </a:t>
            </a:r>
            <a:r>
              <a:rPr lang="en-US" sz="2400" dirty="0" err="1">
                <a:latin typeface="Times New Roman" pitchFamily="18" charset="0"/>
                <a:cs typeface="Times New Roman" pitchFamily="18" charset="0"/>
              </a:rPr>
              <a:t>c</a:t>
            </a:r>
            <a:r>
              <a:rPr lang="en-US" sz="2400" dirty="0" err="1" smtClean="0">
                <a:latin typeface="Times New Roman" pitchFamily="18" charset="0"/>
                <a:cs typeface="Times New Roman" pitchFamily="18" charset="0"/>
              </a:rPr>
              <a:t>hx</a:t>
            </a:r>
            <a:r>
              <a:rPr lang="en-US" sz="2400" dirty="0" smtClean="0">
                <a:latin typeface="Times New Roman" pitchFamily="18" charset="0"/>
                <a:cs typeface="Times New Roman" pitchFamily="18" charset="0"/>
              </a:rPr>
              <a:t> by:</a:t>
            </a:r>
            <a:endParaRPr lang="en-US" sz="2400" dirty="0">
              <a:latin typeface="Times New Roman" pitchFamily="18" charset="0"/>
              <a:cs typeface="Times New Roman" pitchFamily="18" charset="0"/>
            </a:endParaRPr>
          </a:p>
          <a:p>
            <a:pPr marL="331470" lvl="1" indent="-342900">
              <a:lnSpc>
                <a:spcPct val="150000"/>
              </a:lnSpc>
              <a:buFont typeface="Wingdings" pitchFamily="2" charset="2"/>
              <a:buChar char="ü"/>
            </a:pPr>
            <a:r>
              <a:rPr lang="en-US" sz="2400" dirty="0">
                <a:latin typeface="Times New Roman" pitchFamily="18" charset="0"/>
                <a:cs typeface="Times New Roman" pitchFamily="18" charset="0"/>
              </a:rPr>
              <a:t>S</a:t>
            </a:r>
            <a:r>
              <a:rPr lang="en-US" sz="2400" dirty="0" smtClean="0">
                <a:latin typeface="Times New Roman" pitchFamily="18" charset="0"/>
                <a:cs typeface="Times New Roman" pitchFamily="18" charset="0"/>
              </a:rPr>
              <a:t>uperficial</a:t>
            </a:r>
            <a:r>
              <a:rPr lang="en-US" sz="2400" dirty="0">
                <a:latin typeface="Times New Roman" pitchFamily="18" charset="0"/>
                <a:cs typeface="Times New Roman" pitchFamily="18" charset="0"/>
              </a:rPr>
              <a:t>, fragile bullae on the trunk and </a:t>
            </a:r>
            <a:r>
              <a:rPr lang="en-US" sz="2400" dirty="0" smtClean="0">
                <a:latin typeface="Times New Roman" pitchFamily="18" charset="0"/>
                <a:cs typeface="Times New Roman" pitchFamily="18" charset="0"/>
              </a:rPr>
              <a:t>the extremities</a:t>
            </a:r>
          </a:p>
          <a:p>
            <a:pPr marL="331470" lvl="1" indent="-342900">
              <a:lnSpc>
                <a:spcPct val="150000"/>
              </a:lnSpc>
              <a:buFont typeface="Wingdings" pitchFamily="2" charset="2"/>
              <a:buChar char="ü"/>
            </a:pPr>
            <a:r>
              <a:rPr lang="en-US" sz="2400" dirty="0">
                <a:latin typeface="Times New Roman" pitchFamily="18" charset="0"/>
                <a:cs typeface="Times New Roman" pitchFamily="18" charset="0"/>
              </a:rPr>
              <a:t>S</a:t>
            </a:r>
            <a:r>
              <a:rPr lang="en-US" sz="2400" dirty="0" smtClean="0">
                <a:latin typeface="Times New Roman" pitchFamily="18" charset="0"/>
                <a:cs typeface="Times New Roman" pitchFamily="18" charset="0"/>
              </a:rPr>
              <a:t>ystemic signs  </a:t>
            </a:r>
            <a:r>
              <a:rPr lang="en-US" sz="2400" dirty="0">
                <a:latin typeface="Times New Roman" pitchFamily="18" charset="0"/>
                <a:cs typeface="Times New Roman" pitchFamily="18" charset="0"/>
              </a:rPr>
              <a:t>of  infection </a:t>
            </a:r>
            <a:r>
              <a:rPr lang="en-US" sz="2400" dirty="0" smtClean="0">
                <a:latin typeface="Times New Roman" pitchFamily="18" charset="0"/>
                <a:cs typeface="Times New Roman" pitchFamily="18" charset="0"/>
              </a:rPr>
              <a:t> uncommon</a:t>
            </a:r>
          </a:p>
          <a:p>
            <a:pPr>
              <a:lnSpc>
                <a:spcPct val="150000"/>
              </a:lnSpc>
              <a:buFont typeface="Wingdings" panose="05000000000000000000" pitchFamily="2" charset="2"/>
              <a:buChar char="Ø"/>
            </a:pPr>
            <a:r>
              <a:rPr lang="en-US" sz="2400" b="1" dirty="0" smtClean="0">
                <a:latin typeface="Times New Roman" pitchFamily="18" charset="0"/>
                <a:cs typeface="Times New Roman" pitchFamily="18" charset="0"/>
              </a:rPr>
              <a:t>Non -bullous</a:t>
            </a:r>
            <a:r>
              <a:rPr lang="en-US" sz="2400" dirty="0" smtClean="0">
                <a:latin typeface="Times New Roman" pitchFamily="18" charset="0"/>
                <a:cs typeface="Times New Roman" pitchFamily="18" charset="0"/>
              </a:rPr>
              <a:t> type can be caused by both </a:t>
            </a:r>
            <a:r>
              <a:rPr lang="en-US" sz="2400" b="1" i="1" dirty="0" smtClean="0">
                <a:solidFill>
                  <a:srgbClr val="FF0000"/>
                </a:solidFill>
                <a:latin typeface="Times New Roman" pitchFamily="18" charset="0"/>
                <a:cs typeface="Times New Roman" pitchFamily="18" charset="0"/>
              </a:rPr>
              <a:t>S.  aureus</a:t>
            </a:r>
            <a:r>
              <a:rPr lang="en-US" sz="2400" b="1" dirty="0" smtClean="0">
                <a:solidFill>
                  <a:srgbClr val="FF00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(80%) and </a:t>
            </a:r>
            <a:r>
              <a:rPr lang="en-US" sz="2400" b="1" i="1" dirty="0">
                <a:solidFill>
                  <a:srgbClr val="C00000"/>
                </a:solidFill>
                <a:latin typeface="Times New Roman" pitchFamily="18" charset="0"/>
                <a:cs typeface="Times New Roman" pitchFamily="18" charset="0"/>
              </a:rPr>
              <a:t>S</a:t>
            </a:r>
            <a:r>
              <a:rPr lang="en-US" sz="2400" b="1" i="1" dirty="0" smtClean="0">
                <a:solidFill>
                  <a:srgbClr val="C00000"/>
                </a:solidFill>
                <a:latin typeface="Times New Roman" pitchFamily="18" charset="0"/>
                <a:cs typeface="Times New Roman" pitchFamily="18" charset="0"/>
              </a:rPr>
              <a:t>. </a:t>
            </a:r>
            <a:r>
              <a:rPr lang="en-US" sz="2400" b="1" i="1" dirty="0" err="1" smtClean="0">
                <a:solidFill>
                  <a:srgbClr val="C00000"/>
                </a:solidFill>
                <a:latin typeface="Times New Roman" pitchFamily="18" charset="0"/>
                <a:cs typeface="Times New Roman" pitchFamily="18" charset="0"/>
              </a:rPr>
              <a:t>pyogens</a:t>
            </a:r>
            <a:r>
              <a:rPr lang="en-US" sz="2400" b="1" dirty="0" smtClean="0">
                <a:solidFill>
                  <a:srgbClr val="C000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(20%)</a:t>
            </a:r>
          </a:p>
          <a:p>
            <a:pPr marL="365760" lvl="1">
              <a:lnSpc>
                <a:spcPct val="150000"/>
              </a:lnSpc>
              <a:buFont typeface="Wingdings" panose="05000000000000000000" pitchFamily="2" charset="2"/>
              <a:buChar char="§"/>
            </a:pPr>
            <a:r>
              <a:rPr lang="en-US" sz="2400" dirty="0">
                <a:latin typeface="Times New Roman" pitchFamily="18" charset="0"/>
                <a:cs typeface="Times New Roman" pitchFamily="18" charset="0"/>
              </a:rPr>
              <a:t>P</a:t>
            </a:r>
            <a:r>
              <a:rPr lang="en-US" sz="2400" dirty="0" smtClean="0">
                <a:latin typeface="Times New Roman" pitchFamily="18" charset="0"/>
                <a:cs typeface="Times New Roman" pitchFamily="18" charset="0"/>
              </a:rPr>
              <a:t>us-filled </a:t>
            </a:r>
            <a:r>
              <a:rPr lang="en-US" sz="2400" dirty="0">
                <a:latin typeface="Times New Roman" pitchFamily="18" charset="0"/>
                <a:cs typeface="Times New Roman" pitchFamily="18" charset="0"/>
              </a:rPr>
              <a:t>vesicle on an erythematous </a:t>
            </a:r>
            <a:r>
              <a:rPr lang="en-US" sz="2400" dirty="0" smtClean="0">
                <a:latin typeface="Times New Roman" pitchFamily="18" charset="0"/>
                <a:cs typeface="Times New Roman" pitchFamily="18" charset="0"/>
              </a:rPr>
              <a:t>base</a:t>
            </a:r>
          </a:p>
          <a:p>
            <a:pPr marL="365760" lvl="1">
              <a:lnSpc>
                <a:spcPct val="150000"/>
              </a:lnSpc>
              <a:buFont typeface="Wingdings" panose="05000000000000000000" pitchFamily="2" charset="2"/>
              <a:buChar char="§"/>
            </a:pPr>
            <a:r>
              <a:rPr lang="en-US" sz="2400" dirty="0" smtClean="0">
                <a:latin typeface="Times New Roman" pitchFamily="18" charset="0"/>
                <a:cs typeface="Times New Roman" pitchFamily="18" charset="0"/>
              </a:rPr>
              <a:t>Crusting </a:t>
            </a:r>
            <a:r>
              <a:rPr lang="en-US" sz="2400" dirty="0">
                <a:latin typeface="Times New Roman" pitchFamily="18" charset="0"/>
                <a:cs typeface="Times New Roman" pitchFamily="18" charset="0"/>
              </a:rPr>
              <a:t>occurs after the pustule -</a:t>
            </a:r>
            <a:r>
              <a:rPr lang="en-US" sz="2400" dirty="0" smtClean="0">
                <a:latin typeface="Times New Roman" pitchFamily="18" charset="0"/>
                <a:cs typeface="Times New Roman" pitchFamily="18" charset="0"/>
              </a:rPr>
              <a:t>honey-crusted </a:t>
            </a:r>
            <a:r>
              <a:rPr lang="en-US" sz="2400" dirty="0">
                <a:latin typeface="Times New Roman" pitchFamily="18" charset="0"/>
                <a:cs typeface="Times New Roman" pitchFamily="18" charset="0"/>
              </a:rPr>
              <a:t>exudate</a:t>
            </a:r>
          </a:p>
          <a:p>
            <a:pPr lvl="1">
              <a:lnSpc>
                <a:spcPct val="150000"/>
              </a:lnSpc>
              <a:buFont typeface="Wingdings" panose="05000000000000000000" pitchFamily="2" charset="2"/>
              <a:buChar char="§"/>
            </a:pPr>
            <a:endParaRPr lang="am-ET"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144" y="3505200"/>
            <a:ext cx="300485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167EEAB-4B1A-4B36-8290-8409503FCFA0}" type="slidenum">
              <a:rPr lang="am-ET" smtClean="0"/>
              <a:t>36</a:t>
            </a:fld>
            <a:endParaRPr lang="am-ET"/>
          </a:p>
        </p:txBody>
      </p:sp>
      <p:pic>
        <p:nvPicPr>
          <p:cNvPr id="6" name="Picture 2" descr="http://www.adhb.govt.nz/newborn/TeachingResources/dermatology/BullousImpetigo/BullousImpetigo1.jpg"/>
          <p:cNvPicPr>
            <a:picLocks noChangeAspect="1" noChangeArrowheads="1"/>
          </p:cNvPicPr>
          <p:nvPr/>
        </p:nvPicPr>
        <p:blipFill>
          <a:blip r:embed="rId4" cstate="print"/>
          <a:srcRect/>
          <a:stretch>
            <a:fillRect/>
          </a:stretch>
        </p:blipFill>
        <p:spPr bwMode="auto">
          <a:xfrm>
            <a:off x="6139144" y="0"/>
            <a:ext cx="3004856" cy="3352800"/>
          </a:xfrm>
          <a:prstGeom prst="rect">
            <a:avLst/>
          </a:prstGeom>
          <a:noFill/>
          <a:ln w="9525">
            <a:noFill/>
            <a:miter lim="800000"/>
            <a:headEnd/>
            <a:tailEnd/>
          </a:ln>
        </p:spPr>
      </p:pic>
    </p:spTree>
    <p:extLst>
      <p:ext uri="{BB962C8B-B14F-4D97-AF65-F5344CB8AC3E}">
        <p14:creationId xmlns:p14="http://schemas.microsoft.com/office/powerpoint/2010/main" val="14158792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666270" cy="6858000"/>
          </a:xfrm>
        </p:spPr>
        <p:txBody>
          <a:bodyPr>
            <a:noAutofit/>
          </a:bodyPr>
          <a:lstStyle/>
          <a:p>
            <a:pPr marL="0" indent="0">
              <a:lnSpc>
                <a:spcPct val="120000"/>
              </a:lnSpc>
              <a:buNone/>
            </a:pPr>
            <a:r>
              <a:rPr lang="en-US" sz="2400" b="1" dirty="0">
                <a:latin typeface="Times New Roman" panose="02020603050405020304" pitchFamily="18" charset="0"/>
                <a:cs typeface="Times New Roman" panose="02020603050405020304" pitchFamily="18" charset="0"/>
              </a:rPr>
              <a:t>c</a:t>
            </a:r>
            <a:r>
              <a:rPr lang="en-US" sz="2400" b="1" dirty="0" smtClean="0">
                <a:latin typeface="Times New Roman" panose="02020603050405020304" pitchFamily="18" charset="0"/>
                <a:cs typeface="Times New Roman" panose="02020603050405020304" pitchFamily="18" charset="0"/>
              </a:rPr>
              <a:t>. Folliculitis</a:t>
            </a:r>
            <a:endParaRPr lang="en-US" sz="2400" b="1" dirty="0">
              <a:latin typeface="Times New Roman" panose="02020603050405020304" pitchFamily="18" charset="0"/>
              <a:cs typeface="Times New Roman" panose="02020603050405020304" pitchFamily="18" charset="0"/>
            </a:endParaRPr>
          </a:p>
          <a:p>
            <a:pPr marL="365760" lvl="1">
              <a:lnSpc>
                <a:spcPct val="120000"/>
              </a:lnSpc>
            </a:pPr>
            <a:r>
              <a:rPr lang="en-US" sz="2400" dirty="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pyogenic infection in the hair </a:t>
            </a:r>
            <a:r>
              <a:rPr lang="en-US" sz="2400" dirty="0" smtClean="0">
                <a:latin typeface="Times New Roman" panose="02020603050405020304" pitchFamily="18" charset="0"/>
                <a:cs typeface="Times New Roman" panose="02020603050405020304" pitchFamily="18" charset="0"/>
              </a:rPr>
              <a:t>follicles</a:t>
            </a:r>
          </a:p>
          <a:p>
            <a:pPr marL="365760" lvl="1">
              <a:lnSpc>
                <a:spcPct val="120000"/>
              </a:lnSpc>
            </a:pPr>
            <a:r>
              <a:rPr lang="en-US" sz="2400" dirty="0" smtClean="0">
                <a:latin typeface="Times New Roman" panose="02020603050405020304" pitchFamily="18" charset="0"/>
                <a:cs typeface="Times New Roman" panose="02020603050405020304" pitchFamily="18" charset="0"/>
              </a:rPr>
              <a:t>Inflammation </a:t>
            </a:r>
            <a:r>
              <a:rPr lang="en-US" sz="2400" dirty="0">
                <a:latin typeface="Times New Roman" panose="02020603050405020304" pitchFamily="18" charset="0"/>
                <a:cs typeface="Times New Roman" panose="02020603050405020304" pitchFamily="18" charset="0"/>
              </a:rPr>
              <a:t>is superficial </a:t>
            </a:r>
            <a:r>
              <a:rPr lang="en-US" sz="2400" dirty="0" smtClean="0">
                <a:latin typeface="Times New Roman" panose="02020603050405020304" pitchFamily="18" charset="0"/>
                <a:cs typeface="Times New Roman" panose="02020603050405020304" pitchFamily="18" charset="0"/>
              </a:rPr>
              <a:t>&amp; pus </a:t>
            </a:r>
            <a:r>
              <a:rPr lang="en-US" sz="2400" dirty="0">
                <a:latin typeface="Times New Roman" panose="02020603050405020304" pitchFamily="18" charset="0"/>
                <a:cs typeface="Times New Roman" panose="02020603050405020304" pitchFamily="18" charset="0"/>
              </a:rPr>
              <a:t>is </a:t>
            </a:r>
            <a:r>
              <a:rPr lang="en-US" sz="2400" dirty="0" smtClean="0">
                <a:latin typeface="Times New Roman" panose="02020603050405020304" pitchFamily="18" charset="0"/>
                <a:cs typeface="Times New Roman" panose="02020603050405020304" pitchFamily="18" charset="0"/>
              </a:rPr>
              <a:t>found </a:t>
            </a:r>
            <a:r>
              <a:rPr lang="en-US" sz="2400" b="1" dirty="0" smtClean="0">
                <a:latin typeface="Times New Roman" panose="02020603050405020304" pitchFamily="18" charset="0"/>
                <a:cs typeface="Times New Roman" panose="02020603050405020304" pitchFamily="18" charset="0"/>
              </a:rPr>
              <a:t>only</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the </a:t>
            </a:r>
            <a:r>
              <a:rPr lang="en-US" sz="2400" b="1" dirty="0">
                <a:solidFill>
                  <a:srgbClr val="7030A0"/>
                </a:solidFill>
                <a:latin typeface="Times New Roman" panose="02020603050405020304" pitchFamily="18" charset="0"/>
                <a:cs typeface="Times New Roman" panose="02020603050405020304" pitchFamily="18" charset="0"/>
              </a:rPr>
              <a:t>epidermis</a:t>
            </a:r>
          </a:p>
          <a:p>
            <a:pPr marL="0" indent="0">
              <a:lnSpc>
                <a:spcPct val="120000"/>
              </a:lnSpc>
              <a:buNone/>
            </a:pPr>
            <a:r>
              <a:rPr lang="en-US" sz="2400" b="1" dirty="0">
                <a:latin typeface="Times New Roman" panose="02020603050405020304" pitchFamily="18" charset="0"/>
                <a:cs typeface="Times New Roman" panose="02020603050405020304" pitchFamily="18" charset="0"/>
              </a:rPr>
              <a:t>d</a:t>
            </a:r>
            <a:r>
              <a:rPr lang="en-US" sz="2400" b="1" dirty="0" smtClean="0">
                <a:latin typeface="Times New Roman" panose="02020603050405020304" pitchFamily="18" charset="0"/>
                <a:cs typeface="Times New Roman" panose="02020603050405020304" pitchFamily="18" charset="0"/>
              </a:rPr>
              <a:t>. Furuncles (boils</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365760" lvl="1" indent="-457200">
              <a:lnSpc>
                <a:spcPct val="120000"/>
              </a:lnSpc>
            </a:pPr>
            <a:r>
              <a:rPr lang="en-US" sz="2400" dirty="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n </a:t>
            </a:r>
            <a:r>
              <a:rPr lang="en-US" sz="2400" b="1" dirty="0">
                <a:latin typeface="Times New Roman" panose="02020603050405020304" pitchFamily="18" charset="0"/>
                <a:cs typeface="Times New Roman" panose="02020603050405020304" pitchFamily="18" charset="0"/>
              </a:rPr>
              <a:t>extension</a:t>
            </a:r>
            <a:r>
              <a:rPr lang="en-US" sz="2400" dirty="0">
                <a:latin typeface="Times New Roman" panose="02020603050405020304" pitchFamily="18" charset="0"/>
                <a:cs typeface="Times New Roman" panose="02020603050405020304" pitchFamily="18" charset="0"/>
              </a:rPr>
              <a:t> of folliculitis</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large, painful, </a:t>
            </a:r>
            <a:r>
              <a:rPr lang="en-US" sz="2400" dirty="0" smtClean="0">
                <a:latin typeface="Times New Roman" panose="02020603050405020304" pitchFamily="18" charset="0"/>
                <a:cs typeface="Times New Roman" panose="02020603050405020304" pitchFamily="18" charset="0"/>
              </a:rPr>
              <a:t>nodules ,have collection </a:t>
            </a:r>
            <a:r>
              <a:rPr lang="en-US" sz="2400" dirty="0">
                <a:latin typeface="Times New Roman" panose="02020603050405020304" pitchFamily="18" charset="0"/>
                <a:cs typeface="Times New Roman" panose="02020603050405020304" pitchFamily="18" charset="0"/>
              </a:rPr>
              <a:t>of dead and necrotic </a:t>
            </a:r>
            <a:r>
              <a:rPr lang="en-US" sz="2400" dirty="0" smtClean="0">
                <a:latin typeface="Times New Roman" panose="02020603050405020304" pitchFamily="18" charset="0"/>
                <a:cs typeface="Times New Roman" panose="02020603050405020304" pitchFamily="18" charset="0"/>
              </a:rPr>
              <a:t>tissue</a:t>
            </a:r>
          </a:p>
          <a:p>
            <a:pPr marL="0" indent="0">
              <a:lnSpc>
                <a:spcPct val="120000"/>
              </a:lnSpc>
              <a:buNone/>
            </a:pPr>
            <a:r>
              <a:rPr lang="en-US" sz="2400" b="1" dirty="0">
                <a:latin typeface="Times New Roman" panose="02020603050405020304" pitchFamily="18" charset="0"/>
                <a:cs typeface="Times New Roman" panose="02020603050405020304" pitchFamily="18" charset="0"/>
              </a:rPr>
              <a:t>e</a:t>
            </a:r>
            <a:r>
              <a:rPr lang="en-US" sz="2400" b="1" dirty="0" smtClean="0">
                <a:latin typeface="Times New Roman" panose="02020603050405020304" pitchFamily="18" charset="0"/>
                <a:cs typeface="Times New Roman" panose="02020603050405020304" pitchFamily="18" charset="0"/>
              </a:rPr>
              <a:t>. Carbuncles</a:t>
            </a:r>
            <a:endParaRPr lang="en-US" sz="2400" b="1" dirty="0">
              <a:latin typeface="Times New Roman" panose="02020603050405020304" pitchFamily="18" charset="0"/>
              <a:cs typeface="Times New Roman" panose="02020603050405020304" pitchFamily="18" charset="0"/>
            </a:endParaRPr>
          </a:p>
          <a:p>
            <a:pPr marL="365760" lvl="1" indent="-342900">
              <a:lnSpc>
                <a:spcPct val="120000"/>
              </a:lnSpc>
            </a:pPr>
            <a:r>
              <a:rPr lang="en-US" sz="2400" dirty="0">
                <a:latin typeface="Times New Roman" panose="02020603050405020304" pitchFamily="18" charset="0"/>
                <a:cs typeface="Times New Roman" panose="02020603050405020304" pitchFamily="18" charset="0"/>
              </a:rPr>
              <a:t>F</a:t>
            </a:r>
            <a:r>
              <a:rPr lang="en-US" sz="2400" dirty="0" smtClean="0">
                <a:latin typeface="Times New Roman" panose="02020603050405020304" pitchFamily="18" charset="0"/>
                <a:cs typeface="Times New Roman" panose="02020603050405020304" pitchFamily="18" charset="0"/>
              </a:rPr>
              <a:t>uruncles </a:t>
            </a:r>
            <a:r>
              <a:rPr lang="en-US" sz="2400" dirty="0">
                <a:latin typeface="Times New Roman" panose="02020603050405020304" pitchFamily="18" charset="0"/>
                <a:cs typeface="Times New Roman" panose="02020603050405020304" pitchFamily="18" charset="0"/>
              </a:rPr>
              <a:t>coalesce </a:t>
            </a:r>
            <a:r>
              <a:rPr lang="en-US" sz="2400" dirty="0" smtClean="0">
                <a:latin typeface="Times New Roman" panose="02020603050405020304" pitchFamily="18" charset="0"/>
                <a:cs typeface="Times New Roman" panose="02020603050405020304" pitchFamily="18" charset="0"/>
              </a:rPr>
              <a:t>&amp; extend deeper subcutaneous tissue</a:t>
            </a:r>
          </a:p>
          <a:p>
            <a:pPr marL="365760" lvl="1" indent="-342900">
              <a:lnSpc>
                <a:spcPct val="120000"/>
              </a:lnSpc>
            </a:pPr>
            <a:r>
              <a:rPr lang="en-US" sz="2400" dirty="0" err="1" smtClean="0">
                <a:latin typeface="Times New Roman" panose="02020603050405020304" pitchFamily="18" charset="0"/>
                <a:cs typeface="Times New Roman" panose="02020603050405020304" pitchFamily="18" charset="0"/>
              </a:rPr>
              <a:t>Chxed</a:t>
            </a:r>
            <a:r>
              <a:rPr lang="en-US" sz="2400" dirty="0" smtClean="0">
                <a:latin typeface="Times New Roman" panose="02020603050405020304" pitchFamily="18" charset="0"/>
                <a:cs typeface="Times New Roman" panose="02020603050405020304" pitchFamily="18" charset="0"/>
              </a:rPr>
              <a:t> by </a:t>
            </a:r>
            <a:r>
              <a:rPr lang="en-US" sz="2400" dirty="0">
                <a:latin typeface="Times New Roman" panose="02020603050405020304" pitchFamily="18" charset="0"/>
                <a:cs typeface="Times New Roman" panose="02020603050405020304" pitchFamily="18" charset="0"/>
              </a:rPr>
              <a:t>multiple drainage </a:t>
            </a:r>
            <a:r>
              <a:rPr lang="en-US" sz="2400" dirty="0" smtClean="0">
                <a:latin typeface="Times New Roman" panose="02020603050405020304" pitchFamily="18" charset="0"/>
                <a:cs typeface="Times New Roman" panose="02020603050405020304" pitchFamily="18" charset="0"/>
              </a:rPr>
              <a:t>points</a:t>
            </a:r>
          </a:p>
          <a:p>
            <a:pPr marL="365760" lvl="1" indent="-342900">
              <a:lnSpc>
                <a:spcPct val="120000"/>
              </a:lnSpc>
            </a:pPr>
            <a:r>
              <a:rPr lang="en-US" sz="2400" dirty="0" smtClean="0">
                <a:latin typeface="Times New Roman" panose="02020603050405020304" pitchFamily="18" charset="0"/>
                <a:cs typeface="Times New Roman" panose="02020603050405020304" pitchFamily="18" charset="0"/>
              </a:rPr>
              <a:t>Patients </a:t>
            </a:r>
            <a:r>
              <a:rPr lang="en-US" sz="2400" dirty="0">
                <a:latin typeface="Times New Roman" panose="02020603050405020304" pitchFamily="18" charset="0"/>
                <a:cs typeface="Times New Roman" panose="02020603050405020304" pitchFamily="18" charset="0"/>
              </a:rPr>
              <a:t>with </a:t>
            </a:r>
            <a:r>
              <a:rPr lang="en-US" sz="2400" dirty="0" smtClean="0">
                <a:latin typeface="Times New Roman" panose="02020603050405020304" pitchFamily="18" charset="0"/>
                <a:cs typeface="Times New Roman" panose="02020603050405020304" pitchFamily="18" charset="0"/>
              </a:rPr>
              <a:t> carbuncles </a:t>
            </a:r>
            <a:r>
              <a:rPr lang="en-US" sz="2400" dirty="0">
                <a:latin typeface="Times New Roman" panose="02020603050405020304" pitchFamily="18" charset="0"/>
                <a:cs typeface="Times New Roman" panose="02020603050405020304" pitchFamily="18" charset="0"/>
              </a:rPr>
              <a:t>have chills and fevers</a:t>
            </a:r>
            <a:endParaRPr lang="am-ET" sz="2400" dirty="0">
              <a:cs typeface="Times New Roman" panose="02020603050405020304" pitchFamily="18"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7785" y="4309132"/>
            <a:ext cx="2416215" cy="213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1712" y="2263774"/>
            <a:ext cx="2237760" cy="1909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078" y="206375"/>
            <a:ext cx="2332394"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167EEAB-4B1A-4B36-8290-8409503FCFA0}" type="slidenum">
              <a:rPr lang="am-ET" smtClean="0"/>
              <a:t>37</a:t>
            </a:fld>
            <a:endParaRPr lang="am-ET"/>
          </a:p>
        </p:txBody>
      </p:sp>
    </p:spTree>
    <p:extLst>
      <p:ext uri="{BB962C8B-B14F-4D97-AF65-F5344CB8AC3E}">
        <p14:creationId xmlns:p14="http://schemas.microsoft.com/office/powerpoint/2010/main" val="33715382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sz="2600" b="1" dirty="0">
                <a:latin typeface="Times New Roman" pitchFamily="18" charset="0"/>
                <a:cs typeface="Times New Roman" pitchFamily="18" charset="0"/>
              </a:rPr>
              <a:t>f</a:t>
            </a:r>
            <a:r>
              <a:rPr lang="en-US" sz="2600" b="1" dirty="0" smtClean="0">
                <a:latin typeface="Times New Roman" pitchFamily="18" charset="0"/>
                <a:cs typeface="Times New Roman" pitchFamily="18" charset="0"/>
              </a:rPr>
              <a:t>. Cellulitis</a:t>
            </a:r>
            <a:endParaRPr lang="en-US" sz="2600" b="1" dirty="0">
              <a:latin typeface="Times New Roman" pitchFamily="18" charset="0"/>
              <a:cs typeface="Times New Roman" pitchFamily="18" charset="0"/>
            </a:endParaRPr>
          </a:p>
          <a:p>
            <a:pPr>
              <a:lnSpc>
                <a:spcPct val="150000"/>
              </a:lnSpc>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A</a:t>
            </a:r>
            <a:r>
              <a:rPr lang="en-US" sz="2400" dirty="0" smtClean="0">
                <a:latin typeface="Times New Roman" panose="02020603050405020304" pitchFamily="18" charset="0"/>
                <a:cs typeface="Times New Roman" panose="02020603050405020304" pitchFamily="18" charset="0"/>
              </a:rPr>
              <a:t>cute </a:t>
            </a:r>
            <a:r>
              <a:rPr lang="en-US" sz="2400" dirty="0">
                <a:latin typeface="Times New Roman" panose="02020603050405020304" pitchFamily="18" charset="0"/>
                <a:cs typeface="Times New Roman" panose="02020603050405020304" pitchFamily="18" charset="0"/>
              </a:rPr>
              <a:t>infection </a:t>
            </a:r>
            <a:r>
              <a:rPr lang="en-US" sz="2400" dirty="0" smtClean="0">
                <a:latin typeface="Times New Roman" panose="02020603050405020304" pitchFamily="18" charset="0"/>
                <a:cs typeface="Times New Roman" panose="02020603050405020304" pitchFamily="18" charset="0"/>
              </a:rPr>
              <a:t>of dermis &amp; subcutaneous tissues</a:t>
            </a:r>
          </a:p>
          <a:p>
            <a:pPr>
              <a:lnSpc>
                <a:spcPct val="150000"/>
              </a:lnSpc>
              <a:buFont typeface="Courier New" panose="02070309020205020404" pitchFamily="49" charset="0"/>
              <a:buChar char="o"/>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Lesions </a:t>
            </a:r>
            <a:r>
              <a:rPr lang="en-US" sz="2400" dirty="0" smtClean="0">
                <a:latin typeface="Times New Roman" panose="02020603050405020304" pitchFamily="18" charset="0"/>
                <a:cs typeface="Times New Roman" panose="02020603050405020304" pitchFamily="18" charset="0"/>
              </a:rPr>
              <a:t>chxs by </a:t>
            </a:r>
            <a:r>
              <a:rPr lang="en-US" sz="2400" dirty="0">
                <a:latin typeface="Times New Roman" panose="02020603050405020304" pitchFamily="18" charset="0"/>
                <a:cs typeface="Times New Roman" panose="02020603050405020304" pitchFamily="18" charset="0"/>
              </a:rPr>
              <a:t>edema, pain,  </a:t>
            </a:r>
            <a:r>
              <a:rPr lang="en-US" sz="2400" dirty="0" smtClean="0">
                <a:latin typeface="Times New Roman" panose="02020603050405020304" pitchFamily="18" charset="0"/>
                <a:cs typeface="Times New Roman" panose="02020603050405020304" pitchFamily="18" charset="0"/>
              </a:rPr>
              <a:t>tenderness</a:t>
            </a:r>
            <a:r>
              <a:rPr lang="en-US" sz="2400" dirty="0">
                <a:latin typeface="Times New Roman" panose="02020603050405020304" pitchFamily="18" charset="0"/>
                <a:cs typeface="Times New Roman" panose="02020603050405020304" pitchFamily="18" charset="0"/>
              </a:rPr>
              <a:t>, warmth, erythema, </a:t>
            </a:r>
            <a:r>
              <a:rPr lang="en-US" sz="2400" dirty="0" smtClean="0">
                <a:latin typeface="Times New Roman" panose="02020603050405020304" pitchFamily="18" charset="0"/>
                <a:cs typeface="Times New Roman" panose="02020603050405020304" pitchFamily="18" charset="0"/>
              </a:rPr>
              <a:t>&amp; spreading  irregular margins</a:t>
            </a:r>
          </a:p>
          <a:p>
            <a:pPr>
              <a:lnSpc>
                <a:spcPct val="150000"/>
              </a:lnSpc>
              <a:buFont typeface="Courier New" panose="02070309020205020404" pitchFamily="49" charset="0"/>
              <a:buChar char="o"/>
            </a:pPr>
            <a:r>
              <a:rPr lang="en-US" sz="2400" dirty="0" smtClean="0">
                <a:latin typeface="Times New Roman" panose="02020603050405020304" pitchFamily="18" charset="0"/>
                <a:cs typeface="Times New Roman" panose="02020603050405020304" pitchFamily="18" charset="0"/>
              </a:rPr>
              <a:t>Cellulitis </a:t>
            </a:r>
            <a:r>
              <a:rPr lang="en-US" sz="2400" dirty="0">
                <a:latin typeface="Times New Roman" panose="02020603050405020304" pitchFamily="18" charset="0"/>
                <a:cs typeface="Times New Roman" panose="02020603050405020304" pitchFamily="18" charset="0"/>
              </a:rPr>
              <a:t>remains a </a:t>
            </a:r>
            <a:r>
              <a:rPr lang="en-US" sz="2400" dirty="0" smtClean="0">
                <a:latin typeface="Times New Roman" panose="02020603050405020304" pitchFamily="18" charset="0"/>
                <a:cs typeface="Times New Roman" panose="02020603050405020304" pitchFamily="18" charset="0"/>
              </a:rPr>
              <a:t>clinical diagnosis</a:t>
            </a:r>
            <a:endParaRPr lang="am-ET" sz="2400" dirty="0">
              <a:cs typeface="Times New Roman" panose="02020603050405020304" pitchFamily="18" charset="0"/>
            </a:endParaRPr>
          </a:p>
        </p:txBody>
      </p:sp>
      <p:pic>
        <p:nvPicPr>
          <p:cNvPr id="4" name="Picture 3" descr="cellulitis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5835" y="3163546"/>
            <a:ext cx="2511486" cy="319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D167EEAB-4B1A-4B36-8290-8409503FCFA0}" type="slidenum">
              <a:rPr lang="am-ET" smtClean="0"/>
              <a:t>38</a:t>
            </a:fld>
            <a:endParaRPr lang="am-ET"/>
          </a:p>
        </p:txBody>
      </p:sp>
      <p:pic>
        <p:nvPicPr>
          <p:cNvPr id="6" name="Picture 2" descr="http://thefootblog.files.wordpress.com/2006/12/pseudomonas1.jpg"/>
          <p:cNvPicPr>
            <a:picLocks noChangeAspect="1" noChangeArrowheads="1"/>
          </p:cNvPicPr>
          <p:nvPr/>
        </p:nvPicPr>
        <p:blipFill>
          <a:blip r:embed="rId3" cstate="print"/>
          <a:srcRect/>
          <a:stretch>
            <a:fillRect/>
          </a:stretch>
        </p:blipFill>
        <p:spPr bwMode="auto">
          <a:xfrm>
            <a:off x="6474061" y="2992492"/>
            <a:ext cx="2441339" cy="3400630"/>
          </a:xfrm>
          <a:prstGeom prst="rect">
            <a:avLst/>
          </a:prstGeom>
          <a:noFill/>
          <a:ln w="9525">
            <a:noFill/>
            <a:miter lim="800000"/>
            <a:headEnd/>
            <a:tailEnd/>
          </a:ln>
        </p:spPr>
      </p:pic>
    </p:spTree>
    <p:extLst>
      <p:ext uri="{BB962C8B-B14F-4D97-AF65-F5344CB8AC3E}">
        <p14:creationId xmlns:p14="http://schemas.microsoft.com/office/powerpoint/2010/main" val="17993788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60000"/>
              </a:lnSpc>
              <a:buNone/>
            </a:pPr>
            <a:r>
              <a:rPr lang="en-US" sz="2600" b="1" dirty="0">
                <a:latin typeface="Times New Roman" pitchFamily="18" charset="0"/>
                <a:cs typeface="Times New Roman" pitchFamily="18" charset="0"/>
              </a:rPr>
              <a:t>g. Osteomyelitis &amp; Septic arthritis </a:t>
            </a:r>
            <a:endParaRPr lang="en-US" sz="2600" b="1" dirty="0" smtClean="0">
              <a:latin typeface="Times New Roman" pitchFamily="18" charset="0"/>
              <a:cs typeface="Times New Roman" pitchFamily="18" charset="0"/>
            </a:endParaRPr>
          </a:p>
          <a:p>
            <a:pPr marL="0" indent="0" algn="just">
              <a:lnSpc>
                <a:spcPct val="160000"/>
              </a:lnSpc>
              <a:buNone/>
            </a:pPr>
            <a:r>
              <a:rPr lang="en-US" sz="2600" b="1" dirty="0" smtClean="0">
                <a:latin typeface="Times New Roman" pitchFamily="18" charset="0"/>
                <a:cs typeface="Times New Roman" pitchFamily="18" charset="0"/>
              </a:rPr>
              <a:t>Osteomyelitis</a:t>
            </a:r>
          </a:p>
          <a:p>
            <a:pPr algn="just">
              <a:lnSpc>
                <a:spcPct val="160000"/>
              </a:lnSpc>
            </a:pPr>
            <a:r>
              <a:rPr lang="en-US" sz="2600" dirty="0">
                <a:latin typeface="Times New Roman" pitchFamily="18" charset="0"/>
                <a:cs typeface="Times New Roman" pitchFamily="18" charset="0"/>
              </a:rPr>
              <a:t>Osteomyelitis denotes inflammation of </a:t>
            </a:r>
            <a:r>
              <a:rPr lang="en-US" sz="2600" b="1" dirty="0">
                <a:latin typeface="Times New Roman" pitchFamily="18" charset="0"/>
                <a:cs typeface="Times New Roman" pitchFamily="18" charset="0"/>
              </a:rPr>
              <a:t>bone and marrow </a:t>
            </a:r>
            <a:r>
              <a:rPr lang="en-US" sz="2600" dirty="0">
                <a:latin typeface="Times New Roman" pitchFamily="18" charset="0"/>
                <a:cs typeface="Times New Roman" pitchFamily="18" charset="0"/>
              </a:rPr>
              <a:t>and the common use of the term virtually always implies infection</a:t>
            </a:r>
          </a:p>
          <a:p>
            <a:pPr algn="just">
              <a:lnSpc>
                <a:spcPct val="160000"/>
              </a:lnSpc>
            </a:pPr>
            <a:r>
              <a:rPr lang="en-US" sz="2600" dirty="0" smtClean="0">
                <a:latin typeface="Times New Roman" pitchFamily="18" charset="0"/>
                <a:cs typeface="Times New Roman" pitchFamily="18" charset="0"/>
              </a:rPr>
              <a:t>Osteomyelitis </a:t>
            </a:r>
            <a:r>
              <a:rPr lang="en-US" sz="2600" dirty="0">
                <a:latin typeface="Times New Roman" pitchFamily="18" charset="0"/>
                <a:cs typeface="Times New Roman" pitchFamily="18" charset="0"/>
              </a:rPr>
              <a:t>is a purulent infection of </a:t>
            </a:r>
            <a:r>
              <a:rPr lang="en-US" sz="2600" dirty="0" smtClean="0">
                <a:latin typeface="Times New Roman" pitchFamily="18" charset="0"/>
                <a:cs typeface="Times New Roman" pitchFamily="18" charset="0"/>
              </a:rPr>
              <a:t>bone</a:t>
            </a:r>
          </a:p>
          <a:p>
            <a:pPr algn="just">
              <a:lnSpc>
                <a:spcPct val="150000"/>
              </a:lnSpc>
            </a:pPr>
            <a:r>
              <a:rPr lang="en-US" sz="2600" dirty="0">
                <a:latin typeface="Times New Roman" pitchFamily="18" charset="0"/>
                <a:cs typeface="Times New Roman" pitchFamily="18" charset="0"/>
              </a:rPr>
              <a:t>All type of organisms including </a:t>
            </a:r>
            <a:r>
              <a:rPr lang="en-US" sz="2600" dirty="0">
                <a:solidFill>
                  <a:srgbClr val="FF0000"/>
                </a:solidFill>
                <a:latin typeface="Times New Roman" pitchFamily="18" charset="0"/>
                <a:cs typeface="Times New Roman" pitchFamily="18" charset="0"/>
              </a:rPr>
              <a:t>viruses, parasites, </a:t>
            </a:r>
            <a:r>
              <a:rPr lang="en-US" sz="2600" dirty="0" smtClean="0">
                <a:solidFill>
                  <a:srgbClr val="FF0000"/>
                </a:solidFill>
                <a:latin typeface="Times New Roman" pitchFamily="18" charset="0"/>
                <a:cs typeface="Times New Roman" pitchFamily="18" charset="0"/>
              </a:rPr>
              <a:t>bacteria </a:t>
            </a:r>
            <a:r>
              <a:rPr lang="en-US" sz="2600" dirty="0" smtClean="0">
                <a:latin typeface="Times New Roman" pitchFamily="18" charset="0"/>
                <a:cs typeface="Times New Roman" pitchFamily="18" charset="0"/>
              </a:rPr>
              <a:t>and </a:t>
            </a:r>
            <a:r>
              <a:rPr lang="en-US" sz="2600" dirty="0">
                <a:solidFill>
                  <a:srgbClr val="FF0000"/>
                </a:solidFill>
                <a:latin typeface="Times New Roman" pitchFamily="18" charset="0"/>
                <a:cs typeface="Times New Roman" pitchFamily="18" charset="0"/>
              </a:rPr>
              <a:t>fungi </a:t>
            </a:r>
            <a:r>
              <a:rPr lang="en-US" sz="2600" dirty="0">
                <a:latin typeface="Times New Roman" pitchFamily="18" charset="0"/>
                <a:cs typeface="Times New Roman" pitchFamily="18" charset="0"/>
              </a:rPr>
              <a:t>can produce </a:t>
            </a:r>
            <a:r>
              <a:rPr lang="en-US" sz="2600" dirty="0" smtClean="0">
                <a:latin typeface="Times New Roman" pitchFamily="18" charset="0"/>
                <a:cs typeface="Times New Roman" pitchFamily="18" charset="0"/>
              </a:rPr>
              <a:t>osteomyelitis</a:t>
            </a:r>
            <a:endParaRPr lang="en-US" sz="2600" dirty="0"/>
          </a:p>
          <a:p>
            <a:pPr algn="just">
              <a:lnSpc>
                <a:spcPct val="160000"/>
              </a:lnSpc>
            </a:pPr>
            <a:r>
              <a:rPr lang="en-US" sz="2600" b="1" dirty="0">
                <a:latin typeface="Times New Roman" pitchFamily="18" charset="0"/>
                <a:cs typeface="Times New Roman" pitchFamily="18" charset="0"/>
              </a:rPr>
              <a:t>Pyogenic </a:t>
            </a:r>
            <a:r>
              <a:rPr lang="en-US" sz="2600" b="1" dirty="0" smtClean="0">
                <a:latin typeface="Times New Roman" pitchFamily="18" charset="0"/>
                <a:cs typeface="Times New Roman" pitchFamily="18" charset="0"/>
              </a:rPr>
              <a:t>osteomyelitis </a:t>
            </a:r>
            <a:r>
              <a:rPr lang="en-US" sz="2600" dirty="0">
                <a:latin typeface="Times New Roman" pitchFamily="18" charset="0"/>
                <a:cs typeface="Times New Roman" pitchFamily="18" charset="0"/>
              </a:rPr>
              <a:t>mostly </a:t>
            </a:r>
            <a:r>
              <a:rPr lang="en-US" sz="2600" dirty="0" smtClean="0">
                <a:latin typeface="Times New Roman" pitchFamily="18" charset="0"/>
                <a:cs typeface="Times New Roman" pitchFamily="18" charset="0"/>
              </a:rPr>
              <a:t>caused by </a:t>
            </a:r>
            <a:r>
              <a:rPr lang="en-US" sz="2600" dirty="0">
                <a:latin typeface="Times New Roman" pitchFamily="18" charset="0"/>
                <a:cs typeface="Times New Roman" pitchFamily="18" charset="0"/>
              </a:rPr>
              <a:t>bacterial </a:t>
            </a:r>
            <a:r>
              <a:rPr lang="en-US" sz="2600" dirty="0" smtClean="0">
                <a:latin typeface="Times New Roman" pitchFamily="18" charset="0"/>
                <a:cs typeface="Times New Roman" pitchFamily="18" charset="0"/>
              </a:rPr>
              <a:t>infection</a:t>
            </a:r>
            <a:endParaRPr lang="en-US" sz="2600" dirty="0">
              <a:latin typeface="Times New Roman" pitchFamily="18" charset="0"/>
              <a:cs typeface="Times New Roman" pitchFamily="18" charset="0"/>
            </a:endParaRPr>
          </a:p>
          <a:p>
            <a:pPr>
              <a:lnSpc>
                <a:spcPct val="200000"/>
              </a:lnSpc>
            </a:pPr>
            <a:endParaRPr lang="am-ET" sz="2400" dirty="0"/>
          </a:p>
        </p:txBody>
      </p:sp>
      <p:sp>
        <p:nvSpPr>
          <p:cNvPr id="4" name="Slide Number Placeholder 3"/>
          <p:cNvSpPr>
            <a:spLocks noGrp="1"/>
          </p:cNvSpPr>
          <p:nvPr>
            <p:ph type="sldNum" sz="quarter" idx="12"/>
          </p:nvPr>
        </p:nvSpPr>
        <p:spPr/>
        <p:txBody>
          <a:bodyPr/>
          <a:lstStyle/>
          <a:p>
            <a:fld id="{D167EEAB-4B1A-4B36-8290-8409503FCFA0}" type="slidenum">
              <a:rPr lang="am-ET" smtClean="0"/>
              <a:t>39</a:t>
            </a:fld>
            <a:endParaRPr lang="am-ET"/>
          </a:p>
        </p:txBody>
      </p:sp>
    </p:spTree>
    <p:extLst>
      <p:ext uri="{BB962C8B-B14F-4D97-AF65-F5344CB8AC3E}">
        <p14:creationId xmlns:p14="http://schemas.microsoft.com/office/powerpoint/2010/main" val="3750146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pPr>
            <a:r>
              <a:rPr lang="en-US" sz="2500" dirty="0">
                <a:latin typeface="Times New Roman" pitchFamily="18" charset="0"/>
                <a:cs typeface="Times New Roman" pitchFamily="18" charset="0"/>
              </a:rPr>
              <a:t>The </a:t>
            </a:r>
            <a:r>
              <a:rPr lang="en-US" sz="2500" b="1" dirty="0">
                <a:latin typeface="Times New Roman" pitchFamily="18" charset="0"/>
                <a:cs typeface="Times New Roman" pitchFamily="18" charset="0"/>
              </a:rPr>
              <a:t>musculoskeletal system </a:t>
            </a:r>
            <a:r>
              <a:rPr lang="en-US" sz="2500" dirty="0">
                <a:latin typeface="Times New Roman" pitchFamily="18" charset="0"/>
                <a:cs typeface="Times New Roman" pitchFamily="18" charset="0"/>
              </a:rPr>
              <a:t>includes the bones, joints, muscles, tendons, ligaments, and </a:t>
            </a:r>
            <a:r>
              <a:rPr lang="en-US" sz="2500" dirty="0" err="1">
                <a:latin typeface="Times New Roman" pitchFamily="18" charset="0"/>
                <a:cs typeface="Times New Roman" pitchFamily="18" charset="0"/>
              </a:rPr>
              <a:t>bursae</a:t>
            </a:r>
            <a:r>
              <a:rPr lang="en-US" sz="2500" dirty="0">
                <a:latin typeface="Times New Roman" pitchFamily="18" charset="0"/>
                <a:cs typeface="Times New Roman" pitchFamily="18" charset="0"/>
              </a:rPr>
              <a:t> of the body. </a:t>
            </a:r>
            <a:endParaRPr lang="en-US" sz="2500" dirty="0" smtClean="0">
              <a:latin typeface="Times New Roman" pitchFamily="18" charset="0"/>
              <a:cs typeface="Times New Roman" pitchFamily="18" charset="0"/>
            </a:endParaRPr>
          </a:p>
          <a:p>
            <a:pPr algn="just">
              <a:lnSpc>
                <a:spcPct val="150000"/>
              </a:lnSpc>
            </a:pPr>
            <a:r>
              <a:rPr lang="en-US" sz="2500" dirty="0" smtClean="0">
                <a:latin typeface="Times New Roman" pitchFamily="18" charset="0"/>
                <a:cs typeface="Times New Roman" pitchFamily="18" charset="0"/>
              </a:rPr>
              <a:t>The </a:t>
            </a:r>
            <a:r>
              <a:rPr lang="en-US" sz="2500" dirty="0">
                <a:latin typeface="Times New Roman" pitchFamily="18" charset="0"/>
                <a:cs typeface="Times New Roman" pitchFamily="18" charset="0"/>
              </a:rPr>
              <a:t>problems associated with these structures are common and affect all age groups</a:t>
            </a:r>
            <a:r>
              <a:rPr lang="en-US" sz="2500" dirty="0" smtClean="0">
                <a:latin typeface="Times New Roman" pitchFamily="18" charset="0"/>
                <a:cs typeface="Times New Roman" pitchFamily="18" charset="0"/>
              </a:rPr>
              <a:t>.</a:t>
            </a:r>
          </a:p>
          <a:p>
            <a:pPr algn="just">
              <a:lnSpc>
                <a:spcPct val="150000"/>
              </a:lnSpc>
            </a:pP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Problems with the musculoskeletal system are generally not life-threatening, but have a significant effect on the client’s normal activities and productivity</a:t>
            </a:r>
            <a:r>
              <a:rPr lang="en-US" sz="2500" dirty="0" smtClean="0">
                <a:latin typeface="Times New Roman" pitchFamily="18" charset="0"/>
                <a:cs typeface="Times New Roman" pitchFamily="18" charset="0"/>
              </a:rPr>
              <a:t>.</a:t>
            </a:r>
          </a:p>
          <a:p>
            <a:pPr algn="just">
              <a:lnSpc>
                <a:spcPct val="150000"/>
              </a:lnSpc>
            </a:pPr>
            <a:r>
              <a:rPr lang="en-US" sz="2500" dirty="0">
                <a:latin typeface="Times New Roman" pitchFamily="18" charset="0"/>
                <a:cs typeface="Times New Roman" pitchFamily="18" charset="0"/>
              </a:rPr>
              <a:t>The </a:t>
            </a:r>
            <a:r>
              <a:rPr lang="en-US" sz="2500" b="1" dirty="0">
                <a:latin typeface="Times New Roman" pitchFamily="18" charset="0"/>
                <a:cs typeface="Times New Roman" pitchFamily="18" charset="0"/>
              </a:rPr>
              <a:t>integumentary system</a:t>
            </a:r>
            <a:r>
              <a:rPr lang="en-US" sz="2500" dirty="0">
                <a:latin typeface="Times New Roman" pitchFamily="18" charset="0"/>
                <a:cs typeface="Times New Roman" pitchFamily="18" charset="0"/>
              </a:rPr>
              <a:t> consists of the skin, hair, nails, </a:t>
            </a:r>
            <a:r>
              <a:rPr lang="en-US" sz="2500" dirty="0" smtClean="0">
                <a:latin typeface="Times New Roman" pitchFamily="18" charset="0"/>
                <a:cs typeface="Times New Roman" pitchFamily="18" charset="0"/>
              </a:rPr>
              <a:t>glands </a:t>
            </a:r>
            <a:r>
              <a:rPr lang="en-US" sz="2500" dirty="0">
                <a:latin typeface="Times New Roman" pitchFamily="18" charset="0"/>
                <a:cs typeface="Times New Roman" pitchFamily="18" charset="0"/>
              </a:rPr>
              <a:t>and nerves. </a:t>
            </a:r>
            <a:endParaRPr lang="en-US" sz="2500" dirty="0" smtClean="0">
              <a:latin typeface="Times New Roman" pitchFamily="18" charset="0"/>
              <a:cs typeface="Times New Roman" pitchFamily="18" charset="0"/>
            </a:endParaRPr>
          </a:p>
          <a:p>
            <a:pPr algn="just">
              <a:lnSpc>
                <a:spcPct val="150000"/>
              </a:lnSpc>
            </a:pPr>
            <a:r>
              <a:rPr lang="en-US" sz="2500" dirty="0" smtClean="0">
                <a:latin typeface="Times New Roman" pitchFamily="18" charset="0"/>
                <a:cs typeface="Times New Roman" pitchFamily="18" charset="0"/>
              </a:rPr>
              <a:t>Its </a:t>
            </a:r>
            <a:r>
              <a:rPr lang="en-US" sz="2500" dirty="0">
                <a:latin typeface="Times New Roman" pitchFamily="18" charset="0"/>
                <a:cs typeface="Times New Roman" pitchFamily="18" charset="0"/>
              </a:rPr>
              <a:t>main function is to act as a barrier to protect the body from the outside world.</a:t>
            </a:r>
          </a:p>
          <a:p>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4</a:t>
            </a:fld>
            <a:endParaRPr lang="am-ET"/>
          </a:p>
        </p:txBody>
      </p:sp>
    </p:spTree>
    <p:extLst>
      <p:ext uri="{BB962C8B-B14F-4D97-AF65-F5344CB8AC3E}">
        <p14:creationId xmlns:p14="http://schemas.microsoft.com/office/powerpoint/2010/main" val="3716232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81800"/>
          </a:xfrm>
        </p:spPr>
        <p:txBody>
          <a:bodyPr>
            <a:normAutofit/>
          </a:bodyPr>
          <a:lstStyle/>
          <a:p>
            <a:pPr algn="just">
              <a:lnSpc>
                <a:spcPct val="150000"/>
              </a:lnSpc>
            </a:pPr>
            <a:r>
              <a:rPr lang="en-US" sz="2600" dirty="0">
                <a:latin typeface="Times New Roman" pitchFamily="18" charset="0"/>
                <a:cs typeface="Times New Roman" pitchFamily="18" charset="0"/>
              </a:rPr>
              <a:t>The microorganisms enter to </a:t>
            </a:r>
            <a:r>
              <a:rPr lang="en-US" sz="2600" dirty="0" smtClean="0">
                <a:latin typeface="Times New Roman" pitchFamily="18" charset="0"/>
                <a:cs typeface="Times New Roman" pitchFamily="18" charset="0"/>
              </a:rPr>
              <a:t>bone </a:t>
            </a:r>
            <a:r>
              <a:rPr lang="en-US" sz="2600" dirty="0">
                <a:latin typeface="Times New Roman" pitchFamily="18" charset="0"/>
                <a:cs typeface="Times New Roman" pitchFamily="18" charset="0"/>
              </a:rPr>
              <a:t>by three different ways:</a:t>
            </a:r>
          </a:p>
          <a:p>
            <a:pPr marL="502920" lvl="1" indent="-514350" algn="just">
              <a:lnSpc>
                <a:spcPct val="150000"/>
              </a:lnSpc>
              <a:buFont typeface="+mj-lt"/>
              <a:buAutoNum type="arabicPeriod"/>
            </a:pPr>
            <a:r>
              <a:rPr lang="en-US" sz="2600" dirty="0" err="1" smtClean="0">
                <a:latin typeface="Times New Roman" pitchFamily="18" charset="0"/>
                <a:cs typeface="Times New Roman" pitchFamily="18" charset="0"/>
              </a:rPr>
              <a:t>Hematogeneous</a:t>
            </a:r>
            <a:r>
              <a:rPr lang="en-US" sz="2600" dirty="0" smtClean="0">
                <a:latin typeface="Times New Roman" pitchFamily="18" charset="0"/>
                <a:cs typeface="Times New Roman" pitchFamily="18" charset="0"/>
              </a:rPr>
              <a:t> spread </a:t>
            </a:r>
            <a:r>
              <a:rPr lang="en-US" sz="2600" dirty="0">
                <a:latin typeface="Times New Roman" pitchFamily="18" charset="0"/>
                <a:cs typeface="Times New Roman" pitchFamily="18" charset="0"/>
              </a:rPr>
              <a:t>(</a:t>
            </a:r>
            <a:r>
              <a:rPr lang="en-US" sz="2600" dirty="0" smtClean="0">
                <a:latin typeface="Times New Roman" pitchFamily="18" charset="0"/>
                <a:cs typeface="Times New Roman" pitchFamily="18" charset="0"/>
              </a:rPr>
              <a:t>most common)- clinically </a:t>
            </a:r>
            <a:r>
              <a:rPr lang="en-US" sz="2600" dirty="0" err="1">
                <a:latin typeface="Times New Roman" pitchFamily="18" charset="0"/>
                <a:cs typeface="Times New Roman" pitchFamily="18" charset="0"/>
              </a:rPr>
              <a:t>hematogenous</a:t>
            </a:r>
            <a:r>
              <a:rPr lang="en-US" sz="2600" dirty="0">
                <a:latin typeface="Times New Roman" pitchFamily="18" charset="0"/>
                <a:cs typeface="Times New Roman" pitchFamily="18" charset="0"/>
              </a:rPr>
              <a:t> osteomyelitis may manifest as an acute systemic illness with </a:t>
            </a:r>
            <a:r>
              <a:rPr lang="en-US" sz="2600" dirty="0">
                <a:solidFill>
                  <a:srgbClr val="FF0000"/>
                </a:solidFill>
                <a:latin typeface="Times New Roman" pitchFamily="18" charset="0"/>
                <a:cs typeface="Times New Roman" pitchFamily="18" charset="0"/>
              </a:rPr>
              <a:t>malaise, fever, chills</a:t>
            </a:r>
            <a:r>
              <a:rPr lang="en-US" sz="2600" dirty="0">
                <a:latin typeface="Times New Roman" pitchFamily="18" charset="0"/>
                <a:cs typeface="Times New Roman" pitchFamily="18" charset="0"/>
              </a:rPr>
              <a:t>, leukocytosis and throbbing </a:t>
            </a:r>
            <a:r>
              <a:rPr lang="en-US" sz="2600" dirty="0" smtClean="0">
                <a:latin typeface="Times New Roman" pitchFamily="18" charset="0"/>
                <a:cs typeface="Times New Roman" pitchFamily="18" charset="0"/>
              </a:rPr>
              <a:t>pain </a:t>
            </a:r>
            <a:r>
              <a:rPr lang="en-US" sz="2600" dirty="0">
                <a:latin typeface="Times New Roman" pitchFamily="18" charset="0"/>
                <a:cs typeface="Times New Roman" pitchFamily="18" charset="0"/>
              </a:rPr>
              <a:t>over affect </a:t>
            </a:r>
            <a:r>
              <a:rPr lang="en-US" sz="2600" dirty="0" smtClean="0">
                <a:latin typeface="Times New Roman" pitchFamily="18" charset="0"/>
                <a:cs typeface="Times New Roman" pitchFamily="18" charset="0"/>
              </a:rPr>
              <a:t>site</a:t>
            </a:r>
          </a:p>
          <a:p>
            <a:pPr marL="502920" lvl="1" indent="-514350" algn="just">
              <a:lnSpc>
                <a:spcPct val="150000"/>
              </a:lnSpc>
              <a:buFont typeface="+mj-lt"/>
              <a:buAutoNum type="arabicPeriod"/>
            </a:pPr>
            <a:r>
              <a:rPr lang="en-US" sz="2600" dirty="0" smtClean="0">
                <a:latin typeface="Times New Roman" pitchFamily="18" charset="0"/>
                <a:cs typeface="Times New Roman" pitchFamily="18" charset="0"/>
              </a:rPr>
              <a:t>Direct </a:t>
            </a:r>
            <a:r>
              <a:rPr lang="en-US" sz="2600" dirty="0">
                <a:latin typeface="Times New Roman" pitchFamily="18" charset="0"/>
                <a:cs typeface="Times New Roman" pitchFamily="18" charset="0"/>
              </a:rPr>
              <a:t>inoculation (traumatic or surgical, </a:t>
            </a:r>
            <a:r>
              <a:rPr lang="en-US" sz="2600" dirty="0" err="1">
                <a:latin typeface="Times New Roman" pitchFamily="18" charset="0"/>
                <a:cs typeface="Times New Roman" pitchFamily="18" charset="0"/>
              </a:rPr>
              <a:t>etc</a:t>
            </a:r>
            <a:r>
              <a:rPr lang="en-US" sz="2600" dirty="0">
                <a:latin typeface="Times New Roman" pitchFamily="18" charset="0"/>
                <a:cs typeface="Times New Roman" pitchFamily="18" charset="0"/>
              </a:rPr>
              <a:t>)</a:t>
            </a:r>
          </a:p>
          <a:p>
            <a:pPr marL="502920" lvl="1" indent="-514350" algn="just">
              <a:lnSpc>
                <a:spcPct val="150000"/>
              </a:lnSpc>
              <a:buFont typeface="+mj-lt"/>
              <a:buAutoNum type="arabicPeriod"/>
            </a:pPr>
            <a:r>
              <a:rPr lang="en-US" sz="2600" dirty="0">
                <a:latin typeface="Times New Roman" pitchFamily="18" charset="0"/>
                <a:cs typeface="Times New Roman" pitchFamily="18" charset="0"/>
              </a:rPr>
              <a:t>Local </a:t>
            </a:r>
            <a:r>
              <a:rPr lang="en-US" sz="2600" dirty="0" smtClean="0">
                <a:latin typeface="Times New Roman" pitchFamily="18" charset="0"/>
                <a:cs typeface="Times New Roman" pitchFamily="18" charset="0"/>
              </a:rPr>
              <a:t>invasion/extension </a:t>
            </a:r>
            <a:r>
              <a:rPr lang="en-US" sz="2600" dirty="0">
                <a:latin typeface="Times New Roman" pitchFamily="18" charset="0"/>
                <a:cs typeface="Times New Roman" pitchFamily="18" charset="0"/>
              </a:rPr>
              <a:t>from contagious </a:t>
            </a:r>
            <a:r>
              <a:rPr lang="en-US" sz="2600" dirty="0" smtClean="0">
                <a:latin typeface="Times New Roman" pitchFamily="18" charset="0"/>
                <a:cs typeface="Times New Roman" pitchFamily="18" charset="0"/>
              </a:rPr>
              <a:t>infection</a:t>
            </a:r>
            <a:endParaRPr lang="en-US" sz="2600" dirty="0">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Long </a:t>
            </a:r>
            <a:r>
              <a:rPr lang="en-US" sz="2600" dirty="0">
                <a:latin typeface="Times New Roman" pitchFamily="18" charset="0"/>
                <a:cs typeface="Times New Roman" pitchFamily="18" charset="0"/>
              </a:rPr>
              <a:t>bones and vertebral bodies most commonly involved</a:t>
            </a:r>
          </a:p>
          <a:p>
            <a:pPr marL="274320" lvl="1" algn="just">
              <a:lnSpc>
                <a:spcPct val="150000"/>
              </a:lnSpc>
            </a:pPr>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40</a:t>
            </a:fld>
            <a:endParaRPr lang="am-ET"/>
          </a:p>
        </p:txBody>
      </p:sp>
    </p:spTree>
    <p:extLst>
      <p:ext uri="{BB962C8B-B14F-4D97-AF65-F5344CB8AC3E}">
        <p14:creationId xmlns:p14="http://schemas.microsoft.com/office/powerpoint/2010/main" val="21723726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7000"/>
            <a:ext cx="6096000" cy="6456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41</a:t>
            </a:fld>
            <a:endParaRPr lang="am-ET"/>
          </a:p>
        </p:txBody>
      </p:sp>
    </p:spTree>
    <p:extLst>
      <p:ext uri="{BB962C8B-B14F-4D97-AF65-F5344CB8AC3E}">
        <p14:creationId xmlns:p14="http://schemas.microsoft.com/office/powerpoint/2010/main" val="39567476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400" b="1" dirty="0" smtClean="0">
                <a:latin typeface="Times New Roman" pitchFamily="18" charset="0"/>
                <a:cs typeface="Times New Roman" pitchFamily="18" charset="0"/>
              </a:rPr>
              <a:t>  </a:t>
            </a:r>
            <a:r>
              <a:rPr lang="en-US" sz="2600" b="1" dirty="0" smtClean="0">
                <a:latin typeface="Times New Roman" pitchFamily="18" charset="0"/>
                <a:cs typeface="Times New Roman" pitchFamily="18" charset="0"/>
              </a:rPr>
              <a:t>Etiologies </a:t>
            </a:r>
            <a:r>
              <a:rPr lang="en-US" sz="2600" b="1" dirty="0">
                <a:latin typeface="Times New Roman" pitchFamily="18" charset="0"/>
                <a:cs typeface="Times New Roman" pitchFamily="18" charset="0"/>
              </a:rPr>
              <a:t>and </a:t>
            </a:r>
            <a:r>
              <a:rPr lang="en-US" sz="2600" b="1" dirty="0" smtClean="0">
                <a:latin typeface="Times New Roman" pitchFamily="18" charset="0"/>
                <a:cs typeface="Times New Roman" pitchFamily="18" charset="0"/>
              </a:rPr>
              <a:t>distribution of Osteomyelitis</a:t>
            </a:r>
          </a:p>
          <a:p>
            <a:pPr algn="just">
              <a:lnSpc>
                <a:spcPct val="150000"/>
              </a:lnSpc>
            </a:pPr>
            <a:r>
              <a:rPr lang="en-US" sz="2600" b="1" i="1" dirty="0" smtClean="0">
                <a:latin typeface="Times New Roman" pitchFamily="18" charset="0"/>
                <a:cs typeface="Times New Roman" pitchFamily="18" charset="0"/>
              </a:rPr>
              <a:t>S</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aureus</a:t>
            </a:r>
            <a:r>
              <a:rPr lang="en-US" sz="2600" b="1" i="1" dirty="0">
                <a:latin typeface="Times New Roman" pitchFamily="18" charset="0"/>
                <a:cs typeface="Times New Roman" pitchFamily="18" charset="0"/>
              </a:rPr>
              <a:t> </a:t>
            </a:r>
            <a:r>
              <a:rPr lang="en-US" sz="2600" dirty="0">
                <a:latin typeface="Times New Roman" pitchFamily="18" charset="0"/>
                <a:cs typeface="Times New Roman" pitchFamily="18" charset="0"/>
              </a:rPr>
              <a:t>is responsible for 80-90% of cases</a:t>
            </a:r>
          </a:p>
          <a:p>
            <a:pPr algn="just">
              <a:lnSpc>
                <a:spcPct val="150000"/>
              </a:lnSpc>
            </a:pPr>
            <a:r>
              <a:rPr lang="en-US" sz="2600" i="1" dirty="0">
                <a:solidFill>
                  <a:srgbClr val="FF0000"/>
                </a:solidFill>
                <a:latin typeface="Times New Roman" pitchFamily="18" charset="0"/>
                <a:cs typeface="Times New Roman" pitchFamily="18" charset="0"/>
              </a:rPr>
              <a:t>E. coli</a:t>
            </a:r>
            <a:r>
              <a:rPr lang="en-US" sz="2600" dirty="0">
                <a:solidFill>
                  <a:srgbClr val="FF0000"/>
                </a:solidFill>
                <a:latin typeface="Times New Roman" pitchFamily="18" charset="0"/>
                <a:cs typeface="Times New Roman" pitchFamily="18" charset="0"/>
              </a:rPr>
              <a:t>, </a:t>
            </a:r>
            <a:r>
              <a:rPr lang="en-US" sz="2600" i="1" dirty="0">
                <a:solidFill>
                  <a:srgbClr val="FF0000"/>
                </a:solidFill>
                <a:latin typeface="Times New Roman" pitchFamily="18" charset="0"/>
                <a:cs typeface="Times New Roman" pitchFamily="18" charset="0"/>
              </a:rPr>
              <a:t>Pseudomonas and </a:t>
            </a:r>
            <a:r>
              <a:rPr lang="en-US" sz="2600" i="1" dirty="0" err="1">
                <a:solidFill>
                  <a:srgbClr val="FF0000"/>
                </a:solidFill>
                <a:latin typeface="Times New Roman" pitchFamily="18" charset="0"/>
                <a:cs typeface="Times New Roman" pitchFamily="18" charset="0"/>
              </a:rPr>
              <a:t>Klebsiella</a:t>
            </a:r>
            <a:r>
              <a:rPr lang="en-US" sz="2600" i="1" dirty="0">
                <a:solidFill>
                  <a:srgbClr val="FF0000"/>
                </a:solidFill>
                <a:latin typeface="Times New Roman" pitchFamily="18" charset="0"/>
                <a:cs typeface="Times New Roman" pitchFamily="18" charset="0"/>
              </a:rPr>
              <a:t> </a:t>
            </a:r>
            <a:r>
              <a:rPr lang="en-US" sz="2600" dirty="0">
                <a:latin typeface="Times New Roman" pitchFamily="18" charset="0"/>
                <a:cs typeface="Times New Roman" pitchFamily="18" charset="0"/>
              </a:rPr>
              <a:t>are more commonly isolated from </a:t>
            </a:r>
            <a:r>
              <a:rPr lang="en-US" sz="2600" dirty="0" smtClean="0">
                <a:latin typeface="Times New Roman" pitchFamily="18" charset="0"/>
                <a:cs typeface="Times New Roman" pitchFamily="18" charset="0"/>
              </a:rPr>
              <a:t>patients </a:t>
            </a:r>
            <a:r>
              <a:rPr lang="en-US" sz="2600" dirty="0">
                <a:latin typeface="Times New Roman" pitchFamily="18" charset="0"/>
                <a:cs typeface="Times New Roman" pitchFamily="18" charset="0"/>
              </a:rPr>
              <a:t>with UG tract infections or are drug users</a:t>
            </a:r>
          </a:p>
          <a:p>
            <a:pPr algn="just">
              <a:lnSpc>
                <a:spcPct val="150000"/>
              </a:lnSpc>
            </a:pPr>
            <a:r>
              <a:rPr lang="en-US" sz="2600" dirty="0">
                <a:latin typeface="Times New Roman" pitchFamily="18" charset="0"/>
                <a:cs typeface="Times New Roman" pitchFamily="18" charset="0"/>
              </a:rPr>
              <a:t>Mixed infections seen in cases of surgery or open fractures</a:t>
            </a:r>
          </a:p>
          <a:p>
            <a:pPr algn="just">
              <a:lnSpc>
                <a:spcPct val="150000"/>
              </a:lnSpc>
            </a:pPr>
            <a:r>
              <a:rPr lang="en-US" sz="2600" dirty="0">
                <a:latin typeface="Times New Roman" pitchFamily="18" charset="0"/>
                <a:cs typeface="Times New Roman" pitchFamily="18" charset="0"/>
              </a:rPr>
              <a:t>Neonatal period: </a:t>
            </a:r>
            <a:r>
              <a:rPr lang="en-US" sz="2600" i="1" dirty="0">
                <a:latin typeface="Times New Roman" pitchFamily="18" charset="0"/>
                <a:cs typeface="Times New Roman" pitchFamily="18" charset="0"/>
              </a:rPr>
              <a:t>H. influenzae </a:t>
            </a:r>
            <a:r>
              <a:rPr lang="en-US" sz="2600" dirty="0">
                <a:latin typeface="Times New Roman" pitchFamily="18" charset="0"/>
                <a:cs typeface="Times New Roman" pitchFamily="18" charset="0"/>
              </a:rPr>
              <a:t>and group B </a:t>
            </a:r>
            <a:r>
              <a:rPr lang="en-US" sz="2600" dirty="0" err="1">
                <a:latin typeface="Times New Roman" pitchFamily="18" charset="0"/>
                <a:cs typeface="Times New Roman" pitchFamily="18" charset="0"/>
              </a:rPr>
              <a:t>S</a:t>
            </a:r>
            <a:r>
              <a:rPr lang="en-US" sz="2600" dirty="0" err="1" smtClean="0">
                <a:latin typeface="Times New Roman" pitchFamily="18" charset="0"/>
                <a:cs typeface="Times New Roman" pitchFamily="18" charset="0"/>
              </a:rPr>
              <a:t>trept</a:t>
            </a:r>
            <a:r>
              <a:rPr lang="en-US" sz="2600" dirty="0">
                <a:latin typeface="Times New Roman" pitchFamily="18" charset="0"/>
                <a:cs typeface="Times New Roman" pitchFamily="18" charset="0"/>
              </a:rPr>
              <a:t>.; </a:t>
            </a:r>
            <a:r>
              <a:rPr lang="en-US" sz="2600" i="1" dirty="0">
                <a:latin typeface="Times New Roman" pitchFamily="18" charset="0"/>
                <a:cs typeface="Times New Roman" pitchFamily="18" charset="0"/>
              </a:rPr>
              <a:t>Salmonella</a:t>
            </a:r>
            <a:r>
              <a:rPr lang="en-US" sz="2600" dirty="0">
                <a:latin typeface="Times New Roman" pitchFamily="18" charset="0"/>
                <a:cs typeface="Times New Roman" pitchFamily="18" charset="0"/>
              </a:rPr>
              <a:t> in </a:t>
            </a:r>
            <a:r>
              <a:rPr lang="en-US" sz="2600" dirty="0" smtClean="0">
                <a:latin typeface="Times New Roman" pitchFamily="18" charset="0"/>
                <a:cs typeface="Times New Roman" pitchFamily="18" charset="0"/>
              </a:rPr>
              <a:t>patients </a:t>
            </a:r>
            <a:r>
              <a:rPr lang="en-US" sz="2600" dirty="0">
                <a:latin typeface="Times New Roman" pitchFamily="18" charset="0"/>
                <a:cs typeface="Times New Roman" pitchFamily="18" charset="0"/>
              </a:rPr>
              <a:t>with sickle </a:t>
            </a:r>
            <a:r>
              <a:rPr lang="en-US" sz="2600" dirty="0" smtClean="0">
                <a:latin typeface="Times New Roman" pitchFamily="18" charset="0"/>
                <a:cs typeface="Times New Roman" pitchFamily="18" charset="0"/>
              </a:rPr>
              <a:t>cell</a:t>
            </a:r>
          </a:p>
          <a:p>
            <a:pPr algn="just">
              <a:lnSpc>
                <a:spcPct val="150000"/>
              </a:lnSpc>
            </a:pPr>
            <a:r>
              <a:rPr lang="en-US" sz="2600" dirty="0" smtClean="0">
                <a:latin typeface="Times New Roman" pitchFamily="18" charset="0"/>
                <a:cs typeface="Times New Roman" pitchFamily="18" charset="0"/>
              </a:rPr>
              <a:t>Complications may </a:t>
            </a:r>
            <a:r>
              <a:rPr lang="en-US" sz="2600" dirty="0">
                <a:latin typeface="Times New Roman" pitchFamily="18" charset="0"/>
                <a:cs typeface="Times New Roman" pitchFamily="18" charset="0"/>
              </a:rPr>
              <a:t>include: </a:t>
            </a:r>
            <a:r>
              <a:rPr lang="en-US" sz="2600" dirty="0">
                <a:solidFill>
                  <a:srgbClr val="FF0000"/>
                </a:solidFill>
                <a:latin typeface="Times New Roman" pitchFamily="18" charset="0"/>
                <a:cs typeface="Times New Roman" pitchFamily="18" charset="0"/>
              </a:rPr>
              <a:t>pathologic fracture, endocarditis, sepsis</a:t>
            </a:r>
            <a:r>
              <a:rPr lang="en-US" sz="2600" dirty="0">
                <a:latin typeface="Times New Roman" pitchFamily="18" charset="0"/>
                <a:cs typeface="Times New Roman" pitchFamily="18" charset="0"/>
              </a:rPr>
              <a:t>, etc</a:t>
            </a:r>
            <a:r>
              <a:rPr lang="en-US" sz="2600" dirty="0" smtClean="0">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42</a:t>
            </a:fld>
            <a:endParaRPr lang="am-ET"/>
          </a:p>
        </p:txBody>
      </p:sp>
    </p:spTree>
    <p:extLst>
      <p:ext uri="{BB962C8B-B14F-4D97-AF65-F5344CB8AC3E}">
        <p14:creationId xmlns:p14="http://schemas.microsoft.com/office/powerpoint/2010/main" val="1074844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09600" y="0"/>
            <a:ext cx="7391400" cy="6583477"/>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629400" y="5448240"/>
              <a:ext cx="762120" cy="53640"/>
            </p14:xfrm>
          </p:contentPart>
        </mc:Choice>
        <mc:Fallback xmlns="">
          <p:pic>
            <p:nvPicPr>
              <p:cNvPr id="2" name="Ink 1"/>
              <p:cNvPicPr/>
              <p:nvPr/>
            </p:nvPicPr>
            <p:blipFill>
              <a:blip r:embed="rId4"/>
              <a:stretch>
                <a:fillRect/>
              </a:stretch>
            </p:blipFill>
            <p:spPr>
              <a:xfrm>
                <a:off x="6613560" y="5384880"/>
                <a:ext cx="79380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6652080" y="5478840"/>
              <a:ext cx="1036800" cy="91800"/>
            </p14:xfrm>
          </p:contentPart>
        </mc:Choice>
        <mc:Fallback xmlns="">
          <p:pic>
            <p:nvPicPr>
              <p:cNvPr id="3" name="Ink 2"/>
              <p:cNvPicPr/>
              <p:nvPr/>
            </p:nvPicPr>
            <p:blipFill>
              <a:blip r:embed="rId6"/>
              <a:stretch>
                <a:fillRect/>
              </a:stretch>
            </p:blipFill>
            <p:spPr>
              <a:xfrm>
                <a:off x="6636240" y="5415120"/>
                <a:ext cx="10684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6644520" y="5600880"/>
              <a:ext cx="1074960" cy="23040"/>
            </p14:xfrm>
          </p:contentPart>
        </mc:Choice>
        <mc:Fallback xmlns="">
          <p:pic>
            <p:nvPicPr>
              <p:cNvPr id="4" name="Ink 3"/>
              <p:cNvPicPr/>
              <p:nvPr/>
            </p:nvPicPr>
            <p:blipFill>
              <a:blip r:embed="rId8"/>
              <a:stretch>
                <a:fillRect/>
              </a:stretch>
            </p:blipFill>
            <p:spPr>
              <a:xfrm>
                <a:off x="6628680" y="5537160"/>
                <a:ext cx="1106640" cy="150120"/>
              </a:xfrm>
              <a:prstGeom prst="rect">
                <a:avLst/>
              </a:prstGeom>
            </p:spPr>
          </p:pic>
        </mc:Fallback>
      </mc:AlternateContent>
    </p:spTree>
    <p:extLst>
      <p:ext uri="{BB962C8B-B14F-4D97-AF65-F5344CB8AC3E}">
        <p14:creationId xmlns:p14="http://schemas.microsoft.com/office/powerpoint/2010/main" val="2296803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normAutofit/>
          </a:bodyPr>
          <a:lstStyle/>
          <a:p>
            <a:pPr marL="0" indent="0" algn="just">
              <a:lnSpc>
                <a:spcPct val="150000"/>
              </a:lnSpc>
              <a:buNone/>
            </a:pPr>
            <a:r>
              <a:rPr lang="en-US" sz="2800" b="1" dirty="0" smtClean="0">
                <a:latin typeface="Times New Roman" pitchFamily="18" charset="0"/>
                <a:cs typeface="Times New Roman" pitchFamily="18" charset="0"/>
              </a:rPr>
              <a:t>  Tuberculosis Osteomyelitis</a:t>
            </a:r>
          </a:p>
          <a:p>
            <a:pPr algn="just">
              <a:lnSpc>
                <a:spcPct val="150000"/>
              </a:lnSpc>
            </a:pPr>
            <a:r>
              <a:rPr lang="en-US" sz="2600" dirty="0" smtClean="0">
                <a:latin typeface="Times New Roman" pitchFamily="18" charset="0"/>
                <a:cs typeface="Times New Roman" pitchFamily="18" charset="0"/>
              </a:rPr>
              <a:t>1-3</a:t>
            </a:r>
            <a:r>
              <a:rPr lang="en-US" sz="2600" dirty="0">
                <a:latin typeface="Times New Roman" pitchFamily="18" charset="0"/>
                <a:cs typeface="Times New Roman" pitchFamily="18" charset="0"/>
              </a:rPr>
              <a:t>% of </a:t>
            </a:r>
            <a:r>
              <a:rPr lang="en-US" sz="2600" dirty="0" smtClean="0">
                <a:latin typeface="Times New Roman" pitchFamily="18" charset="0"/>
                <a:cs typeface="Times New Roman" pitchFamily="18" charset="0"/>
              </a:rPr>
              <a:t>patients </a:t>
            </a:r>
            <a:r>
              <a:rPr lang="en-US" sz="2600" dirty="0">
                <a:latin typeface="Times New Roman" pitchFamily="18" charset="0"/>
                <a:cs typeface="Times New Roman" pitchFamily="18" charset="0"/>
              </a:rPr>
              <a:t>with pulmonary or </a:t>
            </a:r>
            <a:r>
              <a:rPr lang="en-US" sz="2600" dirty="0" err="1">
                <a:latin typeface="Times New Roman" pitchFamily="18" charset="0"/>
                <a:cs typeface="Times New Roman" pitchFamily="18" charset="0"/>
              </a:rPr>
              <a:t>extrapulmonary</a:t>
            </a:r>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TB </a:t>
            </a:r>
            <a:r>
              <a:rPr lang="en-US" sz="2600" dirty="0">
                <a:latin typeface="Times New Roman" pitchFamily="18" charset="0"/>
                <a:cs typeface="Times New Roman" pitchFamily="18" charset="0"/>
              </a:rPr>
              <a:t>have </a:t>
            </a:r>
            <a:r>
              <a:rPr lang="en-US" sz="2600" dirty="0" smtClean="0">
                <a:latin typeface="Times New Roman" pitchFamily="18" charset="0"/>
                <a:cs typeface="Times New Roman" pitchFamily="18" charset="0"/>
              </a:rPr>
              <a:t>osseous (</a:t>
            </a:r>
            <a:r>
              <a:rPr lang="en-US" sz="2600" dirty="0">
                <a:latin typeface="Times New Roman" pitchFamily="18" charset="0"/>
                <a:cs typeface="Times New Roman" pitchFamily="18" charset="0"/>
              </a:rPr>
              <a:t>bone resembling) infection</a:t>
            </a:r>
          </a:p>
          <a:p>
            <a:pPr algn="just">
              <a:lnSpc>
                <a:spcPct val="150000"/>
              </a:lnSpc>
            </a:pPr>
            <a:r>
              <a:rPr lang="en-US" sz="2600" dirty="0">
                <a:latin typeface="Times New Roman" pitchFamily="18" charset="0"/>
                <a:cs typeface="Times New Roman" pitchFamily="18" charset="0"/>
              </a:rPr>
              <a:t>Typically, pts. present with pain on motion, localized tenderness, low-grade fevers, chills and weight loss</a:t>
            </a:r>
          </a:p>
          <a:p>
            <a:pPr algn="just">
              <a:lnSpc>
                <a:spcPct val="150000"/>
              </a:lnSpc>
            </a:pPr>
            <a:r>
              <a:rPr lang="en-US" sz="2600" dirty="0">
                <a:latin typeface="Times New Roman" pitchFamily="18" charset="0"/>
                <a:cs typeface="Times New Roman" pitchFamily="18" charset="0"/>
              </a:rPr>
              <a:t>Severe destruction of vertebrae (</a:t>
            </a:r>
            <a:r>
              <a:rPr lang="en-US" sz="2600" dirty="0" err="1">
                <a:latin typeface="Times New Roman" pitchFamily="18" charset="0"/>
                <a:cs typeface="Times New Roman" pitchFamily="18" charset="0"/>
              </a:rPr>
              <a:t>Pott’s</a:t>
            </a:r>
            <a:r>
              <a:rPr lang="en-US" sz="2600" dirty="0">
                <a:latin typeface="Times New Roman" pitchFamily="18" charset="0"/>
                <a:cs typeface="Times New Roman" pitchFamily="18" charset="0"/>
              </a:rPr>
              <a:t> disease) may cause skeletal deformities and neurologic deficits</a:t>
            </a:r>
          </a:p>
          <a:p>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44</a:t>
            </a:fld>
            <a:endParaRPr lang="am-ET"/>
          </a:p>
        </p:txBody>
      </p:sp>
    </p:spTree>
    <p:extLst>
      <p:ext uri="{BB962C8B-B14F-4D97-AF65-F5344CB8AC3E}">
        <p14:creationId xmlns:p14="http://schemas.microsoft.com/office/powerpoint/2010/main" val="7387557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0" indent="0" algn="just">
              <a:lnSpc>
                <a:spcPct val="150000"/>
              </a:lnSpc>
              <a:buNone/>
            </a:pPr>
            <a:r>
              <a:rPr lang="en-US" b="1"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Pathogenesis</a:t>
            </a:r>
          </a:p>
          <a:p>
            <a:pPr algn="just">
              <a:lnSpc>
                <a:spcPct val="150000"/>
              </a:lnSpc>
            </a:pPr>
            <a:r>
              <a:rPr lang="en-US" sz="2500" dirty="0">
                <a:latin typeface="Times New Roman" pitchFamily="18" charset="0"/>
                <a:cs typeface="Times New Roman" pitchFamily="18" charset="0"/>
              </a:rPr>
              <a:t>The ends of long bones (metaphysis) are commonly affected </a:t>
            </a:r>
          </a:p>
          <a:p>
            <a:pPr algn="just">
              <a:lnSpc>
                <a:spcPct val="150000"/>
              </a:lnSpc>
            </a:pPr>
            <a:r>
              <a:rPr lang="en-US" sz="2500" dirty="0" smtClean="0">
                <a:latin typeface="Times New Roman" pitchFamily="18" charset="0"/>
                <a:cs typeface="Times New Roman" pitchFamily="18" charset="0"/>
              </a:rPr>
              <a:t>The </a:t>
            </a:r>
            <a:r>
              <a:rPr lang="en-US" sz="2500" dirty="0">
                <a:latin typeface="Times New Roman" pitchFamily="18" charset="0"/>
                <a:cs typeface="Times New Roman" pitchFamily="18" charset="0"/>
              </a:rPr>
              <a:t>presence of bacteria in the metaphysis with a local increase in vascular permeability, resulting in edema, increased vascularity </a:t>
            </a:r>
            <a:r>
              <a:rPr lang="en-US" sz="2500" dirty="0" smtClean="0">
                <a:latin typeface="Times New Roman" pitchFamily="18" charset="0"/>
                <a:cs typeface="Times New Roman" pitchFamily="18" charset="0"/>
              </a:rPr>
              <a:t>and </a:t>
            </a:r>
            <a:r>
              <a:rPr lang="en-US" sz="2500" dirty="0">
                <a:latin typeface="Times New Roman" pitchFamily="18" charset="0"/>
                <a:cs typeface="Times New Roman" pitchFamily="18" charset="0"/>
              </a:rPr>
              <a:t>influx of </a:t>
            </a:r>
            <a:r>
              <a:rPr lang="en-US" sz="2500" dirty="0" err="1">
                <a:latin typeface="Times New Roman" pitchFamily="18" charset="0"/>
                <a:cs typeface="Times New Roman" pitchFamily="18" charset="0"/>
              </a:rPr>
              <a:t>polymorphonuclear</a:t>
            </a: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leukocytes</a:t>
            </a:r>
          </a:p>
          <a:p>
            <a:pPr algn="just">
              <a:lnSpc>
                <a:spcPct val="150000"/>
              </a:lnSpc>
            </a:pPr>
            <a:r>
              <a:rPr lang="en-US" sz="2500" dirty="0" smtClean="0">
                <a:latin typeface="Times New Roman" pitchFamily="18" charset="0"/>
                <a:cs typeface="Times New Roman" pitchFamily="18" charset="0"/>
              </a:rPr>
              <a:t>Pressure </a:t>
            </a:r>
            <a:r>
              <a:rPr lang="en-US" sz="2500" dirty="0">
                <a:latin typeface="Times New Roman" pitchFamily="18" charset="0"/>
                <a:cs typeface="Times New Roman" pitchFamily="18" charset="0"/>
              </a:rPr>
              <a:t>increases as pus collects and is confined within rigid </a:t>
            </a:r>
            <a:r>
              <a:rPr lang="en-US" sz="2500" dirty="0" smtClean="0">
                <a:latin typeface="Times New Roman" pitchFamily="18" charset="0"/>
                <a:cs typeface="Times New Roman" pitchFamily="18" charset="0"/>
              </a:rPr>
              <a:t>bones</a:t>
            </a:r>
          </a:p>
          <a:p>
            <a:pPr algn="just">
              <a:lnSpc>
                <a:spcPct val="150000"/>
              </a:lnSpc>
            </a:pPr>
            <a:r>
              <a:rPr lang="en-US" sz="2500" dirty="0" smtClean="0">
                <a:latin typeface="Times New Roman" pitchFamily="18" charset="0"/>
                <a:cs typeface="Times New Roman" pitchFamily="18" charset="0"/>
              </a:rPr>
              <a:t>Relatively </a:t>
            </a:r>
            <a:r>
              <a:rPr lang="en-US" sz="2500" dirty="0">
                <a:latin typeface="Times New Roman" pitchFamily="18" charset="0"/>
                <a:cs typeface="Times New Roman" pitchFamily="18" charset="0"/>
              </a:rPr>
              <a:t>inelastic periosteum may become elevated. </a:t>
            </a:r>
            <a:endParaRPr lang="en-US" sz="2500" dirty="0" smtClean="0">
              <a:latin typeface="Times New Roman" pitchFamily="18" charset="0"/>
              <a:cs typeface="Times New Roman" pitchFamily="18" charset="0"/>
            </a:endParaRPr>
          </a:p>
          <a:p>
            <a:pPr algn="just">
              <a:lnSpc>
                <a:spcPct val="150000"/>
              </a:lnSpc>
            </a:pPr>
            <a:r>
              <a:rPr lang="en-US" sz="2500" dirty="0" smtClean="0">
                <a:latin typeface="Times New Roman" pitchFamily="18" charset="0"/>
                <a:cs typeface="Times New Roman" pitchFamily="18" charset="0"/>
              </a:rPr>
              <a:t>The </a:t>
            </a:r>
            <a:r>
              <a:rPr lang="en-US" sz="2500" dirty="0">
                <a:latin typeface="Times New Roman" pitchFamily="18" charset="0"/>
                <a:cs typeface="Times New Roman" pitchFamily="18" charset="0"/>
              </a:rPr>
              <a:t>blood supply to the area of involvement is decreased secondary to the pressure; necrosis of the infected bone may result in the formation of a </a:t>
            </a:r>
            <a:r>
              <a:rPr lang="en-US" sz="2500" dirty="0" err="1" smtClean="0">
                <a:latin typeface="Times New Roman" pitchFamily="18" charset="0"/>
                <a:cs typeface="Times New Roman" pitchFamily="18" charset="0"/>
              </a:rPr>
              <a:t>sequestrum</a:t>
            </a:r>
            <a:r>
              <a:rPr lang="en-US" sz="2500" dirty="0">
                <a:latin typeface="Times New Roman" pitchFamily="18" charset="0"/>
                <a:cs typeface="Times New Roman" pitchFamily="18" charset="0"/>
              </a:rPr>
              <a:t>.</a:t>
            </a:r>
            <a:endParaRPr lang="en-US" sz="25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45</a:t>
            </a:fld>
            <a:endParaRPr lang="am-ET"/>
          </a:p>
        </p:txBody>
      </p:sp>
    </p:spTree>
    <p:extLst>
      <p:ext uri="{BB962C8B-B14F-4D97-AF65-F5344CB8AC3E}">
        <p14:creationId xmlns:p14="http://schemas.microsoft.com/office/powerpoint/2010/main" val="3333905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lgn="just">
              <a:lnSpc>
                <a:spcPct val="150000"/>
              </a:lnSpc>
            </a:pPr>
            <a:r>
              <a:rPr lang="en-US" sz="2500" dirty="0">
                <a:latin typeface="Times New Roman" pitchFamily="18" charset="0"/>
                <a:cs typeface="Times New Roman" pitchFamily="18" charset="0"/>
              </a:rPr>
              <a:t>A protein-rich liquid containing inflammatory cells may collect in an adjacent joint but such effusions are sterile. </a:t>
            </a:r>
          </a:p>
          <a:p>
            <a:pPr algn="just">
              <a:lnSpc>
                <a:spcPct val="150000"/>
              </a:lnSpc>
            </a:pPr>
            <a:r>
              <a:rPr lang="en-US" sz="2500" dirty="0" smtClean="0">
                <a:latin typeface="Times New Roman" pitchFamily="18" charset="0"/>
                <a:cs typeface="Times New Roman" pitchFamily="18" charset="0"/>
              </a:rPr>
              <a:t>After </a:t>
            </a:r>
            <a:r>
              <a:rPr lang="en-US" sz="2500" dirty="0">
                <a:latin typeface="Times New Roman" pitchFamily="18" charset="0"/>
                <a:cs typeface="Times New Roman" pitchFamily="18" charset="0"/>
              </a:rPr>
              <a:t>the vascular supply to the involved area has been interrupted and necrosis has </a:t>
            </a:r>
            <a:r>
              <a:rPr lang="en-US" sz="2500" dirty="0" smtClean="0">
                <a:latin typeface="Times New Roman" pitchFamily="18" charset="0"/>
                <a:cs typeface="Times New Roman" pitchFamily="18" charset="0"/>
              </a:rPr>
              <a:t>occurred</a:t>
            </a:r>
            <a:r>
              <a:rPr lang="en-US" sz="2500" dirty="0">
                <a:latin typeface="Times New Roman" pitchFamily="18" charset="0"/>
                <a:cs typeface="Times New Roman" pitchFamily="18" charset="0"/>
              </a:rPr>
              <a:t>.</a:t>
            </a:r>
            <a:endParaRPr lang="en-US" sz="2500" dirty="0" smtClean="0">
              <a:latin typeface="Times New Roman" pitchFamily="18" charset="0"/>
              <a:cs typeface="Times New Roman" pitchFamily="18" charset="0"/>
            </a:endParaRPr>
          </a:p>
          <a:p>
            <a:pPr algn="just">
              <a:lnSpc>
                <a:spcPct val="150000"/>
              </a:lnSpc>
            </a:pPr>
            <a:r>
              <a:rPr lang="en-US" sz="2500" dirty="0" smtClean="0">
                <a:latin typeface="Times New Roman" pitchFamily="18" charset="0"/>
                <a:cs typeface="Times New Roman" pitchFamily="18" charset="0"/>
              </a:rPr>
              <a:t>The </a:t>
            </a:r>
            <a:r>
              <a:rPr lang="en-US" sz="2500" dirty="0">
                <a:latin typeface="Times New Roman" pitchFamily="18" charset="0"/>
                <a:cs typeface="Times New Roman" pitchFamily="18" charset="0"/>
              </a:rPr>
              <a:t>residual dead bone acts as a foreign body, making the eradication of bacteria impossible until the </a:t>
            </a:r>
            <a:r>
              <a:rPr lang="en-US" sz="2500" dirty="0" err="1">
                <a:latin typeface="Times New Roman" pitchFamily="18" charset="0"/>
                <a:cs typeface="Times New Roman" pitchFamily="18" charset="0"/>
              </a:rPr>
              <a:t>sequestrum</a:t>
            </a:r>
            <a:r>
              <a:rPr lang="en-US" sz="2500" dirty="0">
                <a:latin typeface="Times New Roman" pitchFamily="18" charset="0"/>
                <a:cs typeface="Times New Roman" pitchFamily="18" charset="0"/>
              </a:rPr>
              <a:t> is removed. </a:t>
            </a:r>
            <a:endParaRPr lang="en-US" sz="2500" dirty="0" smtClean="0">
              <a:latin typeface="Times New Roman" pitchFamily="18" charset="0"/>
              <a:cs typeface="Times New Roman" pitchFamily="18" charset="0"/>
            </a:endParaRPr>
          </a:p>
          <a:p>
            <a:pPr algn="just">
              <a:lnSpc>
                <a:spcPct val="150000"/>
              </a:lnSpc>
            </a:pPr>
            <a:r>
              <a:rPr lang="en-US" sz="2500" dirty="0">
                <a:latin typeface="Times New Roman" pitchFamily="18" charset="0"/>
                <a:cs typeface="Times New Roman" pitchFamily="18" charset="0"/>
              </a:rPr>
              <a:t>Pus may accumulate between the vertebral </a:t>
            </a:r>
            <a:r>
              <a:rPr lang="en-US" sz="2500" dirty="0" err="1">
                <a:latin typeface="Times New Roman" pitchFamily="18" charset="0"/>
                <a:cs typeface="Times New Roman" pitchFamily="18" charset="0"/>
              </a:rPr>
              <a:t>periosteum</a:t>
            </a:r>
            <a:r>
              <a:rPr lang="en-US" sz="2500" dirty="0">
                <a:latin typeface="Times New Roman" pitchFamily="18" charset="0"/>
                <a:cs typeface="Times New Roman" pitchFamily="18" charset="0"/>
              </a:rPr>
              <a:t> and </a:t>
            </a:r>
            <a:r>
              <a:rPr lang="en-US" sz="2500" dirty="0" err="1">
                <a:latin typeface="Times New Roman" pitchFamily="18" charset="0"/>
                <a:cs typeface="Times New Roman" pitchFamily="18" charset="0"/>
              </a:rPr>
              <a:t>dura</a:t>
            </a:r>
            <a:r>
              <a:rPr lang="en-US" sz="2500" dirty="0">
                <a:latin typeface="Times New Roman" pitchFamily="18" charset="0"/>
                <a:cs typeface="Times New Roman" pitchFamily="18" charset="0"/>
              </a:rPr>
              <a:t> mater, forming an extradural abscess</a:t>
            </a:r>
            <a:r>
              <a:rPr lang="en-US" sz="2500" dirty="0" smtClean="0">
                <a:latin typeface="Times New Roman" pitchFamily="18" charset="0"/>
                <a:cs typeface="Times New Roman" pitchFamily="18" charset="0"/>
              </a:rPr>
              <a:t>.</a:t>
            </a:r>
          </a:p>
          <a:p>
            <a:pPr algn="just">
              <a:lnSpc>
                <a:spcPct val="150000"/>
              </a:lnSpc>
            </a:pP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Compression of the spinal cord may result, yielding a </a:t>
            </a:r>
            <a:r>
              <a:rPr lang="en-US" sz="2500" dirty="0" smtClean="0">
                <a:latin typeface="Times New Roman" pitchFamily="18" charset="0"/>
                <a:cs typeface="Times New Roman" pitchFamily="18" charset="0"/>
              </a:rPr>
              <a:t>paraplegia.</a:t>
            </a:r>
          </a:p>
          <a:p>
            <a:pPr algn="just">
              <a:lnSpc>
                <a:spcPct val="150000"/>
              </a:lnSpc>
            </a:pPr>
            <a:r>
              <a:rPr lang="en-US" sz="2500" dirty="0" smtClean="0">
                <a:latin typeface="Times New Roman" pitchFamily="18" charset="0"/>
                <a:cs typeface="Times New Roman" pitchFamily="18" charset="0"/>
              </a:rPr>
              <a:t>If </a:t>
            </a:r>
            <a:r>
              <a:rPr lang="en-US" sz="2500" dirty="0">
                <a:latin typeface="Times New Roman" pitchFamily="18" charset="0"/>
                <a:cs typeface="Times New Roman" pitchFamily="18" charset="0"/>
              </a:rPr>
              <a:t>a subdural abscess ruptures into </a:t>
            </a:r>
            <a:r>
              <a:rPr lang="en-US" sz="2500" dirty="0" smtClean="0">
                <a:latin typeface="Times New Roman" pitchFamily="18" charset="0"/>
                <a:cs typeface="Times New Roman" pitchFamily="18" charset="0"/>
              </a:rPr>
              <a:t>subarachnoid </a:t>
            </a:r>
            <a:r>
              <a:rPr lang="en-US" sz="2500" dirty="0">
                <a:latin typeface="Times New Roman" pitchFamily="18" charset="0"/>
                <a:cs typeface="Times New Roman" pitchFamily="18" charset="0"/>
              </a:rPr>
              <a:t>space, meningitis results. </a:t>
            </a:r>
          </a:p>
        </p:txBody>
      </p:sp>
      <p:sp>
        <p:nvSpPr>
          <p:cNvPr id="4" name="Slide Number Placeholder 3"/>
          <p:cNvSpPr>
            <a:spLocks noGrp="1"/>
          </p:cNvSpPr>
          <p:nvPr>
            <p:ph type="sldNum" sz="quarter" idx="12"/>
          </p:nvPr>
        </p:nvSpPr>
        <p:spPr/>
        <p:txBody>
          <a:bodyPr/>
          <a:lstStyle/>
          <a:p>
            <a:fld id="{D167EEAB-4B1A-4B36-8290-8409503FCFA0}" type="slidenum">
              <a:rPr lang="am-ET" smtClean="0"/>
              <a:t>46</a:t>
            </a:fld>
            <a:endParaRPr lang="am-ET"/>
          </a:p>
        </p:txBody>
      </p:sp>
    </p:spTree>
    <p:extLst>
      <p:ext uri="{BB962C8B-B14F-4D97-AF65-F5344CB8AC3E}">
        <p14:creationId xmlns:p14="http://schemas.microsoft.com/office/powerpoint/2010/main" val="23438606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274320" algn="just">
              <a:lnSpc>
                <a:spcPct val="150000"/>
              </a:lnSpc>
            </a:pPr>
            <a:r>
              <a:rPr lang="en-US" sz="2500" dirty="0" err="1" smtClean="0">
                <a:latin typeface="Times New Roman" pitchFamily="18" charset="0"/>
                <a:cs typeface="Times New Roman" pitchFamily="18" charset="0"/>
              </a:rPr>
              <a:t>Hematogenous</a:t>
            </a: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osteomyelitis is often preceded by the </a:t>
            </a:r>
            <a:r>
              <a:rPr lang="en-US" sz="2500" dirty="0" smtClean="0">
                <a:latin typeface="Times New Roman" pitchFamily="18" charset="0"/>
                <a:cs typeface="Times New Roman" pitchFamily="18" charset="0"/>
              </a:rPr>
              <a:t>signs and symptoms </a:t>
            </a:r>
            <a:r>
              <a:rPr lang="en-US" sz="2500" dirty="0">
                <a:latin typeface="Times New Roman" pitchFamily="18" charset="0"/>
                <a:cs typeface="Times New Roman" pitchFamily="18" charset="0"/>
              </a:rPr>
              <a:t>of bacteremia: </a:t>
            </a:r>
            <a:r>
              <a:rPr lang="en-US" sz="2500" dirty="0" smtClean="0">
                <a:latin typeface="Times New Roman" pitchFamily="18" charset="0"/>
                <a:cs typeface="Times New Roman" pitchFamily="18" charset="0"/>
              </a:rPr>
              <a:t>             </a:t>
            </a:r>
          </a:p>
          <a:p>
            <a:pPr marL="297180" indent="0">
              <a:lnSpc>
                <a:spcPct val="150000"/>
              </a:lnSpc>
              <a:buNone/>
            </a:pPr>
            <a:r>
              <a:rPr lang="en-US" sz="2500" dirty="0" smtClean="0">
                <a:latin typeface="Times New Roman" pitchFamily="18" charset="0"/>
                <a:cs typeface="Times New Roman" pitchFamily="18" charset="0"/>
              </a:rPr>
              <a:t> - Fever</a:t>
            </a: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 Inflammation</a:t>
            </a:r>
          </a:p>
          <a:p>
            <a:pPr marL="297180" indent="0">
              <a:lnSpc>
                <a:spcPct val="150000"/>
              </a:lnSpc>
              <a:buNone/>
            </a:pPr>
            <a:r>
              <a:rPr lang="en-US" sz="2500" dirty="0" smtClean="0">
                <a:latin typeface="Times New Roman" pitchFamily="18" charset="0"/>
                <a:cs typeface="Times New Roman" pitchFamily="18" charset="0"/>
              </a:rPr>
              <a:t> - Malaise</a:t>
            </a: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 </a:t>
            </a:r>
            <a:r>
              <a:rPr lang="en-US" sz="2500" dirty="0" err="1" smtClean="0">
                <a:latin typeface="Times New Roman" pitchFamily="18" charset="0"/>
                <a:cs typeface="Times New Roman" pitchFamily="18" charset="0"/>
              </a:rPr>
              <a:t>Cephalgia</a:t>
            </a:r>
            <a:endParaRPr lang="en-US" sz="2500" dirty="0">
              <a:latin typeface="Times New Roman" pitchFamily="18" charset="0"/>
              <a:cs typeface="Times New Roman" pitchFamily="18" charset="0"/>
            </a:endParaRPr>
          </a:p>
          <a:p>
            <a:pPr marL="297180" indent="0">
              <a:lnSpc>
                <a:spcPct val="150000"/>
              </a:lnSpc>
              <a:buNone/>
            </a:pPr>
            <a:r>
              <a:rPr lang="en-US" sz="2500" dirty="0" smtClean="0">
                <a:latin typeface="Times New Roman" pitchFamily="18" charset="0"/>
                <a:cs typeface="Times New Roman" pitchFamily="18" charset="0"/>
              </a:rPr>
              <a:t> - Myalgia</a:t>
            </a: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 Anorexia </a:t>
            </a:r>
            <a:endParaRPr lang="en-US" sz="2500" dirty="0">
              <a:latin typeface="Times New Roman" pitchFamily="18" charset="0"/>
              <a:cs typeface="Times New Roman" pitchFamily="18" charset="0"/>
            </a:endParaRPr>
          </a:p>
          <a:p>
            <a:pPr>
              <a:lnSpc>
                <a:spcPct val="150000"/>
              </a:lnSpc>
            </a:pPr>
            <a:r>
              <a:rPr lang="en-US" sz="2500" dirty="0" smtClean="0">
                <a:latin typeface="Times New Roman" pitchFamily="18" charset="0"/>
                <a:cs typeface="Times New Roman" pitchFamily="18" charset="0"/>
              </a:rPr>
              <a:t>The </a:t>
            </a:r>
            <a:r>
              <a:rPr lang="en-US" sz="2500" dirty="0">
                <a:latin typeface="Times New Roman" pitchFamily="18" charset="0"/>
                <a:cs typeface="Times New Roman" pitchFamily="18" charset="0"/>
              </a:rPr>
              <a:t>second phase of the disease is the clinical onset of involvement of </a:t>
            </a:r>
            <a:r>
              <a:rPr lang="en-US" sz="2500" dirty="0" smtClean="0">
                <a:latin typeface="Times New Roman" pitchFamily="18" charset="0"/>
                <a:cs typeface="Times New Roman" pitchFamily="18" charset="0"/>
              </a:rPr>
              <a:t>bone:</a:t>
            </a:r>
            <a:endParaRPr lang="en-US" sz="2500" dirty="0">
              <a:latin typeface="Times New Roman" pitchFamily="18" charset="0"/>
              <a:cs typeface="Times New Roman" pitchFamily="18" charset="0"/>
            </a:endParaRPr>
          </a:p>
          <a:p>
            <a:pPr marL="731520">
              <a:lnSpc>
                <a:spcPct val="150000"/>
              </a:lnSpc>
              <a:buFont typeface="Wingdings" panose="05000000000000000000" pitchFamily="2" charset="2"/>
              <a:buChar char="ü"/>
            </a:pPr>
            <a:r>
              <a:rPr lang="en-US" sz="2500" dirty="0" smtClean="0">
                <a:latin typeface="Times New Roman" pitchFamily="18" charset="0"/>
                <a:cs typeface="Times New Roman" pitchFamily="18" charset="0"/>
              </a:rPr>
              <a:t>Restricted </a:t>
            </a:r>
            <a:r>
              <a:rPr lang="en-US" sz="2500" dirty="0">
                <a:latin typeface="Times New Roman" pitchFamily="18" charset="0"/>
                <a:cs typeface="Times New Roman" pitchFamily="18" charset="0"/>
              </a:rPr>
              <a:t>motion </a:t>
            </a:r>
          </a:p>
          <a:p>
            <a:pPr marL="731520">
              <a:lnSpc>
                <a:spcPct val="150000"/>
              </a:lnSpc>
              <a:buFont typeface="Wingdings" panose="05000000000000000000" pitchFamily="2" charset="2"/>
              <a:buChar char="ü"/>
            </a:pPr>
            <a:r>
              <a:rPr lang="en-US" sz="2500" dirty="0" err="1" smtClean="0">
                <a:latin typeface="Times New Roman" pitchFamily="18" charset="0"/>
                <a:cs typeface="Times New Roman" pitchFamily="18" charset="0"/>
              </a:rPr>
              <a:t>Pseudoparalysis</a:t>
            </a:r>
            <a:endParaRPr lang="en-US" sz="2500" dirty="0">
              <a:latin typeface="Times New Roman" pitchFamily="18" charset="0"/>
              <a:cs typeface="Times New Roman" pitchFamily="18" charset="0"/>
            </a:endParaRPr>
          </a:p>
          <a:p>
            <a:pPr marL="731520">
              <a:lnSpc>
                <a:spcPct val="150000"/>
              </a:lnSpc>
              <a:buFont typeface="Wingdings" panose="05000000000000000000" pitchFamily="2" charset="2"/>
              <a:buChar char="ü"/>
            </a:pPr>
            <a:r>
              <a:rPr lang="en-US" sz="2500" dirty="0" smtClean="0">
                <a:latin typeface="Times New Roman" pitchFamily="18" charset="0"/>
                <a:cs typeface="Times New Roman" pitchFamily="18" charset="0"/>
              </a:rPr>
              <a:t>Soft </a:t>
            </a:r>
            <a:r>
              <a:rPr lang="en-US" sz="2500" dirty="0">
                <a:latin typeface="Times New Roman" pitchFamily="18" charset="0"/>
                <a:cs typeface="Times New Roman" pitchFamily="18" charset="0"/>
              </a:rPr>
              <a:t>tissue around the inflamed bone which </a:t>
            </a:r>
            <a:r>
              <a:rPr lang="en-US" sz="2500" dirty="0" smtClean="0">
                <a:latin typeface="Times New Roman" pitchFamily="18" charset="0"/>
                <a:cs typeface="Times New Roman" pitchFamily="18" charset="0"/>
              </a:rPr>
              <a:t>is:</a:t>
            </a: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warm, edematous, tender and bone </a:t>
            </a:r>
            <a:r>
              <a:rPr lang="en-US" sz="2500" dirty="0">
                <a:latin typeface="Times New Roman" pitchFamily="18" charset="0"/>
                <a:cs typeface="Times New Roman" pitchFamily="18" charset="0"/>
              </a:rPr>
              <a:t>tenderness </a:t>
            </a:r>
          </a:p>
        </p:txBody>
      </p:sp>
      <p:sp>
        <p:nvSpPr>
          <p:cNvPr id="4" name="Slide Number Placeholder 3"/>
          <p:cNvSpPr>
            <a:spLocks noGrp="1"/>
          </p:cNvSpPr>
          <p:nvPr>
            <p:ph type="sldNum" sz="quarter" idx="12"/>
          </p:nvPr>
        </p:nvSpPr>
        <p:spPr/>
        <p:txBody>
          <a:bodyPr/>
          <a:lstStyle/>
          <a:p>
            <a:fld id="{D167EEAB-4B1A-4B36-8290-8409503FCFA0}" type="slidenum">
              <a:rPr lang="am-ET" smtClean="0"/>
              <a:t>47</a:t>
            </a:fld>
            <a:endParaRPr lang="am-ET"/>
          </a:p>
        </p:txBody>
      </p:sp>
    </p:spTree>
    <p:extLst>
      <p:ext uri="{BB962C8B-B14F-4D97-AF65-F5344CB8AC3E}">
        <p14:creationId xmlns:p14="http://schemas.microsoft.com/office/powerpoint/2010/main" val="40753245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0"/>
            <a:ext cx="9144000" cy="6629400"/>
          </a:xfrm>
        </p:spPr>
        <p:txBody>
          <a:bodyPr>
            <a:normAutofit/>
          </a:bodyPr>
          <a:lstStyle/>
          <a:p>
            <a:pPr marL="0" indent="0" algn="just">
              <a:lnSpc>
                <a:spcPct val="150000"/>
              </a:lnSpc>
              <a:buNone/>
            </a:pPr>
            <a:r>
              <a:rPr lang="en-US" sz="2600" b="1" dirty="0">
                <a:latin typeface="Times New Roman" pitchFamily="18" charset="0"/>
                <a:cs typeface="Times New Roman" pitchFamily="18" charset="0"/>
              </a:rPr>
              <a:t>Septic </a:t>
            </a:r>
            <a:r>
              <a:rPr lang="en-US" sz="2600" b="1" dirty="0" smtClean="0">
                <a:latin typeface="Times New Roman" pitchFamily="18" charset="0"/>
                <a:cs typeface="Times New Roman" pitchFamily="18" charset="0"/>
              </a:rPr>
              <a:t>Arthritis</a:t>
            </a:r>
          </a:p>
          <a:p>
            <a:pPr algn="just">
              <a:lnSpc>
                <a:spcPct val="150000"/>
              </a:lnSpc>
            </a:pPr>
            <a:r>
              <a:rPr lang="en-US" sz="2600" dirty="0" smtClean="0">
                <a:latin typeface="Times New Roman" pitchFamily="18" charset="0"/>
                <a:cs typeface="Times New Roman" panose="02020603050405020304" pitchFamily="18" charset="0"/>
              </a:rPr>
              <a:t>It is </a:t>
            </a:r>
            <a:r>
              <a:rPr lang="en-US" sz="2600" dirty="0">
                <a:latin typeface="Times New Roman" panose="02020603050405020304" pitchFamily="18" charset="0"/>
                <a:cs typeface="Times New Roman" panose="02020603050405020304" pitchFamily="18" charset="0"/>
              </a:rPr>
              <a:t>bacterial infection of the </a:t>
            </a:r>
            <a:r>
              <a:rPr lang="en-US" sz="2600" dirty="0" smtClean="0">
                <a:latin typeface="Times New Roman" panose="02020603050405020304" pitchFamily="18" charset="0"/>
                <a:cs typeface="Times New Roman" panose="02020603050405020304" pitchFamily="18" charset="0"/>
              </a:rPr>
              <a:t>joints (</a:t>
            </a:r>
            <a:r>
              <a:rPr lang="en-US" sz="2600" dirty="0">
                <a:latin typeface="Times New Roman" pitchFamily="18" charset="0"/>
                <a:cs typeface="Times New Roman" pitchFamily="18" charset="0"/>
              </a:rPr>
              <a:t>synovial </a:t>
            </a:r>
            <a:r>
              <a:rPr lang="en-US" sz="2600" dirty="0" smtClean="0">
                <a:latin typeface="Times New Roman" pitchFamily="18" charset="0"/>
                <a:cs typeface="Times New Roman" pitchFamily="18" charset="0"/>
              </a:rPr>
              <a:t>membrane) lead a  collection </a:t>
            </a:r>
            <a:r>
              <a:rPr lang="en-US" sz="2600" dirty="0">
                <a:latin typeface="Times New Roman" panose="02020603050405020304" pitchFamily="18" charset="0"/>
                <a:cs typeface="Times New Roman" panose="02020603050405020304" pitchFamily="18" charset="0"/>
              </a:rPr>
              <a:t>of purulent material in the joint </a:t>
            </a:r>
            <a:r>
              <a:rPr lang="en-US" sz="2600" dirty="0" smtClean="0">
                <a:latin typeface="Times New Roman" panose="02020603050405020304" pitchFamily="18" charset="0"/>
                <a:cs typeface="Times New Roman" panose="02020603050405020304" pitchFamily="18" charset="0"/>
              </a:rPr>
              <a:t>space</a:t>
            </a:r>
          </a:p>
          <a:p>
            <a:pPr algn="just">
              <a:lnSpc>
                <a:spcPct val="150000"/>
              </a:lnSpc>
            </a:pPr>
            <a:r>
              <a:rPr lang="en-US" sz="2600" b="1" dirty="0" smtClean="0">
                <a:latin typeface="Times New Roman" panose="02020603050405020304" pitchFamily="18" charset="0"/>
                <a:cs typeface="Times New Roman" panose="02020603050405020304" pitchFamily="18" charset="0"/>
              </a:rPr>
              <a:t>Etiologies:</a:t>
            </a:r>
          </a:p>
          <a:p>
            <a:pPr lvl="1" algn="just">
              <a:lnSpc>
                <a:spcPct val="150000"/>
              </a:lnSpc>
              <a:buFont typeface="Wingdings" pitchFamily="2" charset="2"/>
              <a:buChar char="ü"/>
            </a:pPr>
            <a:r>
              <a:rPr lang="en-US" sz="2600" i="1" dirty="0" smtClean="0">
                <a:latin typeface="Times New Roman" panose="02020603050405020304" pitchFamily="18" charset="0"/>
                <a:cs typeface="Times New Roman" panose="02020603050405020304" pitchFamily="18" charset="0"/>
              </a:rPr>
              <a:t>Staphylococcus aureus – </a:t>
            </a:r>
            <a:r>
              <a:rPr lang="en-US" sz="2600" dirty="0" smtClean="0">
                <a:latin typeface="Times New Roman" panose="02020603050405020304" pitchFamily="18" charset="0"/>
                <a:cs typeface="Times New Roman" panose="02020603050405020304" pitchFamily="18" charset="0"/>
              </a:rPr>
              <a:t>the most common cause </a:t>
            </a:r>
          </a:p>
          <a:p>
            <a:pPr lvl="1" algn="just">
              <a:lnSpc>
                <a:spcPct val="150000"/>
              </a:lnSpc>
              <a:buFont typeface="Wingdings" pitchFamily="2" charset="2"/>
              <a:buChar char="ü"/>
            </a:pPr>
            <a:r>
              <a:rPr lang="en-US" sz="2600" dirty="0" smtClean="0">
                <a:latin typeface="Times New Roman" panose="02020603050405020304" pitchFamily="18" charset="0"/>
                <a:cs typeface="Times New Roman" panose="02020603050405020304" pitchFamily="18" charset="0"/>
              </a:rPr>
              <a:t>Group A Streptococcus, </a:t>
            </a:r>
            <a:r>
              <a:rPr lang="en-US" sz="2600" i="1" dirty="0" smtClean="0">
                <a:latin typeface="Times New Roman" panose="02020603050405020304" pitchFamily="18" charset="0"/>
                <a:cs typeface="Times New Roman" panose="02020603050405020304" pitchFamily="18" charset="0"/>
              </a:rPr>
              <a:t>Streptococcus pneumoniae</a:t>
            </a:r>
            <a:r>
              <a:rPr lang="en-US" sz="2600" dirty="0" smtClean="0">
                <a:latin typeface="Times New Roman" panose="02020603050405020304" pitchFamily="18" charset="0"/>
                <a:cs typeface="Times New Roman" panose="02020603050405020304" pitchFamily="18" charset="0"/>
              </a:rPr>
              <a:t> </a:t>
            </a:r>
          </a:p>
          <a:p>
            <a:pPr lvl="1" algn="just">
              <a:lnSpc>
                <a:spcPct val="150000"/>
              </a:lnSpc>
              <a:buFont typeface="Wingdings" pitchFamily="2" charset="2"/>
              <a:buChar char="ü"/>
            </a:pPr>
            <a:r>
              <a:rPr lang="en-US" sz="2600" dirty="0" smtClean="0">
                <a:latin typeface="Times New Roman" panose="02020603050405020304" pitchFamily="18" charset="0"/>
                <a:cs typeface="Times New Roman" panose="02020603050405020304" pitchFamily="18" charset="0"/>
              </a:rPr>
              <a:t>Group</a:t>
            </a:r>
            <a:r>
              <a:rPr lang="en-US" sz="2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B</a:t>
            </a:r>
            <a:r>
              <a:rPr lang="en-US" sz="2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Streptococcus</a:t>
            </a:r>
            <a:endParaRPr lang="en-US" sz="26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1" algn="just">
              <a:lnSpc>
                <a:spcPct val="150000"/>
              </a:lnSpc>
              <a:buFont typeface="Wingdings" pitchFamily="2" charset="2"/>
              <a:buChar char="ü"/>
            </a:pPr>
            <a:r>
              <a:rPr lang="en-US" sz="2600" i="1" dirty="0">
                <a:latin typeface="Times New Roman" panose="02020603050405020304" pitchFamily="18" charset="0"/>
                <a:cs typeface="Times New Roman" panose="02020603050405020304" pitchFamily="18" charset="0"/>
              </a:rPr>
              <a:t>G</a:t>
            </a:r>
            <a:r>
              <a:rPr lang="en-US" sz="2600" i="1" dirty="0" smtClean="0">
                <a:latin typeface="Times New Roman" panose="02020603050405020304" pitchFamily="18" charset="0"/>
                <a:cs typeface="Times New Roman" panose="02020603050405020304" pitchFamily="18" charset="0"/>
              </a:rPr>
              <a:t>onococcus</a:t>
            </a:r>
            <a:endParaRPr lang="en-US" sz="2600"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48</a:t>
            </a:fld>
            <a:endParaRPr lang="am-ET"/>
          </a:p>
        </p:txBody>
      </p:sp>
    </p:spTree>
    <p:extLst>
      <p:ext uri="{BB962C8B-B14F-4D97-AF65-F5344CB8AC3E}">
        <p14:creationId xmlns:p14="http://schemas.microsoft.com/office/powerpoint/2010/main" val="9940258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0"/>
            <a:ext cx="9067800" cy="6858000"/>
          </a:xfrm>
        </p:spPr>
        <p:txBody>
          <a:bodyPr>
            <a:noAutofit/>
          </a:bodyPr>
          <a:lstStyle/>
          <a:p>
            <a:pPr marL="0" lvl="1" indent="0" algn="just">
              <a:lnSpc>
                <a:spcPct val="150000"/>
              </a:lnSpc>
              <a:buNone/>
            </a:pPr>
            <a:r>
              <a:rPr lang="en-US" sz="2500" b="1" dirty="0">
                <a:latin typeface="Times New Roman" pitchFamily="18" charset="0"/>
                <a:cs typeface="Times New Roman" pitchFamily="18" charset="0"/>
              </a:rPr>
              <a:t>Epidemiology and </a:t>
            </a:r>
            <a:r>
              <a:rPr lang="en-US" sz="2500" b="1" dirty="0" smtClean="0">
                <a:latin typeface="Times New Roman" pitchFamily="18" charset="0"/>
                <a:cs typeface="Times New Roman" pitchFamily="18" charset="0"/>
              </a:rPr>
              <a:t>Pathogenesis</a:t>
            </a:r>
          </a:p>
          <a:p>
            <a:pPr marL="274320" lvl="1" algn="just">
              <a:lnSpc>
                <a:spcPct val="150000"/>
              </a:lnSpc>
            </a:pPr>
            <a:r>
              <a:rPr lang="en-US" sz="2500" dirty="0" smtClean="0">
                <a:latin typeface="Times New Roman" panose="02020603050405020304" pitchFamily="18" charset="0"/>
                <a:cs typeface="Times New Roman" panose="02020603050405020304" pitchFamily="18" charset="0"/>
              </a:rPr>
              <a:t>Commonly </a:t>
            </a:r>
            <a:r>
              <a:rPr lang="en-US" sz="2500" dirty="0" err="1" smtClean="0">
                <a:latin typeface="Times New Roman" panose="02020603050405020304" pitchFamily="18" charset="0"/>
                <a:cs typeface="Times New Roman" panose="02020603050405020304" pitchFamily="18" charset="0"/>
              </a:rPr>
              <a:t>hematogenous</a:t>
            </a:r>
            <a:r>
              <a:rPr lang="en-US" sz="2500" dirty="0" smtClean="0">
                <a:latin typeface="Times New Roman" panose="02020603050405020304" pitchFamily="18" charset="0"/>
                <a:cs typeface="Times New Roman" panose="02020603050405020304" pitchFamily="18" charset="0"/>
              </a:rPr>
              <a:t> origin in health people </a:t>
            </a:r>
          </a:p>
          <a:p>
            <a:pPr marL="274320" lvl="1" algn="just">
              <a:lnSpc>
                <a:spcPct val="150000"/>
              </a:lnSpc>
            </a:pPr>
            <a:r>
              <a:rPr lang="en-US" sz="2500" dirty="0">
                <a:latin typeface="Times New Roman" panose="02020603050405020304" pitchFamily="18" charset="0"/>
                <a:cs typeface="Times New Roman" panose="02020603050405020304" pitchFamily="18" charset="0"/>
              </a:rPr>
              <a:t>Joints of the lower extremity constitute 75% of all cases of septic arthritis </a:t>
            </a:r>
            <a:endParaRPr lang="en-US" sz="2500" dirty="0" smtClean="0">
              <a:latin typeface="Times New Roman" panose="02020603050405020304" pitchFamily="18" charset="0"/>
              <a:cs typeface="Times New Roman" panose="02020603050405020304" pitchFamily="18" charset="0"/>
            </a:endParaRPr>
          </a:p>
          <a:p>
            <a:pPr marL="274320" lvl="1" algn="just">
              <a:lnSpc>
                <a:spcPct val="150000"/>
              </a:lnSpc>
              <a:buFont typeface="Wingdings" panose="05000000000000000000" pitchFamily="2" charset="2"/>
              <a:buChar char="§"/>
            </a:pPr>
            <a:r>
              <a:rPr lang="en-US" sz="2500" dirty="0" smtClean="0">
                <a:latin typeface="Times New Roman" panose="02020603050405020304" pitchFamily="18" charset="0"/>
                <a:cs typeface="Times New Roman" panose="02020603050405020304" pitchFamily="18" charset="0"/>
              </a:rPr>
              <a:t>Bacterial products-</a:t>
            </a:r>
            <a:r>
              <a:rPr lang="en-US" sz="2500" dirty="0">
                <a:latin typeface="Times New Roman" panose="02020603050405020304" pitchFamily="18" charset="0"/>
                <a:cs typeface="Times New Roman" panose="02020603050405020304" pitchFamily="18" charset="0"/>
              </a:rPr>
              <a:t>-</a:t>
            </a:r>
            <a:r>
              <a:rPr lang="en-US" sz="2500" dirty="0" smtClean="0">
                <a:latin typeface="Times New Roman" panose="02020603050405020304" pitchFamily="18" charset="0"/>
                <a:cs typeface="Times New Roman" panose="02020603050405020304" pitchFamily="18" charset="0"/>
              </a:rPr>
              <a:t>cytokine--inflammatory </a:t>
            </a:r>
            <a:r>
              <a:rPr lang="en-US" sz="2500" dirty="0">
                <a:latin typeface="Times New Roman" panose="02020603050405020304" pitchFamily="18" charset="0"/>
                <a:cs typeface="Times New Roman" panose="02020603050405020304" pitchFamily="18" charset="0"/>
              </a:rPr>
              <a:t>cascade resulting in destruction of cartilage and </a:t>
            </a:r>
            <a:r>
              <a:rPr lang="en-US" sz="2500" dirty="0" smtClean="0">
                <a:latin typeface="Times New Roman" panose="02020603050405020304" pitchFamily="18" charset="0"/>
                <a:cs typeface="Times New Roman" panose="02020603050405020304" pitchFamily="18" charset="0"/>
              </a:rPr>
              <a:t>synovium</a:t>
            </a:r>
            <a:endParaRPr lang="en-US" sz="2500" dirty="0">
              <a:latin typeface="Times New Roman" panose="02020603050405020304" pitchFamily="18" charset="0"/>
              <a:cs typeface="Times New Roman" panose="02020603050405020304" pitchFamily="18" charset="0"/>
            </a:endParaRPr>
          </a:p>
          <a:p>
            <a:pPr marL="274320" lvl="1" algn="just">
              <a:lnSpc>
                <a:spcPct val="150000"/>
              </a:lnSpc>
              <a:buFont typeface="Wingdings" panose="05000000000000000000" pitchFamily="2" charset="2"/>
              <a:buChar char="§"/>
            </a:pPr>
            <a:r>
              <a:rPr lang="en-US" sz="2500" dirty="0">
                <a:latin typeface="Times New Roman" panose="02020603050405020304" pitchFamily="18" charset="0"/>
                <a:cs typeface="Times New Roman" panose="02020603050405020304" pitchFamily="18" charset="0"/>
              </a:rPr>
              <a:t>I</a:t>
            </a:r>
            <a:r>
              <a:rPr lang="en-US" sz="2500" dirty="0" smtClean="0">
                <a:latin typeface="Times New Roman" panose="02020603050405020304" pitchFamily="18" charset="0"/>
                <a:cs typeface="Times New Roman" panose="02020603050405020304" pitchFamily="18" charset="0"/>
              </a:rPr>
              <a:t>ncreased </a:t>
            </a:r>
            <a:r>
              <a:rPr lang="en-US" sz="2500" dirty="0">
                <a:latin typeface="Times New Roman" panose="02020603050405020304" pitchFamily="18" charset="0"/>
                <a:cs typeface="Times New Roman" panose="02020603050405020304" pitchFamily="18" charset="0"/>
              </a:rPr>
              <a:t>pressure in joint space (purulent material) --pressure necrosis of the </a:t>
            </a:r>
            <a:r>
              <a:rPr lang="en-US" sz="2500" dirty="0" smtClean="0">
                <a:latin typeface="Times New Roman" panose="02020603050405020304" pitchFamily="18" charset="0"/>
                <a:cs typeface="Times New Roman" panose="02020603050405020304" pitchFamily="18" charset="0"/>
              </a:rPr>
              <a:t>cartilage</a:t>
            </a:r>
          </a:p>
          <a:p>
            <a:pPr marL="274320" lvl="1" algn="just">
              <a:lnSpc>
                <a:spcPct val="150000"/>
              </a:lnSpc>
              <a:buFont typeface="Wingdings" panose="05000000000000000000" pitchFamily="2" charset="2"/>
              <a:buChar char="§"/>
            </a:pPr>
            <a:r>
              <a:rPr lang="en-US" sz="2500" dirty="0">
                <a:latin typeface="Times New Roman" panose="02020603050405020304" pitchFamily="18" charset="0"/>
                <a:cs typeface="Times New Roman" panose="02020603050405020304" pitchFamily="18" charset="0"/>
              </a:rPr>
              <a:t>When joint infection occurs as a result of bacteremia, the initial growth of m/oms is either in synovial membrane or in adjacent bone</a:t>
            </a:r>
            <a:r>
              <a:rPr lang="en-US" sz="2500" dirty="0" smtClean="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pPr>
              <a:lnSpc>
                <a:spcPct val="150000"/>
              </a:lnSpc>
            </a:pPr>
            <a:endParaRPr lang="en-US" sz="2400" dirty="0" smtClean="0">
              <a:latin typeface="Times New Roman" panose="02020603050405020304" pitchFamily="18" charset="0"/>
              <a:cs typeface="Times New Roman" panose="02020603050405020304" pitchFamily="18" charset="0"/>
            </a:endParaRPr>
          </a:p>
          <a:p>
            <a:pPr>
              <a:lnSpc>
                <a:spcPct val="150000"/>
              </a:lnSpc>
              <a:buNone/>
            </a:pPr>
            <a:endParaRPr lang="en-US"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49</a:t>
            </a:fld>
            <a:endParaRPr lang="am-ET"/>
          </a:p>
        </p:txBody>
      </p:sp>
    </p:spTree>
    <p:extLst>
      <p:ext uri="{BB962C8B-B14F-4D97-AF65-F5344CB8AC3E}">
        <p14:creationId xmlns:p14="http://schemas.microsoft.com/office/powerpoint/2010/main" val="2103577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_07_01_label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7103"/>
            <a:ext cx="5410200" cy="546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aplongb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4364"/>
            <a:ext cx="3581400" cy="554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D167EEAB-4B1A-4B36-8290-8409503FCFA0}" type="slidenum">
              <a:rPr lang="am-ET" smtClean="0"/>
              <a:t>5</a:t>
            </a:fld>
            <a:endParaRPr lang="am-ET"/>
          </a:p>
        </p:txBody>
      </p:sp>
    </p:spTree>
    <p:extLst>
      <p:ext uri="{BB962C8B-B14F-4D97-AF65-F5344CB8AC3E}">
        <p14:creationId xmlns:p14="http://schemas.microsoft.com/office/powerpoint/2010/main" val="36730660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pPr>
            <a:r>
              <a:rPr lang="en-US" sz="2500" dirty="0" smtClean="0">
                <a:latin typeface="Times New Roman" pitchFamily="18" charset="0"/>
                <a:cs typeface="Times New Roman" pitchFamily="18" charset="0"/>
              </a:rPr>
              <a:t>Inflammation </a:t>
            </a:r>
            <a:r>
              <a:rPr lang="en-US" sz="2500" dirty="0">
                <a:latin typeface="Times New Roman" pitchFamily="18" charset="0"/>
                <a:cs typeface="Times New Roman" pitchFamily="18" charset="0"/>
              </a:rPr>
              <a:t>of the synovial membrane is quickly established and results in a marked increase in leukocytes in </a:t>
            </a:r>
            <a:r>
              <a:rPr lang="en-US" sz="2500" dirty="0" smtClean="0">
                <a:latin typeface="Times New Roman" pitchFamily="18" charset="0"/>
                <a:cs typeface="Times New Roman" pitchFamily="18" charset="0"/>
              </a:rPr>
              <a:t>synovial fluid</a:t>
            </a:r>
          </a:p>
          <a:p>
            <a:pPr algn="just">
              <a:lnSpc>
                <a:spcPct val="150000"/>
              </a:lnSpc>
            </a:pPr>
            <a:r>
              <a:rPr lang="en-US" sz="2500" dirty="0" smtClean="0">
                <a:latin typeface="Times New Roman" pitchFamily="18" charset="0"/>
                <a:cs typeface="Times New Roman" pitchFamily="18" charset="0"/>
              </a:rPr>
              <a:t>When </a:t>
            </a:r>
            <a:r>
              <a:rPr lang="en-US" sz="2500" dirty="0">
                <a:latin typeface="Times New Roman" pitchFamily="18" charset="0"/>
                <a:cs typeface="Times New Roman" pitchFamily="18" charset="0"/>
              </a:rPr>
              <a:t>the </a:t>
            </a:r>
            <a:r>
              <a:rPr lang="en-US" sz="2500" dirty="0" smtClean="0">
                <a:latin typeface="Times New Roman" pitchFamily="18" charset="0"/>
                <a:cs typeface="Times New Roman" pitchFamily="18" charset="0"/>
              </a:rPr>
              <a:t>m/</a:t>
            </a:r>
            <a:r>
              <a:rPr lang="en-US" sz="2500" dirty="0" err="1" smtClean="0">
                <a:latin typeface="Times New Roman" pitchFamily="18" charset="0"/>
                <a:cs typeface="Times New Roman" pitchFamily="18" charset="0"/>
              </a:rPr>
              <a:t>oms</a:t>
            </a: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have spread into the joint fluid, culture of the fluid reveals the etiology of the infection. </a:t>
            </a:r>
            <a:endParaRPr lang="en-US" sz="2500" dirty="0" smtClean="0">
              <a:latin typeface="Times New Roman" pitchFamily="18" charset="0"/>
              <a:cs typeface="Times New Roman" pitchFamily="18" charset="0"/>
            </a:endParaRPr>
          </a:p>
          <a:p>
            <a:pPr algn="just">
              <a:lnSpc>
                <a:spcPct val="150000"/>
              </a:lnSpc>
            </a:pPr>
            <a:r>
              <a:rPr lang="en-US" sz="2500" dirty="0" smtClean="0">
                <a:latin typeface="Times New Roman" pitchFamily="18" charset="0"/>
                <a:cs typeface="Times New Roman" pitchFamily="18" charset="0"/>
              </a:rPr>
              <a:t>Early </a:t>
            </a:r>
            <a:r>
              <a:rPr lang="en-US" sz="2500" dirty="0">
                <a:latin typeface="Times New Roman" pitchFamily="18" charset="0"/>
                <a:cs typeface="Times New Roman" pitchFamily="18" charset="0"/>
              </a:rPr>
              <a:t>in the infection, only inflammatory changes </a:t>
            </a:r>
            <a:r>
              <a:rPr lang="en-US" sz="2500" dirty="0" smtClean="0">
                <a:latin typeface="Times New Roman" pitchFamily="18" charset="0"/>
                <a:cs typeface="Times New Roman" pitchFamily="18" charset="0"/>
              </a:rPr>
              <a:t>in synovium seen. </a:t>
            </a:r>
          </a:p>
          <a:p>
            <a:pPr algn="just">
              <a:lnSpc>
                <a:spcPct val="150000"/>
              </a:lnSpc>
            </a:pPr>
            <a:r>
              <a:rPr lang="en-US" sz="2500" dirty="0" smtClean="0">
                <a:latin typeface="Times New Roman" pitchFamily="18" charset="0"/>
                <a:cs typeface="Times New Roman" pitchFamily="18" charset="0"/>
              </a:rPr>
              <a:t>Late </a:t>
            </a:r>
            <a:r>
              <a:rPr lang="en-US" sz="2500" dirty="0">
                <a:latin typeface="Times New Roman" pitchFamily="18" charset="0"/>
                <a:cs typeface="Times New Roman" pitchFamily="18" charset="0"/>
              </a:rPr>
              <a:t>in the course of untreated septic arthritis, destruction of joint structures is marked. </a:t>
            </a:r>
            <a:endParaRPr lang="en-US" sz="2500" dirty="0" smtClean="0">
              <a:latin typeface="Times New Roman" pitchFamily="18" charset="0"/>
              <a:cs typeface="Times New Roman" pitchFamily="18" charset="0"/>
            </a:endParaRPr>
          </a:p>
          <a:p>
            <a:pPr algn="just">
              <a:lnSpc>
                <a:spcPct val="150000"/>
              </a:lnSpc>
            </a:pPr>
            <a:r>
              <a:rPr lang="en-US" sz="2500" dirty="0" smtClean="0">
                <a:latin typeface="Times New Roman" pitchFamily="18" charset="0"/>
                <a:cs typeface="Times New Roman" pitchFamily="18" charset="0"/>
              </a:rPr>
              <a:t>Articular </a:t>
            </a:r>
            <a:r>
              <a:rPr lang="en-US" sz="2500" dirty="0">
                <a:latin typeface="Times New Roman" pitchFamily="18" charset="0"/>
                <a:cs typeface="Times New Roman" pitchFamily="18" charset="0"/>
              </a:rPr>
              <a:t>cartilage is particularly vulnerable because it is an avascular tissue.</a:t>
            </a:r>
          </a:p>
        </p:txBody>
      </p:sp>
      <p:sp>
        <p:nvSpPr>
          <p:cNvPr id="4" name="Slide Number Placeholder 3"/>
          <p:cNvSpPr>
            <a:spLocks noGrp="1"/>
          </p:cNvSpPr>
          <p:nvPr>
            <p:ph type="sldNum" sz="quarter" idx="12"/>
          </p:nvPr>
        </p:nvSpPr>
        <p:spPr/>
        <p:txBody>
          <a:bodyPr/>
          <a:lstStyle/>
          <a:p>
            <a:fld id="{D167EEAB-4B1A-4B36-8290-8409503FCFA0}" type="slidenum">
              <a:rPr lang="am-ET" smtClean="0"/>
              <a:t>50</a:t>
            </a:fld>
            <a:endParaRPr lang="am-ET"/>
          </a:p>
        </p:txBody>
      </p:sp>
    </p:spTree>
    <p:extLst>
      <p:ext uri="{BB962C8B-B14F-4D97-AF65-F5344CB8AC3E}">
        <p14:creationId xmlns:p14="http://schemas.microsoft.com/office/powerpoint/2010/main" val="36962021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220px-Illu_synovial_j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7010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167EEAB-4B1A-4B36-8290-8409503FCFA0}" type="slidenum">
              <a:rPr lang="am-ET" smtClean="0"/>
              <a:t>51</a:t>
            </a:fld>
            <a:endParaRPr lang="am-ET"/>
          </a:p>
        </p:txBody>
      </p:sp>
    </p:spTree>
    <p:extLst>
      <p:ext uri="{BB962C8B-B14F-4D97-AF65-F5344CB8AC3E}">
        <p14:creationId xmlns:p14="http://schemas.microsoft.com/office/powerpoint/2010/main" val="11544946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rmAutofit/>
          </a:bodyPr>
          <a:lstStyle/>
          <a:p>
            <a:pPr marL="0" indent="0" algn="just">
              <a:lnSpc>
                <a:spcPct val="150000"/>
              </a:lnSpc>
              <a:buNone/>
            </a:pPr>
            <a:r>
              <a:rPr lang="en-US" sz="2600" b="1" dirty="0">
                <a:latin typeface="Times New Roman" pitchFamily="18" charset="0"/>
                <a:cs typeface="Times New Roman" pitchFamily="18" charset="0"/>
              </a:rPr>
              <a:t>Clinical feature of </a:t>
            </a:r>
            <a:r>
              <a:rPr lang="en-US" sz="2600" b="1" dirty="0" smtClean="0">
                <a:latin typeface="Times New Roman" pitchFamily="18" charset="0"/>
                <a:cs typeface="Times New Roman" pitchFamily="18" charset="0"/>
              </a:rPr>
              <a:t>septic </a:t>
            </a:r>
            <a:r>
              <a:rPr lang="en-US" sz="2600" b="1" dirty="0">
                <a:latin typeface="Times New Roman" pitchFamily="18" charset="0"/>
                <a:cs typeface="Times New Roman" pitchFamily="18" charset="0"/>
              </a:rPr>
              <a:t>arthritis </a:t>
            </a:r>
            <a:endParaRPr lang="en-US" sz="2600" b="1" dirty="0" smtClean="0">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Adults  have </a:t>
            </a:r>
            <a:r>
              <a:rPr lang="en-US" sz="2600" b="1" dirty="0" smtClean="0">
                <a:latin typeface="Times New Roman" pitchFamily="18" charset="0"/>
                <a:cs typeface="Times New Roman" pitchFamily="18" charset="0"/>
              </a:rPr>
              <a:t>fever</a:t>
            </a:r>
            <a:r>
              <a:rPr lang="en-US" sz="2600" dirty="0" smtClean="0">
                <a:latin typeface="Times New Roman" pitchFamily="18" charset="0"/>
                <a:cs typeface="Times New Roman" pitchFamily="18" charset="0"/>
              </a:rPr>
              <a:t>, pain</a:t>
            </a:r>
            <a:r>
              <a:rPr lang="en-US" sz="2600" dirty="0">
                <a:latin typeface="Times New Roman" pitchFamily="18" charset="0"/>
                <a:cs typeface="Times New Roman" pitchFamily="18" charset="0"/>
              </a:rPr>
              <a:t>, with localizing signs such as swelling, erythema, and warmth of the affected joint. </a:t>
            </a:r>
          </a:p>
          <a:p>
            <a:pPr algn="just">
              <a:lnSpc>
                <a:spcPct val="150000"/>
              </a:lnSpc>
            </a:pPr>
            <a:r>
              <a:rPr lang="en-US" sz="2600" dirty="0" smtClean="0">
                <a:latin typeface="Times New Roman" pitchFamily="18" charset="0"/>
                <a:cs typeface="Times New Roman" pitchFamily="18" charset="0"/>
              </a:rPr>
              <a:t>Increased </a:t>
            </a:r>
            <a:r>
              <a:rPr lang="en-US" sz="2600" dirty="0">
                <a:latin typeface="Times New Roman" pitchFamily="18" charset="0"/>
                <a:cs typeface="Times New Roman" pitchFamily="18" charset="0"/>
              </a:rPr>
              <a:t>pressure </a:t>
            </a:r>
            <a:endParaRPr lang="en-US" sz="2600" dirty="0" smtClean="0">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Low pH</a:t>
            </a:r>
          </a:p>
          <a:p>
            <a:pPr algn="just">
              <a:lnSpc>
                <a:spcPct val="150000"/>
              </a:lnSpc>
            </a:pPr>
            <a:r>
              <a:rPr lang="en-US" sz="2600" dirty="0" smtClean="0">
                <a:latin typeface="Times New Roman" pitchFamily="18" charset="0"/>
                <a:cs typeface="Times New Roman" pitchFamily="18" charset="0"/>
              </a:rPr>
              <a:t>Low </a:t>
            </a:r>
            <a:r>
              <a:rPr lang="en-US" sz="2600" dirty="0">
                <a:latin typeface="Times New Roman" pitchFamily="18" charset="0"/>
                <a:cs typeface="Times New Roman" pitchFamily="18" charset="0"/>
              </a:rPr>
              <a:t>concentration of glucose </a:t>
            </a:r>
            <a:endParaRPr lang="en-US" sz="2600" dirty="0" smtClean="0">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Activation </a:t>
            </a:r>
            <a:r>
              <a:rPr lang="en-US" sz="2600" dirty="0">
                <a:latin typeface="Times New Roman" pitchFamily="18" charset="0"/>
                <a:cs typeface="Times New Roman" pitchFamily="18" charset="0"/>
              </a:rPr>
              <a:t>of proteolytic enzymes </a:t>
            </a:r>
            <a:endParaRPr lang="en-US" sz="2600" dirty="0" smtClean="0">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Increased </a:t>
            </a:r>
            <a:r>
              <a:rPr lang="en-US" sz="2600" dirty="0">
                <a:latin typeface="Times New Roman" pitchFamily="18" charset="0"/>
                <a:cs typeface="Times New Roman" pitchFamily="18" charset="0"/>
              </a:rPr>
              <a:t>turbidity </a:t>
            </a:r>
            <a:endParaRPr lang="en-US" sz="2600" dirty="0" smtClean="0">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Presence </a:t>
            </a:r>
            <a:r>
              <a:rPr lang="en-US" sz="2600" dirty="0">
                <a:latin typeface="Times New Roman" pitchFamily="18" charset="0"/>
                <a:cs typeface="Times New Roman" pitchFamily="18" charset="0"/>
              </a:rPr>
              <a:t>of mucin precipitate</a:t>
            </a:r>
          </a:p>
          <a:p>
            <a:endParaRPr lang="am-ET" dirty="0"/>
          </a:p>
        </p:txBody>
      </p:sp>
      <p:sp>
        <p:nvSpPr>
          <p:cNvPr id="4" name="Slide Number Placeholder 3"/>
          <p:cNvSpPr>
            <a:spLocks noGrp="1"/>
          </p:cNvSpPr>
          <p:nvPr>
            <p:ph type="sldNum" sz="quarter" idx="12"/>
          </p:nvPr>
        </p:nvSpPr>
        <p:spPr/>
        <p:txBody>
          <a:bodyPr/>
          <a:lstStyle/>
          <a:p>
            <a:fld id="{D167EEAB-4B1A-4B36-8290-8409503FCFA0}" type="slidenum">
              <a:rPr lang="am-ET" smtClean="0"/>
              <a:t>52</a:t>
            </a:fld>
            <a:endParaRPr lang="am-ET"/>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057400"/>
            <a:ext cx="3657601" cy="2926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7273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876800"/>
          </a:xfrm>
        </p:spPr>
        <p:txBody>
          <a:bodyPr>
            <a:normAutofit/>
          </a:bodyPr>
          <a:lstStyle/>
          <a:p>
            <a:pPr marL="0" indent="0">
              <a:lnSpc>
                <a:spcPct val="150000"/>
              </a:lnSpc>
              <a:buNone/>
            </a:pPr>
            <a:r>
              <a:rPr lang="en-US" sz="2500" b="1" dirty="0">
                <a:latin typeface="Times New Roman" pitchFamily="18" charset="0"/>
                <a:cs typeface="Times New Roman" pitchFamily="18" charset="0"/>
              </a:rPr>
              <a:t>Laboratory </a:t>
            </a:r>
            <a:r>
              <a:rPr lang="en-US" sz="2500" b="1" dirty="0" smtClean="0">
                <a:latin typeface="Times New Roman" pitchFamily="18" charset="0"/>
                <a:cs typeface="Times New Roman" pitchFamily="18" charset="0"/>
              </a:rPr>
              <a:t>Diagnosis</a:t>
            </a:r>
          </a:p>
          <a:p>
            <a:pPr>
              <a:lnSpc>
                <a:spcPct val="150000"/>
              </a:lnSpc>
            </a:pPr>
            <a:r>
              <a:rPr lang="en-US" sz="2500" b="1" dirty="0" smtClean="0">
                <a:latin typeface="Times New Roman" pitchFamily="18" charset="0"/>
                <a:cs typeface="Times New Roman" pitchFamily="18" charset="0"/>
              </a:rPr>
              <a:t>Specimen</a:t>
            </a:r>
            <a:r>
              <a:rPr lang="en-US" sz="2500" dirty="0" smtClean="0">
                <a:latin typeface="Times New Roman" pitchFamily="18" charset="0"/>
                <a:cs typeface="Times New Roman" pitchFamily="18" charset="0"/>
              </a:rPr>
              <a:t>: Based </a:t>
            </a:r>
            <a:r>
              <a:rPr lang="en-US" sz="2500" dirty="0">
                <a:latin typeface="Times New Roman" pitchFamily="18" charset="0"/>
                <a:cs typeface="Times New Roman" pitchFamily="18" charset="0"/>
              </a:rPr>
              <a:t>on the affected tissue </a:t>
            </a: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wound swab, pus, </a:t>
            </a:r>
            <a:r>
              <a:rPr lang="en-US" sz="2500" dirty="0" smtClean="0">
                <a:latin typeface="Times New Roman" pitchFamily="18" charset="0"/>
                <a:cs typeface="Times New Roman" pitchFamily="18" charset="0"/>
              </a:rPr>
              <a:t>blood, synovial fluid)</a:t>
            </a:r>
          </a:p>
          <a:p>
            <a:pPr algn="just">
              <a:lnSpc>
                <a:spcPct val="150000"/>
              </a:lnSpc>
            </a:pPr>
            <a:r>
              <a:rPr lang="en-US" sz="2500" b="1" dirty="0" smtClean="0">
                <a:latin typeface="Times New Roman" pitchFamily="18" charset="0"/>
                <a:cs typeface="Times New Roman" pitchFamily="18" charset="0"/>
              </a:rPr>
              <a:t>Microscopy</a:t>
            </a:r>
            <a:r>
              <a:rPr lang="en-US" sz="2500" dirty="0" smtClean="0">
                <a:latin typeface="Times New Roman" pitchFamily="18" charset="0"/>
                <a:cs typeface="Times New Roman" pitchFamily="18" charset="0"/>
              </a:rPr>
              <a:t>: Gram-positive </a:t>
            </a:r>
            <a:r>
              <a:rPr lang="en-US" sz="2500" dirty="0">
                <a:latin typeface="Times New Roman" pitchFamily="18" charset="0"/>
                <a:cs typeface="Times New Roman" pitchFamily="18" charset="0"/>
              </a:rPr>
              <a:t>cocci in </a:t>
            </a:r>
            <a:r>
              <a:rPr lang="en-US" sz="2500" dirty="0" smtClean="0">
                <a:latin typeface="Times New Roman" pitchFamily="18" charset="0"/>
                <a:cs typeface="Times New Roman" pitchFamily="18" charset="0"/>
              </a:rPr>
              <a:t>cluster</a:t>
            </a:r>
          </a:p>
          <a:p>
            <a:pPr algn="just">
              <a:lnSpc>
                <a:spcPct val="150000"/>
              </a:lnSpc>
            </a:pPr>
            <a:r>
              <a:rPr lang="en-US" sz="2500" b="1" dirty="0" smtClean="0">
                <a:latin typeface="Times New Roman" pitchFamily="18" charset="0"/>
                <a:cs typeface="Times New Roman" pitchFamily="18" charset="0"/>
              </a:rPr>
              <a:t>Culture</a:t>
            </a:r>
            <a:r>
              <a:rPr lang="en-US" sz="2500" dirty="0" smtClean="0">
                <a:latin typeface="Times New Roman" pitchFamily="18" charset="0"/>
                <a:cs typeface="Times New Roman" pitchFamily="18" charset="0"/>
              </a:rPr>
              <a:t>:</a:t>
            </a:r>
          </a:p>
          <a:p>
            <a:pPr marL="274320" lvl="1" indent="-457200" algn="just">
              <a:lnSpc>
                <a:spcPct val="150000"/>
              </a:lnSpc>
              <a:buFont typeface="Wingdings" pitchFamily="2" charset="2"/>
              <a:buChar char="ü"/>
            </a:pPr>
            <a:r>
              <a:rPr lang="en-US" sz="2500" i="1" dirty="0" smtClean="0">
                <a:latin typeface="Times New Roman" pitchFamily="18" charset="0"/>
                <a:cs typeface="Times New Roman" pitchFamily="18" charset="0"/>
              </a:rPr>
              <a:t>S</a:t>
            </a:r>
            <a:r>
              <a:rPr lang="en-US" sz="2500" i="1" dirty="0">
                <a:latin typeface="Times New Roman" pitchFamily="18" charset="0"/>
                <a:cs typeface="Times New Roman" pitchFamily="18" charset="0"/>
              </a:rPr>
              <a:t>. aureus </a:t>
            </a:r>
            <a:r>
              <a:rPr lang="en-US" sz="2500" dirty="0">
                <a:latin typeface="Times New Roman" pitchFamily="18" charset="0"/>
                <a:cs typeface="Times New Roman" pitchFamily="18" charset="0"/>
              </a:rPr>
              <a:t>grow readily on </a:t>
            </a:r>
            <a:r>
              <a:rPr lang="en-US" sz="2500" dirty="0" smtClean="0">
                <a:latin typeface="Times New Roman" pitchFamily="18" charset="0"/>
                <a:cs typeface="Times New Roman" pitchFamily="18" charset="0"/>
              </a:rPr>
              <a:t>most bacteriologic media: BA, MSA</a:t>
            </a:r>
          </a:p>
          <a:p>
            <a:pPr marL="274320" lvl="1" indent="-457200" algn="just">
              <a:lnSpc>
                <a:spcPct val="150000"/>
              </a:lnSpc>
              <a:buFont typeface="Wingdings" pitchFamily="2" charset="2"/>
              <a:buChar char="ü"/>
            </a:pPr>
            <a:r>
              <a:rPr lang="en-US" sz="2500" i="1" dirty="0" smtClean="0">
                <a:latin typeface="Times New Roman" pitchFamily="18" charset="0"/>
                <a:cs typeface="Times New Roman" pitchFamily="18" charset="0"/>
              </a:rPr>
              <a:t>S</a:t>
            </a:r>
            <a:r>
              <a:rPr lang="en-US" sz="2500" i="1" dirty="0">
                <a:latin typeface="Times New Roman" pitchFamily="18" charset="0"/>
                <a:cs typeface="Times New Roman" pitchFamily="18" charset="0"/>
              </a:rPr>
              <a:t>. aureus  </a:t>
            </a:r>
            <a:r>
              <a:rPr lang="en-US" sz="2500" dirty="0">
                <a:latin typeface="Times New Roman" pitchFamily="18" charset="0"/>
                <a:cs typeface="Times New Roman" pitchFamily="18" charset="0"/>
              </a:rPr>
              <a:t>usually forms gray to </a:t>
            </a:r>
            <a:r>
              <a:rPr lang="en-US" sz="2500" dirty="0" smtClean="0">
                <a:latin typeface="Times New Roman" pitchFamily="18" charset="0"/>
                <a:cs typeface="Times New Roman" pitchFamily="18" charset="0"/>
              </a:rPr>
              <a:t> deep </a:t>
            </a:r>
            <a:r>
              <a:rPr lang="en-US" sz="2500" dirty="0">
                <a:latin typeface="Times New Roman" pitchFamily="18" charset="0"/>
                <a:cs typeface="Times New Roman" pitchFamily="18" charset="0"/>
              </a:rPr>
              <a:t>golden yellow </a:t>
            </a:r>
            <a:r>
              <a:rPr lang="en-US" sz="2500" dirty="0" smtClean="0">
                <a:latin typeface="Times New Roman" pitchFamily="18" charset="0"/>
                <a:cs typeface="Times New Roman" pitchFamily="18" charset="0"/>
              </a:rPr>
              <a:t>colonies</a:t>
            </a:r>
            <a:endParaRPr lang="en-US" sz="25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53</a:t>
            </a:fld>
            <a:endParaRPr lang="am-ET"/>
          </a:p>
        </p:txBody>
      </p:sp>
    </p:spTree>
    <p:extLst>
      <p:ext uri="{BB962C8B-B14F-4D97-AF65-F5344CB8AC3E}">
        <p14:creationId xmlns:p14="http://schemas.microsoft.com/office/powerpoint/2010/main" val="18494220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lstStyle/>
          <a:p>
            <a:pPr marL="0" indent="0">
              <a:lnSpc>
                <a:spcPct val="150000"/>
              </a:lnSpc>
              <a:buNone/>
            </a:pPr>
            <a:r>
              <a:rPr lang="en-US" b="1" dirty="0" smtClean="0"/>
              <a:t>  </a:t>
            </a:r>
            <a:r>
              <a:rPr lang="en-US" sz="2600" b="1" dirty="0" smtClean="0">
                <a:latin typeface="Times New Roman" pitchFamily="18" charset="0"/>
                <a:cs typeface="Times New Roman" pitchFamily="18" charset="0"/>
              </a:rPr>
              <a:t>Coagulase test</a:t>
            </a:r>
          </a:p>
          <a:p>
            <a:pPr>
              <a:lnSpc>
                <a:spcPct val="150000"/>
              </a:lnSpc>
              <a:buFont typeface="Wingdings" pitchFamily="2" charset="2"/>
              <a:buChar char="ü"/>
            </a:pPr>
            <a:r>
              <a:rPr lang="en-US" sz="2600" dirty="0">
                <a:latin typeface="Times New Roman" pitchFamily="18" charset="0"/>
                <a:cs typeface="Times New Roman" pitchFamily="18" charset="0"/>
              </a:rPr>
              <a:t>Tube c</a:t>
            </a:r>
            <a:r>
              <a:rPr lang="en-US" sz="2600" dirty="0" smtClean="0">
                <a:latin typeface="Times New Roman" pitchFamily="18" charset="0"/>
                <a:cs typeface="Times New Roman" pitchFamily="18" charset="0"/>
              </a:rPr>
              <a:t>oagulase </a:t>
            </a:r>
            <a:r>
              <a:rPr lang="en-US" sz="2600" dirty="0">
                <a:latin typeface="Times New Roman" pitchFamily="18" charset="0"/>
                <a:cs typeface="Times New Roman" pitchFamily="18" charset="0"/>
              </a:rPr>
              <a:t>t</a:t>
            </a:r>
            <a:r>
              <a:rPr lang="en-US" sz="2600" dirty="0" smtClean="0">
                <a:latin typeface="Times New Roman" pitchFamily="18" charset="0"/>
                <a:cs typeface="Times New Roman" pitchFamily="18" charset="0"/>
              </a:rPr>
              <a:t>est-  </a:t>
            </a:r>
            <a:r>
              <a:rPr lang="en-US" sz="2600" dirty="0">
                <a:latin typeface="Times New Roman" pitchFamily="18" charset="0"/>
                <a:cs typeface="Times New Roman" pitchFamily="18" charset="0"/>
              </a:rPr>
              <a:t>detects free </a:t>
            </a:r>
            <a:r>
              <a:rPr lang="en-US" sz="2600" dirty="0" smtClean="0">
                <a:latin typeface="Times New Roman" pitchFamily="18" charset="0"/>
                <a:cs typeface="Times New Roman" pitchFamily="18" charset="0"/>
              </a:rPr>
              <a:t>coagulase</a:t>
            </a:r>
          </a:p>
          <a:p>
            <a:pPr>
              <a:lnSpc>
                <a:spcPct val="150000"/>
              </a:lnSpc>
              <a:buFont typeface="Wingdings" pitchFamily="2" charset="2"/>
              <a:buChar char="ü"/>
            </a:pPr>
            <a:r>
              <a:rPr lang="en-US" sz="2600" dirty="0">
                <a:latin typeface="Times New Roman" pitchFamily="18" charset="0"/>
                <a:cs typeface="Times New Roman" pitchFamily="18" charset="0"/>
              </a:rPr>
              <a:t>S</a:t>
            </a:r>
            <a:r>
              <a:rPr lang="en-US" sz="2600" dirty="0" smtClean="0">
                <a:latin typeface="Times New Roman" pitchFamily="18" charset="0"/>
                <a:cs typeface="Times New Roman" pitchFamily="18" charset="0"/>
              </a:rPr>
              <a:t>lide test- detects </a:t>
            </a:r>
            <a:r>
              <a:rPr lang="en-US" sz="2600" dirty="0">
                <a:latin typeface="Times New Roman" pitchFamily="18" charset="0"/>
                <a:cs typeface="Times New Roman" pitchFamily="18" charset="0"/>
              </a:rPr>
              <a:t>bound </a:t>
            </a:r>
            <a:r>
              <a:rPr lang="en-US" sz="2600" dirty="0" smtClean="0">
                <a:latin typeface="Times New Roman" pitchFamily="18" charset="0"/>
                <a:cs typeface="Times New Roman" pitchFamily="18" charset="0"/>
              </a:rPr>
              <a:t>coagulase</a:t>
            </a:r>
          </a:p>
          <a:p>
            <a:pPr marL="0" indent="0">
              <a:lnSpc>
                <a:spcPct val="150000"/>
              </a:lnSpc>
              <a:buNone/>
            </a:pPr>
            <a:r>
              <a:rPr lang="en-US" sz="2600" dirty="0" smtClean="0">
                <a:latin typeface="Times New Roman" pitchFamily="18" charset="0"/>
                <a:cs typeface="Times New Roman" pitchFamily="18" charset="0"/>
              </a:rPr>
              <a:t>  </a:t>
            </a:r>
            <a:r>
              <a:rPr lang="en-US" sz="2600" b="1" dirty="0" smtClean="0">
                <a:latin typeface="Times New Roman" pitchFamily="18" charset="0"/>
                <a:cs typeface="Times New Roman" pitchFamily="18" charset="0"/>
              </a:rPr>
              <a:t>Catalase test</a:t>
            </a:r>
          </a:p>
          <a:p>
            <a:pPr marL="0" indent="0">
              <a:lnSpc>
                <a:spcPct val="150000"/>
              </a:lnSpc>
              <a:buNone/>
            </a:pPr>
            <a:r>
              <a:rPr lang="en-US" sz="2600" b="1" dirty="0" smtClean="0">
                <a:latin typeface="Times New Roman" pitchFamily="18" charset="0"/>
                <a:cs typeface="Times New Roman" pitchFamily="18" charset="0"/>
              </a:rPr>
              <a:t>   </a:t>
            </a:r>
            <a:r>
              <a:rPr lang="en-US" sz="2600" b="1" dirty="0" err="1" smtClean="0">
                <a:latin typeface="Times New Roman" pitchFamily="18" charset="0"/>
                <a:cs typeface="Times New Roman" pitchFamily="18" charset="0"/>
              </a:rPr>
              <a:t>DNase</a:t>
            </a:r>
            <a:r>
              <a:rPr lang="en-US" sz="2600" b="1" dirty="0" smtClean="0">
                <a:latin typeface="Times New Roman" pitchFamily="18" charset="0"/>
                <a:cs typeface="Times New Roman" pitchFamily="18" charset="0"/>
              </a:rPr>
              <a:t>  test</a:t>
            </a:r>
            <a:endParaRPr lang="en-US" sz="2600" b="1"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667000"/>
            <a:ext cx="5162550" cy="336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9533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3"/>
          <a:srcRect/>
          <a:stretch>
            <a:fillRect/>
          </a:stretch>
        </p:blipFill>
        <p:spPr>
          <a:xfrm>
            <a:off x="457200" y="1066800"/>
            <a:ext cx="8382000" cy="4267200"/>
          </a:xfrm>
        </p:spPr>
      </p:pic>
      <p:sp>
        <p:nvSpPr>
          <p:cNvPr id="5" name="Slide Number Placeholder 4"/>
          <p:cNvSpPr>
            <a:spLocks noGrp="1"/>
          </p:cNvSpPr>
          <p:nvPr>
            <p:ph type="sldNum" sz="quarter" idx="12"/>
          </p:nvPr>
        </p:nvSpPr>
        <p:spPr/>
        <p:txBody>
          <a:bodyPr/>
          <a:lstStyle/>
          <a:p>
            <a:pPr>
              <a:defRPr/>
            </a:pPr>
            <a:fld id="{F2129AD7-3395-4152-A961-758BEC4C287D}" type="slidenum">
              <a:rPr lang="en-US"/>
              <a:pPr>
                <a:defRPr/>
              </a:pPr>
              <a:t>55</a:t>
            </a:fld>
            <a:endParaRPr lang="en-US"/>
          </a:p>
        </p:txBody>
      </p:sp>
      <p:sp>
        <p:nvSpPr>
          <p:cNvPr id="2" name="Rectangle 1"/>
          <p:cNvSpPr/>
          <p:nvPr/>
        </p:nvSpPr>
        <p:spPr>
          <a:xfrm>
            <a:off x="2057400" y="381000"/>
            <a:ext cx="3640740"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Identification of </a:t>
            </a:r>
            <a:r>
              <a:rPr lang="en-US" sz="2000" b="1" i="1" dirty="0">
                <a:latin typeface="Times New Roman" panose="02020603050405020304" pitchFamily="18" charset="0"/>
                <a:cs typeface="Times New Roman" panose="02020603050405020304" pitchFamily="18" charset="0"/>
              </a:rPr>
              <a:t>Staphylococcus</a:t>
            </a:r>
          </a:p>
        </p:txBody>
      </p:sp>
    </p:spTree>
    <p:extLst>
      <p:ext uri="{BB962C8B-B14F-4D97-AF65-F5344CB8AC3E}">
        <p14:creationId xmlns:p14="http://schemas.microsoft.com/office/powerpoint/2010/main" val="7619749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05600"/>
          </a:xfrm>
        </p:spPr>
        <p:txBody>
          <a:bodyPr>
            <a:noAutofit/>
          </a:bodyPr>
          <a:lstStyle/>
          <a:p>
            <a:pPr marL="0" lvl="1" indent="0" algn="just">
              <a:lnSpc>
                <a:spcPct val="150000"/>
              </a:lnSpc>
              <a:buNone/>
            </a:pPr>
            <a:r>
              <a:rPr lang="en-US" sz="2600" b="1" dirty="0">
                <a:latin typeface="Times New Roman" pitchFamily="18" charset="0"/>
                <a:cs typeface="Times New Roman" pitchFamily="18" charset="0"/>
              </a:rPr>
              <a:t>Treatment </a:t>
            </a:r>
            <a:endParaRPr lang="en-US" sz="2600" b="1" dirty="0" smtClean="0">
              <a:latin typeface="Times New Roman" pitchFamily="18" charset="0"/>
              <a:cs typeface="Times New Roman" pitchFamily="18" charset="0"/>
            </a:endParaRPr>
          </a:p>
          <a:p>
            <a:pPr marL="182880" lvl="1" algn="just">
              <a:lnSpc>
                <a:spcPct val="150000"/>
              </a:lnSpc>
            </a:pPr>
            <a:r>
              <a:rPr lang="en-US" sz="2600" dirty="0" smtClean="0">
                <a:latin typeface="Times New Roman" panose="02020603050405020304" pitchFamily="18" charset="0"/>
                <a:cs typeface="Times New Roman" panose="02020603050405020304" pitchFamily="18" charset="0"/>
              </a:rPr>
              <a:t>Simple </a:t>
            </a:r>
            <a:r>
              <a:rPr lang="en-US" sz="2600" dirty="0">
                <a:latin typeface="Times New Roman" panose="02020603050405020304" pitchFamily="18" charset="0"/>
                <a:cs typeface="Times New Roman" panose="02020603050405020304" pitchFamily="18" charset="0"/>
              </a:rPr>
              <a:t>abscesses or boils are usually managed by incision </a:t>
            </a:r>
            <a:r>
              <a:rPr lang="en-US" sz="2600" dirty="0" smtClean="0">
                <a:latin typeface="Times New Roman" panose="02020603050405020304" pitchFamily="18" charset="0"/>
                <a:cs typeface="Times New Roman" panose="02020603050405020304" pitchFamily="18" charset="0"/>
              </a:rPr>
              <a:t>and drainage </a:t>
            </a:r>
          </a:p>
          <a:p>
            <a:pPr marL="182880" lvl="1" algn="just">
              <a:lnSpc>
                <a:spcPct val="150000"/>
              </a:lnSpc>
            </a:pPr>
            <a:r>
              <a:rPr lang="en-US" sz="2600" dirty="0" smtClean="0">
                <a:latin typeface="Times New Roman" panose="02020603050405020304" pitchFamily="18" charset="0"/>
                <a:cs typeface="Times New Roman" panose="02020603050405020304" pitchFamily="18" charset="0"/>
              </a:rPr>
              <a:t> </a:t>
            </a:r>
            <a:r>
              <a:rPr lang="el-GR" sz="2600" dirty="0">
                <a:latin typeface="Times New Roman" panose="02020603050405020304" pitchFamily="18" charset="0"/>
                <a:cs typeface="Times New Roman" panose="02020603050405020304" pitchFamily="18" charset="0"/>
              </a:rPr>
              <a:t>β-</a:t>
            </a:r>
            <a:r>
              <a:rPr lang="en-US" sz="2600" dirty="0">
                <a:latin typeface="Times New Roman" panose="02020603050405020304" pitchFamily="18" charset="0"/>
                <a:cs typeface="Times New Roman" panose="02020603050405020304" pitchFamily="18" charset="0"/>
              </a:rPr>
              <a:t>lactamase-resistant </a:t>
            </a:r>
            <a:r>
              <a:rPr lang="en-US" sz="2600" dirty="0" smtClean="0">
                <a:latin typeface="Times New Roman" panose="02020603050405020304" pitchFamily="18" charset="0"/>
                <a:cs typeface="Times New Roman" panose="02020603050405020304" pitchFamily="18" charset="0"/>
              </a:rPr>
              <a:t>penicillin's, </a:t>
            </a:r>
            <a:r>
              <a:rPr lang="en-US" sz="2600" dirty="0">
                <a:latin typeface="Times New Roman" panose="02020603050405020304" pitchFamily="18" charset="0"/>
                <a:cs typeface="Times New Roman" panose="02020603050405020304" pitchFamily="18" charset="0"/>
              </a:rPr>
              <a:t>Vancomycin</a:t>
            </a:r>
          </a:p>
          <a:p>
            <a:pPr algn="just">
              <a:lnSpc>
                <a:spcPct val="150000"/>
              </a:lnSpc>
            </a:pPr>
            <a:r>
              <a:rPr lang="en-US" sz="2600" b="1" dirty="0" smtClean="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Penicillin resistance</a:t>
            </a:r>
            <a:r>
              <a:rPr lang="en-US" sz="2600" b="1" dirty="0" smtClean="0">
                <a:latin typeface="Times New Roman" panose="02020603050405020304" pitchFamily="18" charset="0"/>
                <a:cs typeface="Times New Roman" panose="02020603050405020304" pitchFamily="18" charset="0"/>
              </a:rPr>
              <a:t>:</a:t>
            </a:r>
          </a:p>
          <a:p>
            <a:pPr marL="182880" lvl="1" algn="just">
              <a:lnSpc>
                <a:spcPct val="150000"/>
              </a:lnSpc>
            </a:pP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Due to plasmid encoded </a:t>
            </a:r>
            <a:r>
              <a:rPr lang="el-GR" sz="2600" dirty="0">
                <a:latin typeface="Times New Roman" panose="02020603050405020304" pitchFamily="18" charset="0"/>
                <a:cs typeface="Times New Roman" panose="02020603050405020304" pitchFamily="18" charset="0"/>
              </a:rPr>
              <a:t>β-</a:t>
            </a:r>
            <a:r>
              <a:rPr lang="en-US" sz="2600" dirty="0" err="1">
                <a:latin typeface="Times New Roman" panose="02020603050405020304" pitchFamily="18" charset="0"/>
                <a:cs typeface="Times New Roman" panose="02020603050405020304" pitchFamily="18" charset="0"/>
              </a:rPr>
              <a:t>lacatamase</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production</a:t>
            </a:r>
          </a:p>
          <a:p>
            <a:pPr marL="548640" lvl="2" algn="just">
              <a:lnSpc>
                <a:spcPct val="150000"/>
              </a:lnSpc>
            </a:pPr>
            <a:r>
              <a:rPr lang="el-GR" sz="2600" dirty="0" smtClean="0">
                <a:latin typeface="Times New Roman" panose="02020603050405020304" pitchFamily="18" charset="0"/>
                <a:cs typeface="Times New Roman" panose="02020603050405020304" pitchFamily="18" charset="0"/>
              </a:rPr>
              <a:t>β-</a:t>
            </a:r>
            <a:r>
              <a:rPr lang="en-US" sz="2600" dirty="0">
                <a:latin typeface="Times New Roman" panose="02020603050405020304" pitchFamily="18" charset="0"/>
                <a:cs typeface="Times New Roman" panose="02020603050405020304" pitchFamily="18" charset="0"/>
              </a:rPr>
              <a:t>lactamase hydrolyzes the </a:t>
            </a:r>
            <a:r>
              <a:rPr lang="el-GR" sz="2600" dirty="0">
                <a:latin typeface="Times New Roman" panose="02020603050405020304" pitchFamily="18" charset="0"/>
                <a:cs typeface="Times New Roman" panose="02020603050405020304" pitchFamily="18" charset="0"/>
              </a:rPr>
              <a:t>β-</a:t>
            </a:r>
            <a:r>
              <a:rPr lang="en-US" sz="2600" dirty="0">
                <a:latin typeface="Times New Roman" panose="02020603050405020304" pitchFamily="18" charset="0"/>
                <a:cs typeface="Times New Roman" panose="02020603050405020304" pitchFamily="18" charset="0"/>
              </a:rPr>
              <a:t>lactam ring of </a:t>
            </a:r>
            <a:r>
              <a:rPr lang="en-US" sz="2600" dirty="0" smtClean="0">
                <a:latin typeface="Times New Roman" panose="02020603050405020304" pitchFamily="18" charset="0"/>
                <a:cs typeface="Times New Roman" panose="02020603050405020304" pitchFamily="18" charset="0"/>
              </a:rPr>
              <a:t>penicillin</a:t>
            </a:r>
          </a:p>
          <a:p>
            <a:pPr marL="182880" lvl="1" algn="just">
              <a:lnSpc>
                <a:spcPct val="150000"/>
              </a:lnSpc>
            </a:pPr>
            <a:r>
              <a:rPr lang="en-US" sz="2600" dirty="0">
                <a:latin typeface="Times New Roman" panose="02020603050405020304" pitchFamily="18" charset="0"/>
                <a:cs typeface="Times New Roman" panose="02020603050405020304" pitchFamily="18" charset="0"/>
              </a:rPr>
              <a:t>T</a:t>
            </a:r>
            <a:r>
              <a:rPr lang="en-US" sz="2600" dirty="0" smtClean="0">
                <a:latin typeface="Times New Roman" panose="02020603050405020304" pitchFamily="18" charset="0"/>
                <a:cs typeface="Times New Roman" panose="02020603050405020304" pitchFamily="18" charset="0"/>
              </a:rPr>
              <a:t>oday </a:t>
            </a:r>
            <a:r>
              <a:rPr lang="en-US" sz="2600" dirty="0">
                <a:latin typeface="Times New Roman" panose="02020603050405020304" pitchFamily="18" charset="0"/>
                <a:cs typeface="Times New Roman" panose="02020603050405020304" pitchFamily="18" charset="0"/>
              </a:rPr>
              <a:t>less than 10% of </a:t>
            </a:r>
            <a:r>
              <a:rPr lang="en-US" sz="2600" dirty="0" smtClean="0">
                <a:latin typeface="Times New Roman" panose="02020603050405020304" pitchFamily="18" charset="0"/>
                <a:cs typeface="Times New Roman" panose="02020603050405020304" pitchFamily="18" charset="0"/>
              </a:rPr>
              <a:t>strains </a:t>
            </a:r>
            <a:r>
              <a:rPr lang="en-US" sz="2600" dirty="0">
                <a:latin typeface="Times New Roman" panose="02020603050405020304" pitchFamily="18" charset="0"/>
                <a:cs typeface="Times New Roman" panose="02020603050405020304" pitchFamily="18" charset="0"/>
              </a:rPr>
              <a:t>are susceptible to this antibiotic.</a:t>
            </a:r>
          </a:p>
        </p:txBody>
      </p:sp>
      <p:sp>
        <p:nvSpPr>
          <p:cNvPr id="4" name="Slide Number Placeholder 3"/>
          <p:cNvSpPr>
            <a:spLocks noGrp="1"/>
          </p:cNvSpPr>
          <p:nvPr>
            <p:ph type="sldNum" sz="quarter" idx="12"/>
          </p:nvPr>
        </p:nvSpPr>
        <p:spPr/>
        <p:txBody>
          <a:bodyPr/>
          <a:lstStyle/>
          <a:p>
            <a:fld id="{D167EEAB-4B1A-4B36-8290-8409503FCFA0}" type="slidenum">
              <a:rPr lang="am-ET" smtClean="0"/>
              <a:t>56</a:t>
            </a:fld>
            <a:endParaRPr lang="am-ET"/>
          </a:p>
        </p:txBody>
      </p:sp>
    </p:spTree>
    <p:extLst>
      <p:ext uri="{BB962C8B-B14F-4D97-AF65-F5344CB8AC3E}">
        <p14:creationId xmlns:p14="http://schemas.microsoft.com/office/powerpoint/2010/main" val="27561382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lstStyle/>
          <a:p>
            <a:pPr>
              <a:lnSpc>
                <a:spcPct val="170000"/>
              </a:lnSpc>
            </a:pPr>
            <a:r>
              <a:rPr lang="en-US" sz="2600" b="1" dirty="0">
                <a:latin typeface="Times New Roman" panose="02020603050405020304" pitchFamily="18" charset="0"/>
                <a:cs typeface="Times New Roman" panose="02020603050405020304" pitchFamily="18" charset="0"/>
              </a:rPr>
              <a:t>Methicillin R</a:t>
            </a:r>
            <a:r>
              <a:rPr lang="en-US" sz="2600" b="1" dirty="0" smtClean="0">
                <a:latin typeface="Times New Roman" panose="02020603050405020304" pitchFamily="18" charset="0"/>
                <a:cs typeface="Times New Roman" panose="02020603050405020304" pitchFamily="18" charset="0"/>
              </a:rPr>
              <a:t>esistance </a:t>
            </a:r>
            <a:endParaRPr lang="en-US" sz="2600" b="1" dirty="0">
              <a:latin typeface="Times New Roman" panose="02020603050405020304" pitchFamily="18" charset="0"/>
              <a:cs typeface="Times New Roman" panose="02020603050405020304" pitchFamily="18" charset="0"/>
            </a:endParaRPr>
          </a:p>
          <a:p>
            <a:pPr marL="182880" lvl="1" algn="just">
              <a:lnSpc>
                <a:spcPct val="170000"/>
              </a:lnSpc>
            </a:pPr>
            <a:r>
              <a:rPr lang="en-US" sz="24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Due to </a:t>
            </a:r>
            <a:r>
              <a:rPr lang="en-US" sz="2600" dirty="0" err="1" smtClean="0">
                <a:latin typeface="Times New Roman" panose="02020603050405020304" pitchFamily="18" charset="0"/>
                <a:cs typeface="Times New Roman" panose="02020603050405020304" pitchFamily="18" charset="0"/>
              </a:rPr>
              <a:t>mecA</a:t>
            </a:r>
            <a:r>
              <a:rPr lang="en-US" sz="2600" dirty="0" smtClean="0">
                <a:latin typeface="Times New Roman" panose="02020603050405020304" pitchFamily="18" charset="0"/>
                <a:cs typeface="Times New Roman" panose="02020603050405020304" pitchFamily="18" charset="0"/>
              </a:rPr>
              <a:t>/</a:t>
            </a:r>
            <a:r>
              <a:rPr lang="en-US" sz="2600" dirty="0" err="1" smtClean="0">
                <a:latin typeface="Times New Roman" panose="02020603050405020304" pitchFamily="18" charset="0"/>
                <a:cs typeface="Times New Roman" panose="02020603050405020304" pitchFamily="18" charset="0"/>
              </a:rPr>
              <a:t>mecC</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carried </a:t>
            </a:r>
            <a:r>
              <a:rPr lang="en-US" sz="2600" dirty="0">
                <a:latin typeface="Times New Roman" panose="02020603050405020304" pitchFamily="18" charset="0"/>
                <a:cs typeface="Times New Roman" panose="02020603050405020304" pitchFamily="18" charset="0"/>
              </a:rPr>
              <a:t>in staphylococcal cassette chromosome  (</a:t>
            </a:r>
            <a:r>
              <a:rPr lang="en-US" sz="2600" dirty="0" err="1">
                <a:latin typeface="Times New Roman" panose="02020603050405020304" pitchFamily="18" charset="0"/>
                <a:cs typeface="Times New Roman" panose="02020603050405020304" pitchFamily="18" charset="0"/>
              </a:rPr>
              <a:t>SCCmec</a:t>
            </a:r>
            <a:r>
              <a:rPr lang="en-US" sz="2600" dirty="0">
                <a:latin typeface="Times New Roman" panose="02020603050405020304" pitchFamily="18" charset="0"/>
                <a:cs typeface="Times New Roman" panose="02020603050405020304" pitchFamily="18" charset="0"/>
              </a:rPr>
              <a:t>) that encode for alternative penicillin-binding proteins (</a:t>
            </a:r>
            <a:r>
              <a:rPr lang="en-US" sz="2600" b="1" dirty="0">
                <a:latin typeface="Times New Roman" panose="02020603050405020304" pitchFamily="18" charset="0"/>
                <a:cs typeface="Times New Roman" panose="02020603050405020304" pitchFamily="18" charset="0"/>
              </a:rPr>
              <a:t>PBP-2</a:t>
            </a:r>
            <a:r>
              <a:rPr lang="en-US" sz="2600" dirty="0">
                <a:latin typeface="Times New Roman" panose="02020603050405020304" pitchFamily="18" charset="0"/>
                <a:cs typeface="Times New Roman" panose="02020603050405020304" pitchFamily="18" charset="0"/>
              </a:rPr>
              <a:t>') </a:t>
            </a:r>
            <a:endParaRPr lang="en-US" sz="2600" dirty="0" smtClean="0">
              <a:latin typeface="Times New Roman" panose="02020603050405020304" pitchFamily="18" charset="0"/>
              <a:cs typeface="Times New Roman" panose="02020603050405020304" pitchFamily="18" charset="0"/>
            </a:endParaRPr>
          </a:p>
          <a:p>
            <a:pPr marL="182880" lvl="1" algn="just">
              <a:lnSpc>
                <a:spcPct val="170000"/>
              </a:lnSpc>
            </a:pPr>
            <a:r>
              <a:rPr lang="en-US" sz="2600" dirty="0" smtClean="0">
                <a:latin typeface="Times New Roman" panose="02020603050405020304" pitchFamily="18" charset="0"/>
                <a:cs typeface="Times New Roman" panose="02020603050405020304" pitchFamily="18" charset="0"/>
              </a:rPr>
              <a:t>HA-MRSA</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CA-MRSA </a:t>
            </a:r>
          </a:p>
          <a:p>
            <a:pPr algn="just">
              <a:lnSpc>
                <a:spcPct val="170000"/>
              </a:lnSpc>
              <a:buFont typeface="Courier New" panose="02070309020205020404" pitchFamily="49" charset="0"/>
              <a:buChar char="o"/>
            </a:pPr>
            <a:r>
              <a:rPr lang="en-US" sz="2600" dirty="0" smtClean="0">
                <a:latin typeface="Times New Roman" panose="02020603050405020304" pitchFamily="18" charset="0"/>
                <a:cs typeface="Times New Roman" panose="02020603050405020304" pitchFamily="18" charset="0"/>
              </a:rPr>
              <a:t>Resistance </a:t>
            </a:r>
            <a:r>
              <a:rPr lang="en-US" sz="2600" dirty="0">
                <a:latin typeface="Times New Roman" panose="02020603050405020304" pitchFamily="18" charset="0"/>
                <a:cs typeface="Times New Roman" panose="02020603050405020304" pitchFamily="18" charset="0"/>
              </a:rPr>
              <a:t>to </a:t>
            </a:r>
            <a:r>
              <a:rPr lang="en-US" sz="2600" dirty="0" err="1" smtClean="0">
                <a:latin typeface="Times New Roman" panose="02020603050405020304" pitchFamily="18" charset="0"/>
                <a:cs typeface="Times New Roman" panose="02020603050405020304" pitchFamily="18" charset="0"/>
              </a:rPr>
              <a:t>vancomycin</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thickening of the </a:t>
            </a:r>
            <a:r>
              <a:rPr lang="en-US" sz="2600" i="1" dirty="0">
                <a:latin typeface="Times New Roman" panose="02020603050405020304" pitchFamily="18" charset="0"/>
                <a:cs typeface="Times New Roman" panose="02020603050405020304" pitchFamily="18" charset="0"/>
              </a:rPr>
              <a:t>S. aureus </a:t>
            </a:r>
            <a:r>
              <a:rPr lang="en-US" sz="2600" dirty="0">
                <a:latin typeface="Times New Roman" panose="02020603050405020304" pitchFamily="18" charset="0"/>
                <a:cs typeface="Times New Roman" panose="02020603050405020304" pitchFamily="18" charset="0"/>
              </a:rPr>
              <a:t>cell wall (VISA</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vanA</a:t>
            </a:r>
            <a:r>
              <a:rPr lang="en-US" sz="2600" dirty="0">
                <a:latin typeface="Times New Roman" panose="02020603050405020304" pitchFamily="18" charset="0"/>
                <a:cs typeface="Times New Roman" panose="02020603050405020304" pitchFamily="18" charset="0"/>
              </a:rPr>
              <a:t>  gene (VRSA)</a:t>
            </a:r>
          </a:p>
          <a:p>
            <a:endParaRPr lang="am-ET" dirty="0"/>
          </a:p>
        </p:txBody>
      </p:sp>
      <p:sp>
        <p:nvSpPr>
          <p:cNvPr id="2" name="Slide Number Placeholder 1"/>
          <p:cNvSpPr>
            <a:spLocks noGrp="1"/>
          </p:cNvSpPr>
          <p:nvPr>
            <p:ph type="sldNum" sz="quarter" idx="12"/>
          </p:nvPr>
        </p:nvSpPr>
        <p:spPr/>
        <p:txBody>
          <a:bodyPr/>
          <a:lstStyle/>
          <a:p>
            <a:fld id="{D167EEAB-4B1A-4B36-8290-8409503FCFA0}" type="slidenum">
              <a:rPr lang="am-ET" smtClean="0"/>
              <a:t>57</a:t>
            </a:fld>
            <a:endParaRPr lang="am-ET"/>
          </a:p>
        </p:txBody>
      </p:sp>
    </p:spTree>
    <p:extLst>
      <p:ext uri="{BB962C8B-B14F-4D97-AF65-F5344CB8AC3E}">
        <p14:creationId xmlns:p14="http://schemas.microsoft.com/office/powerpoint/2010/main" val="13594255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0" y="0"/>
            <a:ext cx="9144000" cy="6858000"/>
          </a:xfrm>
        </p:spPr>
        <p:txBody>
          <a:bodyPr>
            <a:normAutofit/>
          </a:bodyPr>
          <a:lstStyle/>
          <a:p>
            <a:pPr marL="0" indent="0">
              <a:lnSpc>
                <a:spcPct val="150000"/>
              </a:lnSpc>
              <a:buNone/>
            </a:pPr>
            <a:r>
              <a:rPr lang="en-US" altLang="am-ET" sz="2400" b="1" i="1" dirty="0" smtClean="0">
                <a:latin typeface="Times New Roman" pitchFamily="18" charset="0"/>
                <a:cs typeface="Times New Roman" pitchFamily="18" charset="0"/>
              </a:rPr>
              <a:t> </a:t>
            </a:r>
            <a:r>
              <a:rPr lang="en-US" altLang="am-ET" sz="2600" b="1" i="1" dirty="0" smtClean="0">
                <a:latin typeface="Times New Roman" pitchFamily="18" charset="0"/>
                <a:cs typeface="Times New Roman" pitchFamily="18" charset="0"/>
              </a:rPr>
              <a:t>Streptococcus</a:t>
            </a:r>
          </a:p>
          <a:p>
            <a:pPr>
              <a:lnSpc>
                <a:spcPct val="150000"/>
              </a:lnSpc>
            </a:pPr>
            <a:r>
              <a:rPr lang="en-US" altLang="am-ET" sz="2500" b="1" dirty="0" smtClean="0">
                <a:latin typeface="Times New Roman" panose="02020603050405020304" pitchFamily="18" charset="0"/>
                <a:cs typeface="Times New Roman" panose="02020603050405020304" pitchFamily="18" charset="0"/>
              </a:rPr>
              <a:t>Catalase</a:t>
            </a:r>
            <a:r>
              <a:rPr lang="en-US" altLang="am-ET" sz="2500" dirty="0" smtClean="0">
                <a:latin typeface="Times New Roman" panose="02020603050405020304" pitchFamily="18" charset="0"/>
                <a:cs typeface="Times New Roman" panose="02020603050405020304" pitchFamily="18" charset="0"/>
              </a:rPr>
              <a:t>-negative </a:t>
            </a:r>
            <a:r>
              <a:rPr lang="en-GB" altLang="am-ET" sz="2500" dirty="0">
                <a:latin typeface="Times New Roman" panose="02020603050405020304" pitchFamily="18" charset="0"/>
                <a:cs typeface="Times New Roman" panose="02020603050405020304" pitchFamily="18" charset="0"/>
              </a:rPr>
              <a:t>g</a:t>
            </a:r>
            <a:r>
              <a:rPr lang="en-GB" altLang="am-ET" sz="2500" dirty="0" smtClean="0">
                <a:latin typeface="Times New Roman" panose="02020603050405020304" pitchFamily="18" charset="0"/>
                <a:cs typeface="Times New Roman" panose="02020603050405020304" pitchFamily="18" charset="0"/>
              </a:rPr>
              <a:t>ram positive cocci arranged in chains</a:t>
            </a:r>
          </a:p>
          <a:p>
            <a:pPr eaLnBrk="1" hangingPunct="1">
              <a:lnSpc>
                <a:spcPct val="150000"/>
              </a:lnSpc>
            </a:pPr>
            <a:r>
              <a:rPr lang="en-GB" altLang="am-ET" sz="2500" dirty="0" smtClean="0">
                <a:latin typeface="Times New Roman" panose="02020603050405020304" pitchFamily="18" charset="0"/>
                <a:cs typeface="Times New Roman" panose="02020603050405020304" pitchFamily="18" charset="0"/>
              </a:rPr>
              <a:t>Widely distributed in nature, some are commensals &amp;cause human diseases </a:t>
            </a:r>
          </a:p>
          <a:p>
            <a:pPr eaLnBrk="1" hangingPunct="1">
              <a:lnSpc>
                <a:spcPct val="150000"/>
              </a:lnSpc>
            </a:pPr>
            <a:r>
              <a:rPr lang="en-GB" altLang="am-ET" sz="2500" dirty="0" smtClean="0">
                <a:latin typeface="Times New Roman" panose="02020603050405020304" pitchFamily="18" charset="0"/>
                <a:cs typeface="Times New Roman" panose="02020603050405020304" pitchFamily="18" charset="0"/>
              </a:rPr>
              <a:t>Most are facultative anaerobes</a:t>
            </a:r>
          </a:p>
          <a:p>
            <a:pPr eaLnBrk="1" hangingPunct="1">
              <a:lnSpc>
                <a:spcPct val="150000"/>
              </a:lnSpc>
            </a:pPr>
            <a:r>
              <a:rPr lang="en-GB" altLang="am-ET" sz="2500" dirty="0" smtClean="0">
                <a:latin typeface="Times New Roman" panose="02020603050405020304" pitchFamily="18" charset="0"/>
                <a:cs typeface="Times New Roman" panose="02020603050405020304" pitchFamily="18" charset="0"/>
              </a:rPr>
              <a:t>More than 30 </a:t>
            </a:r>
            <a:r>
              <a:rPr lang="en-GB" altLang="am-ET" sz="2500" dirty="0" err="1" smtClean="0">
                <a:latin typeface="Times New Roman" panose="02020603050405020304" pitchFamily="18" charset="0"/>
                <a:cs typeface="Times New Roman" panose="02020603050405020304" pitchFamily="18" charset="0"/>
              </a:rPr>
              <a:t>spp</a:t>
            </a:r>
            <a:r>
              <a:rPr lang="en-GB" altLang="am-ET" sz="2500" dirty="0" smtClean="0">
                <a:latin typeface="Times New Roman" panose="02020603050405020304" pitchFamily="18" charset="0"/>
                <a:cs typeface="Times New Roman" panose="02020603050405020304" pitchFamily="18" charset="0"/>
              </a:rPr>
              <a:t> are identified</a:t>
            </a:r>
          </a:p>
        </p:txBody>
      </p:sp>
      <p:sp>
        <p:nvSpPr>
          <p:cNvPr id="2" name="Slide Number Placeholder 1"/>
          <p:cNvSpPr>
            <a:spLocks noGrp="1"/>
          </p:cNvSpPr>
          <p:nvPr>
            <p:ph type="sldNum" sz="quarter" idx="12"/>
          </p:nvPr>
        </p:nvSpPr>
        <p:spPr/>
        <p:txBody>
          <a:bodyPr/>
          <a:lstStyle/>
          <a:p>
            <a:fld id="{D167EEAB-4B1A-4B36-8290-8409503FCFA0}" type="slidenum">
              <a:rPr lang="am-ET" smtClean="0"/>
              <a:t>58</a:t>
            </a:fld>
            <a:endParaRPr lang="am-ET"/>
          </a:p>
        </p:txBody>
      </p:sp>
      <p:pic>
        <p:nvPicPr>
          <p:cNvPr id="4" name="Picture 17" descr="strep4"/>
          <p:cNvPicPr>
            <a:picLocks noChangeAspect="1" noChangeArrowheads="1"/>
          </p:cNvPicPr>
          <p:nvPr/>
        </p:nvPicPr>
        <p:blipFill>
          <a:blip r:embed="rId2" cstate="print"/>
          <a:srcRect/>
          <a:stretch>
            <a:fillRect/>
          </a:stretch>
        </p:blipFill>
        <p:spPr>
          <a:xfrm>
            <a:off x="149148" y="3918764"/>
            <a:ext cx="4038600" cy="2808287"/>
          </a:xfrm>
          <a:prstGeom prst="rect">
            <a:avLst/>
          </a:prstGeom>
        </p:spPr>
      </p:pic>
      <p:pic>
        <p:nvPicPr>
          <p:cNvPr id="5" name="Picture 5" descr="str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3918764"/>
            <a:ext cx="46482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2134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rmAutofit/>
          </a:bodyPr>
          <a:lstStyle/>
          <a:p>
            <a:pPr marL="0" indent="0">
              <a:lnSpc>
                <a:spcPct val="150000"/>
              </a:lnSpc>
              <a:buNone/>
            </a:pPr>
            <a:r>
              <a:rPr lang="en-US" sz="2400" b="1" dirty="0" smtClean="0">
                <a:latin typeface="Times New Roman" pitchFamily="18" charset="0"/>
                <a:cs typeface="Times New Roman" pitchFamily="18" charset="0"/>
              </a:rPr>
              <a:t>  Classification</a:t>
            </a:r>
          </a:p>
          <a:p>
            <a:pPr>
              <a:lnSpc>
                <a:spcPct val="150000"/>
              </a:lnSpc>
            </a:pPr>
            <a:r>
              <a:rPr lang="en-GB" altLang="am-ET" sz="2500" b="1" dirty="0" smtClean="0">
                <a:latin typeface="Times New Roman" panose="02020603050405020304" pitchFamily="18" charset="0"/>
                <a:cs typeface="Times New Roman" panose="02020603050405020304" pitchFamily="18" charset="0"/>
              </a:rPr>
              <a:t>Based </a:t>
            </a:r>
            <a:r>
              <a:rPr lang="en-GB" altLang="am-ET" sz="2500" b="1" dirty="0">
                <a:latin typeface="Times New Roman" panose="02020603050405020304" pitchFamily="18" charset="0"/>
                <a:cs typeface="Times New Roman" panose="02020603050405020304" pitchFamily="18" charset="0"/>
              </a:rPr>
              <a:t>on </a:t>
            </a:r>
            <a:r>
              <a:rPr lang="en-US" altLang="am-ET" sz="2500" b="1" dirty="0">
                <a:latin typeface="Times New Roman" panose="02020603050405020304" pitchFamily="18" charset="0"/>
                <a:cs typeface="Times New Roman" panose="02020603050405020304" pitchFamily="18" charset="0"/>
              </a:rPr>
              <a:t>polysaccharide on the cell wall (serologic reactivity)</a:t>
            </a:r>
          </a:p>
          <a:p>
            <a:pPr marL="274320" lvl="1">
              <a:lnSpc>
                <a:spcPct val="150000"/>
              </a:lnSpc>
            </a:pPr>
            <a:r>
              <a:rPr lang="en-GB" altLang="am-ET" sz="2600" b="1" dirty="0">
                <a:latin typeface="Times New Roman" panose="02020603050405020304" pitchFamily="18" charset="0"/>
                <a:cs typeface="Times New Roman" panose="02020603050405020304" pitchFamily="18" charset="0"/>
              </a:rPr>
              <a:t>Group A:- </a:t>
            </a:r>
            <a:r>
              <a:rPr lang="en-GB" altLang="am-ET" sz="2600" b="1" i="1" dirty="0">
                <a:latin typeface="Times New Roman" panose="02020603050405020304" pitchFamily="18" charset="0"/>
                <a:cs typeface="Times New Roman" panose="02020603050405020304" pitchFamily="18" charset="0"/>
              </a:rPr>
              <a:t>S. </a:t>
            </a:r>
            <a:r>
              <a:rPr lang="en-GB" altLang="am-ET" sz="2600" b="1" i="1" dirty="0" err="1" smtClean="0">
                <a:latin typeface="Times New Roman" panose="02020603050405020304" pitchFamily="18" charset="0"/>
                <a:cs typeface="Times New Roman" panose="02020603050405020304" pitchFamily="18" charset="0"/>
              </a:rPr>
              <a:t>pyogenes</a:t>
            </a:r>
            <a:r>
              <a:rPr lang="en-GB" altLang="am-ET" sz="2600" b="1" dirty="0">
                <a:latin typeface="Times New Roman" panose="02020603050405020304" pitchFamily="18" charset="0"/>
                <a:cs typeface="Times New Roman" panose="02020603050405020304" pitchFamily="18" charset="0"/>
              </a:rPr>
              <a:t> </a:t>
            </a:r>
            <a:r>
              <a:rPr lang="en-GB" altLang="am-ET" sz="2600" b="1" dirty="0" smtClean="0">
                <a:latin typeface="Times New Roman" panose="02020603050405020304" pitchFamily="18" charset="0"/>
                <a:cs typeface="Times New Roman" panose="02020603050405020304" pitchFamily="18" charset="0"/>
              </a:rPr>
              <a:t>- </a:t>
            </a:r>
            <a:r>
              <a:rPr lang="en-GB" altLang="am-ET" sz="2600" b="1" dirty="0">
                <a:latin typeface="Times New Roman" panose="02020603050405020304" pitchFamily="18" charset="0"/>
                <a:cs typeface="Times New Roman" panose="02020603050405020304" pitchFamily="18" charset="0"/>
              </a:rPr>
              <a:t>pharyngitis, skin infections </a:t>
            </a:r>
          </a:p>
          <a:p>
            <a:pPr marL="274320" lvl="1">
              <a:lnSpc>
                <a:spcPct val="150000"/>
              </a:lnSpc>
            </a:pPr>
            <a:r>
              <a:rPr lang="en-GB" altLang="am-ET" sz="2600" dirty="0">
                <a:latin typeface="Times New Roman" panose="02020603050405020304" pitchFamily="18" charset="0"/>
                <a:cs typeface="Times New Roman" panose="02020603050405020304" pitchFamily="18" charset="0"/>
              </a:rPr>
              <a:t>Group B:- </a:t>
            </a:r>
            <a:r>
              <a:rPr lang="en-US" altLang="am-ET" sz="2600" b="1" i="1" dirty="0" smtClean="0">
                <a:latin typeface="Times New Roman" panose="02020603050405020304" pitchFamily="18" charset="0"/>
                <a:cs typeface="Times New Roman" panose="02020603050405020304" pitchFamily="18" charset="0"/>
              </a:rPr>
              <a:t>S. </a:t>
            </a:r>
            <a:r>
              <a:rPr lang="en-US" altLang="am-ET" sz="2600" b="1" i="1" dirty="0">
                <a:latin typeface="Times New Roman" panose="02020603050405020304" pitchFamily="18" charset="0"/>
                <a:cs typeface="Times New Roman" panose="02020603050405020304" pitchFamily="18" charset="0"/>
              </a:rPr>
              <a:t>agalactiae</a:t>
            </a:r>
            <a:r>
              <a:rPr lang="en-US" altLang="am-ET" sz="2600" b="1" dirty="0">
                <a:latin typeface="Times New Roman" panose="02020603050405020304" pitchFamily="18" charset="0"/>
                <a:cs typeface="Times New Roman" panose="02020603050405020304" pitchFamily="18" charset="0"/>
              </a:rPr>
              <a:t> -</a:t>
            </a:r>
            <a:r>
              <a:rPr lang="en-US" altLang="am-ET" sz="2600" dirty="0">
                <a:latin typeface="Times New Roman" panose="02020603050405020304" pitchFamily="18" charset="0"/>
                <a:cs typeface="Times New Roman" panose="02020603050405020304" pitchFamily="18" charset="0"/>
              </a:rPr>
              <a:t> </a:t>
            </a:r>
            <a:r>
              <a:rPr lang="en-GB" altLang="am-ET" sz="2600" dirty="0">
                <a:latin typeface="Times New Roman" panose="02020603050405020304" pitchFamily="18" charset="0"/>
                <a:cs typeface="Times New Roman" panose="02020603050405020304" pitchFamily="18" charset="0"/>
              </a:rPr>
              <a:t>neonatal </a:t>
            </a:r>
            <a:r>
              <a:rPr lang="en-GB" altLang="am-ET" sz="2600" dirty="0" err="1">
                <a:latin typeface="Times New Roman" panose="02020603050405020304" pitchFamily="18" charset="0"/>
                <a:cs typeface="Times New Roman" panose="02020603050405020304" pitchFamily="18" charset="0"/>
              </a:rPr>
              <a:t>septicemia</a:t>
            </a:r>
            <a:r>
              <a:rPr lang="en-GB" altLang="am-ET" sz="2600" dirty="0">
                <a:latin typeface="Times New Roman" panose="02020603050405020304" pitchFamily="18" charset="0"/>
                <a:cs typeface="Times New Roman" panose="02020603050405020304" pitchFamily="18" charset="0"/>
              </a:rPr>
              <a:t>, meningitis</a:t>
            </a:r>
          </a:p>
          <a:p>
            <a:pPr marL="274320" lvl="1">
              <a:lnSpc>
                <a:spcPct val="150000"/>
              </a:lnSpc>
            </a:pPr>
            <a:r>
              <a:rPr lang="en-GB" altLang="am-ET" sz="2600" dirty="0">
                <a:latin typeface="Times New Roman" panose="02020603050405020304" pitchFamily="18" charset="0"/>
                <a:cs typeface="Times New Roman" panose="02020603050405020304" pitchFamily="18" charset="0"/>
              </a:rPr>
              <a:t>Group C:- </a:t>
            </a:r>
            <a:r>
              <a:rPr lang="en-GB" altLang="am-ET" sz="2600" i="1" dirty="0">
                <a:latin typeface="Times New Roman" panose="02020603050405020304" pitchFamily="18" charset="0"/>
                <a:cs typeface="Times New Roman" panose="02020603050405020304" pitchFamily="18" charset="0"/>
              </a:rPr>
              <a:t>S. </a:t>
            </a:r>
            <a:r>
              <a:rPr lang="en-GB" altLang="am-ET" sz="2600" i="1" dirty="0" err="1">
                <a:latin typeface="Times New Roman" panose="02020603050405020304" pitchFamily="18" charset="0"/>
                <a:cs typeface="Times New Roman" panose="02020603050405020304" pitchFamily="18" charset="0"/>
              </a:rPr>
              <a:t>equisimilis</a:t>
            </a:r>
            <a:r>
              <a:rPr lang="en-GB" altLang="am-ET" sz="2600" dirty="0">
                <a:latin typeface="Times New Roman" panose="02020603050405020304" pitchFamily="18" charset="0"/>
                <a:cs typeface="Times New Roman" panose="02020603050405020304" pitchFamily="18" charset="0"/>
              </a:rPr>
              <a:t> – endocarditis, </a:t>
            </a:r>
            <a:r>
              <a:rPr lang="en-GB" altLang="am-ET" sz="2600" dirty="0" err="1">
                <a:latin typeface="Times New Roman" panose="02020603050405020304" pitchFamily="18" charset="0"/>
                <a:cs typeface="Times New Roman" panose="02020603050405020304" pitchFamily="18" charset="0"/>
              </a:rPr>
              <a:t>bactermia</a:t>
            </a:r>
            <a:r>
              <a:rPr lang="en-GB" altLang="am-ET" sz="2600" dirty="0">
                <a:latin typeface="Times New Roman" panose="02020603050405020304" pitchFamily="18" charset="0"/>
                <a:cs typeface="Times New Roman" panose="02020603050405020304" pitchFamily="18" charset="0"/>
              </a:rPr>
              <a:t>, meningitis </a:t>
            </a:r>
          </a:p>
          <a:p>
            <a:pPr marL="274320" lvl="1">
              <a:lnSpc>
                <a:spcPct val="150000"/>
              </a:lnSpc>
            </a:pPr>
            <a:r>
              <a:rPr lang="en-GB" altLang="am-ET" sz="2600" dirty="0">
                <a:latin typeface="Times New Roman" panose="02020603050405020304" pitchFamily="18" charset="0"/>
                <a:cs typeface="Times New Roman" panose="02020603050405020304" pitchFamily="18" charset="0"/>
              </a:rPr>
              <a:t>Group D:- Enterococci – UTI, endocarditis</a:t>
            </a:r>
          </a:p>
          <a:p>
            <a:pPr marL="274320" lvl="1">
              <a:lnSpc>
                <a:spcPct val="150000"/>
              </a:lnSpc>
            </a:pPr>
            <a:r>
              <a:rPr lang="en-GB" altLang="am-ET" sz="2600" dirty="0">
                <a:latin typeface="Times New Roman" panose="02020603050405020304" pitchFamily="18" charset="0"/>
                <a:cs typeface="Times New Roman" panose="02020603050405020304" pitchFamily="18" charset="0"/>
              </a:rPr>
              <a:t>Group H:- </a:t>
            </a:r>
            <a:r>
              <a:rPr lang="en-GB" altLang="am-ET" sz="2600" i="1" dirty="0">
                <a:latin typeface="Times New Roman" panose="02020603050405020304" pitchFamily="18" charset="0"/>
                <a:cs typeface="Times New Roman" panose="02020603050405020304" pitchFamily="18" charset="0"/>
              </a:rPr>
              <a:t>S. </a:t>
            </a:r>
            <a:r>
              <a:rPr lang="en-GB" altLang="am-ET" sz="2600" i="1" dirty="0" err="1" smtClean="0">
                <a:latin typeface="Times New Roman" panose="02020603050405020304" pitchFamily="18" charset="0"/>
                <a:cs typeface="Times New Roman" panose="02020603050405020304" pitchFamily="18" charset="0"/>
              </a:rPr>
              <a:t>sanguis</a:t>
            </a:r>
            <a:r>
              <a:rPr lang="en-GB" altLang="am-ET" sz="2600" i="1" dirty="0" smtClean="0">
                <a:latin typeface="Times New Roman" panose="02020603050405020304" pitchFamily="18" charset="0"/>
                <a:cs typeface="Times New Roman" panose="02020603050405020304" pitchFamily="18" charset="0"/>
              </a:rPr>
              <a:t>, S. </a:t>
            </a:r>
            <a:r>
              <a:rPr lang="en-GB" altLang="am-ET" sz="2600" i="1" dirty="0" err="1" smtClean="0">
                <a:latin typeface="Times New Roman" panose="02020603050405020304" pitchFamily="18" charset="0"/>
                <a:cs typeface="Times New Roman" panose="02020603050405020304" pitchFamily="18" charset="0"/>
              </a:rPr>
              <a:t>mutans</a:t>
            </a:r>
            <a:r>
              <a:rPr lang="en-GB" altLang="am-ET" sz="2600" dirty="0" smtClean="0">
                <a:latin typeface="Times New Roman" panose="02020603050405020304" pitchFamily="18" charset="0"/>
                <a:cs typeface="Times New Roman" panose="02020603050405020304" pitchFamily="18" charset="0"/>
              </a:rPr>
              <a:t> </a:t>
            </a:r>
            <a:r>
              <a:rPr lang="en-GB" altLang="am-ET" sz="2600" dirty="0">
                <a:latin typeface="Times New Roman" panose="02020603050405020304" pitchFamily="18" charset="0"/>
                <a:cs typeface="Times New Roman" panose="02020603050405020304" pitchFamily="18" charset="0"/>
              </a:rPr>
              <a:t>– endocarditis, </a:t>
            </a:r>
            <a:r>
              <a:rPr lang="en-GB" altLang="am-ET" sz="2600" b="1" dirty="0">
                <a:latin typeface="Times New Roman" panose="02020603050405020304" pitchFamily="18" charset="0"/>
                <a:cs typeface="Times New Roman" panose="02020603050405020304" pitchFamily="18" charset="0"/>
              </a:rPr>
              <a:t>dental</a:t>
            </a:r>
            <a:r>
              <a:rPr lang="en-GB" altLang="am-ET" sz="2600" dirty="0">
                <a:latin typeface="Times New Roman" panose="02020603050405020304" pitchFamily="18" charset="0"/>
                <a:cs typeface="Times New Roman" panose="02020603050405020304" pitchFamily="18" charset="0"/>
              </a:rPr>
              <a:t> </a:t>
            </a:r>
            <a:r>
              <a:rPr lang="en-GB" altLang="am-ET" sz="2600" b="1" dirty="0">
                <a:latin typeface="Times New Roman" panose="02020603050405020304" pitchFamily="18" charset="0"/>
                <a:cs typeface="Times New Roman" panose="02020603050405020304" pitchFamily="18" charset="0"/>
              </a:rPr>
              <a:t>caries</a:t>
            </a:r>
          </a:p>
          <a:p>
            <a:pPr marL="274320" lvl="1">
              <a:lnSpc>
                <a:spcPct val="150000"/>
              </a:lnSpc>
            </a:pPr>
            <a:r>
              <a:rPr lang="en-GB" altLang="am-ET" sz="2600" dirty="0">
                <a:latin typeface="Times New Roman" panose="02020603050405020304" pitchFamily="18" charset="0"/>
                <a:cs typeface="Times New Roman" panose="02020603050405020304" pitchFamily="18" charset="0"/>
              </a:rPr>
              <a:t>Group K:- </a:t>
            </a:r>
            <a:r>
              <a:rPr lang="en-GB" altLang="am-ET" sz="2600" i="1" dirty="0">
                <a:latin typeface="Times New Roman" panose="02020603050405020304" pitchFamily="18" charset="0"/>
                <a:cs typeface="Times New Roman" panose="02020603050405020304" pitchFamily="18" charset="0"/>
              </a:rPr>
              <a:t>S. </a:t>
            </a:r>
            <a:r>
              <a:rPr lang="en-GB" altLang="am-ET" sz="2600" i="1" dirty="0" err="1">
                <a:latin typeface="Times New Roman" panose="02020603050405020304" pitchFamily="18" charset="0"/>
                <a:cs typeface="Times New Roman" panose="02020603050405020304" pitchFamily="18" charset="0"/>
              </a:rPr>
              <a:t>salivarius</a:t>
            </a:r>
            <a:r>
              <a:rPr lang="en-GB" altLang="am-ET" sz="2600" dirty="0">
                <a:latin typeface="Times New Roman" panose="02020603050405020304" pitchFamily="18" charset="0"/>
                <a:cs typeface="Times New Roman" panose="02020603050405020304" pitchFamily="18" charset="0"/>
              </a:rPr>
              <a:t> - endocarditis, caries</a:t>
            </a:r>
          </a:p>
          <a:p>
            <a:pPr>
              <a:lnSpc>
                <a:spcPct val="150000"/>
              </a:lnSpc>
            </a:pPr>
            <a:r>
              <a:rPr lang="en-GB" altLang="am-ET" sz="2400" dirty="0">
                <a:latin typeface="Times New Roman" panose="02020603050405020304" pitchFamily="18" charset="0"/>
                <a:cs typeface="Times New Roman" panose="02020603050405020304" pitchFamily="18" charset="0"/>
              </a:rPr>
              <a:t>N.B Non- </a:t>
            </a:r>
            <a:r>
              <a:rPr lang="en-GB" altLang="am-ET" sz="2400" dirty="0" smtClean="0">
                <a:latin typeface="Times New Roman" panose="02020603050405020304" pitchFamily="18" charset="0"/>
                <a:cs typeface="Times New Roman" panose="02020603050405020304" pitchFamily="18" charset="0"/>
              </a:rPr>
              <a:t>grouped, </a:t>
            </a:r>
            <a:r>
              <a:rPr lang="en-GB" altLang="am-ET" sz="2400" i="1" dirty="0" smtClean="0">
                <a:latin typeface="Times New Roman" pitchFamily="18" charset="0"/>
                <a:cs typeface="Times New Roman" pitchFamily="18" charset="0"/>
              </a:rPr>
              <a:t>Streptococcus </a:t>
            </a:r>
            <a:r>
              <a:rPr lang="en-GB" altLang="am-ET" sz="2400" i="1" dirty="0" err="1">
                <a:latin typeface="Times New Roman" pitchFamily="18" charset="0"/>
                <a:cs typeface="Times New Roman" pitchFamily="18" charset="0"/>
              </a:rPr>
              <a:t>p</a:t>
            </a:r>
            <a:r>
              <a:rPr lang="en-GB" altLang="am-ET" sz="2400" i="1" dirty="0" err="1" smtClean="0">
                <a:latin typeface="Times New Roman" pitchFamily="18" charset="0"/>
                <a:cs typeface="Times New Roman" pitchFamily="18" charset="0"/>
              </a:rPr>
              <a:t>neumoniae</a:t>
            </a:r>
            <a:endParaRPr lang="en-GB" altLang="am-ET" sz="2400" i="1" dirty="0">
              <a:latin typeface="Times New Roman" pitchFamily="18" charset="0"/>
              <a:cs typeface="Times New Roman" pitchFamily="18" charset="0"/>
            </a:endParaRPr>
          </a:p>
          <a:p>
            <a:pPr>
              <a:lnSpc>
                <a:spcPct val="150000"/>
              </a:lnSpc>
            </a:pPr>
            <a:endParaRPr lang="en-GB" altLang="am-ET" sz="2400" dirty="0">
              <a:latin typeface="Times New Roman" panose="02020603050405020304" pitchFamily="18" charset="0"/>
              <a:cs typeface="Times New Roman" panose="02020603050405020304" pitchFamily="18" charset="0"/>
            </a:endParaRPr>
          </a:p>
          <a:p>
            <a:endParaRPr lang="am-ET" dirty="0"/>
          </a:p>
        </p:txBody>
      </p:sp>
      <p:sp>
        <p:nvSpPr>
          <p:cNvPr id="4" name="Slide Number Placeholder 3"/>
          <p:cNvSpPr>
            <a:spLocks noGrp="1"/>
          </p:cNvSpPr>
          <p:nvPr>
            <p:ph type="sldNum" sz="quarter" idx="12"/>
          </p:nvPr>
        </p:nvSpPr>
        <p:spPr/>
        <p:txBody>
          <a:bodyPr/>
          <a:lstStyle/>
          <a:p>
            <a:fld id="{D167EEAB-4B1A-4B36-8290-8409503FCFA0}" type="slidenum">
              <a:rPr lang="am-ET" smtClean="0"/>
              <a:t>59</a:t>
            </a:fld>
            <a:endParaRPr lang="am-ET"/>
          </a:p>
        </p:txBody>
      </p:sp>
    </p:spTree>
    <p:extLst>
      <p:ext uri="{BB962C8B-B14F-4D97-AF65-F5344CB8AC3E}">
        <p14:creationId xmlns:p14="http://schemas.microsoft.com/office/powerpoint/2010/main" val="15503024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marL="0" indent="0" algn="just">
              <a:lnSpc>
                <a:spcPct val="150000"/>
              </a:lnSpc>
              <a:buNone/>
            </a:pPr>
            <a:r>
              <a:rPr lang="en-US" sz="2600" dirty="0" smtClean="0">
                <a:latin typeface="Times New Roman" pitchFamily="18" charset="0"/>
                <a:cs typeface="Times New Roman" pitchFamily="18" charset="0"/>
              </a:rPr>
              <a:t>  </a:t>
            </a:r>
            <a:r>
              <a:rPr lang="en-US" sz="2700" b="1" dirty="0" smtClean="0">
                <a:latin typeface="Times New Roman" panose="02020603050405020304" pitchFamily="18" charset="0"/>
                <a:cs typeface="Times New Roman" pitchFamily="18" charset="0"/>
              </a:rPr>
              <a:t>Skin</a:t>
            </a:r>
          </a:p>
          <a:p>
            <a:pPr algn="just">
              <a:lnSpc>
                <a:spcPct val="150000"/>
              </a:lnSpc>
            </a:pPr>
            <a:r>
              <a:rPr lang="en-US" sz="2700" dirty="0" smtClean="0">
                <a:latin typeface="Times New Roman" pitchFamily="18" charset="0"/>
                <a:cs typeface="Times New Roman" pitchFamily="18" charset="0"/>
              </a:rPr>
              <a:t>Skin </a:t>
            </a:r>
            <a:r>
              <a:rPr lang="en-US" sz="2700" dirty="0">
                <a:latin typeface="Times New Roman" pitchFamily="18" charset="0"/>
                <a:cs typeface="Times New Roman" pitchFamily="18" charset="0"/>
              </a:rPr>
              <a:t>is  tough </a:t>
            </a:r>
            <a:r>
              <a:rPr lang="en-US" sz="2700" dirty="0" smtClean="0">
                <a:latin typeface="Times New Roman" pitchFamily="18" charset="0"/>
                <a:cs typeface="Times New Roman" pitchFamily="18" charset="0"/>
              </a:rPr>
              <a:t>membrane (</a:t>
            </a:r>
            <a:r>
              <a:rPr lang="en-US" sz="2700" dirty="0">
                <a:latin typeface="Times New Roman" pitchFamily="18" charset="0"/>
                <a:cs typeface="Times New Roman" pitchFamily="18" charset="0"/>
              </a:rPr>
              <a:t>cutaneous </a:t>
            </a:r>
            <a:r>
              <a:rPr lang="en-US" sz="2700" dirty="0" smtClean="0">
                <a:latin typeface="Times New Roman" pitchFamily="18" charset="0"/>
                <a:cs typeface="Times New Roman" pitchFamily="18" charset="0"/>
              </a:rPr>
              <a:t>membrane)</a:t>
            </a:r>
            <a:endParaRPr lang="en-US" sz="2700" dirty="0">
              <a:latin typeface="Times New Roman" pitchFamily="18" charset="0"/>
              <a:cs typeface="Times New Roman" pitchFamily="18" charset="0"/>
            </a:endParaRPr>
          </a:p>
          <a:p>
            <a:pPr algn="just">
              <a:lnSpc>
                <a:spcPct val="150000"/>
              </a:lnSpc>
            </a:pPr>
            <a:r>
              <a:rPr lang="en-US" sz="2700" dirty="0">
                <a:latin typeface="Times New Roman" pitchFamily="18" charset="0"/>
                <a:cs typeface="Times New Roman" pitchFamily="18" charset="0"/>
              </a:rPr>
              <a:t>A bout 2 </a:t>
            </a:r>
            <a:r>
              <a:rPr lang="en-US" sz="2700" b="1" dirty="0">
                <a:latin typeface="Times New Roman" pitchFamily="18" charset="0"/>
                <a:cs typeface="Times New Roman" pitchFamily="18" charset="0"/>
              </a:rPr>
              <a:t>square</a:t>
            </a:r>
            <a:r>
              <a:rPr lang="en-US" sz="2700" dirty="0">
                <a:latin typeface="Times New Roman" pitchFamily="18" charset="0"/>
                <a:cs typeface="Times New Roman" pitchFamily="18" charset="0"/>
              </a:rPr>
              <a:t> </a:t>
            </a:r>
            <a:r>
              <a:rPr lang="en-US" sz="2700" dirty="0" smtClean="0">
                <a:latin typeface="Times New Roman" pitchFamily="18" charset="0"/>
                <a:cs typeface="Times New Roman" pitchFamily="18" charset="0"/>
              </a:rPr>
              <a:t>meters (0.05mm -</a:t>
            </a:r>
            <a:r>
              <a:rPr lang="en-US" sz="2700" dirty="0">
                <a:latin typeface="Times New Roman" pitchFamily="18" charset="0"/>
                <a:cs typeface="Times New Roman" pitchFamily="18" charset="0"/>
              </a:rPr>
              <a:t>4.0 </a:t>
            </a:r>
            <a:r>
              <a:rPr lang="en-US" sz="2700" dirty="0" smtClean="0">
                <a:latin typeface="Times New Roman" pitchFamily="18" charset="0"/>
                <a:cs typeface="Times New Roman" pitchFamily="18" charset="0"/>
              </a:rPr>
              <a:t>mm thickness) </a:t>
            </a:r>
          </a:p>
          <a:p>
            <a:pPr algn="just">
              <a:lnSpc>
                <a:spcPct val="150000"/>
              </a:lnSpc>
            </a:pPr>
            <a:r>
              <a:rPr lang="en-US" sz="2700" dirty="0">
                <a:latin typeface="Times New Roman" panose="02020603050405020304" pitchFamily="18" charset="0"/>
                <a:cs typeface="Times New Roman" panose="02020603050405020304" pitchFamily="18" charset="0"/>
              </a:rPr>
              <a:t>Skin is composed of two distinct layers—the deeper </a:t>
            </a:r>
            <a:r>
              <a:rPr lang="en-US" sz="2700" b="1" dirty="0" smtClean="0">
                <a:latin typeface="Times New Roman" panose="02020603050405020304" pitchFamily="18" charset="0"/>
                <a:cs typeface="Times New Roman" panose="02020603050405020304" pitchFamily="18" charset="0"/>
              </a:rPr>
              <a:t>dermis</a:t>
            </a:r>
            <a:r>
              <a:rPr lang="en-US" sz="2700" dirty="0">
                <a:latin typeface="Times New Roman" panose="02020603050405020304" pitchFamily="18" charset="0"/>
                <a:cs typeface="Times New Roman" panose="02020603050405020304" pitchFamily="18" charset="0"/>
              </a:rPr>
              <a:t/>
            </a:r>
            <a:br>
              <a:rPr lang="en-US" sz="2700" dirty="0">
                <a:latin typeface="Times New Roman" panose="02020603050405020304" pitchFamily="18" charset="0"/>
                <a:cs typeface="Times New Roman" panose="02020603050405020304" pitchFamily="18" charset="0"/>
              </a:rPr>
            </a:br>
            <a:r>
              <a:rPr lang="en-US" sz="2700" dirty="0" smtClean="0">
                <a:latin typeface="Times New Roman" panose="02020603050405020304" pitchFamily="18" charset="0"/>
                <a:cs typeface="Times New Roman" panose="02020603050405020304" pitchFamily="18" charset="0"/>
              </a:rPr>
              <a:t>and outer </a:t>
            </a:r>
            <a:r>
              <a:rPr lang="en-US" sz="2700" b="1" dirty="0">
                <a:latin typeface="Times New Roman" panose="02020603050405020304" pitchFamily="18" charset="0"/>
                <a:cs typeface="Times New Roman" panose="02020603050405020304" pitchFamily="18" charset="0"/>
              </a:rPr>
              <a:t>epidermis</a:t>
            </a:r>
            <a:r>
              <a:rPr lang="en-US" sz="2700" dirty="0">
                <a:latin typeface="Times New Roman" panose="02020603050405020304" pitchFamily="18" charset="0"/>
                <a:cs typeface="Times New Roman" panose="02020603050405020304" pitchFamily="18" charset="0"/>
              </a:rPr>
              <a:t> </a:t>
            </a:r>
            <a:endParaRPr lang="en-US" sz="2700" dirty="0" smtClean="0">
              <a:latin typeface="Times New Roman" panose="02020603050405020304" pitchFamily="18" charset="0"/>
              <a:cs typeface="Times New Roman" panose="02020603050405020304" pitchFamily="18" charset="0"/>
            </a:endParaRPr>
          </a:p>
          <a:p>
            <a:pPr algn="just">
              <a:lnSpc>
                <a:spcPct val="150000"/>
              </a:lnSpc>
            </a:pPr>
            <a:r>
              <a:rPr lang="en-US" sz="2700" dirty="0" smtClean="0">
                <a:latin typeface="Times New Roman" panose="02020603050405020304" pitchFamily="18" charset="0"/>
                <a:cs typeface="Times New Roman" panose="02020603050405020304" pitchFamily="18" charset="0"/>
              </a:rPr>
              <a:t>Functions:</a:t>
            </a:r>
            <a:endParaRPr lang="en-US" sz="2700" dirty="0">
              <a:latin typeface="Times New Roman" pitchFamily="18" charset="0"/>
              <a:cs typeface="Times New Roman" pitchFamily="18" charset="0"/>
            </a:endParaRPr>
          </a:p>
          <a:p>
            <a:pPr lvl="1" algn="just">
              <a:lnSpc>
                <a:spcPct val="150000"/>
              </a:lnSpc>
            </a:pPr>
            <a:r>
              <a:rPr lang="en-US" sz="2700" dirty="0">
                <a:latin typeface="Times New Roman" pitchFamily="18" charset="0"/>
                <a:cs typeface="Times New Roman" pitchFamily="18" charset="0"/>
              </a:rPr>
              <a:t>P</a:t>
            </a:r>
            <a:r>
              <a:rPr lang="en-US" sz="2700" dirty="0" smtClean="0">
                <a:latin typeface="Times New Roman" pitchFamily="18" charset="0"/>
                <a:cs typeface="Times New Roman" pitchFamily="18" charset="0"/>
              </a:rPr>
              <a:t>revents </a:t>
            </a:r>
            <a:r>
              <a:rPr lang="en-US" sz="2700" b="1" dirty="0">
                <a:latin typeface="Times New Roman" pitchFamily="18" charset="0"/>
                <a:cs typeface="Times New Roman" pitchFamily="18" charset="0"/>
              </a:rPr>
              <a:t>excessive</a:t>
            </a:r>
            <a:r>
              <a:rPr lang="en-US" sz="2700" dirty="0">
                <a:latin typeface="Times New Roman" pitchFamily="18" charset="0"/>
                <a:cs typeface="Times New Roman" pitchFamily="18" charset="0"/>
              </a:rPr>
              <a:t> </a:t>
            </a:r>
            <a:r>
              <a:rPr lang="en-US" sz="2700" b="1" dirty="0">
                <a:latin typeface="Times New Roman" pitchFamily="18" charset="0"/>
                <a:cs typeface="Times New Roman" pitchFamily="18" charset="0"/>
              </a:rPr>
              <a:t>water</a:t>
            </a:r>
            <a:r>
              <a:rPr lang="en-US" sz="2700" dirty="0">
                <a:latin typeface="Times New Roman" pitchFamily="18" charset="0"/>
                <a:cs typeface="Times New Roman" pitchFamily="18" charset="0"/>
              </a:rPr>
              <a:t> loss, </a:t>
            </a:r>
            <a:endParaRPr lang="en-US" sz="2700" dirty="0" smtClean="0">
              <a:latin typeface="Times New Roman" pitchFamily="18" charset="0"/>
              <a:cs typeface="Times New Roman" pitchFamily="18" charset="0"/>
            </a:endParaRPr>
          </a:p>
          <a:p>
            <a:pPr lvl="1" algn="just">
              <a:lnSpc>
                <a:spcPct val="150000"/>
              </a:lnSpc>
            </a:pPr>
            <a:r>
              <a:rPr lang="en-US" sz="2700" dirty="0">
                <a:latin typeface="Times New Roman" pitchFamily="18" charset="0"/>
                <a:cs typeface="Times New Roman" pitchFamily="18" charset="0"/>
              </a:rPr>
              <a:t>H</a:t>
            </a:r>
            <a:r>
              <a:rPr lang="en-US" sz="2700" dirty="0" smtClean="0">
                <a:latin typeface="Times New Roman" pitchFamily="18" charset="0"/>
                <a:cs typeface="Times New Roman" pitchFamily="18" charset="0"/>
              </a:rPr>
              <a:t>elps </a:t>
            </a:r>
            <a:r>
              <a:rPr lang="en-US" sz="2700" b="1" dirty="0">
                <a:latin typeface="Times New Roman" pitchFamily="18" charset="0"/>
                <a:cs typeface="Times New Roman" pitchFamily="18" charset="0"/>
              </a:rPr>
              <a:t>regulate</a:t>
            </a:r>
            <a:r>
              <a:rPr lang="en-US" sz="2700" dirty="0">
                <a:latin typeface="Times New Roman" pitchFamily="18" charset="0"/>
                <a:cs typeface="Times New Roman" pitchFamily="18" charset="0"/>
              </a:rPr>
              <a:t> body </a:t>
            </a:r>
            <a:r>
              <a:rPr lang="en-US" sz="2700" dirty="0" smtClean="0">
                <a:latin typeface="Times New Roman" pitchFamily="18" charset="0"/>
                <a:cs typeface="Times New Roman" pitchFamily="18" charset="0"/>
              </a:rPr>
              <a:t>temperature,</a:t>
            </a:r>
          </a:p>
          <a:p>
            <a:pPr lvl="1" algn="just">
              <a:lnSpc>
                <a:spcPct val="150000"/>
              </a:lnSpc>
            </a:pPr>
            <a:r>
              <a:rPr lang="en-US" sz="2700" b="1" dirty="0">
                <a:latin typeface="Times New Roman" pitchFamily="18" charset="0"/>
                <a:cs typeface="Times New Roman" pitchFamily="18" charset="0"/>
              </a:rPr>
              <a:t>F</a:t>
            </a:r>
            <a:r>
              <a:rPr lang="en-US" sz="2700" b="1" dirty="0" smtClean="0">
                <a:latin typeface="Times New Roman" pitchFamily="18" charset="0"/>
                <a:cs typeface="Times New Roman" pitchFamily="18" charset="0"/>
              </a:rPr>
              <a:t>ormation</a:t>
            </a:r>
            <a:r>
              <a:rPr lang="en-US" sz="2700" dirty="0" smtClean="0">
                <a:latin typeface="Times New Roman" pitchFamily="18" charset="0"/>
                <a:cs typeface="Times New Roman" pitchFamily="18" charset="0"/>
              </a:rPr>
              <a:t> </a:t>
            </a:r>
            <a:r>
              <a:rPr lang="en-US" sz="2700" dirty="0">
                <a:latin typeface="Times New Roman" pitchFamily="18" charset="0"/>
                <a:cs typeface="Times New Roman" pitchFamily="18" charset="0"/>
              </a:rPr>
              <a:t>of vitamin D, </a:t>
            </a:r>
          </a:p>
          <a:p>
            <a:pPr lvl="1" algn="just">
              <a:lnSpc>
                <a:spcPct val="150000"/>
              </a:lnSpc>
            </a:pPr>
            <a:r>
              <a:rPr lang="en-US" sz="2700" dirty="0" smtClean="0">
                <a:latin typeface="Times New Roman" pitchFamily="18" charset="0"/>
                <a:cs typeface="Times New Roman" pitchFamily="18" charset="0"/>
              </a:rPr>
              <a:t>Involved </a:t>
            </a:r>
            <a:r>
              <a:rPr lang="en-US" sz="2700" dirty="0">
                <a:latin typeface="Times New Roman" pitchFamily="18" charset="0"/>
                <a:cs typeface="Times New Roman" pitchFamily="18" charset="0"/>
              </a:rPr>
              <a:t>in </a:t>
            </a:r>
            <a:r>
              <a:rPr lang="en-US" sz="2700" b="1" dirty="0">
                <a:latin typeface="Times New Roman" pitchFamily="18" charset="0"/>
                <a:cs typeface="Times New Roman" pitchFamily="18" charset="0"/>
              </a:rPr>
              <a:t>sensory</a:t>
            </a:r>
            <a:r>
              <a:rPr lang="en-US" sz="2700" dirty="0">
                <a:latin typeface="Times New Roman" pitchFamily="18" charset="0"/>
                <a:cs typeface="Times New Roman" pitchFamily="18" charset="0"/>
              </a:rPr>
              <a:t> </a:t>
            </a:r>
            <a:r>
              <a:rPr lang="en-US" sz="2700" dirty="0" smtClean="0">
                <a:latin typeface="Times New Roman" pitchFamily="18" charset="0"/>
                <a:cs typeface="Times New Roman" pitchFamily="18" charset="0"/>
              </a:rPr>
              <a:t>phenomena, </a:t>
            </a:r>
          </a:p>
          <a:p>
            <a:pPr lvl="1" algn="just">
              <a:lnSpc>
                <a:spcPct val="150000"/>
              </a:lnSpc>
            </a:pPr>
            <a:r>
              <a:rPr lang="en-US" sz="2700" b="1" dirty="0">
                <a:latin typeface="Times New Roman" pitchFamily="18" charset="0"/>
                <a:cs typeface="Times New Roman" pitchFamily="18" charset="0"/>
              </a:rPr>
              <a:t>B</a:t>
            </a:r>
            <a:r>
              <a:rPr lang="en-US" sz="2700" b="1" dirty="0" smtClean="0">
                <a:latin typeface="Times New Roman" pitchFamily="18" charset="0"/>
                <a:cs typeface="Times New Roman" pitchFamily="18" charset="0"/>
              </a:rPr>
              <a:t>arrier </a:t>
            </a:r>
            <a:r>
              <a:rPr lang="en-US" sz="2700" b="1" dirty="0">
                <a:latin typeface="Times New Roman" pitchFamily="18" charset="0"/>
                <a:cs typeface="Times New Roman" pitchFamily="18" charset="0"/>
              </a:rPr>
              <a:t>against microbial invaders.</a:t>
            </a:r>
          </a:p>
          <a:p>
            <a:endParaRPr lang="am-ET" sz="2400" dirty="0"/>
          </a:p>
        </p:txBody>
      </p:sp>
      <p:sp>
        <p:nvSpPr>
          <p:cNvPr id="4" name="Slide Number Placeholder 3"/>
          <p:cNvSpPr>
            <a:spLocks noGrp="1"/>
          </p:cNvSpPr>
          <p:nvPr>
            <p:ph type="sldNum" sz="quarter" idx="12"/>
          </p:nvPr>
        </p:nvSpPr>
        <p:spPr/>
        <p:txBody>
          <a:bodyPr/>
          <a:lstStyle/>
          <a:p>
            <a:fld id="{D167EEAB-4B1A-4B36-8290-8409503FCFA0}" type="slidenum">
              <a:rPr lang="am-ET" smtClean="0"/>
              <a:t>6</a:t>
            </a:fld>
            <a:endParaRPr lang="am-ET"/>
          </a:p>
        </p:txBody>
      </p:sp>
    </p:spTree>
    <p:extLst>
      <p:ext uri="{BB962C8B-B14F-4D97-AF65-F5344CB8AC3E}">
        <p14:creationId xmlns:p14="http://schemas.microsoft.com/office/powerpoint/2010/main" val="35738115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a:bodyPr>
          <a:lstStyle/>
          <a:p>
            <a:pPr algn="l"/>
            <a:r>
              <a:rPr lang="en-US" sz="2800" b="1" dirty="0" smtClean="0">
                <a:latin typeface="Times New Roman" panose="02020603050405020304" pitchFamily="18" charset="0"/>
                <a:cs typeface="Times New Roman" panose="02020603050405020304" pitchFamily="18" charset="0"/>
              </a:rPr>
              <a:t>Based on hemolytic activities  </a:t>
            </a:r>
            <a:endParaRPr lang="am-ET" sz="2800" b="1" dirty="0">
              <a:cs typeface="Times New Roman" panose="02020603050405020304" pitchFamily="18" charset="0"/>
            </a:endParaRPr>
          </a:p>
        </p:txBody>
      </p:sp>
      <p:pic>
        <p:nvPicPr>
          <p:cNvPr id="4" name="Picture 3" descr="C:\Documents and Settings\Pc 6\Desktop\10407062_695362127245473_6132922649363315949_n.jpg"/>
          <p:cNvPicPr/>
          <p:nvPr/>
        </p:nvPicPr>
        <p:blipFill>
          <a:blip r:embed="rId2"/>
          <a:srcRect/>
          <a:stretch>
            <a:fillRect/>
          </a:stretch>
        </p:blipFill>
        <p:spPr bwMode="auto">
          <a:xfrm>
            <a:off x="838200" y="4054475"/>
            <a:ext cx="6857164" cy="2667000"/>
          </a:xfrm>
          <a:prstGeom prst="rect">
            <a:avLst/>
          </a:prstGeom>
          <a:noFill/>
          <a:ln w="9525">
            <a:noFill/>
            <a:miter lim="800000"/>
            <a:headEnd/>
            <a:tailEnd/>
          </a:ln>
        </p:spPr>
      </p:pic>
      <p:pic>
        <p:nvPicPr>
          <p:cNvPr id="5" name="Picture 4" descr="C:\Documents and Settings\Pc 6\Desktop\10429819_692162967565389_1234422611669098494_n.jpg"/>
          <p:cNvPicPr/>
          <p:nvPr/>
        </p:nvPicPr>
        <p:blipFill>
          <a:blip r:embed="rId3"/>
          <a:srcRect/>
          <a:stretch>
            <a:fillRect/>
          </a:stretch>
        </p:blipFill>
        <p:spPr bwMode="auto">
          <a:xfrm>
            <a:off x="533400" y="781515"/>
            <a:ext cx="7161964" cy="32004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D167EEAB-4B1A-4B36-8290-8409503FCFA0}" type="slidenum">
              <a:rPr lang="am-ET" smtClean="0"/>
              <a:t>60</a:t>
            </a:fld>
            <a:endParaRPr lang="am-ET"/>
          </a:p>
        </p:txBody>
      </p:sp>
    </p:spTree>
    <p:extLst>
      <p:ext uri="{BB962C8B-B14F-4D97-AF65-F5344CB8AC3E}">
        <p14:creationId xmlns:p14="http://schemas.microsoft.com/office/powerpoint/2010/main" val="14311918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0" y="0"/>
            <a:ext cx="9144000" cy="6858000"/>
          </a:xfrm>
        </p:spPr>
        <p:txBody>
          <a:bodyPr>
            <a:normAutofit/>
          </a:bodyPr>
          <a:lstStyle/>
          <a:p>
            <a:pPr algn="just" eaLnBrk="1" hangingPunct="1">
              <a:lnSpc>
                <a:spcPct val="150000"/>
              </a:lnSpc>
              <a:buFontTx/>
              <a:buNone/>
            </a:pPr>
            <a:r>
              <a:rPr lang="en-US" altLang="am-ET" sz="2600" b="1" dirty="0" smtClean="0">
                <a:latin typeface="Times New Roman" pitchFamily="18" charset="0"/>
                <a:cs typeface="Times New Roman" pitchFamily="18" charset="0"/>
              </a:rPr>
              <a:t>Group A Streptococcus (GAS)</a:t>
            </a:r>
            <a:r>
              <a:rPr lang="en-GB" altLang="am-ET" sz="2600" b="1" dirty="0" smtClean="0">
                <a:latin typeface="Times New Roman" pitchFamily="18" charset="0"/>
                <a:cs typeface="Times New Roman" pitchFamily="18" charset="0"/>
              </a:rPr>
              <a:t>: </a:t>
            </a:r>
            <a:r>
              <a:rPr lang="en-GB" altLang="am-ET" sz="2600" b="1" i="1" dirty="0" smtClean="0">
                <a:latin typeface="Times New Roman" pitchFamily="18" charset="0"/>
                <a:cs typeface="Times New Roman" pitchFamily="18" charset="0"/>
              </a:rPr>
              <a:t>Streptococcus </a:t>
            </a:r>
            <a:r>
              <a:rPr lang="en-GB" altLang="am-ET" sz="2600" b="1" i="1" dirty="0" err="1" smtClean="0">
                <a:latin typeface="Times New Roman" pitchFamily="18" charset="0"/>
                <a:cs typeface="Times New Roman" pitchFamily="18" charset="0"/>
              </a:rPr>
              <a:t>pyogenes</a:t>
            </a:r>
            <a:endParaRPr lang="en-GB" altLang="am-ET" sz="2600" i="1" dirty="0" smtClean="0">
              <a:latin typeface="Times New Roman" pitchFamily="18" charset="0"/>
              <a:cs typeface="Times New Roman" pitchFamily="18" charset="0"/>
            </a:endParaRPr>
          </a:p>
          <a:p>
            <a:pPr algn="just" eaLnBrk="1" hangingPunct="1">
              <a:lnSpc>
                <a:spcPct val="150000"/>
              </a:lnSpc>
            </a:pPr>
            <a:r>
              <a:rPr lang="en-US" altLang="am-ET" sz="2600" dirty="0">
                <a:latin typeface="Times New Roman" pitchFamily="18" charset="0"/>
                <a:cs typeface="Times New Roman" pitchFamily="18" charset="0"/>
              </a:rPr>
              <a:t>C</a:t>
            </a:r>
            <a:r>
              <a:rPr lang="en-US" altLang="am-ET" sz="2600" dirty="0" smtClean="0">
                <a:latin typeface="Times New Roman" pitchFamily="18" charset="0"/>
                <a:cs typeface="Times New Roman" pitchFamily="18" charset="0"/>
              </a:rPr>
              <a:t>onsists with 40 antigenic types</a:t>
            </a:r>
          </a:p>
          <a:p>
            <a:pPr algn="just" eaLnBrk="1" hangingPunct="1">
              <a:lnSpc>
                <a:spcPct val="150000"/>
              </a:lnSpc>
            </a:pPr>
            <a:r>
              <a:rPr lang="en-US" altLang="am-ET" sz="2600" dirty="0" smtClean="0">
                <a:latin typeface="Times New Roman" pitchFamily="18" charset="0"/>
                <a:cs typeface="Times New Roman" pitchFamily="18" charset="0"/>
              </a:rPr>
              <a:t>It causes different types of diseases</a:t>
            </a:r>
          </a:p>
          <a:p>
            <a:pPr marL="342900" lvl="1" indent="-342900" algn="just">
              <a:lnSpc>
                <a:spcPct val="150000"/>
              </a:lnSpc>
              <a:buFont typeface="Arial" pitchFamily="34" charset="0"/>
              <a:buChar char="•"/>
            </a:pPr>
            <a:r>
              <a:rPr lang="en-US" sz="2500" dirty="0">
                <a:latin typeface="Times New Roman" pitchFamily="18" charset="0"/>
                <a:cs typeface="Times New Roman" pitchFamily="18" charset="0"/>
              </a:rPr>
              <a:t>Some strains produce capsule and pathogenic strain contain </a:t>
            </a:r>
            <a:r>
              <a:rPr lang="en-US" sz="2500" b="1" dirty="0">
                <a:solidFill>
                  <a:srgbClr val="FF0000"/>
                </a:solidFill>
                <a:latin typeface="Times New Roman" pitchFamily="18" charset="0"/>
                <a:cs typeface="Times New Roman" pitchFamily="18" charset="0"/>
              </a:rPr>
              <a:t>M protein </a:t>
            </a:r>
            <a:r>
              <a:rPr lang="en-US" sz="2500" dirty="0">
                <a:latin typeface="Times New Roman" pitchFamily="18" charset="0"/>
                <a:cs typeface="Times New Roman" pitchFamily="18" charset="0"/>
              </a:rPr>
              <a:t>(attachment factor, antigenic and anti</a:t>
            </a:r>
            <a:r>
              <a:rPr lang="en-US" sz="2500" b="1" dirty="0">
                <a:latin typeface="Times New Roman" pitchFamily="18" charset="0"/>
                <a:cs typeface="Times New Roman" pitchFamily="18" charset="0"/>
              </a:rPr>
              <a:t>-</a:t>
            </a:r>
            <a:r>
              <a:rPr lang="en-US" sz="2500" dirty="0">
                <a:latin typeface="Times New Roman" pitchFamily="18" charset="0"/>
                <a:cs typeface="Times New Roman" pitchFamily="18" charset="0"/>
              </a:rPr>
              <a:t>phagocytic)</a:t>
            </a:r>
            <a:endParaRPr lang="en-GB" sz="2500" dirty="0">
              <a:latin typeface="Times New Roman" pitchFamily="18" charset="0"/>
              <a:cs typeface="Times New Roman" pitchFamily="18" charset="0"/>
            </a:endParaRPr>
          </a:p>
          <a:p>
            <a:pPr marL="0" indent="0" eaLnBrk="1" hangingPunct="1">
              <a:lnSpc>
                <a:spcPct val="150000"/>
              </a:lnSpc>
              <a:buNone/>
            </a:pPr>
            <a:r>
              <a:rPr lang="en-US" altLang="am-ET" sz="2600" dirty="0" smtClean="0">
                <a:latin typeface="Times New Roman" pitchFamily="18" charset="0"/>
                <a:cs typeface="Times New Roman" pitchFamily="18" charset="0"/>
              </a:rPr>
              <a:t>   </a:t>
            </a:r>
            <a:endParaRPr lang="en-US" altLang="am-ET" sz="2600"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240" y="3186702"/>
            <a:ext cx="6071760" cy="3671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61</a:t>
            </a:fld>
            <a:endParaRPr lang="am-ET"/>
          </a:p>
        </p:txBody>
      </p:sp>
    </p:spTree>
    <p:extLst>
      <p:ext uri="{BB962C8B-B14F-4D97-AF65-F5344CB8AC3E}">
        <p14:creationId xmlns:p14="http://schemas.microsoft.com/office/powerpoint/2010/main" val="15050911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66908"/>
            <a:ext cx="8534400" cy="650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2400" y="838200"/>
            <a:ext cx="3225450" cy="923330"/>
          </a:xfrm>
          <a:prstGeom prst="rect">
            <a:avLst/>
          </a:prstGeom>
        </p:spPr>
        <p:txBody>
          <a:bodyPr wrap="square">
            <a:spAutoFit/>
          </a:bodyPr>
          <a:lstStyle/>
          <a:p>
            <a:pPr>
              <a:lnSpc>
                <a:spcPct val="150000"/>
              </a:lnSpc>
            </a:pPr>
            <a:r>
              <a:rPr lang="en-US" altLang="am-ET" dirty="0" smtClean="0">
                <a:latin typeface="Times New Roman" panose="02020603050405020304" pitchFamily="18" charset="0"/>
                <a:cs typeface="Times New Roman" panose="02020603050405020304" pitchFamily="18" charset="0"/>
              </a:rPr>
              <a:t>M- </a:t>
            </a:r>
            <a:r>
              <a:rPr lang="en-US" altLang="am-ET" dirty="0">
                <a:latin typeface="Times New Roman" panose="02020603050405020304" pitchFamily="18" charset="0"/>
                <a:cs typeface="Times New Roman" panose="02020603050405020304" pitchFamily="18" charset="0"/>
              </a:rPr>
              <a:t>protein, </a:t>
            </a:r>
            <a:r>
              <a:rPr lang="en-US" altLang="am-ET" dirty="0" smtClean="0">
                <a:latin typeface="Times New Roman" panose="02020603050405020304" pitchFamily="18" charset="0"/>
                <a:cs typeface="Times New Roman" panose="02020603050405020304" pitchFamily="18" charset="0"/>
              </a:rPr>
              <a:t> </a:t>
            </a:r>
            <a:r>
              <a:rPr lang="en-US" altLang="am-ET" dirty="0">
                <a:latin typeface="Times New Roman" panose="02020603050405020304" pitchFamily="18" charset="0"/>
                <a:cs typeface="Times New Roman" panose="02020603050405020304" pitchFamily="18" charset="0"/>
              </a:rPr>
              <a:t>F </a:t>
            </a:r>
            <a:r>
              <a:rPr lang="en-US" altLang="am-ET" dirty="0" smtClean="0">
                <a:latin typeface="Times New Roman" panose="02020603050405020304" pitchFamily="18" charset="0"/>
                <a:cs typeface="Times New Roman" panose="02020603050405020304" pitchFamily="18" charset="0"/>
              </a:rPr>
              <a:t>protein</a:t>
            </a:r>
            <a:r>
              <a:rPr lang="en-US" altLang="am-ET" dirty="0">
                <a:latin typeface="Times New Roman" panose="02020603050405020304" pitchFamily="18" charset="0"/>
                <a:cs typeface="Times New Roman" panose="02020603050405020304" pitchFamily="18" charset="0"/>
              </a:rPr>
              <a:t> </a:t>
            </a:r>
            <a:r>
              <a:rPr lang="en-US" altLang="am-ET" dirty="0" smtClean="0">
                <a:latin typeface="Times New Roman" panose="02020603050405020304" pitchFamily="18" charset="0"/>
                <a:cs typeface="Times New Roman" panose="02020603050405020304" pitchFamily="18" charset="0"/>
              </a:rPr>
              <a:t>&amp; </a:t>
            </a:r>
            <a:r>
              <a:rPr lang="en-US" altLang="am-ET" dirty="0" err="1">
                <a:latin typeface="Times New Roman" panose="02020603050405020304" pitchFamily="18" charset="0"/>
                <a:cs typeface="Times New Roman" panose="02020603050405020304" pitchFamily="18" charset="0"/>
              </a:rPr>
              <a:t>lipoteichoic</a:t>
            </a:r>
            <a:r>
              <a:rPr lang="en-US" altLang="am-ET" dirty="0">
                <a:latin typeface="Times New Roman" panose="02020603050405020304" pitchFamily="18" charset="0"/>
                <a:cs typeface="Times New Roman" panose="02020603050405020304" pitchFamily="18" charset="0"/>
              </a:rPr>
              <a:t> acid for attachment</a:t>
            </a:r>
          </a:p>
        </p:txBody>
      </p:sp>
      <p:cxnSp>
        <p:nvCxnSpPr>
          <p:cNvPr id="7" name="Straight Arrow Connector 6"/>
          <p:cNvCxnSpPr/>
          <p:nvPr/>
        </p:nvCxnSpPr>
        <p:spPr>
          <a:xfrm flipH="1" flipV="1">
            <a:off x="3377851" y="1761530"/>
            <a:ext cx="1219200" cy="15150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D167EEAB-4B1A-4B36-8290-8409503FCFA0}" type="slidenum">
              <a:rPr lang="am-ET" smtClean="0"/>
              <a:t>62</a:t>
            </a:fld>
            <a:endParaRPr lang="am-ET"/>
          </a:p>
        </p:txBody>
      </p:sp>
    </p:spTree>
    <p:extLst>
      <p:ext uri="{BB962C8B-B14F-4D97-AF65-F5344CB8AC3E}">
        <p14:creationId xmlns:p14="http://schemas.microsoft.com/office/powerpoint/2010/main" val="8368678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
            <a:ext cx="7696200" cy="613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167EEAB-4B1A-4B36-8290-8409503FCFA0}" type="slidenum">
              <a:rPr lang="am-ET" smtClean="0"/>
              <a:t>63</a:t>
            </a:fld>
            <a:endParaRPr lang="am-ET"/>
          </a:p>
        </p:txBody>
      </p:sp>
    </p:spTree>
    <p:extLst>
      <p:ext uri="{BB962C8B-B14F-4D97-AF65-F5344CB8AC3E}">
        <p14:creationId xmlns:p14="http://schemas.microsoft.com/office/powerpoint/2010/main" val="13404437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400" b="1" dirty="0" smtClean="0">
                <a:latin typeface="Times New Roman" panose="02020603050405020304" pitchFamily="18" charset="0"/>
                <a:cs typeface="Times New Roman" panose="02020603050405020304" pitchFamily="18" charset="0"/>
              </a:rPr>
              <a:t>Virulence factors</a:t>
            </a:r>
          </a:p>
          <a:p>
            <a:pPr algn="just">
              <a:lnSpc>
                <a:spcPct val="150000"/>
              </a:lnSpc>
            </a:pPr>
            <a:r>
              <a:rPr lang="en-US" sz="2400" dirty="0" smtClean="0">
                <a:latin typeface="Times New Roman" panose="02020603050405020304" pitchFamily="18" charset="0"/>
                <a:cs typeface="Times New Roman" panose="02020603050405020304" pitchFamily="18" charset="0"/>
              </a:rPr>
              <a:t>It produces enzymes and toxins </a:t>
            </a:r>
            <a:r>
              <a:rPr lang="en-US" sz="2400" dirty="0">
                <a:latin typeface="Times New Roman" panose="02020603050405020304" pitchFamily="18" charset="0"/>
                <a:cs typeface="Times New Roman" panose="02020603050405020304" pitchFamily="18" charset="0"/>
              </a:rPr>
              <a:t>that </a:t>
            </a:r>
            <a:r>
              <a:rPr lang="en-US" sz="2400" dirty="0" smtClean="0">
                <a:latin typeface="Times New Roman" panose="02020603050405020304" pitchFamily="18" charset="0"/>
                <a:cs typeface="Times New Roman" panose="02020603050405020304" pitchFamily="18" charset="0"/>
              </a:rPr>
              <a:t>allow to </a:t>
            </a:r>
            <a:r>
              <a:rPr lang="en-US" sz="2400" dirty="0">
                <a:latin typeface="Times New Roman" panose="02020603050405020304" pitchFamily="18" charset="0"/>
                <a:cs typeface="Times New Roman" panose="02020603050405020304" pitchFamily="18" charset="0"/>
              </a:rPr>
              <a:t>invade body tissues. </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These </a:t>
            </a:r>
            <a:r>
              <a:rPr lang="en-US" sz="2400" dirty="0">
                <a:latin typeface="Times New Roman" panose="02020603050405020304" pitchFamily="18" charset="0"/>
                <a:cs typeface="Times New Roman" panose="02020603050405020304" pitchFamily="18" charset="0"/>
              </a:rPr>
              <a:t>enzymes </a:t>
            </a:r>
            <a:r>
              <a:rPr lang="en-US" sz="2400" dirty="0" smtClean="0">
                <a:latin typeface="Times New Roman" panose="02020603050405020304" pitchFamily="18" charset="0"/>
                <a:cs typeface="Times New Roman" panose="02020603050405020304" pitchFamily="18" charset="0"/>
              </a:rPr>
              <a:t>include:</a:t>
            </a:r>
          </a:p>
          <a:p>
            <a:pPr marL="548640" algn="just">
              <a:lnSpc>
                <a:spcPct val="150000"/>
              </a:lnSpc>
              <a:buFont typeface="Wingdings" panose="05000000000000000000" pitchFamily="2" charset="2"/>
              <a:buChar char="ü"/>
            </a:pPr>
            <a:r>
              <a:rPr lang="en-US" sz="2400" i="1" dirty="0" err="1" smtClean="0">
                <a:latin typeface="Times New Roman" panose="02020603050405020304" pitchFamily="18" charset="0"/>
                <a:cs typeface="Times New Roman" panose="02020603050405020304" pitchFamily="18" charset="0"/>
              </a:rPr>
              <a:t>Deoxyribonucleases</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which </a:t>
            </a:r>
            <a:r>
              <a:rPr lang="en-US" sz="2400" dirty="0">
                <a:latin typeface="Times New Roman" panose="02020603050405020304" pitchFamily="18" charset="0"/>
                <a:cs typeface="Times New Roman" panose="02020603050405020304" pitchFamily="18" charset="0"/>
              </a:rPr>
              <a:t>break down </a:t>
            </a:r>
            <a:r>
              <a:rPr lang="en-US" sz="2400" dirty="0" smtClean="0">
                <a:latin typeface="Times New Roman" panose="02020603050405020304" pitchFamily="18" charset="0"/>
                <a:cs typeface="Times New Roman" panose="02020603050405020304" pitchFamily="18" charset="0"/>
              </a:rPr>
              <a:t>DNA,</a:t>
            </a:r>
          </a:p>
          <a:p>
            <a:pPr marL="548640" algn="just">
              <a:lnSpc>
                <a:spcPct val="150000"/>
              </a:lnSpc>
              <a:buFont typeface="Wingdings" panose="05000000000000000000" pitchFamily="2" charset="2"/>
              <a:buChar char="ü"/>
            </a:pPr>
            <a:r>
              <a:rPr lang="en-US" sz="2400" i="1" dirty="0" err="1" smtClean="0">
                <a:latin typeface="Times New Roman" panose="02020603050405020304" pitchFamily="18" charset="0"/>
                <a:cs typeface="Times New Roman" panose="02020603050405020304" pitchFamily="18" charset="0"/>
              </a:rPr>
              <a:t>Streptokinases</a:t>
            </a:r>
            <a:r>
              <a:rPr lang="en-US" sz="2400" i="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which </a:t>
            </a:r>
            <a:r>
              <a:rPr lang="en-US" sz="2400" dirty="0">
                <a:latin typeface="Times New Roman" panose="02020603050405020304" pitchFamily="18" charset="0"/>
                <a:cs typeface="Times New Roman" panose="02020603050405020304" pitchFamily="18" charset="0"/>
              </a:rPr>
              <a:t>dissolve </a:t>
            </a:r>
            <a:r>
              <a:rPr lang="en-US" sz="2400" dirty="0" smtClean="0">
                <a:latin typeface="Times New Roman" panose="02020603050405020304" pitchFamily="18" charset="0"/>
                <a:cs typeface="Times New Roman" panose="02020603050405020304" pitchFamily="18" charset="0"/>
              </a:rPr>
              <a:t>blood clots, </a:t>
            </a:r>
            <a:r>
              <a:rPr lang="en-US" sz="2400" dirty="0">
                <a:latin typeface="Times New Roman" panose="02020603050405020304" pitchFamily="18" charset="0"/>
                <a:cs typeface="Times New Roman" panose="02020603050405020304" pitchFamily="18" charset="0"/>
              </a:rPr>
              <a:t>and </a:t>
            </a:r>
            <a:endParaRPr lang="en-US" sz="2400" i="1" dirty="0">
              <a:latin typeface="Times New Roman" panose="02020603050405020304" pitchFamily="18" charset="0"/>
              <a:cs typeface="Times New Roman" panose="02020603050405020304" pitchFamily="18" charset="0"/>
            </a:endParaRPr>
          </a:p>
          <a:p>
            <a:pPr marL="548640" algn="just">
              <a:lnSpc>
                <a:spcPct val="150000"/>
              </a:lnSpc>
              <a:buFont typeface="Wingdings" panose="05000000000000000000" pitchFamily="2" charset="2"/>
              <a:buChar char="ü"/>
            </a:pPr>
            <a:r>
              <a:rPr lang="en-US" sz="2400" i="1" dirty="0" smtClean="0">
                <a:latin typeface="Times New Roman" panose="02020603050405020304" pitchFamily="18" charset="0"/>
                <a:cs typeface="Times New Roman" panose="02020603050405020304" pitchFamily="18" charset="0"/>
              </a:rPr>
              <a:t>Hyaluronidase- </a:t>
            </a:r>
            <a:r>
              <a:rPr lang="en-US" sz="2400" dirty="0" smtClean="0">
                <a:latin typeface="Times New Roman" panose="02020603050405020304" pitchFamily="18" charset="0"/>
                <a:cs typeface="Times New Roman" panose="02020603050405020304" pitchFamily="18" charset="0"/>
              </a:rPr>
              <a:t>which </a:t>
            </a:r>
            <a:r>
              <a:rPr lang="en-US" sz="2400" dirty="0">
                <a:latin typeface="Times New Roman" panose="02020603050405020304" pitchFamily="18" charset="0"/>
                <a:cs typeface="Times New Roman" panose="02020603050405020304" pitchFamily="18" charset="0"/>
              </a:rPr>
              <a:t>breaks down hyaluronic </a:t>
            </a:r>
            <a:r>
              <a:rPr lang="en-US" sz="2400" dirty="0" smtClean="0">
                <a:latin typeface="Times New Roman" panose="02020603050405020304" pitchFamily="18" charset="0"/>
                <a:cs typeface="Times New Roman" panose="02020603050405020304" pitchFamily="18" charset="0"/>
              </a:rPr>
              <a:t>acid between cells. </a:t>
            </a:r>
          </a:p>
          <a:p>
            <a:pPr marL="274320" algn="just">
              <a:lnSpc>
                <a:spcPct val="150000"/>
              </a:lnSpc>
            </a:pPr>
            <a:r>
              <a:rPr lang="en-US" sz="2400" i="1" dirty="0" smtClean="0">
                <a:latin typeface="Times New Roman" panose="02020603050405020304" pitchFamily="18" charset="0"/>
                <a:cs typeface="Times New Roman" panose="02020603050405020304" pitchFamily="18" charset="0"/>
              </a:rPr>
              <a:t>S. pyogenes </a:t>
            </a:r>
            <a:r>
              <a:rPr lang="en-US" sz="2400" dirty="0" smtClean="0">
                <a:latin typeface="Times New Roman" panose="02020603050405020304" pitchFamily="18" charset="0"/>
                <a:cs typeface="Times New Roman" panose="02020603050405020304" pitchFamily="18" charset="0"/>
              </a:rPr>
              <a:t>also secretes </a:t>
            </a:r>
            <a:r>
              <a:rPr lang="en-US" sz="2400" dirty="0">
                <a:latin typeface="Times New Roman" panose="02020603050405020304" pitchFamily="18" charset="0"/>
                <a:cs typeface="Times New Roman" panose="02020603050405020304" pitchFamily="18" charset="0"/>
              </a:rPr>
              <a:t>toxins: </a:t>
            </a:r>
            <a:r>
              <a:rPr lang="en-US" sz="2400" b="1" i="1" dirty="0">
                <a:latin typeface="Times New Roman" panose="02020603050405020304" pitchFamily="18" charset="0"/>
                <a:cs typeface="Times New Roman" panose="02020603050405020304" pitchFamily="18" charset="0"/>
              </a:rPr>
              <a:t>Exotoxin A</a:t>
            </a:r>
            <a:r>
              <a:rPr lang="en-US" sz="2400" i="1"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causes toxemia </a:t>
            </a:r>
            <a:r>
              <a:rPr lang="en-US" sz="2400" dirty="0">
                <a:latin typeface="Times New Roman" panose="02020603050405020304" pitchFamily="18" charset="0"/>
                <a:cs typeface="Times New Roman" panose="02020603050405020304" pitchFamily="18" charset="0"/>
              </a:rPr>
              <a:t>and triggers an overactive response </a:t>
            </a:r>
            <a:r>
              <a:rPr lang="en-US" sz="2400" dirty="0" smtClean="0">
                <a:latin typeface="Times New Roman" panose="02020603050405020304" pitchFamily="18" charset="0"/>
                <a:cs typeface="Times New Roman" panose="02020603050405020304" pitchFamily="18" charset="0"/>
              </a:rPr>
              <a:t>by immune system</a:t>
            </a:r>
            <a:r>
              <a:rPr lang="en-US" sz="2400" dirty="0">
                <a:latin typeface="Times New Roman" panose="02020603050405020304" pitchFamily="18" charset="0"/>
                <a:cs typeface="Times New Roman" panose="02020603050405020304" pitchFamily="18" charset="0"/>
              </a:rPr>
              <a:t>, contributing to tissue damage. </a:t>
            </a:r>
          </a:p>
          <a:p>
            <a:pPr marL="274320" algn="just">
              <a:lnSpc>
                <a:spcPct val="150000"/>
              </a:lnSpc>
            </a:pPr>
            <a:r>
              <a:rPr lang="en-US" sz="2400" b="1" i="1" dirty="0" err="1" smtClean="0">
                <a:latin typeface="Times New Roman" panose="02020603050405020304" pitchFamily="18" charset="0"/>
                <a:cs typeface="Times New Roman" panose="02020603050405020304" pitchFamily="18" charset="0"/>
              </a:rPr>
              <a:t>Streptolysin</a:t>
            </a:r>
            <a:r>
              <a:rPr lang="en-US" sz="2400" b="1" i="1" dirty="0" smtClean="0">
                <a:latin typeface="Times New Roman" panose="02020603050405020304" pitchFamily="18" charset="0"/>
                <a:cs typeface="Times New Roman" panose="02020603050405020304" pitchFamily="18" charset="0"/>
              </a:rPr>
              <a:t> </a:t>
            </a:r>
            <a:r>
              <a:rPr lang="en-US" sz="2400" b="1" i="1" dirty="0">
                <a:latin typeface="Times New Roman" panose="02020603050405020304" pitchFamily="18" charset="0"/>
                <a:cs typeface="Times New Roman" panose="02020603050405020304" pitchFamily="18" charset="0"/>
              </a:rPr>
              <a:t>S</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one of </a:t>
            </a:r>
            <a:r>
              <a:rPr lang="en-US" sz="2400" dirty="0" smtClean="0">
                <a:latin typeface="Times New Roman" panose="02020603050405020304" pitchFamily="18" charset="0"/>
                <a:cs typeface="Times New Roman" panose="02020603050405020304" pitchFamily="18" charset="0"/>
              </a:rPr>
              <a:t>the more </a:t>
            </a:r>
            <a:r>
              <a:rPr lang="en-US" sz="2400" dirty="0">
                <a:latin typeface="Times New Roman" panose="02020603050405020304" pitchFamily="18" charset="0"/>
                <a:cs typeface="Times New Roman" panose="02020603050405020304" pitchFamily="18" charset="0"/>
              </a:rPr>
              <a:t>active </a:t>
            </a:r>
            <a:r>
              <a:rPr lang="en-US" sz="2400" dirty="0" smtClean="0">
                <a:latin typeface="Times New Roman" panose="02020603050405020304" pitchFamily="18" charset="0"/>
                <a:cs typeface="Times New Roman" panose="02020603050405020304" pitchFamily="18" charset="0"/>
              </a:rPr>
              <a:t>bacterial toxins </a:t>
            </a:r>
            <a:r>
              <a:rPr lang="en-US" sz="2400" dirty="0">
                <a:latin typeface="Times New Roman" panose="02020603050405020304" pitchFamily="18" charset="0"/>
                <a:cs typeface="Times New Roman" panose="02020603050405020304" pitchFamily="18" charset="0"/>
              </a:rPr>
              <a:t>known; it is able to kill many </a:t>
            </a:r>
            <a:r>
              <a:rPr lang="en-US" sz="2400" dirty="0" smtClean="0">
                <a:latin typeface="Times New Roman" panose="02020603050405020304" pitchFamily="18" charset="0"/>
                <a:cs typeface="Times New Roman" panose="02020603050405020304" pitchFamily="18" charset="0"/>
              </a:rPr>
              <a:t>kinds of </a:t>
            </a:r>
            <a:r>
              <a:rPr lang="en-US" sz="2400" dirty="0">
                <a:latin typeface="Times New Roman" panose="02020603050405020304" pitchFamily="18" charset="0"/>
                <a:cs typeface="Times New Roman" panose="02020603050405020304" pitchFamily="18" charset="0"/>
              </a:rPr>
              <a:t>human cell types in laboratory testing. </a:t>
            </a:r>
          </a:p>
        </p:txBody>
      </p:sp>
    </p:spTree>
    <p:extLst>
      <p:ext uri="{BB962C8B-B14F-4D97-AF65-F5344CB8AC3E}">
        <p14:creationId xmlns:p14="http://schemas.microsoft.com/office/powerpoint/2010/main" val="12289765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36600"/>
            <a:ext cx="8213720" cy="580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65</a:t>
            </a:fld>
            <a:endParaRPr lang="am-ET"/>
          </a:p>
        </p:txBody>
      </p:sp>
      <p:sp>
        <p:nvSpPr>
          <p:cNvPr id="5" name="Rectangle 4"/>
          <p:cNvSpPr/>
          <p:nvPr/>
        </p:nvSpPr>
        <p:spPr>
          <a:xfrm>
            <a:off x="2057400" y="218159"/>
            <a:ext cx="3886200" cy="461665"/>
          </a:xfrm>
          <a:prstGeom prst="rect">
            <a:avLst/>
          </a:prstGeom>
        </p:spPr>
        <p:txBody>
          <a:bodyPr wrap="square">
            <a:spAutoFit/>
          </a:bodyPr>
          <a:lstStyle/>
          <a:p>
            <a:r>
              <a:rPr lang="en-US" sz="2400" b="1" dirty="0" smtClean="0">
                <a:latin typeface="Times New Roman" pitchFamily="18" charset="0"/>
                <a:cs typeface="Times New Roman" pitchFamily="18" charset="0"/>
              </a:rPr>
              <a:t>Virulence factors, </a:t>
            </a:r>
            <a:r>
              <a:rPr lang="en-US" sz="2400" b="1" dirty="0" err="1" smtClean="0">
                <a:latin typeface="Times New Roman" pitchFamily="18" charset="0"/>
                <a:cs typeface="Times New Roman" pitchFamily="18" charset="0"/>
              </a:rPr>
              <a:t>cont</a:t>
            </a:r>
            <a:r>
              <a:rPr lang="en-US" sz="2400" b="1" dirty="0" smtClean="0">
                <a:latin typeface="Times New Roman" pitchFamily="18" charset="0"/>
                <a:cs typeface="Times New Roman" pitchFamily="18" charset="0"/>
              </a:rPr>
              <a:t>…</a:t>
            </a:r>
            <a:endParaRPr lang="en-US" sz="2400" b="1" dirty="0"/>
          </a:p>
        </p:txBody>
      </p:sp>
    </p:spTree>
    <p:extLst>
      <p:ext uri="{BB962C8B-B14F-4D97-AF65-F5344CB8AC3E}">
        <p14:creationId xmlns:p14="http://schemas.microsoft.com/office/powerpoint/2010/main" val="106325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600" b="1" dirty="0" smtClean="0">
                <a:latin typeface="Times New Roman" pitchFamily="18" charset="0"/>
                <a:cs typeface="Times New Roman" pitchFamily="18" charset="0"/>
              </a:rPr>
              <a:t>i. </a:t>
            </a:r>
            <a:r>
              <a:rPr lang="en-US" sz="2600" b="1" dirty="0" err="1" smtClean="0">
                <a:latin typeface="Times New Roman" pitchFamily="18" charset="0"/>
                <a:cs typeface="Times New Roman" pitchFamily="18" charset="0"/>
              </a:rPr>
              <a:t>Streptolysin</a:t>
            </a:r>
            <a:r>
              <a:rPr lang="en-US" sz="2600" b="1" dirty="0" smtClean="0">
                <a:latin typeface="Times New Roman" pitchFamily="18" charset="0"/>
                <a:cs typeface="Times New Roman" pitchFamily="18" charset="0"/>
              </a:rPr>
              <a:t> O-</a:t>
            </a: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is so called because it is </a:t>
            </a:r>
            <a:r>
              <a:rPr lang="en-US" sz="2600" dirty="0" smtClean="0">
                <a:latin typeface="Times New Roman" pitchFamily="18" charset="0"/>
                <a:cs typeface="Times New Roman" pitchFamily="18" charset="0"/>
              </a:rPr>
              <a:t>oxygen &amp;heat-labile </a:t>
            </a:r>
            <a:endParaRPr lang="en-US" sz="2600" dirty="0">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Seen in </a:t>
            </a:r>
            <a:r>
              <a:rPr lang="en-US" sz="2600" dirty="0">
                <a:latin typeface="Times New Roman" pitchFamily="18" charset="0"/>
                <a:cs typeface="Times New Roman" pitchFamily="18" charset="0"/>
              </a:rPr>
              <a:t>pour plates </a:t>
            </a:r>
            <a:r>
              <a:rPr lang="en-US" sz="2600" dirty="0" smtClean="0">
                <a:latin typeface="Times New Roman" pitchFamily="18" charset="0"/>
                <a:cs typeface="Times New Roman" pitchFamily="18" charset="0"/>
              </a:rPr>
              <a:t>and </a:t>
            </a:r>
            <a:r>
              <a:rPr lang="en-US" sz="2600" dirty="0">
                <a:latin typeface="Times New Roman" pitchFamily="18" charset="0"/>
                <a:cs typeface="Times New Roman" pitchFamily="18" charset="0"/>
              </a:rPr>
              <a:t>anaerobic </a:t>
            </a:r>
            <a:r>
              <a:rPr lang="en-US" sz="2600" dirty="0" smtClean="0">
                <a:latin typeface="Times New Roman" pitchFamily="18" charset="0"/>
                <a:cs typeface="Times New Roman" pitchFamily="18" charset="0"/>
              </a:rPr>
              <a:t>cultures, </a:t>
            </a:r>
            <a:r>
              <a:rPr lang="en-US" sz="2600" dirty="0">
                <a:latin typeface="Times New Roman" pitchFamily="18" charset="0"/>
                <a:cs typeface="Times New Roman" pitchFamily="18" charset="0"/>
              </a:rPr>
              <a:t>not in surface </a:t>
            </a:r>
            <a:r>
              <a:rPr lang="en-US" sz="2600" dirty="0" smtClean="0">
                <a:latin typeface="Times New Roman" pitchFamily="18" charset="0"/>
                <a:cs typeface="Times New Roman" pitchFamily="18" charset="0"/>
              </a:rPr>
              <a:t>culture </a:t>
            </a:r>
            <a:endParaRPr lang="en-US" sz="2600" dirty="0">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It is a </a:t>
            </a:r>
            <a:r>
              <a:rPr lang="en-US" sz="2600" dirty="0">
                <a:latin typeface="Times New Roman" pitchFamily="18" charset="0"/>
                <a:cs typeface="Times New Roman" pitchFamily="18" charset="0"/>
              </a:rPr>
              <a:t>protein</a:t>
            </a:r>
            <a:r>
              <a:rPr lang="en-US" sz="2600" dirty="0" smtClean="0">
                <a:latin typeface="Times New Roman" pitchFamily="18" charset="0"/>
                <a:cs typeface="Times New Roman" pitchFamily="18" charset="0"/>
              </a:rPr>
              <a:t>, antigenic, </a:t>
            </a:r>
            <a:r>
              <a:rPr lang="en-US" sz="2600" dirty="0" err="1">
                <a:latin typeface="Times New Roman" pitchFamily="18" charset="0"/>
                <a:cs typeface="Times New Roman" pitchFamily="18" charset="0"/>
              </a:rPr>
              <a:t>cytolytic</a:t>
            </a:r>
            <a:r>
              <a:rPr lang="en-US" sz="2600" dirty="0">
                <a:latin typeface="Times New Roman" pitchFamily="18" charset="0"/>
                <a:cs typeface="Times New Roman" pitchFamily="18" charset="0"/>
              </a:rPr>
              <a:t> and capable of lysing erythrocytes, leukocytes, platelets and cultured cells. </a:t>
            </a:r>
            <a:endParaRPr lang="en-US" sz="2600" dirty="0" smtClean="0">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It </a:t>
            </a:r>
            <a:r>
              <a:rPr lang="en-US" sz="2600" dirty="0">
                <a:latin typeface="Times New Roman" pitchFamily="18" charset="0"/>
                <a:cs typeface="Times New Roman" pitchFamily="18" charset="0"/>
              </a:rPr>
              <a:t>is lethal on intravenous injection into animals and has a specific </a:t>
            </a:r>
            <a:r>
              <a:rPr lang="en-US" sz="2600" dirty="0" err="1">
                <a:latin typeface="Times New Roman" pitchFamily="18" charset="0"/>
                <a:cs typeface="Times New Roman" pitchFamily="18" charset="0"/>
              </a:rPr>
              <a:t>cardiotoxic</a:t>
            </a:r>
            <a:r>
              <a:rPr lang="en-US" sz="2600" dirty="0">
                <a:latin typeface="Times New Roman" pitchFamily="18" charset="0"/>
                <a:cs typeface="Times New Roman" pitchFamily="18" charset="0"/>
              </a:rPr>
              <a:t> activity.</a:t>
            </a:r>
          </a:p>
          <a:p>
            <a:endParaRPr lang="en-US" dirty="0"/>
          </a:p>
        </p:txBody>
      </p:sp>
    </p:spTree>
    <p:extLst>
      <p:ext uri="{BB962C8B-B14F-4D97-AF65-F5344CB8AC3E}">
        <p14:creationId xmlns:p14="http://schemas.microsoft.com/office/powerpoint/2010/main" val="330764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600" b="1" dirty="0">
                <a:latin typeface="Times New Roman" pitchFamily="18" charset="0"/>
                <a:cs typeface="Times New Roman" pitchFamily="18" charset="0"/>
              </a:rPr>
              <a:t>ii. </a:t>
            </a:r>
            <a:r>
              <a:rPr lang="en-US" sz="2600" b="1" dirty="0" err="1">
                <a:latin typeface="Times New Roman" pitchFamily="18" charset="0"/>
                <a:cs typeface="Times New Roman" pitchFamily="18" charset="0"/>
              </a:rPr>
              <a:t>Streptolysin</a:t>
            </a:r>
            <a:r>
              <a:rPr lang="en-US" sz="2600" b="1" dirty="0">
                <a:latin typeface="Times New Roman" pitchFamily="18" charset="0"/>
                <a:cs typeface="Times New Roman" pitchFamily="18" charset="0"/>
              </a:rPr>
              <a:t> S </a:t>
            </a:r>
            <a:endParaRPr lang="en-US" sz="2600" dirty="0">
              <a:latin typeface="Times New Roman" pitchFamily="18" charset="0"/>
              <a:cs typeface="Times New Roman" pitchFamily="18" charset="0"/>
            </a:endParaRPr>
          </a:p>
          <a:p>
            <a:pPr algn="just">
              <a:lnSpc>
                <a:spcPct val="150000"/>
              </a:lnSpc>
            </a:pPr>
            <a:r>
              <a:rPr lang="en-US" sz="2600" dirty="0" err="1">
                <a:latin typeface="Times New Roman" pitchFamily="18" charset="0"/>
                <a:cs typeface="Times New Roman" pitchFamily="18" charset="0"/>
              </a:rPr>
              <a:t>Streptolysin</a:t>
            </a:r>
            <a:r>
              <a:rPr lang="en-US" sz="2600" dirty="0">
                <a:latin typeface="Times New Roman" pitchFamily="18" charset="0"/>
                <a:cs typeface="Times New Roman" pitchFamily="18" charset="0"/>
              </a:rPr>
              <a:t> S is oxygen-stable and causes hemoly­sis colonies on aerobic blood culture. </a:t>
            </a:r>
          </a:p>
          <a:p>
            <a:pPr algn="just">
              <a:lnSpc>
                <a:spcPct val="150000"/>
              </a:lnSpc>
            </a:pPr>
            <a:r>
              <a:rPr lang="en-US" sz="2600" dirty="0">
                <a:latin typeface="Times New Roman" pitchFamily="18" charset="0"/>
                <a:cs typeface="Times New Roman" pitchFamily="18" charset="0"/>
              </a:rPr>
              <a:t>It is produced in the presence of serum (S indicates serum dependence). </a:t>
            </a:r>
          </a:p>
          <a:p>
            <a:pPr algn="just">
              <a:lnSpc>
                <a:spcPct val="150000"/>
              </a:lnSpc>
            </a:pPr>
            <a:r>
              <a:rPr lang="en-US" sz="2600" dirty="0">
                <a:latin typeface="Times New Roman" pitchFamily="18" charset="0"/>
                <a:cs typeface="Times New Roman" pitchFamily="18" charset="0"/>
              </a:rPr>
              <a:t>It is protein but non-antigenic which may be due to its small size. </a:t>
            </a:r>
          </a:p>
          <a:p>
            <a:pPr algn="just">
              <a:lnSpc>
                <a:spcPct val="150000"/>
              </a:lnSpc>
            </a:pPr>
            <a:r>
              <a:rPr lang="en-US" sz="2600" dirty="0">
                <a:latin typeface="Times New Roman" pitchFamily="18" charset="0"/>
                <a:cs typeface="Times New Roman" pitchFamily="18" charset="0"/>
              </a:rPr>
              <a:t> It can lyse erythrocytes, leukocytes, and platelets.</a:t>
            </a:r>
          </a:p>
        </p:txBody>
      </p:sp>
    </p:spTree>
    <p:extLst>
      <p:ext uri="{BB962C8B-B14F-4D97-AF65-F5344CB8AC3E}">
        <p14:creationId xmlns:p14="http://schemas.microsoft.com/office/powerpoint/2010/main" val="3259727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a:latin typeface="Times New Roman" panose="02020603050405020304" pitchFamily="18" charset="0"/>
                <a:cs typeface="Times New Roman" panose="02020603050405020304" pitchFamily="18" charset="0"/>
              </a:rPr>
              <a:t>Pathogenesis </a:t>
            </a:r>
          </a:p>
          <a:p>
            <a:pPr algn="just">
              <a:lnSpc>
                <a:spcPct val="150000"/>
              </a:lnSpc>
            </a:pPr>
            <a:r>
              <a:rPr lang="en-US" sz="2500" i="1" dirty="0" smtClean="0">
                <a:latin typeface="Times New Roman" panose="02020603050405020304" pitchFamily="18" charset="0"/>
                <a:cs typeface="Times New Roman" panose="02020603050405020304" pitchFamily="18" charset="0"/>
              </a:rPr>
              <a:t>S</a:t>
            </a:r>
            <a:r>
              <a:rPr lang="en-US" sz="2500" i="1" dirty="0">
                <a:latin typeface="Times New Roman" panose="02020603050405020304" pitchFamily="18" charset="0"/>
                <a:cs typeface="Times New Roman" panose="02020603050405020304" pitchFamily="18" charset="0"/>
              </a:rPr>
              <a:t>. pyogenes </a:t>
            </a:r>
            <a:r>
              <a:rPr lang="en-US" sz="2500" dirty="0">
                <a:latin typeface="Times New Roman" panose="02020603050405020304" pitchFamily="18" charset="0"/>
                <a:cs typeface="Times New Roman" panose="02020603050405020304" pitchFamily="18" charset="0"/>
              </a:rPr>
              <a:t>enters the body through wounds to the skin </a:t>
            </a:r>
            <a:r>
              <a:rPr lang="en-US" sz="2500" dirty="0" smtClean="0">
                <a:latin typeface="Times New Roman" panose="02020603050405020304" pitchFamily="18" charset="0"/>
                <a:cs typeface="Times New Roman" panose="02020603050405020304" pitchFamily="18" charset="0"/>
              </a:rPr>
              <a:t>and spreads </a:t>
            </a:r>
            <a:r>
              <a:rPr lang="en-US" sz="2500" dirty="0">
                <a:latin typeface="Times New Roman" panose="02020603050405020304" pitchFamily="18" charset="0"/>
                <a:cs typeface="Times New Roman" panose="02020603050405020304" pitchFamily="18" charset="0"/>
              </a:rPr>
              <a:t>rapidly along muscle fascia.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It </a:t>
            </a:r>
            <a:r>
              <a:rPr lang="en-US" sz="2500" dirty="0">
                <a:latin typeface="Times New Roman" panose="02020603050405020304" pitchFamily="18" charset="0"/>
                <a:cs typeface="Times New Roman" panose="02020603050405020304" pitchFamily="18" charset="0"/>
              </a:rPr>
              <a:t>secretes the </a:t>
            </a:r>
            <a:r>
              <a:rPr lang="en-US" sz="2500" dirty="0" smtClean="0">
                <a:latin typeface="Times New Roman" panose="02020603050405020304" pitchFamily="18" charset="0"/>
                <a:cs typeface="Times New Roman" panose="02020603050405020304" pitchFamily="18" charset="0"/>
              </a:rPr>
              <a:t>enzymes and </a:t>
            </a:r>
            <a:r>
              <a:rPr lang="en-US" sz="2500" dirty="0">
                <a:latin typeface="Times New Roman" panose="02020603050405020304" pitchFamily="18" charset="0"/>
                <a:cs typeface="Times New Roman" panose="02020603050405020304" pitchFamily="18" charset="0"/>
              </a:rPr>
              <a:t>toxins that destroy tissues at a rate of several </a:t>
            </a:r>
            <a:r>
              <a:rPr lang="en-US" sz="2500" dirty="0" smtClean="0">
                <a:latin typeface="Times New Roman" panose="02020603050405020304" pitchFamily="18" charset="0"/>
                <a:cs typeface="Times New Roman" panose="02020603050405020304" pitchFamily="18" charset="0"/>
              </a:rPr>
              <a:t>centimeters of </a:t>
            </a:r>
            <a:r>
              <a:rPr lang="en-US" sz="2500" dirty="0">
                <a:latin typeface="Times New Roman" panose="02020603050405020304" pitchFamily="18" charset="0"/>
                <a:cs typeface="Times New Roman" panose="02020603050405020304" pitchFamily="18" charset="0"/>
              </a:rPr>
              <a:t>tissue an </a:t>
            </a:r>
            <a:r>
              <a:rPr lang="en-US" sz="2500" dirty="0" smtClean="0">
                <a:latin typeface="Times New Roman" panose="02020603050405020304" pitchFamily="18" charset="0"/>
                <a:cs typeface="Times New Roman" panose="02020603050405020304" pitchFamily="18" charset="0"/>
              </a:rPr>
              <a:t>hour. </a:t>
            </a:r>
            <a:endParaRPr lang="en-US" sz="2500" dirty="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It causes </a:t>
            </a:r>
            <a:r>
              <a:rPr lang="en-US" sz="2500" dirty="0">
                <a:latin typeface="Times New Roman" panose="02020603050405020304" pitchFamily="18" charset="0"/>
                <a:cs typeface="Times New Roman" panose="02020603050405020304" pitchFamily="18" charset="0"/>
              </a:rPr>
              <a:t>organ failure so that </a:t>
            </a:r>
            <a:r>
              <a:rPr lang="en-US" sz="2500" dirty="0" smtClean="0">
                <a:latin typeface="Times New Roman" panose="02020603050405020304" pitchFamily="18" charset="0"/>
                <a:cs typeface="Times New Roman" panose="02020603050405020304" pitchFamily="18" charset="0"/>
              </a:rPr>
              <a:t>more than </a:t>
            </a:r>
            <a:r>
              <a:rPr lang="en-US" sz="2500" dirty="0">
                <a:latin typeface="Times New Roman" panose="02020603050405020304" pitchFamily="18" charset="0"/>
                <a:cs typeface="Times New Roman" panose="02020603050405020304" pitchFamily="18" charset="0"/>
              </a:rPr>
              <a:t>50% of patients </a:t>
            </a:r>
            <a:r>
              <a:rPr lang="en-US" sz="2500" dirty="0" smtClean="0">
                <a:latin typeface="Times New Roman" panose="02020603050405020304" pitchFamily="18" charset="0"/>
                <a:cs typeface="Times New Roman" panose="02020603050405020304" pitchFamily="18" charset="0"/>
              </a:rPr>
              <a:t>die.</a:t>
            </a:r>
          </a:p>
          <a:p>
            <a:pPr algn="just">
              <a:lnSpc>
                <a:spcPct val="150000"/>
              </a:lnSpc>
            </a:pPr>
            <a:r>
              <a:rPr lang="en-US" sz="2500" dirty="0" smtClean="0">
                <a:latin typeface="Times New Roman" panose="02020603050405020304" pitchFamily="18" charset="0"/>
                <a:cs typeface="Times New Roman" panose="02020603050405020304" pitchFamily="18" charset="0"/>
              </a:rPr>
              <a:t>The </a:t>
            </a:r>
            <a:r>
              <a:rPr lang="en-US" sz="2500" dirty="0">
                <a:latin typeface="Times New Roman" panose="02020603050405020304" pitchFamily="18" charset="0"/>
                <a:cs typeface="Times New Roman" panose="02020603050405020304" pitchFamily="18" charset="0"/>
              </a:rPr>
              <a:t>usual route of transmission </a:t>
            </a:r>
            <a:r>
              <a:rPr lang="en-US" sz="2500" dirty="0" smtClean="0">
                <a:latin typeface="Times New Roman" panose="02020603050405020304" pitchFamily="18" charset="0"/>
                <a:cs typeface="Times New Roman" panose="02020603050405020304" pitchFamily="18" charset="0"/>
              </a:rPr>
              <a:t>is from </a:t>
            </a:r>
            <a:r>
              <a:rPr lang="en-US" sz="2500" dirty="0">
                <a:latin typeface="Times New Roman" panose="02020603050405020304" pitchFamily="18" charset="0"/>
                <a:cs typeface="Times New Roman" panose="02020603050405020304" pitchFamily="18" charset="0"/>
              </a:rPr>
              <a:t>person to person.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Necrotizing </a:t>
            </a:r>
            <a:r>
              <a:rPr lang="en-US" sz="2500" dirty="0">
                <a:latin typeface="Times New Roman" panose="02020603050405020304" pitchFamily="18" charset="0"/>
                <a:cs typeface="Times New Roman" panose="02020603050405020304" pitchFamily="18" charset="0"/>
              </a:rPr>
              <a:t>fasciitis has developed </a:t>
            </a:r>
            <a:r>
              <a:rPr lang="en-US" sz="2500" dirty="0" smtClean="0">
                <a:latin typeface="Times New Roman" panose="02020603050405020304" pitchFamily="18" charset="0"/>
                <a:cs typeface="Times New Roman" panose="02020603050405020304" pitchFamily="18" charset="0"/>
              </a:rPr>
              <a:t>following </a:t>
            </a:r>
            <a:r>
              <a:rPr lang="en-US" sz="2500" dirty="0">
                <a:latin typeface="Times New Roman" panose="02020603050405020304" pitchFamily="18" charset="0"/>
                <a:cs typeface="Times New Roman" panose="02020603050405020304" pitchFamily="18" charset="0"/>
              </a:rPr>
              <a:t>lowing surgery, abortion, and seemingly harmless events </a:t>
            </a:r>
            <a:r>
              <a:rPr lang="en-US" sz="2500" dirty="0" smtClean="0">
                <a:latin typeface="Times New Roman" panose="02020603050405020304" pitchFamily="18" charset="0"/>
                <a:cs typeface="Times New Roman" panose="02020603050405020304" pitchFamily="18" charset="0"/>
              </a:rPr>
              <a:t>such as </a:t>
            </a:r>
            <a:r>
              <a:rPr lang="en-US" sz="2500" dirty="0">
                <a:latin typeface="Times New Roman" panose="02020603050405020304" pitchFamily="18" charset="0"/>
                <a:cs typeface="Times New Roman" panose="02020603050405020304" pitchFamily="18" charset="0"/>
              </a:rPr>
              <a:t>a </a:t>
            </a:r>
            <a:r>
              <a:rPr lang="en-US" sz="2500" dirty="0" smtClean="0">
                <a:latin typeface="Times New Roman" panose="02020603050405020304" pitchFamily="18" charset="0"/>
                <a:cs typeface="Times New Roman" panose="02020603050405020304" pitchFamily="18" charset="0"/>
              </a:rPr>
              <a:t>needle stick </a:t>
            </a:r>
            <a:r>
              <a:rPr lang="en-US" sz="2500" dirty="0">
                <a:latin typeface="Times New Roman" panose="02020603050405020304" pitchFamily="18" charset="0"/>
                <a:cs typeface="Times New Roman" panose="02020603050405020304" pitchFamily="18" charset="0"/>
              </a:rPr>
              <a:t>to draw blood. </a:t>
            </a:r>
          </a:p>
        </p:txBody>
      </p:sp>
    </p:spTree>
    <p:extLst>
      <p:ext uri="{BB962C8B-B14F-4D97-AF65-F5344CB8AC3E}">
        <p14:creationId xmlns:p14="http://schemas.microsoft.com/office/powerpoint/2010/main" val="3062992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6200"/>
            <a:ext cx="6144491" cy="6934200"/>
          </a:xfrm>
        </p:spPr>
        <p:txBody>
          <a:bodyPr>
            <a:normAutofit fontScale="85000" lnSpcReduction="20000"/>
          </a:bodyPr>
          <a:lstStyle/>
          <a:p>
            <a:pPr marL="0" indent="0">
              <a:lnSpc>
                <a:spcPct val="160000"/>
              </a:lnSpc>
              <a:buNone/>
            </a:pPr>
            <a:r>
              <a:rPr lang="en-US" sz="3100" b="1" i="1" dirty="0">
                <a:latin typeface="Times New Roman" panose="02020603050405020304" pitchFamily="18" charset="0"/>
                <a:cs typeface="Times New Roman" panose="02020603050405020304" pitchFamily="18" charset="0"/>
              </a:rPr>
              <a:t>Streptococcus</a:t>
            </a:r>
            <a:r>
              <a:rPr lang="en-US" sz="3100" b="1" dirty="0">
                <a:latin typeface="Times New Roman" panose="02020603050405020304" pitchFamily="18" charset="0"/>
                <a:cs typeface="Times New Roman" panose="02020603050405020304" pitchFamily="18" charset="0"/>
              </a:rPr>
              <a:t> infections, clinical features</a:t>
            </a:r>
            <a:endParaRPr lang="am-ET" sz="3100" dirty="0">
              <a:cs typeface="Times New Roman" panose="02020603050405020304" pitchFamily="18" charset="0"/>
            </a:endParaRPr>
          </a:p>
          <a:p>
            <a:pPr marL="0" indent="0">
              <a:lnSpc>
                <a:spcPct val="160000"/>
              </a:lnSpc>
              <a:buNone/>
            </a:pPr>
            <a:r>
              <a:rPr lang="en-US" sz="3100" b="1" dirty="0" smtClean="0">
                <a:latin typeface="Times New Roman" pitchFamily="18" charset="0"/>
                <a:cs typeface="Times New Roman" pitchFamily="18" charset="0"/>
              </a:rPr>
              <a:t>a. Erysipelas</a:t>
            </a:r>
          </a:p>
          <a:p>
            <a:pPr marL="182880" lvl="1">
              <a:lnSpc>
                <a:spcPct val="160000"/>
              </a:lnSpc>
            </a:pPr>
            <a:r>
              <a:rPr lang="en-US" dirty="0" smtClean="0"/>
              <a:t> </a:t>
            </a:r>
            <a:r>
              <a:rPr lang="en-US" dirty="0">
                <a:latin typeface="Times New Roman" pitchFamily="18" charset="0"/>
                <a:cs typeface="Times New Roman" pitchFamily="18" charset="0"/>
              </a:rPr>
              <a:t>P</a:t>
            </a:r>
            <a:r>
              <a:rPr lang="en-US" dirty="0" smtClean="0">
                <a:latin typeface="Times New Roman" pitchFamily="18" charset="0"/>
                <a:cs typeface="Times New Roman" pitchFamily="18" charset="0"/>
              </a:rPr>
              <a:t>ainful</a:t>
            </a:r>
            <a:r>
              <a:rPr lang="en-US" dirty="0">
                <a:latin typeface="Times New Roman" pitchFamily="18" charset="0"/>
                <a:cs typeface="Times New Roman" pitchFamily="18" charset="0"/>
              </a:rPr>
              <a:t>, well-demarcated, </a:t>
            </a:r>
            <a:r>
              <a:rPr lang="en-US" dirty="0" smtClean="0">
                <a:latin typeface="Times New Roman" pitchFamily="18" charset="0"/>
                <a:cs typeface="Times New Roman" pitchFamily="18" charset="0"/>
              </a:rPr>
              <a:t>infection of the </a:t>
            </a:r>
            <a:r>
              <a:rPr lang="en-US" dirty="0">
                <a:latin typeface="Times New Roman" pitchFamily="18" charset="0"/>
                <a:cs typeface="Times New Roman" pitchFamily="18" charset="0"/>
              </a:rPr>
              <a:t>dermis </a:t>
            </a:r>
            <a:endParaRPr lang="en-US" dirty="0" smtClean="0">
              <a:latin typeface="Times New Roman" pitchFamily="18" charset="0"/>
              <a:cs typeface="Times New Roman" pitchFamily="18" charset="0"/>
            </a:endParaRPr>
          </a:p>
          <a:p>
            <a:pPr marL="182880" lvl="1">
              <a:lnSpc>
                <a:spcPct val="160000"/>
              </a:lnSpc>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a:t>
            </a:r>
            <a:r>
              <a:rPr lang="en-US" dirty="0" smtClean="0">
                <a:latin typeface="Times New Roman" pitchFamily="18" charset="0"/>
                <a:cs typeface="Times New Roman" pitchFamily="18" charset="0"/>
              </a:rPr>
              <a:t>ntensely erythematous lesion </a:t>
            </a:r>
            <a:r>
              <a:rPr lang="en-US" dirty="0">
                <a:latin typeface="Times New Roman" pitchFamily="18" charset="0"/>
                <a:cs typeface="Times New Roman" pitchFamily="18" charset="0"/>
              </a:rPr>
              <a:t>raised above the level of the </a:t>
            </a:r>
            <a:r>
              <a:rPr lang="en-US" dirty="0" smtClean="0">
                <a:latin typeface="Times New Roman" pitchFamily="18" charset="0"/>
                <a:cs typeface="Times New Roman" pitchFamily="18" charset="0"/>
              </a:rPr>
              <a:t>surrounding</a:t>
            </a:r>
          </a:p>
          <a:p>
            <a:pPr marL="182880" lvl="1">
              <a:lnSpc>
                <a:spcPct val="160000"/>
              </a:lnSpc>
            </a:pP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Patients experience localized pain, </a:t>
            </a:r>
            <a:r>
              <a:rPr lang="en-US" dirty="0" smtClean="0">
                <a:latin typeface="Times New Roman" pitchFamily="18" charset="0"/>
                <a:cs typeface="Times New Roman" pitchFamily="18" charset="0"/>
              </a:rPr>
              <a:t>inflammation superficial lymph </a:t>
            </a:r>
            <a:r>
              <a:rPr lang="en-US" dirty="0">
                <a:latin typeface="Times New Roman" pitchFamily="18" charset="0"/>
                <a:cs typeface="Times New Roman" pitchFamily="18" charset="0"/>
              </a:rPr>
              <a:t>node enlargement, and systemic </a:t>
            </a:r>
            <a:r>
              <a:rPr lang="en-US" dirty="0" smtClean="0">
                <a:latin typeface="Times New Roman" pitchFamily="18" charset="0"/>
                <a:cs typeface="Times New Roman" pitchFamily="18" charset="0"/>
              </a:rPr>
              <a:t>signs</a:t>
            </a:r>
          </a:p>
          <a:p>
            <a:pPr marL="182880" lvl="1">
              <a:lnSpc>
                <a:spcPct val="160000"/>
              </a:lnSpc>
            </a:pPr>
            <a:r>
              <a:rPr lang="en-US" dirty="0" smtClean="0">
                <a:latin typeface="Times New Roman" pitchFamily="18" charset="0"/>
                <a:cs typeface="Times New Roman" pitchFamily="18" charset="0"/>
              </a:rPr>
              <a:t>Different strain  from </a:t>
            </a:r>
            <a:r>
              <a:rPr lang="en-US" dirty="0">
                <a:latin typeface="Times New Roman" pitchFamily="18" charset="0"/>
                <a:cs typeface="Times New Roman" pitchFamily="18" charset="0"/>
              </a:rPr>
              <a:t>causing pharyngitis</a:t>
            </a:r>
            <a:endParaRPr lang="en-US" dirty="0" smtClean="0">
              <a:latin typeface="Times New Roman" pitchFamily="18" charset="0"/>
              <a:cs typeface="Times New Roman" pitchFamily="18" charset="0"/>
            </a:endParaRPr>
          </a:p>
          <a:p>
            <a:pPr marL="182880" lvl="1">
              <a:lnSpc>
                <a:spcPct val="160000"/>
              </a:lnSpc>
            </a:pPr>
            <a:r>
              <a:rPr lang="en-US" b="1" i="1" dirty="0" smtClean="0">
                <a:latin typeface="Times New Roman" pitchFamily="18" charset="0"/>
                <a:cs typeface="Times New Roman" pitchFamily="18" charset="0"/>
              </a:rPr>
              <a:t>S. </a:t>
            </a:r>
            <a:r>
              <a:rPr lang="en-US" b="1" i="1" dirty="0">
                <a:latin typeface="Times New Roman" pitchFamily="18" charset="0"/>
                <a:cs typeface="Times New Roman" pitchFamily="18" charset="0"/>
              </a:rPr>
              <a:t>agalactiae</a:t>
            </a:r>
            <a:r>
              <a:rPr lang="en-US" i="1" dirty="0">
                <a:latin typeface="Times New Roman" pitchFamily="18" charset="0"/>
                <a:cs typeface="Times New Roman" pitchFamily="18" charset="0"/>
              </a:rPr>
              <a:t>,</a:t>
            </a:r>
            <a:r>
              <a:rPr lang="en-US" dirty="0">
                <a:latin typeface="Times New Roman" pitchFamily="18" charset="0"/>
                <a:cs typeface="Times New Roman" pitchFamily="18" charset="0"/>
              </a:rPr>
              <a:t> or </a:t>
            </a:r>
            <a:r>
              <a:rPr lang="en-US" b="1" i="1" dirty="0">
                <a:latin typeface="Times New Roman" pitchFamily="18" charset="0"/>
                <a:cs typeface="Times New Roman" pitchFamily="18" charset="0"/>
              </a:rPr>
              <a:t>S. aureus </a:t>
            </a:r>
            <a:r>
              <a:rPr lang="en-US" dirty="0">
                <a:latin typeface="Times New Roman" pitchFamily="18" charset="0"/>
                <a:cs typeface="Times New Roman" pitchFamily="18" charset="0"/>
              </a:rPr>
              <a:t>can </a:t>
            </a:r>
            <a:r>
              <a:rPr lang="en-US" dirty="0" smtClean="0">
                <a:latin typeface="Times New Roman" pitchFamily="18" charset="0"/>
                <a:cs typeface="Times New Roman" pitchFamily="18" charset="0"/>
              </a:rPr>
              <a:t>also cause </a:t>
            </a:r>
            <a:r>
              <a:rPr lang="en-US" b="1" dirty="0" smtClean="0">
                <a:latin typeface="Times New Roman" pitchFamily="18" charset="0"/>
                <a:cs typeface="Times New Roman" pitchFamily="18" charset="0"/>
              </a:rPr>
              <a:t>erysipelas</a:t>
            </a:r>
          </a:p>
          <a:p>
            <a:pPr lvl="1">
              <a:lnSpc>
                <a:spcPct val="160000"/>
              </a:lnSpc>
            </a:pP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909" y="1828800"/>
            <a:ext cx="327660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081120" y="1848600"/>
              <a:ext cx="2858040" cy="4402440"/>
            </p14:xfrm>
          </p:contentPart>
        </mc:Choice>
        <mc:Fallback xmlns="">
          <p:pic>
            <p:nvPicPr>
              <p:cNvPr id="2" name="Ink 1"/>
              <p:cNvPicPr/>
              <p:nvPr/>
            </p:nvPicPr>
            <p:blipFill>
              <a:blip r:embed="rId5"/>
              <a:stretch>
                <a:fillRect/>
              </a:stretch>
            </p:blipFill>
            <p:spPr>
              <a:xfrm>
                <a:off x="6071760" y="1839240"/>
                <a:ext cx="2876760" cy="4421160"/>
              </a:xfrm>
              <a:prstGeom prst="rect">
                <a:avLst/>
              </a:prstGeom>
            </p:spPr>
          </p:pic>
        </mc:Fallback>
      </mc:AlternateContent>
      <p:sp>
        <p:nvSpPr>
          <p:cNvPr id="5" name="Slide Number Placeholder 4"/>
          <p:cNvSpPr>
            <a:spLocks noGrp="1"/>
          </p:cNvSpPr>
          <p:nvPr>
            <p:ph type="sldNum" sz="quarter" idx="12"/>
          </p:nvPr>
        </p:nvSpPr>
        <p:spPr/>
        <p:txBody>
          <a:bodyPr/>
          <a:lstStyle/>
          <a:p>
            <a:fld id="{D167EEAB-4B1A-4B36-8290-8409503FCFA0}" type="slidenum">
              <a:rPr lang="am-ET" smtClean="0"/>
              <a:t>69</a:t>
            </a:fld>
            <a:endParaRPr lang="am-ET"/>
          </a:p>
        </p:txBody>
      </p:sp>
    </p:spTree>
    <p:extLst>
      <p:ext uri="{BB962C8B-B14F-4D97-AF65-F5344CB8AC3E}">
        <p14:creationId xmlns:p14="http://schemas.microsoft.com/office/powerpoint/2010/main" val="4181669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228127"/>
            <a:ext cx="8001000" cy="608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827" y="3970569"/>
            <a:ext cx="2634345" cy="2577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7</a:t>
            </a:fld>
            <a:endParaRPr lang="am-ET"/>
          </a:p>
        </p:txBody>
      </p:sp>
      <p:sp>
        <p:nvSpPr>
          <p:cNvPr id="2" name="Rectangle 1"/>
          <p:cNvSpPr/>
          <p:nvPr/>
        </p:nvSpPr>
        <p:spPr>
          <a:xfrm>
            <a:off x="6248400" y="3079327"/>
            <a:ext cx="2133600" cy="369332"/>
          </a:xfrm>
          <a:prstGeom prst="rect">
            <a:avLst/>
          </a:prstGeom>
        </p:spPr>
        <p:txBody>
          <a:bodyPr wrap="square">
            <a:spAutoFit/>
          </a:bodyPr>
          <a:lstStyle/>
          <a:p>
            <a:pPr>
              <a:lnSpc>
                <a:spcPct val="150000"/>
              </a:lnSpc>
            </a:pPr>
            <a:r>
              <a:rPr lang="en-US" sz="1200" dirty="0" smtClean="0"/>
              <a:t>(</a:t>
            </a:r>
            <a:r>
              <a:rPr lang="en-US" sz="1200" dirty="0"/>
              <a:t>c) Detail of the epidermis. </a:t>
            </a:r>
            <a:endParaRPr lang="en-US" sz="1200" dirty="0">
              <a:latin typeface="Times Netiw Roman"/>
            </a:endParaRPr>
          </a:p>
        </p:txBody>
      </p:sp>
      <p:sp>
        <p:nvSpPr>
          <p:cNvPr id="3" name="Rectangle 2"/>
          <p:cNvSpPr/>
          <p:nvPr/>
        </p:nvSpPr>
        <p:spPr>
          <a:xfrm>
            <a:off x="76201" y="6095999"/>
            <a:ext cx="6781799" cy="692497"/>
          </a:xfrm>
          <a:prstGeom prst="rect">
            <a:avLst/>
          </a:prstGeom>
        </p:spPr>
        <p:txBody>
          <a:bodyPr wrap="square">
            <a:spAutoFit/>
          </a:bodyPr>
          <a:lstStyle/>
          <a:p>
            <a:pPr>
              <a:lnSpc>
                <a:spcPct val="150000"/>
              </a:lnSpc>
            </a:pPr>
            <a:r>
              <a:rPr lang="en-US" sz="1300" dirty="0">
                <a:solidFill>
                  <a:srgbClr val="231F20"/>
                </a:solidFill>
                <a:latin typeface="Times New Roman" panose="02020603050405020304" pitchFamily="18" charset="0"/>
                <a:cs typeface="Times New Roman" panose="02020603050405020304" pitchFamily="18" charset="0"/>
              </a:rPr>
              <a:t>(b) Skin is composed of the outer </a:t>
            </a:r>
            <a:r>
              <a:rPr lang="en-US" sz="1300" dirty="0" smtClean="0">
                <a:solidFill>
                  <a:srgbClr val="231F20"/>
                </a:solidFill>
                <a:latin typeface="Times New Roman" panose="02020603050405020304" pitchFamily="18" charset="0"/>
                <a:cs typeface="Times New Roman" panose="02020603050405020304" pitchFamily="18" charset="0"/>
              </a:rPr>
              <a:t>epidermis and </a:t>
            </a:r>
            <a:r>
              <a:rPr lang="en-US" sz="1300" dirty="0">
                <a:solidFill>
                  <a:srgbClr val="231F20"/>
                </a:solidFill>
                <a:latin typeface="Times New Roman" panose="02020603050405020304" pitchFamily="18" charset="0"/>
                <a:cs typeface="Times New Roman" panose="02020603050405020304" pitchFamily="18" charset="0"/>
              </a:rPr>
              <a:t>the deeper dermis. In addition, a layer of fat cells called </a:t>
            </a:r>
            <a:r>
              <a:rPr lang="en-US" sz="1300" dirty="0" smtClean="0">
                <a:solidFill>
                  <a:srgbClr val="231F20"/>
                </a:solidFill>
                <a:latin typeface="Times New Roman" panose="02020603050405020304" pitchFamily="18" charset="0"/>
                <a:cs typeface="Times New Roman" panose="02020603050405020304" pitchFamily="18" charset="0"/>
              </a:rPr>
              <a:t>the hypodermis </a:t>
            </a:r>
            <a:r>
              <a:rPr lang="en-US" sz="1300" dirty="0">
                <a:solidFill>
                  <a:srgbClr val="231F20"/>
                </a:solidFill>
                <a:latin typeface="Times New Roman" panose="02020603050405020304" pitchFamily="18" charset="0"/>
                <a:cs typeface="Times New Roman" panose="02020603050405020304" pitchFamily="18" charset="0"/>
              </a:rPr>
              <a:t>lies beneath the dermis. </a:t>
            </a:r>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99963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781800" cy="6705600"/>
          </a:xfrm>
        </p:spPr>
        <p:txBody>
          <a:bodyPr>
            <a:noAutofit/>
          </a:bodyPr>
          <a:lstStyle/>
          <a:p>
            <a:pPr marL="0" indent="0">
              <a:buNone/>
            </a:pPr>
            <a:r>
              <a:rPr lang="en-US" sz="2400" b="1" dirty="0" smtClean="0">
                <a:latin typeface="Times New Roman" panose="02020603050405020304" pitchFamily="18" charset="0"/>
                <a:cs typeface="Times New Roman" panose="02020603050405020304" pitchFamily="18" charset="0"/>
              </a:rPr>
              <a:t>b. Cellulitis</a:t>
            </a:r>
            <a:endParaRPr lang="en-US" sz="2400" b="1" dirty="0">
              <a:latin typeface="Times New Roman" panose="02020603050405020304" pitchFamily="18" charset="0"/>
              <a:cs typeface="Times New Roman" panose="02020603050405020304" pitchFamily="18" charset="0"/>
            </a:endParaRPr>
          </a:p>
          <a:p>
            <a:pPr marL="274320" lvl="1">
              <a:lnSpc>
                <a:spcPct val="150000"/>
              </a:lnSpc>
            </a:pPr>
            <a:r>
              <a:rPr lang="en-US" sz="2400" dirty="0">
                <a:latin typeface="Times New Roman" panose="02020603050405020304" pitchFamily="18" charset="0"/>
                <a:cs typeface="Times New Roman" panose="02020603050405020304" pitchFamily="18" charset="0"/>
              </a:rPr>
              <a:t>I</a:t>
            </a:r>
            <a:r>
              <a:rPr lang="en-US" sz="2400" dirty="0" smtClean="0">
                <a:latin typeface="Times New Roman" panose="02020603050405020304" pitchFamily="18" charset="0"/>
                <a:cs typeface="Times New Roman" panose="02020603050405020304" pitchFamily="18" charset="0"/>
              </a:rPr>
              <a:t>nvolves  skin </a:t>
            </a:r>
            <a:r>
              <a:rPr lang="en-US" sz="2400" dirty="0">
                <a:latin typeface="Times New Roman" panose="02020603050405020304" pitchFamily="18" charset="0"/>
                <a:cs typeface="Times New Roman" panose="02020603050405020304" pitchFamily="18" charset="0"/>
              </a:rPr>
              <a:t>and deeper subcutaneous </a:t>
            </a:r>
            <a:r>
              <a:rPr lang="en-US" sz="2400" dirty="0" smtClean="0">
                <a:latin typeface="Times New Roman" panose="02020603050405020304" pitchFamily="18" charset="0"/>
                <a:cs typeface="Times New Roman" panose="02020603050405020304" pitchFamily="18" charset="0"/>
              </a:rPr>
              <a:t>tissues </a:t>
            </a:r>
          </a:p>
          <a:p>
            <a:pPr marL="274320" lvl="1">
              <a:lnSpc>
                <a:spcPct val="150000"/>
              </a:lnSpc>
            </a:pPr>
            <a:r>
              <a:rPr lang="en-US" sz="2400" dirty="0" smtClean="0">
                <a:latin typeface="Times New Roman" panose="02020603050405020304" pitchFamily="18" charset="0"/>
                <a:cs typeface="Times New Roman" panose="02020603050405020304" pitchFamily="18" charset="0"/>
              </a:rPr>
              <a:t>Diffuse- no distinction b/n infected and not infected </a:t>
            </a:r>
          </a:p>
          <a:p>
            <a:pPr marL="274320" lvl="1">
              <a:lnSpc>
                <a:spcPct val="150000"/>
              </a:lnSpc>
            </a:pPr>
            <a:r>
              <a:rPr lang="en-US" sz="2400" dirty="0" smtClean="0">
                <a:latin typeface="Times New Roman" panose="02020603050405020304" pitchFamily="18" charset="0"/>
                <a:cs typeface="Times New Roman" panose="02020603050405020304" pitchFamily="18" charset="0"/>
              </a:rPr>
              <a:t>Involve local &amp; systemic manifestations </a:t>
            </a:r>
            <a:endParaRPr lang="en-US" sz="2400" dirty="0">
              <a:latin typeface="Times New Roman" panose="02020603050405020304" pitchFamily="18" charset="0"/>
              <a:cs typeface="Times New Roman" panose="02020603050405020304" pitchFamily="18" charset="0"/>
            </a:endParaRPr>
          </a:p>
          <a:p>
            <a:pPr marL="57150" indent="0">
              <a:lnSpc>
                <a:spcPct val="150000"/>
              </a:lnSpc>
              <a:buNone/>
            </a:pPr>
            <a:r>
              <a:rPr lang="en-US" sz="2400" b="1" dirty="0" smtClean="0">
                <a:latin typeface="Times New Roman" panose="02020603050405020304" pitchFamily="18" charset="0"/>
                <a:cs typeface="Times New Roman" panose="02020603050405020304" pitchFamily="18" charset="0"/>
              </a:rPr>
              <a:t>c. </a:t>
            </a:r>
            <a:r>
              <a:rPr lang="en-US" sz="2400" b="1" dirty="0">
                <a:latin typeface="Times New Roman" panose="02020603050405020304" pitchFamily="18" charset="0"/>
                <a:cs typeface="Times New Roman" panose="02020603050405020304" pitchFamily="18" charset="0"/>
              </a:rPr>
              <a:t>Necrotizing fasciitis </a:t>
            </a:r>
            <a:r>
              <a:rPr lang="en-US" sz="2400" b="1" dirty="0" smtClean="0">
                <a:latin typeface="Times New Roman" panose="02020603050405020304" pitchFamily="18" charset="0"/>
                <a:cs typeface="Times New Roman" panose="02020603050405020304" pitchFamily="18" charset="0"/>
              </a:rPr>
              <a:t>(Streptococcal  gangrene</a:t>
            </a:r>
            <a:r>
              <a:rPr lang="en-US" sz="2400" b="1" dirty="0">
                <a:latin typeface="Times New Roman" panose="02020603050405020304" pitchFamily="18" charset="0"/>
                <a:cs typeface="Times New Roman" panose="02020603050405020304" pitchFamily="18" charset="0"/>
              </a:rPr>
              <a:t>) </a:t>
            </a:r>
          </a:p>
          <a:p>
            <a:pPr marL="274320" lvl="1">
              <a:lnSpc>
                <a:spcPct val="150000"/>
              </a:lnSpc>
            </a:pPr>
            <a:r>
              <a:rPr lang="en-US" sz="2400" dirty="0" smtClean="0">
                <a:latin typeface="Times New Roman" panose="02020603050405020304" pitchFamily="18" charset="0"/>
                <a:cs typeface="Times New Roman" panose="02020603050405020304" pitchFamily="18" charset="0"/>
              </a:rPr>
              <a:t>  Occurs deep in </a:t>
            </a:r>
            <a:r>
              <a:rPr lang="en-US" sz="2400" dirty="0">
                <a:latin typeface="Times New Roman" panose="02020603050405020304" pitchFamily="18" charset="0"/>
                <a:cs typeface="Times New Roman" panose="02020603050405020304" pitchFamily="18" charset="0"/>
              </a:rPr>
              <a:t>the subcutaneous tissue</a:t>
            </a:r>
          </a:p>
          <a:p>
            <a:pPr marL="274320" lvl="1">
              <a:lnSpc>
                <a:spcPct val="150000"/>
              </a:lnSpc>
            </a:pPr>
            <a:r>
              <a:rPr lang="en-US" sz="2400" dirty="0" err="1">
                <a:latin typeface="Times New Roman" panose="02020603050405020304" pitchFamily="18" charset="0"/>
                <a:cs typeface="Times New Roman" panose="02020603050405020304" pitchFamily="18" charset="0"/>
              </a:rPr>
              <a:t>C</a:t>
            </a:r>
            <a:r>
              <a:rPr lang="en-US" sz="2400" dirty="0" err="1" smtClean="0">
                <a:latin typeface="Times New Roman" panose="02020603050405020304" pitchFamily="18" charset="0"/>
                <a:cs typeface="Times New Roman" panose="02020603050405020304" pitchFamily="18" charset="0"/>
              </a:rPr>
              <a:t>hxs</a:t>
            </a:r>
            <a:r>
              <a:rPr lang="en-US" sz="2400" dirty="0" smtClean="0">
                <a:latin typeface="Times New Roman" panose="02020603050405020304" pitchFamily="18" charset="0"/>
                <a:cs typeface="Times New Roman" panose="02020603050405020304" pitchFamily="18" charset="0"/>
              </a:rPr>
              <a:t> by </a:t>
            </a:r>
            <a:r>
              <a:rPr lang="en-US" sz="2400" dirty="0">
                <a:latin typeface="Times New Roman" panose="02020603050405020304" pitchFamily="18" charset="0"/>
                <a:cs typeface="Times New Roman" panose="02020603050405020304" pitchFamily="18" charset="0"/>
              </a:rPr>
              <a:t>an extensive </a:t>
            </a:r>
            <a:r>
              <a:rPr lang="en-US" sz="2400" dirty="0" smtClean="0">
                <a:latin typeface="Times New Roman" panose="02020603050405020304" pitchFamily="18" charset="0"/>
                <a:cs typeface="Times New Roman" panose="02020603050405020304" pitchFamily="18" charset="0"/>
              </a:rPr>
              <a:t>destruction of </a:t>
            </a:r>
            <a:r>
              <a:rPr lang="en-US" sz="2400" dirty="0">
                <a:latin typeface="Times New Roman" panose="02020603050405020304" pitchFamily="18" charset="0"/>
                <a:cs typeface="Times New Roman" panose="02020603050405020304" pitchFamily="18" charset="0"/>
              </a:rPr>
              <a:t>muscle and </a:t>
            </a:r>
            <a:endParaRPr lang="en-US" sz="2400" dirty="0" smtClean="0">
              <a:latin typeface="Times New Roman" panose="02020603050405020304" pitchFamily="18" charset="0"/>
              <a:cs typeface="Times New Roman" panose="02020603050405020304" pitchFamily="18" charset="0"/>
            </a:endParaRPr>
          </a:p>
          <a:p>
            <a:pPr marL="0" lvl="1" indent="0">
              <a:lnSpc>
                <a:spcPct val="150000"/>
              </a:lnSpc>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fat</a:t>
            </a:r>
          </a:p>
          <a:p>
            <a:pPr marL="274320" lvl="1">
              <a:lnSpc>
                <a:spcPct val="150000"/>
              </a:lnSpc>
            </a:pPr>
            <a:r>
              <a:rPr lang="en-US" sz="2400" dirty="0" smtClean="0">
                <a:latin typeface="Times New Roman" panose="02020603050405020304" pitchFamily="18" charset="0"/>
                <a:cs typeface="Times New Roman" panose="02020603050405020304" pitchFamily="18" charset="0"/>
              </a:rPr>
              <a:t>It is </a:t>
            </a:r>
            <a:r>
              <a:rPr lang="en-US" sz="2400" dirty="0">
                <a:latin typeface="Times New Roman" panose="02020603050405020304" pitchFamily="18" charset="0"/>
                <a:cs typeface="Times New Roman" panose="02020603050405020304" pitchFamily="18" charset="0"/>
              </a:rPr>
              <a:t>a medical emergency requiring prompt </a:t>
            </a:r>
            <a:r>
              <a:rPr lang="en-US" sz="2400" dirty="0" smtClean="0">
                <a:latin typeface="Times New Roman" panose="02020603050405020304" pitchFamily="18" charset="0"/>
                <a:cs typeface="Times New Roman" panose="02020603050405020304" pitchFamily="18" charset="0"/>
              </a:rPr>
              <a:t> surgical </a:t>
            </a:r>
            <a:r>
              <a:rPr lang="en-US" sz="2400" dirty="0">
                <a:latin typeface="Times New Roman" pitchFamily="18" charset="0"/>
                <a:cs typeface="Times New Roman" pitchFamily="18" charset="0"/>
              </a:rPr>
              <a:t>debridement</a:t>
            </a:r>
            <a:endParaRPr lang="am-ET" sz="2400" dirty="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2819400"/>
            <a:ext cx="25908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167EEAB-4B1A-4B36-8290-8409503FCFA0}" type="slidenum">
              <a:rPr lang="am-ET" smtClean="0"/>
              <a:t>70</a:t>
            </a:fld>
            <a:endParaRPr lang="am-ET"/>
          </a:p>
        </p:txBody>
      </p:sp>
    </p:spTree>
    <p:extLst>
      <p:ext uri="{BB962C8B-B14F-4D97-AF65-F5344CB8AC3E}">
        <p14:creationId xmlns:p14="http://schemas.microsoft.com/office/powerpoint/2010/main" val="16598900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500" b="1" dirty="0">
                <a:latin typeface="Times New Roman" pitchFamily="18" charset="0"/>
                <a:cs typeface="Times New Roman" pitchFamily="18" charset="0"/>
              </a:rPr>
              <a:t>Laboratory </a:t>
            </a:r>
            <a:r>
              <a:rPr lang="en-US" sz="2500" b="1" dirty="0" smtClean="0">
                <a:latin typeface="Times New Roman" pitchFamily="18" charset="0"/>
                <a:cs typeface="Times New Roman" pitchFamily="18" charset="0"/>
              </a:rPr>
              <a:t>Diagnosis</a:t>
            </a:r>
          </a:p>
          <a:p>
            <a:pPr algn="just">
              <a:lnSpc>
                <a:spcPct val="150000"/>
              </a:lnSpc>
              <a:buFont typeface="Wingdings" pitchFamily="2" charset="2"/>
              <a:buChar char="§"/>
            </a:pPr>
            <a:r>
              <a:rPr lang="en-US" sz="2500" b="1" dirty="0" smtClean="0">
                <a:latin typeface="Times New Roman" pitchFamily="18" charset="0"/>
                <a:cs typeface="Times New Roman" pitchFamily="18" charset="0"/>
              </a:rPr>
              <a:t>Microscopy</a:t>
            </a:r>
            <a:r>
              <a:rPr lang="en-US" sz="2500" dirty="0" smtClean="0">
                <a:latin typeface="Times New Roman" pitchFamily="18" charset="0"/>
                <a:cs typeface="Times New Roman" pitchFamily="18" charset="0"/>
              </a:rPr>
              <a:t>: Gram-positive </a:t>
            </a:r>
            <a:r>
              <a:rPr lang="en-US" sz="2500" dirty="0">
                <a:latin typeface="Times New Roman" pitchFamily="18" charset="0"/>
                <a:cs typeface="Times New Roman" pitchFamily="18" charset="0"/>
              </a:rPr>
              <a:t>cocci in pairs and chains in association with leukocytes</a:t>
            </a:r>
          </a:p>
          <a:p>
            <a:pPr marL="514350" indent="-457200" algn="just">
              <a:lnSpc>
                <a:spcPct val="150000"/>
              </a:lnSpc>
              <a:buFont typeface="Wingdings" panose="05000000000000000000" pitchFamily="2" charset="2"/>
              <a:buChar char="§"/>
            </a:pPr>
            <a:r>
              <a:rPr lang="en-US" sz="2500" b="1" dirty="0">
                <a:latin typeface="Times New Roman" pitchFamily="18" charset="0"/>
                <a:cs typeface="Times New Roman" pitchFamily="18" charset="0"/>
              </a:rPr>
              <a:t>C</a:t>
            </a:r>
            <a:r>
              <a:rPr lang="en-US" sz="2500" b="1" dirty="0" smtClean="0">
                <a:latin typeface="Times New Roman" pitchFamily="18" charset="0"/>
                <a:cs typeface="Times New Roman" pitchFamily="18" charset="0"/>
              </a:rPr>
              <a:t>ulture</a:t>
            </a:r>
            <a:r>
              <a:rPr lang="en-US" sz="2500" dirty="0">
                <a:latin typeface="Times New Roman" pitchFamily="18" charset="0"/>
                <a:cs typeface="Times New Roman" pitchFamily="18" charset="0"/>
              </a:rPr>
              <a:t>: </a:t>
            </a:r>
            <a:r>
              <a:rPr lang="en-US" sz="2500" dirty="0" smtClean="0">
                <a:latin typeface="Times New Roman" pitchFamily="18" charset="0"/>
                <a:cs typeface="Times New Roman" pitchFamily="18" charset="0"/>
              </a:rPr>
              <a:t>Fastidious</a:t>
            </a:r>
            <a:r>
              <a:rPr lang="en-US" sz="2500" dirty="0">
                <a:latin typeface="Times New Roman" pitchFamily="18" charset="0"/>
                <a:cs typeface="Times New Roman" pitchFamily="18" charset="0"/>
              </a:rPr>
              <a:t>, susceptible to bacitracin, </a:t>
            </a:r>
            <a:r>
              <a:rPr lang="el-GR" sz="2500" dirty="0">
                <a:latin typeface="Times New Roman" pitchFamily="18" charset="0"/>
                <a:cs typeface="Times New Roman" pitchFamily="18" charset="0"/>
              </a:rPr>
              <a:t>β-</a:t>
            </a:r>
            <a:r>
              <a:rPr lang="en-US" sz="2500" dirty="0">
                <a:latin typeface="Times New Roman" pitchFamily="18" charset="0"/>
                <a:cs typeface="Times New Roman" pitchFamily="18" charset="0"/>
              </a:rPr>
              <a:t>hemolytic colonies on blood </a:t>
            </a:r>
            <a:r>
              <a:rPr lang="en-US" sz="2500" dirty="0" smtClean="0">
                <a:latin typeface="Times New Roman" pitchFamily="18" charset="0"/>
                <a:cs typeface="Times New Roman" pitchFamily="18" charset="0"/>
              </a:rPr>
              <a:t>agar</a:t>
            </a:r>
          </a:p>
          <a:p>
            <a:pPr marL="514350" indent="-457200" algn="just">
              <a:lnSpc>
                <a:spcPct val="150000"/>
              </a:lnSpc>
              <a:buFont typeface="Wingdings" panose="05000000000000000000" pitchFamily="2" charset="2"/>
              <a:buChar char="§"/>
            </a:pPr>
            <a:r>
              <a:rPr lang="en-US" sz="2500" i="1" dirty="0">
                <a:latin typeface="Times New Roman" pitchFamily="18" charset="0"/>
                <a:cs typeface="Times New Roman" pitchFamily="18" charset="0"/>
              </a:rPr>
              <a:t>S. pyo­genes </a:t>
            </a:r>
            <a:r>
              <a:rPr lang="en-US" sz="2500" dirty="0" smtClean="0">
                <a:latin typeface="Times New Roman" pitchFamily="18" charset="0"/>
                <a:cs typeface="Times New Roman" pitchFamily="18" charset="0"/>
              </a:rPr>
              <a:t>hydrolyzes PYR (</a:t>
            </a:r>
            <a:r>
              <a:rPr lang="en-US" sz="2500" dirty="0" err="1">
                <a:latin typeface="Times New Roman" panose="02020603050405020304" pitchFamily="18" charset="0"/>
                <a:cs typeface="Times New Roman" panose="02020603050405020304" pitchFamily="18" charset="0"/>
              </a:rPr>
              <a:t>Pyrrolidonyl</a:t>
            </a: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Aminopeptidase)</a:t>
            </a:r>
            <a:endParaRPr lang="en-US" sz="2500" dirty="0">
              <a:latin typeface="Times New Roman" pitchFamily="18" charset="0"/>
              <a:cs typeface="Times New Roman" pitchFamily="18" charset="0"/>
            </a:endParaRPr>
          </a:p>
          <a:p>
            <a:pPr lvl="1" algn="just">
              <a:lnSpc>
                <a:spcPct val="150000"/>
              </a:lnSpc>
            </a:pPr>
            <a:r>
              <a:rPr lang="en-US" sz="2500" dirty="0" smtClean="0">
                <a:latin typeface="Times New Roman" pitchFamily="18" charset="0"/>
                <a:cs typeface="Times New Roman" pitchFamily="18" charset="0"/>
              </a:rPr>
              <a:t>Antigen/antibody </a:t>
            </a:r>
            <a:r>
              <a:rPr lang="en-US" sz="2500" dirty="0">
                <a:latin typeface="Times New Roman" pitchFamily="18" charset="0"/>
                <a:cs typeface="Times New Roman" pitchFamily="18" charset="0"/>
              </a:rPr>
              <a:t>tests are not used for cutaneous</a:t>
            </a:r>
          </a:p>
          <a:p>
            <a:pPr>
              <a:lnSpc>
                <a:spcPct val="150000"/>
              </a:lnSpc>
            </a:pPr>
            <a:endParaRPr lang="am-ET" sz="2400" dirty="0"/>
          </a:p>
        </p:txBody>
      </p:sp>
      <p:sp>
        <p:nvSpPr>
          <p:cNvPr id="4" name="Slide Number Placeholder 3"/>
          <p:cNvSpPr>
            <a:spLocks noGrp="1"/>
          </p:cNvSpPr>
          <p:nvPr>
            <p:ph type="sldNum" sz="quarter" idx="12"/>
          </p:nvPr>
        </p:nvSpPr>
        <p:spPr/>
        <p:txBody>
          <a:bodyPr/>
          <a:lstStyle/>
          <a:p>
            <a:fld id="{D167EEAB-4B1A-4B36-8290-8409503FCFA0}" type="slidenum">
              <a:rPr lang="am-ET" smtClean="0"/>
              <a:t>71</a:t>
            </a:fld>
            <a:endParaRPr lang="am-ET"/>
          </a:p>
        </p:txBody>
      </p:sp>
    </p:spTree>
    <p:extLst>
      <p:ext uri="{BB962C8B-B14F-4D97-AF65-F5344CB8AC3E}">
        <p14:creationId xmlns:p14="http://schemas.microsoft.com/office/powerpoint/2010/main" val="42560632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lgn="just">
              <a:lnSpc>
                <a:spcPct val="150000"/>
              </a:lnSpc>
            </a:pPr>
            <a:r>
              <a:rPr lang="en-US" sz="2500" dirty="0">
                <a:latin typeface="Times New Roman" pitchFamily="18" charset="0"/>
                <a:cs typeface="Times New Roman" pitchFamily="18" charset="0"/>
              </a:rPr>
              <a:t>In </a:t>
            </a:r>
            <a:r>
              <a:rPr lang="en-US" sz="2500" b="1" dirty="0" err="1">
                <a:latin typeface="Times New Roman" pitchFamily="18" charset="0"/>
                <a:cs typeface="Times New Roman" pitchFamily="18" charset="0"/>
              </a:rPr>
              <a:t>quellung</a:t>
            </a:r>
            <a:r>
              <a:rPr lang="en-US" sz="2500" b="1" dirty="0">
                <a:latin typeface="Times New Roman" pitchFamily="18" charset="0"/>
                <a:cs typeface="Times New Roman" pitchFamily="18" charset="0"/>
              </a:rPr>
              <a:t> reaction</a:t>
            </a:r>
            <a:r>
              <a:rPr lang="en-US" sz="2500" dirty="0">
                <a:latin typeface="Times New Roman" pitchFamily="18" charset="0"/>
                <a:cs typeface="Times New Roman" pitchFamily="18" charset="0"/>
              </a:rPr>
              <a:t>, polyvalent anti-capsular antibodies are mixed with the bacteria, and then the mixture is examined </a:t>
            </a:r>
            <a:r>
              <a:rPr lang="en-US" sz="2500" dirty="0" smtClean="0">
                <a:latin typeface="Times New Roman" pitchFamily="18" charset="0"/>
                <a:cs typeface="Times New Roman" pitchFamily="18" charset="0"/>
              </a:rPr>
              <a:t>microscopically and show </a:t>
            </a:r>
            <a:r>
              <a:rPr lang="en-US" sz="2500" b="1" dirty="0" smtClean="0">
                <a:latin typeface="Times New Roman" pitchFamily="18" charset="0"/>
                <a:cs typeface="Times New Roman" pitchFamily="18" charset="0"/>
              </a:rPr>
              <a:t>ringed appearance</a:t>
            </a:r>
            <a:r>
              <a:rPr lang="en-US" sz="2500" dirty="0" smtClean="0">
                <a:latin typeface="Times New Roman" pitchFamily="18" charset="0"/>
                <a:cs typeface="Times New Roman" pitchFamily="18" charset="0"/>
              </a:rPr>
              <a:t>.</a:t>
            </a:r>
          </a:p>
          <a:p>
            <a:pPr algn="just">
              <a:lnSpc>
                <a:spcPct val="150000"/>
              </a:lnSpc>
            </a:pPr>
            <a:r>
              <a:rPr lang="en-US" sz="2500" dirty="0" smtClean="0">
                <a:latin typeface="Times New Roman" pitchFamily="18" charset="0"/>
                <a:cs typeface="Times New Roman" pitchFamily="18" charset="0"/>
              </a:rPr>
              <a:t> </a:t>
            </a:r>
            <a:r>
              <a:rPr lang="en-US" sz="2500" dirty="0">
                <a:latin typeface="Times New Roman" pitchFamily="18" charset="0"/>
                <a:cs typeface="Times New Roman" pitchFamily="18" charset="0"/>
              </a:rPr>
              <a:t>A greater </a:t>
            </a:r>
            <a:r>
              <a:rPr lang="en-US" sz="2500" dirty="0" err="1">
                <a:latin typeface="Times New Roman" pitchFamily="18" charset="0"/>
                <a:cs typeface="Times New Roman" pitchFamily="18" charset="0"/>
              </a:rPr>
              <a:t>refractiveness</a:t>
            </a:r>
            <a:r>
              <a:rPr lang="en-US" sz="2500" dirty="0">
                <a:latin typeface="Times New Roman" pitchFamily="18" charset="0"/>
                <a:cs typeface="Times New Roman" pitchFamily="18" charset="0"/>
              </a:rPr>
              <a:t> around the bacteria is a positive reaction for </a:t>
            </a:r>
            <a:r>
              <a:rPr lang="en-US" sz="2500" i="1" dirty="0">
                <a:latin typeface="Times New Roman" pitchFamily="18" charset="0"/>
                <a:cs typeface="Times New Roman" pitchFamily="18" charset="0"/>
              </a:rPr>
              <a:t>S. </a:t>
            </a:r>
            <a:r>
              <a:rPr lang="en-US" sz="2500" i="1" dirty="0" err="1">
                <a:latin typeface="Times New Roman" pitchFamily="18" charset="0"/>
                <a:cs typeface="Times New Roman" pitchFamily="18" charset="0"/>
              </a:rPr>
              <a:t>pneumoniae</a:t>
            </a:r>
            <a:r>
              <a:rPr lang="en-US" sz="2500" i="1" dirty="0" smtClean="0">
                <a:latin typeface="Times New Roman" pitchFamily="18" charset="0"/>
                <a:cs typeface="Times New Roman" pitchFamily="18" charset="0"/>
              </a:rPr>
              <a:t>.</a:t>
            </a:r>
          </a:p>
          <a:p>
            <a:pPr marL="0" indent="0" algn="just">
              <a:lnSpc>
                <a:spcPct val="150000"/>
              </a:lnSpc>
              <a:buNone/>
            </a:pPr>
            <a:r>
              <a:rPr lang="en-US" sz="2500" b="1" dirty="0">
                <a:latin typeface="Times New Roman" pitchFamily="18" charset="0"/>
                <a:cs typeface="Times New Roman" pitchFamily="18" charset="0"/>
              </a:rPr>
              <a:t>Treatment</a:t>
            </a:r>
          </a:p>
          <a:p>
            <a:pPr marL="457200" lvl="1" indent="-457200" algn="just">
              <a:lnSpc>
                <a:spcPct val="150000"/>
              </a:lnSpc>
              <a:buFont typeface="Wingdings" panose="05000000000000000000" pitchFamily="2" charset="2"/>
              <a:buChar char="§"/>
            </a:pPr>
            <a:r>
              <a:rPr lang="en-US" sz="2500" dirty="0">
                <a:latin typeface="Times New Roman" pitchFamily="18" charset="0"/>
                <a:cs typeface="Times New Roman" pitchFamily="18" charset="0"/>
              </a:rPr>
              <a:t>Penicillin is drug of choice</a:t>
            </a:r>
          </a:p>
          <a:p>
            <a:pPr marL="457200" lvl="1" indent="-457200" algn="just">
              <a:lnSpc>
                <a:spcPct val="150000"/>
              </a:lnSpc>
              <a:buFont typeface="Wingdings" panose="05000000000000000000" pitchFamily="2" charset="2"/>
              <a:buChar char="§"/>
            </a:pPr>
            <a:r>
              <a:rPr lang="en-US" sz="2500" dirty="0">
                <a:latin typeface="Times New Roman" pitchFamily="18" charset="0"/>
                <a:cs typeface="Times New Roman" pitchFamily="18" charset="0"/>
              </a:rPr>
              <a:t>Oral cephalosporin or </a:t>
            </a:r>
            <a:r>
              <a:rPr lang="en-US" sz="2500" dirty="0" err="1">
                <a:latin typeface="Times New Roman" pitchFamily="18" charset="0"/>
                <a:cs typeface="Times New Roman" pitchFamily="18" charset="0"/>
              </a:rPr>
              <a:t>vancomycin</a:t>
            </a:r>
            <a:r>
              <a:rPr lang="en-US" sz="2500" dirty="0">
                <a:latin typeface="Times New Roman" pitchFamily="18" charset="0"/>
                <a:cs typeface="Times New Roman" pitchFamily="18" charset="0"/>
              </a:rPr>
              <a:t> is used for patients  allergic to penicillin</a:t>
            </a:r>
          </a:p>
          <a:p>
            <a:pPr marL="0" indent="0" algn="just">
              <a:lnSpc>
                <a:spcPct val="150000"/>
              </a:lnSpc>
              <a:buNone/>
            </a:pPr>
            <a:endParaRPr lang="en-US" sz="26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7546922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marL="0" indent="0" algn="just">
              <a:lnSpc>
                <a:spcPct val="150000"/>
              </a:lnSpc>
              <a:buNone/>
            </a:pPr>
            <a:r>
              <a:rPr lang="en-US" sz="2600" b="1" dirty="0" smtClean="0">
                <a:latin typeface="Times New Roman" pitchFamily="18" charset="0"/>
                <a:cs typeface="Times New Roman" pitchFamily="18" charset="0"/>
              </a:rPr>
              <a:t> Lyme </a:t>
            </a:r>
            <a:r>
              <a:rPr lang="en-US" sz="2600" b="1" dirty="0">
                <a:latin typeface="Times New Roman" pitchFamily="18" charset="0"/>
                <a:cs typeface="Times New Roman" pitchFamily="18" charset="0"/>
              </a:rPr>
              <a:t>Disease (Infectious </a:t>
            </a:r>
            <a:r>
              <a:rPr lang="en-US" sz="2600" b="1" dirty="0" smtClean="0">
                <a:latin typeface="Times New Roman" pitchFamily="18" charset="0"/>
                <a:cs typeface="Times New Roman" pitchFamily="18" charset="0"/>
              </a:rPr>
              <a:t>Arthritis)</a:t>
            </a:r>
          </a:p>
          <a:p>
            <a:pPr algn="just">
              <a:lnSpc>
                <a:spcPct val="150000"/>
              </a:lnSpc>
            </a:pPr>
            <a:r>
              <a:rPr lang="en-GB" sz="2600" dirty="0">
                <a:latin typeface="Times New Roman" pitchFamily="18" charset="0"/>
                <a:cs typeface="Times New Roman" pitchFamily="18" charset="0"/>
              </a:rPr>
              <a:t>This illness is named after the town of Lyme, in USA where a number of cases were first discovered in 1975</a:t>
            </a:r>
          </a:p>
          <a:p>
            <a:pPr algn="just">
              <a:lnSpc>
                <a:spcPct val="150000"/>
              </a:lnSpc>
            </a:pPr>
            <a:r>
              <a:rPr lang="en-US" sz="2600" dirty="0" smtClean="0">
                <a:latin typeface="Times New Roman" pitchFamily="18" charset="0"/>
                <a:cs typeface="Times New Roman" pitchFamily="18" charset="0"/>
              </a:rPr>
              <a:t>It </a:t>
            </a:r>
            <a:r>
              <a:rPr lang="en-US" sz="2600" dirty="0">
                <a:latin typeface="Times New Roman" pitchFamily="18" charset="0"/>
                <a:cs typeface="Times New Roman" pitchFamily="18" charset="0"/>
              </a:rPr>
              <a:t>is caused by the spirochete </a:t>
            </a:r>
            <a:r>
              <a:rPr lang="en-US" sz="2600" i="1" dirty="0" err="1">
                <a:latin typeface="Times New Roman" pitchFamily="18" charset="0"/>
                <a:cs typeface="Times New Roman" pitchFamily="18" charset="0"/>
              </a:rPr>
              <a:t>Borrelia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burgdorferi</a:t>
            </a:r>
            <a:endParaRPr lang="en-US" sz="2600" i="1" dirty="0">
              <a:latin typeface="Times New Roman" pitchFamily="18" charset="0"/>
              <a:cs typeface="Times New Roman" pitchFamily="18" charset="0"/>
            </a:endParaRPr>
          </a:p>
          <a:p>
            <a:pPr algn="just">
              <a:lnSpc>
                <a:spcPct val="150000"/>
              </a:lnSpc>
            </a:pPr>
            <a:r>
              <a:rPr lang="en-US" sz="2600" dirty="0" smtClean="0">
                <a:latin typeface="Times New Roman" pitchFamily="18" charset="0"/>
                <a:cs typeface="Times New Roman" pitchFamily="18" charset="0"/>
              </a:rPr>
              <a:t>It is </a:t>
            </a:r>
            <a:r>
              <a:rPr lang="en-US" sz="2600" dirty="0">
                <a:latin typeface="Times New Roman" pitchFamily="18" charset="0"/>
                <a:cs typeface="Times New Roman" pitchFamily="18" charset="0"/>
              </a:rPr>
              <a:t>transmitted from rodents to people by tiny, hard deer ticks (</a:t>
            </a:r>
            <a:r>
              <a:rPr lang="en-US" sz="2600" i="1" dirty="0" err="1">
                <a:latin typeface="Times New Roman" pitchFamily="18" charset="0"/>
                <a:cs typeface="Times New Roman" pitchFamily="18" charset="0"/>
              </a:rPr>
              <a:t>Ixodes</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dammini</a:t>
            </a:r>
            <a:r>
              <a:rPr lang="en-US" sz="2600" i="1" dirty="0">
                <a:latin typeface="Times New Roman" pitchFamily="18" charset="0"/>
                <a:cs typeface="Times New Roman" pitchFamily="18" charset="0"/>
              </a:rPr>
              <a:t>, I. </a:t>
            </a:r>
            <a:r>
              <a:rPr lang="en-US" sz="2600" i="1" dirty="0" err="1">
                <a:latin typeface="Times New Roman" pitchFamily="18" charset="0"/>
                <a:cs typeface="Times New Roman" pitchFamily="18" charset="0"/>
              </a:rPr>
              <a:t>ricinus</a:t>
            </a:r>
            <a:r>
              <a:rPr lang="en-US" sz="2600" dirty="0">
                <a:latin typeface="Times New Roman" pitchFamily="18" charset="0"/>
                <a:cs typeface="Times New Roman" pitchFamily="18" charset="0"/>
              </a:rPr>
              <a:t>, etc</a:t>
            </a:r>
            <a:r>
              <a:rPr lang="en-US" sz="2600" dirty="0" smtClean="0">
                <a:latin typeface="Times New Roman" pitchFamily="18" charset="0"/>
                <a:cs typeface="Times New Roman" pitchFamily="18" charset="0"/>
              </a:rPr>
              <a:t>.)</a:t>
            </a:r>
          </a:p>
          <a:p>
            <a:pPr algn="just">
              <a:lnSpc>
                <a:spcPct val="150000"/>
              </a:lnSpc>
            </a:pPr>
            <a:r>
              <a:rPr lang="en-GB" sz="2600" dirty="0">
                <a:latin typeface="Times New Roman" pitchFamily="18" charset="0"/>
                <a:cs typeface="Times New Roman" pitchFamily="18" charset="0"/>
              </a:rPr>
              <a:t>Rodents &amp; deer are the main animal </a:t>
            </a:r>
            <a:r>
              <a:rPr lang="en-GB" sz="2600" dirty="0" smtClean="0">
                <a:latin typeface="Times New Roman" pitchFamily="18" charset="0"/>
                <a:cs typeface="Times New Roman" pitchFamily="18" charset="0"/>
              </a:rPr>
              <a:t>reservoir</a:t>
            </a:r>
            <a:endParaRPr lang="en-US" sz="2600" dirty="0">
              <a:latin typeface="Times New Roman" pitchFamily="18" charset="0"/>
              <a:cs typeface="Times New Roman" pitchFamily="18" charset="0"/>
            </a:endParaRPr>
          </a:p>
          <a:p>
            <a:pPr algn="just">
              <a:lnSpc>
                <a:spcPct val="150000"/>
              </a:lnSpc>
            </a:pPr>
            <a:r>
              <a:rPr lang="en-US" sz="2600" dirty="0">
                <a:latin typeface="Times New Roman" pitchFamily="18" charset="0"/>
                <a:cs typeface="Times New Roman" pitchFamily="18" charset="0"/>
              </a:rPr>
              <a:t>Joint involvement is </a:t>
            </a:r>
            <a:r>
              <a:rPr lang="en-US" sz="2600" dirty="0" smtClean="0">
                <a:latin typeface="Times New Roman" pitchFamily="18" charset="0"/>
                <a:cs typeface="Times New Roman" pitchFamily="18" charset="0"/>
              </a:rPr>
              <a:t>the most </a:t>
            </a:r>
            <a:r>
              <a:rPr lang="en-US" sz="2600" dirty="0">
                <a:latin typeface="Times New Roman" pitchFamily="18" charset="0"/>
                <a:cs typeface="Times New Roman" pitchFamily="18" charset="0"/>
              </a:rPr>
              <a:t>common manifestation of disseminated infection and develops in approx. 80% of patients</a:t>
            </a:r>
          </a:p>
          <a:p>
            <a:endParaRPr lang="en-US" b="1" dirty="0"/>
          </a:p>
        </p:txBody>
      </p:sp>
      <p:sp>
        <p:nvSpPr>
          <p:cNvPr id="4" name="Slide Number Placeholder 3"/>
          <p:cNvSpPr>
            <a:spLocks noGrp="1"/>
          </p:cNvSpPr>
          <p:nvPr>
            <p:ph type="sldNum" sz="quarter" idx="12"/>
          </p:nvPr>
        </p:nvSpPr>
        <p:spPr/>
        <p:txBody>
          <a:bodyPr/>
          <a:lstStyle/>
          <a:p>
            <a:fld id="{D167EEAB-4B1A-4B36-8290-8409503FCFA0}" type="slidenum">
              <a:rPr lang="am-ET" smtClean="0"/>
              <a:t>73</a:t>
            </a:fld>
            <a:endParaRPr lang="am-ET"/>
          </a:p>
        </p:txBody>
      </p:sp>
    </p:spTree>
    <p:extLst>
      <p:ext uri="{BB962C8B-B14F-4D97-AF65-F5344CB8AC3E}">
        <p14:creationId xmlns:p14="http://schemas.microsoft.com/office/powerpoint/2010/main" val="30133496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0" y="0"/>
            <a:ext cx="9144000" cy="6858000"/>
          </a:xfrm>
        </p:spPr>
        <p:txBody>
          <a:bodyPr>
            <a:normAutofit lnSpcReduction="10000"/>
          </a:bodyPr>
          <a:lstStyle/>
          <a:p>
            <a:pPr algn="just" eaLnBrk="1" hangingPunct="1">
              <a:lnSpc>
                <a:spcPct val="150000"/>
              </a:lnSpc>
            </a:pPr>
            <a:r>
              <a:rPr lang="en-GB" sz="2500" dirty="0" smtClean="0">
                <a:latin typeface="Times New Roman" pitchFamily="18" charset="0"/>
                <a:cs typeface="Times New Roman" pitchFamily="18" charset="0"/>
              </a:rPr>
              <a:t>The disease has early &amp; late manifestations:</a:t>
            </a:r>
          </a:p>
          <a:p>
            <a:pPr marL="182563" lvl="2" algn="just" eaLnBrk="1" hangingPunct="1">
              <a:lnSpc>
                <a:spcPct val="150000"/>
              </a:lnSpc>
              <a:buFont typeface="Wingdings" pitchFamily="2" charset="2"/>
              <a:buChar char="ü"/>
            </a:pPr>
            <a:r>
              <a:rPr lang="en-GB" sz="2500" dirty="0" smtClean="0">
                <a:latin typeface="Times New Roman" pitchFamily="18" charset="0"/>
                <a:cs typeface="Times New Roman" pitchFamily="18" charset="0"/>
              </a:rPr>
              <a:t>The early stages are characterized by a skin lesion called "</a:t>
            </a:r>
            <a:r>
              <a:rPr lang="en-GB" sz="2500" b="1" dirty="0" smtClean="0">
                <a:latin typeface="Times New Roman" pitchFamily="18" charset="0"/>
                <a:cs typeface="Times New Roman" pitchFamily="18" charset="0"/>
              </a:rPr>
              <a:t>erythema </a:t>
            </a:r>
            <a:r>
              <a:rPr lang="en-GB" sz="2500" b="1" dirty="0" err="1" smtClean="0">
                <a:latin typeface="Times New Roman" pitchFamily="18" charset="0"/>
                <a:cs typeface="Times New Roman" pitchFamily="18" charset="0"/>
              </a:rPr>
              <a:t>chronicum</a:t>
            </a:r>
            <a:r>
              <a:rPr lang="en-GB" sz="2500" b="1" dirty="0" smtClean="0">
                <a:latin typeface="Times New Roman" pitchFamily="18" charset="0"/>
                <a:cs typeface="Times New Roman" pitchFamily="18" charset="0"/>
              </a:rPr>
              <a:t> </a:t>
            </a:r>
            <a:r>
              <a:rPr lang="en-GB" sz="2500" b="1" dirty="0" err="1" smtClean="0">
                <a:latin typeface="Times New Roman" pitchFamily="18" charset="0"/>
                <a:cs typeface="Times New Roman" pitchFamily="18" charset="0"/>
              </a:rPr>
              <a:t>migrans</a:t>
            </a:r>
            <a:r>
              <a:rPr lang="en-GB" sz="2500" dirty="0" smtClean="0">
                <a:latin typeface="Times New Roman" pitchFamily="18" charset="0"/>
                <a:cs typeface="Times New Roman" pitchFamily="18" charset="0"/>
              </a:rPr>
              <a:t>" associated with fever, chills, muscle pain &amp; headache.</a:t>
            </a:r>
          </a:p>
          <a:p>
            <a:pPr marL="182563" lvl="2" algn="just" eaLnBrk="1" hangingPunct="1">
              <a:lnSpc>
                <a:spcPct val="150000"/>
              </a:lnSpc>
              <a:buFont typeface="Wingdings" pitchFamily="2" charset="2"/>
              <a:buChar char="ü"/>
            </a:pPr>
            <a:r>
              <a:rPr lang="en-US" sz="2500" dirty="0" smtClean="0">
                <a:latin typeface="Times New Roman" pitchFamily="18" charset="0"/>
                <a:cs typeface="Times New Roman" pitchFamily="18" charset="0"/>
              </a:rPr>
              <a:t>Muscular and joint pain, often meningeal irritation</a:t>
            </a:r>
          </a:p>
          <a:p>
            <a:pPr algn="just">
              <a:lnSpc>
                <a:spcPct val="150000"/>
              </a:lnSpc>
              <a:buFont typeface="Wingdings" pitchFamily="2" charset="2"/>
              <a:buChar char="ü"/>
            </a:pPr>
            <a:r>
              <a:rPr lang="en-GB" sz="2500" dirty="0">
                <a:latin typeface="Times New Roman" pitchFamily="18" charset="0"/>
                <a:cs typeface="Times New Roman" pitchFamily="18" charset="0"/>
              </a:rPr>
              <a:t>Late manifestations which appear weeks or months later are arthritis, myocarditis &amp; neurologic manifestations</a:t>
            </a:r>
          </a:p>
          <a:p>
            <a:pPr algn="just">
              <a:lnSpc>
                <a:spcPct val="150000"/>
              </a:lnSpc>
              <a:buNone/>
            </a:pPr>
            <a:r>
              <a:rPr lang="en-GB" sz="2500" dirty="0">
                <a:latin typeface="Times New Roman" pitchFamily="18" charset="0"/>
                <a:cs typeface="Times New Roman" pitchFamily="18" charset="0"/>
              </a:rPr>
              <a:t> </a:t>
            </a:r>
            <a:r>
              <a:rPr lang="en-GB" sz="2500" b="1" dirty="0">
                <a:latin typeface="Times New Roman" pitchFamily="18" charset="0"/>
                <a:cs typeface="Times New Roman" pitchFamily="18" charset="0"/>
              </a:rPr>
              <a:t>Laboratory Diagnosis</a:t>
            </a:r>
            <a:endParaRPr lang="en-GB" sz="2500" dirty="0">
              <a:latin typeface="Times New Roman" pitchFamily="18" charset="0"/>
              <a:cs typeface="Times New Roman" pitchFamily="18" charset="0"/>
            </a:endParaRPr>
          </a:p>
          <a:p>
            <a:pPr algn="just">
              <a:lnSpc>
                <a:spcPct val="150000"/>
              </a:lnSpc>
            </a:pPr>
            <a:r>
              <a:rPr lang="en-GB" sz="2500" dirty="0">
                <a:latin typeface="Times New Roman" pitchFamily="18" charset="0"/>
                <a:cs typeface="Times New Roman" pitchFamily="18" charset="0"/>
              </a:rPr>
              <a:t>Detection of </a:t>
            </a:r>
            <a:r>
              <a:rPr lang="en-GB" sz="2500" dirty="0" err="1">
                <a:latin typeface="Times New Roman" pitchFamily="18" charset="0"/>
                <a:cs typeface="Times New Roman" pitchFamily="18" charset="0"/>
              </a:rPr>
              <a:t>IgM</a:t>
            </a:r>
            <a:r>
              <a:rPr lang="en-GB" sz="2500" dirty="0">
                <a:latin typeface="Times New Roman" pitchFamily="18" charset="0"/>
                <a:cs typeface="Times New Roman" pitchFamily="18" charset="0"/>
              </a:rPr>
              <a:t> antibodies by </a:t>
            </a:r>
            <a:r>
              <a:rPr lang="en-GB" sz="2500" dirty="0" err="1">
                <a:latin typeface="Times New Roman" pitchFamily="18" charset="0"/>
                <a:cs typeface="Times New Roman" pitchFamily="18" charset="0"/>
              </a:rPr>
              <a:t>immunoflurorscence</a:t>
            </a:r>
            <a:r>
              <a:rPr lang="en-GB" sz="2500" dirty="0">
                <a:latin typeface="Times New Roman" pitchFamily="18" charset="0"/>
                <a:cs typeface="Times New Roman" pitchFamily="18" charset="0"/>
              </a:rPr>
              <a:t> or ELISA</a:t>
            </a:r>
          </a:p>
          <a:p>
            <a:pPr algn="just">
              <a:lnSpc>
                <a:spcPct val="150000"/>
              </a:lnSpc>
            </a:pPr>
            <a:r>
              <a:rPr lang="en-GB" sz="2500" dirty="0">
                <a:latin typeface="Times New Roman" pitchFamily="18" charset="0"/>
                <a:cs typeface="Times New Roman" pitchFamily="18" charset="0"/>
              </a:rPr>
              <a:t>Cultures are possible, but </a:t>
            </a:r>
            <a:r>
              <a:rPr lang="en-GB" sz="2500" dirty="0" smtClean="0">
                <a:latin typeface="Times New Roman" pitchFamily="18" charset="0"/>
                <a:cs typeface="Times New Roman" pitchFamily="18" charset="0"/>
              </a:rPr>
              <a:t>difficult</a:t>
            </a:r>
          </a:p>
          <a:p>
            <a:pPr algn="just">
              <a:lnSpc>
                <a:spcPct val="150000"/>
              </a:lnSpc>
            </a:pPr>
            <a:r>
              <a:rPr lang="en-GB" sz="2500" dirty="0" err="1" smtClean="0">
                <a:latin typeface="Times New Roman" pitchFamily="18" charset="0"/>
                <a:cs typeface="Times New Roman" pitchFamily="18" charset="0"/>
              </a:rPr>
              <a:t>Giemsa</a:t>
            </a:r>
            <a:r>
              <a:rPr lang="en-GB" sz="2500" dirty="0" smtClean="0">
                <a:latin typeface="Times New Roman" pitchFamily="18" charset="0"/>
                <a:cs typeface="Times New Roman" pitchFamily="18" charset="0"/>
              </a:rPr>
              <a:t> stain for light microscope</a:t>
            </a:r>
            <a:endParaRPr lang="en-GB" sz="25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33763C75-BB71-4BCE-ACDA-9B7BAFAEC73B}" type="slidenum">
              <a:rPr lang="en-US" smtClean="0"/>
              <a:pPr>
                <a:defRPr/>
              </a:pPr>
              <a:t>74</a:t>
            </a:fld>
            <a:endParaRPr lang="en-US"/>
          </a:p>
        </p:txBody>
      </p:sp>
    </p:spTree>
    <p:extLst>
      <p:ext uri="{BB962C8B-B14F-4D97-AF65-F5344CB8AC3E}">
        <p14:creationId xmlns:p14="http://schemas.microsoft.com/office/powerpoint/2010/main" val="13090292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buNone/>
            </a:pPr>
            <a:r>
              <a:rPr lang="en-GB" sz="2600" b="1" dirty="0">
                <a:latin typeface="Times New Roman" pitchFamily="18" charset="0"/>
                <a:cs typeface="Times New Roman" pitchFamily="18" charset="0"/>
              </a:rPr>
              <a:t>Treatment</a:t>
            </a:r>
          </a:p>
          <a:p>
            <a:pPr algn="just">
              <a:lnSpc>
                <a:spcPct val="150000"/>
              </a:lnSpc>
            </a:pPr>
            <a:r>
              <a:rPr lang="en-GB" sz="2600" dirty="0" err="1">
                <a:latin typeface="Times New Roman" pitchFamily="18" charset="0"/>
                <a:cs typeface="Times New Roman" pitchFamily="18" charset="0"/>
              </a:rPr>
              <a:t>Tetracyclines</a:t>
            </a:r>
            <a:r>
              <a:rPr lang="en-GB" sz="2600" dirty="0">
                <a:latin typeface="Times New Roman" pitchFamily="18" charset="0"/>
                <a:cs typeface="Times New Roman" pitchFamily="18" charset="0"/>
              </a:rPr>
              <a:t>, penicillin &amp; erythromycin</a:t>
            </a:r>
          </a:p>
          <a:p>
            <a:pPr algn="just">
              <a:lnSpc>
                <a:spcPct val="150000"/>
              </a:lnSpc>
            </a:pPr>
            <a:r>
              <a:rPr lang="en-GB" sz="2600" dirty="0">
                <a:latin typeface="Times New Roman" pitchFamily="18" charset="0"/>
                <a:cs typeface="Times New Roman" pitchFamily="18" charset="0"/>
              </a:rPr>
              <a:t>About 15% of patients develop </a:t>
            </a:r>
            <a:r>
              <a:rPr lang="en-GB" sz="2600" dirty="0" err="1">
                <a:latin typeface="Times New Roman" pitchFamily="18" charset="0"/>
                <a:cs typeface="Times New Roman" pitchFamily="18" charset="0"/>
              </a:rPr>
              <a:t>Jarisch-Herxheimer</a:t>
            </a:r>
            <a:r>
              <a:rPr lang="en-GB" sz="2600" dirty="0">
                <a:latin typeface="Times New Roman" pitchFamily="18" charset="0"/>
                <a:cs typeface="Times New Roman" pitchFamily="18" charset="0"/>
              </a:rPr>
              <a:t> reaction following antibiotics.</a:t>
            </a:r>
            <a:endParaRPr lang="en-US" sz="2600" dirty="0">
              <a:latin typeface="Times New Roman" pitchFamily="18" charset="0"/>
              <a:cs typeface="Times New Roman" pitchFamily="18" charset="0"/>
            </a:endParaRPr>
          </a:p>
          <a:p>
            <a:pPr algn="just">
              <a:lnSpc>
                <a:spcPct val="150000"/>
              </a:lnSpc>
            </a:pPr>
            <a:r>
              <a:rPr lang="en-GB" sz="2600" b="1" dirty="0" err="1">
                <a:latin typeface="Times New Roman" pitchFamily="18" charset="0"/>
                <a:cs typeface="Times New Roman" pitchFamily="18" charset="0"/>
              </a:rPr>
              <a:t>Jarisch</a:t>
            </a:r>
            <a:r>
              <a:rPr lang="en-GB" sz="2600" b="1" dirty="0">
                <a:latin typeface="Times New Roman" pitchFamily="18" charset="0"/>
                <a:cs typeface="Times New Roman" pitchFamily="18" charset="0"/>
              </a:rPr>
              <a:t> </a:t>
            </a:r>
            <a:r>
              <a:rPr lang="en-GB" sz="2600" b="1" dirty="0" err="1">
                <a:latin typeface="Times New Roman" pitchFamily="18" charset="0"/>
                <a:cs typeface="Times New Roman" pitchFamily="18" charset="0"/>
              </a:rPr>
              <a:t>Herxheimer</a:t>
            </a:r>
            <a:r>
              <a:rPr lang="en-GB" sz="2600" b="1" dirty="0">
                <a:latin typeface="Times New Roman" pitchFamily="18" charset="0"/>
                <a:cs typeface="Times New Roman" pitchFamily="18" charset="0"/>
              </a:rPr>
              <a:t> </a:t>
            </a:r>
            <a:r>
              <a:rPr lang="en-GB" sz="2600" dirty="0">
                <a:latin typeface="Times New Roman" pitchFamily="18" charset="0"/>
                <a:cs typeface="Times New Roman" pitchFamily="18" charset="0"/>
              </a:rPr>
              <a:t>reaction is produced following antibiotic treatment.</a:t>
            </a:r>
          </a:p>
          <a:p>
            <a:pPr algn="just">
              <a:lnSpc>
                <a:spcPct val="150000"/>
              </a:lnSpc>
            </a:pPr>
            <a:r>
              <a:rPr lang="en-US" sz="2600" dirty="0">
                <a:latin typeface="Times New Roman" pitchFamily="18" charset="0"/>
                <a:cs typeface="Times New Roman" pitchFamily="18" charset="0"/>
              </a:rPr>
              <a:t>It is a reaction to endotoxin</a:t>
            </a:r>
            <a:r>
              <a:rPr lang="en-US" sz="2600" b="1" dirty="0">
                <a:latin typeface="Times New Roman" pitchFamily="18" charset="0"/>
                <a:cs typeface="Times New Roman" pitchFamily="18" charset="0"/>
              </a:rPr>
              <a:t>-</a:t>
            </a:r>
            <a:r>
              <a:rPr lang="en-US" sz="2600" dirty="0">
                <a:latin typeface="Times New Roman" pitchFamily="18" charset="0"/>
                <a:cs typeface="Times New Roman" pitchFamily="18" charset="0"/>
              </a:rPr>
              <a:t>like products released by the death of harmful microorganisms within the body during antibiotic treatment.</a:t>
            </a:r>
          </a:p>
          <a:p>
            <a:pPr marL="0" indent="0">
              <a:buNone/>
            </a:pPr>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75</a:t>
            </a:fld>
            <a:endParaRPr lang="am-ET"/>
          </a:p>
        </p:txBody>
      </p:sp>
    </p:spTree>
    <p:extLst>
      <p:ext uri="{BB962C8B-B14F-4D97-AF65-F5344CB8AC3E}">
        <p14:creationId xmlns:p14="http://schemas.microsoft.com/office/powerpoint/2010/main" val="23466702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a:lnSpc>
                <a:spcPct val="150000"/>
              </a:lnSpc>
            </a:pPr>
            <a:r>
              <a:rPr lang="en-US" sz="2600" dirty="0">
                <a:latin typeface="Times New Roman" pitchFamily="18" charset="0"/>
                <a:cs typeface="Times New Roman" pitchFamily="18" charset="0"/>
              </a:rPr>
              <a:t>Typically, the death of these bacteria and the associated release of endotoxins or lipoproteins occurs faster than the body can remove the substances. </a:t>
            </a:r>
          </a:p>
          <a:p>
            <a:pPr algn="just">
              <a:lnSpc>
                <a:spcPct val="150000"/>
              </a:lnSpc>
            </a:pPr>
            <a:r>
              <a:rPr lang="en-US" sz="2600" dirty="0">
                <a:latin typeface="Times New Roman" pitchFamily="18" charset="0"/>
                <a:cs typeface="Times New Roman" pitchFamily="18" charset="0"/>
              </a:rPr>
              <a:t>It usually manifests </a:t>
            </a:r>
            <a:r>
              <a:rPr lang="en-US" sz="2600" dirty="0" smtClean="0">
                <a:latin typeface="Times New Roman" pitchFamily="18" charset="0"/>
                <a:cs typeface="Times New Roman" pitchFamily="18" charset="0"/>
              </a:rPr>
              <a:t>as </a:t>
            </a:r>
            <a:r>
              <a:rPr lang="en-US" sz="2600" dirty="0">
                <a:latin typeface="Times New Roman" pitchFamily="18" charset="0"/>
                <a:cs typeface="Times New Roman" pitchFamily="18" charset="0"/>
              </a:rPr>
              <a:t>fever, chills, rigor (rigidity), hypotension, headache, tachycardia, hyperventilation, vasodilation with flushing, </a:t>
            </a:r>
            <a:r>
              <a:rPr lang="en-US" sz="2600" dirty="0" smtClean="0">
                <a:latin typeface="Times New Roman" pitchFamily="18" charset="0"/>
                <a:cs typeface="Times New Roman" pitchFamily="18" charset="0"/>
              </a:rPr>
              <a:t>exacerbation </a:t>
            </a:r>
            <a:r>
              <a:rPr lang="en-US" sz="2600" dirty="0">
                <a:latin typeface="Times New Roman" pitchFamily="18" charset="0"/>
                <a:cs typeface="Times New Roman" pitchFamily="18" charset="0"/>
              </a:rPr>
              <a:t>of skin lesions and anxiety. </a:t>
            </a:r>
          </a:p>
          <a:p>
            <a:pPr algn="just">
              <a:lnSpc>
                <a:spcPct val="150000"/>
              </a:lnSpc>
            </a:pPr>
            <a:r>
              <a:rPr lang="en-US" sz="2600" dirty="0" err="1" smtClean="0">
                <a:latin typeface="Times New Roman" pitchFamily="18" charset="0"/>
                <a:cs typeface="Times New Roman" pitchFamily="18" charset="0"/>
              </a:rPr>
              <a:t>Herxheimer</a:t>
            </a: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reaction increases inflammatory cytokines during the period of exacerbation, including tumor necrosis factor alpha, interleukin</a:t>
            </a:r>
            <a:r>
              <a:rPr lang="en-US" sz="2600" b="1" dirty="0">
                <a:latin typeface="Times New Roman" pitchFamily="18" charset="0"/>
                <a:cs typeface="Times New Roman" pitchFamily="18" charset="0"/>
              </a:rPr>
              <a:t>-</a:t>
            </a:r>
            <a:r>
              <a:rPr lang="en-US" sz="2600" dirty="0">
                <a:latin typeface="Times New Roman" pitchFamily="18" charset="0"/>
                <a:cs typeface="Times New Roman" pitchFamily="18" charset="0"/>
              </a:rPr>
              <a:t>6 and interleukin</a:t>
            </a:r>
            <a:r>
              <a:rPr lang="en-US" sz="2600" b="1" dirty="0">
                <a:latin typeface="Times New Roman" pitchFamily="18" charset="0"/>
                <a:cs typeface="Times New Roman" pitchFamily="18" charset="0"/>
              </a:rPr>
              <a:t>-</a:t>
            </a:r>
            <a:r>
              <a:rPr lang="en-US" sz="2600" dirty="0">
                <a:latin typeface="Times New Roman" pitchFamily="18" charset="0"/>
                <a:cs typeface="Times New Roman" pitchFamily="18" charset="0"/>
              </a:rPr>
              <a:t>8. </a:t>
            </a:r>
          </a:p>
          <a:p>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76</a:t>
            </a:fld>
            <a:endParaRPr lang="am-ET"/>
          </a:p>
        </p:txBody>
      </p:sp>
    </p:spTree>
    <p:extLst>
      <p:ext uri="{BB962C8B-B14F-4D97-AF65-F5344CB8AC3E}">
        <p14:creationId xmlns:p14="http://schemas.microsoft.com/office/powerpoint/2010/main" val="28231353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nSpc>
                <a:spcPct val="150000"/>
              </a:lnSpc>
              <a:buNone/>
            </a:pPr>
            <a:r>
              <a:rPr lang="en-US" sz="2600" dirty="0" smtClean="0">
                <a:latin typeface="Times New Roman" pitchFamily="18" charset="0"/>
                <a:cs typeface="Times New Roman" pitchFamily="18" charset="0"/>
              </a:rPr>
              <a:t>  </a:t>
            </a:r>
            <a:r>
              <a:rPr lang="en-US" sz="3000" b="1" dirty="0" smtClean="0">
                <a:latin typeface="Times New Roman" pitchFamily="18" charset="0"/>
                <a:cs typeface="Times New Roman" pitchFamily="18" charset="0"/>
              </a:rPr>
              <a:t>Acne</a:t>
            </a:r>
          </a:p>
          <a:p>
            <a:pPr algn="just">
              <a:lnSpc>
                <a:spcPct val="150000"/>
              </a:lnSpc>
            </a:pPr>
            <a:r>
              <a:rPr lang="en-US" sz="2600" dirty="0" smtClean="0">
                <a:latin typeface="Times New Roman" pitchFamily="18" charset="0"/>
                <a:cs typeface="Times New Roman" pitchFamily="18" charset="0"/>
              </a:rPr>
              <a:t>Acne </a:t>
            </a:r>
            <a:r>
              <a:rPr lang="en-US" sz="2600" dirty="0">
                <a:latin typeface="Times New Roman" pitchFamily="18" charset="0"/>
                <a:cs typeface="Times New Roman" pitchFamily="18" charset="0"/>
              </a:rPr>
              <a:t>is a skin disease marked by </a:t>
            </a:r>
            <a:r>
              <a:rPr lang="en-US" sz="2600" dirty="0" smtClean="0">
                <a:latin typeface="Times New Roman" pitchFamily="18" charset="0"/>
                <a:cs typeface="Times New Roman" pitchFamily="18" charset="0"/>
              </a:rPr>
              <a:t>pimples (spots) </a:t>
            </a:r>
            <a:r>
              <a:rPr lang="en-US" sz="2600" dirty="0">
                <a:latin typeface="Times New Roman" pitchFamily="18" charset="0"/>
                <a:cs typeface="Times New Roman" pitchFamily="18" charset="0"/>
              </a:rPr>
              <a:t>on the face, </a:t>
            </a:r>
            <a:r>
              <a:rPr lang="en-US" sz="2600" dirty="0" smtClean="0">
                <a:latin typeface="Times New Roman" pitchFamily="18" charset="0"/>
                <a:cs typeface="Times New Roman" pitchFamily="18" charset="0"/>
              </a:rPr>
              <a:t>chest </a:t>
            </a:r>
            <a:r>
              <a:rPr lang="en-US" sz="2600" dirty="0">
                <a:latin typeface="Times New Roman" pitchFamily="18" charset="0"/>
                <a:cs typeface="Times New Roman" pitchFamily="18" charset="0"/>
              </a:rPr>
              <a:t>and </a:t>
            </a:r>
            <a:r>
              <a:rPr lang="en-US" sz="2600" dirty="0" smtClean="0">
                <a:latin typeface="Times New Roman" pitchFamily="18" charset="0"/>
                <a:cs typeface="Times New Roman" pitchFamily="18" charset="0"/>
              </a:rPr>
              <a:t>back</a:t>
            </a:r>
          </a:p>
          <a:p>
            <a:pPr algn="just">
              <a:lnSpc>
                <a:spcPct val="150000"/>
              </a:lnSpc>
            </a:pP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Acne is the most common skin </a:t>
            </a:r>
            <a:r>
              <a:rPr lang="en-US" sz="2600" dirty="0" smtClean="0">
                <a:latin typeface="Times New Roman" pitchFamily="18" charset="0"/>
                <a:cs typeface="Times New Roman" pitchFamily="18" charset="0"/>
              </a:rPr>
              <a:t>disease</a:t>
            </a:r>
            <a:endParaRPr lang="en-US" sz="2600" dirty="0">
              <a:latin typeface="Times New Roman" pitchFamily="18" charset="0"/>
              <a:cs typeface="Times New Roman" pitchFamily="18" charset="0"/>
            </a:endParaRPr>
          </a:p>
          <a:p>
            <a:pPr algn="just">
              <a:lnSpc>
                <a:spcPct val="150000"/>
              </a:lnSpc>
            </a:pPr>
            <a:r>
              <a:rPr lang="en-US" sz="2600" b="1" dirty="0" err="1" smtClean="0">
                <a:latin typeface="Times New Roman" panose="02020603050405020304" pitchFamily="18" charset="0"/>
                <a:cs typeface="Times New Roman" panose="02020603050405020304" pitchFamily="18" charset="0"/>
              </a:rPr>
              <a:t>Propionibacteria</a:t>
            </a:r>
            <a:r>
              <a:rPr lang="en-US" sz="2600" dirty="0" smtClean="0">
                <a:latin typeface="Times New Roman" panose="02020603050405020304" pitchFamily="18" charset="0"/>
                <a:cs typeface="Times New Roman" panose="02020603050405020304" pitchFamily="18" charset="0"/>
              </a:rPr>
              <a:t> is the most common cause </a:t>
            </a:r>
          </a:p>
          <a:p>
            <a:pPr marL="457200" lvl="1" algn="just">
              <a:lnSpc>
                <a:spcPct val="150000"/>
              </a:lnSpc>
            </a:pPr>
            <a:r>
              <a:rPr lang="en-US" sz="2600" dirty="0">
                <a:latin typeface="Times New Roman" panose="02020603050405020304" pitchFamily="18" charset="0"/>
                <a:cs typeface="Times New Roman" panose="02020603050405020304" pitchFamily="18" charset="0"/>
              </a:rPr>
              <a:t>S</a:t>
            </a:r>
            <a:r>
              <a:rPr lang="en-US" sz="2600" dirty="0" smtClean="0">
                <a:latin typeface="Times New Roman" panose="02020603050405020304" pitchFamily="18" charset="0"/>
                <a:cs typeface="Times New Roman" panose="02020603050405020304" pitchFamily="18" charset="0"/>
              </a:rPr>
              <a:t>mall</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gram</a:t>
            </a:r>
            <a:r>
              <a:rPr lang="en-US" sz="2600" b="1" dirty="0" smtClean="0">
                <a:latin typeface="Times New Roman" panose="02020603050405020304" pitchFamily="18" charset="0"/>
                <a:cs typeface="Times New Roman" panose="02020603050405020304" pitchFamily="18" charset="0"/>
              </a:rPr>
              <a:t>-</a:t>
            </a:r>
            <a:r>
              <a:rPr lang="en-US" sz="2600" dirty="0" smtClean="0">
                <a:latin typeface="Times New Roman" panose="02020603050405020304" pitchFamily="18" charset="0"/>
                <a:cs typeface="Times New Roman" panose="02020603050405020304" pitchFamily="18" charset="0"/>
              </a:rPr>
              <a:t>positive</a:t>
            </a:r>
            <a:r>
              <a:rPr lang="en-US" sz="2600" dirty="0">
                <a:latin typeface="Times New Roman" panose="02020603050405020304" pitchFamily="18" charset="0"/>
                <a:cs typeface="Times New Roman" panose="02020603050405020304" pitchFamily="18" charset="0"/>
              </a:rPr>
              <a:t>, rod-shaped diphtheroids </a:t>
            </a:r>
            <a:endParaRPr lang="en-US" sz="2600" dirty="0" smtClean="0">
              <a:latin typeface="Times New Roman" panose="02020603050405020304" pitchFamily="18" charset="0"/>
              <a:cs typeface="Times New Roman" panose="02020603050405020304" pitchFamily="18" charset="0"/>
            </a:endParaRPr>
          </a:p>
          <a:p>
            <a:pPr marL="457200" lvl="1" algn="just">
              <a:lnSpc>
                <a:spcPct val="150000"/>
              </a:lnSpc>
            </a:pPr>
            <a:r>
              <a:rPr lang="en-US" sz="2600" dirty="0" smtClean="0">
                <a:latin typeface="Times New Roman" panose="02020603050405020304" pitchFamily="18" charset="0"/>
                <a:cs typeface="Times New Roman" panose="02020603050405020304" pitchFamily="18" charset="0"/>
              </a:rPr>
              <a:t>Fermentat carbohydrates to propionic acid</a:t>
            </a:r>
          </a:p>
          <a:p>
            <a:pPr marL="457200" lvl="1" algn="just">
              <a:lnSpc>
                <a:spcPct val="150000"/>
              </a:lnSpc>
            </a:pPr>
            <a:r>
              <a:rPr lang="en-US" sz="2600" i="1" dirty="0" smtClean="0">
                <a:latin typeface="Times New Roman" panose="02020603050405020304" pitchFamily="18" charset="0"/>
                <a:cs typeface="Times New Roman" panose="02020603050405020304" pitchFamily="18" charset="0"/>
              </a:rPr>
              <a:t>Propionibacterium</a:t>
            </a:r>
            <a:r>
              <a:rPr lang="en-US" sz="2600" i="1" dirty="0">
                <a:latin typeface="Times New Roman" panose="02020603050405020304" pitchFamily="18" charset="0"/>
                <a:cs typeface="Times New Roman" panose="02020603050405020304" pitchFamily="18" charset="0"/>
              </a:rPr>
              <a:t> </a:t>
            </a:r>
            <a:r>
              <a:rPr lang="en-US" sz="2600" i="1" dirty="0" smtClean="0">
                <a:latin typeface="Times New Roman" panose="02020603050405020304" pitchFamily="18" charset="0"/>
                <a:cs typeface="Times New Roman" panose="02020603050405020304" pitchFamily="18" charset="0"/>
              </a:rPr>
              <a:t>acnes</a:t>
            </a:r>
            <a:r>
              <a:rPr lang="en-US" sz="2600" i="1"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causes </a:t>
            </a:r>
            <a:r>
              <a:rPr lang="en-US" sz="2600" dirty="0">
                <a:latin typeface="Times New Roman" panose="02020603050405020304" pitchFamily="18" charset="0"/>
                <a:cs typeface="Times New Roman" panose="02020603050405020304" pitchFamily="18" charset="0"/>
              </a:rPr>
              <a:t>acne in </a:t>
            </a:r>
            <a:r>
              <a:rPr lang="en-US" sz="2600" b="1" dirty="0">
                <a:latin typeface="Times New Roman" panose="02020603050405020304" pitchFamily="18" charset="0"/>
                <a:cs typeface="Times New Roman" panose="02020603050405020304" pitchFamily="18" charset="0"/>
              </a:rPr>
              <a:t>85</a:t>
            </a:r>
            <a:r>
              <a:rPr lang="en-US" sz="2600" dirty="0">
                <a:latin typeface="Times New Roman" panose="02020603050405020304" pitchFamily="18" charset="0"/>
                <a:cs typeface="Times New Roman" panose="02020603050405020304" pitchFamily="18" charset="0"/>
              </a:rPr>
              <a:t>% of afflicted </a:t>
            </a:r>
            <a:r>
              <a:rPr lang="en-US" sz="2600" dirty="0" smtClean="0">
                <a:latin typeface="Times New Roman" panose="02020603050405020304" pitchFamily="18" charset="0"/>
                <a:cs typeface="Times New Roman" panose="02020603050405020304" pitchFamily="18" charset="0"/>
              </a:rPr>
              <a:t>adolescents and </a:t>
            </a:r>
            <a:r>
              <a:rPr lang="en-US" sz="2600" dirty="0">
                <a:latin typeface="Times New Roman" panose="02020603050405020304" pitchFamily="18" charset="0"/>
                <a:cs typeface="Times New Roman" panose="02020603050405020304" pitchFamily="18" charset="0"/>
              </a:rPr>
              <a:t>young </a:t>
            </a:r>
            <a:r>
              <a:rPr lang="en-US" sz="2600" dirty="0" smtClean="0">
                <a:latin typeface="Times New Roman" panose="02020603050405020304" pitchFamily="18" charset="0"/>
                <a:cs typeface="Times New Roman" panose="02020603050405020304" pitchFamily="18" charset="0"/>
              </a:rPr>
              <a:t>adults</a:t>
            </a:r>
          </a:p>
          <a:p>
            <a:pPr algn="just">
              <a:lnSpc>
                <a:spcPct val="150000"/>
              </a:lnSpc>
            </a:pPr>
            <a:r>
              <a:rPr lang="en-US" sz="2600" i="1" dirty="0" smtClean="0">
                <a:latin typeface="Times New Roman" panose="02020603050405020304" pitchFamily="18" charset="0"/>
                <a:cs typeface="Times New Roman" panose="02020603050405020304" pitchFamily="18" charset="0"/>
              </a:rPr>
              <a:t>Staphylococcus </a:t>
            </a:r>
            <a:r>
              <a:rPr lang="en-US" sz="2600" i="1" dirty="0">
                <a:latin typeface="Times New Roman" panose="02020603050405020304" pitchFamily="18" charset="0"/>
                <a:cs typeface="Times New Roman" panose="02020603050405020304" pitchFamily="18" charset="0"/>
              </a:rPr>
              <a:t>aureus </a:t>
            </a:r>
            <a:r>
              <a:rPr lang="en-US" sz="2600" dirty="0">
                <a:latin typeface="Times New Roman" panose="02020603050405020304" pitchFamily="18" charset="0"/>
                <a:cs typeface="Times New Roman" panose="02020603050405020304" pitchFamily="18" charset="0"/>
              </a:rPr>
              <a:t>may also cause </a:t>
            </a:r>
            <a:r>
              <a:rPr lang="en-US" sz="2600" b="1" dirty="0">
                <a:latin typeface="Times New Roman" panose="02020603050405020304" pitchFamily="18" charset="0"/>
                <a:cs typeface="Times New Roman" panose="02020603050405020304" pitchFamily="18" charset="0"/>
              </a:rPr>
              <a:t>acne</a:t>
            </a:r>
            <a:endParaRPr lang="am-ET" sz="2600" b="1" dirty="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77</a:t>
            </a:fld>
            <a:endParaRPr lang="am-ET"/>
          </a:p>
        </p:txBody>
      </p:sp>
    </p:spTree>
    <p:extLst>
      <p:ext uri="{BB962C8B-B14F-4D97-AF65-F5344CB8AC3E}">
        <p14:creationId xmlns:p14="http://schemas.microsoft.com/office/powerpoint/2010/main" val="8221138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pPr marL="0" indent="0" algn="just">
              <a:lnSpc>
                <a:spcPct val="150000"/>
              </a:lnSpc>
              <a:buNone/>
            </a:pPr>
            <a:r>
              <a:rPr lang="en-US" b="1" dirty="0" smtClean="0"/>
              <a:t> </a:t>
            </a:r>
            <a:r>
              <a:rPr lang="en-US" sz="2600" b="1" dirty="0" smtClean="0">
                <a:latin typeface="Times New Roman" pitchFamily="18" charset="0"/>
                <a:cs typeface="Times New Roman" pitchFamily="18" charset="0"/>
              </a:rPr>
              <a:t>Pathogenesis</a:t>
            </a:r>
          </a:p>
          <a:p>
            <a:pPr algn="just">
              <a:lnSpc>
                <a:spcPct val="150000"/>
              </a:lnSpc>
            </a:pPr>
            <a:r>
              <a:rPr lang="en-US" sz="2700" dirty="0" smtClean="0">
                <a:latin typeface="Times New Roman" pitchFamily="18" charset="0"/>
                <a:cs typeface="Times New Roman" pitchFamily="18" charset="0"/>
              </a:rPr>
              <a:t> </a:t>
            </a:r>
            <a:r>
              <a:rPr lang="en-US" sz="2700" dirty="0">
                <a:latin typeface="Times New Roman" pitchFamily="18" charset="0"/>
                <a:cs typeface="Times New Roman" pitchFamily="18" charset="0"/>
              </a:rPr>
              <a:t>Increased levels of androgens (</a:t>
            </a:r>
            <a:r>
              <a:rPr lang="en-US" sz="2700" dirty="0" smtClean="0">
                <a:latin typeface="Times New Roman" pitchFamily="18" charset="0"/>
                <a:cs typeface="Times New Roman" pitchFamily="18" charset="0"/>
              </a:rPr>
              <a:t>male hormones</a:t>
            </a:r>
            <a:r>
              <a:rPr lang="en-US" sz="2700" dirty="0">
                <a:latin typeface="Times New Roman" pitchFamily="18" charset="0"/>
                <a:cs typeface="Times New Roman" pitchFamily="18" charset="0"/>
              </a:rPr>
              <a:t>) cause the sebaceous glands to secrete an excessive amount of sebum into hair follicles. </a:t>
            </a:r>
            <a:endParaRPr lang="en-US" sz="2700" dirty="0" smtClean="0">
              <a:latin typeface="Times New Roman" pitchFamily="18" charset="0"/>
              <a:cs typeface="Times New Roman" pitchFamily="18" charset="0"/>
            </a:endParaRPr>
          </a:p>
          <a:p>
            <a:pPr algn="just">
              <a:lnSpc>
                <a:spcPct val="150000"/>
              </a:lnSpc>
            </a:pPr>
            <a:r>
              <a:rPr lang="en-US" sz="2700" dirty="0" smtClean="0">
                <a:latin typeface="Times New Roman" pitchFamily="18" charset="0"/>
                <a:cs typeface="Times New Roman" pitchFamily="18" charset="0"/>
              </a:rPr>
              <a:t>The </a:t>
            </a:r>
            <a:r>
              <a:rPr lang="en-US" sz="2700" dirty="0">
                <a:latin typeface="Times New Roman" pitchFamily="18" charset="0"/>
                <a:cs typeface="Times New Roman" pitchFamily="18" charset="0"/>
              </a:rPr>
              <a:t>excess sebum combines with dead, sticky skin cells to form a hard plug that blocks the follicle. </a:t>
            </a:r>
            <a:endParaRPr lang="en-US" sz="2700" dirty="0" smtClean="0">
              <a:latin typeface="Times New Roman" pitchFamily="18" charset="0"/>
              <a:cs typeface="Times New Roman" pitchFamily="18" charset="0"/>
            </a:endParaRPr>
          </a:p>
          <a:p>
            <a:pPr algn="just">
              <a:lnSpc>
                <a:spcPct val="150000"/>
              </a:lnSpc>
            </a:pPr>
            <a:r>
              <a:rPr lang="en-US" sz="2700" dirty="0" smtClean="0">
                <a:latin typeface="Times New Roman" pitchFamily="18" charset="0"/>
                <a:cs typeface="Times New Roman" pitchFamily="18" charset="0"/>
              </a:rPr>
              <a:t>Bacteria </a:t>
            </a:r>
            <a:r>
              <a:rPr lang="en-US" sz="2700" dirty="0">
                <a:latin typeface="Times New Roman" pitchFamily="18" charset="0"/>
                <a:cs typeface="Times New Roman" pitchFamily="18" charset="0"/>
              </a:rPr>
              <a:t>that normally lives </a:t>
            </a:r>
            <a:r>
              <a:rPr lang="en-US" sz="2700" dirty="0" smtClean="0">
                <a:latin typeface="Times New Roman" pitchFamily="18" charset="0"/>
                <a:cs typeface="Times New Roman" pitchFamily="18" charset="0"/>
              </a:rPr>
              <a:t>on </a:t>
            </a:r>
            <a:r>
              <a:rPr lang="en-US" sz="2700" dirty="0">
                <a:latin typeface="Times New Roman" pitchFamily="18" charset="0"/>
                <a:cs typeface="Times New Roman" pitchFamily="18" charset="0"/>
              </a:rPr>
              <a:t>skin then invades the blocked follicle. </a:t>
            </a:r>
            <a:endParaRPr lang="en-US" sz="2700" dirty="0" smtClean="0">
              <a:latin typeface="Times New Roman" pitchFamily="18" charset="0"/>
              <a:cs typeface="Times New Roman" pitchFamily="18" charset="0"/>
            </a:endParaRPr>
          </a:p>
          <a:p>
            <a:pPr algn="just">
              <a:lnSpc>
                <a:spcPct val="150000"/>
              </a:lnSpc>
            </a:pPr>
            <a:r>
              <a:rPr lang="en-US" sz="2700" dirty="0" smtClean="0">
                <a:latin typeface="Times New Roman" pitchFamily="18" charset="0"/>
                <a:cs typeface="Times New Roman" pitchFamily="18" charset="0"/>
              </a:rPr>
              <a:t>Weakened</a:t>
            </a:r>
            <a:r>
              <a:rPr lang="en-US" sz="2700" dirty="0">
                <a:latin typeface="Times New Roman" pitchFamily="18" charset="0"/>
                <a:cs typeface="Times New Roman" pitchFamily="18" charset="0"/>
              </a:rPr>
              <a:t>, the follicle bursts open, releasing the sebum, bacteria, skin cells, and white blood cells into the surrounding tissues. </a:t>
            </a:r>
            <a:endParaRPr lang="en-US" sz="2700" dirty="0" smtClean="0">
              <a:latin typeface="Times New Roman" pitchFamily="18" charset="0"/>
              <a:cs typeface="Times New Roman" pitchFamily="18" charset="0"/>
            </a:endParaRPr>
          </a:p>
          <a:p>
            <a:pPr algn="just">
              <a:lnSpc>
                <a:spcPct val="150000"/>
              </a:lnSpc>
            </a:pPr>
            <a:r>
              <a:rPr lang="en-US" sz="2700" dirty="0" smtClean="0">
                <a:latin typeface="Times New Roman" pitchFamily="18" charset="0"/>
                <a:cs typeface="Times New Roman" pitchFamily="18" charset="0"/>
              </a:rPr>
              <a:t>A pimple/white spot </a:t>
            </a:r>
            <a:r>
              <a:rPr lang="en-US" sz="2700" dirty="0">
                <a:latin typeface="Times New Roman" pitchFamily="18" charset="0"/>
                <a:cs typeface="Times New Roman" pitchFamily="18" charset="0"/>
              </a:rPr>
              <a:t>then </a:t>
            </a:r>
            <a:r>
              <a:rPr lang="en-US" sz="2700" dirty="0" smtClean="0">
                <a:latin typeface="Times New Roman" pitchFamily="18" charset="0"/>
                <a:cs typeface="Times New Roman" pitchFamily="18" charset="0"/>
              </a:rPr>
              <a:t>forms</a:t>
            </a:r>
            <a:endParaRPr lang="en-US" sz="2700" dirty="0">
              <a:latin typeface="Times New Roman" pitchFamily="18" charset="0"/>
              <a:cs typeface="Times New Roman" pitchFamily="18" charset="0"/>
            </a:endParaRPr>
          </a:p>
          <a:p>
            <a:pPr marL="0" indent="0">
              <a:buNone/>
            </a:pPr>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78</a:t>
            </a:fld>
            <a:endParaRPr lang="am-ET"/>
          </a:p>
        </p:txBody>
      </p:sp>
    </p:spTree>
    <p:extLst>
      <p:ext uri="{BB962C8B-B14F-4D97-AF65-F5344CB8AC3E}">
        <p14:creationId xmlns:p14="http://schemas.microsoft.com/office/powerpoint/2010/main" val="18229029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Autofit/>
          </a:bodyPr>
          <a:lstStyle/>
          <a:p>
            <a:r>
              <a:rPr lang="en-US" sz="2800" dirty="0" smtClean="0">
                <a:latin typeface="Times New Roman" pitchFamily="18" charset="0"/>
                <a:cs typeface="Times New Roman" pitchFamily="18" charset="0"/>
              </a:rPr>
              <a:t>Pathogenesis, </a:t>
            </a:r>
            <a:r>
              <a:rPr lang="en-US" sz="2800" dirty="0" err="1" smtClean="0">
                <a:latin typeface="Times New Roman" pitchFamily="18" charset="0"/>
                <a:cs typeface="Times New Roman" pitchFamily="18" charset="0"/>
              </a:rPr>
              <a:t>cont</a:t>
            </a:r>
            <a:r>
              <a:rPr lang="en-US" sz="2800" dirty="0" smtClean="0">
                <a:latin typeface="Times New Roman" pitchFamily="18" charset="0"/>
                <a:cs typeface="Times New Roman" pitchFamily="18" charset="0"/>
              </a:rPr>
              <a:t>…</a:t>
            </a:r>
            <a:endParaRPr lang="am-ET" sz="2800" dirty="0">
              <a:cs typeface="Times New Roman" pitchFamily="18" charset="0"/>
            </a:endParaRPr>
          </a:p>
        </p:txBody>
      </p:sp>
      <p:sp>
        <p:nvSpPr>
          <p:cNvPr id="3" name="Content Placeholder 2"/>
          <p:cNvSpPr>
            <a:spLocks noGrp="1"/>
          </p:cNvSpPr>
          <p:nvPr>
            <p:ph idx="1"/>
          </p:nvPr>
        </p:nvSpPr>
        <p:spPr/>
        <p:txBody>
          <a:bodyPr/>
          <a:lstStyle/>
          <a:p>
            <a:endParaRPr lang="am-E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5375"/>
            <a:ext cx="4953000" cy="5220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598" y="1095375"/>
            <a:ext cx="4562475"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79</a:t>
            </a:fld>
            <a:endParaRPr lang="am-ET"/>
          </a:p>
        </p:txBody>
      </p:sp>
    </p:spTree>
    <p:extLst>
      <p:ext uri="{BB962C8B-B14F-4D97-AF65-F5344CB8AC3E}">
        <p14:creationId xmlns:p14="http://schemas.microsoft.com/office/powerpoint/2010/main" val="876155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am-ET"/>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 y="228600"/>
            <a:ext cx="8153400" cy="6324600"/>
          </a:xfrm>
          <a:prstGeom prst="rect">
            <a:avLst/>
          </a:prstGeom>
        </p:spPr>
      </p:pic>
      <p:sp>
        <p:nvSpPr>
          <p:cNvPr id="5" name="Slide Number Placeholder 4"/>
          <p:cNvSpPr>
            <a:spLocks noGrp="1"/>
          </p:cNvSpPr>
          <p:nvPr>
            <p:ph type="sldNum" sz="quarter" idx="12"/>
          </p:nvPr>
        </p:nvSpPr>
        <p:spPr/>
        <p:txBody>
          <a:bodyPr/>
          <a:lstStyle/>
          <a:p>
            <a:fld id="{D167EEAB-4B1A-4B36-8290-8409503FCFA0}" type="slidenum">
              <a:rPr lang="am-ET" smtClean="0"/>
              <a:t>8</a:t>
            </a:fld>
            <a:endParaRPr lang="am-ET"/>
          </a:p>
        </p:txBody>
      </p:sp>
    </p:spTree>
    <p:extLst>
      <p:ext uri="{BB962C8B-B14F-4D97-AF65-F5344CB8AC3E}">
        <p14:creationId xmlns:p14="http://schemas.microsoft.com/office/powerpoint/2010/main" val="120375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600" b="1" dirty="0" smtClean="0">
                <a:latin typeface="Times New Roman" panose="02020603050405020304" pitchFamily="18" charset="0"/>
                <a:cs typeface="Times New Roman" panose="02020603050405020304" pitchFamily="18" charset="0"/>
              </a:rPr>
              <a:t>Diagnosis and Treatment</a:t>
            </a:r>
          </a:p>
          <a:p>
            <a:pPr algn="just">
              <a:lnSpc>
                <a:spcPct val="150000"/>
              </a:lnSpc>
            </a:pPr>
            <a:r>
              <a:rPr lang="en-US" sz="2600" dirty="0" smtClean="0">
                <a:latin typeface="Times New Roman" panose="02020603050405020304" pitchFamily="18" charset="0"/>
                <a:cs typeface="Times New Roman" panose="02020603050405020304" pitchFamily="18" charset="0"/>
              </a:rPr>
              <a:t>Diagnosis </a:t>
            </a:r>
            <a:r>
              <a:rPr lang="en-US" sz="2600" dirty="0">
                <a:latin typeface="Times New Roman" panose="02020603050405020304" pitchFamily="18" charset="0"/>
                <a:cs typeface="Times New Roman" panose="02020603050405020304" pitchFamily="18" charset="0"/>
              </a:rPr>
              <a:t>of acne is easy—it is visible on the </a:t>
            </a:r>
            <a:r>
              <a:rPr lang="en-US" sz="2600" dirty="0" smtClean="0">
                <a:latin typeface="Times New Roman" panose="02020603050405020304" pitchFamily="18" charset="0"/>
                <a:cs typeface="Times New Roman" panose="02020603050405020304" pitchFamily="18" charset="0"/>
              </a:rPr>
              <a:t>skin</a:t>
            </a:r>
          </a:p>
          <a:p>
            <a:pPr algn="just">
              <a:lnSpc>
                <a:spcPct val="150000"/>
              </a:lnSpc>
            </a:pPr>
            <a:r>
              <a:rPr lang="en-US" sz="2600" dirty="0" smtClean="0">
                <a:latin typeface="Times New Roman" panose="02020603050405020304" pitchFamily="18" charset="0"/>
                <a:cs typeface="Times New Roman" panose="02020603050405020304" pitchFamily="18" charset="0"/>
              </a:rPr>
              <a:t>For </a:t>
            </a:r>
            <a:r>
              <a:rPr lang="en-US" sz="2600" dirty="0">
                <a:latin typeface="Times New Roman" panose="02020603050405020304" pitchFamily="18" charset="0"/>
                <a:cs typeface="Times New Roman" panose="02020603050405020304" pitchFamily="18" charset="0"/>
              </a:rPr>
              <a:t>more </a:t>
            </a:r>
            <a:r>
              <a:rPr lang="en-US" sz="2600" dirty="0" smtClean="0">
                <a:latin typeface="Times New Roman" panose="02020603050405020304" pitchFamily="18" charset="0"/>
                <a:cs typeface="Times New Roman" panose="02020603050405020304" pitchFamily="18" charset="0"/>
              </a:rPr>
              <a:t>severe cases</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doxycycline, benzoyl peroxide</a:t>
            </a:r>
            <a:r>
              <a:rPr lang="en-US" sz="2600" dirty="0">
                <a:latin typeface="Times New Roman" panose="02020603050405020304" pitchFamily="18" charset="0"/>
                <a:cs typeface="Times New Roman" panose="02020603050405020304" pitchFamily="18" charset="0"/>
              </a:rPr>
              <a:t>, </a:t>
            </a:r>
            <a:endParaRPr lang="en-US" sz="2600" dirty="0" smtClean="0">
              <a:latin typeface="Times New Roman" panose="02020603050405020304" pitchFamily="18" charset="0"/>
              <a:cs typeface="Times New Roman" panose="02020603050405020304" pitchFamily="18" charset="0"/>
            </a:endParaRPr>
          </a:p>
          <a:p>
            <a:pPr algn="just">
              <a:lnSpc>
                <a:spcPct val="150000"/>
              </a:lnSpc>
            </a:pPr>
            <a:r>
              <a:rPr lang="en-US" sz="2600" dirty="0" smtClean="0">
                <a:latin typeface="Times New Roman" panose="02020603050405020304" pitchFamily="18" charset="0"/>
                <a:cs typeface="Times New Roman" panose="02020603050405020304" pitchFamily="18" charset="0"/>
              </a:rPr>
              <a:t>Retinoic acid, a</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derivative </a:t>
            </a:r>
            <a:r>
              <a:rPr lang="en-US" sz="2600" dirty="0">
                <a:latin typeface="Times New Roman" panose="02020603050405020304" pitchFamily="18" charset="0"/>
                <a:cs typeface="Times New Roman" panose="02020603050405020304" pitchFamily="18" charset="0"/>
              </a:rPr>
              <a:t>of vitamin A, inhibits the formation of sebum, reducing the amount available for bacterial metabolism. </a:t>
            </a:r>
            <a:br>
              <a:rPr lang="en-US" sz="2600" dirty="0">
                <a:latin typeface="Times New Roman" panose="02020603050405020304" pitchFamily="18" charset="0"/>
                <a:cs typeface="Times New Roman" panose="02020603050405020304" pitchFamily="18" charset="0"/>
              </a:rPr>
            </a:br>
            <a:r>
              <a:rPr lang="en-US" sz="2600" dirty="0">
                <a:latin typeface="Times New Roman" panose="02020603050405020304" pitchFamily="18" charset="0"/>
                <a:cs typeface="Times New Roman" panose="02020603050405020304" pitchFamily="18" charset="0"/>
              </a:rPr>
              <a:t/>
            </a:r>
            <a:br>
              <a:rPr lang="en-US" sz="2600" dirty="0">
                <a:latin typeface="Times New Roman" panose="02020603050405020304" pitchFamily="18" charset="0"/>
                <a:cs typeface="Times New Roman" panose="02020603050405020304" pitchFamily="18" charset="0"/>
              </a:rPr>
            </a:br>
            <a:r>
              <a:rPr lang="en-US" dirty="0"/>
              <a:t> </a:t>
            </a:r>
            <a:br>
              <a:rPr lang="en-US" dirty="0"/>
            </a:br>
            <a:endParaRPr lang="en-US" dirty="0"/>
          </a:p>
        </p:txBody>
      </p:sp>
    </p:spTree>
    <p:extLst>
      <p:ext uri="{BB962C8B-B14F-4D97-AF65-F5344CB8AC3E}">
        <p14:creationId xmlns:p14="http://schemas.microsoft.com/office/powerpoint/2010/main" val="38387433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600" b="1" dirty="0" smtClean="0">
                <a:latin typeface="Times New Roman" panose="02020603050405020304" pitchFamily="18" charset="0"/>
                <a:cs typeface="Times New Roman" panose="02020603050405020304" pitchFamily="18" charset="0"/>
              </a:rPr>
              <a:t> </a:t>
            </a:r>
            <a:r>
              <a:rPr lang="en-US" sz="2500" b="1" dirty="0" smtClean="0">
                <a:latin typeface="Times New Roman" panose="02020603050405020304" pitchFamily="18" charset="0"/>
                <a:cs typeface="Times New Roman" panose="02020603050405020304" pitchFamily="18" charset="0"/>
              </a:rPr>
              <a:t>Cat </a:t>
            </a:r>
            <a:r>
              <a:rPr lang="en-US" sz="2500" b="1" dirty="0">
                <a:latin typeface="Times New Roman" panose="02020603050405020304" pitchFamily="18" charset="0"/>
                <a:cs typeface="Times New Roman" panose="02020603050405020304" pitchFamily="18" charset="0"/>
              </a:rPr>
              <a:t>Scratch </a:t>
            </a:r>
            <a:r>
              <a:rPr lang="en-US" sz="2500" b="1" dirty="0" smtClean="0">
                <a:latin typeface="Times New Roman" panose="02020603050405020304" pitchFamily="18" charset="0"/>
                <a:cs typeface="Times New Roman" panose="02020603050405020304" pitchFamily="18" charset="0"/>
              </a:rPr>
              <a:t>Disease</a:t>
            </a:r>
          </a:p>
          <a:p>
            <a:pPr algn="just">
              <a:lnSpc>
                <a:spcPct val="150000"/>
              </a:lnSpc>
            </a:pPr>
            <a:r>
              <a:rPr lang="en-US" sz="2500" dirty="0" smtClean="0">
                <a:latin typeface="Times New Roman" panose="02020603050405020304" pitchFamily="18" charset="0"/>
                <a:cs typeface="Times New Roman" panose="02020603050405020304" pitchFamily="18" charset="0"/>
              </a:rPr>
              <a:t>Cat </a:t>
            </a:r>
            <a:r>
              <a:rPr lang="en-US" sz="2500" dirty="0">
                <a:latin typeface="Times New Roman" panose="02020603050405020304" pitchFamily="18" charset="0"/>
                <a:cs typeface="Times New Roman" panose="02020603050405020304" pitchFamily="18" charset="0"/>
              </a:rPr>
              <a:t>scratch disease involves fever for a few days, </a:t>
            </a:r>
            <a:r>
              <a:rPr lang="en-US" sz="2500" dirty="0" smtClean="0">
                <a:latin typeface="Times New Roman" panose="02020603050405020304" pitchFamily="18" charset="0"/>
                <a:cs typeface="Times New Roman" panose="02020603050405020304" pitchFamily="18" charset="0"/>
              </a:rPr>
              <a:t>prolonged malaise</a:t>
            </a:r>
            <a:endParaRPr lang="en-US" sz="2500" dirty="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 </a:t>
            </a:r>
            <a:r>
              <a:rPr lang="en-US" sz="2500" dirty="0">
                <a:latin typeface="Times New Roman" panose="02020603050405020304" pitchFamily="18" charset="0"/>
                <a:cs typeface="Times New Roman" panose="02020603050405020304" pitchFamily="18" charset="0"/>
              </a:rPr>
              <a:t>L</a:t>
            </a:r>
            <a:r>
              <a:rPr lang="en-US" sz="2500" dirty="0" smtClean="0">
                <a:latin typeface="Times New Roman" panose="02020603050405020304" pitchFamily="18" charset="0"/>
                <a:cs typeface="Times New Roman" panose="02020603050405020304" pitchFamily="18" charset="0"/>
              </a:rPr>
              <a:t>ocalized </a:t>
            </a:r>
            <a:r>
              <a:rPr lang="en-US" sz="2500" dirty="0">
                <a:latin typeface="Times New Roman" panose="02020603050405020304" pitchFamily="18" charset="0"/>
                <a:cs typeface="Times New Roman" panose="02020603050405020304" pitchFamily="18" charset="0"/>
              </a:rPr>
              <a:t>swelling at the site of infection </a:t>
            </a:r>
            <a:r>
              <a:rPr lang="en-US" sz="2500" dirty="0" smtClean="0">
                <a:latin typeface="Times New Roman" panose="02020603050405020304" pitchFamily="18" charset="0"/>
                <a:cs typeface="Times New Roman" panose="02020603050405020304" pitchFamily="18" charset="0"/>
              </a:rPr>
              <a:t>and nearby </a:t>
            </a:r>
            <a:r>
              <a:rPr lang="en-US" sz="2500" dirty="0">
                <a:latin typeface="Times New Roman" panose="02020603050405020304" pitchFamily="18" charset="0"/>
                <a:cs typeface="Times New Roman" panose="02020603050405020304" pitchFamily="18" charset="0"/>
              </a:rPr>
              <a:t>lymph nodes for several </a:t>
            </a:r>
            <a:r>
              <a:rPr lang="en-US" sz="2500" dirty="0" smtClean="0">
                <a:latin typeface="Times New Roman" panose="02020603050405020304" pitchFamily="18" charset="0"/>
                <a:cs typeface="Times New Roman" panose="02020603050405020304" pitchFamily="18" charset="0"/>
              </a:rPr>
              <a:t>months.</a:t>
            </a:r>
            <a:endParaRPr lang="en-US" sz="2500" dirty="0">
              <a:latin typeface="Times New Roman" panose="02020603050405020304" pitchFamily="18" charset="0"/>
              <a:cs typeface="Times New Roman" panose="02020603050405020304" pitchFamily="18" charset="0"/>
            </a:endParaRPr>
          </a:p>
          <a:p>
            <a:pPr algn="just">
              <a:lnSpc>
                <a:spcPct val="150000"/>
              </a:lnSpc>
            </a:pPr>
            <a:r>
              <a:rPr lang="en-US" sz="2500" i="1" dirty="0" err="1" smtClean="0">
                <a:latin typeface="Times New Roman" panose="02020603050405020304" pitchFamily="18" charset="0"/>
                <a:cs typeface="Times New Roman" panose="02020603050405020304" pitchFamily="18" charset="0"/>
              </a:rPr>
              <a:t>Bartonella</a:t>
            </a:r>
            <a:r>
              <a:rPr lang="en-US" sz="2500" i="1" dirty="0" smtClean="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henselae</a:t>
            </a:r>
            <a:r>
              <a:rPr lang="en-US" sz="2500" i="1"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a Gram-negative aerobic </a:t>
            </a:r>
            <a:r>
              <a:rPr lang="en-US" sz="2500" dirty="0">
                <a:latin typeface="Times New Roman" panose="02020603050405020304" pitchFamily="18" charset="0"/>
                <a:cs typeface="Times New Roman" panose="02020603050405020304" pitchFamily="18" charset="0"/>
              </a:rPr>
              <a:t>bacillus, causes cat scratch disease. </a:t>
            </a:r>
            <a:endParaRPr lang="en-US" sz="2500" dirty="0" smtClean="0">
              <a:latin typeface="Times New Roman" panose="02020603050405020304" pitchFamily="18" charset="0"/>
              <a:cs typeface="Times New Roman" panose="02020603050405020304" pitchFamily="18" charset="0"/>
            </a:endParaRPr>
          </a:p>
          <a:p>
            <a:pPr algn="just">
              <a:lnSpc>
                <a:spcPct val="150000"/>
              </a:lnSpc>
            </a:pPr>
            <a:r>
              <a:rPr lang="en-US" sz="2500" dirty="0" smtClean="0">
                <a:latin typeface="Times New Roman" panose="02020603050405020304" pitchFamily="18" charset="0"/>
                <a:cs typeface="Times New Roman" panose="02020603050405020304" pitchFamily="18" charset="0"/>
              </a:rPr>
              <a:t>Its </a:t>
            </a:r>
            <a:r>
              <a:rPr lang="en-US" sz="2500" dirty="0">
                <a:latin typeface="Times New Roman" panose="02020603050405020304" pitchFamily="18" charset="0"/>
                <a:cs typeface="Times New Roman" panose="02020603050405020304" pitchFamily="18" charset="0"/>
              </a:rPr>
              <a:t>primary </a:t>
            </a:r>
            <a:r>
              <a:rPr lang="en-US" sz="2500" dirty="0" smtClean="0">
                <a:latin typeface="Times New Roman" panose="02020603050405020304" pitchFamily="18" charset="0"/>
                <a:cs typeface="Times New Roman" panose="02020603050405020304" pitchFamily="18" charset="0"/>
              </a:rPr>
              <a:t>virulence factor </a:t>
            </a:r>
            <a:r>
              <a:rPr lang="en-US" sz="2500" dirty="0">
                <a:latin typeface="Times New Roman" panose="02020603050405020304" pitchFamily="18" charset="0"/>
                <a:cs typeface="Times New Roman" panose="02020603050405020304" pitchFamily="18" charset="0"/>
              </a:rPr>
              <a:t>is endotoxin (lipid A) found in the outer membrane </a:t>
            </a:r>
            <a:r>
              <a:rPr lang="en-US" sz="2500" dirty="0" smtClean="0">
                <a:latin typeface="Times New Roman" panose="02020603050405020304" pitchFamily="18" charset="0"/>
                <a:cs typeface="Times New Roman" panose="02020603050405020304" pitchFamily="18" charset="0"/>
              </a:rPr>
              <a:t>of Gram-negative bacteria.</a:t>
            </a:r>
          </a:p>
          <a:p>
            <a:pPr algn="just">
              <a:lnSpc>
                <a:spcPct val="150000"/>
              </a:lnSpc>
            </a:pPr>
            <a:r>
              <a:rPr lang="en-US" sz="2500" i="1" dirty="0" err="1" smtClean="0">
                <a:latin typeface="Times New Roman" panose="02020603050405020304" pitchFamily="18" charset="0"/>
                <a:cs typeface="Times New Roman" panose="02020603050405020304" pitchFamily="18" charset="0"/>
              </a:rPr>
              <a:t>Bartonella</a:t>
            </a:r>
            <a:r>
              <a:rPr lang="en-US" sz="2500" i="1" dirty="0" smtClean="0">
                <a:latin typeface="Times New Roman" panose="02020603050405020304" pitchFamily="18" charset="0"/>
                <a:cs typeface="Times New Roman" panose="02020603050405020304" pitchFamily="18" charset="0"/>
              </a:rPr>
              <a:t> </a:t>
            </a:r>
            <a:r>
              <a:rPr lang="en-US" sz="2500" dirty="0">
                <a:latin typeface="Times New Roman" panose="02020603050405020304" pitchFamily="18" charset="0"/>
                <a:cs typeface="Times New Roman" panose="02020603050405020304" pitchFamily="18" charset="0"/>
              </a:rPr>
              <a:t>can grow and reproduce inside red blood cells and in cells lining blood vessel walls. </a:t>
            </a:r>
          </a:p>
        </p:txBody>
      </p:sp>
    </p:spTree>
    <p:extLst>
      <p:ext uri="{BB962C8B-B14F-4D97-AF65-F5344CB8AC3E}">
        <p14:creationId xmlns:p14="http://schemas.microsoft.com/office/powerpoint/2010/main" val="3802141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600" b="1" dirty="0" smtClean="0">
                <a:latin typeface="Times New Roman" panose="02020603050405020304" pitchFamily="18" charset="0"/>
                <a:cs typeface="Times New Roman" panose="02020603050405020304" pitchFamily="18" charset="0"/>
              </a:rPr>
              <a:t>Pathogenesis</a:t>
            </a:r>
            <a:endParaRPr lang="en-US" sz="2600" b="1" dirty="0">
              <a:latin typeface="Times New Roman" panose="02020603050405020304" pitchFamily="18" charset="0"/>
              <a:cs typeface="Times New Roman" panose="02020603050405020304" pitchFamily="18" charset="0"/>
            </a:endParaRPr>
          </a:p>
          <a:p>
            <a:pPr algn="just">
              <a:lnSpc>
                <a:spcPct val="150000"/>
              </a:lnSpc>
            </a:pPr>
            <a:r>
              <a:rPr lang="en-US" sz="2600" dirty="0" smtClean="0">
                <a:latin typeface="Times New Roman" panose="02020603050405020304" pitchFamily="18" charset="0"/>
                <a:cs typeface="Times New Roman" panose="02020603050405020304" pitchFamily="18" charset="0"/>
              </a:rPr>
              <a:t>Cat </a:t>
            </a:r>
            <a:r>
              <a:rPr lang="en-US" sz="2600" dirty="0">
                <a:latin typeface="Times New Roman" panose="02020603050405020304" pitchFamily="18" charset="0"/>
                <a:cs typeface="Times New Roman" panose="02020603050405020304" pitchFamily="18" charset="0"/>
              </a:rPr>
              <a:t>scratches or bites, particularly wounds by kittens, </a:t>
            </a:r>
            <a:r>
              <a:rPr lang="en-US" sz="2600" dirty="0" smtClean="0">
                <a:latin typeface="Times New Roman" panose="02020603050405020304" pitchFamily="18" charset="0"/>
                <a:cs typeface="Times New Roman" panose="02020603050405020304" pitchFamily="18" charset="0"/>
              </a:rPr>
              <a:t>introduce the </a:t>
            </a:r>
            <a:r>
              <a:rPr lang="en-US" sz="2600" dirty="0">
                <a:latin typeface="Times New Roman" panose="02020603050405020304" pitchFamily="18" charset="0"/>
                <a:cs typeface="Times New Roman" panose="02020603050405020304" pitchFamily="18" charset="0"/>
              </a:rPr>
              <a:t>bacterium into the </a:t>
            </a:r>
            <a:r>
              <a:rPr lang="en-US" sz="2600" dirty="0" smtClean="0">
                <a:latin typeface="Times New Roman" panose="02020603050405020304" pitchFamily="18" charset="0"/>
                <a:cs typeface="Times New Roman" panose="02020603050405020304" pitchFamily="18" charset="0"/>
              </a:rPr>
              <a:t>skin.</a:t>
            </a:r>
          </a:p>
          <a:p>
            <a:pPr algn="just">
              <a:lnSpc>
                <a:spcPct val="150000"/>
              </a:lnSpc>
            </a:pPr>
            <a:r>
              <a:rPr lang="en-US" sz="2600" dirty="0" smtClean="0">
                <a:latin typeface="Times New Roman" panose="02020603050405020304" pitchFamily="18" charset="0"/>
                <a:cs typeface="Times New Roman" panose="02020603050405020304" pitchFamily="18" charset="0"/>
              </a:rPr>
              <a:t>Blood-sucking </a:t>
            </a:r>
            <a:r>
              <a:rPr lang="en-US" sz="2600" dirty="0">
                <a:latin typeface="Times New Roman" panose="02020603050405020304" pitchFamily="18" charset="0"/>
                <a:cs typeface="Times New Roman" panose="02020603050405020304" pitchFamily="18" charset="0"/>
              </a:rPr>
              <a:t>arthropods such </a:t>
            </a:r>
            <a:r>
              <a:rPr lang="en-US" sz="2600" dirty="0" smtClean="0">
                <a:latin typeface="Times New Roman" panose="02020603050405020304" pitchFamily="18" charset="0"/>
                <a:cs typeface="Times New Roman" panose="02020603050405020304" pitchFamily="18" charset="0"/>
              </a:rPr>
              <a:t>as fleas </a:t>
            </a:r>
            <a:r>
              <a:rPr lang="en-US" sz="2600" dirty="0">
                <a:latin typeface="Times New Roman" panose="02020603050405020304" pitchFamily="18" charset="0"/>
                <a:cs typeface="Times New Roman" panose="02020603050405020304" pitchFamily="18" charset="0"/>
              </a:rPr>
              <a:t>may also transmit the bacterium from cats to people. </a:t>
            </a:r>
            <a:endParaRPr lang="en-US" sz="2600" dirty="0" smtClean="0">
              <a:latin typeface="Times New Roman" panose="02020603050405020304" pitchFamily="18" charset="0"/>
              <a:cs typeface="Times New Roman" panose="02020603050405020304" pitchFamily="18" charset="0"/>
            </a:endParaRPr>
          </a:p>
          <a:p>
            <a:pPr algn="just">
              <a:lnSpc>
                <a:spcPct val="150000"/>
              </a:lnSpc>
            </a:pPr>
            <a:r>
              <a:rPr lang="en-US" sz="2600" dirty="0" smtClean="0">
                <a:latin typeface="Times New Roman" panose="02020603050405020304" pitchFamily="18" charset="0"/>
                <a:cs typeface="Times New Roman" panose="02020603050405020304" pitchFamily="18" charset="0"/>
              </a:rPr>
              <a:t>In the skin</a:t>
            </a:r>
            <a:r>
              <a:rPr lang="en-US" sz="2600" dirty="0">
                <a:latin typeface="Times New Roman" panose="02020603050405020304" pitchFamily="18" charset="0"/>
                <a:cs typeface="Times New Roman" panose="02020603050405020304" pitchFamily="18" charset="0"/>
              </a:rPr>
              <a:t>, the bacterium grows intracellularly. </a:t>
            </a:r>
            <a:endParaRPr lang="en-US" sz="2600" dirty="0" smtClean="0">
              <a:latin typeface="Times New Roman" panose="02020603050405020304" pitchFamily="18" charset="0"/>
              <a:cs typeface="Times New Roman" panose="02020603050405020304" pitchFamily="18" charset="0"/>
            </a:endParaRPr>
          </a:p>
          <a:p>
            <a:pPr algn="just">
              <a:lnSpc>
                <a:spcPct val="150000"/>
              </a:lnSpc>
            </a:pPr>
            <a:r>
              <a:rPr lang="en-US" sz="2600" i="1" dirty="0" err="1" smtClean="0">
                <a:latin typeface="Times New Roman" panose="02020603050405020304" pitchFamily="18" charset="0"/>
                <a:cs typeface="Times New Roman" panose="02020603050405020304" pitchFamily="18" charset="0"/>
              </a:rPr>
              <a:t>Bartonella</a:t>
            </a:r>
            <a:r>
              <a:rPr lang="en-US" sz="2600" i="1" dirty="0" smtClean="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releases endotoxin </a:t>
            </a:r>
            <a:r>
              <a:rPr lang="en-US" sz="2600" dirty="0">
                <a:latin typeface="Times New Roman" panose="02020603050405020304" pitchFamily="18" charset="0"/>
                <a:cs typeface="Times New Roman" panose="02020603050405020304" pitchFamily="18" charset="0"/>
              </a:rPr>
              <a:t>when it dies, which triggers inflammation. </a:t>
            </a:r>
            <a:endParaRPr lang="en-US" sz="2600" dirty="0" smtClean="0">
              <a:latin typeface="Times New Roman" panose="02020603050405020304" pitchFamily="18" charset="0"/>
              <a:cs typeface="Times New Roman" panose="02020603050405020304" pitchFamily="18" charset="0"/>
            </a:endParaRPr>
          </a:p>
          <a:p>
            <a:pPr marL="0" indent="0" algn="just">
              <a:lnSpc>
                <a:spcPct val="150000"/>
              </a:lnSpc>
              <a:buNone/>
            </a:pPr>
            <a:r>
              <a:rPr lang="en-US" sz="2600" dirty="0">
                <a:latin typeface="Times New Roman" panose="02020603050405020304" pitchFamily="18" charset="0"/>
                <a:cs typeface="Times New Roman" panose="02020603050405020304" pitchFamily="18" charset="0"/>
              </a:rPr>
              <a:t/>
            </a:r>
            <a:br>
              <a:rPr lang="en-US" sz="2600" dirty="0">
                <a:latin typeface="Times New Roman" panose="02020603050405020304" pitchFamily="18" charset="0"/>
                <a:cs typeface="Times New Roman" panose="02020603050405020304" pitchFamily="18" charset="0"/>
              </a:rPr>
            </a:b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76556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normAutofit/>
          </a:bodyPr>
          <a:lstStyle/>
          <a:p>
            <a:pPr marL="0" indent="0" algn="just">
              <a:lnSpc>
                <a:spcPct val="150000"/>
              </a:lnSpc>
              <a:buNone/>
            </a:pPr>
            <a:r>
              <a:rPr lang="en-US" sz="2600" b="1" dirty="0" smtClean="0">
                <a:latin typeface="Times New Roman" panose="02020603050405020304" pitchFamily="18" charset="0"/>
                <a:cs typeface="Times New Roman" panose="02020603050405020304" pitchFamily="18" charset="0"/>
              </a:rPr>
              <a:t>Diagnosis and Treatment</a:t>
            </a:r>
            <a:endParaRPr lang="en-US" sz="2600" b="1" dirty="0">
              <a:latin typeface="Times New Roman" panose="02020603050405020304" pitchFamily="18" charset="0"/>
              <a:cs typeface="Times New Roman" panose="02020603050405020304" pitchFamily="18" charset="0"/>
            </a:endParaRPr>
          </a:p>
          <a:p>
            <a:pPr algn="just">
              <a:lnSpc>
                <a:spcPct val="150000"/>
              </a:lnSpc>
            </a:pPr>
            <a:r>
              <a:rPr lang="en-US" sz="2600" dirty="0" smtClean="0">
                <a:latin typeface="Times New Roman" panose="02020603050405020304" pitchFamily="18" charset="0"/>
                <a:cs typeface="Times New Roman" panose="02020603050405020304" pitchFamily="18" charset="0"/>
              </a:rPr>
              <a:t>A </a:t>
            </a:r>
            <a:r>
              <a:rPr lang="en-US" sz="2600" dirty="0">
                <a:latin typeface="Times New Roman" panose="02020603050405020304" pitchFamily="18" charset="0"/>
                <a:cs typeface="Times New Roman" panose="02020603050405020304" pitchFamily="18" charset="0"/>
              </a:rPr>
              <a:t>positive indirect fluorescent antibody test against </a:t>
            </a:r>
            <a:r>
              <a:rPr lang="en-US" sz="2600" i="1" dirty="0" err="1" smtClean="0">
                <a:latin typeface="Times New Roman" panose="02020603050405020304" pitchFamily="18" charset="0"/>
                <a:cs typeface="Times New Roman" panose="02020603050405020304" pitchFamily="18" charset="0"/>
              </a:rPr>
              <a:t>Bartonella</a:t>
            </a:r>
            <a:r>
              <a:rPr lang="en-US" sz="2600" i="1"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antigens </a:t>
            </a:r>
            <a:r>
              <a:rPr lang="en-US" sz="2600" dirty="0">
                <a:latin typeface="Times New Roman" panose="02020603050405020304" pitchFamily="18" charset="0"/>
                <a:cs typeface="Times New Roman" panose="02020603050405020304" pitchFamily="18" charset="0"/>
              </a:rPr>
              <a:t>confirms a diagnosis of cat scratch </a:t>
            </a:r>
            <a:r>
              <a:rPr lang="en-US" sz="2600" dirty="0" smtClean="0">
                <a:latin typeface="Times New Roman" panose="02020603050405020304" pitchFamily="18" charset="0"/>
                <a:cs typeface="Times New Roman" panose="02020603050405020304" pitchFamily="18" charset="0"/>
              </a:rPr>
              <a:t>disease. </a:t>
            </a:r>
          </a:p>
          <a:p>
            <a:pPr algn="just">
              <a:lnSpc>
                <a:spcPct val="150000"/>
              </a:lnSpc>
            </a:pPr>
            <a:r>
              <a:rPr lang="en-US" sz="2600" dirty="0" smtClean="0">
                <a:latin typeface="Times New Roman" panose="02020603050405020304" pitchFamily="18" charset="0"/>
                <a:cs typeface="Times New Roman" panose="02020603050405020304" pitchFamily="18" charset="0"/>
              </a:rPr>
              <a:t>Azithromycin</a:t>
            </a:r>
          </a:p>
          <a:p>
            <a:pPr algn="just">
              <a:lnSpc>
                <a:spcPct val="150000"/>
              </a:lnSpc>
            </a:pPr>
            <a:r>
              <a:rPr lang="en-US" sz="2600" dirty="0" smtClean="0">
                <a:latin typeface="Times New Roman" panose="02020603050405020304" pitchFamily="18" charset="0"/>
                <a:cs typeface="Times New Roman" panose="02020603050405020304" pitchFamily="18" charset="0"/>
              </a:rPr>
              <a:t>Prevention </a:t>
            </a:r>
            <a:r>
              <a:rPr lang="en-US" sz="2600" dirty="0">
                <a:latin typeface="Times New Roman" panose="02020603050405020304" pitchFamily="18" charset="0"/>
                <a:cs typeface="Times New Roman" panose="02020603050405020304" pitchFamily="18" charset="0"/>
              </a:rPr>
              <a:t>involves avoiding cat-inflicted </a:t>
            </a:r>
            <a:r>
              <a:rPr lang="en-US" sz="2600" dirty="0" smtClean="0">
                <a:latin typeface="Times New Roman" panose="02020603050405020304" pitchFamily="18" charset="0"/>
                <a:cs typeface="Times New Roman" panose="02020603050405020304" pitchFamily="18" charset="0"/>
              </a:rPr>
              <a:t>wounds and </a:t>
            </a:r>
            <a:r>
              <a:rPr lang="en-US" sz="2600" dirty="0">
                <a:latin typeface="Times New Roman" panose="02020603050405020304" pitchFamily="18" charset="0"/>
                <a:cs typeface="Times New Roman" panose="02020603050405020304" pitchFamily="18" charset="0"/>
              </a:rPr>
              <a:t>adequate cleansing of bites or </a:t>
            </a:r>
            <a:r>
              <a:rPr lang="en-US" sz="2600" dirty="0" smtClean="0">
                <a:latin typeface="Times New Roman" panose="02020603050405020304" pitchFamily="18" charset="0"/>
                <a:cs typeface="Times New Roman" panose="02020603050405020304" pitchFamily="18" charset="0"/>
              </a:rPr>
              <a:t>scratches.</a:t>
            </a:r>
            <a:endParaRPr lang="en-US" dirty="0"/>
          </a:p>
        </p:txBody>
      </p:sp>
    </p:spTree>
    <p:extLst>
      <p:ext uri="{BB962C8B-B14F-4D97-AF65-F5344CB8AC3E}">
        <p14:creationId xmlns:p14="http://schemas.microsoft.com/office/powerpoint/2010/main" val="37564084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9067800" cy="6858000"/>
          </a:xfrm>
        </p:spPr>
        <p:txBody>
          <a:bodyPr/>
          <a:lstStyle/>
          <a:p>
            <a:pPr marL="0" indent="0" algn="just">
              <a:lnSpc>
                <a:spcPct val="150000"/>
              </a:lnSpc>
              <a:buNone/>
            </a:pPr>
            <a:r>
              <a:rPr lang="en-US" sz="2600" b="1" dirty="0">
                <a:latin typeface="Times New Roman" pitchFamily="18" charset="0"/>
                <a:cs typeface="Times New Roman" pitchFamily="18" charset="0"/>
              </a:rPr>
              <a:t>Skin infection by Gram-Positive </a:t>
            </a:r>
            <a:r>
              <a:rPr lang="en-US" sz="2600" b="1" dirty="0" smtClean="0">
                <a:latin typeface="Times New Roman" pitchFamily="18" charset="0"/>
                <a:cs typeface="Times New Roman" pitchFamily="18" charset="0"/>
              </a:rPr>
              <a:t>Rods</a:t>
            </a:r>
          </a:p>
          <a:p>
            <a:pPr algn="just">
              <a:lnSpc>
                <a:spcPct val="150000"/>
              </a:lnSpc>
            </a:pPr>
            <a:r>
              <a:rPr lang="en-US" sz="2600" dirty="0" smtClean="0">
                <a:latin typeface="Times New Roman" pitchFamily="18" charset="0"/>
                <a:cs typeface="Times New Roman" pitchFamily="18" charset="0"/>
              </a:rPr>
              <a:t>There </a:t>
            </a:r>
            <a:r>
              <a:rPr lang="en-US" sz="2600" dirty="0">
                <a:latin typeface="Times New Roman" pitchFamily="18" charset="0"/>
                <a:cs typeface="Times New Roman" pitchFamily="18" charset="0"/>
              </a:rPr>
              <a:t>are </a:t>
            </a:r>
            <a:r>
              <a:rPr lang="en-US" sz="2600" dirty="0" smtClean="0">
                <a:latin typeface="Times New Roman" pitchFamily="18" charset="0"/>
                <a:cs typeface="Times New Roman" pitchFamily="18" charset="0"/>
              </a:rPr>
              <a:t>4 </a:t>
            </a:r>
            <a:r>
              <a:rPr lang="en-US" sz="2600" dirty="0">
                <a:latin typeface="Times New Roman" pitchFamily="18" charset="0"/>
                <a:cs typeface="Times New Roman" pitchFamily="18" charset="0"/>
              </a:rPr>
              <a:t>medically important genera of gram-positive rods:</a:t>
            </a:r>
            <a:endParaRPr lang="en-US" sz="2600" b="1" dirty="0" smtClean="0">
              <a:latin typeface="Times New Roman" pitchFamily="18" charset="0"/>
              <a:cs typeface="Times New Roman" pitchFamily="18" charset="0"/>
            </a:endParaRPr>
          </a:p>
          <a:p>
            <a:endParaRPr lang="en-US" b="1" dirty="0"/>
          </a:p>
          <a:p>
            <a:endParaRPr lang="en-US" b="1" dirty="0" smtClean="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3025"/>
            <a:ext cx="86868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167EEAB-4B1A-4B36-8290-8409503FCFA0}" type="slidenum">
              <a:rPr lang="am-ET" smtClean="0"/>
              <a:t>84</a:t>
            </a:fld>
            <a:endParaRPr lang="am-ET"/>
          </a:p>
        </p:txBody>
      </p:sp>
    </p:spTree>
    <p:extLst>
      <p:ext uri="{BB962C8B-B14F-4D97-AF65-F5344CB8AC3E}">
        <p14:creationId xmlns:p14="http://schemas.microsoft.com/office/powerpoint/2010/main" val="27213799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9268691" cy="6858000"/>
          </a:xfrm>
        </p:spPr>
        <p:txBody>
          <a:bodyPr>
            <a:normAutofit/>
          </a:bodyPr>
          <a:lstStyle/>
          <a:p>
            <a:pPr marL="0" indent="0">
              <a:lnSpc>
                <a:spcPct val="150000"/>
              </a:lnSpc>
              <a:buNone/>
            </a:pPr>
            <a:r>
              <a:rPr lang="en-US" sz="2800" b="1" i="1" dirty="0" smtClean="0">
                <a:latin typeface="Times New Roman" pitchFamily="18" charset="0"/>
                <a:cs typeface="Times New Roman" pitchFamily="18" charset="0"/>
              </a:rPr>
              <a:t>Clostridium</a:t>
            </a:r>
          </a:p>
          <a:p>
            <a:pPr>
              <a:lnSpc>
                <a:spcPct val="150000"/>
              </a:lnSpc>
            </a:pPr>
            <a:r>
              <a:rPr lang="en-US" sz="2500" b="1" dirty="0" smtClean="0">
                <a:latin typeface="Times New Roman" panose="02020603050405020304" pitchFamily="18" charset="0"/>
                <a:cs typeface="Times New Roman" panose="02020603050405020304" pitchFamily="18" charset="0"/>
              </a:rPr>
              <a:t>Anaerobic</a:t>
            </a: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gram-positive, spore forming</a:t>
            </a:r>
          </a:p>
          <a:p>
            <a:pPr>
              <a:lnSpc>
                <a:spcPct val="150000"/>
              </a:lnSpc>
            </a:pPr>
            <a:r>
              <a:rPr lang="en-US" sz="2500" dirty="0" smtClean="0">
                <a:latin typeface="Times New Roman" panose="02020603050405020304" pitchFamily="18" charset="0"/>
                <a:cs typeface="Times New Roman" panose="02020603050405020304" pitchFamily="18" charset="0"/>
              </a:rPr>
              <a:t>The </a:t>
            </a:r>
            <a:r>
              <a:rPr lang="en-US" sz="2500" dirty="0">
                <a:latin typeface="Times New Roman" panose="02020603050405020304" pitchFamily="18" charset="0"/>
                <a:cs typeface="Times New Roman" panose="02020603050405020304" pitchFamily="18" charset="0"/>
              </a:rPr>
              <a:t>spore is placed </a:t>
            </a:r>
            <a:r>
              <a:rPr lang="en-US" sz="2500" dirty="0" smtClean="0">
                <a:latin typeface="Times New Roman" panose="02020603050405020304" pitchFamily="18" charset="0"/>
                <a:cs typeface="Times New Roman" panose="02020603050405020304" pitchFamily="18" charset="0"/>
              </a:rPr>
              <a:t>centrally, </a:t>
            </a:r>
            <a:r>
              <a:rPr lang="en-US" sz="2500" dirty="0" err="1" smtClean="0">
                <a:latin typeface="Times New Roman" panose="02020603050405020304" pitchFamily="18" charset="0"/>
                <a:cs typeface="Times New Roman" panose="02020603050405020304" pitchFamily="18" charset="0"/>
              </a:rPr>
              <a:t>subterminally</a:t>
            </a:r>
            <a:r>
              <a:rPr lang="en-US" sz="2500" dirty="0">
                <a:latin typeface="Times New Roman" panose="02020603050405020304" pitchFamily="18" charset="0"/>
                <a:cs typeface="Times New Roman" panose="02020603050405020304" pitchFamily="18" charset="0"/>
              </a:rPr>
              <a:t>, or </a:t>
            </a:r>
            <a:r>
              <a:rPr lang="en-US" sz="2500" dirty="0" smtClean="0">
                <a:latin typeface="Times New Roman" panose="02020603050405020304" pitchFamily="18" charset="0"/>
                <a:cs typeface="Times New Roman" panose="02020603050405020304" pitchFamily="18" charset="0"/>
              </a:rPr>
              <a:t>terminally</a:t>
            </a:r>
          </a:p>
          <a:p>
            <a:pPr>
              <a:lnSpc>
                <a:spcPct val="150000"/>
              </a:lnSpc>
            </a:pPr>
            <a:r>
              <a:rPr lang="en-US" sz="2500" dirty="0" smtClean="0">
                <a:latin typeface="Times New Roman" panose="02020603050405020304" pitchFamily="18" charset="0"/>
                <a:cs typeface="Times New Roman" panose="02020603050405020304" pitchFamily="18" charset="0"/>
              </a:rPr>
              <a:t>Grow </a:t>
            </a:r>
            <a:r>
              <a:rPr lang="en-US" sz="2500" dirty="0">
                <a:latin typeface="Times New Roman" panose="02020603050405020304" pitchFamily="18" charset="0"/>
                <a:cs typeface="Times New Roman" panose="02020603050405020304" pitchFamily="18" charset="0"/>
              </a:rPr>
              <a:t>well on the blood-enriched </a:t>
            </a:r>
            <a:r>
              <a:rPr lang="en-US" sz="2500" dirty="0" smtClean="0">
                <a:latin typeface="Times New Roman" panose="02020603050405020304" pitchFamily="18" charset="0"/>
                <a:cs typeface="Times New Roman" panose="02020603050405020304" pitchFamily="18" charset="0"/>
              </a:rPr>
              <a:t>media</a:t>
            </a:r>
            <a:endParaRPr lang="en-US" sz="2500" dirty="0">
              <a:latin typeface="Times New Roman" panose="02020603050405020304" pitchFamily="18" charset="0"/>
              <a:cs typeface="Times New Roman" panose="02020603050405020304" pitchFamily="18" charset="0"/>
            </a:endParaRPr>
          </a:p>
          <a:p>
            <a:pPr>
              <a:lnSpc>
                <a:spcPct val="150000"/>
              </a:lnSpc>
            </a:pPr>
            <a:r>
              <a:rPr lang="en-US" sz="2500" dirty="0">
                <a:latin typeface="Times New Roman" panose="02020603050405020304" pitchFamily="18" charset="0"/>
                <a:cs typeface="Times New Roman" panose="02020603050405020304" pitchFamily="18" charset="0"/>
              </a:rPr>
              <a:t>Many </a:t>
            </a:r>
            <a:r>
              <a:rPr lang="en-US" sz="2500" dirty="0" smtClean="0">
                <a:latin typeface="Times New Roman" panose="02020603050405020304" pitchFamily="18" charset="0"/>
                <a:cs typeface="Times New Roman" panose="02020603050405020304" pitchFamily="18" charset="0"/>
              </a:rPr>
              <a:t>produce </a:t>
            </a:r>
            <a:r>
              <a:rPr lang="en-US" sz="2500" dirty="0">
                <a:latin typeface="Times New Roman" panose="02020603050405020304" pitchFamily="18" charset="0"/>
                <a:cs typeface="Times New Roman" panose="02020603050405020304" pitchFamily="18" charset="0"/>
              </a:rPr>
              <a:t>a zone of hemolysis on blood </a:t>
            </a:r>
            <a:r>
              <a:rPr lang="en-US" sz="2500" dirty="0" smtClean="0">
                <a:latin typeface="Times New Roman" panose="02020603050405020304" pitchFamily="18" charset="0"/>
                <a:cs typeface="Times New Roman" panose="02020603050405020304" pitchFamily="18" charset="0"/>
              </a:rPr>
              <a:t>agar</a:t>
            </a:r>
          </a:p>
          <a:p>
            <a:pPr>
              <a:lnSpc>
                <a:spcPct val="150000"/>
              </a:lnSpc>
            </a:pPr>
            <a:r>
              <a:rPr lang="en-US" sz="2500" dirty="0" smtClean="0">
                <a:latin typeface="Times New Roman" panose="02020603050405020304" pitchFamily="18" charset="0"/>
                <a:cs typeface="Times New Roman" panose="02020603050405020304" pitchFamily="18" charset="0"/>
              </a:rPr>
              <a:t>Live in soil </a:t>
            </a:r>
            <a:r>
              <a:rPr lang="en-US" sz="2500" dirty="0">
                <a:latin typeface="Times New Roman" panose="02020603050405020304" pitchFamily="18" charset="0"/>
                <a:cs typeface="Times New Roman" panose="02020603050405020304" pitchFamily="18" charset="0"/>
              </a:rPr>
              <a:t>or the intestinal tract </a:t>
            </a:r>
            <a:r>
              <a:rPr lang="en-US" sz="2500" dirty="0" smtClean="0">
                <a:latin typeface="Times New Roman" panose="02020603050405020304" pitchFamily="18" charset="0"/>
                <a:cs typeface="Times New Roman" panose="02020603050405020304" pitchFamily="18" charset="0"/>
              </a:rPr>
              <a:t>of</a:t>
            </a:r>
          </a:p>
          <a:p>
            <a:pPr marL="0" indent="0">
              <a:lnSpc>
                <a:spcPct val="150000"/>
              </a:lnSpc>
              <a:buNone/>
            </a:pP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     animals </a:t>
            </a:r>
            <a:r>
              <a:rPr lang="en-US" sz="2500" dirty="0">
                <a:latin typeface="Times New Roman" panose="02020603050405020304" pitchFamily="18" charset="0"/>
                <a:cs typeface="Times New Roman" panose="02020603050405020304" pitchFamily="18" charset="0"/>
              </a:rPr>
              <a:t>and </a:t>
            </a:r>
            <a:r>
              <a:rPr lang="en-US" sz="2500" dirty="0" smtClean="0">
                <a:latin typeface="Times New Roman" panose="02020603050405020304" pitchFamily="18" charset="0"/>
                <a:cs typeface="Times New Roman" panose="02020603050405020304" pitchFamily="18" charset="0"/>
              </a:rPr>
              <a:t>humans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6618" y="3329220"/>
            <a:ext cx="3297382" cy="320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167EEAB-4B1A-4B36-8290-8409503FCFA0}" type="slidenum">
              <a:rPr lang="am-ET" smtClean="0"/>
              <a:t>85</a:t>
            </a:fld>
            <a:endParaRPr lang="am-ET"/>
          </a:p>
        </p:txBody>
      </p:sp>
    </p:spTree>
    <p:extLst>
      <p:ext uri="{BB962C8B-B14F-4D97-AF65-F5344CB8AC3E}">
        <p14:creationId xmlns:p14="http://schemas.microsoft.com/office/powerpoint/2010/main" val="36938689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4" y="76200"/>
            <a:ext cx="6638925" cy="609600"/>
          </a:xfrm>
        </p:spPr>
        <p:txBody>
          <a:bodyPr>
            <a:noAutofit/>
          </a:bodyPr>
          <a:lstStyle/>
          <a:p>
            <a:r>
              <a:rPr lang="en-US" sz="2600" dirty="0">
                <a:latin typeface="Times New Roman" pitchFamily="18" charset="0"/>
                <a:cs typeface="Times New Roman" pitchFamily="18" charset="0"/>
              </a:rPr>
              <a:t>There are four medically important species:</a:t>
            </a:r>
            <a:endParaRPr lang="am-ET" sz="2600" dirty="0">
              <a:cs typeface="Times New Roman" pitchFamily="18" charset="0"/>
            </a:endParaRPr>
          </a:p>
        </p:txBody>
      </p:sp>
      <p:sp>
        <p:nvSpPr>
          <p:cNvPr id="3" name="Content Placeholder 2"/>
          <p:cNvSpPr>
            <a:spLocks noGrp="1"/>
          </p:cNvSpPr>
          <p:nvPr>
            <p:ph idx="1"/>
          </p:nvPr>
        </p:nvSpPr>
        <p:spPr>
          <a:xfrm>
            <a:off x="457200" y="1600200"/>
            <a:ext cx="8229600" cy="4953000"/>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r>
              <a:rPr lang="en-US" sz="2500" dirty="0" smtClean="0">
                <a:latin typeface="Times New Roman" pitchFamily="18" charset="0"/>
                <a:cs typeface="Times New Roman" pitchFamily="18" charset="0"/>
              </a:rPr>
              <a:t>N.B. Toxin is the principal virulent factor of all species    </a:t>
            </a:r>
            <a:endParaRPr lang="am-ET" sz="2500" dirty="0">
              <a:cs typeface="Times New Roman" pitchFamily="18" charset="0"/>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869950"/>
            <a:ext cx="82391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167EEAB-4B1A-4B36-8290-8409503FCFA0}" type="slidenum">
              <a:rPr lang="am-ET" smtClean="0"/>
              <a:t>86</a:t>
            </a:fld>
            <a:endParaRPr lang="am-ET"/>
          </a:p>
        </p:txBody>
      </p:sp>
    </p:spTree>
    <p:extLst>
      <p:ext uri="{BB962C8B-B14F-4D97-AF65-F5344CB8AC3E}">
        <p14:creationId xmlns:p14="http://schemas.microsoft.com/office/powerpoint/2010/main" val="21071678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lgn="just">
              <a:lnSpc>
                <a:spcPct val="150000"/>
              </a:lnSpc>
              <a:buNone/>
            </a:pPr>
            <a:r>
              <a:rPr lang="en-US" sz="2600" b="1" i="1" dirty="0">
                <a:latin typeface="Times New Roman" pitchFamily="18" charset="0"/>
                <a:cs typeface="Times New Roman" pitchFamily="18" charset="0"/>
              </a:rPr>
              <a:t>Clostridium perfringens </a:t>
            </a:r>
            <a:endParaRPr lang="en-US" sz="2600" b="1" i="1" dirty="0" smtClean="0">
              <a:latin typeface="Times New Roman" pitchFamily="18" charset="0"/>
              <a:cs typeface="Times New Roman" pitchFamily="18" charset="0"/>
            </a:endParaRPr>
          </a:p>
          <a:p>
            <a:pPr algn="just">
              <a:lnSpc>
                <a:spcPct val="150000"/>
              </a:lnSpc>
              <a:buFont typeface="Wingdings" panose="05000000000000000000" pitchFamily="2" charset="2"/>
              <a:buChar char="§"/>
            </a:pPr>
            <a:r>
              <a:rPr lang="en-US" sz="2600" dirty="0" smtClean="0">
                <a:latin typeface="Times New Roman" panose="02020603050405020304" pitchFamily="18" charset="0"/>
                <a:cs typeface="Times New Roman" panose="02020603050405020304" pitchFamily="18" charset="0"/>
              </a:rPr>
              <a:t>The </a:t>
            </a:r>
            <a:r>
              <a:rPr lang="en-US" sz="2600" dirty="0">
                <a:latin typeface="Times New Roman" panose="02020603050405020304" pitchFamily="18" charset="0"/>
                <a:cs typeface="Times New Roman" panose="02020603050405020304" pitchFamily="18" charset="0"/>
              </a:rPr>
              <a:t>most common cause </a:t>
            </a:r>
            <a:r>
              <a:rPr lang="en-US" sz="2600" dirty="0" smtClean="0">
                <a:latin typeface="Times New Roman" panose="02020603050405020304" pitchFamily="18" charset="0"/>
                <a:cs typeface="Times New Roman" panose="02020603050405020304" pitchFamily="18" charset="0"/>
              </a:rPr>
              <a:t>of:</a:t>
            </a:r>
            <a:endParaRPr lang="en-US" sz="2600" dirty="0">
              <a:latin typeface="Times New Roman" panose="02020603050405020304" pitchFamily="18" charset="0"/>
              <a:cs typeface="Times New Roman" panose="02020603050405020304" pitchFamily="18" charset="0"/>
            </a:endParaRPr>
          </a:p>
          <a:p>
            <a:pPr lvl="1" algn="just">
              <a:lnSpc>
                <a:spcPct val="150000"/>
              </a:lnSpc>
            </a:pPr>
            <a:r>
              <a:rPr lang="en-US" sz="2600" b="1" dirty="0">
                <a:latin typeface="Times New Roman" panose="02020603050405020304" pitchFamily="18" charset="0"/>
                <a:cs typeface="Times New Roman" panose="02020603050405020304" pitchFamily="18" charset="0"/>
              </a:rPr>
              <a:t>Gas gangrene (myonecrosis, necrotizing </a:t>
            </a:r>
            <a:r>
              <a:rPr lang="en-US" sz="2600" b="1" dirty="0" smtClean="0">
                <a:latin typeface="Times New Roman" panose="02020603050405020304" pitchFamily="18" charset="0"/>
                <a:cs typeface="Times New Roman" panose="02020603050405020304" pitchFamily="18" charset="0"/>
              </a:rPr>
              <a:t>fasciitis,</a:t>
            </a:r>
            <a:r>
              <a:rPr lang="en-US" altLang="zh-TW" sz="2600" dirty="0">
                <a:latin typeface="Times New Roman" pitchFamily="18" charset="0"/>
                <a:cs typeface="Times New Roman" pitchFamily="18" charset="0"/>
              </a:rPr>
              <a:t> </a:t>
            </a:r>
            <a:r>
              <a:rPr lang="en-US" altLang="zh-TW" sz="2600" b="1" dirty="0">
                <a:latin typeface="Times New Roman" pitchFamily="18" charset="0"/>
                <a:cs typeface="Times New Roman" pitchFamily="18" charset="0"/>
              </a:rPr>
              <a:t>c</a:t>
            </a:r>
            <a:r>
              <a:rPr lang="en-US" altLang="zh-TW" sz="2600" b="1" dirty="0" smtClean="0">
                <a:latin typeface="Times New Roman" pitchFamily="18" charset="0"/>
                <a:cs typeface="Times New Roman" pitchFamily="18" charset="0"/>
              </a:rPr>
              <a:t>ellulitis</a:t>
            </a:r>
            <a:r>
              <a:rPr lang="en-US" altLang="zh-TW" sz="2600" dirty="0" smtClean="0">
                <a:latin typeface="Times New Roman" pitchFamily="18" charset="0"/>
                <a:cs typeface="Times New Roman" pitchFamily="18" charset="0"/>
              </a:rPr>
              <a:t>)</a:t>
            </a:r>
            <a:endParaRPr lang="en-US" sz="2600" b="1" dirty="0">
              <a:latin typeface="Times New Roman" panose="02020603050405020304" pitchFamily="18" charset="0"/>
              <a:cs typeface="Times New Roman" panose="02020603050405020304" pitchFamily="18" charset="0"/>
            </a:endParaRPr>
          </a:p>
          <a:p>
            <a:pPr lvl="1" algn="just">
              <a:lnSpc>
                <a:spcPct val="150000"/>
              </a:lnSpc>
            </a:pPr>
            <a:r>
              <a:rPr lang="en-US" sz="2600" b="1" dirty="0">
                <a:latin typeface="Times New Roman" panose="02020603050405020304" pitchFamily="18" charset="0"/>
                <a:cs typeface="Times New Roman" panose="02020603050405020304" pitchFamily="18" charset="0"/>
              </a:rPr>
              <a:t>F</a:t>
            </a:r>
            <a:r>
              <a:rPr lang="en-US" sz="2600" b="1" dirty="0" smtClean="0">
                <a:latin typeface="Times New Roman" panose="02020603050405020304" pitchFamily="18" charset="0"/>
                <a:cs typeface="Times New Roman" panose="02020603050405020304" pitchFamily="18" charset="0"/>
              </a:rPr>
              <a:t>ood </a:t>
            </a:r>
            <a:r>
              <a:rPr lang="en-US" sz="2600" b="1" dirty="0">
                <a:latin typeface="Times New Roman" panose="02020603050405020304" pitchFamily="18" charset="0"/>
                <a:cs typeface="Times New Roman" panose="02020603050405020304" pitchFamily="18" charset="0"/>
              </a:rPr>
              <a:t>poisoning</a:t>
            </a:r>
          </a:p>
          <a:p>
            <a:pPr algn="just">
              <a:lnSpc>
                <a:spcPct val="150000"/>
              </a:lnSpc>
            </a:pPr>
            <a:r>
              <a:rPr lang="en-US" sz="2600" dirty="0">
                <a:latin typeface="Times New Roman" panose="02020603050405020304" pitchFamily="18" charset="0"/>
                <a:cs typeface="Times New Roman" panose="02020603050405020304" pitchFamily="18" charset="0"/>
              </a:rPr>
              <a:t>It can also caused by other species of  </a:t>
            </a:r>
            <a:r>
              <a:rPr lang="en-US" sz="2600" i="1" dirty="0" smtClean="0">
                <a:latin typeface="Times New Roman" panose="02020603050405020304" pitchFamily="18" charset="0"/>
                <a:cs typeface="Times New Roman" panose="02020603050405020304" pitchFamily="18" charset="0"/>
              </a:rPr>
              <a:t>Clostridium</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such as </a:t>
            </a:r>
            <a:r>
              <a:rPr lang="en-US" sz="2600" i="1" dirty="0">
                <a:latin typeface="Times New Roman" panose="02020603050405020304" pitchFamily="18" charset="0"/>
                <a:cs typeface="Times New Roman" panose="02020603050405020304" pitchFamily="18" charset="0"/>
              </a:rPr>
              <a:t>C. </a:t>
            </a:r>
            <a:r>
              <a:rPr lang="en-US" sz="2600" i="1" dirty="0" err="1">
                <a:latin typeface="Times New Roman" panose="02020603050405020304" pitchFamily="18" charset="0"/>
                <a:cs typeface="Times New Roman" panose="02020603050405020304" pitchFamily="18" charset="0"/>
              </a:rPr>
              <a:t>novyi</a:t>
            </a:r>
            <a:r>
              <a:rPr lang="en-US" sz="2600" dirty="0">
                <a:latin typeface="Times New Roman" panose="02020603050405020304" pitchFamily="18" charset="0"/>
                <a:cs typeface="Times New Roman" panose="02020603050405020304" pitchFamily="18" charset="0"/>
              </a:rPr>
              <a:t>, and </a:t>
            </a:r>
            <a:r>
              <a:rPr lang="en-US" sz="2600" i="1" dirty="0">
                <a:latin typeface="Times New Roman" panose="02020603050405020304" pitchFamily="18" charset="0"/>
                <a:cs typeface="Times New Roman" panose="02020603050405020304" pitchFamily="18" charset="0"/>
              </a:rPr>
              <a:t>C. </a:t>
            </a:r>
            <a:r>
              <a:rPr lang="en-US" sz="2600" i="1" dirty="0" err="1" smtClean="0">
                <a:latin typeface="Times New Roman" panose="02020603050405020304" pitchFamily="18" charset="0"/>
                <a:cs typeface="Times New Roman" panose="02020603050405020304" pitchFamily="18" charset="0"/>
              </a:rPr>
              <a:t>septicum</a:t>
            </a:r>
            <a:r>
              <a:rPr lang="en-US" sz="2600" i="1"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but 90% by </a:t>
            </a:r>
            <a:r>
              <a:rPr lang="en-US" sz="2600" b="1" i="1" dirty="0">
                <a:latin typeface="Times New Roman" panose="02020603050405020304" pitchFamily="18" charset="0"/>
                <a:cs typeface="Times New Roman" panose="02020603050405020304" pitchFamily="18" charset="0"/>
              </a:rPr>
              <a:t>Clostridium </a:t>
            </a:r>
            <a:r>
              <a:rPr lang="en-US" sz="2600" b="1" i="1" dirty="0" err="1">
                <a:latin typeface="Times New Roman" panose="02020603050405020304" pitchFamily="18" charset="0"/>
                <a:cs typeface="Times New Roman" panose="02020603050405020304" pitchFamily="18" charset="0"/>
              </a:rPr>
              <a:t>perfringens</a:t>
            </a:r>
            <a:endParaRPr lang="en-US" sz="2600" b="1" i="1" dirty="0">
              <a:latin typeface="Times New Roman" panose="02020603050405020304" pitchFamily="18" charset="0"/>
              <a:cs typeface="Times New Roman" panose="02020603050405020304" pitchFamily="18" charset="0"/>
            </a:endParaRPr>
          </a:p>
          <a:p>
            <a:pPr algn="just">
              <a:lnSpc>
                <a:spcPct val="150000"/>
              </a:lnSpc>
            </a:pPr>
            <a:r>
              <a:rPr lang="en-US" sz="2600" dirty="0">
                <a:latin typeface="Times New Roman" panose="02020603050405020304" pitchFamily="18" charset="0"/>
                <a:cs typeface="Times New Roman" panose="02020603050405020304" pitchFamily="18" charset="0"/>
              </a:rPr>
              <a:t>Bacterium is members of the </a:t>
            </a:r>
            <a:r>
              <a:rPr lang="en-US" sz="2600" b="1" dirty="0">
                <a:latin typeface="Times New Roman" panose="02020603050405020304" pitchFamily="18" charset="0"/>
                <a:cs typeface="Times New Roman" panose="02020603050405020304" pitchFamily="18" charset="0"/>
              </a:rPr>
              <a:t>normal flora of the colon and </a:t>
            </a:r>
            <a:r>
              <a:rPr lang="en-US" sz="2600" b="1" dirty="0" smtClean="0">
                <a:latin typeface="Times New Roman" panose="02020603050405020304" pitchFamily="18" charset="0"/>
                <a:cs typeface="Times New Roman" panose="02020603050405020304" pitchFamily="18" charset="0"/>
              </a:rPr>
              <a:t>vagina.</a:t>
            </a:r>
            <a:endParaRPr lang="en-US" sz="2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87</a:t>
            </a:fld>
            <a:endParaRPr lang="am-ET" dirty="0"/>
          </a:p>
        </p:txBody>
      </p:sp>
    </p:spTree>
    <p:extLst>
      <p:ext uri="{BB962C8B-B14F-4D97-AF65-F5344CB8AC3E}">
        <p14:creationId xmlns:p14="http://schemas.microsoft.com/office/powerpoint/2010/main" val="11266612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6858001"/>
          </a:xfrm>
        </p:spPr>
        <p:txBody>
          <a:bodyPr>
            <a:normAutofit/>
          </a:bodyPr>
          <a:lstStyle/>
          <a:p>
            <a:pPr algn="just">
              <a:lnSpc>
                <a:spcPct val="150000"/>
              </a:lnSpc>
            </a:pPr>
            <a:r>
              <a:rPr lang="en-US" altLang="zh-TW" sz="2500" dirty="0">
                <a:solidFill>
                  <a:srgbClr val="000000"/>
                </a:solidFill>
                <a:latin typeface="Times New Roman" pitchFamily="18" charset="0"/>
                <a:cs typeface="Times New Roman" pitchFamily="18" charset="0"/>
              </a:rPr>
              <a:t>Three types of infections with increasing severity:</a:t>
            </a:r>
          </a:p>
          <a:p>
            <a:pPr marL="571500" indent="-571500" algn="just" fontAlgn="base">
              <a:lnSpc>
                <a:spcPct val="150000"/>
              </a:lnSpc>
              <a:spcBef>
                <a:spcPct val="50000"/>
              </a:spcBef>
              <a:spcAft>
                <a:spcPct val="0"/>
              </a:spcAft>
              <a:buFont typeface="+mj-lt"/>
              <a:buAutoNum type="romanLcPeriod"/>
            </a:pPr>
            <a:r>
              <a:rPr lang="en-US" altLang="zh-TW" sz="2500" b="1" dirty="0">
                <a:solidFill>
                  <a:srgbClr val="000000"/>
                </a:solidFill>
                <a:latin typeface="Times New Roman" pitchFamily="18" charset="0"/>
                <a:cs typeface="Times New Roman" pitchFamily="18" charset="0"/>
              </a:rPr>
              <a:t>Cellulitis</a:t>
            </a:r>
            <a:r>
              <a:rPr lang="en-US" altLang="zh-TW" sz="2500" dirty="0">
                <a:solidFill>
                  <a:srgbClr val="000000"/>
                </a:solidFill>
                <a:latin typeface="Times New Roman" pitchFamily="18" charset="0"/>
                <a:cs typeface="Times New Roman" pitchFamily="18" charset="0"/>
              </a:rPr>
              <a:t>: gas formation in the soft tissue-wound</a:t>
            </a:r>
          </a:p>
          <a:p>
            <a:pPr marL="571500" indent="-571500" algn="just" fontAlgn="base">
              <a:lnSpc>
                <a:spcPct val="150000"/>
              </a:lnSpc>
              <a:spcBef>
                <a:spcPct val="50000"/>
              </a:spcBef>
              <a:spcAft>
                <a:spcPct val="0"/>
              </a:spcAft>
              <a:buFont typeface="+mj-lt"/>
              <a:buAutoNum type="romanLcPeriod"/>
            </a:pPr>
            <a:r>
              <a:rPr lang="en-US" altLang="zh-TW" sz="2500" b="1" dirty="0">
                <a:solidFill>
                  <a:srgbClr val="000000"/>
                </a:solidFill>
                <a:latin typeface="Times New Roman" pitchFamily="18" charset="0"/>
                <a:cs typeface="Times New Roman" pitchFamily="18" charset="0"/>
              </a:rPr>
              <a:t>Fasciitis</a:t>
            </a:r>
            <a:r>
              <a:rPr lang="en-US" altLang="zh-TW" sz="2500" dirty="0">
                <a:solidFill>
                  <a:srgbClr val="000000"/>
                </a:solidFill>
                <a:latin typeface="Times New Roman" pitchFamily="18" charset="0"/>
                <a:cs typeface="Times New Roman" pitchFamily="18" charset="0"/>
              </a:rPr>
              <a:t> or </a:t>
            </a:r>
            <a:r>
              <a:rPr lang="en-US" altLang="zh-TW" sz="2500" b="1" dirty="0">
                <a:solidFill>
                  <a:srgbClr val="000000"/>
                </a:solidFill>
                <a:latin typeface="Times New Roman" pitchFamily="18" charset="0"/>
                <a:cs typeface="Times New Roman" pitchFamily="18" charset="0"/>
              </a:rPr>
              <a:t>suppurated myositis</a:t>
            </a:r>
            <a:r>
              <a:rPr lang="en-US" altLang="zh-TW" sz="2500" dirty="0">
                <a:solidFill>
                  <a:srgbClr val="000000"/>
                </a:solidFill>
                <a:latin typeface="Times New Roman" pitchFamily="18" charset="0"/>
                <a:cs typeface="Times New Roman" pitchFamily="18" charset="0"/>
              </a:rPr>
              <a:t>: accumulation of pus in muscle planes,</a:t>
            </a:r>
            <a:r>
              <a:rPr lang="en-US" sz="2500" dirty="0">
                <a:latin typeface="Times New Roman" pitchFamily="18" charset="0"/>
                <a:cs typeface="Times New Roman" pitchFamily="18" charset="0"/>
              </a:rPr>
              <a:t> but muscle necrosis and systemic symptoms are </a:t>
            </a:r>
            <a:r>
              <a:rPr lang="en-US" sz="2500" dirty="0" smtClean="0">
                <a:latin typeface="Times New Roman" pitchFamily="18" charset="0"/>
                <a:cs typeface="Times New Roman" pitchFamily="18" charset="0"/>
              </a:rPr>
              <a:t>absent</a:t>
            </a:r>
          </a:p>
          <a:p>
            <a:pPr marL="571500" indent="-571500" algn="just" fontAlgn="base">
              <a:lnSpc>
                <a:spcPct val="150000"/>
              </a:lnSpc>
              <a:spcBef>
                <a:spcPct val="50000"/>
              </a:spcBef>
              <a:spcAft>
                <a:spcPct val="0"/>
              </a:spcAft>
              <a:buFont typeface="+mj-lt"/>
              <a:buAutoNum type="romanLcPeriod"/>
            </a:pPr>
            <a:r>
              <a:rPr lang="en-US" altLang="zh-TW" sz="2500" b="1" dirty="0" err="1" smtClean="0">
                <a:solidFill>
                  <a:srgbClr val="000000"/>
                </a:solidFill>
                <a:latin typeface="Times New Roman" pitchFamily="18" charset="0"/>
                <a:cs typeface="Times New Roman" pitchFamily="18" charset="0"/>
              </a:rPr>
              <a:t>Myonecrosis</a:t>
            </a:r>
            <a:r>
              <a:rPr lang="en-US" altLang="zh-TW" sz="2500" b="1" dirty="0" smtClean="0">
                <a:solidFill>
                  <a:srgbClr val="000000"/>
                </a:solidFill>
                <a:latin typeface="Times New Roman" pitchFamily="18" charset="0"/>
                <a:cs typeface="Times New Roman" pitchFamily="18" charset="0"/>
              </a:rPr>
              <a:t> </a:t>
            </a:r>
            <a:r>
              <a:rPr lang="en-US" altLang="zh-TW" sz="2500" b="1" dirty="0">
                <a:solidFill>
                  <a:srgbClr val="000000"/>
                </a:solidFill>
                <a:latin typeface="Times New Roman" pitchFamily="18" charset="0"/>
                <a:cs typeface="Times New Roman" pitchFamily="18" charset="0"/>
              </a:rPr>
              <a:t>or gas gangrene</a:t>
            </a:r>
            <a:r>
              <a:rPr lang="en-US" altLang="zh-TW" sz="2500" dirty="0">
                <a:solidFill>
                  <a:srgbClr val="000000"/>
                </a:solidFill>
                <a:latin typeface="Times New Roman" pitchFamily="18" charset="0"/>
                <a:cs typeface="Times New Roman" pitchFamily="18" charset="0"/>
              </a:rPr>
              <a:t>: a life-threatening disease</a:t>
            </a:r>
          </a:p>
          <a:p>
            <a:pPr algn="just">
              <a:lnSpc>
                <a:spcPct val="150000"/>
              </a:lnSpc>
              <a:defRPr/>
            </a:pPr>
            <a:r>
              <a:rPr lang="en-US" sz="2500" b="1" dirty="0" err="1" smtClean="0">
                <a:latin typeface="Times New Roman" pitchFamily="18" charset="0"/>
                <a:cs typeface="Times New Roman" pitchFamily="18" charset="0"/>
              </a:rPr>
              <a:t>Clostridial</a:t>
            </a:r>
            <a:r>
              <a:rPr lang="en-US" sz="2500" b="1" dirty="0" smtClean="0">
                <a:latin typeface="Times New Roman" pitchFamily="18" charset="0"/>
                <a:cs typeface="Times New Roman" pitchFamily="18" charset="0"/>
              </a:rPr>
              <a:t> </a:t>
            </a:r>
            <a:r>
              <a:rPr lang="en-US" sz="2500" b="1" dirty="0" err="1">
                <a:latin typeface="Times New Roman" pitchFamily="18" charset="0"/>
                <a:cs typeface="Times New Roman" pitchFamily="18" charset="0"/>
              </a:rPr>
              <a:t>Myonecrosis</a:t>
            </a:r>
            <a:r>
              <a:rPr lang="en-US" sz="2500" b="1" dirty="0">
                <a:solidFill>
                  <a:prstClr val="black"/>
                </a:solidFill>
                <a:latin typeface="Times New Roman" pitchFamily="18" charset="0"/>
                <a:cs typeface="Times New Roman" pitchFamily="18" charset="0"/>
              </a:rPr>
              <a:t> </a:t>
            </a:r>
            <a:r>
              <a:rPr lang="en-US" sz="2500" dirty="0">
                <a:solidFill>
                  <a:prstClr val="black"/>
                </a:solidFill>
                <a:latin typeface="Times New Roman" pitchFamily="18" charset="0"/>
                <a:cs typeface="Times New Roman" pitchFamily="18" charset="0"/>
              </a:rPr>
              <a:t>is a bacterial infection that produces gas tissues in gangrene (necrotic damage of tissue specifically muscles). </a:t>
            </a:r>
            <a:endParaRPr lang="en-US" sz="2500" dirty="0" smtClean="0">
              <a:solidFill>
                <a:prstClr val="black"/>
              </a:solidFill>
              <a:latin typeface="Times New Roman" pitchFamily="18" charset="0"/>
              <a:cs typeface="Times New Roman" pitchFamily="18" charset="0"/>
            </a:endParaRPr>
          </a:p>
          <a:p>
            <a:pPr algn="just">
              <a:lnSpc>
                <a:spcPct val="150000"/>
              </a:lnSpc>
              <a:defRPr/>
            </a:pPr>
            <a:r>
              <a:rPr lang="en-US" sz="2500" dirty="0" smtClean="0">
                <a:solidFill>
                  <a:prstClr val="black"/>
                </a:solidFill>
                <a:latin typeface="Times New Roman" pitchFamily="18" charset="0"/>
                <a:cs typeface="Times New Roman" pitchFamily="18" charset="0"/>
              </a:rPr>
              <a:t>It </a:t>
            </a:r>
            <a:r>
              <a:rPr lang="en-US" sz="2500" dirty="0">
                <a:solidFill>
                  <a:prstClr val="black"/>
                </a:solidFill>
                <a:latin typeface="Times New Roman" pitchFamily="18" charset="0"/>
                <a:cs typeface="Times New Roman" pitchFamily="18" charset="0"/>
              </a:rPr>
              <a:t>is a deadly form of gangrene </a:t>
            </a:r>
            <a:r>
              <a:rPr lang="en-US" sz="2500" dirty="0" smtClean="0">
                <a:solidFill>
                  <a:prstClr val="black"/>
                </a:solidFill>
                <a:latin typeface="Times New Roman" pitchFamily="18" charset="0"/>
                <a:cs typeface="Times New Roman" pitchFamily="18" charset="0"/>
              </a:rPr>
              <a:t>caused </a:t>
            </a:r>
            <a:r>
              <a:rPr lang="en-US" sz="2500" dirty="0">
                <a:solidFill>
                  <a:prstClr val="black"/>
                </a:solidFill>
                <a:latin typeface="Times New Roman" pitchFamily="18" charset="0"/>
                <a:cs typeface="Times New Roman" pitchFamily="18" charset="0"/>
              </a:rPr>
              <a:t>by </a:t>
            </a:r>
            <a:r>
              <a:rPr lang="en-US" sz="2500" i="1" dirty="0" smtClean="0">
                <a:latin typeface="Times New Roman" pitchFamily="18" charset="0"/>
                <a:cs typeface="Times New Roman" pitchFamily="18" charset="0"/>
              </a:rPr>
              <a:t>C. </a:t>
            </a:r>
            <a:r>
              <a:rPr lang="en-US" sz="2500" i="1" dirty="0" err="1">
                <a:latin typeface="Times New Roman" pitchFamily="18" charset="0"/>
                <a:cs typeface="Times New Roman" pitchFamily="18" charset="0"/>
              </a:rPr>
              <a:t>perfringens</a:t>
            </a:r>
            <a:r>
              <a:rPr lang="en-US" sz="2500" dirty="0">
                <a:solidFill>
                  <a:srgbClr val="FF0000"/>
                </a:solidFill>
                <a:latin typeface="Times New Roman" pitchFamily="18" charset="0"/>
                <a:cs typeface="Times New Roman" pitchFamily="18" charset="0"/>
              </a:rPr>
              <a:t> </a:t>
            </a:r>
            <a:r>
              <a:rPr lang="en-US" sz="2500" dirty="0" smtClean="0">
                <a:solidFill>
                  <a:prstClr val="black"/>
                </a:solidFill>
                <a:latin typeface="Times New Roman" pitchFamily="18" charset="0"/>
                <a:cs typeface="Times New Roman" pitchFamily="18" charset="0"/>
              </a:rPr>
              <a:t>bacteria.</a:t>
            </a:r>
          </a:p>
          <a:p>
            <a:pPr algn="just">
              <a:lnSpc>
                <a:spcPct val="150000"/>
              </a:lnSpc>
              <a:defRPr/>
            </a:pPr>
            <a:r>
              <a:rPr lang="en-US" sz="2500" dirty="0" smtClean="0">
                <a:solidFill>
                  <a:prstClr val="black"/>
                </a:solidFill>
                <a:latin typeface="Times New Roman" pitchFamily="18" charset="0"/>
                <a:cs typeface="Times New Roman" pitchFamily="18" charset="0"/>
              </a:rPr>
              <a:t>This </a:t>
            </a:r>
            <a:r>
              <a:rPr lang="en-US" sz="2500" dirty="0">
                <a:solidFill>
                  <a:prstClr val="black"/>
                </a:solidFill>
                <a:latin typeface="Times New Roman" pitchFamily="18" charset="0"/>
                <a:cs typeface="Times New Roman" pitchFamily="18" charset="0"/>
              </a:rPr>
              <a:t>bacterium causes </a:t>
            </a:r>
            <a:r>
              <a:rPr lang="en-US" sz="2500" dirty="0" err="1">
                <a:solidFill>
                  <a:prstClr val="black"/>
                </a:solidFill>
                <a:latin typeface="Times New Roman" pitchFamily="18" charset="0"/>
                <a:cs typeface="Times New Roman" pitchFamily="18" charset="0"/>
              </a:rPr>
              <a:t>Myonecrosis</a:t>
            </a:r>
            <a:r>
              <a:rPr lang="en-US" sz="2500" dirty="0">
                <a:solidFill>
                  <a:prstClr val="black"/>
                </a:solidFill>
                <a:latin typeface="Times New Roman" pitchFamily="18" charset="0"/>
                <a:cs typeface="Times New Roman" pitchFamily="18" charset="0"/>
              </a:rPr>
              <a:t> via </a:t>
            </a:r>
            <a:r>
              <a:rPr lang="en-US" sz="2500" dirty="0">
                <a:latin typeface="Times New Roman" pitchFamily="18" charset="0"/>
                <a:cs typeface="Times New Roman" pitchFamily="18" charset="0"/>
              </a:rPr>
              <a:t>specific </a:t>
            </a:r>
            <a:r>
              <a:rPr lang="en-US" sz="2500" b="1" dirty="0">
                <a:solidFill>
                  <a:srgbClr val="FF0000"/>
                </a:solidFill>
                <a:latin typeface="Times New Roman" pitchFamily="18" charset="0"/>
                <a:cs typeface="Times New Roman" pitchFamily="18" charset="0"/>
              </a:rPr>
              <a:t>exotoxins</a:t>
            </a:r>
            <a:endParaRPr lang="en-US" sz="25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88</a:t>
            </a:fld>
            <a:endParaRPr lang="am-ET"/>
          </a:p>
        </p:txBody>
      </p:sp>
    </p:spTree>
    <p:extLst>
      <p:ext uri="{BB962C8B-B14F-4D97-AF65-F5344CB8AC3E}">
        <p14:creationId xmlns:p14="http://schemas.microsoft.com/office/powerpoint/2010/main" val="3528207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82000" cy="990600"/>
          </a:xfrm>
        </p:spPr>
        <p:txBody>
          <a:bodyPr>
            <a:noAutofit/>
          </a:bodyPr>
          <a:lstStyle/>
          <a:p>
            <a:pPr marL="342900" indent="-342900">
              <a:lnSpc>
                <a:spcPct val="110000"/>
              </a:lnSpc>
              <a:spcBef>
                <a:spcPct val="35000"/>
              </a:spcBef>
              <a:buFont typeface="Arial" panose="020B0604020202020204" pitchFamily="34" charset="0"/>
              <a:buChar char="•"/>
            </a:pPr>
            <a:r>
              <a:rPr lang="en-US" altLang="zh-TW" sz="2400" dirty="0">
                <a:latin typeface="Times New Roman" pitchFamily="18" charset="0"/>
                <a:cs typeface="Times New Roman" pitchFamily="18" charset="0"/>
              </a:rPr>
              <a:t>Subdivided into </a:t>
            </a:r>
            <a:r>
              <a:rPr lang="en-US" altLang="zh-TW" sz="2400" dirty="0" smtClean="0">
                <a:latin typeface="Times New Roman" pitchFamily="18" charset="0"/>
                <a:cs typeface="Times New Roman" pitchFamily="18" charset="0"/>
              </a:rPr>
              <a:t>5 </a:t>
            </a:r>
            <a:r>
              <a:rPr lang="en-US" altLang="zh-TW" sz="2400" dirty="0">
                <a:latin typeface="Times New Roman" pitchFamily="18" charset="0"/>
                <a:cs typeface="Times New Roman" pitchFamily="18" charset="0"/>
              </a:rPr>
              <a:t>types based on the four major lethal toxins they  </a:t>
            </a:r>
            <a:r>
              <a:rPr lang="en-US" altLang="zh-TW" sz="2400" dirty="0" smtClean="0">
                <a:latin typeface="Times New Roman" pitchFamily="18" charset="0"/>
                <a:cs typeface="Times New Roman" pitchFamily="18" charset="0"/>
              </a:rPr>
              <a:t>produce</a:t>
            </a:r>
            <a:r>
              <a:rPr lang="en-US" altLang="zh-TW" sz="2400" dirty="0">
                <a:latin typeface="Times New Roman" pitchFamily="18" charset="0"/>
                <a:cs typeface="Times New Roman" pitchFamily="18" charset="0"/>
              </a:rPr>
              <a:t>. </a:t>
            </a:r>
            <a:r>
              <a:rPr lang="en-US" altLang="zh-TW" sz="2400" dirty="0" smtClean="0">
                <a:latin typeface="Times New Roman" pitchFamily="18" charset="0"/>
                <a:cs typeface="Times New Roman" pitchFamily="18" charset="0"/>
              </a:rPr>
              <a:t>Type </a:t>
            </a:r>
            <a:r>
              <a:rPr lang="en-US" altLang="zh-TW" sz="2400" dirty="0">
                <a:latin typeface="Times New Roman" pitchFamily="18" charset="0"/>
                <a:cs typeface="Times New Roman" pitchFamily="18" charset="0"/>
              </a:rPr>
              <a:t>A </a:t>
            </a:r>
            <a:r>
              <a:rPr lang="en-US" altLang="zh-TW" sz="2400" dirty="0" smtClean="0">
                <a:latin typeface="Times New Roman" pitchFamily="18" charset="0"/>
                <a:cs typeface="Times New Roman" pitchFamily="18" charset="0"/>
              </a:rPr>
              <a:t> </a:t>
            </a:r>
            <a:r>
              <a:rPr lang="en-US" altLang="zh-TW" sz="2400" dirty="0">
                <a:latin typeface="Times New Roman" pitchFamily="18" charset="0"/>
                <a:cs typeface="Times New Roman" pitchFamily="18" charset="0"/>
              </a:rPr>
              <a:t>causes most of the human infections. </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167EEAB-4B1A-4B36-8290-8409503FCFA0}" type="slidenum">
              <a:rPr lang="am-ET" smtClean="0"/>
              <a:t>89</a:t>
            </a:fld>
            <a:endParaRPr lang="am-ET"/>
          </a:p>
        </p:txBody>
      </p:sp>
      <p:pic>
        <p:nvPicPr>
          <p:cNvPr id="5" name="Picture 18" descr="Cp-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9929" b="54309"/>
          <a:stretch>
            <a:fillRect/>
          </a:stretch>
        </p:blipFill>
        <p:spPr bwMode="auto">
          <a:xfrm>
            <a:off x="381000" y="1676400"/>
            <a:ext cx="7620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70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m-ET"/>
          </a:p>
        </p:txBody>
      </p:sp>
      <p:sp>
        <p:nvSpPr>
          <p:cNvPr id="3" name="Content Placeholder 2"/>
          <p:cNvSpPr>
            <a:spLocks noGrp="1"/>
          </p:cNvSpPr>
          <p:nvPr>
            <p:ph idx="1"/>
          </p:nvPr>
        </p:nvSpPr>
        <p:spPr/>
        <p:txBody>
          <a:bodyPr/>
          <a:lstStyle/>
          <a:p>
            <a:endParaRPr lang="am-ET"/>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8392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9</a:t>
            </a:fld>
            <a:endParaRPr lang="am-ET"/>
          </a:p>
        </p:txBody>
      </p:sp>
    </p:spTree>
    <p:extLst>
      <p:ext uri="{BB962C8B-B14F-4D97-AF65-F5344CB8AC3E}">
        <p14:creationId xmlns:p14="http://schemas.microsoft.com/office/powerpoint/2010/main" val="35245783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fontAlgn="base">
              <a:lnSpc>
                <a:spcPct val="150000"/>
              </a:lnSpc>
              <a:spcBef>
                <a:spcPct val="40000"/>
              </a:spcBef>
              <a:spcAft>
                <a:spcPct val="0"/>
              </a:spcAft>
              <a:buFont typeface="Wingdings" pitchFamily="2" charset="2"/>
              <a:buChar char="q"/>
            </a:pPr>
            <a:r>
              <a:rPr lang="en-US" altLang="zh-TW" sz="2500" dirty="0" smtClean="0">
                <a:solidFill>
                  <a:srgbClr val="000000"/>
                </a:solidFill>
                <a:latin typeface="Times New Roman" panose="02020603050405020304" pitchFamily="18" charset="0"/>
                <a:cs typeface="Times New Roman" pitchFamily="18" charset="0"/>
              </a:rPr>
              <a:t>Type </a:t>
            </a:r>
            <a:r>
              <a:rPr lang="en-US" altLang="zh-TW" sz="2500" dirty="0">
                <a:solidFill>
                  <a:srgbClr val="000000"/>
                </a:solidFill>
                <a:latin typeface="Times New Roman" pitchFamily="18" charset="0"/>
                <a:cs typeface="Times New Roman" pitchFamily="18" charset="0"/>
              </a:rPr>
              <a:t>A strains are most commonly isolated from human </a:t>
            </a:r>
            <a:r>
              <a:rPr lang="en-US" altLang="zh-TW" sz="2500" dirty="0" smtClean="0">
                <a:solidFill>
                  <a:srgbClr val="000000"/>
                </a:solidFill>
                <a:latin typeface="Times New Roman" pitchFamily="18" charset="0"/>
                <a:cs typeface="Times New Roman" pitchFamily="18" charset="0"/>
              </a:rPr>
              <a:t>infections </a:t>
            </a:r>
            <a:r>
              <a:rPr lang="en-US" altLang="zh-TW" sz="2500" dirty="0">
                <a:solidFill>
                  <a:srgbClr val="000000"/>
                </a:solidFill>
                <a:latin typeface="Times New Roman" pitchFamily="18" charset="0"/>
                <a:cs typeface="Times New Roman" pitchFamily="18" charset="0"/>
              </a:rPr>
              <a:t>cause a spectrum of diseases primarily by producing toxins and enzymes:</a:t>
            </a:r>
          </a:p>
          <a:p>
            <a:pPr algn="just" fontAlgn="base">
              <a:lnSpc>
                <a:spcPct val="150000"/>
              </a:lnSpc>
              <a:spcBef>
                <a:spcPct val="40000"/>
              </a:spcBef>
              <a:spcAft>
                <a:spcPct val="0"/>
              </a:spcAft>
            </a:pPr>
            <a:r>
              <a:rPr lang="el-GR" altLang="zh-TW" sz="2500" b="1" dirty="0" smtClean="0">
                <a:latin typeface="Times New Roman" panose="02020603050405020304" pitchFamily="18" charset="0"/>
                <a:cs typeface="Times New Roman" panose="02020603050405020304" pitchFamily="18" charset="0"/>
              </a:rPr>
              <a:t>α</a:t>
            </a:r>
            <a:r>
              <a:rPr lang="en-US" altLang="zh-TW" sz="2500" b="1" dirty="0" smtClean="0">
                <a:latin typeface="Times New Roman" pitchFamily="18" charset="0"/>
                <a:cs typeface="Times New Roman" pitchFamily="18" charset="0"/>
              </a:rPr>
              <a:t>-toxin</a:t>
            </a:r>
            <a:r>
              <a:rPr lang="en-US" altLang="zh-TW" sz="2500" dirty="0">
                <a:solidFill>
                  <a:srgbClr val="000000"/>
                </a:solidFill>
                <a:latin typeface="Times New Roman" pitchFamily="18" charset="0"/>
                <a:cs typeface="Times New Roman" pitchFamily="18" charset="0"/>
              </a:rPr>
              <a:t>: </a:t>
            </a:r>
            <a:r>
              <a:rPr lang="en-US" altLang="zh-TW" sz="2500" dirty="0" err="1">
                <a:solidFill>
                  <a:srgbClr val="000000"/>
                </a:solidFill>
                <a:latin typeface="Times New Roman" pitchFamily="18" charset="0"/>
                <a:cs typeface="Times New Roman" pitchFamily="18" charset="0"/>
              </a:rPr>
              <a:t>lecithinase</a:t>
            </a:r>
            <a:r>
              <a:rPr lang="en-US" altLang="zh-TW" sz="2500" dirty="0">
                <a:solidFill>
                  <a:srgbClr val="000000"/>
                </a:solidFill>
                <a:latin typeface="Times New Roman" pitchFamily="18" charset="0"/>
                <a:cs typeface="Times New Roman" pitchFamily="18" charset="0"/>
              </a:rPr>
              <a:t> (phospholipase C) that lyses a </a:t>
            </a:r>
            <a:r>
              <a:rPr lang="en-US" altLang="zh-TW" sz="2500" dirty="0" smtClean="0">
                <a:solidFill>
                  <a:srgbClr val="000000"/>
                </a:solidFill>
                <a:latin typeface="Times New Roman" pitchFamily="18" charset="0"/>
                <a:cs typeface="Times New Roman" pitchFamily="18" charset="0"/>
              </a:rPr>
              <a:t>variety of </a:t>
            </a:r>
            <a:r>
              <a:rPr lang="en-US" altLang="zh-TW" sz="2500" dirty="0">
                <a:solidFill>
                  <a:srgbClr val="000000"/>
                </a:solidFill>
                <a:latin typeface="Times New Roman" pitchFamily="18" charset="0"/>
                <a:cs typeface="Times New Roman" pitchFamily="18" charset="0"/>
              </a:rPr>
              <a:t>	</a:t>
            </a:r>
            <a:r>
              <a:rPr lang="en-US" altLang="zh-TW" sz="2500" dirty="0" smtClean="0">
                <a:solidFill>
                  <a:srgbClr val="000000"/>
                </a:solidFill>
                <a:latin typeface="Times New Roman" pitchFamily="18" charset="0"/>
                <a:cs typeface="Times New Roman" pitchFamily="18" charset="0"/>
              </a:rPr>
              <a:t>cells  </a:t>
            </a:r>
          </a:p>
          <a:p>
            <a:pPr algn="just" fontAlgn="base">
              <a:lnSpc>
                <a:spcPct val="150000"/>
              </a:lnSpc>
              <a:spcBef>
                <a:spcPct val="40000"/>
              </a:spcBef>
              <a:spcAft>
                <a:spcPct val="0"/>
              </a:spcAft>
              <a:buFont typeface="Wingdings" pitchFamily="2" charset="2"/>
              <a:buChar char="ü"/>
            </a:pPr>
            <a:r>
              <a:rPr lang="en-US" altLang="zh-TW" sz="2500" dirty="0" smtClean="0">
                <a:solidFill>
                  <a:srgbClr val="000000"/>
                </a:solidFill>
                <a:latin typeface="Times New Roman" pitchFamily="18" charset="0"/>
                <a:cs typeface="Times New Roman" pitchFamily="18" charset="0"/>
              </a:rPr>
              <a:t>Lethal</a:t>
            </a:r>
            <a:r>
              <a:rPr lang="en-US" altLang="zh-TW" sz="2500" dirty="0">
                <a:solidFill>
                  <a:srgbClr val="000000"/>
                </a:solidFill>
                <a:latin typeface="Times New Roman" pitchFamily="18" charset="0"/>
                <a:cs typeface="Times New Roman" pitchFamily="18" charset="0"/>
              </a:rPr>
              <a:t>, necrotizing and </a:t>
            </a:r>
            <a:r>
              <a:rPr lang="en-US" altLang="zh-TW" sz="2500" dirty="0" smtClean="0">
                <a:solidFill>
                  <a:srgbClr val="000000"/>
                </a:solidFill>
                <a:latin typeface="Times New Roman" pitchFamily="18" charset="0"/>
                <a:cs typeface="Times New Roman" pitchFamily="18" charset="0"/>
              </a:rPr>
              <a:t>hemolytic, increases </a:t>
            </a:r>
            <a:r>
              <a:rPr lang="en-US" altLang="zh-TW" sz="2500" dirty="0">
                <a:solidFill>
                  <a:srgbClr val="000000"/>
                </a:solidFill>
                <a:latin typeface="Times New Roman" pitchFamily="18" charset="0"/>
                <a:cs typeface="Times New Roman" pitchFamily="18" charset="0"/>
              </a:rPr>
              <a:t>vascular </a:t>
            </a:r>
            <a:r>
              <a:rPr lang="en-US" altLang="zh-TW" sz="2500" dirty="0" smtClean="0">
                <a:solidFill>
                  <a:srgbClr val="000000"/>
                </a:solidFill>
                <a:latin typeface="Times New Roman" pitchFamily="18" charset="0"/>
                <a:cs typeface="Times New Roman" pitchFamily="18" charset="0"/>
              </a:rPr>
              <a:t>permeability</a:t>
            </a:r>
            <a:r>
              <a:rPr lang="en-US" altLang="zh-TW" sz="2500" dirty="0">
                <a:solidFill>
                  <a:srgbClr val="000000"/>
                </a:solidFill>
                <a:latin typeface="Times New Roman" pitchFamily="18" charset="0"/>
                <a:cs typeface="Times New Roman" pitchFamily="18" charset="0"/>
              </a:rPr>
              <a:t>, resulting in massive hemolysis and bleeding, </a:t>
            </a:r>
            <a:r>
              <a:rPr lang="en-US" altLang="zh-TW" sz="2500" dirty="0" smtClean="0">
                <a:solidFill>
                  <a:srgbClr val="000000"/>
                </a:solidFill>
                <a:latin typeface="Times New Roman" pitchFamily="18" charset="0"/>
                <a:cs typeface="Times New Roman" pitchFamily="18" charset="0"/>
              </a:rPr>
              <a:t>tissue </a:t>
            </a:r>
            <a:r>
              <a:rPr lang="en-US" altLang="zh-TW" sz="2500" dirty="0">
                <a:solidFill>
                  <a:srgbClr val="000000"/>
                </a:solidFill>
                <a:latin typeface="Times New Roman" pitchFamily="18" charset="0"/>
                <a:cs typeface="Times New Roman" pitchFamily="18" charset="0"/>
              </a:rPr>
              <a:t>destruction, hepatic toxicity, and myocardial </a:t>
            </a:r>
            <a:r>
              <a:rPr lang="en-US" altLang="zh-TW" sz="2500" dirty="0" smtClean="0">
                <a:solidFill>
                  <a:srgbClr val="000000"/>
                </a:solidFill>
                <a:latin typeface="Times New Roman" pitchFamily="18" charset="0"/>
                <a:cs typeface="Times New Roman" pitchFamily="18" charset="0"/>
              </a:rPr>
              <a:t>dysfunction</a:t>
            </a:r>
            <a:endParaRPr lang="en-US" altLang="zh-TW" sz="2500" dirty="0">
              <a:solidFill>
                <a:srgbClr val="000000"/>
              </a:solidFill>
              <a:latin typeface="Times New Roman" pitchFamily="18" charset="0"/>
              <a:cs typeface="Times New Roman" pitchFamily="18" charset="0"/>
            </a:endParaRPr>
          </a:p>
          <a:p>
            <a:pPr algn="just" fontAlgn="base">
              <a:lnSpc>
                <a:spcPct val="150000"/>
              </a:lnSpc>
              <a:spcBef>
                <a:spcPct val="40000"/>
              </a:spcBef>
              <a:spcAft>
                <a:spcPct val="0"/>
              </a:spcAft>
            </a:pPr>
            <a:r>
              <a:rPr lang="en-US" altLang="zh-TW" sz="2500" dirty="0" smtClean="0">
                <a:solidFill>
                  <a:srgbClr val="000000"/>
                </a:solidFill>
                <a:latin typeface="Times New Roman" pitchFamily="18" charset="0"/>
                <a:cs typeface="Times New Roman" pitchFamily="18" charset="0"/>
              </a:rPr>
              <a:t>Other </a:t>
            </a:r>
            <a:r>
              <a:rPr lang="en-US" altLang="zh-TW" sz="2500" dirty="0">
                <a:solidFill>
                  <a:srgbClr val="000000"/>
                </a:solidFill>
                <a:latin typeface="Times New Roman" pitchFamily="18" charset="0"/>
                <a:cs typeface="Times New Roman" pitchFamily="18" charset="0"/>
              </a:rPr>
              <a:t>necrotizing and hemolytic </a:t>
            </a:r>
            <a:r>
              <a:rPr lang="en-US" altLang="zh-TW" sz="2500" dirty="0" smtClean="0">
                <a:solidFill>
                  <a:srgbClr val="000000"/>
                </a:solidFill>
                <a:latin typeface="Times New Roman" pitchFamily="18" charset="0"/>
                <a:cs typeface="Times New Roman" pitchFamily="18" charset="0"/>
              </a:rPr>
              <a:t>toxins:</a:t>
            </a:r>
            <a:r>
              <a:rPr lang="en-US" altLang="zh-TW" sz="2500" dirty="0">
                <a:solidFill>
                  <a:srgbClr val="000000"/>
                </a:solidFill>
                <a:latin typeface="Times New Roman" pitchFamily="18" charset="0"/>
                <a:cs typeface="Times New Roman" pitchFamily="18" charset="0"/>
              </a:rPr>
              <a:t> </a:t>
            </a:r>
            <a:r>
              <a:rPr lang="en-US" altLang="zh-TW" sz="2500" dirty="0" smtClean="0">
                <a:solidFill>
                  <a:srgbClr val="000000"/>
                </a:solidFill>
                <a:latin typeface="Times New Roman" pitchFamily="18" charset="0"/>
                <a:cs typeface="Times New Roman" pitchFamily="18" charset="0"/>
              </a:rPr>
              <a:t>DNase</a:t>
            </a:r>
            <a:r>
              <a:rPr lang="en-US" altLang="zh-TW" sz="2500" dirty="0">
                <a:solidFill>
                  <a:srgbClr val="000000"/>
                </a:solidFill>
                <a:latin typeface="Times New Roman" pitchFamily="18" charset="0"/>
                <a:cs typeface="Times New Roman" pitchFamily="18" charset="0"/>
              </a:rPr>
              <a:t>, </a:t>
            </a:r>
            <a:r>
              <a:rPr lang="en-US" altLang="zh-TW" sz="2500" dirty="0" smtClean="0">
                <a:solidFill>
                  <a:srgbClr val="000000"/>
                </a:solidFill>
                <a:latin typeface="Times New Roman" pitchFamily="18" charset="0"/>
                <a:cs typeface="Times New Roman" pitchFamily="18" charset="0"/>
              </a:rPr>
              <a:t>hyaluronidase, enterotoxin.</a:t>
            </a:r>
            <a:endParaRPr lang="en-US" altLang="zh-TW" sz="2500" dirty="0">
              <a:solidFill>
                <a:srgbClr val="000000"/>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90</a:t>
            </a:fld>
            <a:endParaRPr lang="am-ET"/>
          </a:p>
        </p:txBody>
      </p:sp>
    </p:spTree>
    <p:extLst>
      <p:ext uri="{BB962C8B-B14F-4D97-AF65-F5344CB8AC3E}">
        <p14:creationId xmlns:p14="http://schemas.microsoft.com/office/powerpoint/2010/main" val="41922418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fontAlgn="base">
              <a:lnSpc>
                <a:spcPct val="150000"/>
              </a:lnSpc>
              <a:spcBef>
                <a:spcPct val="50000"/>
              </a:spcBef>
              <a:spcAft>
                <a:spcPct val="0"/>
              </a:spcAft>
              <a:buNone/>
            </a:pPr>
            <a:r>
              <a:rPr lang="en-US" altLang="zh-TW" sz="2800" b="1" dirty="0">
                <a:latin typeface="Times New Roman" pitchFamily="18" charset="0"/>
                <a:cs typeface="Times New Roman" pitchFamily="18" charset="0"/>
              </a:rPr>
              <a:t> </a:t>
            </a:r>
            <a:r>
              <a:rPr lang="en-US" altLang="zh-TW" sz="2500" b="1" dirty="0" smtClean="0">
                <a:latin typeface="Times New Roman" pitchFamily="18" charset="0"/>
                <a:cs typeface="Times New Roman" pitchFamily="18" charset="0"/>
              </a:rPr>
              <a:t>P</a:t>
            </a:r>
            <a:r>
              <a:rPr lang="en-US" altLang="zh-TW" sz="2500" b="1" dirty="0">
                <a:latin typeface="Times New Roman" pitchFamily="18" charset="0"/>
                <a:cs typeface="Times New Roman" pitchFamily="18" charset="0"/>
              </a:rPr>
              <a:t>athogenesis </a:t>
            </a:r>
            <a:r>
              <a:rPr lang="en-US" altLang="zh-TW" sz="2500" b="1" dirty="0" smtClean="0">
                <a:latin typeface="Times New Roman" pitchFamily="18" charset="0"/>
                <a:cs typeface="Times New Roman" pitchFamily="18" charset="0"/>
              </a:rPr>
              <a:t>of gas </a:t>
            </a:r>
            <a:r>
              <a:rPr lang="en-US" altLang="zh-TW" sz="2500" b="1" dirty="0">
                <a:latin typeface="Times New Roman" pitchFamily="18" charset="0"/>
                <a:cs typeface="Times New Roman" pitchFamily="18" charset="0"/>
              </a:rPr>
              <a:t>gangrene </a:t>
            </a:r>
          </a:p>
          <a:p>
            <a:pPr algn="just" fontAlgn="base">
              <a:lnSpc>
                <a:spcPct val="150000"/>
              </a:lnSpc>
              <a:spcBef>
                <a:spcPct val="50000"/>
              </a:spcBef>
              <a:spcAft>
                <a:spcPct val="0"/>
              </a:spcAft>
            </a:pPr>
            <a:r>
              <a:rPr lang="en-US" altLang="zh-TW" sz="2500" dirty="0">
                <a:solidFill>
                  <a:srgbClr val="000000"/>
                </a:solidFill>
                <a:latin typeface="Times New Roman" pitchFamily="18" charset="0"/>
                <a:cs typeface="Times New Roman" pitchFamily="18" charset="0"/>
              </a:rPr>
              <a:t>Spores </a:t>
            </a:r>
            <a:r>
              <a:rPr lang="en-US" altLang="zh-TW" sz="2500" dirty="0" smtClean="0">
                <a:solidFill>
                  <a:srgbClr val="000000"/>
                </a:solidFill>
                <a:latin typeface="Times New Roman" pitchFamily="18" charset="0"/>
                <a:cs typeface="Times New Roman" pitchFamily="18" charset="0"/>
              </a:rPr>
              <a:t>germinate to vegetative </a:t>
            </a:r>
            <a:r>
              <a:rPr lang="en-US" altLang="zh-TW" sz="2500" dirty="0">
                <a:solidFill>
                  <a:srgbClr val="000000"/>
                </a:solidFill>
                <a:latin typeface="Times New Roman" pitchFamily="18" charset="0"/>
                <a:cs typeface="Times New Roman" pitchFamily="18" charset="0"/>
              </a:rPr>
              <a:t>cells multiply, </a:t>
            </a:r>
            <a:r>
              <a:rPr lang="en-US" altLang="zh-TW" sz="2500" b="1" dirty="0">
                <a:latin typeface="Times New Roman" pitchFamily="18" charset="0"/>
                <a:cs typeface="Times New Roman" pitchFamily="18" charset="0"/>
              </a:rPr>
              <a:t>ferment carbohydrates</a:t>
            </a:r>
            <a:r>
              <a:rPr lang="en-US" altLang="zh-TW" sz="2500" dirty="0">
                <a:latin typeface="Times New Roman" pitchFamily="18" charset="0"/>
                <a:cs typeface="Times New Roman" pitchFamily="18" charset="0"/>
              </a:rPr>
              <a:t> and produce gas in the tissue.  </a:t>
            </a:r>
            <a:endParaRPr lang="en-US" altLang="zh-TW" sz="2500" dirty="0" smtClean="0">
              <a:latin typeface="Times New Roman" pitchFamily="18" charset="0"/>
              <a:cs typeface="Times New Roman" pitchFamily="18" charset="0"/>
            </a:endParaRPr>
          </a:p>
          <a:p>
            <a:pPr algn="just" fontAlgn="base">
              <a:lnSpc>
                <a:spcPct val="150000"/>
              </a:lnSpc>
              <a:spcBef>
                <a:spcPct val="50000"/>
              </a:spcBef>
              <a:spcAft>
                <a:spcPct val="0"/>
              </a:spcAft>
            </a:pPr>
            <a:r>
              <a:rPr lang="en-US" altLang="zh-TW" sz="2500" dirty="0" smtClean="0">
                <a:latin typeface="Times New Roman" pitchFamily="18" charset="0"/>
                <a:cs typeface="Times New Roman" pitchFamily="18" charset="0"/>
              </a:rPr>
              <a:t>This </a:t>
            </a:r>
            <a:r>
              <a:rPr lang="en-US" altLang="zh-TW" sz="2500" dirty="0">
                <a:solidFill>
                  <a:srgbClr val="000000"/>
                </a:solidFill>
                <a:latin typeface="Times New Roman" pitchFamily="18" charset="0"/>
                <a:cs typeface="Times New Roman" pitchFamily="18" charset="0"/>
              </a:rPr>
              <a:t>results in distension of tissue and interference with blood supply      </a:t>
            </a:r>
            <a:r>
              <a:rPr lang="en-US" altLang="zh-TW" sz="2500" dirty="0" smtClean="0">
                <a:solidFill>
                  <a:srgbClr val="000000"/>
                </a:solidFill>
                <a:latin typeface="Times New Roman" pitchFamily="18" charset="0"/>
                <a:cs typeface="Times New Roman" pitchFamily="18" charset="0"/>
              </a:rPr>
              <a:t> </a:t>
            </a:r>
          </a:p>
          <a:p>
            <a:pPr algn="just" fontAlgn="base">
              <a:lnSpc>
                <a:spcPct val="150000"/>
              </a:lnSpc>
              <a:spcBef>
                <a:spcPct val="50000"/>
              </a:spcBef>
              <a:spcAft>
                <a:spcPct val="0"/>
              </a:spcAft>
            </a:pPr>
            <a:r>
              <a:rPr lang="en-US" altLang="zh-TW" sz="2500" dirty="0">
                <a:solidFill>
                  <a:srgbClr val="000000"/>
                </a:solidFill>
                <a:latin typeface="Times New Roman" pitchFamily="18" charset="0"/>
                <a:cs typeface="Times New Roman" pitchFamily="18" charset="0"/>
              </a:rPr>
              <a:t>T</a:t>
            </a:r>
            <a:r>
              <a:rPr lang="en-US" altLang="zh-TW" sz="2500" dirty="0" smtClean="0">
                <a:solidFill>
                  <a:srgbClr val="000000"/>
                </a:solidFill>
                <a:latin typeface="Times New Roman" pitchFamily="18" charset="0"/>
                <a:cs typeface="Times New Roman" pitchFamily="18" charset="0"/>
              </a:rPr>
              <a:t>he bacteria </a:t>
            </a:r>
            <a:r>
              <a:rPr lang="en-US" altLang="zh-TW" sz="2500" dirty="0">
                <a:solidFill>
                  <a:srgbClr val="000000"/>
                </a:solidFill>
                <a:latin typeface="Times New Roman" pitchFamily="18" charset="0"/>
                <a:cs typeface="Times New Roman" pitchFamily="18" charset="0"/>
              </a:rPr>
              <a:t>produce necrotizing toxin and hyaluronidase, which favor the spread of infection    </a:t>
            </a:r>
          </a:p>
          <a:p>
            <a:pPr algn="just" fontAlgn="base">
              <a:lnSpc>
                <a:spcPct val="150000"/>
              </a:lnSpc>
              <a:spcBef>
                <a:spcPct val="50000"/>
              </a:spcBef>
              <a:spcAft>
                <a:spcPct val="0"/>
              </a:spcAft>
            </a:pPr>
            <a:r>
              <a:rPr lang="en-US" altLang="zh-TW" sz="2500" dirty="0" smtClean="0">
                <a:solidFill>
                  <a:srgbClr val="000000"/>
                </a:solidFill>
                <a:latin typeface="Times New Roman" pitchFamily="18" charset="0"/>
                <a:cs typeface="Times New Roman" pitchFamily="18" charset="0"/>
              </a:rPr>
              <a:t>Tissue </a:t>
            </a:r>
            <a:r>
              <a:rPr lang="en-US" altLang="zh-TW" sz="2500" dirty="0">
                <a:solidFill>
                  <a:srgbClr val="000000"/>
                </a:solidFill>
                <a:latin typeface="Times New Roman" pitchFamily="18" charset="0"/>
                <a:cs typeface="Times New Roman" pitchFamily="18" charset="0"/>
              </a:rPr>
              <a:t>necrosis extends, resulting in increased bacterial growth, hemolytic anemia, then severe toxemia and death.</a:t>
            </a:r>
          </a:p>
          <a:p>
            <a:pPr algn="just" fontAlgn="base">
              <a:lnSpc>
                <a:spcPct val="150000"/>
              </a:lnSpc>
              <a:spcBef>
                <a:spcPct val="50000"/>
              </a:spcBef>
              <a:spcAft>
                <a:spcPct val="0"/>
              </a:spcAft>
            </a:pPr>
            <a:r>
              <a:rPr lang="en-US" altLang="zh-TW" sz="2500" dirty="0">
                <a:solidFill>
                  <a:srgbClr val="000000"/>
                </a:solidFill>
                <a:latin typeface="Times New Roman" pitchFamily="18" charset="0"/>
                <a:cs typeface="Times New Roman" pitchFamily="18" charset="0"/>
              </a:rPr>
              <a:t>Incubation: 1-7 days after </a:t>
            </a:r>
            <a:r>
              <a:rPr lang="en-US" altLang="zh-TW" sz="2500" dirty="0" smtClean="0">
                <a:solidFill>
                  <a:srgbClr val="000000"/>
                </a:solidFill>
                <a:latin typeface="Times New Roman" pitchFamily="18" charset="0"/>
                <a:cs typeface="Times New Roman" pitchFamily="18" charset="0"/>
              </a:rPr>
              <a:t>infection</a:t>
            </a:r>
            <a:endParaRPr lang="en-US" altLang="zh-TW" sz="2500" dirty="0">
              <a:solidFill>
                <a:srgbClr val="000000"/>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D167EEAB-4B1A-4B36-8290-8409503FCFA0}" type="slidenum">
              <a:rPr lang="am-ET" smtClean="0"/>
              <a:t>91</a:t>
            </a:fld>
            <a:endParaRPr lang="am-ET"/>
          </a:p>
        </p:txBody>
      </p:sp>
    </p:spTree>
    <p:extLst>
      <p:ext uri="{BB962C8B-B14F-4D97-AF65-F5344CB8AC3E}">
        <p14:creationId xmlns:p14="http://schemas.microsoft.com/office/powerpoint/2010/main" val="21888955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just" fontAlgn="base">
              <a:lnSpc>
                <a:spcPct val="150000"/>
              </a:lnSpc>
              <a:spcBef>
                <a:spcPct val="50000"/>
              </a:spcBef>
              <a:spcAft>
                <a:spcPct val="0"/>
              </a:spcAft>
            </a:pPr>
            <a:r>
              <a:rPr lang="en-US" altLang="zh-TW" sz="2600" b="1" dirty="0">
                <a:latin typeface="Times New Roman" pitchFamily="18" charset="0"/>
                <a:cs typeface="Times New Roman" pitchFamily="18" charset="0"/>
              </a:rPr>
              <a:t>Symptoms</a:t>
            </a:r>
            <a:r>
              <a:rPr lang="en-US" altLang="zh-TW" sz="2600" dirty="0">
                <a:latin typeface="Times New Roman" pitchFamily="18" charset="0"/>
                <a:cs typeface="Times New Roman" pitchFamily="18" charset="0"/>
              </a:rPr>
              <a:t>:</a:t>
            </a:r>
            <a:r>
              <a:rPr lang="en-US" altLang="zh-TW" sz="2600" dirty="0">
                <a:solidFill>
                  <a:srgbClr val="000000"/>
                </a:solidFill>
                <a:latin typeface="Times New Roman" pitchFamily="18" charset="0"/>
                <a:cs typeface="Times New Roman" pitchFamily="18" charset="0"/>
              </a:rPr>
              <a:t> Crepitation in the subcutaneous tissue and muscle, foul smelling discharge, rapidly progressing necrosis, fever, hemolysis, toxemia, shock, renal failure, and death. </a:t>
            </a:r>
          </a:p>
          <a:p>
            <a:pPr algn="just" fontAlgn="base">
              <a:lnSpc>
                <a:spcPct val="150000"/>
              </a:lnSpc>
              <a:spcBef>
                <a:spcPct val="50000"/>
              </a:spcBef>
              <a:spcAft>
                <a:spcPct val="0"/>
              </a:spcAft>
            </a:pPr>
            <a:r>
              <a:rPr lang="en-US" altLang="zh-TW" sz="2600" dirty="0">
                <a:solidFill>
                  <a:srgbClr val="000000"/>
                </a:solidFill>
                <a:latin typeface="Times New Roman" pitchFamily="18" charset="0"/>
                <a:cs typeface="Times New Roman" pitchFamily="18" charset="0"/>
              </a:rPr>
              <a:t>It can be also caused by other </a:t>
            </a:r>
            <a:r>
              <a:rPr lang="en-US" altLang="zh-TW" sz="2600" i="1" dirty="0">
                <a:solidFill>
                  <a:srgbClr val="000000"/>
                </a:solidFill>
                <a:latin typeface="Times New Roman" pitchFamily="18" charset="0"/>
                <a:cs typeface="Times New Roman" pitchFamily="18" charset="0"/>
              </a:rPr>
              <a:t>Clostridium</a:t>
            </a:r>
            <a:r>
              <a:rPr lang="en-US" altLang="zh-TW" sz="2600" dirty="0">
                <a:solidFill>
                  <a:srgbClr val="000000"/>
                </a:solidFill>
                <a:latin typeface="Times New Roman" pitchFamily="18" charset="0"/>
                <a:cs typeface="Times New Roman" pitchFamily="18" charset="0"/>
              </a:rPr>
              <a:t> species</a:t>
            </a:r>
            <a:r>
              <a:rPr lang="en-US" altLang="zh-TW" sz="2600" dirty="0" smtClean="0">
                <a:solidFill>
                  <a:srgbClr val="000000"/>
                </a:solidFill>
                <a:latin typeface="Times New Roman" pitchFamily="18" charset="0"/>
                <a:cs typeface="Times New Roman" pitchFamily="18" charset="0"/>
              </a:rPr>
              <a:t>.</a:t>
            </a:r>
          </a:p>
          <a:p>
            <a:pPr algn="just">
              <a:lnSpc>
                <a:spcPct val="150000"/>
              </a:lnSpc>
            </a:pPr>
            <a:r>
              <a:rPr lang="en-US" sz="2600" dirty="0">
                <a:latin typeface="Times New Roman" panose="02020603050405020304" pitchFamily="18" charset="0"/>
                <a:cs typeface="Times New Roman" panose="02020603050405020304" pitchFamily="18" charset="0"/>
              </a:rPr>
              <a:t>Organisms grow in traumatized tissue (especially muscle) and produce a variety of toxins  </a:t>
            </a:r>
          </a:p>
          <a:p>
            <a:pPr algn="just">
              <a:lnSpc>
                <a:spcPct val="150000"/>
              </a:lnSpc>
            </a:pPr>
            <a:r>
              <a:rPr lang="en-US" sz="2600" dirty="0">
                <a:latin typeface="Times New Roman" panose="02020603050405020304" pitchFamily="18" charset="0"/>
                <a:cs typeface="Times New Roman" panose="02020603050405020304" pitchFamily="18" charset="0"/>
              </a:rPr>
              <a:t>The most important is </a:t>
            </a:r>
            <a:r>
              <a:rPr lang="en-US" sz="2600" b="1" dirty="0">
                <a:latin typeface="Times New Roman" panose="02020603050405020304" pitchFamily="18" charset="0"/>
                <a:cs typeface="Times New Roman" panose="02020603050405020304" pitchFamily="18" charset="0"/>
              </a:rPr>
              <a:t>alpha toxin </a:t>
            </a:r>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lecithinase</a:t>
            </a:r>
            <a:r>
              <a:rPr lang="en-US" sz="2600" dirty="0">
                <a:latin typeface="Times New Roman" panose="02020603050405020304" pitchFamily="18" charset="0"/>
                <a:cs typeface="Times New Roman" panose="02020603050405020304" pitchFamily="18" charset="0"/>
              </a:rPr>
              <a:t>)</a:t>
            </a:r>
          </a:p>
          <a:p>
            <a:pPr algn="just" fontAlgn="base">
              <a:lnSpc>
                <a:spcPct val="150000"/>
              </a:lnSpc>
              <a:spcBef>
                <a:spcPct val="50000"/>
              </a:spcBef>
              <a:spcAft>
                <a:spcPct val="0"/>
              </a:spcAft>
            </a:pPr>
            <a:endParaRPr lang="en-US" altLang="zh-TW" sz="2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413608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fld id="{E18267D4-95AC-4558-A5BE-9F48B0CD4BB1}" type="slidenum">
              <a:rPr lang="en-US" sz="1400"/>
              <a:pPr/>
              <a:t>93</a:t>
            </a:fld>
            <a:endParaRPr lang="en-US" sz="1400"/>
          </a:p>
        </p:txBody>
      </p:sp>
      <p:sp>
        <p:nvSpPr>
          <p:cNvPr id="513027" name="Rectangle 2"/>
          <p:cNvSpPr>
            <a:spLocks noGrp="1" noChangeArrowheads="1"/>
          </p:cNvSpPr>
          <p:nvPr>
            <p:ph type="body" idx="1"/>
          </p:nvPr>
        </p:nvSpPr>
        <p:spPr>
          <a:xfrm>
            <a:off x="0" y="76200"/>
            <a:ext cx="9144000" cy="6781800"/>
          </a:xfrm>
        </p:spPr>
        <p:txBody>
          <a:bodyPr>
            <a:normAutofit/>
          </a:bodyPr>
          <a:lstStyle/>
          <a:p>
            <a:pPr marL="274320" lvl="1" algn="just" eaLnBrk="1" hangingPunct="1">
              <a:lnSpc>
                <a:spcPct val="150000"/>
              </a:lnSpc>
            </a:pPr>
            <a:r>
              <a:rPr lang="en-US" sz="2600" dirty="0" smtClean="0">
                <a:latin typeface="Times New Roman" panose="02020603050405020304" pitchFamily="18" charset="0"/>
                <a:cs typeface="Times New Roman" panose="02020603050405020304" pitchFamily="18" charset="0"/>
              </a:rPr>
              <a:t>The presence of dead and dying tissue further compromises the blood supply</a:t>
            </a:r>
          </a:p>
          <a:p>
            <a:pPr marL="274320" lvl="1" algn="just">
              <a:lnSpc>
                <a:spcPct val="150000"/>
              </a:lnSpc>
            </a:pPr>
            <a:r>
              <a:rPr lang="en-US" sz="2600" dirty="0">
                <a:latin typeface="Times New Roman" panose="02020603050405020304" pitchFamily="18" charset="0"/>
                <a:cs typeface="Times New Roman" panose="02020603050405020304" pitchFamily="18" charset="0"/>
              </a:rPr>
              <a:t>T</a:t>
            </a:r>
            <a:r>
              <a:rPr lang="en-US" sz="2600" dirty="0" smtClean="0">
                <a:latin typeface="Times New Roman" panose="02020603050405020304" pitchFamily="18" charset="0"/>
                <a:cs typeface="Times New Roman" panose="02020603050405020304" pitchFamily="18" charset="0"/>
              </a:rPr>
              <a:t>he organisms multiply and produce more toxin and more damage</a:t>
            </a:r>
          </a:p>
          <a:p>
            <a:pPr marL="274320" lvl="1" algn="just">
              <a:lnSpc>
                <a:spcPct val="150000"/>
              </a:lnSpc>
            </a:pPr>
            <a:r>
              <a:rPr lang="en-US" sz="2600" dirty="0">
                <a:latin typeface="Times New Roman" panose="02020603050405020304" pitchFamily="18" charset="0"/>
                <a:cs typeface="Times New Roman" panose="02020603050405020304" pitchFamily="18" charset="0"/>
              </a:rPr>
              <a:t>Pain, edema, </a:t>
            </a:r>
            <a:r>
              <a:rPr lang="en-US" sz="2600" dirty="0" smtClean="0">
                <a:latin typeface="Times New Roman" panose="02020603050405020304" pitchFamily="18" charset="0"/>
                <a:cs typeface="Times New Roman" panose="02020603050405020304" pitchFamily="18" charset="0"/>
              </a:rPr>
              <a:t>foul smelling, cellulitis</a:t>
            </a:r>
            <a:r>
              <a:rPr lang="en-US" sz="2600" dirty="0">
                <a:latin typeface="Times New Roman" panose="02020603050405020304" pitchFamily="18" charset="0"/>
                <a:cs typeface="Times New Roman" panose="02020603050405020304" pitchFamily="18" charset="0"/>
              </a:rPr>
              <a:t>, and gangrene (necrosis</a:t>
            </a:r>
            <a:r>
              <a:rPr lang="en-US" sz="2600" dirty="0" smtClean="0">
                <a:latin typeface="Times New Roman" panose="02020603050405020304" pitchFamily="18" charset="0"/>
                <a:cs typeface="Times New Roman" panose="02020603050405020304" pitchFamily="18" charset="0"/>
              </a:rPr>
              <a:t>), crepitation occur </a:t>
            </a:r>
            <a:r>
              <a:rPr lang="en-US" sz="2600" dirty="0">
                <a:latin typeface="Times New Roman" panose="02020603050405020304" pitchFamily="18" charset="0"/>
                <a:cs typeface="Times New Roman" panose="02020603050405020304" pitchFamily="18" charset="0"/>
              </a:rPr>
              <a:t>in the wound area</a:t>
            </a:r>
            <a:endParaRPr lang="en-US" sz="2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94033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7772399"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D167EEAB-4B1A-4B36-8290-8409503FCFA0}" type="slidenum">
              <a:rPr lang="am-ET" smtClean="0"/>
              <a:t>94</a:t>
            </a:fld>
            <a:endParaRPr lang="am-ET"/>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124" y="169127"/>
            <a:ext cx="3130471" cy="280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53308" y="3320534"/>
            <a:ext cx="2133492" cy="369332"/>
          </a:xfrm>
          <a:prstGeom prst="rect">
            <a:avLst/>
          </a:prstGeom>
        </p:spPr>
        <p:txBody>
          <a:bodyPr wrap="square">
            <a:spAutoFit/>
          </a:bodyPr>
          <a:lstStyle/>
          <a:p>
            <a:r>
              <a:rPr lang="en-US" dirty="0" smtClean="0">
                <a:solidFill>
                  <a:prstClr val="black"/>
                </a:solidFill>
                <a:latin typeface="Times New Roman" pitchFamily="18" charset="0"/>
                <a:cs typeface="Times New Roman" pitchFamily="18" charset="0"/>
              </a:rPr>
              <a:t>Fig: Gas gangrene</a:t>
            </a:r>
            <a:endParaRPr lang="en-US" dirty="0"/>
          </a:p>
        </p:txBody>
      </p:sp>
    </p:spTree>
    <p:extLst>
      <p:ext uri="{BB962C8B-B14F-4D97-AF65-F5344CB8AC3E}">
        <p14:creationId xmlns:p14="http://schemas.microsoft.com/office/powerpoint/2010/main" val="19722521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fld id="{A3E94487-DCB8-4BEE-A8D9-18919DD514AB}" type="slidenum">
              <a:rPr lang="en-US" sz="1400"/>
              <a:pPr/>
              <a:t>95</a:t>
            </a:fld>
            <a:endParaRPr lang="en-US" sz="1400"/>
          </a:p>
        </p:txBody>
      </p:sp>
      <p:sp>
        <p:nvSpPr>
          <p:cNvPr id="517123" name="Rectangle 3"/>
          <p:cNvSpPr>
            <a:spLocks noGrp="1" noChangeArrowheads="1"/>
          </p:cNvSpPr>
          <p:nvPr>
            <p:ph type="body" idx="1"/>
          </p:nvPr>
        </p:nvSpPr>
        <p:spPr>
          <a:xfrm>
            <a:off x="0" y="0"/>
            <a:ext cx="9144000" cy="6858000"/>
          </a:xfrm>
        </p:spPr>
        <p:txBody>
          <a:bodyPr>
            <a:normAutofit lnSpcReduction="10000"/>
          </a:bodyPr>
          <a:lstStyle/>
          <a:p>
            <a:pPr>
              <a:lnSpc>
                <a:spcPct val="150000"/>
              </a:lnSpc>
              <a:buNone/>
            </a:pPr>
            <a:r>
              <a:rPr lang="en-US" sz="2600" b="1" dirty="0" smtClean="0">
                <a:latin typeface="Times New Roman" pitchFamily="18" charset="0"/>
                <a:cs typeface="Times New Roman" pitchFamily="18" charset="0"/>
              </a:rPr>
              <a:t> Laboratory Diagnosis</a:t>
            </a:r>
            <a:endParaRPr lang="en-US" sz="2600" b="1" i="1" dirty="0" smtClean="0">
              <a:latin typeface="Times New Roman" pitchFamily="18" charset="0"/>
              <a:cs typeface="Times New Roman" pitchFamily="18" charset="0"/>
            </a:endParaRPr>
          </a:p>
          <a:p>
            <a:pPr marL="182880" lvl="1" algn="just">
              <a:lnSpc>
                <a:spcPct val="150000"/>
              </a:lnSpc>
            </a:pPr>
            <a:r>
              <a:rPr lang="en-US" sz="2500" dirty="0" smtClean="0">
                <a:latin typeface="Times New Roman" pitchFamily="18" charset="0"/>
                <a:cs typeface="Times New Roman" pitchFamily="18" charset="0"/>
              </a:rPr>
              <a:t>Specimens consist of material from wounds, pus, </a:t>
            </a:r>
            <a:r>
              <a:rPr lang="en-US" altLang="zh-TW" sz="2500" dirty="0" smtClean="0">
                <a:solidFill>
                  <a:srgbClr val="000000"/>
                </a:solidFill>
                <a:latin typeface="Times New Roman" pitchFamily="18" charset="0"/>
                <a:cs typeface="Times New Roman" pitchFamily="18" charset="0"/>
              </a:rPr>
              <a:t>feces, food </a:t>
            </a:r>
            <a:r>
              <a:rPr lang="en-US" sz="2500" dirty="0" smtClean="0">
                <a:latin typeface="Times New Roman" pitchFamily="18" charset="0"/>
                <a:cs typeface="Times New Roman" pitchFamily="18" charset="0"/>
              </a:rPr>
              <a:t>and </a:t>
            </a:r>
            <a:r>
              <a:rPr lang="en-US" altLang="zh-TW" sz="2500" dirty="0" smtClean="0">
                <a:solidFill>
                  <a:srgbClr val="000000"/>
                </a:solidFill>
                <a:latin typeface="Times New Roman" pitchFamily="18" charset="0"/>
                <a:cs typeface="Times New Roman" pitchFamily="18" charset="0"/>
              </a:rPr>
              <a:t>necrotic </a:t>
            </a:r>
            <a:r>
              <a:rPr lang="en-US" sz="2500" dirty="0" smtClean="0">
                <a:latin typeface="Times New Roman" pitchFamily="18" charset="0"/>
                <a:cs typeface="Times New Roman" pitchFamily="18" charset="0"/>
              </a:rPr>
              <a:t>tissue</a:t>
            </a:r>
          </a:p>
          <a:p>
            <a:pPr marL="182880" lvl="1" algn="just">
              <a:lnSpc>
                <a:spcPct val="150000"/>
              </a:lnSpc>
            </a:pPr>
            <a:r>
              <a:rPr lang="en-US" sz="2500" dirty="0" smtClean="0">
                <a:latin typeface="Times New Roman" pitchFamily="18" charset="0"/>
                <a:cs typeface="Times New Roman" pitchFamily="18" charset="0"/>
              </a:rPr>
              <a:t>The presence of large gram-positive rods in gram-stained smears </a:t>
            </a:r>
          </a:p>
          <a:p>
            <a:pPr marL="182880" lvl="1" algn="just">
              <a:lnSpc>
                <a:spcPct val="150000"/>
              </a:lnSpc>
            </a:pPr>
            <a:r>
              <a:rPr lang="en-US" altLang="zh-TW" sz="2500" dirty="0">
                <a:latin typeface="Times New Roman" pitchFamily="18" charset="0"/>
                <a:cs typeface="Times New Roman" pitchFamily="18" charset="0"/>
              </a:rPr>
              <a:t>W</a:t>
            </a:r>
            <a:r>
              <a:rPr lang="en-US" altLang="zh-TW" sz="2500" dirty="0" smtClean="0">
                <a:solidFill>
                  <a:srgbClr val="000000"/>
                </a:solidFill>
                <a:latin typeface="Times New Roman" pitchFamily="18" charset="0"/>
                <a:cs typeface="Times New Roman" pitchFamily="18" charset="0"/>
              </a:rPr>
              <a:t>ith </a:t>
            </a:r>
            <a:r>
              <a:rPr lang="en-US" altLang="zh-TW" sz="2500" dirty="0">
                <a:solidFill>
                  <a:srgbClr val="000000"/>
                </a:solidFill>
                <a:latin typeface="Times New Roman" pitchFamily="18" charset="0"/>
                <a:cs typeface="Times New Roman" pitchFamily="18" charset="0"/>
              </a:rPr>
              <a:t>or without spores, usually in the absence of </a:t>
            </a:r>
            <a:r>
              <a:rPr lang="en-US" altLang="zh-TW" sz="2500" dirty="0" smtClean="0">
                <a:solidFill>
                  <a:srgbClr val="000000"/>
                </a:solidFill>
                <a:latin typeface="Times New Roman" pitchFamily="18" charset="0"/>
                <a:cs typeface="Times New Roman" pitchFamily="18" charset="0"/>
              </a:rPr>
              <a:t>leukocytes</a:t>
            </a:r>
            <a:endParaRPr lang="en-US" altLang="zh-TW" sz="2500" dirty="0">
              <a:latin typeface="Times New Roman" pitchFamily="18" charset="0"/>
              <a:cs typeface="Times New Roman" pitchFamily="18" charset="0"/>
            </a:endParaRPr>
          </a:p>
          <a:p>
            <a:pPr marL="182880" lvl="1" algn="just">
              <a:lnSpc>
                <a:spcPct val="150000"/>
              </a:lnSpc>
            </a:pPr>
            <a:r>
              <a:rPr lang="en-US" sz="2500" dirty="0" smtClean="0">
                <a:latin typeface="Times New Roman" pitchFamily="18" charset="0"/>
                <a:cs typeface="Times New Roman" pitchFamily="18" charset="0"/>
              </a:rPr>
              <a:t>Anaerobic culture in chopped meat-glucose medium, </a:t>
            </a:r>
            <a:r>
              <a:rPr lang="en-US" sz="2500" dirty="0" err="1" smtClean="0">
                <a:latin typeface="Times New Roman" pitchFamily="18" charset="0"/>
                <a:cs typeface="Times New Roman" pitchFamily="18" charset="0"/>
              </a:rPr>
              <a:t>thioglycolate</a:t>
            </a:r>
            <a:r>
              <a:rPr lang="en-US" sz="2500" dirty="0" smtClean="0">
                <a:latin typeface="Times New Roman" pitchFamily="18" charset="0"/>
                <a:cs typeface="Times New Roman" pitchFamily="18" charset="0"/>
              </a:rPr>
              <a:t> medium and onto blood agar plates</a:t>
            </a:r>
          </a:p>
          <a:p>
            <a:pPr algn="just" fontAlgn="base">
              <a:lnSpc>
                <a:spcPct val="150000"/>
              </a:lnSpc>
              <a:spcBef>
                <a:spcPct val="40000"/>
              </a:spcBef>
              <a:spcAft>
                <a:spcPct val="0"/>
              </a:spcAft>
            </a:pPr>
            <a:r>
              <a:rPr lang="en-US" altLang="zh-TW" sz="2500" b="1" dirty="0">
                <a:latin typeface="Times New Roman" pitchFamily="18" charset="0"/>
                <a:cs typeface="Times New Roman" pitchFamily="18" charset="0"/>
              </a:rPr>
              <a:t>Storming </a:t>
            </a:r>
            <a:r>
              <a:rPr lang="en-US" altLang="zh-TW" sz="2500" b="1" dirty="0" smtClean="0">
                <a:latin typeface="Times New Roman" pitchFamily="18" charset="0"/>
                <a:cs typeface="Times New Roman" pitchFamily="18" charset="0"/>
              </a:rPr>
              <a:t>clot fermentation </a:t>
            </a:r>
            <a:r>
              <a:rPr lang="en-US" altLang="zh-TW" sz="2500" dirty="0" smtClean="0">
                <a:solidFill>
                  <a:srgbClr val="000000"/>
                </a:solidFill>
                <a:latin typeface="Times New Roman" pitchFamily="18" charset="0"/>
                <a:cs typeface="Times New Roman" pitchFamily="18" charset="0"/>
              </a:rPr>
              <a:t>-- </a:t>
            </a:r>
            <a:r>
              <a:rPr lang="en-US" altLang="zh-TW" sz="2500" dirty="0">
                <a:solidFill>
                  <a:srgbClr val="000000"/>
                </a:solidFill>
                <a:latin typeface="Times New Roman" pitchFamily="18" charset="0"/>
                <a:cs typeface="Times New Roman" pitchFamily="18" charset="0"/>
              </a:rPr>
              <a:t>clot </a:t>
            </a:r>
            <a:r>
              <a:rPr lang="en-US" altLang="zh-TW" sz="2500" dirty="0" smtClean="0">
                <a:solidFill>
                  <a:srgbClr val="000000"/>
                </a:solidFill>
                <a:latin typeface="Times New Roman" pitchFamily="18" charset="0"/>
                <a:cs typeface="Times New Roman" pitchFamily="18" charset="0"/>
              </a:rPr>
              <a:t>torn </a:t>
            </a:r>
            <a:r>
              <a:rPr lang="en-US" altLang="zh-TW" sz="2500" dirty="0">
                <a:solidFill>
                  <a:srgbClr val="000000"/>
                </a:solidFill>
                <a:latin typeface="Times New Roman" pitchFamily="18" charset="0"/>
                <a:cs typeface="Times New Roman" pitchFamily="18" charset="0"/>
              </a:rPr>
              <a:t>by gas in 24 </a:t>
            </a:r>
            <a:r>
              <a:rPr lang="en-US" altLang="zh-TW" sz="2500" dirty="0" err="1" smtClean="0">
                <a:solidFill>
                  <a:srgbClr val="000000"/>
                </a:solidFill>
                <a:latin typeface="Times New Roman" pitchFamily="18" charset="0"/>
                <a:cs typeface="Times New Roman" pitchFamily="18" charset="0"/>
              </a:rPr>
              <a:t>hrs</a:t>
            </a:r>
            <a:endParaRPr lang="en-US" altLang="zh-TW" sz="2500" dirty="0">
              <a:solidFill>
                <a:srgbClr val="000000"/>
              </a:solidFill>
              <a:latin typeface="Times New Roman" pitchFamily="18" charset="0"/>
              <a:cs typeface="Times New Roman" pitchFamily="18" charset="0"/>
              <a:hlinkClick r:id="rId3" action="ppaction://hlinksldjump"/>
            </a:endParaRPr>
          </a:p>
          <a:p>
            <a:pPr algn="just" fontAlgn="base">
              <a:lnSpc>
                <a:spcPct val="150000"/>
              </a:lnSpc>
              <a:spcBef>
                <a:spcPct val="40000"/>
              </a:spcBef>
              <a:spcAft>
                <a:spcPct val="0"/>
              </a:spcAft>
            </a:pPr>
            <a:r>
              <a:rPr lang="en-US" sz="2500" b="1" dirty="0" err="1">
                <a:latin typeface="Times New Roman" pitchFamily="18" charset="0"/>
                <a:cs typeface="Times New Roman" pitchFamily="18" charset="0"/>
              </a:rPr>
              <a:t>Nagler’s</a:t>
            </a:r>
            <a:r>
              <a:rPr lang="en-US" sz="2500" b="1" dirty="0">
                <a:latin typeface="Times New Roman" pitchFamily="18" charset="0"/>
                <a:cs typeface="Times New Roman" pitchFamily="18" charset="0"/>
              </a:rPr>
              <a:t> </a:t>
            </a:r>
            <a:r>
              <a:rPr lang="en-US" sz="2500" b="1" dirty="0" smtClean="0">
                <a:latin typeface="Times New Roman" pitchFamily="18" charset="0"/>
                <a:cs typeface="Times New Roman" pitchFamily="18" charset="0"/>
              </a:rPr>
              <a:t>Reaction</a:t>
            </a:r>
            <a:r>
              <a:rPr lang="en-US" altLang="zh-TW" sz="2500" dirty="0" smtClean="0">
                <a:solidFill>
                  <a:srgbClr val="000000"/>
                </a:solidFill>
                <a:latin typeface="Times New Roman" pitchFamily="18" charset="0"/>
                <a:cs typeface="Times New Roman" pitchFamily="18" charset="0"/>
              </a:rPr>
              <a:t>--  precipitate formed </a:t>
            </a:r>
            <a:r>
              <a:rPr lang="en-US" altLang="zh-TW" sz="2500" dirty="0">
                <a:solidFill>
                  <a:srgbClr val="000000"/>
                </a:solidFill>
                <a:latin typeface="Times New Roman" pitchFamily="18" charset="0"/>
                <a:cs typeface="Times New Roman" pitchFamily="18" charset="0"/>
              </a:rPr>
              <a:t>around colonies on egg </a:t>
            </a:r>
            <a:r>
              <a:rPr lang="en-US" altLang="zh-TW" sz="2500" dirty="0" smtClean="0">
                <a:solidFill>
                  <a:srgbClr val="000000"/>
                </a:solidFill>
                <a:latin typeface="Times New Roman" pitchFamily="18" charset="0"/>
                <a:cs typeface="Times New Roman" pitchFamily="18" charset="0"/>
              </a:rPr>
              <a:t>yolk media.</a:t>
            </a:r>
            <a:endParaRPr lang="en-US" sz="2500" dirty="0" smtClean="0">
              <a:latin typeface="Times New Roman" pitchFamily="18" charset="0"/>
              <a:cs typeface="Times New Roman" pitchFamily="18" charset="0"/>
            </a:endParaRPr>
          </a:p>
          <a:p>
            <a:pPr eaLnBrk="1" hangingPunct="1">
              <a:lnSpc>
                <a:spcPct val="150000"/>
              </a:lnSpc>
              <a:buFontTx/>
              <a:buNone/>
            </a:pPr>
            <a:r>
              <a:rPr lang="en-US" sz="2400" dirty="0" smtClean="0"/>
              <a:t> </a:t>
            </a:r>
          </a:p>
        </p:txBody>
      </p:sp>
    </p:spTree>
    <p:extLst>
      <p:ext uri="{BB962C8B-B14F-4D97-AF65-F5344CB8AC3E}">
        <p14:creationId xmlns:p14="http://schemas.microsoft.com/office/powerpoint/2010/main" val="24772728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20000"/>
          </a:bodyPr>
          <a:lstStyle/>
          <a:p>
            <a:pPr marL="0" indent="0">
              <a:lnSpc>
                <a:spcPct val="150000"/>
              </a:lnSpc>
              <a:buNone/>
            </a:pPr>
            <a:r>
              <a:rPr lang="en-US" altLang="zh-TW" sz="2800" b="1" dirty="0" smtClean="0">
                <a:latin typeface="Times New Roman" pitchFamily="18" charset="0"/>
                <a:cs typeface="Times New Roman" pitchFamily="18" charset="0"/>
              </a:rPr>
              <a:t> Storming Clot Fermentation </a:t>
            </a:r>
          </a:p>
          <a:p>
            <a:pPr>
              <a:lnSpc>
                <a:spcPct val="150000"/>
              </a:lnSpc>
            </a:pPr>
            <a:r>
              <a:rPr lang="en-US" sz="2600" dirty="0" smtClean="0">
                <a:latin typeface="Times New Roman" pitchFamily="18" charset="0"/>
                <a:cs typeface="Times New Roman" pitchFamily="18" charset="0"/>
              </a:rPr>
              <a:t>Inoculate </a:t>
            </a:r>
            <a:r>
              <a:rPr lang="en-US" sz="2600" dirty="0">
                <a:latin typeface="Times New Roman" pitchFamily="18" charset="0"/>
                <a:cs typeface="Times New Roman" pitchFamily="18" charset="0"/>
              </a:rPr>
              <a:t>the litmus milk with the test </a:t>
            </a:r>
            <a:r>
              <a:rPr lang="en-US" sz="2600" dirty="0" smtClean="0">
                <a:latin typeface="Times New Roman" pitchFamily="18" charset="0"/>
                <a:cs typeface="Times New Roman" pitchFamily="18" charset="0"/>
              </a:rPr>
              <a:t>organism</a:t>
            </a:r>
          </a:p>
          <a:p>
            <a:pPr>
              <a:lnSpc>
                <a:spcPct val="150000"/>
              </a:lnSpc>
            </a:pPr>
            <a:r>
              <a:rPr lang="en-US" sz="2600" dirty="0" smtClean="0">
                <a:latin typeface="Times New Roman" pitchFamily="18" charset="0"/>
                <a:cs typeface="Times New Roman" pitchFamily="18" charset="0"/>
              </a:rPr>
              <a:t>Incubate </a:t>
            </a:r>
            <a:r>
              <a:rPr lang="en-US" sz="2600" dirty="0">
                <a:latin typeface="Times New Roman" pitchFamily="18" charset="0"/>
                <a:cs typeface="Times New Roman" pitchFamily="18" charset="0"/>
              </a:rPr>
              <a:t>anaerobically at </a:t>
            </a:r>
            <a:r>
              <a:rPr lang="en-US" sz="2600" dirty="0" smtClean="0">
                <a:latin typeface="Times New Roman" pitchFamily="18" charset="0"/>
                <a:cs typeface="Times New Roman" pitchFamily="18" charset="0"/>
              </a:rPr>
              <a:t>37</a:t>
            </a:r>
            <a:r>
              <a:rPr lang="en-US" sz="2600" baseline="30000" dirty="0" smtClean="0">
                <a:latin typeface="Times New Roman" pitchFamily="18" charset="0"/>
                <a:cs typeface="Times New Roman" pitchFamily="18" charset="0"/>
              </a:rPr>
              <a:t>o</a:t>
            </a:r>
            <a:r>
              <a:rPr lang="en-US" sz="2600" dirty="0" smtClean="0">
                <a:latin typeface="Times New Roman" pitchFamily="18" charset="0"/>
                <a:cs typeface="Times New Roman" pitchFamily="18" charset="0"/>
              </a:rPr>
              <a:t>C </a:t>
            </a:r>
            <a:r>
              <a:rPr lang="en-US" sz="2600" dirty="0">
                <a:latin typeface="Times New Roman" pitchFamily="18" charset="0"/>
                <a:cs typeface="Times New Roman" pitchFamily="18" charset="0"/>
              </a:rPr>
              <a:t>for 18-24 </a:t>
            </a:r>
            <a:r>
              <a:rPr lang="en-US" sz="2600" dirty="0" smtClean="0">
                <a:latin typeface="Times New Roman" pitchFamily="18" charset="0"/>
                <a:cs typeface="Times New Roman" pitchFamily="18" charset="0"/>
              </a:rPr>
              <a:t>hours</a:t>
            </a:r>
            <a:r>
              <a:rPr lang="en-US" sz="2600" dirty="0">
                <a:latin typeface="Times New Roman" pitchFamily="18" charset="0"/>
                <a:cs typeface="Times New Roman" pitchFamily="18" charset="0"/>
              </a:rPr>
              <a:t> </a:t>
            </a:r>
            <a:r>
              <a:rPr lang="en-US" sz="2600" dirty="0" smtClean="0">
                <a:latin typeface="Times New Roman" pitchFamily="18" charset="0"/>
                <a:cs typeface="Times New Roman" pitchFamily="18" charset="0"/>
              </a:rPr>
              <a:t>(you </a:t>
            </a:r>
            <a:r>
              <a:rPr lang="en-US" sz="2600" dirty="0">
                <a:latin typeface="Times New Roman" pitchFamily="18" charset="0"/>
                <a:cs typeface="Times New Roman" pitchFamily="18" charset="0"/>
              </a:rPr>
              <a:t>can use a candle </a:t>
            </a:r>
            <a:r>
              <a:rPr lang="en-US" sz="2600" dirty="0" smtClean="0">
                <a:latin typeface="Times New Roman" pitchFamily="18" charset="0"/>
                <a:cs typeface="Times New Roman" pitchFamily="18" charset="0"/>
              </a:rPr>
              <a:t>jar or heated iron)</a:t>
            </a:r>
            <a:endParaRPr lang="en-US" sz="2600" dirty="0">
              <a:latin typeface="Times New Roman" pitchFamily="18" charset="0"/>
              <a:cs typeface="Times New Roman" pitchFamily="18" charset="0"/>
            </a:endParaRPr>
          </a:p>
          <a:p>
            <a:pPr>
              <a:lnSpc>
                <a:spcPct val="150000"/>
              </a:lnSpc>
            </a:pPr>
            <a:r>
              <a:rPr lang="en-US" sz="2600" dirty="0" smtClean="0">
                <a:latin typeface="Times New Roman" pitchFamily="18" charset="0"/>
                <a:cs typeface="Times New Roman" pitchFamily="18" charset="0"/>
              </a:rPr>
              <a:t>After </a:t>
            </a:r>
            <a:r>
              <a:rPr lang="en-US" sz="2600" dirty="0">
                <a:latin typeface="Times New Roman" pitchFamily="18" charset="0"/>
                <a:cs typeface="Times New Roman" pitchFamily="18" charset="0"/>
              </a:rPr>
              <a:t>incubation, examine for the presence of a stormy clot. </a:t>
            </a:r>
            <a:r>
              <a:rPr lang="en-US" sz="2600" dirty="0" smtClean="0">
                <a:latin typeface="Times New Roman" pitchFamily="18" charset="0"/>
                <a:cs typeface="Times New Roman" pitchFamily="18" charset="0"/>
              </a:rPr>
              <a:t> </a:t>
            </a:r>
          </a:p>
          <a:p>
            <a:pPr>
              <a:lnSpc>
                <a:spcPct val="150000"/>
              </a:lnSpc>
            </a:pPr>
            <a:r>
              <a:rPr lang="en-US" sz="2600" dirty="0" smtClean="0">
                <a:latin typeface="Times New Roman" pitchFamily="18" charset="0"/>
                <a:cs typeface="Times New Roman" pitchFamily="18" charset="0"/>
              </a:rPr>
              <a:t>Lactose </a:t>
            </a:r>
            <a:r>
              <a:rPr lang="en-US" sz="2600" dirty="0">
                <a:latin typeface="Times New Roman" pitchFamily="18" charset="0"/>
                <a:cs typeface="Times New Roman" pitchFamily="18" charset="0"/>
              </a:rPr>
              <a:t>in the milk is </a:t>
            </a:r>
            <a:r>
              <a:rPr lang="en-US" sz="2600" dirty="0" smtClean="0">
                <a:latin typeface="Times New Roman" pitchFamily="18" charset="0"/>
                <a:cs typeface="Times New Roman" pitchFamily="18" charset="0"/>
              </a:rPr>
              <a:t>fermented</a:t>
            </a:r>
            <a:endParaRPr lang="en-US" sz="2600" dirty="0">
              <a:latin typeface="Times New Roman" pitchFamily="18" charset="0"/>
              <a:cs typeface="Times New Roman" pitchFamily="18" charset="0"/>
            </a:endParaRPr>
          </a:p>
          <a:p>
            <a:pPr>
              <a:lnSpc>
                <a:spcPct val="150000"/>
              </a:lnSpc>
            </a:pPr>
            <a:r>
              <a:rPr lang="en-US" sz="2600" dirty="0" smtClean="0">
                <a:latin typeface="Times New Roman" pitchFamily="18" charset="0"/>
                <a:cs typeface="Times New Roman" pitchFamily="18" charset="0"/>
              </a:rPr>
              <a:t>Acid </a:t>
            </a:r>
            <a:r>
              <a:rPr lang="en-US" sz="2600" dirty="0">
                <a:latin typeface="Times New Roman" pitchFamily="18" charset="0"/>
                <a:cs typeface="Times New Roman" pitchFamily="18" charset="0"/>
              </a:rPr>
              <a:t>and gas are </a:t>
            </a:r>
            <a:r>
              <a:rPr lang="en-US" sz="2600" dirty="0" smtClean="0">
                <a:latin typeface="Times New Roman" pitchFamily="18" charset="0"/>
                <a:cs typeface="Times New Roman" pitchFamily="18" charset="0"/>
              </a:rPr>
              <a:t>produced</a:t>
            </a:r>
          </a:p>
          <a:p>
            <a:pPr>
              <a:lnSpc>
                <a:spcPct val="150000"/>
              </a:lnSpc>
              <a:buFont typeface="Wingdings" pitchFamily="2" charset="2"/>
              <a:buChar char="ü"/>
            </a:pPr>
            <a:r>
              <a:rPr lang="en-US" sz="2600" dirty="0" smtClean="0">
                <a:latin typeface="Times New Roman" pitchFamily="18" charset="0"/>
                <a:cs typeface="Times New Roman" pitchFamily="18" charset="0"/>
              </a:rPr>
              <a:t>This </a:t>
            </a:r>
            <a:r>
              <a:rPr lang="en-US" sz="2600" dirty="0">
                <a:latin typeface="Times New Roman" pitchFamily="18" charset="0"/>
                <a:cs typeface="Times New Roman" pitchFamily="18" charset="0"/>
              </a:rPr>
              <a:t>acid causes coagulation of the </a:t>
            </a:r>
            <a:r>
              <a:rPr lang="en-US" sz="2600" dirty="0" smtClean="0">
                <a:latin typeface="Times New Roman" pitchFamily="18" charset="0"/>
                <a:cs typeface="Times New Roman" pitchFamily="18" charset="0"/>
              </a:rPr>
              <a:t>casein</a:t>
            </a:r>
          </a:p>
          <a:p>
            <a:pPr>
              <a:lnSpc>
                <a:spcPct val="150000"/>
              </a:lnSpc>
              <a:buFont typeface="Wingdings" pitchFamily="2" charset="2"/>
              <a:buChar char="ü"/>
            </a:pPr>
            <a:r>
              <a:rPr lang="en-US" sz="2600" dirty="0" smtClean="0">
                <a:latin typeface="Times New Roman" pitchFamily="18" charset="0"/>
                <a:cs typeface="Times New Roman" pitchFamily="18" charset="0"/>
              </a:rPr>
              <a:t>Casein </a:t>
            </a:r>
            <a:r>
              <a:rPr lang="en-US" sz="2600" dirty="0">
                <a:latin typeface="Times New Roman" pitchFamily="18" charset="0"/>
                <a:cs typeface="Times New Roman" pitchFamily="18" charset="0"/>
              </a:rPr>
              <a:t>combines with the gas to produce the distinctive and characteristic stormy </a:t>
            </a:r>
            <a:r>
              <a:rPr lang="en-US" sz="2600" dirty="0" smtClean="0">
                <a:latin typeface="Times New Roman" pitchFamily="18" charset="0"/>
                <a:cs typeface="Times New Roman" pitchFamily="18" charset="0"/>
              </a:rPr>
              <a:t>clot</a:t>
            </a:r>
          </a:p>
          <a:p>
            <a:pPr>
              <a:lnSpc>
                <a:spcPct val="150000"/>
              </a:lnSpc>
              <a:buFont typeface="Wingdings" pitchFamily="2" charset="2"/>
              <a:buChar char="ü"/>
            </a:pPr>
            <a:r>
              <a:rPr lang="en-US" sz="2600" dirty="0" smtClean="0">
                <a:latin typeface="Times New Roman" pitchFamily="18" charset="0"/>
                <a:cs typeface="Times New Roman" pitchFamily="18" charset="0"/>
              </a:rPr>
              <a:t>A </a:t>
            </a:r>
            <a:r>
              <a:rPr lang="en-US" sz="2600" dirty="0">
                <a:latin typeface="Times New Roman" pitchFamily="18" charset="0"/>
                <a:cs typeface="Times New Roman" pitchFamily="18" charset="0"/>
              </a:rPr>
              <a:t>stormy clot is the production of whitish cloud like coagulation at the top of the litmus </a:t>
            </a:r>
            <a:r>
              <a:rPr lang="en-US" sz="2600" dirty="0" smtClean="0">
                <a:latin typeface="Times New Roman" pitchFamily="18" charset="0"/>
                <a:cs typeface="Times New Roman" pitchFamily="18" charset="0"/>
              </a:rPr>
              <a:t>milk</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32317533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marL="0" indent="0" algn="just">
              <a:lnSpc>
                <a:spcPct val="150000"/>
              </a:lnSpc>
              <a:buNone/>
            </a:pPr>
            <a:r>
              <a:rPr lang="en-US" sz="2600" b="1" dirty="0" smtClean="0">
                <a:latin typeface="Times New Roman" panose="02020603050405020304" pitchFamily="18" charset="0"/>
                <a:cs typeface="Times New Roman" panose="02020603050405020304" pitchFamily="18" charset="0"/>
              </a:rPr>
              <a:t> </a:t>
            </a:r>
            <a:r>
              <a:rPr lang="en-US" sz="2700" b="1" dirty="0" err="1" smtClean="0">
                <a:latin typeface="Times New Roman" pitchFamily="18" charset="0"/>
                <a:cs typeface="Times New Roman" pitchFamily="18" charset="0"/>
              </a:rPr>
              <a:t>Nagler’s</a:t>
            </a:r>
            <a:r>
              <a:rPr lang="en-US" sz="2700" b="1" dirty="0" smtClean="0">
                <a:latin typeface="Times New Roman" pitchFamily="18" charset="0"/>
                <a:cs typeface="Times New Roman" pitchFamily="18" charset="0"/>
              </a:rPr>
              <a:t> </a:t>
            </a:r>
            <a:r>
              <a:rPr lang="en-US" sz="2700" b="1" dirty="0">
                <a:latin typeface="Times New Roman" pitchFamily="18" charset="0"/>
                <a:cs typeface="Times New Roman" pitchFamily="18" charset="0"/>
              </a:rPr>
              <a:t>Reaction </a:t>
            </a:r>
            <a:endParaRPr lang="en-US" sz="2700" dirty="0">
              <a:latin typeface="Times New Roman" pitchFamily="18" charset="0"/>
              <a:cs typeface="Times New Roman" pitchFamily="18" charset="0"/>
            </a:endParaRPr>
          </a:p>
          <a:p>
            <a:pPr algn="just">
              <a:lnSpc>
                <a:spcPct val="150000"/>
              </a:lnSpc>
            </a:pPr>
            <a:r>
              <a:rPr lang="en-US" sz="2700" dirty="0" err="1">
                <a:latin typeface="Times New Roman" pitchFamily="18" charset="0"/>
                <a:cs typeface="Times New Roman" pitchFamily="18" charset="0"/>
              </a:rPr>
              <a:t>L</a:t>
            </a:r>
            <a:r>
              <a:rPr lang="en-US" sz="2700" dirty="0" err="1" smtClean="0">
                <a:latin typeface="Times New Roman" pitchFamily="18" charset="0"/>
                <a:cs typeface="Times New Roman" pitchFamily="18" charset="0"/>
              </a:rPr>
              <a:t>ecithinase</a:t>
            </a:r>
            <a:r>
              <a:rPr lang="en-US" sz="2700" dirty="0" smtClean="0">
                <a:latin typeface="Times New Roman" pitchFamily="18" charset="0"/>
                <a:cs typeface="Times New Roman" pitchFamily="18" charset="0"/>
              </a:rPr>
              <a:t> </a:t>
            </a:r>
            <a:r>
              <a:rPr lang="en-US" sz="2700" dirty="0">
                <a:latin typeface="Times New Roman" pitchFamily="18" charset="0"/>
                <a:cs typeface="Times New Roman" pitchFamily="18" charset="0"/>
              </a:rPr>
              <a:t>C </a:t>
            </a:r>
            <a:r>
              <a:rPr lang="en-US" sz="2700" dirty="0" smtClean="0">
                <a:latin typeface="Times New Roman" pitchFamily="18" charset="0"/>
                <a:cs typeface="Times New Roman" pitchFamily="18" charset="0"/>
              </a:rPr>
              <a:t>(</a:t>
            </a:r>
            <a:r>
              <a:rPr lang="en-US" sz="2700" dirty="0" err="1" smtClean="0">
                <a:latin typeface="Times New Roman" pitchFamily="18" charset="0"/>
                <a:cs typeface="Times New Roman" pitchFamily="18" charset="0"/>
              </a:rPr>
              <a:t>phospholipidase</a:t>
            </a:r>
            <a:r>
              <a:rPr lang="en-US" sz="2700" dirty="0" smtClean="0">
                <a:latin typeface="Times New Roman" pitchFamily="18" charset="0"/>
                <a:cs typeface="Times New Roman" pitchFamily="18" charset="0"/>
              </a:rPr>
              <a:t> </a:t>
            </a:r>
            <a:r>
              <a:rPr lang="en-US" sz="2700" dirty="0">
                <a:latin typeface="Times New Roman" pitchFamily="18" charset="0"/>
                <a:cs typeface="Times New Roman" pitchFamily="18" charset="0"/>
              </a:rPr>
              <a:t>C) splits lecithin into </a:t>
            </a:r>
            <a:r>
              <a:rPr lang="en-US" sz="2700" dirty="0" err="1">
                <a:latin typeface="Times New Roman" pitchFamily="18" charset="0"/>
                <a:cs typeface="Times New Roman" pitchFamily="18" charset="0"/>
              </a:rPr>
              <a:t>phosphoryl</a:t>
            </a:r>
            <a:r>
              <a:rPr lang="en-US" sz="2700" dirty="0">
                <a:latin typeface="Times New Roman" pitchFamily="18" charset="0"/>
                <a:cs typeface="Times New Roman" pitchFamily="18" charset="0"/>
              </a:rPr>
              <a:t> choline and </a:t>
            </a:r>
            <a:r>
              <a:rPr lang="en-US" sz="2700" dirty="0" err="1">
                <a:latin typeface="Times New Roman" pitchFamily="18" charset="0"/>
                <a:cs typeface="Times New Roman" pitchFamily="18" charset="0"/>
              </a:rPr>
              <a:t>diglycer­ide</a:t>
            </a:r>
            <a:r>
              <a:rPr lang="en-US" sz="2700" dirty="0">
                <a:latin typeface="Times New Roman" pitchFamily="18" charset="0"/>
                <a:cs typeface="Times New Roman" pitchFamily="18" charset="0"/>
              </a:rPr>
              <a:t>, in the presence of </a:t>
            </a:r>
            <a:r>
              <a:rPr lang="en-US" sz="2700" dirty="0" err="1">
                <a:latin typeface="Times New Roman" pitchFamily="18" charset="0"/>
                <a:cs typeface="Times New Roman" pitchFamily="18" charset="0"/>
              </a:rPr>
              <a:t>Ca</a:t>
            </a:r>
            <a:r>
              <a:rPr lang="en-US" sz="2700" dirty="0">
                <a:latin typeface="Times New Roman" pitchFamily="18" charset="0"/>
                <a:cs typeface="Times New Roman" pitchFamily="18" charset="0"/>
              </a:rPr>
              <a:t>++ and Mg++ ions because the toxin is activated by </a:t>
            </a:r>
            <a:r>
              <a:rPr lang="en-US" sz="2700" dirty="0" err="1">
                <a:latin typeface="Times New Roman" pitchFamily="18" charset="0"/>
                <a:cs typeface="Times New Roman" pitchFamily="18" charset="0"/>
              </a:rPr>
              <a:t>Ca</a:t>
            </a:r>
            <a:r>
              <a:rPr lang="en-US" sz="2700" dirty="0">
                <a:latin typeface="Times New Roman" pitchFamily="18" charset="0"/>
                <a:cs typeface="Times New Roman" pitchFamily="18" charset="0"/>
              </a:rPr>
              <a:t>++ and Mg++ ions</a:t>
            </a:r>
            <a:r>
              <a:rPr lang="en-US" sz="2700" dirty="0" smtClean="0">
                <a:latin typeface="Times New Roman" pitchFamily="18" charset="0"/>
                <a:cs typeface="Times New Roman" pitchFamily="18" charset="0"/>
              </a:rPr>
              <a:t>.</a:t>
            </a:r>
          </a:p>
          <a:p>
            <a:pPr algn="just">
              <a:lnSpc>
                <a:spcPct val="150000"/>
              </a:lnSpc>
            </a:pPr>
            <a:r>
              <a:rPr lang="en-US" sz="2700" dirty="0" smtClean="0">
                <a:latin typeface="Times New Roman" pitchFamily="18" charset="0"/>
                <a:cs typeface="Times New Roman" pitchFamily="18" charset="0"/>
              </a:rPr>
              <a:t> </a:t>
            </a:r>
            <a:r>
              <a:rPr lang="en-US" sz="2700" dirty="0">
                <a:latin typeface="Times New Roman" pitchFamily="18" charset="0"/>
                <a:cs typeface="Times New Roman" pitchFamily="18" charset="0"/>
              </a:rPr>
              <a:t>This reaction is seen as an opalescence in serum or egg-yolk media and is specifically </a:t>
            </a:r>
            <a:r>
              <a:rPr lang="en-US" sz="2700" dirty="0" smtClean="0">
                <a:latin typeface="Times New Roman" pitchFamily="18" charset="0"/>
                <a:cs typeface="Times New Roman" pitchFamily="18" charset="0"/>
              </a:rPr>
              <a:t>neutralized </a:t>
            </a:r>
            <a:r>
              <a:rPr lang="en-US" sz="2700" dirty="0">
                <a:latin typeface="Times New Roman" pitchFamily="18" charset="0"/>
                <a:cs typeface="Times New Roman" pitchFamily="18" charset="0"/>
              </a:rPr>
              <a:t>by the antitoxin. </a:t>
            </a:r>
            <a:endParaRPr lang="en-US" sz="2700" dirty="0" smtClean="0">
              <a:latin typeface="Times New Roman" pitchFamily="18" charset="0"/>
              <a:cs typeface="Times New Roman" pitchFamily="18" charset="0"/>
            </a:endParaRPr>
          </a:p>
          <a:p>
            <a:pPr algn="just">
              <a:lnSpc>
                <a:spcPct val="150000"/>
              </a:lnSpc>
            </a:pPr>
            <a:endParaRPr lang="en-US" sz="2500" b="1" dirty="0">
              <a:latin typeface="Times New Roman" pitchFamily="18" charset="0"/>
              <a:cs typeface="Times New Roman" pitchFamily="18" charset="0"/>
            </a:endParaRPr>
          </a:p>
          <a:p>
            <a:pPr algn="just">
              <a:lnSpc>
                <a:spcPct val="150000"/>
              </a:lnSpc>
            </a:pPr>
            <a:endParaRPr lang="en-US" sz="2500" b="1" dirty="0" smtClean="0">
              <a:latin typeface="Times New Roman" pitchFamily="18" charset="0"/>
              <a:cs typeface="Times New Roman" pitchFamily="18" charset="0"/>
            </a:endParaRPr>
          </a:p>
          <a:p>
            <a:pPr algn="just">
              <a:lnSpc>
                <a:spcPct val="150000"/>
              </a:lnSpc>
            </a:pPr>
            <a:endParaRPr lang="en-US" sz="2500" b="1" dirty="0" smtClean="0">
              <a:latin typeface="Times New Roman" pitchFamily="18" charset="0"/>
              <a:cs typeface="Times New Roman" pitchFamily="18" charset="0"/>
            </a:endParaRPr>
          </a:p>
          <a:p>
            <a:pPr marL="0" indent="0" algn="just">
              <a:lnSpc>
                <a:spcPct val="150000"/>
              </a:lnSpc>
              <a:buNone/>
            </a:pPr>
            <a:endParaRPr lang="en-US" sz="1800" b="1" dirty="0" smtClean="0">
              <a:latin typeface="Times New Roman" panose="02020603050405020304" pitchFamily="18" charset="0"/>
              <a:cs typeface="Times New Roman" panose="02020603050405020304" pitchFamily="18" charset="0"/>
            </a:endParaRPr>
          </a:p>
          <a:p>
            <a:pPr marL="0" indent="0" algn="just">
              <a:lnSpc>
                <a:spcPct val="150000"/>
              </a:lnSpc>
              <a:buNone/>
            </a:pPr>
            <a:r>
              <a:rPr lang="en-US" sz="1800" b="1" dirty="0" smtClean="0">
                <a:latin typeface="Times New Roman" panose="02020603050405020304" pitchFamily="18" charset="0"/>
                <a:cs typeface="Times New Roman" panose="02020603050405020304" pitchFamily="18" charset="0"/>
              </a:rPr>
              <a:t>Fig</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Nagler’s</a:t>
            </a:r>
            <a:r>
              <a:rPr lang="en-US" sz="1800" dirty="0">
                <a:latin typeface="Times New Roman" panose="02020603050405020304" pitchFamily="18" charset="0"/>
                <a:cs typeface="Times New Roman" panose="02020603050405020304" pitchFamily="18" charset="0"/>
              </a:rPr>
              <a:t> reaction. </a:t>
            </a:r>
            <a:r>
              <a:rPr lang="en-US" sz="1800" i="1" dirty="0">
                <a:latin typeface="Times New Roman" panose="02020603050405020304" pitchFamily="18" charset="0"/>
                <a:cs typeface="Times New Roman" panose="02020603050405020304" pitchFamily="18" charset="0"/>
              </a:rPr>
              <a:t>Cl. </a:t>
            </a:r>
            <a:r>
              <a:rPr lang="en-US" sz="1800" i="1" dirty="0" err="1">
                <a:latin typeface="Times New Roman" panose="02020603050405020304" pitchFamily="18" charset="0"/>
                <a:cs typeface="Times New Roman" panose="02020603050405020304" pitchFamily="18" charset="0"/>
              </a:rPr>
              <a:t>perfringens</a:t>
            </a:r>
            <a:r>
              <a:rPr lang="en-US" sz="1800" i="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colonies on the right half of the plate are surrounded by haloes, while colonies on the left half (containing antiserum to alpha toxin) have no haloes around them</a:t>
            </a:r>
          </a:p>
          <a:p>
            <a:pPr algn="just">
              <a:lnSpc>
                <a:spcPct val="150000"/>
              </a:lnSpc>
            </a:pPr>
            <a:endParaRPr lang="en-US" sz="2500" dirty="0" smtClean="0">
              <a:latin typeface="Times New Roman" pitchFamily="18" charset="0"/>
              <a:cs typeface="Times New Roman" pitchFamily="18" charset="0"/>
            </a:endParaRPr>
          </a:p>
          <a:p>
            <a:pPr algn="just">
              <a:lnSpc>
                <a:spcPct val="150000"/>
              </a:lnSpc>
            </a:pPr>
            <a:endParaRPr lang="en-US" sz="2500" dirty="0">
              <a:latin typeface="Times New Roman" pitchFamily="18" charset="0"/>
              <a:cs typeface="Times New Roman"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733800"/>
            <a:ext cx="2362200" cy="1905000"/>
          </a:xfrm>
          <a:prstGeom prst="rect">
            <a:avLst/>
          </a:prstGeom>
          <a:noFill/>
          <a:ln>
            <a:noFill/>
          </a:ln>
        </p:spPr>
      </p:pic>
    </p:spTree>
    <p:extLst>
      <p:ext uri="{BB962C8B-B14F-4D97-AF65-F5344CB8AC3E}">
        <p14:creationId xmlns:p14="http://schemas.microsoft.com/office/powerpoint/2010/main" val="17508896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721475"/>
          </a:xfrm>
        </p:spPr>
        <p:txBody>
          <a:bodyPr>
            <a:normAutofit/>
          </a:bodyPr>
          <a:lstStyle/>
          <a:p>
            <a:pPr marL="0" indent="0" algn="just">
              <a:lnSpc>
                <a:spcPct val="150000"/>
              </a:lnSpc>
              <a:buNone/>
            </a:pPr>
            <a:r>
              <a:rPr lang="en-US" sz="2600" b="1" dirty="0">
                <a:latin typeface="Times New Roman" pitchFamily="18" charset="0"/>
                <a:cs typeface="Times New Roman" pitchFamily="18" charset="0"/>
              </a:rPr>
              <a:t>Treatment</a:t>
            </a:r>
          </a:p>
          <a:p>
            <a:pPr lvl="1" algn="just">
              <a:lnSpc>
                <a:spcPct val="150000"/>
              </a:lnSpc>
            </a:pPr>
            <a:r>
              <a:rPr lang="en-US" sz="2600" dirty="0">
                <a:latin typeface="Times New Roman" pitchFamily="18" charset="0"/>
                <a:cs typeface="Times New Roman" pitchFamily="18" charset="0"/>
              </a:rPr>
              <a:t>Penicillin G is the antibiotic of </a:t>
            </a:r>
            <a:r>
              <a:rPr lang="en-US" sz="2600" dirty="0" smtClean="0">
                <a:latin typeface="Times New Roman" pitchFamily="18" charset="0"/>
                <a:cs typeface="Times New Roman" pitchFamily="18" charset="0"/>
              </a:rPr>
              <a:t>choice</a:t>
            </a:r>
          </a:p>
          <a:p>
            <a:pPr lvl="1" algn="just">
              <a:lnSpc>
                <a:spcPct val="150000"/>
              </a:lnSpc>
            </a:pPr>
            <a:r>
              <a:rPr lang="en-US" sz="2600" dirty="0" smtClean="0">
                <a:latin typeface="Times New Roman" pitchFamily="18" charset="0"/>
                <a:cs typeface="Times New Roman" pitchFamily="18" charset="0"/>
              </a:rPr>
              <a:t>Wounds </a:t>
            </a:r>
            <a:r>
              <a:rPr lang="en-US" sz="2600" dirty="0">
                <a:latin typeface="Times New Roman" pitchFamily="18" charset="0"/>
                <a:cs typeface="Times New Roman" pitchFamily="18" charset="0"/>
              </a:rPr>
              <a:t>should be </a:t>
            </a:r>
            <a:r>
              <a:rPr lang="en-US" sz="2600" dirty="0" smtClean="0">
                <a:latin typeface="Times New Roman" pitchFamily="18" charset="0"/>
                <a:cs typeface="Times New Roman" pitchFamily="18" charset="0"/>
              </a:rPr>
              <a:t>debrided</a:t>
            </a:r>
          </a:p>
          <a:p>
            <a:pPr lvl="1" algn="just">
              <a:lnSpc>
                <a:spcPct val="150000"/>
              </a:lnSpc>
            </a:pPr>
            <a:r>
              <a:rPr lang="en-US" altLang="zh-TW" sz="2600" dirty="0">
                <a:solidFill>
                  <a:srgbClr val="000000"/>
                </a:solidFill>
                <a:latin typeface="Times New Roman" pitchFamily="18" charset="0"/>
                <a:cs typeface="Times New Roman" pitchFamily="18" charset="0"/>
              </a:rPr>
              <a:t>Hyperbaric oxygen may "detoxify" patients rapidly</a:t>
            </a:r>
            <a:endParaRPr lang="en-US" sz="2600" dirty="0">
              <a:latin typeface="Times New Roman" pitchFamily="18" charset="0"/>
              <a:cs typeface="Times New Roman" pitchFamily="18" charset="0"/>
            </a:endParaRPr>
          </a:p>
          <a:p>
            <a:pPr marL="0" indent="0" algn="just">
              <a:lnSpc>
                <a:spcPct val="150000"/>
              </a:lnSpc>
              <a:buNone/>
            </a:pPr>
            <a:r>
              <a:rPr lang="en-US" sz="2600" b="1" dirty="0">
                <a:latin typeface="Times New Roman" pitchFamily="18" charset="0"/>
                <a:cs typeface="Times New Roman" pitchFamily="18" charset="0"/>
              </a:rPr>
              <a:t>Prevention</a:t>
            </a:r>
          </a:p>
          <a:p>
            <a:pPr lvl="1" algn="just">
              <a:lnSpc>
                <a:spcPct val="150000"/>
              </a:lnSpc>
            </a:pPr>
            <a:r>
              <a:rPr lang="en-US" sz="2600" dirty="0">
                <a:latin typeface="Times New Roman" pitchFamily="18" charset="0"/>
                <a:cs typeface="Times New Roman" pitchFamily="18" charset="0"/>
              </a:rPr>
              <a:t>Wounds should be cleansed and </a:t>
            </a:r>
            <a:r>
              <a:rPr lang="en-US" sz="2600" dirty="0" smtClean="0">
                <a:latin typeface="Times New Roman" pitchFamily="18" charset="0"/>
                <a:cs typeface="Times New Roman" pitchFamily="18" charset="0"/>
              </a:rPr>
              <a:t>debrided</a:t>
            </a:r>
          </a:p>
          <a:p>
            <a:pPr lvl="1" algn="just">
              <a:lnSpc>
                <a:spcPct val="150000"/>
              </a:lnSpc>
            </a:pP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Penicillin may be given for </a:t>
            </a:r>
            <a:r>
              <a:rPr lang="en-US" sz="2600" dirty="0" smtClean="0">
                <a:latin typeface="Times New Roman" pitchFamily="18" charset="0"/>
                <a:cs typeface="Times New Roman" pitchFamily="18" charset="0"/>
              </a:rPr>
              <a:t>prophylaxis</a:t>
            </a:r>
            <a:endParaRPr lang="en-US" sz="2600" dirty="0">
              <a:latin typeface="Times New Roman" pitchFamily="18" charset="0"/>
              <a:cs typeface="Times New Roman" pitchFamily="18" charset="0"/>
            </a:endParaRPr>
          </a:p>
          <a:p>
            <a:pPr lvl="1" algn="just">
              <a:lnSpc>
                <a:spcPct val="150000"/>
              </a:lnSpc>
            </a:pPr>
            <a:r>
              <a:rPr lang="en-US" sz="2600" dirty="0">
                <a:latin typeface="Times New Roman" pitchFamily="18" charset="0"/>
                <a:cs typeface="Times New Roman" pitchFamily="18" charset="0"/>
              </a:rPr>
              <a:t>There is no </a:t>
            </a:r>
            <a:r>
              <a:rPr lang="en-US" sz="2600" dirty="0" smtClean="0">
                <a:latin typeface="Times New Roman" pitchFamily="18" charset="0"/>
                <a:cs typeface="Times New Roman" pitchFamily="18" charset="0"/>
              </a:rPr>
              <a:t>vaccine</a:t>
            </a:r>
            <a:endParaRPr lang="am-ET" sz="2600" dirty="0">
              <a:cs typeface="Times New Roman" pitchFamily="18" charset="0"/>
            </a:endParaRPr>
          </a:p>
        </p:txBody>
      </p:sp>
      <p:sp>
        <p:nvSpPr>
          <p:cNvPr id="2" name="Slide Number Placeholder 1"/>
          <p:cNvSpPr>
            <a:spLocks noGrp="1"/>
          </p:cNvSpPr>
          <p:nvPr>
            <p:ph type="sldNum" sz="quarter" idx="12"/>
          </p:nvPr>
        </p:nvSpPr>
        <p:spPr/>
        <p:txBody>
          <a:bodyPr/>
          <a:lstStyle/>
          <a:p>
            <a:fld id="{D167EEAB-4B1A-4B36-8290-8409503FCFA0}" type="slidenum">
              <a:rPr lang="am-ET" smtClean="0"/>
              <a:t>98</a:t>
            </a:fld>
            <a:endParaRPr lang="am-ET"/>
          </a:p>
        </p:txBody>
      </p:sp>
    </p:spTree>
    <p:extLst>
      <p:ext uri="{BB962C8B-B14F-4D97-AF65-F5344CB8AC3E}">
        <p14:creationId xmlns:p14="http://schemas.microsoft.com/office/powerpoint/2010/main" val="197677500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2"/>
          <p:cNvSpPr>
            <a:spLocks noGrp="1"/>
          </p:cNvSpPr>
          <p:nvPr>
            <p:ph idx="1"/>
          </p:nvPr>
        </p:nvSpPr>
        <p:spPr>
          <a:xfrm>
            <a:off x="0" y="0"/>
            <a:ext cx="9144000" cy="6858000"/>
          </a:xfrm>
        </p:spPr>
        <p:txBody>
          <a:bodyPr/>
          <a:lstStyle/>
          <a:p>
            <a:pPr eaLnBrk="1" hangingPunct="1">
              <a:lnSpc>
                <a:spcPct val="150000"/>
              </a:lnSpc>
              <a:buFont typeface="Arial" charset="0"/>
              <a:buNone/>
            </a:pPr>
            <a:r>
              <a:rPr lang="en-US" sz="2800" b="1" i="1" dirty="0" smtClean="0">
                <a:latin typeface="Times New Roman" pitchFamily="18" charset="0"/>
                <a:cs typeface="Times New Roman" pitchFamily="18" charset="0"/>
              </a:rPr>
              <a:t> </a:t>
            </a:r>
            <a:r>
              <a:rPr lang="en-US" sz="2600" b="1" i="1" dirty="0" smtClean="0">
                <a:latin typeface="Times New Roman" pitchFamily="18" charset="0"/>
                <a:cs typeface="Times New Roman" pitchFamily="18" charset="0"/>
              </a:rPr>
              <a:t>Mycobacterium </a:t>
            </a:r>
            <a:r>
              <a:rPr lang="en-US" sz="2600" b="1" i="1" dirty="0" err="1" smtClean="0">
                <a:latin typeface="Times New Roman" pitchFamily="18" charset="0"/>
                <a:cs typeface="Times New Roman" pitchFamily="18" charset="0"/>
              </a:rPr>
              <a:t>leprae</a:t>
            </a:r>
            <a:endParaRPr lang="en-US" sz="2600" b="1" i="1" dirty="0" smtClean="0">
              <a:latin typeface="Times New Roman" pitchFamily="18" charset="0"/>
              <a:cs typeface="Times New Roman" pitchFamily="18" charset="0"/>
            </a:endParaRPr>
          </a:p>
          <a:p>
            <a:pPr algn="just" eaLnBrk="1" hangingPunct="1">
              <a:lnSpc>
                <a:spcPct val="150000"/>
              </a:lnSpc>
            </a:pPr>
            <a:r>
              <a:rPr lang="en-US" sz="2600" dirty="0" smtClean="0">
                <a:latin typeface="Times New Roman" pitchFamily="18" charset="0"/>
                <a:cs typeface="Times New Roman" pitchFamily="18" charset="0"/>
              </a:rPr>
              <a:t>It is the causative agent of Leprosy</a:t>
            </a:r>
          </a:p>
          <a:p>
            <a:pPr algn="just" eaLnBrk="1" hangingPunct="1">
              <a:lnSpc>
                <a:spcPct val="150000"/>
              </a:lnSpc>
            </a:pPr>
            <a:r>
              <a:rPr lang="en-US" sz="2600" dirty="0" smtClean="0">
                <a:latin typeface="Times New Roman" pitchFamily="18" charset="0"/>
                <a:cs typeface="Times New Roman" pitchFamily="18" charset="0"/>
              </a:rPr>
              <a:t>Typical acid</a:t>
            </a:r>
            <a:r>
              <a:rPr lang="en-US" sz="2600" b="1" dirty="0" smtClean="0">
                <a:latin typeface="Times New Roman" pitchFamily="18" charset="0"/>
                <a:cs typeface="Times New Roman" pitchFamily="18" charset="0"/>
              </a:rPr>
              <a:t>-</a:t>
            </a:r>
            <a:r>
              <a:rPr lang="en-US" sz="2600" dirty="0" smtClean="0">
                <a:latin typeface="Times New Roman" pitchFamily="18" charset="0"/>
                <a:cs typeface="Times New Roman" pitchFamily="18" charset="0"/>
              </a:rPr>
              <a:t>fast bacilli, arranged in singly, parallel bundles or in globular masses. </a:t>
            </a:r>
          </a:p>
          <a:p>
            <a:pPr algn="just" eaLnBrk="1" hangingPunct="1">
              <a:lnSpc>
                <a:spcPct val="150000"/>
              </a:lnSpc>
            </a:pPr>
            <a:r>
              <a:rPr lang="en-US" sz="2600" dirty="0" smtClean="0">
                <a:latin typeface="Times New Roman" pitchFamily="18" charset="0"/>
                <a:cs typeface="Times New Roman" pitchFamily="18" charset="0"/>
              </a:rPr>
              <a:t>Not grown in non-living bacteriologic media.</a:t>
            </a:r>
          </a:p>
          <a:p>
            <a:pPr algn="just" eaLnBrk="1" hangingPunct="1">
              <a:lnSpc>
                <a:spcPct val="150000"/>
              </a:lnSpc>
            </a:pPr>
            <a:r>
              <a:rPr lang="en-US" sz="2600" dirty="0" smtClean="0">
                <a:latin typeface="Times New Roman" pitchFamily="18" charset="0"/>
                <a:cs typeface="Times New Roman" pitchFamily="18" charset="0"/>
              </a:rPr>
              <a:t>Characteristic lesions are grown in laboratory animals. E.g. Foot pads of mice &amp; Armadillos</a:t>
            </a:r>
          </a:p>
          <a:p>
            <a:pPr algn="just" eaLnBrk="1" hangingPunct="1">
              <a:lnSpc>
                <a:spcPct val="150000"/>
              </a:lnSpc>
            </a:pPr>
            <a:r>
              <a:rPr lang="en-US" sz="2600" dirty="0" smtClean="0">
                <a:latin typeface="Times New Roman" pitchFamily="18" charset="0"/>
                <a:cs typeface="Times New Roman" pitchFamily="18" charset="0"/>
              </a:rPr>
              <a:t>An obligate intracellular pathogens replicate within skin </a:t>
            </a:r>
            <a:r>
              <a:rPr lang="en-US" sz="2600" dirty="0" err="1" smtClean="0">
                <a:latin typeface="Times New Roman" pitchFamily="18" charset="0"/>
                <a:cs typeface="Times New Roman" pitchFamily="18" charset="0"/>
              </a:rPr>
              <a:t>histocytes</a:t>
            </a:r>
            <a:r>
              <a:rPr lang="en-US" sz="2600" dirty="0" smtClean="0">
                <a:latin typeface="Times New Roman" pitchFamily="18" charset="0"/>
                <a:cs typeface="Times New Roman" pitchFamily="18" charset="0"/>
              </a:rPr>
              <a:t>, endothelial cells, and the </a:t>
            </a:r>
            <a:r>
              <a:rPr lang="en-US" sz="2600" dirty="0" err="1" smtClean="0">
                <a:latin typeface="Times New Roman" pitchFamily="18" charset="0"/>
                <a:cs typeface="Times New Roman" pitchFamily="18" charset="0"/>
              </a:rPr>
              <a:t>schwann</a:t>
            </a:r>
            <a:r>
              <a:rPr lang="en-US" sz="2600" dirty="0" smtClean="0">
                <a:latin typeface="Times New Roman" pitchFamily="18" charset="0"/>
                <a:cs typeface="Times New Roman" pitchFamily="18" charset="0"/>
              </a:rPr>
              <a:t> cells of nerves. </a:t>
            </a:r>
            <a:endParaRPr lang="en-US" sz="2600" b="1" i="1" dirty="0" smtClean="0">
              <a:latin typeface="Times New Roman" pitchFamily="18" charset="0"/>
              <a:cs typeface="Times New Roman" pitchFamily="18" charset="0"/>
            </a:endParaRPr>
          </a:p>
          <a:p>
            <a:pPr eaLnBrk="1" hangingPunct="1">
              <a:lnSpc>
                <a:spcPct val="150000"/>
              </a:lnSpc>
              <a:buFont typeface="Arial" charset="0"/>
              <a:buNone/>
            </a:pPr>
            <a:r>
              <a:rPr lang="en-US" sz="2500" dirty="0" smtClean="0">
                <a:latin typeface="Times New Roman" pitchFamily="18" charset="0"/>
                <a:cs typeface="Times New Roman" pitchFamily="18" charset="0"/>
              </a:rPr>
              <a:t> </a:t>
            </a:r>
          </a:p>
        </p:txBody>
      </p:sp>
      <p:sp>
        <p:nvSpPr>
          <p:cNvPr id="4" name="Slide Number Placeholder 3"/>
          <p:cNvSpPr>
            <a:spLocks noGrp="1"/>
          </p:cNvSpPr>
          <p:nvPr>
            <p:ph type="sldNum" sz="quarter" idx="12"/>
          </p:nvPr>
        </p:nvSpPr>
        <p:spPr/>
        <p:txBody>
          <a:bodyPr/>
          <a:lstStyle/>
          <a:p>
            <a:pPr>
              <a:defRPr/>
            </a:pPr>
            <a:fld id="{1ECE61FF-8B3B-4A0E-B127-5397F77686FA}" type="slidenum">
              <a:rPr lang="en-US" smtClean="0"/>
              <a:pPr>
                <a:defRPr/>
              </a:pPr>
              <a:t>99</a:t>
            </a:fld>
            <a:endParaRPr lang="en-US"/>
          </a:p>
        </p:txBody>
      </p:sp>
    </p:spTree>
    <p:extLst>
      <p:ext uri="{BB962C8B-B14F-4D97-AF65-F5344CB8AC3E}">
        <p14:creationId xmlns:p14="http://schemas.microsoft.com/office/powerpoint/2010/main" val="24153579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1463</TotalTime>
  <Words>15072</Words>
  <Application>Microsoft Office PowerPoint</Application>
  <PresentationFormat>On-screen Show (4:3)</PresentationFormat>
  <Paragraphs>1657</Paragraphs>
  <Slides>243</Slides>
  <Notes>94</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2</vt:i4>
      </vt:variant>
      <vt:variant>
        <vt:lpstr>Slide Titles</vt:lpstr>
      </vt:variant>
      <vt:variant>
        <vt:i4>243</vt:i4>
      </vt:variant>
    </vt:vector>
  </HeadingPairs>
  <TitlesOfParts>
    <vt:vector size="265" baseType="lpstr">
      <vt:lpstr>新細明體</vt:lpstr>
      <vt:lpstr>Adobe Myungjo Std M</vt:lpstr>
      <vt:lpstr>Aharoni</vt:lpstr>
      <vt:lpstr>Arial</vt:lpstr>
      <vt:lpstr>Arial Narrow</vt:lpstr>
      <vt:lpstr>Arial Rounded MT Bold</vt:lpstr>
      <vt:lpstr>Calibri</vt:lpstr>
      <vt:lpstr>Comic Sans MS</vt:lpstr>
      <vt:lpstr>Constantia</vt:lpstr>
      <vt:lpstr>Courier New</vt:lpstr>
      <vt:lpstr>Garamond</vt:lpstr>
      <vt:lpstr>Nyala</vt:lpstr>
      <vt:lpstr>Symbol</vt:lpstr>
      <vt:lpstr>Tahoma</vt:lpstr>
      <vt:lpstr>Times Netiw Roman</vt:lpstr>
      <vt:lpstr>Times New Roman</vt:lpstr>
      <vt:lpstr>Trebuchet MS</vt:lpstr>
      <vt:lpstr>Wingdings</vt:lpstr>
      <vt:lpstr>Wingdings 2</vt:lpstr>
      <vt:lpstr>Office Theme</vt:lpstr>
      <vt:lpstr>PhotoSuite Image</vt:lpstr>
      <vt:lpstr>Photo Editor Photo</vt:lpstr>
      <vt:lpstr>PowerPoint Presentation</vt:lpstr>
      <vt:lpstr>PowerPoint Presentation</vt:lpstr>
      <vt:lpstr>Introduction to Musculoskeletal &amp; Integumentary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Etiologies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Staphylococcal virulent factors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Based on hemolytic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Pathogenesis, cont…</vt:lpstr>
      <vt:lpstr>PowerPoint Presentation</vt:lpstr>
      <vt:lpstr>PowerPoint Presentation</vt:lpstr>
      <vt:lpstr>PowerPoint Presentation</vt:lpstr>
      <vt:lpstr>PowerPoint Presentation</vt:lpstr>
      <vt:lpstr>PowerPoint Presentation</vt:lpstr>
      <vt:lpstr>PowerPoint Presentation</vt:lpstr>
      <vt:lpstr>There are four medically important species:</vt:lpstr>
      <vt:lpstr>PowerPoint Presentation</vt:lpstr>
      <vt:lpstr>PowerPoint Presentation</vt:lpstr>
      <vt:lpstr>Subdivided into 5 types based on the four major lethal toxins they  produce. Type A  causes most of the human infections.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PowerPoint Presentation</vt:lpstr>
      <vt:lpstr> </vt:lpstr>
      <vt:lpstr> </vt:lpstr>
      <vt:lpstr>PowerPoint Presentation</vt:lpstr>
      <vt:lpstr> </vt:lpstr>
      <vt:lpstr>PowerPoint Presentation</vt:lpstr>
      <vt:lpstr>PowerPoint Presentation</vt:lpstr>
      <vt:lpstr> </vt:lpstr>
      <vt:lpstr> </vt:lpstr>
      <vt:lpstr> </vt:lpstr>
      <vt:lpstr> </vt:lpstr>
      <vt:lpstr>PowerPoint Presentation</vt:lpstr>
      <vt:lpstr>PowerPoint Presentation</vt:lpstr>
      <vt:lpstr> Outcomes from a viral infection of a cell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Cytopathic Effect (CPE)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Virus      Subfamily   Disease Site of Latency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Properties of fungi </vt:lpstr>
      <vt:lpstr>PowerPoint Presentation</vt:lpstr>
      <vt:lpstr>PowerPoint Presentation</vt:lpstr>
      <vt:lpstr>PowerPoint Presentation</vt:lpstr>
      <vt:lpstr>PowerPoint Presentation</vt:lpstr>
      <vt:lpstr>PowerPoint Presentation</vt:lpstr>
      <vt:lpstr>PowerPoint Presentation</vt:lpstr>
      <vt:lpstr>Fungal infection </vt:lpstr>
      <vt:lpstr>Levels of invasion by fungal pathogens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Chromoblastomycosis (by Phialophora verrucosa)</vt:lpstr>
      <vt:lpstr> </vt:lpstr>
      <vt:lpstr>Figure: Sporotrichosis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Figure. Malassezia furfur yeast cells and hyphae in KOH blue–black ink preparation.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dmu12</dc:creator>
  <cp:lastModifiedBy>Tebelay</cp:lastModifiedBy>
  <cp:revision>220</cp:revision>
  <dcterms:created xsi:type="dcterms:W3CDTF">2017-04-16T19:59:37Z</dcterms:created>
  <dcterms:modified xsi:type="dcterms:W3CDTF">2020-05-19T06:47:55Z</dcterms:modified>
</cp:coreProperties>
</file>