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2" r:id="rId9"/>
    <p:sldId id="263"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120" y="1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400" b="1" dirty="0" smtClean="0">
                <a:latin typeface="Bookman Old Style" pitchFamily="18" charset="0"/>
              </a:rPr>
              <a:t>Introduction to Impact Models</a:t>
            </a:r>
            <a:r>
              <a:rPr lang="en-US" sz="3400" dirty="0" smtClean="0">
                <a:latin typeface="Bookman Old Style" pitchFamily="18" charset="0"/>
              </a:rPr>
              <a:t> </a:t>
            </a:r>
            <a:endParaRPr lang="en-US" sz="3400" dirty="0">
              <a:latin typeface="Bookman Old Style"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ookman Old Style" pitchFamily="18" charset="0"/>
              </a:rPr>
              <a:t>The Counterfactual</a:t>
            </a:r>
            <a:endParaRPr lang="en-US" sz="2400" dirty="0"/>
          </a:p>
        </p:txBody>
      </p:sp>
      <p:pic>
        <p:nvPicPr>
          <p:cNvPr id="1026" name="Picture 2"/>
          <p:cNvPicPr>
            <a:picLocks noGrp="1" noChangeAspect="1" noChangeArrowheads="1"/>
          </p:cNvPicPr>
          <p:nvPr>
            <p:ph idx="1"/>
          </p:nvPr>
        </p:nvPicPr>
        <p:blipFill>
          <a:blip r:embed="rId2"/>
          <a:srcRect/>
          <a:stretch>
            <a:fillRect/>
          </a:stretch>
        </p:blipFill>
        <p:spPr bwMode="auto">
          <a:xfrm>
            <a:off x="304799" y="1371600"/>
            <a:ext cx="8642487" cy="5029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ookman Old Style" pitchFamily="18" charset="0"/>
              </a:rPr>
              <a:t>Estimating the counterfactual</a:t>
            </a:r>
            <a:endParaRPr lang="en-US" sz="2400" dirty="0">
              <a:latin typeface="Bookman Old Style" pitchFamily="18" charset="0"/>
            </a:endParaRPr>
          </a:p>
        </p:txBody>
      </p:sp>
      <p:sp>
        <p:nvSpPr>
          <p:cNvPr id="3" name="Content Placeholder 2"/>
          <p:cNvSpPr>
            <a:spLocks noGrp="1"/>
          </p:cNvSpPr>
          <p:nvPr>
            <p:ph idx="1"/>
          </p:nvPr>
        </p:nvSpPr>
        <p:spPr>
          <a:xfrm>
            <a:off x="228600" y="1295400"/>
            <a:ext cx="8763000" cy="5334000"/>
          </a:xfrm>
        </p:spPr>
        <p:txBody>
          <a:bodyPr>
            <a:normAutofit fontScale="62500" lnSpcReduction="20000"/>
          </a:bodyPr>
          <a:lstStyle/>
          <a:p>
            <a:pPr algn="just">
              <a:lnSpc>
                <a:spcPct val="170000"/>
              </a:lnSpc>
            </a:pPr>
            <a:r>
              <a:rPr lang="en-US" dirty="0" smtClean="0">
                <a:latin typeface="Bookman Old Style" pitchFamily="18" charset="0"/>
              </a:rPr>
              <a:t>The </a:t>
            </a:r>
            <a:r>
              <a:rPr lang="en-US" b="1" dirty="0" smtClean="0">
                <a:latin typeface="Bookman Old Style" pitchFamily="18" charset="0"/>
              </a:rPr>
              <a:t>key to estimating the counterfactual for program participants is to move from the individual or unit level to the group level. </a:t>
            </a:r>
          </a:p>
          <a:p>
            <a:pPr algn="just">
              <a:lnSpc>
                <a:spcPct val="170000"/>
              </a:lnSpc>
            </a:pPr>
            <a:r>
              <a:rPr lang="en-US" dirty="0" smtClean="0">
                <a:latin typeface="Bookman Old Style" pitchFamily="18" charset="0"/>
              </a:rPr>
              <a:t>Although no perfect clone exists for a single unit, we can rely on </a:t>
            </a:r>
            <a:r>
              <a:rPr lang="en-US" b="1" dirty="0" smtClean="0">
                <a:latin typeface="Bookman Old Style" pitchFamily="18" charset="0"/>
              </a:rPr>
              <a:t>statistical properties to generate two groups of units that, if their numbers are large enough, are statistically indistinguishable from each other at the group level.</a:t>
            </a:r>
          </a:p>
          <a:p>
            <a:pPr algn="just">
              <a:lnSpc>
                <a:spcPct val="170000"/>
              </a:lnSpc>
            </a:pPr>
            <a:r>
              <a:rPr lang="en-US" dirty="0" smtClean="0">
                <a:latin typeface="Bookman Old Style" pitchFamily="18" charset="0"/>
              </a:rPr>
              <a:t>The </a:t>
            </a:r>
            <a:r>
              <a:rPr lang="en-US" b="1" dirty="0" smtClean="0">
                <a:latin typeface="Bookman Old Style" pitchFamily="18" charset="0"/>
              </a:rPr>
              <a:t>challenge of an impact evaluation is therefore to identify a treatment group and a comparison group that are statistically identical, on average, in the absence of the program.</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sp>
        <p:nvSpPr>
          <p:cNvPr id="3" name="Content Placeholder 2"/>
          <p:cNvSpPr>
            <a:spLocks noGrp="1"/>
          </p:cNvSpPr>
          <p:nvPr>
            <p:ph idx="1"/>
          </p:nvPr>
        </p:nvSpPr>
        <p:spPr>
          <a:xfrm>
            <a:off x="152400" y="1219200"/>
            <a:ext cx="8686800" cy="5410200"/>
          </a:xfrm>
        </p:spPr>
        <p:txBody>
          <a:bodyPr>
            <a:normAutofit fontScale="55000" lnSpcReduction="20000"/>
          </a:bodyPr>
          <a:lstStyle/>
          <a:p>
            <a:pPr algn="just">
              <a:lnSpc>
                <a:spcPct val="170000"/>
              </a:lnSpc>
            </a:pPr>
            <a:r>
              <a:rPr lang="en-US" b="1" dirty="0" smtClean="0">
                <a:latin typeface="Bookman Old Style" pitchFamily="18" charset="0"/>
              </a:rPr>
              <a:t>If the two groups are identical, with the sole exception that one group participates in the program and the other does not, then we can be sure that any difference in outcomes must be due to the program. </a:t>
            </a:r>
          </a:p>
          <a:p>
            <a:pPr algn="just">
              <a:lnSpc>
                <a:spcPct val="170000"/>
              </a:lnSpc>
              <a:buNone/>
            </a:pPr>
            <a:endParaRPr lang="en-US" b="1" dirty="0" smtClean="0">
              <a:latin typeface="Bookman Old Style" pitchFamily="18" charset="0"/>
            </a:endParaRPr>
          </a:p>
          <a:p>
            <a:pPr algn="just">
              <a:lnSpc>
                <a:spcPct val="170000"/>
              </a:lnSpc>
            </a:pPr>
            <a:r>
              <a:rPr lang="en-US" b="1" dirty="0" smtClean="0">
                <a:latin typeface="Bookman Old Style" pitchFamily="18" charset="0"/>
              </a:rPr>
              <a:t>Finding such comparison groups is the crux of any impact evaluation, regardless of what type of program is being evaluated. </a:t>
            </a:r>
          </a:p>
          <a:p>
            <a:pPr algn="just">
              <a:lnSpc>
                <a:spcPct val="170000"/>
              </a:lnSpc>
              <a:buNone/>
            </a:pPr>
            <a:endParaRPr lang="en-US" b="1" dirty="0" smtClean="0">
              <a:latin typeface="Bookman Old Style" pitchFamily="18" charset="0"/>
            </a:endParaRPr>
          </a:p>
          <a:p>
            <a:pPr algn="just">
              <a:lnSpc>
                <a:spcPct val="170000"/>
              </a:lnSpc>
            </a:pPr>
            <a:r>
              <a:rPr lang="en-US" b="1" dirty="0" smtClean="0">
                <a:latin typeface="Bookman Old Style" pitchFamily="18" charset="0"/>
              </a:rPr>
              <a:t>Without a comparison group that yields an accurate estimate of the counterfactual, the true impact of a program cannot be established.</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sp>
        <p:nvSpPr>
          <p:cNvPr id="3" name="Content Placeholder 2"/>
          <p:cNvSpPr>
            <a:spLocks noGrp="1"/>
          </p:cNvSpPr>
          <p:nvPr>
            <p:ph idx="1"/>
          </p:nvPr>
        </p:nvSpPr>
        <p:spPr>
          <a:xfrm>
            <a:off x="228600" y="1066800"/>
            <a:ext cx="8763000" cy="5638800"/>
          </a:xfrm>
        </p:spPr>
        <p:txBody>
          <a:bodyPr>
            <a:normAutofit fontScale="47500" lnSpcReduction="20000"/>
          </a:bodyPr>
          <a:lstStyle/>
          <a:p>
            <a:pPr algn="just">
              <a:lnSpc>
                <a:spcPct val="170000"/>
              </a:lnSpc>
            </a:pPr>
            <a:r>
              <a:rPr lang="en-US" sz="3400" dirty="0" smtClean="0">
                <a:latin typeface="Bookman Old Style" pitchFamily="18" charset="0"/>
              </a:rPr>
              <a:t>The treatment and comparison groups must be the same in </a:t>
            </a:r>
            <a:r>
              <a:rPr lang="en-US" sz="3400" b="1" dirty="0" smtClean="0">
                <a:latin typeface="Bookman Old Style" pitchFamily="18" charset="0"/>
              </a:rPr>
              <a:t>at least three ways.</a:t>
            </a:r>
          </a:p>
          <a:p>
            <a:pPr algn="just">
              <a:lnSpc>
                <a:spcPct val="170000"/>
              </a:lnSpc>
              <a:buNone/>
            </a:pPr>
            <a:r>
              <a:rPr lang="en-US" sz="3400" b="1" dirty="0" smtClean="0">
                <a:latin typeface="Bookman Old Style" pitchFamily="18" charset="0"/>
              </a:rPr>
              <a:t>1. The average characteristics of the treatment group and the comparison group must be identical in the absence of the program.</a:t>
            </a:r>
          </a:p>
          <a:p>
            <a:pPr algn="just">
              <a:lnSpc>
                <a:spcPct val="170000"/>
              </a:lnSpc>
            </a:pPr>
            <a:r>
              <a:rPr lang="en-US" sz="3400" dirty="0" smtClean="0">
                <a:latin typeface="Bookman Old Style" pitchFamily="18" charset="0"/>
              </a:rPr>
              <a:t>For example, the average age of units in the treatment group should be the same as in the comparison group.</a:t>
            </a:r>
          </a:p>
          <a:p>
            <a:pPr algn="just">
              <a:lnSpc>
                <a:spcPct val="170000"/>
              </a:lnSpc>
              <a:buNone/>
            </a:pPr>
            <a:r>
              <a:rPr lang="en-US" sz="3400" b="1" dirty="0" smtClean="0">
                <a:latin typeface="Bookman Old Style" pitchFamily="18" charset="0"/>
              </a:rPr>
              <a:t>2. The treatment should not affect the comparison group either directly or indirectly. </a:t>
            </a:r>
          </a:p>
          <a:p>
            <a:pPr algn="just">
              <a:lnSpc>
                <a:spcPct val="170000"/>
              </a:lnSpc>
              <a:buNone/>
            </a:pPr>
            <a:r>
              <a:rPr lang="en-US" sz="3400" b="1" dirty="0" smtClean="0">
                <a:latin typeface="Bookman Old Style" pitchFamily="18" charset="0"/>
              </a:rPr>
              <a:t>3. The outcomes of units in the control group should change the same way as outcomes in the treatment group, if both groups were given the program (or not).</a:t>
            </a:r>
          </a:p>
          <a:p>
            <a:pPr algn="just">
              <a:lnSpc>
                <a:spcPct val="170000"/>
              </a:lnSpc>
            </a:pPr>
            <a:r>
              <a:rPr lang="en-US" sz="3400" dirty="0" smtClean="0">
                <a:latin typeface="Bookman Old Style" pitchFamily="18" charset="0"/>
              </a:rPr>
              <a:t>For example, if incomes of people in the treatment group increased by US$100 thanks to a training program, then incomes of people in the comparison group would have also increased by US$100, had they been given training.</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400" dirty="0" smtClean="0">
                <a:latin typeface="Bookman Old Style" pitchFamily="18" charset="0"/>
              </a:rPr>
              <a:t/>
            </a:r>
            <a:br>
              <a:rPr lang="en-US" sz="2400" dirty="0" smtClean="0">
                <a:latin typeface="Bookman Old Style" pitchFamily="18" charset="0"/>
              </a:rPr>
            </a:br>
            <a:r>
              <a:rPr lang="en-US" sz="2400" dirty="0" smtClean="0">
                <a:latin typeface="Bookman Old Style" pitchFamily="18" charset="0"/>
              </a:rPr>
              <a:t>What if the counterfactual is not good?</a:t>
            </a:r>
            <a:br>
              <a:rPr lang="en-US" sz="2400" dirty="0" smtClean="0">
                <a:latin typeface="Bookman Old Style" pitchFamily="18" charset="0"/>
              </a:rPr>
            </a:br>
            <a:endParaRPr lang="en-US" sz="2400" dirty="0">
              <a:latin typeface="Bookman Old Style" pitchFamily="18" charset="0"/>
            </a:endParaRPr>
          </a:p>
        </p:txBody>
      </p:sp>
      <p:sp>
        <p:nvSpPr>
          <p:cNvPr id="3" name="Content Placeholder 2"/>
          <p:cNvSpPr>
            <a:spLocks noGrp="1"/>
          </p:cNvSpPr>
          <p:nvPr>
            <p:ph idx="1"/>
          </p:nvPr>
        </p:nvSpPr>
        <p:spPr/>
        <p:txBody>
          <a:bodyPr>
            <a:normAutofit fontScale="62500" lnSpcReduction="20000"/>
          </a:bodyPr>
          <a:lstStyle/>
          <a:p>
            <a:pPr algn="just">
              <a:lnSpc>
                <a:spcPct val="170000"/>
              </a:lnSpc>
              <a:buNone/>
            </a:pPr>
            <a:r>
              <a:rPr lang="en-US" dirty="0" smtClean="0">
                <a:latin typeface="Bookman Old Style" pitchFamily="18" charset="0"/>
              </a:rPr>
              <a:t>Can you guess?</a:t>
            </a:r>
          </a:p>
          <a:p>
            <a:pPr algn="just">
              <a:lnSpc>
                <a:spcPct val="170000"/>
              </a:lnSpc>
            </a:pPr>
            <a:r>
              <a:rPr lang="en-US" dirty="0" smtClean="0">
                <a:latin typeface="Bookman Old Style" pitchFamily="18" charset="0"/>
              </a:rPr>
              <a:t>An invalid comparison group is one </a:t>
            </a:r>
            <a:r>
              <a:rPr lang="en-US" b="1" dirty="0" smtClean="0">
                <a:latin typeface="Bookman Old Style" pitchFamily="18" charset="0"/>
              </a:rPr>
              <a:t>that differs from the treatment group in some way other than the absence of the treatment. </a:t>
            </a:r>
          </a:p>
          <a:p>
            <a:pPr algn="just">
              <a:lnSpc>
                <a:spcPct val="170000"/>
              </a:lnSpc>
              <a:buNone/>
            </a:pPr>
            <a:endParaRPr lang="en-US" b="1" dirty="0" smtClean="0">
              <a:latin typeface="Bookman Old Style" pitchFamily="18" charset="0"/>
            </a:endParaRPr>
          </a:p>
          <a:p>
            <a:pPr algn="just">
              <a:lnSpc>
                <a:spcPct val="170000"/>
              </a:lnSpc>
            </a:pPr>
            <a:r>
              <a:rPr lang="en-US" dirty="0" smtClean="0">
                <a:latin typeface="Bookman Old Style" pitchFamily="18" charset="0"/>
              </a:rPr>
              <a:t>Those additional differences can cause the estimate of impact to be invalid or, in statistical terms, </a:t>
            </a:r>
            <a:r>
              <a:rPr lang="en-US" b="1" i="1" dirty="0" smtClean="0">
                <a:latin typeface="Bookman Old Style" pitchFamily="18" charset="0"/>
              </a:rPr>
              <a:t>biased.</a:t>
            </a:r>
          </a:p>
          <a:p>
            <a:pPr algn="just">
              <a:lnSpc>
                <a:spcPct val="170000"/>
              </a:lnSpc>
            </a:pPr>
            <a:r>
              <a:rPr lang="en-US" b="1" dirty="0" smtClean="0">
                <a:latin typeface="Bookman Old Style" pitchFamily="18" charset="0"/>
              </a:rPr>
              <a:t>Rather, it will estimate the effect of the program mixed with those other differences.</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latin typeface="Bookman Old Style" pitchFamily="18" charset="0"/>
              </a:rPr>
              <a:t>False Counterfactual </a:t>
            </a:r>
            <a:endParaRPr lang="en-US" sz="2400" dirty="0">
              <a:latin typeface="Bookman Old Style"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198302" y="1295400"/>
            <a:ext cx="8770343" cy="516268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Enrolled and not enrolled </a:t>
            </a:r>
            <a:endParaRPr lang="en-US" sz="2400" dirty="0">
              <a:latin typeface="Bookman Old Style"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152482" y="1066800"/>
            <a:ext cx="8839118" cy="502920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Selection bias </a:t>
            </a:r>
            <a:endParaRPr lang="en-US" sz="2400" dirty="0">
              <a:latin typeface="Bookman Old Style"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235973" y="1142999"/>
            <a:ext cx="8679427" cy="5029201"/>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latin typeface="Bookman Old Style" pitchFamily="18" charset="0"/>
            </a:endParaRPr>
          </a:p>
          <a:p>
            <a:pPr>
              <a:buNone/>
            </a:pPr>
            <a:endParaRPr lang="en-US" dirty="0" smtClean="0">
              <a:latin typeface="Bookman Old Style" pitchFamily="18" charset="0"/>
            </a:endParaRPr>
          </a:p>
          <a:p>
            <a:pPr>
              <a:buNone/>
            </a:pPr>
            <a:r>
              <a:rPr lang="en-US" dirty="0" smtClean="0">
                <a:latin typeface="Bookman Old Style" pitchFamily="18" charset="0"/>
              </a:rPr>
              <a:t>Observational study methods for impact assessment (PSM)</a:t>
            </a:r>
            <a:endParaRPr lang="en-US" dirty="0">
              <a:latin typeface="Bookman Old Style"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b="1" dirty="0" smtClean="0">
                <a:latin typeface="Bookman Old Style" pitchFamily="18" charset="0"/>
              </a:rPr>
              <a:t>Basic evaluation problem </a:t>
            </a:r>
            <a:endParaRPr lang="en-US" sz="2400" dirty="0">
              <a:latin typeface="Bookman Old Style"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281330" y="1014378"/>
            <a:ext cx="8543346" cy="5005422"/>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b="1" dirty="0" smtClean="0">
                <a:latin typeface="Bookman Old Style" pitchFamily="18" charset="0"/>
              </a:rPr>
              <a:t>Introduction to Impact Models</a:t>
            </a:r>
            <a:r>
              <a:rPr lang="en-US" sz="3200" dirty="0" smtClean="0">
                <a:latin typeface="Bookman Old Style" pitchFamily="18" charset="0"/>
              </a:rPr>
              <a:t> </a:t>
            </a:r>
            <a:endParaRPr lang="en-US" sz="3200" dirty="0">
              <a:latin typeface="Bookman Old Style" pitchFamily="18" charset="0"/>
            </a:endParaRPr>
          </a:p>
        </p:txBody>
      </p:sp>
      <p:sp>
        <p:nvSpPr>
          <p:cNvPr id="3" name="Content Placeholder 2"/>
          <p:cNvSpPr>
            <a:spLocks noGrp="1"/>
          </p:cNvSpPr>
          <p:nvPr>
            <p:ph idx="1"/>
          </p:nvPr>
        </p:nvSpPr>
        <p:spPr>
          <a:xfrm>
            <a:off x="457200" y="1143000"/>
            <a:ext cx="8229600" cy="4983163"/>
          </a:xfrm>
        </p:spPr>
        <p:txBody>
          <a:bodyPr>
            <a:normAutofit fontScale="70000" lnSpcReduction="20000"/>
          </a:bodyPr>
          <a:lstStyle/>
          <a:p>
            <a:pPr algn="just">
              <a:lnSpc>
                <a:spcPct val="160000"/>
              </a:lnSpc>
            </a:pPr>
            <a:r>
              <a:rPr lang="en-US" dirty="0" smtClean="0">
                <a:latin typeface="Bookman Old Style" pitchFamily="18" charset="0"/>
              </a:rPr>
              <a:t>Basic </a:t>
            </a:r>
            <a:r>
              <a:rPr lang="en-US" dirty="0" err="1" smtClean="0">
                <a:latin typeface="Bookman Old Style" pitchFamily="18" charset="0"/>
              </a:rPr>
              <a:t>concpet</a:t>
            </a:r>
            <a:r>
              <a:rPr lang="en-US" dirty="0" smtClean="0">
                <a:latin typeface="Bookman Old Style" pitchFamily="18" charset="0"/>
              </a:rPr>
              <a:t> </a:t>
            </a:r>
          </a:p>
          <a:p>
            <a:pPr algn="just">
              <a:lnSpc>
                <a:spcPct val="160000"/>
              </a:lnSpc>
              <a:buNone/>
            </a:pPr>
            <a:r>
              <a:rPr lang="en-US" dirty="0" smtClean="0">
                <a:latin typeface="Bookman Old Style" pitchFamily="18" charset="0"/>
              </a:rPr>
              <a:t>Why evaluate?</a:t>
            </a:r>
          </a:p>
          <a:p>
            <a:pPr algn="just">
              <a:lnSpc>
                <a:spcPct val="160000"/>
              </a:lnSpc>
            </a:pPr>
            <a:r>
              <a:rPr lang="en-US" dirty="0" smtClean="0">
                <a:latin typeface="Bookman Old Style" pitchFamily="18" charset="0"/>
              </a:rPr>
              <a:t>Impact evaluations (</a:t>
            </a:r>
            <a:r>
              <a:rPr lang="en-US" dirty="0" err="1" smtClean="0">
                <a:latin typeface="Bookman Old Style" pitchFamily="18" charset="0"/>
              </a:rPr>
              <a:t>Ies</a:t>
            </a:r>
            <a:r>
              <a:rPr lang="en-US" dirty="0" smtClean="0">
                <a:latin typeface="Bookman Old Style" pitchFamily="18" charset="0"/>
              </a:rPr>
              <a:t>) </a:t>
            </a:r>
            <a:r>
              <a:rPr lang="en-US" dirty="0" smtClean="0">
                <a:latin typeface="Bookman Old Style" pitchFamily="18" charset="0"/>
              </a:rPr>
              <a:t>are part of a broader agenda of evidence-based policy making.</a:t>
            </a:r>
          </a:p>
          <a:p>
            <a:pPr algn="just">
              <a:lnSpc>
                <a:spcPct val="160000"/>
              </a:lnSpc>
            </a:pPr>
            <a:r>
              <a:rPr lang="en-US" dirty="0" smtClean="0">
                <a:latin typeface="Bookman Old Style" pitchFamily="18" charset="0"/>
              </a:rPr>
              <a:t>Monitoring and evaluation are at the heart of evidence-based policy making.</a:t>
            </a:r>
          </a:p>
          <a:p>
            <a:pPr algn="just">
              <a:lnSpc>
                <a:spcPct val="160000"/>
              </a:lnSpc>
            </a:pPr>
            <a:r>
              <a:rPr lang="en-US" dirty="0" smtClean="0">
                <a:latin typeface="Bookman Old Style" pitchFamily="18" charset="0"/>
              </a:rPr>
              <a:t>The robust evidence generated by impact evaluations is increasingly serving as a foundation for greater accountability, innovation, and learning.</a:t>
            </a:r>
          </a:p>
          <a:p>
            <a:pPr algn="just">
              <a:lnSpc>
                <a:spcPct val="160000"/>
              </a:lnSpc>
            </a:pPr>
            <a:endParaRPr lang="en-US" dirty="0" smtClean="0">
              <a:latin typeface="Bookman Old Style" pitchFamily="18" charset="0"/>
            </a:endParaRPr>
          </a:p>
          <a:p>
            <a:pPr algn="just">
              <a:lnSpc>
                <a:spcPct val="160000"/>
              </a:lnSpc>
            </a:pPr>
            <a:endParaRPr lang="en-US" dirty="0">
              <a:latin typeface="Bookman Old Styl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sp>
        <p:nvSpPr>
          <p:cNvPr id="3" name="Content Placeholder 2"/>
          <p:cNvSpPr>
            <a:spLocks noGrp="1"/>
          </p:cNvSpPr>
          <p:nvPr>
            <p:ph idx="1"/>
          </p:nvPr>
        </p:nvSpPr>
        <p:spPr>
          <a:xfrm>
            <a:off x="228600" y="1143000"/>
            <a:ext cx="8763000" cy="54102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2052" name="Picture 4"/>
          <p:cNvPicPr>
            <a:picLocks noChangeAspect="1" noChangeArrowheads="1"/>
          </p:cNvPicPr>
          <p:nvPr/>
        </p:nvPicPr>
        <p:blipFill>
          <a:blip r:embed="rId2"/>
          <a:srcRect/>
          <a:stretch>
            <a:fillRect/>
          </a:stretch>
        </p:blipFill>
        <p:spPr bwMode="auto">
          <a:xfrm>
            <a:off x="1295400" y="1219200"/>
            <a:ext cx="6839728" cy="21590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3"/>
          <a:srcRect/>
          <a:stretch>
            <a:fillRect/>
          </a:stretch>
        </p:blipFill>
        <p:spPr bwMode="auto">
          <a:xfrm>
            <a:off x="533400" y="3810000"/>
            <a:ext cx="8255316" cy="188595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latin typeface="Bookman Old Style" pitchFamily="18" charset="0"/>
              </a:rPr>
              <a:t>Impact evaluation </a:t>
            </a:r>
            <a:endParaRPr lang="en-US" sz="2400" dirty="0">
              <a:latin typeface="Bookman Old Style"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381000" y="1168880"/>
            <a:ext cx="8534399" cy="529406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533400" y="1178208"/>
            <a:ext cx="8077200" cy="5369945"/>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Impact modeling using observational data </a:t>
            </a:r>
            <a:endParaRPr lang="en-US" sz="2400" dirty="0">
              <a:latin typeface="Bookman Old Style" pitchFamily="18" charset="0"/>
            </a:endParaRPr>
          </a:p>
        </p:txBody>
      </p:sp>
      <p:pic>
        <p:nvPicPr>
          <p:cNvPr id="5122" name="Picture 2"/>
          <p:cNvPicPr>
            <a:picLocks noGrp="1" noChangeAspect="1" noChangeArrowheads="1"/>
          </p:cNvPicPr>
          <p:nvPr>
            <p:ph idx="1"/>
          </p:nvPr>
        </p:nvPicPr>
        <p:blipFill>
          <a:blip r:embed="rId2"/>
          <a:srcRect/>
          <a:stretch>
            <a:fillRect/>
          </a:stretch>
        </p:blipFill>
        <p:spPr bwMode="auto">
          <a:xfrm>
            <a:off x="304800" y="1045473"/>
            <a:ext cx="8517841" cy="5450956"/>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smtClean="0">
                <a:latin typeface="Bookman Old Style" pitchFamily="18" charset="0"/>
              </a:rPr>
              <a:t>Matching </a:t>
            </a:r>
            <a:endParaRPr lang="en-US" sz="2800" dirty="0">
              <a:latin typeface="Bookman Old Style" pitchFamily="18" charset="0"/>
            </a:endParaRPr>
          </a:p>
        </p:txBody>
      </p:sp>
      <p:pic>
        <p:nvPicPr>
          <p:cNvPr id="6146" name="Picture 2"/>
          <p:cNvPicPr>
            <a:picLocks noGrp="1" noChangeAspect="1" noChangeArrowheads="1"/>
          </p:cNvPicPr>
          <p:nvPr>
            <p:ph idx="1"/>
          </p:nvPr>
        </p:nvPicPr>
        <p:blipFill>
          <a:blip r:embed="rId2"/>
          <a:srcRect/>
          <a:stretch>
            <a:fillRect/>
          </a:stretch>
        </p:blipFill>
        <p:spPr bwMode="auto">
          <a:xfrm>
            <a:off x="457201" y="1295400"/>
            <a:ext cx="8131950" cy="5197979"/>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latin typeface="Bookman Old Style" pitchFamily="18" charset="0"/>
              </a:rPr>
              <a:t>Propensity score matching </a:t>
            </a:r>
            <a:endParaRPr lang="en-US" sz="3200" dirty="0">
              <a:latin typeface="Bookman Old Style" pitchFamily="18" charset="0"/>
            </a:endParaRPr>
          </a:p>
        </p:txBody>
      </p:sp>
      <p:pic>
        <p:nvPicPr>
          <p:cNvPr id="7170" name="Picture 2"/>
          <p:cNvPicPr>
            <a:picLocks noGrp="1" noChangeAspect="1" noChangeArrowheads="1"/>
          </p:cNvPicPr>
          <p:nvPr>
            <p:ph idx="1"/>
          </p:nvPr>
        </p:nvPicPr>
        <p:blipFill>
          <a:blip r:embed="rId2"/>
          <a:srcRect/>
          <a:stretch>
            <a:fillRect/>
          </a:stretch>
        </p:blipFill>
        <p:spPr bwMode="auto">
          <a:xfrm>
            <a:off x="228600" y="1068086"/>
            <a:ext cx="8812219" cy="4418314"/>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smtClean="0">
                <a:latin typeface="Bookman Old Style" pitchFamily="18" charset="0"/>
              </a:rPr>
              <a:t>Propensity score matching </a:t>
            </a:r>
            <a:endParaRPr lang="en-US" sz="2400" dirty="0"/>
          </a:p>
        </p:txBody>
      </p:sp>
      <p:pic>
        <p:nvPicPr>
          <p:cNvPr id="8194" name="Picture 2"/>
          <p:cNvPicPr>
            <a:picLocks noGrp="1" noChangeAspect="1" noChangeArrowheads="1"/>
          </p:cNvPicPr>
          <p:nvPr>
            <p:ph idx="1"/>
          </p:nvPr>
        </p:nvPicPr>
        <p:blipFill>
          <a:blip r:embed="rId2"/>
          <a:srcRect/>
          <a:stretch>
            <a:fillRect/>
          </a:stretch>
        </p:blipFill>
        <p:spPr bwMode="auto">
          <a:xfrm>
            <a:off x="303936" y="1017964"/>
            <a:ext cx="8535264" cy="5315302"/>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a:stretch>
            <a:fillRect/>
          </a:stretch>
        </p:blipFill>
        <p:spPr bwMode="auto">
          <a:xfrm>
            <a:off x="67715" y="1303751"/>
            <a:ext cx="8991917" cy="425884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Estimation procedures </a:t>
            </a:r>
            <a:endParaRPr lang="en-US" sz="2400" dirty="0">
              <a:latin typeface="Bookman Old Style" pitchFamily="18" charset="0"/>
            </a:endParaRPr>
          </a:p>
        </p:txBody>
      </p:sp>
      <p:pic>
        <p:nvPicPr>
          <p:cNvPr id="10242" name="Picture 2"/>
          <p:cNvPicPr>
            <a:picLocks noGrp="1" noChangeAspect="1" noChangeArrowheads="1"/>
          </p:cNvPicPr>
          <p:nvPr>
            <p:ph idx="1"/>
          </p:nvPr>
        </p:nvPicPr>
        <p:blipFill>
          <a:blip r:embed="rId2"/>
          <a:srcRect/>
          <a:stretch>
            <a:fillRect/>
          </a:stretch>
        </p:blipFill>
        <p:spPr bwMode="auto">
          <a:xfrm>
            <a:off x="447820" y="1042379"/>
            <a:ext cx="8315180" cy="5731228"/>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pic>
        <p:nvPicPr>
          <p:cNvPr id="11266" name="Picture 2"/>
          <p:cNvPicPr>
            <a:picLocks noGrp="1" noChangeAspect="1" noChangeArrowheads="1"/>
          </p:cNvPicPr>
          <p:nvPr>
            <p:ph idx="1"/>
          </p:nvPr>
        </p:nvPicPr>
        <p:blipFill>
          <a:blip r:embed="rId2"/>
          <a:srcRect/>
          <a:stretch>
            <a:fillRect/>
          </a:stretch>
        </p:blipFill>
        <p:spPr bwMode="auto">
          <a:xfrm>
            <a:off x="328880" y="1295400"/>
            <a:ext cx="8541667" cy="46482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latin typeface="Bookman Old Style" pitchFamily="18" charset="0"/>
              </a:rPr>
              <a:t>Intro…</a:t>
            </a:r>
            <a:endParaRPr lang="en-US" dirty="0">
              <a:latin typeface="Bookman Old Style" pitchFamily="18" charset="0"/>
            </a:endParaRPr>
          </a:p>
        </p:txBody>
      </p:sp>
      <p:sp>
        <p:nvSpPr>
          <p:cNvPr id="3" name="Content Placeholder 2"/>
          <p:cNvSpPr>
            <a:spLocks noGrp="1"/>
          </p:cNvSpPr>
          <p:nvPr>
            <p:ph idx="1"/>
          </p:nvPr>
        </p:nvSpPr>
        <p:spPr>
          <a:xfrm>
            <a:off x="152400" y="914400"/>
            <a:ext cx="8915400" cy="5791200"/>
          </a:xfrm>
        </p:spPr>
        <p:txBody>
          <a:bodyPr>
            <a:normAutofit fontScale="25000" lnSpcReduction="20000"/>
          </a:bodyPr>
          <a:lstStyle/>
          <a:p>
            <a:pPr>
              <a:lnSpc>
                <a:spcPct val="170000"/>
              </a:lnSpc>
              <a:buNone/>
            </a:pPr>
            <a:r>
              <a:rPr lang="en-US" sz="7200" dirty="0" smtClean="0">
                <a:latin typeface="Bookman Old Style" pitchFamily="18" charset="0"/>
              </a:rPr>
              <a:t>Why evaluate? …</a:t>
            </a:r>
          </a:p>
          <a:p>
            <a:pPr>
              <a:lnSpc>
                <a:spcPct val="170000"/>
              </a:lnSpc>
            </a:pPr>
            <a:r>
              <a:rPr lang="en-US" sz="7000" dirty="0" smtClean="0">
                <a:latin typeface="Bookman Old Style" pitchFamily="18" charset="0"/>
              </a:rPr>
              <a:t>At the global level, impact evaluations are central to building knowledge about the </a:t>
            </a:r>
            <a:r>
              <a:rPr lang="en-US" sz="7000" b="1" dirty="0" smtClean="0">
                <a:latin typeface="Bookman Old Style" pitchFamily="18" charset="0"/>
              </a:rPr>
              <a:t>effectiveness of development programs by illuminating what does and does not work to reduce poverty and improve welfare.</a:t>
            </a:r>
          </a:p>
          <a:p>
            <a:pPr>
              <a:lnSpc>
                <a:spcPct val="170000"/>
              </a:lnSpc>
            </a:pPr>
            <a:r>
              <a:rPr lang="en-US" sz="7000" dirty="0" smtClean="0">
                <a:latin typeface="Bookman Old Style" pitchFamily="18" charset="0"/>
              </a:rPr>
              <a:t>An impact evaluation assesses the changes in the well-being of individuals that can be attributed to a particular project, program, or policy.</a:t>
            </a:r>
          </a:p>
          <a:p>
            <a:pPr>
              <a:lnSpc>
                <a:spcPct val="170000"/>
              </a:lnSpc>
            </a:pPr>
            <a:r>
              <a:rPr lang="en-US" sz="7000" dirty="0" smtClean="0">
                <a:latin typeface="Bookman Old Style" pitchFamily="18" charset="0"/>
              </a:rPr>
              <a:t>Impact evaluations generally estimate average impacts of a program, program modalities, or a design innovation.</a:t>
            </a:r>
          </a:p>
          <a:p>
            <a:pPr>
              <a:lnSpc>
                <a:spcPct val="170000"/>
              </a:lnSpc>
            </a:pPr>
            <a:r>
              <a:rPr lang="en-US" sz="7000" dirty="0" smtClean="0">
                <a:latin typeface="Bookman Old Style" pitchFamily="18" charset="0"/>
              </a:rPr>
              <a:t>Well-designed and well-implemented impact evaluations are able to provide convincing and comprehensive evidence that can be used to inform policy decisions, shape public opinion, and improve program operations.</a:t>
            </a:r>
          </a:p>
          <a:p>
            <a:pPr>
              <a:lnSpc>
                <a:spcPct val="170000"/>
              </a:lnSpc>
            </a:pPr>
            <a:endParaRPr lang="en-US" dirty="0" smtClean="0">
              <a:latin typeface="Bookman Old Style"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err="1" smtClean="0">
                <a:latin typeface="Bookman Old Style" pitchFamily="18" charset="0"/>
              </a:rPr>
              <a:t>Con’d</a:t>
            </a:r>
            <a:endParaRPr lang="en-US" sz="2400" dirty="0">
              <a:latin typeface="Bookman Old Style" pitchFamily="18" charset="0"/>
            </a:endParaRPr>
          </a:p>
        </p:txBody>
      </p:sp>
      <p:pic>
        <p:nvPicPr>
          <p:cNvPr id="12290" name="Picture 2"/>
          <p:cNvPicPr>
            <a:picLocks noGrp="1" noChangeAspect="1" noChangeArrowheads="1"/>
          </p:cNvPicPr>
          <p:nvPr>
            <p:ph idx="1"/>
          </p:nvPr>
        </p:nvPicPr>
        <p:blipFill>
          <a:blip r:embed="rId2"/>
          <a:srcRect/>
          <a:stretch>
            <a:fillRect/>
          </a:stretch>
        </p:blipFill>
        <p:spPr bwMode="auto">
          <a:xfrm>
            <a:off x="380999" y="797186"/>
            <a:ext cx="8499507" cy="4994014"/>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2400" dirty="0" err="1" smtClean="0">
                <a:latin typeface="Bookman Old Style" pitchFamily="18" charset="0"/>
              </a:rPr>
              <a:t>Con’d</a:t>
            </a:r>
            <a:r>
              <a:rPr lang="en-US" sz="2400" dirty="0" smtClean="0">
                <a:latin typeface="Bookman Old Style" pitchFamily="18" charset="0"/>
              </a:rPr>
              <a:t> </a:t>
            </a:r>
            <a:endParaRPr lang="en-US" sz="2400" dirty="0">
              <a:latin typeface="Bookman Old Style" pitchFamily="18" charset="0"/>
            </a:endParaRPr>
          </a:p>
        </p:txBody>
      </p:sp>
      <p:pic>
        <p:nvPicPr>
          <p:cNvPr id="13314" name="Picture 2"/>
          <p:cNvPicPr>
            <a:picLocks noGrp="1" noChangeAspect="1" noChangeArrowheads="1"/>
          </p:cNvPicPr>
          <p:nvPr>
            <p:ph idx="1"/>
          </p:nvPr>
        </p:nvPicPr>
        <p:blipFill>
          <a:blip r:embed="rId2"/>
          <a:srcRect/>
          <a:stretch>
            <a:fillRect/>
          </a:stretch>
        </p:blipFill>
        <p:spPr bwMode="auto">
          <a:xfrm>
            <a:off x="304800" y="1033098"/>
            <a:ext cx="8458200" cy="565111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a:stretch>
            <a:fillRect/>
          </a:stretch>
        </p:blipFill>
        <p:spPr bwMode="auto">
          <a:xfrm>
            <a:off x="201800" y="533400"/>
            <a:ext cx="8868681" cy="6113926"/>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a:stretch>
            <a:fillRect/>
          </a:stretch>
        </p:blipFill>
        <p:spPr bwMode="auto">
          <a:xfrm>
            <a:off x="228600" y="693062"/>
            <a:ext cx="8736309" cy="571021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a:stretch>
            <a:fillRect/>
          </a:stretch>
        </p:blipFill>
        <p:spPr bwMode="auto">
          <a:xfrm>
            <a:off x="228600" y="430070"/>
            <a:ext cx="8534400" cy="6303416"/>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a:stretch>
            <a:fillRect/>
          </a:stretch>
        </p:blipFill>
        <p:spPr bwMode="auto">
          <a:xfrm>
            <a:off x="457200" y="451148"/>
            <a:ext cx="8382000" cy="6255394"/>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a:stretch>
            <a:fillRect/>
          </a:stretch>
        </p:blipFill>
        <p:spPr bwMode="auto">
          <a:xfrm>
            <a:off x="398349" y="685800"/>
            <a:ext cx="8396619" cy="5915027"/>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a:srcRect/>
          <a:stretch>
            <a:fillRect/>
          </a:stretch>
        </p:blipFill>
        <p:spPr bwMode="auto">
          <a:xfrm>
            <a:off x="330750" y="1371601"/>
            <a:ext cx="8521333" cy="4657138"/>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Autofit/>
          </a:bodyPr>
          <a:lstStyle/>
          <a:p>
            <a:r>
              <a:rPr lang="en-US" sz="2800" b="1" dirty="0" smtClean="0">
                <a:latin typeface="Bookman Old Style" pitchFamily="18" charset="0"/>
              </a:rPr>
              <a:t> </a:t>
            </a:r>
            <a:r>
              <a:rPr lang="en-US" sz="2400" b="1" dirty="0" smtClean="0">
                <a:latin typeface="Bookman Old Style" pitchFamily="18" charset="0"/>
              </a:rPr>
              <a:t>Double Difference or Difference in </a:t>
            </a:r>
            <a:r>
              <a:rPr lang="en-US" sz="2400" b="1" dirty="0" smtClean="0">
                <a:latin typeface="Bookman Old Style" pitchFamily="18" charset="0"/>
              </a:rPr>
              <a:t>Difference(DD)</a:t>
            </a:r>
            <a:endParaRPr lang="en-US" sz="2400" b="1" dirty="0">
              <a:latin typeface="Bookman Old Style" pitchFamily="18" charset="0"/>
            </a:endParaRPr>
          </a:p>
        </p:txBody>
      </p:sp>
      <p:pic>
        <p:nvPicPr>
          <p:cNvPr id="1026" name="Picture 2"/>
          <p:cNvPicPr>
            <a:picLocks noGrp="1" noChangeAspect="1" noChangeArrowheads="1"/>
          </p:cNvPicPr>
          <p:nvPr>
            <p:ph idx="1"/>
          </p:nvPr>
        </p:nvPicPr>
        <p:blipFill>
          <a:blip r:embed="rId2"/>
          <a:srcRect/>
          <a:stretch>
            <a:fillRect/>
          </a:stretch>
        </p:blipFill>
        <p:spPr bwMode="auto">
          <a:xfrm>
            <a:off x="609600" y="1095629"/>
            <a:ext cx="8077200" cy="5487648"/>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800" dirty="0" smtClean="0">
                <a:latin typeface="Bookman Old Style" pitchFamily="18" charset="0"/>
              </a:rPr>
              <a:t>DD</a:t>
            </a:r>
            <a:endParaRPr lang="en-US" sz="2800" dirty="0">
              <a:latin typeface="Bookman Old Style"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533400" y="1150376"/>
            <a:ext cx="8153400" cy="5375373"/>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latin typeface="Bookman Old Style" pitchFamily="18" charset="0"/>
              </a:rPr>
              <a:t>Intro….</a:t>
            </a:r>
            <a:endParaRPr lang="en-US" sz="2400" dirty="0">
              <a:latin typeface="Bookman Old Style" pitchFamily="18" charset="0"/>
            </a:endParaRPr>
          </a:p>
        </p:txBody>
      </p:sp>
      <p:sp>
        <p:nvSpPr>
          <p:cNvPr id="3" name="Content Placeholder 2"/>
          <p:cNvSpPr>
            <a:spLocks noGrp="1"/>
          </p:cNvSpPr>
          <p:nvPr>
            <p:ph idx="1"/>
          </p:nvPr>
        </p:nvSpPr>
        <p:spPr>
          <a:xfrm>
            <a:off x="152400" y="1143000"/>
            <a:ext cx="8839200" cy="4983163"/>
          </a:xfrm>
        </p:spPr>
        <p:txBody>
          <a:bodyPr>
            <a:normAutofit fontScale="55000" lnSpcReduction="20000"/>
          </a:bodyPr>
          <a:lstStyle/>
          <a:p>
            <a:pPr algn="just">
              <a:lnSpc>
                <a:spcPct val="170000"/>
              </a:lnSpc>
              <a:buNone/>
            </a:pPr>
            <a:r>
              <a:rPr lang="en-US" dirty="0" smtClean="0">
                <a:latin typeface="Bookman Old Style" pitchFamily="18" charset="0"/>
              </a:rPr>
              <a:t>What is impact evaluation?</a:t>
            </a:r>
          </a:p>
          <a:p>
            <a:pPr algn="just">
              <a:lnSpc>
                <a:spcPct val="170000"/>
              </a:lnSpc>
            </a:pPr>
            <a:r>
              <a:rPr lang="en-US" dirty="0" smtClean="0">
                <a:latin typeface="Bookman Old Style" pitchFamily="18" charset="0"/>
              </a:rPr>
              <a:t>IE is one of many approaches that support evidence-based policy, including monitoring and other types of evaluation. </a:t>
            </a:r>
          </a:p>
          <a:p>
            <a:pPr algn="just">
              <a:lnSpc>
                <a:spcPct val="170000"/>
              </a:lnSpc>
              <a:buNone/>
            </a:pPr>
            <a:r>
              <a:rPr lang="en-US" dirty="0" smtClean="0">
                <a:latin typeface="Bookman Old Style" pitchFamily="18" charset="0"/>
              </a:rPr>
              <a:t>Broadly evaluations can address three types of questions:</a:t>
            </a:r>
          </a:p>
          <a:p>
            <a:pPr algn="just">
              <a:lnSpc>
                <a:spcPct val="170000"/>
              </a:lnSpc>
            </a:pPr>
            <a:r>
              <a:rPr lang="en-US" dirty="0" smtClean="0">
                <a:latin typeface="Bookman Old Style" pitchFamily="18" charset="0"/>
              </a:rPr>
              <a:t>Descriptive questions: ask about what is taking place. They are concerned with processes, conditions, organizational relationships, and stakeholder views.</a:t>
            </a:r>
          </a:p>
          <a:p>
            <a:pPr algn="just">
              <a:lnSpc>
                <a:spcPct val="170000"/>
              </a:lnSpc>
            </a:pPr>
            <a:r>
              <a:rPr lang="en-US" dirty="0" smtClean="0">
                <a:latin typeface="Bookman Old Style" pitchFamily="18" charset="0"/>
              </a:rPr>
              <a:t>Normative questions: compare what is taking place to what should be taking place. Can apply to inputs, activities, and outputs.</a:t>
            </a:r>
          </a:p>
          <a:p>
            <a:pPr algn="just">
              <a:lnSpc>
                <a:spcPct val="170000"/>
              </a:lnSpc>
            </a:pPr>
            <a:r>
              <a:rPr lang="en-US" dirty="0" smtClean="0">
                <a:latin typeface="Bookman Old Style" pitchFamily="18" charset="0"/>
              </a:rPr>
              <a:t>Cause-and-effect questions: focus on attribution. They ask about what difference the intervention makes to outcomes.</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err="1" smtClean="0">
                <a:latin typeface="Bookman Old Style" pitchFamily="18" charset="0"/>
              </a:rPr>
              <a:t>Con’d</a:t>
            </a:r>
            <a:r>
              <a:rPr lang="en-US" sz="2800" dirty="0" smtClean="0">
                <a:latin typeface="Bookman Old Style" pitchFamily="18" charset="0"/>
              </a:rPr>
              <a:t> </a:t>
            </a:r>
            <a:endParaRPr lang="en-US" sz="2800" dirty="0">
              <a:latin typeface="Bookman Old Style" pitchFamily="18" charset="0"/>
            </a:endParaRPr>
          </a:p>
        </p:txBody>
      </p:sp>
      <p:pic>
        <p:nvPicPr>
          <p:cNvPr id="3074" name="Picture 2"/>
          <p:cNvPicPr>
            <a:picLocks noGrp="1" noChangeAspect="1" noChangeArrowheads="1"/>
          </p:cNvPicPr>
          <p:nvPr>
            <p:ph idx="1"/>
          </p:nvPr>
        </p:nvPicPr>
        <p:blipFill>
          <a:blip r:embed="rId2"/>
          <a:srcRect/>
          <a:stretch>
            <a:fillRect/>
          </a:stretch>
        </p:blipFill>
        <p:spPr bwMode="auto">
          <a:xfrm>
            <a:off x="609600" y="1180099"/>
            <a:ext cx="8077200" cy="5242519"/>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800" dirty="0" err="1" smtClean="0">
                <a:latin typeface="Bookman Old Style" pitchFamily="18" charset="0"/>
              </a:rPr>
              <a:t>Con’d</a:t>
            </a:r>
            <a:r>
              <a:rPr lang="en-US" sz="2800" dirty="0" smtClean="0">
                <a:latin typeface="Bookman Old Style" pitchFamily="18" charset="0"/>
              </a:rPr>
              <a:t> </a:t>
            </a:r>
            <a:endParaRPr lang="en-US" sz="2800" dirty="0">
              <a:latin typeface="Bookman Old Style" pitchFamily="18" charset="0"/>
            </a:endParaRPr>
          </a:p>
        </p:txBody>
      </p:sp>
      <p:pic>
        <p:nvPicPr>
          <p:cNvPr id="4098" name="Picture 2"/>
          <p:cNvPicPr>
            <a:picLocks noGrp="1" noChangeAspect="1" noChangeArrowheads="1"/>
          </p:cNvPicPr>
          <p:nvPr>
            <p:ph idx="1"/>
          </p:nvPr>
        </p:nvPicPr>
        <p:blipFill>
          <a:blip r:embed="rId2"/>
          <a:srcRect/>
          <a:stretch>
            <a:fillRect/>
          </a:stretch>
        </p:blipFill>
        <p:spPr bwMode="auto">
          <a:xfrm>
            <a:off x="685800" y="1102356"/>
            <a:ext cx="7761148" cy="519932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400" dirty="0" smtClean="0">
                <a:latin typeface="Bookman Old Style" pitchFamily="18" charset="0"/>
              </a:rPr>
              <a:t>Intro…</a:t>
            </a:r>
            <a:endParaRPr lang="en-US" sz="2400" dirty="0">
              <a:latin typeface="Bookman Old Style" pitchFamily="18" charset="0"/>
            </a:endParaRPr>
          </a:p>
        </p:txBody>
      </p:sp>
      <p:sp>
        <p:nvSpPr>
          <p:cNvPr id="3" name="Content Placeholder 2"/>
          <p:cNvSpPr>
            <a:spLocks noGrp="1"/>
          </p:cNvSpPr>
          <p:nvPr>
            <p:ph idx="1"/>
          </p:nvPr>
        </p:nvSpPr>
        <p:spPr>
          <a:xfrm>
            <a:off x="152400" y="1066800"/>
            <a:ext cx="8839200" cy="5486400"/>
          </a:xfrm>
        </p:spPr>
        <p:txBody>
          <a:bodyPr>
            <a:normAutofit fontScale="55000" lnSpcReduction="20000"/>
          </a:bodyPr>
          <a:lstStyle/>
          <a:p>
            <a:pPr algn="just">
              <a:lnSpc>
                <a:spcPct val="170000"/>
              </a:lnSpc>
              <a:buNone/>
            </a:pPr>
            <a:endParaRPr lang="en-US" dirty="0" smtClean="0">
              <a:latin typeface="Bookman Old Style" pitchFamily="18" charset="0"/>
            </a:endParaRPr>
          </a:p>
          <a:p>
            <a:pPr algn="just">
              <a:lnSpc>
                <a:spcPct val="170000"/>
              </a:lnSpc>
            </a:pPr>
            <a:r>
              <a:rPr lang="en-US" i="1" dirty="0" smtClean="0">
                <a:latin typeface="Bookman Old Style" pitchFamily="18" charset="0"/>
              </a:rPr>
              <a:t>Impact evaluations are a particular type of evaluation that seeks to answer a specific cause-and-effect question: What is the impact (or causal effect) of a program on an outcome of interest?</a:t>
            </a:r>
          </a:p>
          <a:p>
            <a:pPr algn="just">
              <a:lnSpc>
                <a:spcPct val="170000"/>
              </a:lnSpc>
            </a:pPr>
            <a:r>
              <a:rPr lang="en-US" b="1" dirty="0" smtClean="0">
                <a:latin typeface="Bookman Old Style" pitchFamily="18" charset="0"/>
              </a:rPr>
              <a:t>The focus on causality and attribution is the hallmark of impact evaluations.</a:t>
            </a:r>
          </a:p>
          <a:p>
            <a:pPr algn="just">
              <a:lnSpc>
                <a:spcPct val="170000"/>
              </a:lnSpc>
            </a:pPr>
            <a:r>
              <a:rPr lang="en-US" dirty="0" smtClean="0">
                <a:latin typeface="Bookman Old Style" pitchFamily="18" charset="0"/>
              </a:rPr>
              <a:t>All impact evaluation methods address some form of </a:t>
            </a:r>
            <a:r>
              <a:rPr lang="en-US" i="1" dirty="0" smtClean="0">
                <a:latin typeface="Bookman Old Style" pitchFamily="18" charset="0"/>
              </a:rPr>
              <a:t>cause-and-effect question.</a:t>
            </a:r>
          </a:p>
          <a:p>
            <a:pPr algn="just">
              <a:lnSpc>
                <a:spcPct val="170000"/>
              </a:lnSpc>
            </a:pPr>
            <a:r>
              <a:rPr lang="en-US" dirty="0" smtClean="0">
                <a:latin typeface="Bookman Old Style" pitchFamily="18" charset="0"/>
              </a:rPr>
              <a:t>To be able to estimate the causal effect or impact of a program on outcomes, any impact evaluation method chosen must estimate the so-called </a:t>
            </a:r>
            <a:r>
              <a:rPr lang="en-US" b="1" i="1" dirty="0" smtClean="0">
                <a:latin typeface="Bookman Old Style" pitchFamily="18" charset="0"/>
              </a:rPr>
              <a:t>counterfactual: that is, what the outcome would have been for program participants if they had not participated in the program.</a:t>
            </a:r>
          </a:p>
          <a:p>
            <a:pPr algn="just">
              <a:lnSpc>
                <a:spcPct val="170000"/>
              </a:lnSpc>
            </a:pPr>
            <a:endParaRPr lang="en-US" dirty="0">
              <a:latin typeface="Bookman Old Style"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839200" cy="6324600"/>
          </a:xfrm>
        </p:spPr>
        <p:txBody>
          <a:bodyPr>
            <a:normAutofit fontScale="62500" lnSpcReduction="20000"/>
          </a:bodyPr>
          <a:lstStyle/>
          <a:p>
            <a:pPr>
              <a:buNone/>
            </a:pPr>
            <a:endParaRPr lang="en-US" dirty="0" smtClean="0"/>
          </a:p>
          <a:p>
            <a:pPr algn="just">
              <a:lnSpc>
                <a:spcPct val="170000"/>
              </a:lnSpc>
            </a:pPr>
            <a:r>
              <a:rPr lang="en-US" sz="2600" dirty="0" smtClean="0">
                <a:latin typeface="Bookman Old Style" pitchFamily="18" charset="0"/>
              </a:rPr>
              <a:t>Impact evaluations are needed </a:t>
            </a:r>
            <a:r>
              <a:rPr lang="en-US" sz="2600" b="1" dirty="0" smtClean="0">
                <a:latin typeface="Bookman Old Style" pitchFamily="18" charset="0"/>
              </a:rPr>
              <a:t>to inform policy makers on a range of decisions, from curtailing inefficient programs, to scaling up interventions that work, to adjusting program benefits, to selecting among various program alternatives.</a:t>
            </a:r>
          </a:p>
          <a:p>
            <a:pPr algn="just">
              <a:lnSpc>
                <a:spcPct val="170000"/>
              </a:lnSpc>
            </a:pPr>
            <a:r>
              <a:rPr lang="en-US" sz="2600" dirty="0" smtClean="0">
                <a:latin typeface="Bookman Old Style" pitchFamily="18" charset="0"/>
              </a:rPr>
              <a:t>They are most effective </a:t>
            </a:r>
            <a:r>
              <a:rPr lang="en-US" sz="2600" b="1" dirty="0" smtClean="0">
                <a:latin typeface="Bookman Old Style" pitchFamily="18" charset="0"/>
              </a:rPr>
              <a:t>when applied selectively to answer important policy questions, and they are often applied to innovative pilot programs that are testing an unproven, but promising approach.</a:t>
            </a:r>
          </a:p>
          <a:p>
            <a:pPr algn="just">
              <a:lnSpc>
                <a:spcPct val="170000"/>
              </a:lnSpc>
            </a:pPr>
            <a:r>
              <a:rPr lang="en-US" sz="2800" dirty="0" smtClean="0">
                <a:latin typeface="Bookman Old Style" pitchFamily="18" charset="0"/>
              </a:rPr>
              <a:t>An assessment of the causal effect of a project , program or policy on beneficiaries. </a:t>
            </a:r>
            <a:r>
              <a:rPr lang="en-US" sz="2800" i="1" dirty="0" smtClean="0">
                <a:latin typeface="Bookman Old Style" pitchFamily="18" charset="0"/>
              </a:rPr>
              <a:t>Uses a counterfactual… </a:t>
            </a:r>
          </a:p>
          <a:p>
            <a:pPr marL="514350" indent="-514350" algn="just">
              <a:lnSpc>
                <a:spcPct val="170000"/>
              </a:lnSpc>
              <a:buAutoNum type="alphaLcPeriod"/>
            </a:pPr>
            <a:r>
              <a:rPr lang="en-US" sz="2800" b="1" dirty="0" smtClean="0">
                <a:latin typeface="Bookman Old Style" pitchFamily="18" charset="0"/>
              </a:rPr>
              <a:t>to estimate what the state of the beneficiaries would have been in the absence of the program </a:t>
            </a:r>
            <a:r>
              <a:rPr lang="en-US" sz="2800" b="1" i="1" dirty="0" smtClean="0">
                <a:latin typeface="Bookman Old Style" pitchFamily="18" charset="0"/>
              </a:rPr>
              <a:t>(the control or comparison group), compared to the observed state of beneficiaries (the treatment group), and</a:t>
            </a:r>
          </a:p>
          <a:p>
            <a:pPr marL="514350" indent="-514350" algn="just">
              <a:lnSpc>
                <a:spcPct val="170000"/>
              </a:lnSpc>
              <a:buAutoNum type="alphaLcPeriod"/>
            </a:pPr>
            <a:r>
              <a:rPr lang="en-US" sz="2800" b="1" dirty="0" smtClean="0">
                <a:latin typeface="Bookman Old Style" pitchFamily="18" charset="0"/>
              </a:rPr>
              <a:t>to determine intermediate or final outcomes attributable to the intervention </a:t>
            </a:r>
            <a:endParaRPr lang="en-US" sz="2600" b="1" dirty="0" smtClean="0">
              <a:latin typeface="Bookman Old Style" pitchFamily="18" charset="0"/>
            </a:endParaRPr>
          </a:p>
          <a:p>
            <a:pPr algn="just">
              <a:lnSpc>
                <a:spcPct val="160000"/>
              </a:lnSpc>
            </a:pPr>
            <a:endParaRPr lang="en-US" sz="2600" b="1" dirty="0" smtClean="0">
              <a:latin typeface="Bookman Old Style" pitchFamily="18" charset="0"/>
            </a:endParaRP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dirty="0" smtClean="0">
                <a:latin typeface="Bookman Old Style" pitchFamily="18" charset="0"/>
              </a:rPr>
              <a:t/>
            </a:r>
            <a:br>
              <a:rPr lang="en-US" sz="3200" dirty="0" smtClean="0">
                <a:latin typeface="Bookman Old Style" pitchFamily="18" charset="0"/>
              </a:rPr>
            </a:br>
            <a:r>
              <a:rPr lang="en-US" sz="3200" dirty="0" smtClean="0">
                <a:latin typeface="Bookman Old Style" pitchFamily="18" charset="0"/>
              </a:rPr>
              <a:t>When to use Impact Evaluation?</a:t>
            </a:r>
            <a:br>
              <a:rPr lang="en-US" sz="3200" dirty="0" smtClean="0">
                <a:latin typeface="Bookman Old Style" pitchFamily="18" charset="0"/>
              </a:rPr>
            </a:br>
            <a:endParaRPr lang="en-US" sz="3200" dirty="0">
              <a:latin typeface="Bookman Old Style" pitchFamily="18" charset="0"/>
            </a:endParaRPr>
          </a:p>
        </p:txBody>
      </p:sp>
      <p:sp>
        <p:nvSpPr>
          <p:cNvPr id="3" name="Content Placeholder 2"/>
          <p:cNvSpPr>
            <a:spLocks noGrp="1"/>
          </p:cNvSpPr>
          <p:nvPr>
            <p:ph idx="1"/>
          </p:nvPr>
        </p:nvSpPr>
        <p:spPr>
          <a:xfrm>
            <a:off x="152400" y="1600200"/>
            <a:ext cx="8763000" cy="5029200"/>
          </a:xfrm>
        </p:spPr>
        <p:txBody>
          <a:bodyPr>
            <a:normAutofit fontScale="62500" lnSpcReduction="20000"/>
          </a:bodyPr>
          <a:lstStyle/>
          <a:p>
            <a:pPr algn="just">
              <a:lnSpc>
                <a:spcPct val="170000"/>
              </a:lnSpc>
              <a:buNone/>
            </a:pPr>
            <a:r>
              <a:rPr lang="en-US" dirty="0" smtClean="0">
                <a:latin typeface="Bookman Old Style" pitchFamily="18" charset="0"/>
              </a:rPr>
              <a:t>Evaluate impact when project is:</a:t>
            </a:r>
          </a:p>
          <a:p>
            <a:pPr marL="514350" indent="-514350" algn="ctr">
              <a:lnSpc>
                <a:spcPct val="170000"/>
              </a:lnSpc>
              <a:buAutoNum type="alphaLcPeriod"/>
            </a:pPr>
            <a:r>
              <a:rPr lang="en-US" dirty="0" smtClean="0">
                <a:latin typeface="Bookman Old Style" pitchFamily="18" charset="0"/>
              </a:rPr>
              <a:t>Innovative</a:t>
            </a:r>
          </a:p>
          <a:p>
            <a:pPr marL="514350" indent="-514350" algn="ctr">
              <a:lnSpc>
                <a:spcPct val="170000"/>
              </a:lnSpc>
              <a:buAutoNum type="alphaLcPeriod"/>
            </a:pPr>
            <a:r>
              <a:rPr lang="en-US" dirty="0" smtClean="0">
                <a:latin typeface="Bookman Old Style" pitchFamily="18" charset="0"/>
              </a:rPr>
              <a:t>Replicable/scalable</a:t>
            </a:r>
          </a:p>
          <a:p>
            <a:pPr marL="514350" indent="-514350" algn="ctr">
              <a:lnSpc>
                <a:spcPct val="170000"/>
              </a:lnSpc>
              <a:buAutoNum type="alphaLcPeriod"/>
            </a:pPr>
            <a:r>
              <a:rPr lang="en-US" dirty="0" smtClean="0">
                <a:latin typeface="Bookman Old Style" pitchFamily="18" charset="0"/>
              </a:rPr>
              <a:t>Strategically relevant for reducing poverty</a:t>
            </a:r>
          </a:p>
          <a:p>
            <a:pPr marL="514350" indent="-514350" algn="ctr">
              <a:lnSpc>
                <a:spcPct val="170000"/>
              </a:lnSpc>
              <a:buAutoNum type="alphaLcPeriod"/>
            </a:pPr>
            <a:r>
              <a:rPr lang="en-US" dirty="0" smtClean="0">
                <a:latin typeface="Bookman Old Style" pitchFamily="18" charset="0"/>
              </a:rPr>
              <a:t>Evaluation will fill knowledge gap</a:t>
            </a:r>
          </a:p>
          <a:p>
            <a:pPr marL="514350" indent="-514350" algn="ctr">
              <a:lnSpc>
                <a:spcPct val="170000"/>
              </a:lnSpc>
              <a:buAutoNum type="alphaLcPeriod"/>
            </a:pPr>
            <a:r>
              <a:rPr lang="en-US" dirty="0" smtClean="0">
                <a:latin typeface="Bookman Old Style" pitchFamily="18" charset="0"/>
              </a:rPr>
              <a:t>Substantial policy impact</a:t>
            </a:r>
          </a:p>
          <a:p>
            <a:pPr algn="just">
              <a:lnSpc>
                <a:spcPct val="170000"/>
              </a:lnSpc>
            </a:pPr>
            <a:endParaRPr lang="en-US" dirty="0" smtClean="0">
              <a:latin typeface="Bookman Old Style" pitchFamily="18" charset="0"/>
            </a:endParaRPr>
          </a:p>
          <a:p>
            <a:pPr algn="just">
              <a:lnSpc>
                <a:spcPct val="170000"/>
              </a:lnSpc>
              <a:buNone/>
            </a:pPr>
            <a:r>
              <a:rPr lang="en-US" dirty="0" smtClean="0">
                <a:latin typeface="Bookman Old Style" pitchFamily="18" charset="0"/>
              </a:rPr>
              <a:t>Use evaluation within a program to test alternatives and improve programs. </a:t>
            </a:r>
            <a:endParaRPr lang="en-US" dirty="0">
              <a:latin typeface="Bookman Old Style"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ookman Old Style" pitchFamily="18" charset="0"/>
              </a:rPr>
              <a:t>Efficacy studies and effectiveness studies</a:t>
            </a:r>
            <a:endParaRPr lang="en-US" sz="2400" dirty="0">
              <a:latin typeface="Bookman Old Style" pitchFamily="18" charset="0"/>
            </a:endParaRPr>
          </a:p>
        </p:txBody>
      </p:sp>
      <p:sp>
        <p:nvSpPr>
          <p:cNvPr id="3" name="Content Placeholder 2"/>
          <p:cNvSpPr>
            <a:spLocks noGrp="1"/>
          </p:cNvSpPr>
          <p:nvPr>
            <p:ph idx="1"/>
          </p:nvPr>
        </p:nvSpPr>
        <p:spPr>
          <a:xfrm>
            <a:off x="152400" y="1295400"/>
            <a:ext cx="8839200" cy="5410200"/>
          </a:xfrm>
        </p:spPr>
        <p:txBody>
          <a:bodyPr>
            <a:normAutofit fontScale="62500" lnSpcReduction="20000"/>
          </a:bodyPr>
          <a:lstStyle/>
          <a:p>
            <a:pPr algn="just">
              <a:lnSpc>
                <a:spcPct val="170000"/>
              </a:lnSpc>
            </a:pPr>
            <a:r>
              <a:rPr lang="en-US" b="1" dirty="0" smtClean="0">
                <a:latin typeface="Bookman Old Style" pitchFamily="18" charset="0"/>
              </a:rPr>
              <a:t>Efficacy studies explore proof of concept, often to test the viability of a new program or a specific theory of change.</a:t>
            </a:r>
          </a:p>
          <a:p>
            <a:pPr algn="just">
              <a:lnSpc>
                <a:spcPct val="170000"/>
              </a:lnSpc>
            </a:pPr>
            <a:r>
              <a:rPr lang="en-US" dirty="0" smtClean="0">
                <a:latin typeface="Bookman Old Style" pitchFamily="18" charset="0"/>
              </a:rPr>
              <a:t>Whereas evidence from efficacy studies can be useful to test an innovative approach, the results often have limited </a:t>
            </a:r>
            <a:r>
              <a:rPr lang="en-US" dirty="0" err="1" smtClean="0">
                <a:latin typeface="Bookman Old Style" pitchFamily="18" charset="0"/>
              </a:rPr>
              <a:t>generalizability</a:t>
            </a:r>
            <a:r>
              <a:rPr lang="en-US" dirty="0" smtClean="0">
                <a:latin typeface="Bookman Old Style" pitchFamily="18" charset="0"/>
              </a:rPr>
              <a:t> and do not always adequately represent more general settings, which are usually the prime concern of policy makers. </a:t>
            </a:r>
          </a:p>
          <a:p>
            <a:pPr algn="just">
              <a:lnSpc>
                <a:spcPct val="170000"/>
              </a:lnSpc>
              <a:buNone/>
            </a:pPr>
            <a:endParaRPr lang="en-US" dirty="0" smtClean="0">
              <a:latin typeface="Bookman Old Style" pitchFamily="18" charset="0"/>
            </a:endParaRPr>
          </a:p>
          <a:p>
            <a:pPr algn="just">
              <a:lnSpc>
                <a:spcPct val="170000"/>
              </a:lnSpc>
            </a:pPr>
            <a:r>
              <a:rPr lang="en-US" b="1" dirty="0" smtClean="0">
                <a:latin typeface="Bookman Old Style" pitchFamily="18" charset="0"/>
              </a:rPr>
              <a:t>Effectiveness studies provide evidence from interventions that take place in normal circumstances, using regular implementation channels and aim to produce findings that can be generalized to a large population.</a:t>
            </a:r>
          </a:p>
          <a:p>
            <a:pPr algn="just">
              <a:lnSpc>
                <a:spcPct val="170000"/>
              </a:lnSpc>
            </a:pPr>
            <a:endParaRPr lang="en-US" dirty="0">
              <a:latin typeface="Bookman Old Style"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latin typeface="Bookman Old Style" pitchFamily="18" charset="0"/>
              </a:rPr>
              <a:t>The Counterfactual</a:t>
            </a:r>
            <a:endParaRPr lang="en-US" sz="2400" dirty="0">
              <a:latin typeface="Bookman Old Style" pitchFamily="18" charset="0"/>
            </a:endParaRPr>
          </a:p>
        </p:txBody>
      </p:sp>
      <p:sp>
        <p:nvSpPr>
          <p:cNvPr id="3" name="Content Placeholder 2"/>
          <p:cNvSpPr>
            <a:spLocks noGrp="1"/>
          </p:cNvSpPr>
          <p:nvPr>
            <p:ph idx="1"/>
          </p:nvPr>
        </p:nvSpPr>
        <p:spPr>
          <a:xfrm>
            <a:off x="228600" y="1295400"/>
            <a:ext cx="8763000" cy="5410200"/>
          </a:xfrm>
        </p:spPr>
        <p:txBody>
          <a:bodyPr>
            <a:normAutofit fontScale="62500" lnSpcReduction="20000"/>
          </a:bodyPr>
          <a:lstStyle/>
          <a:p>
            <a:pPr algn="just">
              <a:lnSpc>
                <a:spcPct val="160000"/>
              </a:lnSpc>
            </a:pPr>
            <a:r>
              <a:rPr lang="en-US" dirty="0" smtClean="0">
                <a:latin typeface="Bookman Old Style" pitchFamily="18" charset="0"/>
              </a:rPr>
              <a:t>We can think of the impact (Δ) of a program as the difference in outcomes (Y) for the same unit (person, household, community, and so on) with and without participation in a program. </a:t>
            </a:r>
          </a:p>
          <a:p>
            <a:pPr algn="just">
              <a:lnSpc>
                <a:spcPct val="160000"/>
              </a:lnSpc>
            </a:pPr>
            <a:r>
              <a:rPr lang="en-US" b="1" dirty="0" smtClean="0">
                <a:latin typeface="Bookman Old Style" pitchFamily="18" charset="0"/>
              </a:rPr>
              <a:t>Yet, we know that measuring the same unit in two different states at the same time is impossible. </a:t>
            </a:r>
          </a:p>
          <a:p>
            <a:pPr algn="just">
              <a:lnSpc>
                <a:spcPct val="160000"/>
              </a:lnSpc>
            </a:pPr>
            <a:r>
              <a:rPr lang="en-US" dirty="0" smtClean="0">
                <a:latin typeface="Bookman Old Style" pitchFamily="18" charset="0"/>
              </a:rPr>
              <a:t>At any given moment in time, a unit either participated in the program or did not participate. </a:t>
            </a:r>
          </a:p>
          <a:p>
            <a:pPr algn="just">
              <a:lnSpc>
                <a:spcPct val="160000"/>
              </a:lnSpc>
            </a:pPr>
            <a:r>
              <a:rPr lang="en-US" dirty="0" smtClean="0">
                <a:latin typeface="Bookman Old Style" pitchFamily="18" charset="0"/>
              </a:rPr>
              <a:t>This is called the </a:t>
            </a:r>
            <a:r>
              <a:rPr lang="en-US" b="1" i="1" dirty="0" smtClean="0">
                <a:latin typeface="Bookman Old Style" pitchFamily="18" charset="0"/>
              </a:rPr>
              <a:t>counterfactual problem: How do we measure what would have happened if the other circumstance had prevailed?</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1217</Words>
  <Application>Microsoft Office PowerPoint</Application>
  <PresentationFormat>On-screen Show (4:3)</PresentationFormat>
  <Paragraphs>101</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Introduction to Impact Models </vt:lpstr>
      <vt:lpstr>Introduction to Impact Models </vt:lpstr>
      <vt:lpstr>Intro…</vt:lpstr>
      <vt:lpstr>Intro….</vt:lpstr>
      <vt:lpstr>Intro…</vt:lpstr>
      <vt:lpstr>Slide 6</vt:lpstr>
      <vt:lpstr> When to use Impact Evaluation? </vt:lpstr>
      <vt:lpstr>Efficacy studies and effectiveness studies</vt:lpstr>
      <vt:lpstr>The Counterfactual</vt:lpstr>
      <vt:lpstr>The Counterfactual</vt:lpstr>
      <vt:lpstr>Estimating the counterfactual</vt:lpstr>
      <vt:lpstr>Con’d </vt:lpstr>
      <vt:lpstr>Con’d </vt:lpstr>
      <vt:lpstr> What if the counterfactual is not good? </vt:lpstr>
      <vt:lpstr>False Counterfactual </vt:lpstr>
      <vt:lpstr>Enrolled and not enrolled </vt:lpstr>
      <vt:lpstr>Selection bias </vt:lpstr>
      <vt:lpstr>Slide 18</vt:lpstr>
      <vt:lpstr>Basic evaluation problem </vt:lpstr>
      <vt:lpstr>Con’d </vt:lpstr>
      <vt:lpstr>Impact evaluation </vt:lpstr>
      <vt:lpstr>Con’d </vt:lpstr>
      <vt:lpstr>Impact modeling using observational data </vt:lpstr>
      <vt:lpstr>Matching </vt:lpstr>
      <vt:lpstr>Propensity score matching </vt:lpstr>
      <vt:lpstr>Propensity score matching </vt:lpstr>
      <vt:lpstr>Slide 27</vt:lpstr>
      <vt:lpstr>Estimation procedures </vt:lpstr>
      <vt:lpstr>Con’d </vt:lpstr>
      <vt:lpstr>Con’d</vt:lpstr>
      <vt:lpstr>Con’d </vt:lpstr>
      <vt:lpstr>Slide 32</vt:lpstr>
      <vt:lpstr>Slide 33</vt:lpstr>
      <vt:lpstr>Slide 34</vt:lpstr>
      <vt:lpstr>Slide 35</vt:lpstr>
      <vt:lpstr>Slide 36</vt:lpstr>
      <vt:lpstr>Slide 37</vt:lpstr>
      <vt:lpstr> Double Difference or Difference in Difference(DD)</vt:lpstr>
      <vt:lpstr>DD</vt:lpstr>
      <vt:lpstr>Con’d </vt:lpstr>
      <vt:lpstr>Con’d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Impact Models </dc:title>
  <dc:creator>D.B</dc:creator>
  <cp:lastModifiedBy>user</cp:lastModifiedBy>
  <cp:revision>22</cp:revision>
  <dcterms:created xsi:type="dcterms:W3CDTF">2006-08-16T00:00:00Z</dcterms:created>
  <dcterms:modified xsi:type="dcterms:W3CDTF">2020-04-28T13:59:45Z</dcterms:modified>
</cp:coreProperties>
</file>