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 id="280" r:id="rId24"/>
    <p:sldId id="277" r:id="rId25"/>
    <p:sldId id="278"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7" r:id="rId40"/>
    <p:sldId id="293" r:id="rId41"/>
    <p:sldId id="295" r:id="rId42"/>
    <p:sldId id="298" r:id="rId43"/>
    <p:sldId id="299" r:id="rId44"/>
    <p:sldId id="300" r:id="rId45"/>
    <p:sldId id="301" r:id="rId46"/>
    <p:sldId id="302" r:id="rId47"/>
    <p:sldId id="303" r:id="rId48"/>
    <p:sldId id="304" r:id="rId49"/>
    <p:sldId id="305" r:id="rId50"/>
    <p:sldId id="307" r:id="rId51"/>
    <p:sldId id="308" r:id="rId52"/>
    <p:sldId id="309" r:id="rId53"/>
    <p:sldId id="310" r:id="rId54"/>
    <p:sldId id="311" r:id="rId55"/>
    <p:sldId id="312" r:id="rId56"/>
    <p:sldId id="313"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3" r:id="rId115"/>
    <p:sldId id="374" r:id="rId116"/>
    <p:sldId id="375" r:id="rId117"/>
    <p:sldId id="376" r:id="rId118"/>
    <p:sldId id="377" r:id="rId119"/>
    <p:sldId id="378" r:id="rId120"/>
    <p:sldId id="372"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392" r:id="rId134"/>
    <p:sldId id="393" r:id="rId135"/>
    <p:sldId id="394" r:id="rId136"/>
    <p:sldId id="395" r:id="rId137"/>
    <p:sldId id="396" r:id="rId138"/>
    <p:sldId id="397" r:id="rId139"/>
    <p:sldId id="398" r:id="rId140"/>
    <p:sldId id="399" r:id="rId141"/>
    <p:sldId id="400" r:id="rId142"/>
    <p:sldId id="401" r:id="rId143"/>
    <p:sldId id="402" r:id="rId144"/>
    <p:sldId id="403" r:id="rId145"/>
    <p:sldId id="404" r:id="rId146"/>
    <p:sldId id="391" r:id="rId1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46" autoAdjust="0"/>
  </p:normalViewPr>
  <p:slideViewPr>
    <p:cSldViewPr snapToGrid="0">
      <p:cViewPr varScale="1">
        <p:scale>
          <a:sx n="68" d="100"/>
          <a:sy n="68" d="100"/>
        </p:scale>
        <p:origin x="78" y="3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E8D31B-CC5A-4CE0-B2AF-F04355111E6D}"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560BD-B419-43E5-A428-DE9B236BE59F}" type="slidenum">
              <a:rPr lang="en-US" smtClean="0"/>
              <a:t>‹#›</a:t>
            </a:fld>
            <a:endParaRPr lang="en-US"/>
          </a:p>
        </p:txBody>
      </p:sp>
    </p:spTree>
    <p:extLst>
      <p:ext uri="{BB962C8B-B14F-4D97-AF65-F5344CB8AC3E}">
        <p14:creationId xmlns:p14="http://schemas.microsoft.com/office/powerpoint/2010/main" val="2144119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E8D31B-CC5A-4CE0-B2AF-F04355111E6D}"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560BD-B419-43E5-A428-DE9B236BE59F}" type="slidenum">
              <a:rPr lang="en-US" smtClean="0"/>
              <a:t>‹#›</a:t>
            </a:fld>
            <a:endParaRPr lang="en-US"/>
          </a:p>
        </p:txBody>
      </p:sp>
    </p:spTree>
    <p:extLst>
      <p:ext uri="{BB962C8B-B14F-4D97-AF65-F5344CB8AC3E}">
        <p14:creationId xmlns:p14="http://schemas.microsoft.com/office/powerpoint/2010/main" val="330492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E8D31B-CC5A-4CE0-B2AF-F04355111E6D}"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560BD-B419-43E5-A428-DE9B236BE59F}" type="slidenum">
              <a:rPr lang="en-US" smtClean="0"/>
              <a:t>‹#›</a:t>
            </a:fld>
            <a:endParaRPr lang="en-US"/>
          </a:p>
        </p:txBody>
      </p:sp>
    </p:spTree>
    <p:extLst>
      <p:ext uri="{BB962C8B-B14F-4D97-AF65-F5344CB8AC3E}">
        <p14:creationId xmlns:p14="http://schemas.microsoft.com/office/powerpoint/2010/main" val="130262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E8D31B-CC5A-4CE0-B2AF-F04355111E6D}"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560BD-B419-43E5-A428-DE9B236BE59F}" type="slidenum">
              <a:rPr lang="en-US" smtClean="0"/>
              <a:t>‹#›</a:t>
            </a:fld>
            <a:endParaRPr lang="en-US"/>
          </a:p>
        </p:txBody>
      </p:sp>
    </p:spTree>
    <p:extLst>
      <p:ext uri="{BB962C8B-B14F-4D97-AF65-F5344CB8AC3E}">
        <p14:creationId xmlns:p14="http://schemas.microsoft.com/office/powerpoint/2010/main" val="224930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9E8D31B-CC5A-4CE0-B2AF-F04355111E6D}"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560BD-B419-43E5-A428-DE9B236BE59F}" type="slidenum">
              <a:rPr lang="en-US" smtClean="0"/>
              <a:t>‹#›</a:t>
            </a:fld>
            <a:endParaRPr lang="en-US"/>
          </a:p>
        </p:txBody>
      </p:sp>
    </p:spTree>
    <p:extLst>
      <p:ext uri="{BB962C8B-B14F-4D97-AF65-F5344CB8AC3E}">
        <p14:creationId xmlns:p14="http://schemas.microsoft.com/office/powerpoint/2010/main" val="256697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E8D31B-CC5A-4CE0-B2AF-F04355111E6D}" type="datetimeFigureOut">
              <a:rPr lang="en-US" smtClean="0"/>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560BD-B419-43E5-A428-DE9B236BE59F}" type="slidenum">
              <a:rPr lang="en-US" smtClean="0"/>
              <a:t>‹#›</a:t>
            </a:fld>
            <a:endParaRPr lang="en-US"/>
          </a:p>
        </p:txBody>
      </p:sp>
    </p:spTree>
    <p:extLst>
      <p:ext uri="{BB962C8B-B14F-4D97-AF65-F5344CB8AC3E}">
        <p14:creationId xmlns:p14="http://schemas.microsoft.com/office/powerpoint/2010/main" val="1455756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E8D31B-CC5A-4CE0-B2AF-F04355111E6D}" type="datetimeFigureOut">
              <a:rPr lang="en-US" smtClean="0"/>
              <a:t>3/13/2020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B560BD-B419-43E5-A428-DE9B236BE59F}" type="slidenum">
              <a:rPr lang="en-US" smtClean="0"/>
              <a:t>‹#›</a:t>
            </a:fld>
            <a:endParaRPr lang="en-US"/>
          </a:p>
        </p:txBody>
      </p:sp>
    </p:spTree>
    <p:extLst>
      <p:ext uri="{BB962C8B-B14F-4D97-AF65-F5344CB8AC3E}">
        <p14:creationId xmlns:p14="http://schemas.microsoft.com/office/powerpoint/2010/main" val="817759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E8D31B-CC5A-4CE0-B2AF-F04355111E6D}" type="datetimeFigureOut">
              <a:rPr lang="en-US" smtClean="0"/>
              <a:t>3/13/2020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560BD-B419-43E5-A428-DE9B236BE59F}" type="slidenum">
              <a:rPr lang="en-US" smtClean="0"/>
              <a:t>‹#›</a:t>
            </a:fld>
            <a:endParaRPr lang="en-US"/>
          </a:p>
        </p:txBody>
      </p:sp>
    </p:spTree>
    <p:extLst>
      <p:ext uri="{BB962C8B-B14F-4D97-AF65-F5344CB8AC3E}">
        <p14:creationId xmlns:p14="http://schemas.microsoft.com/office/powerpoint/2010/main" val="70556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8D31B-CC5A-4CE0-B2AF-F04355111E6D}" type="datetimeFigureOut">
              <a:rPr lang="en-US" smtClean="0"/>
              <a:t>3/13/2020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B560BD-B419-43E5-A428-DE9B236BE59F}" type="slidenum">
              <a:rPr lang="en-US" smtClean="0"/>
              <a:t>‹#›</a:t>
            </a:fld>
            <a:endParaRPr lang="en-US"/>
          </a:p>
        </p:txBody>
      </p:sp>
    </p:spTree>
    <p:extLst>
      <p:ext uri="{BB962C8B-B14F-4D97-AF65-F5344CB8AC3E}">
        <p14:creationId xmlns:p14="http://schemas.microsoft.com/office/powerpoint/2010/main" val="652527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E8D31B-CC5A-4CE0-B2AF-F04355111E6D}" type="datetimeFigureOut">
              <a:rPr lang="en-US" smtClean="0"/>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560BD-B419-43E5-A428-DE9B236BE59F}" type="slidenum">
              <a:rPr lang="en-US" smtClean="0"/>
              <a:t>‹#›</a:t>
            </a:fld>
            <a:endParaRPr lang="en-US"/>
          </a:p>
        </p:txBody>
      </p:sp>
    </p:spTree>
    <p:extLst>
      <p:ext uri="{BB962C8B-B14F-4D97-AF65-F5344CB8AC3E}">
        <p14:creationId xmlns:p14="http://schemas.microsoft.com/office/powerpoint/2010/main" val="100301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9E8D31B-CC5A-4CE0-B2AF-F04355111E6D}" type="datetimeFigureOut">
              <a:rPr lang="en-US" smtClean="0"/>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560BD-B419-43E5-A428-DE9B236BE59F}" type="slidenum">
              <a:rPr lang="en-US" smtClean="0"/>
              <a:t>‹#›</a:t>
            </a:fld>
            <a:endParaRPr lang="en-US"/>
          </a:p>
        </p:txBody>
      </p:sp>
    </p:spTree>
    <p:extLst>
      <p:ext uri="{BB962C8B-B14F-4D97-AF65-F5344CB8AC3E}">
        <p14:creationId xmlns:p14="http://schemas.microsoft.com/office/powerpoint/2010/main" val="2278446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E8D31B-CC5A-4CE0-B2AF-F04355111E6D}" type="datetimeFigureOut">
              <a:rPr lang="en-US" smtClean="0"/>
              <a:t>3/13/2020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560BD-B419-43E5-A428-DE9B236BE59F}" type="slidenum">
              <a:rPr lang="en-US" smtClean="0"/>
              <a:t>‹#›</a:t>
            </a:fld>
            <a:endParaRPr lang="en-US"/>
          </a:p>
        </p:txBody>
      </p:sp>
    </p:spTree>
    <p:extLst>
      <p:ext uri="{BB962C8B-B14F-4D97-AF65-F5344CB8AC3E}">
        <p14:creationId xmlns:p14="http://schemas.microsoft.com/office/powerpoint/2010/main" val="33281334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CHAPTER ONE </a:t>
            </a:r>
            <a:endParaRPr lang="en-US" sz="7200" dirty="0"/>
          </a:p>
        </p:txBody>
      </p:sp>
      <p:sp>
        <p:nvSpPr>
          <p:cNvPr id="3" name="Subtitle 2"/>
          <p:cNvSpPr>
            <a:spLocks noGrp="1"/>
          </p:cNvSpPr>
          <p:nvPr>
            <p:ph type="subTitle" idx="1"/>
          </p:nvPr>
        </p:nvSpPr>
        <p:spPr>
          <a:xfrm>
            <a:off x="280219" y="3602038"/>
            <a:ext cx="11415252" cy="1655762"/>
          </a:xfrm>
        </p:spPr>
        <p:txBody>
          <a:bodyPr>
            <a:noAutofit/>
          </a:bodyPr>
          <a:lstStyle/>
          <a:p>
            <a:pPr marL="63500" marR="0" algn="just">
              <a:spcBef>
                <a:spcPts val="0"/>
              </a:spcBef>
              <a:spcAft>
                <a:spcPts val="0"/>
              </a:spcAft>
            </a:pPr>
            <a:r>
              <a:rPr lang="en-US" sz="5400" b="1" dirty="0">
                <a:solidFill>
                  <a:srgbClr val="592B80"/>
                </a:solidFill>
                <a:latin typeface="Times New Roman" panose="02020603050405020304" pitchFamily="18" charset="0"/>
                <a:ea typeface="Times New Roman" panose="02020603050405020304" pitchFamily="18" charset="0"/>
              </a:rPr>
              <a:t>Benefits</a:t>
            </a:r>
            <a:r>
              <a:rPr lang="en-US" sz="5400" b="1" spc="130" dirty="0">
                <a:solidFill>
                  <a:srgbClr val="592B80"/>
                </a:solidFill>
                <a:latin typeface="Times New Roman" panose="02020603050405020304" pitchFamily="18" charset="0"/>
                <a:ea typeface="Times New Roman" panose="02020603050405020304" pitchFamily="18" charset="0"/>
              </a:rPr>
              <a:t> </a:t>
            </a:r>
            <a:r>
              <a:rPr lang="en-US" sz="5400" b="1" dirty="0">
                <a:solidFill>
                  <a:srgbClr val="592B80"/>
                </a:solidFill>
                <a:latin typeface="Times New Roman" panose="02020603050405020304" pitchFamily="18" charset="0"/>
                <a:ea typeface="Times New Roman" panose="02020603050405020304" pitchFamily="18" charset="0"/>
              </a:rPr>
              <a:t>and</a:t>
            </a:r>
            <a:r>
              <a:rPr lang="en-US" sz="5400" b="1" spc="50" dirty="0">
                <a:solidFill>
                  <a:srgbClr val="592B80"/>
                </a:solidFill>
                <a:latin typeface="Times New Roman" panose="02020603050405020304" pitchFamily="18" charset="0"/>
                <a:ea typeface="Times New Roman" panose="02020603050405020304" pitchFamily="18" charset="0"/>
              </a:rPr>
              <a:t> </a:t>
            </a:r>
            <a:r>
              <a:rPr lang="en-US" sz="5400" b="1" dirty="0">
                <a:solidFill>
                  <a:srgbClr val="592B80"/>
                </a:solidFill>
                <a:latin typeface="Times New Roman" panose="02020603050405020304" pitchFamily="18" charset="0"/>
                <a:ea typeface="Times New Roman" panose="02020603050405020304" pitchFamily="18" charset="0"/>
              </a:rPr>
              <a:t>Risks</a:t>
            </a:r>
            <a:r>
              <a:rPr lang="en-US" sz="5400" b="1" spc="75" dirty="0">
                <a:solidFill>
                  <a:srgbClr val="592B80"/>
                </a:solidFill>
                <a:latin typeface="Times New Roman" panose="02020603050405020304" pitchFamily="18" charset="0"/>
                <a:ea typeface="Times New Roman" panose="02020603050405020304" pitchFamily="18" charset="0"/>
              </a:rPr>
              <a:t> </a:t>
            </a:r>
            <a:r>
              <a:rPr lang="en-US" sz="5400" b="1" dirty="0">
                <a:solidFill>
                  <a:srgbClr val="592B80"/>
                </a:solidFill>
                <a:latin typeface="Times New Roman" panose="02020603050405020304" pitchFamily="18" charset="0"/>
                <a:ea typeface="Times New Roman" panose="02020603050405020304" pitchFamily="18" charset="0"/>
              </a:rPr>
              <a:t>Associated</a:t>
            </a:r>
            <a:r>
              <a:rPr lang="en-US" sz="5400" b="1" spc="150" dirty="0">
                <a:solidFill>
                  <a:srgbClr val="592B80"/>
                </a:solidFill>
                <a:latin typeface="Times New Roman" panose="02020603050405020304" pitchFamily="18" charset="0"/>
                <a:ea typeface="Times New Roman" panose="02020603050405020304" pitchFamily="18" charset="0"/>
              </a:rPr>
              <a:t> </a:t>
            </a:r>
            <a:r>
              <a:rPr lang="en-US" sz="5400" b="1" dirty="0">
                <a:solidFill>
                  <a:srgbClr val="592B80"/>
                </a:solidFill>
                <a:latin typeface="Times New Roman" panose="02020603050405020304" pitchFamily="18" charset="0"/>
                <a:ea typeface="Times New Roman" panose="02020603050405020304" pitchFamily="18" charset="0"/>
              </a:rPr>
              <a:t>with</a:t>
            </a:r>
            <a:r>
              <a:rPr lang="en-US" sz="5400" b="1" spc="65" dirty="0">
                <a:solidFill>
                  <a:srgbClr val="592B80"/>
                </a:solidFill>
                <a:latin typeface="Times New Roman" panose="02020603050405020304" pitchFamily="18" charset="0"/>
                <a:ea typeface="Times New Roman" panose="02020603050405020304" pitchFamily="18" charset="0"/>
              </a:rPr>
              <a:t> </a:t>
            </a:r>
            <a:r>
              <a:rPr lang="en-US" sz="5400" b="1" dirty="0">
                <a:solidFill>
                  <a:srgbClr val="592B80"/>
                </a:solidFill>
                <a:latin typeface="Times New Roman" panose="02020603050405020304" pitchFamily="18" charset="0"/>
                <a:ea typeface="Times New Roman" panose="02020603050405020304" pitchFamily="18" charset="0"/>
              </a:rPr>
              <a:t>Physical</a:t>
            </a:r>
            <a:r>
              <a:rPr lang="en-US" sz="5400" b="1" spc="130" dirty="0">
                <a:solidFill>
                  <a:srgbClr val="592B80"/>
                </a:solidFill>
                <a:latin typeface="Times New Roman" panose="02020603050405020304" pitchFamily="18" charset="0"/>
                <a:ea typeface="Times New Roman" panose="02020603050405020304" pitchFamily="18" charset="0"/>
              </a:rPr>
              <a:t> </a:t>
            </a:r>
            <a:r>
              <a:rPr lang="en-US" sz="5400" b="1" dirty="0">
                <a:solidFill>
                  <a:srgbClr val="592B80"/>
                </a:solidFill>
                <a:latin typeface="Times New Roman" panose="02020603050405020304" pitchFamily="18" charset="0"/>
                <a:ea typeface="Times New Roman" panose="02020603050405020304" pitchFamily="18" charset="0"/>
              </a:rPr>
              <a:t>Activity</a:t>
            </a:r>
            <a:endParaRPr lang="en-US" sz="3600" dirty="0" smtClean="0">
              <a:effectLst/>
              <a:latin typeface="Times New Roman" panose="02020603050405020304" pitchFamily="18" charset="0"/>
              <a:ea typeface="Times New Roman" panose="02020603050405020304" pitchFamily="18" charset="0"/>
            </a:endParaRPr>
          </a:p>
          <a:p>
            <a:pPr algn="just">
              <a:lnSpc>
                <a:spcPts val="500"/>
              </a:lnSpc>
              <a:spcBef>
                <a:spcPts val="0"/>
              </a:spcBef>
            </a:pPr>
            <a:r>
              <a:rPr lang="en-US" sz="1800" dirty="0" smtClean="0">
                <a:effectLst/>
                <a:latin typeface="Times New Roman" panose="02020603050405020304" pitchFamily="18" charset="0"/>
                <a:ea typeface="Times New Roman" panose="02020603050405020304" pitchFamily="18" charset="0"/>
              </a:rPr>
              <a:t> </a:t>
            </a:r>
            <a:endParaRPr lang="en-US" sz="4000" dirty="0" smtClean="0">
              <a:effectLst/>
              <a:latin typeface="Times New Roman" panose="02020603050405020304" pitchFamily="18" charset="0"/>
              <a:ea typeface="Times New Roman" panose="02020603050405020304" pitchFamily="18" charset="0"/>
            </a:endParaRPr>
          </a:p>
          <a:p>
            <a:endParaRPr lang="en-US" sz="6000" dirty="0"/>
          </a:p>
        </p:txBody>
      </p:sp>
    </p:spTree>
    <p:extLst>
      <p:ext uri="{BB962C8B-B14F-4D97-AF65-F5344CB8AC3E}">
        <p14:creationId xmlns:p14="http://schemas.microsoft.com/office/powerpoint/2010/main" val="2298293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365126"/>
            <a:ext cx="11321716" cy="874128"/>
          </a:xfrm>
        </p:spPr>
        <p:txBody>
          <a:bodyPr>
            <a:normAutofit fontScale="90000"/>
          </a:bodyPr>
          <a:lstStyle/>
          <a:p>
            <a:pPr marL="63500" marR="0">
              <a:spcBef>
                <a:spcPts val="0"/>
              </a:spcBef>
              <a:spcAft>
                <a:spcPts val="0"/>
              </a:spcAft>
            </a:pPr>
            <a:r>
              <a:rPr lang="en-US" b="1" dirty="0" smtClean="0">
                <a:solidFill>
                  <a:srgbClr val="592B80"/>
                </a:solidFill>
                <a:latin typeface="Times New Roman" panose="02020603050405020304" pitchFamily="18" charset="0"/>
                <a:ea typeface="Times New Roman" panose="02020603050405020304" pitchFamily="18" charset="0"/>
              </a:rPr>
              <a:t/>
            </a:r>
            <a:br>
              <a:rPr lang="en-US" b="1" dirty="0" smtClean="0">
                <a:solidFill>
                  <a:srgbClr val="592B80"/>
                </a:solidFill>
                <a:latin typeface="Times New Roman" panose="02020603050405020304" pitchFamily="18" charset="0"/>
                <a:ea typeface="Times New Roman" panose="02020603050405020304" pitchFamily="18" charset="0"/>
              </a:rPr>
            </a:br>
            <a:r>
              <a:rPr lang="en-US" b="1" dirty="0">
                <a:solidFill>
                  <a:srgbClr val="592B80"/>
                </a:solidFill>
                <a:latin typeface="Times New Roman" panose="02020603050405020304" pitchFamily="18" charset="0"/>
                <a:ea typeface="Times New Roman" panose="02020603050405020304" pitchFamily="18" charset="0"/>
              </a:rPr>
              <a:t/>
            </a:r>
            <a:br>
              <a:rPr lang="en-US" b="1" dirty="0">
                <a:solidFill>
                  <a:srgbClr val="592B80"/>
                </a:solidFill>
                <a:latin typeface="Times New Roman" panose="02020603050405020304" pitchFamily="18" charset="0"/>
                <a:ea typeface="Times New Roman" panose="02020603050405020304" pitchFamily="18" charset="0"/>
              </a:rPr>
            </a:br>
            <a:r>
              <a:rPr lang="en-US" sz="4000" b="1" dirty="0" smtClean="0">
                <a:solidFill>
                  <a:srgbClr val="592B80"/>
                </a:solidFill>
                <a:latin typeface="Times New Roman" panose="02020603050405020304" pitchFamily="18" charset="0"/>
                <a:ea typeface="Times New Roman" panose="02020603050405020304" pitchFamily="18" charset="0"/>
              </a:rPr>
              <a:t>HEA</a:t>
            </a:r>
            <a:r>
              <a:rPr lang="en-US" sz="4000" b="1" spc="-155" dirty="0" smtClean="0">
                <a:solidFill>
                  <a:srgbClr val="592B80"/>
                </a:solidFill>
                <a:latin typeface="Times New Roman" panose="02020603050405020304" pitchFamily="18" charset="0"/>
                <a:ea typeface="Times New Roman" panose="02020603050405020304" pitchFamily="18" charset="0"/>
              </a:rPr>
              <a:t>L</a:t>
            </a:r>
            <a:r>
              <a:rPr lang="en-US" sz="4000" b="1" dirty="0" smtClean="0">
                <a:solidFill>
                  <a:srgbClr val="592B80"/>
                </a:solidFill>
                <a:latin typeface="Times New Roman" panose="02020603050405020304" pitchFamily="18" charset="0"/>
                <a:ea typeface="Times New Roman" panose="02020603050405020304" pitchFamily="18" charset="0"/>
              </a:rPr>
              <a:t>TH </a:t>
            </a:r>
            <a:r>
              <a:rPr lang="en-US" sz="4000" b="1" dirty="0">
                <a:solidFill>
                  <a:srgbClr val="592B80"/>
                </a:solidFill>
                <a:latin typeface="Times New Roman" panose="02020603050405020304" pitchFamily="18" charset="0"/>
                <a:ea typeface="Times New Roman" panose="02020603050405020304" pitchFamily="18" charset="0"/>
              </a:rPr>
              <a:t>BENEFITS O</a:t>
            </a:r>
            <a:r>
              <a:rPr lang="en-US" sz="4000" b="1" spc="-60" dirty="0">
                <a:solidFill>
                  <a:srgbClr val="592B80"/>
                </a:solidFill>
                <a:latin typeface="Times New Roman" panose="02020603050405020304" pitchFamily="18" charset="0"/>
                <a:ea typeface="Times New Roman" panose="02020603050405020304" pitchFamily="18" charset="0"/>
              </a:rPr>
              <a:t>F</a:t>
            </a:r>
            <a:r>
              <a:rPr lang="en-US" sz="4000" b="1" dirty="0">
                <a:solidFill>
                  <a:srgbClr val="592B80"/>
                </a:solidFill>
                <a:latin typeface="Times New Roman" panose="02020603050405020304" pitchFamily="18" charset="0"/>
                <a:ea typeface="Times New Roman" panose="02020603050405020304" pitchFamily="18" charset="0"/>
              </a:rPr>
              <a:t> REGULAR </a:t>
            </a:r>
            <a:r>
              <a:rPr lang="en-US" sz="4000" b="1" dirty="0" smtClean="0">
                <a:solidFill>
                  <a:srgbClr val="592B80"/>
                </a:solidFill>
                <a:latin typeface="Times New Roman" panose="02020603050405020304" pitchFamily="18" charset="0"/>
                <a:ea typeface="Times New Roman" panose="02020603050405020304" pitchFamily="18" charset="0"/>
              </a:rPr>
              <a:t>PA &amp; EXERCISE</a:t>
            </a:r>
            <a:r>
              <a:rPr lang="en-US" sz="1800" dirty="0">
                <a:latin typeface="Times New Roman" panose="02020603050405020304" pitchFamily="18" charset="0"/>
                <a:ea typeface="Times New Roman" panose="02020603050405020304" pitchFamily="18" charset="0"/>
              </a:rPr>
              <a:t/>
            </a:r>
            <a:br>
              <a:rPr lang="en-US" sz="1800" dirty="0">
                <a:latin typeface="Times New Roman" panose="02020603050405020304" pitchFamily="18" charset="0"/>
                <a:ea typeface="Times New Roman" panose="02020603050405020304" pitchFamily="18" charset="0"/>
              </a:rPr>
            </a:br>
            <a:r>
              <a:rPr lang="en-US" sz="4000" dirty="0">
                <a:latin typeface="Times New Roman" panose="02020603050405020304" pitchFamily="18" charset="0"/>
                <a:ea typeface="Times New Roman" panose="02020603050405020304" pitchFamily="18" charset="0"/>
              </a:rPr>
              <a:t/>
            </a:r>
            <a:br>
              <a:rPr lang="en-US" sz="4000" dirty="0">
                <a:latin typeface="Times New Roman" panose="02020603050405020304" pitchFamily="18" charset="0"/>
                <a:ea typeface="Times New Roman" panose="02020603050405020304" pitchFamily="18" charset="0"/>
              </a:rPr>
            </a:br>
            <a:endParaRPr lang="en-US" dirty="0"/>
          </a:p>
        </p:txBody>
      </p:sp>
      <p:sp>
        <p:nvSpPr>
          <p:cNvPr id="3" name="Content Placeholder 2"/>
          <p:cNvSpPr>
            <a:spLocks noGrp="1"/>
          </p:cNvSpPr>
          <p:nvPr>
            <p:ph idx="1"/>
          </p:nvPr>
        </p:nvSpPr>
        <p:spPr>
          <a:xfrm>
            <a:off x="433137" y="1239254"/>
            <a:ext cx="11321716" cy="4937709"/>
          </a:xfrm>
        </p:spPr>
        <p:txBody>
          <a:bodyPr/>
          <a:lstStyle/>
          <a:p>
            <a:pPr marL="0" marR="0" indent="0" algn="just">
              <a:lnSpc>
                <a:spcPts val="1100"/>
              </a:lnSpc>
              <a:spcBef>
                <a:spcPts val="60"/>
              </a:spcBef>
              <a:spcAft>
                <a:spcPts val="0"/>
              </a:spcAft>
              <a:buNone/>
            </a:pPr>
            <a:endParaRPr lang="en-US" sz="1600" dirty="0">
              <a:latin typeface="Times New Roman" panose="02020603050405020304" pitchFamily="18" charset="0"/>
              <a:ea typeface="Times New Roman" panose="02020603050405020304" pitchFamily="18" charset="0"/>
            </a:endParaRPr>
          </a:p>
          <a:p>
            <a:pPr marL="0" indent="0" algn="just"/>
            <a:r>
              <a:rPr lang="en-US" dirty="0">
                <a:latin typeface="Times New Roman" panose="02020603050405020304" pitchFamily="18" charset="0"/>
                <a:ea typeface="Times New Roman" panose="02020603050405020304" pitchFamily="18" charset="0"/>
              </a:rPr>
              <a:t>Evidence</a:t>
            </a:r>
            <a:r>
              <a:rPr lang="en-US" spc="1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support</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inverse</a:t>
            </a:r>
            <a:r>
              <a:rPr lang="en-US" spc="10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relationship</a:t>
            </a:r>
            <a:r>
              <a:rPr lang="en-US" spc="1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between</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regular</a:t>
            </a:r>
            <a:r>
              <a:rPr lang="en-US" spc="100" dirty="0">
                <a:latin typeface="Times New Roman" panose="02020603050405020304" pitchFamily="18" charset="0"/>
                <a:ea typeface="Times New Roman" panose="02020603050405020304" pitchFamily="18" charset="0"/>
              </a:rPr>
              <a:t> </a:t>
            </a:r>
            <a:r>
              <a:rPr lang="en-US" spc="-130" dirty="0">
                <a:latin typeface="Times New Roman" panose="02020603050405020304" pitchFamily="18" charset="0"/>
                <a:ea typeface="Times New Roman" panose="02020603050405020304" pitchFamily="18" charset="0"/>
              </a:rPr>
              <a:t>P</a:t>
            </a:r>
            <a:r>
              <a:rPr lang="en-US" spc="-80" dirty="0">
                <a:latin typeface="Times New Roman" panose="02020603050405020304" pitchFamily="18" charset="0"/>
                <a:ea typeface="Times New Roman" panose="02020603050405020304" pitchFamily="18" charset="0"/>
              </a:rPr>
              <a:t>A</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and/or</a:t>
            </a:r>
            <a:r>
              <a:rPr lang="en-US" spc="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 and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premature</a:t>
            </a:r>
            <a:r>
              <a:rPr lang="en-US" spc="1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mortalit</a:t>
            </a:r>
            <a:r>
              <a:rPr lang="en-US" spc="-95" dirty="0">
                <a:latin typeface="Times New Roman" panose="02020603050405020304" pitchFamily="18" charset="0"/>
                <a:ea typeface="Times New Roman" panose="02020603050405020304" pitchFamily="18" charset="0"/>
              </a:rPr>
              <a:t>y</a:t>
            </a:r>
            <a:r>
              <a:rPr lang="en-US" dirty="0">
                <a:latin typeface="Times New Roman" panose="02020603050405020304" pitchFamily="18" charset="0"/>
                <a:ea typeface="Times New Roman" panose="02020603050405020304" pitchFamily="18" charset="0"/>
              </a:rPr>
              <a:t>,</a:t>
            </a:r>
            <a:r>
              <a:rPr lang="en-US" spc="1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CVD/CAD,</a:t>
            </a:r>
            <a:r>
              <a:rPr lang="en-US" spc="1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hypertension,</a:t>
            </a:r>
            <a:r>
              <a:rPr lang="en-US" spc="1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stroke,</a:t>
            </a:r>
            <a:r>
              <a:rPr lang="en-US" spc="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osteoporosis,</a:t>
            </a:r>
            <a:r>
              <a:rPr lang="en-US" spc="1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T2DM, metabolic</a:t>
            </a:r>
            <a:r>
              <a:rPr lang="en-US" spc="1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syndrome</a:t>
            </a:r>
            <a:r>
              <a:rPr lang="en-US" spc="125"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(METSYN),</a:t>
            </a:r>
            <a:r>
              <a:rPr lang="en-US" spc="125"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obesit</a:t>
            </a:r>
            <a:r>
              <a:rPr lang="en-US" spc="-95" dirty="0">
                <a:latin typeface="Times New Roman" panose="02020603050405020304" pitchFamily="18" charset="0"/>
                <a:ea typeface="Times New Roman" panose="02020603050405020304" pitchFamily="18" charset="0"/>
              </a:rPr>
              <a:t>y</a:t>
            </a:r>
            <a:r>
              <a:rPr lang="en-US" dirty="0" smtClean="0">
                <a:latin typeface="Times New Roman" panose="02020603050405020304" pitchFamily="18" charset="0"/>
                <a:ea typeface="Times New Roman" panose="02020603050405020304" pitchFamily="18" charset="0"/>
              </a:rPr>
              <a:t>,</a:t>
            </a:r>
            <a:r>
              <a:rPr lang="en-US" spc="110" dirty="0" smtClean="0">
                <a:latin typeface="Times New Roman" panose="02020603050405020304" pitchFamily="18" charset="0"/>
                <a:ea typeface="Times New Roman" panose="02020603050405020304" pitchFamily="18" charset="0"/>
              </a:rPr>
              <a:t> AND   </a:t>
            </a:r>
            <a:r>
              <a:rPr lang="en-US" spc="35"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cancers,</a:t>
            </a:r>
            <a:r>
              <a:rPr lang="en-US" spc="250"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depression,</a:t>
            </a:r>
            <a:r>
              <a:rPr lang="en-US" spc="1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functional</a:t>
            </a:r>
            <a:r>
              <a:rPr lang="en-US" spc="1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health, falls,</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cognitive</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function</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continues</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accumulate</a:t>
            </a:r>
            <a:r>
              <a:rPr lang="en-US" spc="175" dirty="0">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244953008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57" y="436098"/>
            <a:ext cx="11521440" cy="5740865"/>
          </a:xfrm>
        </p:spPr>
        <p:txBody>
          <a:bodyPr>
            <a:normAutofit lnSpcReduction="10000"/>
          </a:bodyPr>
          <a:lstStyle/>
          <a:p>
            <a:pPr algn="just"/>
            <a:r>
              <a:rPr lang="en-US" dirty="0"/>
              <a:t>The information obtained from health-related physical fitness testing, in combination with the individual’s medical and exercise history, is used for the following:</a:t>
            </a:r>
          </a:p>
          <a:p>
            <a:pPr algn="just"/>
            <a:endParaRPr lang="en-US" dirty="0"/>
          </a:p>
          <a:p>
            <a:pPr algn="just"/>
            <a:r>
              <a:rPr lang="en-US" dirty="0"/>
              <a:t>  Collecting baseline data and educating participants about their present health/fitness status relative to health-related standards and age- and sex- matched norms.</a:t>
            </a:r>
          </a:p>
          <a:p>
            <a:pPr algn="just"/>
            <a:r>
              <a:rPr lang="en-US" dirty="0"/>
              <a:t>  Providing data that are helpful in development of individualized exercise prescriptions (Ex Rx) to address all health/fitness components.</a:t>
            </a:r>
          </a:p>
          <a:p>
            <a:pPr algn="just"/>
            <a:r>
              <a:rPr lang="en-US" dirty="0"/>
              <a:t>  Collecting follow-up data that allow evaluation of progress following an Ex</a:t>
            </a:r>
          </a:p>
          <a:p>
            <a:pPr algn="just"/>
            <a:r>
              <a:rPr lang="en-US" dirty="0"/>
              <a:t>Rx and long-term monitoring as participants age.</a:t>
            </a:r>
          </a:p>
          <a:p>
            <a:pPr algn="just"/>
            <a:r>
              <a:rPr lang="en-US" dirty="0"/>
              <a:t>  Motivating participants by establishing reasonable and attainable health/fitness goals</a:t>
            </a:r>
          </a:p>
          <a:p>
            <a:endParaRPr lang="en-US" dirty="0"/>
          </a:p>
        </p:txBody>
      </p:sp>
    </p:spTree>
    <p:extLst>
      <p:ext uri="{BB962C8B-B14F-4D97-AF65-F5344CB8AC3E}">
        <p14:creationId xmlns:p14="http://schemas.microsoft.com/office/powerpoint/2010/main" val="39473760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2832"/>
          </a:xfrm>
        </p:spPr>
        <p:txBody>
          <a:bodyPr>
            <a:normAutofit fontScale="90000"/>
          </a:bodyPr>
          <a:lstStyle/>
          <a:p>
            <a:r>
              <a:rPr lang="en-US" dirty="0" smtClean="0"/>
              <a:t/>
            </a:r>
            <a:br>
              <a:rPr lang="en-US" dirty="0" smtClean="0"/>
            </a:br>
            <a:r>
              <a:rPr lang="en-US" dirty="0" smtClean="0"/>
              <a:t>       </a:t>
            </a:r>
            <a:r>
              <a:rPr lang="en-US" b="1" dirty="0" smtClean="0"/>
              <a:t>Pretest </a:t>
            </a:r>
            <a:r>
              <a:rPr lang="en-US" b="1" dirty="0"/>
              <a:t>Instructions</a:t>
            </a:r>
            <a:br>
              <a:rPr lang="en-US" b="1" dirty="0"/>
            </a:br>
            <a:endParaRPr lang="en-US" b="1" dirty="0"/>
          </a:p>
        </p:txBody>
      </p:sp>
      <p:sp>
        <p:nvSpPr>
          <p:cNvPr id="3" name="Content Placeholder 2"/>
          <p:cNvSpPr>
            <a:spLocks noGrp="1"/>
          </p:cNvSpPr>
          <p:nvPr>
            <p:ph idx="1"/>
          </p:nvPr>
        </p:nvSpPr>
        <p:spPr>
          <a:xfrm>
            <a:off x="196947" y="1111348"/>
            <a:ext cx="11662117" cy="5401994"/>
          </a:xfrm>
        </p:spPr>
        <p:txBody>
          <a:bodyPr>
            <a:normAutofit/>
          </a:bodyPr>
          <a:lstStyle/>
          <a:p>
            <a:endParaRPr lang="en-US" dirty="0"/>
          </a:p>
          <a:p>
            <a:pPr algn="just"/>
            <a:r>
              <a:rPr lang="en-US" dirty="0" smtClean="0"/>
              <a:t>The </a:t>
            </a:r>
            <a:r>
              <a:rPr lang="en-US" dirty="0"/>
              <a:t>following steps should be taken to ensure client safety and comfort before administering a health-related physical fitness test</a:t>
            </a:r>
            <a:r>
              <a:rPr lang="en-US" dirty="0" smtClean="0"/>
              <a:t>:</a:t>
            </a:r>
            <a:endParaRPr lang="en-US" dirty="0"/>
          </a:p>
          <a:p>
            <a:pPr algn="just"/>
            <a:r>
              <a:rPr lang="en-US" dirty="0"/>
              <a:t>  Perform the informed consent process and allow time for the individual undergoing assessment to have all questions adequately addressed </a:t>
            </a:r>
            <a:r>
              <a:rPr lang="en-US" dirty="0" smtClean="0"/>
              <a:t>Perform </a:t>
            </a:r>
            <a:r>
              <a:rPr lang="en-US" dirty="0"/>
              <a:t>exercise </a:t>
            </a:r>
            <a:r>
              <a:rPr lang="en-US" dirty="0" smtClean="0"/>
              <a:t>pre-participation </a:t>
            </a:r>
            <a:r>
              <a:rPr lang="en-US" dirty="0"/>
              <a:t>health screening </a:t>
            </a:r>
            <a:r>
              <a:rPr lang="en-US" dirty="0" smtClean="0"/>
              <a:t>Complete </a:t>
            </a:r>
            <a:r>
              <a:rPr lang="en-US" dirty="0"/>
              <a:t>a </a:t>
            </a:r>
            <a:r>
              <a:rPr lang="en-US" dirty="0" smtClean="0"/>
              <a:t>pre-exercise </a:t>
            </a:r>
            <a:r>
              <a:rPr lang="en-US" dirty="0"/>
              <a:t>evaluation including a medical history and a cardiovascular disease (CVD) risk factor assessment </a:t>
            </a:r>
            <a:endParaRPr lang="en-US" dirty="0" smtClean="0"/>
          </a:p>
          <a:p>
            <a:pPr algn="just"/>
            <a:r>
              <a:rPr lang="en-US" dirty="0" smtClean="0"/>
              <a:t>A </a:t>
            </a:r>
            <a:r>
              <a:rPr lang="en-US" dirty="0"/>
              <a:t>minimal recommendation is that individuals complete a self-guided questionnaire such as the Physical Activity Readiness Questionnaire + (PAR- Q+) </a:t>
            </a:r>
            <a:endParaRPr lang="en-US" dirty="0" smtClean="0"/>
          </a:p>
          <a:p>
            <a:pPr algn="just"/>
            <a:endParaRPr lang="en-US" dirty="0"/>
          </a:p>
        </p:txBody>
      </p:sp>
    </p:spTree>
    <p:extLst>
      <p:ext uri="{BB962C8B-B14F-4D97-AF65-F5344CB8AC3E}">
        <p14:creationId xmlns:p14="http://schemas.microsoft.com/office/powerpoint/2010/main" val="8404182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1817"/>
          </a:xfrm>
        </p:spPr>
        <p:txBody>
          <a:bodyPr>
            <a:normAutofit fontScale="90000"/>
          </a:bodyPr>
          <a:lstStyle/>
          <a:p>
            <a:r>
              <a:rPr lang="en-US" dirty="0" smtClean="0"/>
              <a:t/>
            </a:r>
            <a:br>
              <a:rPr lang="en-US" dirty="0" smtClean="0"/>
            </a:br>
            <a:r>
              <a:rPr lang="en-US" dirty="0"/>
              <a:t/>
            </a:r>
            <a:br>
              <a:rPr lang="en-US" dirty="0"/>
            </a:br>
            <a:r>
              <a:rPr lang="en-US" b="1" dirty="0" smtClean="0"/>
              <a:t>Test </a:t>
            </a:r>
            <a:r>
              <a:rPr lang="en-US" b="1" dirty="0"/>
              <a:t>Organization</a:t>
            </a:r>
            <a:br>
              <a:rPr lang="en-US" b="1" dirty="0"/>
            </a:br>
            <a:endParaRPr lang="en-US" b="1" dirty="0"/>
          </a:p>
        </p:txBody>
      </p:sp>
      <p:sp>
        <p:nvSpPr>
          <p:cNvPr id="3" name="Content Placeholder 2"/>
          <p:cNvSpPr>
            <a:spLocks noGrp="1"/>
          </p:cNvSpPr>
          <p:nvPr>
            <p:ph idx="1"/>
          </p:nvPr>
        </p:nvSpPr>
        <p:spPr>
          <a:xfrm>
            <a:off x="309489" y="1252025"/>
            <a:ext cx="11563643" cy="5458264"/>
          </a:xfrm>
        </p:spPr>
        <p:txBody>
          <a:bodyPr>
            <a:normAutofit fontScale="92500" lnSpcReduction="10000"/>
          </a:bodyPr>
          <a:lstStyle/>
          <a:p>
            <a:endParaRPr lang="en-US" dirty="0"/>
          </a:p>
          <a:p>
            <a:pPr marL="0" indent="0">
              <a:buNone/>
            </a:pPr>
            <a:r>
              <a:rPr lang="en-US" b="1" dirty="0"/>
              <a:t>The following should be accomplished before the client/patient arrives at the test site</a:t>
            </a:r>
            <a:r>
              <a:rPr lang="en-US" b="1" dirty="0" smtClean="0"/>
              <a:t>:</a:t>
            </a:r>
            <a:endParaRPr lang="en-US" dirty="0"/>
          </a:p>
          <a:p>
            <a:pPr algn="just"/>
            <a:r>
              <a:rPr lang="en-US" dirty="0"/>
              <a:t>  Ensure consent and screening forms, data recording sheets, and any related testing documents are available in the client’s file and available for the test’s administration.</a:t>
            </a:r>
          </a:p>
          <a:p>
            <a:pPr algn="just"/>
            <a:r>
              <a:rPr lang="en-US" dirty="0"/>
              <a:t>  Calibrate all equipment (e.g., cycle ergometer, treadmill, sphygmomanometer) at least monthly, or more frequently based on use; certain equipment such as </a:t>
            </a:r>
            <a:r>
              <a:rPr lang="en-US" dirty="0" err="1"/>
              <a:t>ventilatory</a:t>
            </a:r>
            <a:r>
              <a:rPr lang="en-US" dirty="0"/>
              <a:t> expired gas analysis systems should be calibrated prior to each test according to manufacturers’ specifications; and document equipment calibration. </a:t>
            </a:r>
            <a:endParaRPr lang="en-US" dirty="0" smtClean="0"/>
          </a:p>
          <a:p>
            <a:pPr algn="just"/>
            <a:r>
              <a:rPr lang="en-US" dirty="0" smtClean="0"/>
              <a:t>Skinfold </a:t>
            </a:r>
            <a:r>
              <a:rPr lang="en-US" dirty="0"/>
              <a:t>calipers should be regularly checked for accuracy and sent to the manufacturer for calibration when needed.</a:t>
            </a:r>
          </a:p>
          <a:p>
            <a:pPr algn="just"/>
            <a:r>
              <a:rPr lang="en-US" dirty="0"/>
              <a:t>  Ensure a room temperature between 68° F and 72° F (20° C and 22° C) and humidity of less than 60% with adequate airflow </a:t>
            </a:r>
          </a:p>
          <a:p>
            <a:pPr algn="just"/>
            <a:endParaRPr lang="en-US" dirty="0"/>
          </a:p>
        </p:txBody>
      </p:sp>
    </p:spTree>
    <p:extLst>
      <p:ext uri="{BB962C8B-B14F-4D97-AF65-F5344CB8AC3E}">
        <p14:creationId xmlns:p14="http://schemas.microsoft.com/office/powerpoint/2010/main" val="29562602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0629"/>
          </a:xfrm>
        </p:spPr>
        <p:txBody>
          <a:bodyPr>
            <a:normAutofit fontScale="90000"/>
          </a:bodyPr>
          <a:lstStyle/>
          <a:p>
            <a:r>
              <a:rPr lang="en-US" dirty="0" smtClean="0"/>
              <a:t/>
            </a:r>
            <a:br>
              <a:rPr lang="en-US" dirty="0" smtClean="0"/>
            </a:br>
            <a:r>
              <a:rPr lang="en-US" dirty="0"/>
              <a:t> </a:t>
            </a:r>
            <a:r>
              <a:rPr lang="en-US" dirty="0" smtClean="0"/>
              <a:t>                </a:t>
            </a:r>
            <a:r>
              <a:rPr lang="en-US" b="1" dirty="0" smtClean="0"/>
              <a:t>Test </a:t>
            </a:r>
            <a:r>
              <a:rPr lang="en-US" b="1" dirty="0"/>
              <a:t>Environment</a:t>
            </a:r>
            <a:br>
              <a:rPr lang="en-US" b="1" dirty="0"/>
            </a:br>
            <a:endParaRPr lang="en-US" b="1" dirty="0"/>
          </a:p>
        </p:txBody>
      </p:sp>
      <p:sp>
        <p:nvSpPr>
          <p:cNvPr id="3" name="Content Placeholder 2"/>
          <p:cNvSpPr>
            <a:spLocks noGrp="1"/>
          </p:cNvSpPr>
          <p:nvPr>
            <p:ph idx="1"/>
          </p:nvPr>
        </p:nvSpPr>
        <p:spPr>
          <a:xfrm>
            <a:off x="379828" y="1195754"/>
            <a:ext cx="11240086" cy="5190978"/>
          </a:xfrm>
        </p:spPr>
        <p:txBody>
          <a:bodyPr/>
          <a:lstStyle/>
          <a:p>
            <a:pPr algn="just"/>
            <a:r>
              <a:rPr lang="en-US" dirty="0" smtClean="0"/>
              <a:t>The </a:t>
            </a:r>
            <a:r>
              <a:rPr lang="en-US" dirty="0"/>
              <a:t>environment is important for test validity and reliability. Test anxiety, emotions, room temperature, and ventilation should be controlled as much as possible. </a:t>
            </a:r>
            <a:endParaRPr lang="en-US" dirty="0" smtClean="0"/>
          </a:p>
          <a:p>
            <a:pPr algn="just"/>
            <a:r>
              <a:rPr lang="en-US" dirty="0" smtClean="0"/>
              <a:t>To </a:t>
            </a:r>
            <a:r>
              <a:rPr lang="en-US" dirty="0"/>
              <a:t>minimize subject anxiety, the test procedures should be </a:t>
            </a:r>
            <a:r>
              <a:rPr lang="en-US" dirty="0" smtClean="0"/>
              <a:t>explained adequately </a:t>
            </a:r>
            <a:r>
              <a:rPr lang="en-US" dirty="0"/>
              <a:t>and should not be rushed, and the test environment should be quiet and private. </a:t>
            </a:r>
            <a:endParaRPr lang="en-US" dirty="0" smtClean="0"/>
          </a:p>
          <a:p>
            <a:pPr algn="just"/>
            <a:endParaRPr lang="en-US" dirty="0"/>
          </a:p>
          <a:p>
            <a:pPr algn="just"/>
            <a:r>
              <a:rPr lang="en-US" dirty="0" smtClean="0"/>
              <a:t>The </a:t>
            </a:r>
            <a:r>
              <a:rPr lang="en-US" dirty="0"/>
              <a:t>room should be equipped with a comfortable seat and/or examination table to be used for resting BP and HR</a:t>
            </a:r>
          </a:p>
        </p:txBody>
      </p:sp>
    </p:spTree>
    <p:extLst>
      <p:ext uri="{BB962C8B-B14F-4D97-AF65-F5344CB8AC3E}">
        <p14:creationId xmlns:p14="http://schemas.microsoft.com/office/powerpoint/2010/main" val="21652261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895" y="1308295"/>
            <a:ext cx="10959905" cy="4868668"/>
          </a:xfrm>
        </p:spPr>
        <p:txBody>
          <a:bodyPr/>
          <a:lstStyle/>
          <a:p>
            <a:pPr marL="0" indent="0">
              <a:buNone/>
            </a:pPr>
            <a:endParaRPr lang="en-US" dirty="0" smtClean="0"/>
          </a:p>
          <a:p>
            <a:pPr marL="0" indent="0">
              <a:buNone/>
            </a:pPr>
            <a:r>
              <a:rPr lang="en-US" sz="7200" dirty="0" smtClean="0"/>
              <a:t>A </a:t>
            </a:r>
            <a:r>
              <a:rPr lang="en-US" sz="7200" dirty="0"/>
              <a:t>COMPREHENSIVE HEALTH FITNESS </a:t>
            </a:r>
            <a:r>
              <a:rPr lang="en-US" sz="7200" dirty="0" smtClean="0"/>
              <a:t>EVALUATION</a:t>
            </a:r>
            <a:endParaRPr lang="en-US" sz="7200" dirty="0"/>
          </a:p>
        </p:txBody>
      </p:sp>
    </p:spTree>
    <p:extLst>
      <p:ext uri="{BB962C8B-B14F-4D97-AF65-F5344CB8AC3E}">
        <p14:creationId xmlns:p14="http://schemas.microsoft.com/office/powerpoint/2010/main" val="59972015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9994"/>
            <a:ext cx="10515600" cy="5346969"/>
          </a:xfrm>
        </p:spPr>
        <p:txBody>
          <a:bodyPr/>
          <a:lstStyle/>
          <a:p>
            <a:r>
              <a:rPr lang="en-US" dirty="0"/>
              <a:t>RESTING HEART RATE AND BLOOD </a:t>
            </a:r>
            <a:r>
              <a:rPr lang="en-US" dirty="0" smtClean="0"/>
              <a:t>PRESSUR</a:t>
            </a:r>
          </a:p>
          <a:p>
            <a:r>
              <a:rPr lang="en-US" b="1" dirty="0" smtClean="0"/>
              <a:t>BODY COMPOSITION</a:t>
            </a:r>
          </a:p>
          <a:p>
            <a:pPr lvl="1"/>
            <a:r>
              <a:rPr lang="en-US" b="1" dirty="0"/>
              <a:t>Anthropometric Methods</a:t>
            </a:r>
            <a:endParaRPr lang="en-US" dirty="0"/>
          </a:p>
          <a:p>
            <a:pPr lvl="1"/>
            <a:r>
              <a:rPr lang="en-US" b="1" i="1" dirty="0"/>
              <a:t>Height, Weight, and Body Mass Index</a:t>
            </a:r>
            <a:endParaRPr lang="en-US" dirty="0"/>
          </a:p>
          <a:p>
            <a:pPr lvl="1"/>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6400799" y="1181686"/>
            <a:ext cx="5528603" cy="5556739"/>
          </a:xfrm>
          <a:prstGeom prst="rect">
            <a:avLst/>
          </a:prstGeom>
        </p:spPr>
      </p:pic>
    </p:spTree>
    <p:extLst>
      <p:ext uri="{BB962C8B-B14F-4D97-AF65-F5344CB8AC3E}">
        <p14:creationId xmlns:p14="http://schemas.microsoft.com/office/powerpoint/2010/main" val="10484507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4697"/>
          </a:xfrm>
        </p:spPr>
        <p:txBody>
          <a:bodyPr>
            <a:normAutofit fontScale="90000"/>
          </a:bodyPr>
          <a:lstStyle/>
          <a:p>
            <a:r>
              <a:rPr lang="en-US" dirty="0" smtClean="0"/>
              <a:t/>
            </a:r>
            <a:br>
              <a:rPr lang="en-US" dirty="0" smtClean="0"/>
            </a:br>
            <a:r>
              <a:rPr lang="en-US" b="1" dirty="0" smtClean="0"/>
              <a:t>Circumferences</a:t>
            </a:r>
            <a:r>
              <a:rPr lang="en-US" dirty="0"/>
              <a:t/>
            </a:r>
            <a:br>
              <a:rPr lang="en-US" dirty="0"/>
            </a:br>
            <a:endParaRPr lang="en-US" dirty="0"/>
          </a:p>
        </p:txBody>
      </p:sp>
      <p:sp>
        <p:nvSpPr>
          <p:cNvPr id="3" name="Content Placeholder 2"/>
          <p:cNvSpPr>
            <a:spLocks noGrp="1"/>
          </p:cNvSpPr>
          <p:nvPr>
            <p:ph idx="1"/>
          </p:nvPr>
        </p:nvSpPr>
        <p:spPr>
          <a:xfrm>
            <a:off x="281354" y="1069145"/>
            <a:ext cx="11072446" cy="5107818"/>
          </a:xfrm>
        </p:spPr>
        <p:txBody>
          <a:bodyPr/>
          <a:lstStyle/>
          <a:p>
            <a:r>
              <a:rPr lang="en-US" dirty="0" smtClean="0"/>
              <a:t>The </a:t>
            </a:r>
            <a:r>
              <a:rPr lang="en-US" dirty="0"/>
              <a:t>measurement of regional body circumference can be important to quantify body fat distribution, especially of the waist and </a:t>
            </a:r>
            <a:r>
              <a:rPr lang="en-US" dirty="0" smtClean="0"/>
              <a:t>hip</a:t>
            </a:r>
          </a:p>
          <a:p>
            <a:r>
              <a:rPr lang="en-US" dirty="0"/>
              <a:t>The waist-to-hip ratio (WHR) is the circumference of the waist divided by </a:t>
            </a:r>
            <a:r>
              <a:rPr lang="en-US" dirty="0" smtClean="0"/>
              <a:t>the circumference </a:t>
            </a:r>
            <a:r>
              <a:rPr lang="en-US" dirty="0"/>
              <a:t>of the hips</a:t>
            </a:r>
          </a:p>
        </p:txBody>
      </p:sp>
      <p:pic>
        <p:nvPicPr>
          <p:cNvPr id="4" name="Picture 3"/>
          <p:cNvPicPr>
            <a:picLocks noChangeAspect="1"/>
          </p:cNvPicPr>
          <p:nvPr/>
        </p:nvPicPr>
        <p:blipFill>
          <a:blip r:embed="rId2"/>
          <a:stretch>
            <a:fillRect/>
          </a:stretch>
        </p:blipFill>
        <p:spPr>
          <a:xfrm>
            <a:off x="4947840" y="2284869"/>
            <a:ext cx="6742411" cy="4453556"/>
          </a:xfrm>
          <a:prstGeom prst="rect">
            <a:avLst/>
          </a:prstGeom>
        </p:spPr>
      </p:pic>
    </p:spTree>
    <p:extLst>
      <p:ext uri="{BB962C8B-B14F-4D97-AF65-F5344CB8AC3E}">
        <p14:creationId xmlns:p14="http://schemas.microsoft.com/office/powerpoint/2010/main" val="30923332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7" y="365125"/>
            <a:ext cx="10847363" cy="999441"/>
          </a:xfrm>
        </p:spPr>
        <p:txBody>
          <a:bodyPr>
            <a:noAutofit/>
          </a:bodyPr>
          <a:lstStyle/>
          <a:p>
            <a:r>
              <a:rPr lang="en-US" sz="3600" b="1" dirty="0"/>
              <a:t>Standardized Description of Circumference Sites and</a:t>
            </a:r>
            <a:br>
              <a:rPr lang="en-US" sz="3600" b="1" dirty="0"/>
            </a:br>
            <a:r>
              <a:rPr lang="en-US" sz="3600" b="1" dirty="0"/>
              <a:t>Procedures</a:t>
            </a:r>
            <a:br>
              <a:rPr lang="en-US" sz="3600" b="1" dirty="0"/>
            </a:br>
            <a:endParaRPr lang="en-US" sz="3600" b="1" dirty="0"/>
          </a:p>
        </p:txBody>
      </p:sp>
      <p:sp>
        <p:nvSpPr>
          <p:cNvPr id="3" name="Content Placeholder 2"/>
          <p:cNvSpPr>
            <a:spLocks noGrp="1"/>
          </p:cNvSpPr>
          <p:nvPr>
            <p:ph idx="1"/>
          </p:nvPr>
        </p:nvSpPr>
        <p:spPr>
          <a:xfrm>
            <a:off x="253217" y="1139483"/>
            <a:ext cx="11479237" cy="5037480"/>
          </a:xfrm>
        </p:spPr>
        <p:txBody>
          <a:bodyPr>
            <a:normAutofit/>
          </a:bodyPr>
          <a:lstStyle/>
          <a:p>
            <a:pPr algn="just"/>
            <a:r>
              <a:rPr lang="en-US" b="1" dirty="0"/>
              <a:t>Abdomen: </a:t>
            </a:r>
            <a:r>
              <a:rPr lang="en-US" b="1" dirty="0" smtClean="0"/>
              <a:t> </a:t>
            </a:r>
            <a:r>
              <a:rPr lang="en-US" dirty="0"/>
              <a:t>With the subject standing, a horizontal measure is taken at the height of the iliac crest, usually at the level of the umbilicus.</a:t>
            </a:r>
          </a:p>
          <a:p>
            <a:pPr algn="just"/>
            <a:r>
              <a:rPr lang="en-US" b="1" dirty="0"/>
              <a:t>Arm: </a:t>
            </a:r>
            <a:r>
              <a:rPr lang="en-US" b="1" dirty="0" smtClean="0"/>
              <a:t> </a:t>
            </a:r>
            <a:r>
              <a:rPr lang="en-US" dirty="0"/>
              <a:t>With the subject standing and arms hanging freely at the sides with hands facing the thigh, a horizontal measure is taken midway between the acromion and olecranon processes.</a:t>
            </a:r>
          </a:p>
          <a:p>
            <a:pPr algn="just"/>
            <a:r>
              <a:rPr lang="en-US" b="1" dirty="0"/>
              <a:t>Buttocks/Hips: </a:t>
            </a:r>
            <a:r>
              <a:rPr lang="en-US" dirty="0" smtClean="0"/>
              <a:t>With </a:t>
            </a:r>
            <a:r>
              <a:rPr lang="en-US" dirty="0"/>
              <a:t>the subject standing and feet together, a horizontal measure is taken at the maximal circumference of the buttocks. This measure is used for the hip measure in the waist-to-hip ratio.</a:t>
            </a:r>
          </a:p>
          <a:p>
            <a:pPr algn="just"/>
            <a:r>
              <a:rPr lang="en-US" b="1" dirty="0"/>
              <a:t>Calf</a:t>
            </a:r>
            <a:r>
              <a:rPr lang="en-US" dirty="0"/>
              <a:t>: </a:t>
            </a:r>
            <a:r>
              <a:rPr lang="en-US" dirty="0" smtClean="0"/>
              <a:t>With </a:t>
            </a:r>
            <a:r>
              <a:rPr lang="en-US" dirty="0"/>
              <a:t>the subject standing (feet apart ~20 cm), a horizontal measure is taken at the level of the maximum circumference between the knee and the ankle, perpendicular to the long axis.</a:t>
            </a:r>
          </a:p>
          <a:p>
            <a:pPr algn="just"/>
            <a:endParaRPr lang="en-US" dirty="0"/>
          </a:p>
        </p:txBody>
      </p:sp>
    </p:spTree>
    <p:extLst>
      <p:ext uri="{BB962C8B-B14F-4D97-AF65-F5344CB8AC3E}">
        <p14:creationId xmlns:p14="http://schemas.microsoft.com/office/powerpoint/2010/main" val="28142338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421" y="393895"/>
            <a:ext cx="11451101" cy="5783068"/>
          </a:xfrm>
        </p:spPr>
        <p:txBody>
          <a:bodyPr>
            <a:normAutofit/>
          </a:bodyPr>
          <a:lstStyle/>
          <a:p>
            <a:pPr algn="just"/>
            <a:r>
              <a:rPr lang="en-US" b="1" dirty="0"/>
              <a:t>Forearm: </a:t>
            </a:r>
            <a:r>
              <a:rPr lang="en-US" dirty="0" smtClean="0"/>
              <a:t>With </a:t>
            </a:r>
            <a:r>
              <a:rPr lang="en-US" dirty="0"/>
              <a:t>the subject standing, arms hanging downward but slightly away from the trunk and palms facing anteriorly, a measure is taken perpendicular to the long axis at the maximal circumference. </a:t>
            </a:r>
            <a:endParaRPr lang="en-US" dirty="0" smtClean="0"/>
          </a:p>
          <a:p>
            <a:pPr algn="just"/>
            <a:r>
              <a:rPr lang="en-US" b="1" dirty="0"/>
              <a:t>Hips/Thigh: </a:t>
            </a:r>
            <a:r>
              <a:rPr lang="en-US" b="1" dirty="0" smtClean="0"/>
              <a:t> </a:t>
            </a:r>
            <a:r>
              <a:rPr lang="en-US" dirty="0"/>
              <a:t>With the subject standing, legs slightly apart (~10</a:t>
            </a:r>
          </a:p>
          <a:p>
            <a:pPr algn="just"/>
            <a:r>
              <a:rPr lang="en-US" dirty="0"/>
              <a:t>cm), a horizontal measure is taken at the maximal</a:t>
            </a:r>
          </a:p>
          <a:p>
            <a:pPr algn="just"/>
            <a:r>
              <a:rPr lang="en-US" dirty="0"/>
              <a:t>circumference of the hip/proximal thigh, just below the gluteal fold.</a:t>
            </a:r>
          </a:p>
          <a:p>
            <a:pPr algn="just"/>
            <a:r>
              <a:rPr lang="en-US" b="1" dirty="0" smtClean="0"/>
              <a:t>Mid-Thigh: </a:t>
            </a:r>
            <a:r>
              <a:rPr lang="en-US" dirty="0" smtClean="0"/>
              <a:t>With </a:t>
            </a:r>
            <a:r>
              <a:rPr lang="en-US" dirty="0"/>
              <a:t>the subject standing and one foot on a bench so the knee is flexed at 90 degrees, a measure is taken midway between the inguinal crease and the proximal border of the patella, perpendicular to the long axis.</a:t>
            </a:r>
          </a:p>
          <a:p>
            <a:pPr algn="just"/>
            <a:r>
              <a:rPr lang="en-US" b="1" dirty="0" smtClean="0"/>
              <a:t>Waist: </a:t>
            </a:r>
            <a:r>
              <a:rPr lang="en-US" dirty="0" smtClean="0"/>
              <a:t>With </a:t>
            </a:r>
            <a:r>
              <a:rPr lang="en-US" dirty="0"/>
              <a:t>the subject standing, arms at the sides, feet together, and abdomen relaxed, a horizontal measure is taken at the narrowest part of the torso (above the umbilicus and below the xiphoid process). </a:t>
            </a:r>
          </a:p>
        </p:txBody>
      </p:sp>
    </p:spTree>
    <p:extLst>
      <p:ext uri="{BB962C8B-B14F-4D97-AF65-F5344CB8AC3E}">
        <p14:creationId xmlns:p14="http://schemas.microsoft.com/office/powerpoint/2010/main" val="23819212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75"/>
            <a:ext cx="10515600" cy="914400"/>
          </a:xfrm>
        </p:spPr>
        <p:txBody>
          <a:bodyPr>
            <a:normAutofit fontScale="90000"/>
          </a:bodyPr>
          <a:lstStyle/>
          <a:p>
            <a:r>
              <a:rPr lang="en-US" dirty="0" smtClean="0"/>
              <a:t/>
            </a:r>
            <a:br>
              <a:rPr lang="en-US" dirty="0" smtClean="0"/>
            </a:br>
            <a:r>
              <a:rPr lang="en-US" b="1" dirty="0" smtClean="0"/>
              <a:t>Skinfold </a:t>
            </a:r>
            <a:r>
              <a:rPr lang="en-US" b="1" dirty="0"/>
              <a:t>Measurements</a:t>
            </a:r>
            <a:br>
              <a:rPr lang="en-US" b="1" dirty="0"/>
            </a:br>
            <a:endParaRPr lang="en-US" b="1" dirty="0"/>
          </a:p>
        </p:txBody>
      </p:sp>
      <p:sp>
        <p:nvSpPr>
          <p:cNvPr id="3" name="Content Placeholder 2"/>
          <p:cNvSpPr>
            <a:spLocks noGrp="1"/>
          </p:cNvSpPr>
          <p:nvPr>
            <p:ph idx="1"/>
          </p:nvPr>
        </p:nvSpPr>
        <p:spPr>
          <a:xfrm>
            <a:off x="324730" y="858129"/>
            <a:ext cx="11660944" cy="5361037"/>
          </a:xfrm>
        </p:spPr>
        <p:txBody>
          <a:bodyPr/>
          <a:lstStyle/>
          <a:p>
            <a:pPr algn="just"/>
            <a:r>
              <a:rPr lang="en-US" dirty="0" smtClean="0"/>
              <a:t>Although </a:t>
            </a:r>
            <a:r>
              <a:rPr lang="en-US" dirty="0"/>
              <a:t>BMI and circumferences are anthropometric measures that may be used to assess health risk, they are not true measures of body </a:t>
            </a:r>
            <a:r>
              <a:rPr lang="en-US" dirty="0" smtClean="0"/>
              <a:t>composition</a:t>
            </a:r>
          </a:p>
          <a:p>
            <a:pPr algn="just"/>
            <a:r>
              <a:rPr lang="en-US" dirty="0"/>
              <a:t>The skinfold technique is a method that estimates body fat percentage by determining the thickness of several folds of skin across the body. </a:t>
            </a:r>
            <a:endParaRPr lang="en-US" dirty="0" smtClean="0"/>
          </a:p>
          <a:p>
            <a:pPr algn="just"/>
            <a:r>
              <a:rPr lang="en-US" dirty="0" smtClean="0"/>
              <a:t>Body </a:t>
            </a:r>
            <a:r>
              <a:rPr lang="en-US" dirty="0"/>
              <a:t>fat percentage determined from skinfold thickness measurements correlates well (r = .70–.90) with </a:t>
            </a:r>
            <a:r>
              <a:rPr lang="en-US" dirty="0" err="1"/>
              <a:t>hydrodensitometry</a:t>
            </a:r>
            <a:r>
              <a:rPr lang="en-US" dirty="0"/>
              <a:t> </a:t>
            </a:r>
            <a:endParaRPr lang="en-US" dirty="0" smtClean="0"/>
          </a:p>
          <a:p>
            <a:pPr algn="just"/>
            <a:r>
              <a:rPr lang="en-US" dirty="0"/>
              <a:t>Skinfold assessment of body composition is dependent on the expertise of the technician, so proper training (i.e., knowledge of anatomical landmarks) and ample practice of the technique is necessary to obtain accurate measurements. </a:t>
            </a:r>
            <a:endParaRPr lang="en-US" dirty="0" smtClean="0"/>
          </a:p>
          <a:p>
            <a:pPr algn="just"/>
            <a:r>
              <a:rPr lang="en-US" dirty="0" smtClean="0"/>
              <a:t>The </a:t>
            </a:r>
            <a:r>
              <a:rPr lang="en-US" dirty="0"/>
              <a:t>accuracy of predicting percent body fat from skinfolds is approximately ±3.5%, assuming appropriate techniques and equations have been used </a:t>
            </a:r>
          </a:p>
        </p:txBody>
      </p:sp>
    </p:spTree>
    <p:extLst>
      <p:ext uri="{BB962C8B-B14F-4D97-AF65-F5344CB8AC3E}">
        <p14:creationId xmlns:p14="http://schemas.microsoft.com/office/powerpoint/2010/main" val="1661602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2096"/>
          </a:xfrm>
        </p:spPr>
        <p:txBody>
          <a:bodyPr/>
          <a:lstStyle/>
          <a:p>
            <a:pPr algn="ctr"/>
            <a:r>
              <a:rPr lang="en-US" b="1" dirty="0" smtClean="0"/>
              <a:t>Benefits of PA and exercise </a:t>
            </a:r>
            <a:endParaRPr lang="en-US" b="1" dirty="0"/>
          </a:p>
        </p:txBody>
      </p:sp>
      <p:sp>
        <p:nvSpPr>
          <p:cNvPr id="3" name="Content Placeholder 2"/>
          <p:cNvSpPr>
            <a:spLocks noGrp="1"/>
          </p:cNvSpPr>
          <p:nvPr>
            <p:ph idx="1"/>
          </p:nvPr>
        </p:nvSpPr>
        <p:spPr>
          <a:xfrm>
            <a:off x="385011" y="1419726"/>
            <a:ext cx="11357810" cy="5053263"/>
          </a:xfrm>
        </p:spPr>
        <p:txBody>
          <a:bodyPr>
            <a:normAutofit lnSpcReduction="10000"/>
          </a:bodyPr>
          <a:lstStyle/>
          <a:p>
            <a:pPr marL="0" indent="0">
              <a:buNone/>
            </a:pPr>
            <a:r>
              <a:rPr lang="en-US" b="1" dirty="0"/>
              <a:t>Improvement in Cardiovascular and Respiratory Function</a:t>
            </a:r>
            <a:endParaRPr lang="en-US" dirty="0"/>
          </a:p>
          <a:p>
            <a:r>
              <a:rPr lang="en-US" dirty="0"/>
              <a:t>  Increased maximal oxygen uptake resulting from both central and peripheral adaptations</a:t>
            </a:r>
          </a:p>
          <a:p>
            <a:r>
              <a:rPr lang="en-US" dirty="0"/>
              <a:t>  Decreased minute ventilation at a given absolute submaximal intensity</a:t>
            </a:r>
          </a:p>
          <a:p>
            <a:r>
              <a:rPr lang="en-US" dirty="0"/>
              <a:t>  Decreased myocardial oxygen cost for a given absolute submaximal intensity</a:t>
            </a:r>
          </a:p>
          <a:p>
            <a:r>
              <a:rPr lang="en-US" dirty="0"/>
              <a:t>  Decreased heart rate and blood pressure at a given submaximal intensity</a:t>
            </a:r>
          </a:p>
          <a:p>
            <a:r>
              <a:rPr lang="en-US" dirty="0"/>
              <a:t>  Increased capillary density in skeletal muscle</a:t>
            </a:r>
          </a:p>
          <a:p>
            <a:r>
              <a:rPr lang="en-US" dirty="0"/>
              <a:t>  Increased exercise threshold for the accumulation of lactate in the blood</a:t>
            </a:r>
          </a:p>
          <a:p>
            <a:r>
              <a:rPr lang="en-US" dirty="0"/>
              <a:t>  Increased exercise threshold for the onset of disease signs or symptoms</a:t>
            </a:r>
          </a:p>
          <a:p>
            <a:pPr marL="0" indent="0">
              <a:buNone/>
            </a:pPr>
            <a:r>
              <a:rPr lang="en-US" dirty="0"/>
              <a:t>(</a:t>
            </a:r>
            <a:r>
              <a:rPr lang="en-US" i="1" dirty="0"/>
              <a:t>e.g.</a:t>
            </a:r>
            <a:r>
              <a:rPr lang="en-US" dirty="0"/>
              <a:t>, angina pectoris, ischemic ST-segment depression, claudication)</a:t>
            </a:r>
          </a:p>
          <a:p>
            <a:endParaRPr lang="en-US" dirty="0"/>
          </a:p>
        </p:txBody>
      </p:sp>
    </p:spTree>
    <p:extLst>
      <p:ext uri="{BB962C8B-B14F-4D97-AF65-F5344CB8AC3E}">
        <p14:creationId xmlns:p14="http://schemas.microsoft.com/office/powerpoint/2010/main" val="5663723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625" y="500062"/>
            <a:ext cx="11016175" cy="920775"/>
          </a:xfrm>
        </p:spPr>
        <p:txBody>
          <a:bodyPr>
            <a:normAutofit fontScale="90000"/>
          </a:bodyPr>
          <a:lstStyle/>
          <a:p>
            <a:r>
              <a:rPr lang="en-US" dirty="0" smtClean="0"/>
              <a:t/>
            </a:r>
            <a:br>
              <a:rPr lang="en-US" dirty="0" smtClean="0"/>
            </a:br>
            <a:r>
              <a:rPr lang="en-US" sz="4000" b="1" dirty="0" smtClean="0"/>
              <a:t>Standardized </a:t>
            </a:r>
            <a:r>
              <a:rPr lang="en-US" sz="4000" b="1" dirty="0"/>
              <a:t>Description of Skinfold Sites and Procedures</a:t>
            </a:r>
            <a:br>
              <a:rPr lang="en-US" sz="4000" b="1" dirty="0"/>
            </a:br>
            <a:r>
              <a:rPr lang="en-US" sz="4000" b="1" dirty="0"/>
              <a:t/>
            </a:r>
            <a:br>
              <a:rPr lang="en-US" sz="4000" b="1" dirty="0"/>
            </a:br>
            <a:endParaRPr lang="en-US" b="1" dirty="0"/>
          </a:p>
        </p:txBody>
      </p:sp>
      <p:sp>
        <p:nvSpPr>
          <p:cNvPr id="3" name="Content Placeholder 2"/>
          <p:cNvSpPr>
            <a:spLocks noGrp="1"/>
          </p:cNvSpPr>
          <p:nvPr>
            <p:ph idx="1"/>
          </p:nvPr>
        </p:nvSpPr>
        <p:spPr>
          <a:xfrm>
            <a:off x="337625" y="1055077"/>
            <a:ext cx="11535507" cy="5486400"/>
          </a:xfrm>
        </p:spPr>
        <p:txBody>
          <a:bodyPr>
            <a:normAutofit fontScale="92500" lnSpcReduction="20000"/>
          </a:bodyPr>
          <a:lstStyle/>
          <a:p>
            <a:r>
              <a:rPr lang="en-US" b="1" dirty="0"/>
              <a:t>Skinfold Site</a:t>
            </a:r>
          </a:p>
          <a:p>
            <a:r>
              <a:rPr lang="en-US" b="1" dirty="0"/>
              <a:t>Abdominal </a:t>
            </a:r>
            <a:r>
              <a:rPr lang="en-US" b="1" dirty="0" smtClean="0"/>
              <a:t>:</a:t>
            </a:r>
            <a:r>
              <a:rPr lang="en-US" dirty="0" smtClean="0"/>
              <a:t>Vertical </a:t>
            </a:r>
            <a:r>
              <a:rPr lang="en-US" dirty="0"/>
              <a:t>fold; 2 cm to the right side of the umbilicus</a:t>
            </a:r>
          </a:p>
          <a:p>
            <a:r>
              <a:rPr lang="en-US" b="1" dirty="0" smtClean="0"/>
              <a:t>Triceps:</a:t>
            </a:r>
            <a:r>
              <a:rPr lang="en-US" dirty="0" smtClean="0"/>
              <a:t> </a:t>
            </a:r>
            <a:r>
              <a:rPr lang="en-US" dirty="0"/>
              <a:t>Vertical fold; on the posterior midline of the upper arm, halfway between the acromion and olecranon processes, with the arm held freely to the side of the body</a:t>
            </a:r>
          </a:p>
          <a:p>
            <a:r>
              <a:rPr lang="en-US" b="1" dirty="0" smtClean="0"/>
              <a:t>Biceps:</a:t>
            </a:r>
            <a:r>
              <a:rPr lang="en-US" dirty="0" smtClean="0"/>
              <a:t> Vertical </a:t>
            </a:r>
            <a:r>
              <a:rPr lang="en-US" dirty="0"/>
              <a:t>fold; on the anterior aspect of the arm over the belly of the biceps muscle, 1 cm above the level used to mark the triceps site</a:t>
            </a:r>
          </a:p>
          <a:p>
            <a:r>
              <a:rPr lang="en-US" b="1" dirty="0" smtClean="0"/>
              <a:t>Chest/Pectoral:</a:t>
            </a:r>
            <a:r>
              <a:rPr lang="en-US" dirty="0" smtClean="0"/>
              <a:t> Diagonal </a:t>
            </a:r>
            <a:r>
              <a:rPr lang="en-US" dirty="0"/>
              <a:t>fold; one-half the distance between the anterior axillary line and the nipple (men), or one- third of the distance between the anterior axillary line and the nipple (women)</a:t>
            </a:r>
          </a:p>
          <a:p>
            <a:r>
              <a:rPr lang="en-US" b="1" dirty="0"/>
              <a:t>Medial </a:t>
            </a:r>
            <a:r>
              <a:rPr lang="en-US" b="1" dirty="0" smtClean="0"/>
              <a:t>calf: </a:t>
            </a:r>
            <a:r>
              <a:rPr lang="en-US" dirty="0" smtClean="0"/>
              <a:t>Vertical </a:t>
            </a:r>
            <a:r>
              <a:rPr lang="en-US" dirty="0"/>
              <a:t>fold; at the maximum circumference of the calf on the midline of its medial border</a:t>
            </a:r>
          </a:p>
          <a:p>
            <a:r>
              <a:rPr lang="en-US" b="1" dirty="0" err="1" smtClean="0"/>
              <a:t>Midaxillary</a:t>
            </a:r>
            <a:r>
              <a:rPr lang="en-US" b="1" dirty="0" smtClean="0"/>
              <a:t>:</a:t>
            </a:r>
            <a:r>
              <a:rPr lang="en-US" dirty="0" smtClean="0"/>
              <a:t> Vertical </a:t>
            </a:r>
            <a:r>
              <a:rPr lang="en-US" dirty="0"/>
              <a:t>fold; on the </a:t>
            </a:r>
            <a:r>
              <a:rPr lang="en-US" dirty="0" err="1"/>
              <a:t>midaxillary</a:t>
            </a:r>
            <a:r>
              <a:rPr lang="en-US" dirty="0"/>
              <a:t> line at the level of the xiphoid process of the sternum. An alternate method is a horizontal fold taken at the level of the xiphoid/sternal border on the </a:t>
            </a:r>
            <a:r>
              <a:rPr lang="en-US" dirty="0" err="1"/>
              <a:t>midaxillary</a:t>
            </a:r>
            <a:r>
              <a:rPr lang="en-US" dirty="0"/>
              <a:t> line.</a:t>
            </a:r>
          </a:p>
          <a:p>
            <a:endParaRPr lang="en-US" dirty="0"/>
          </a:p>
        </p:txBody>
      </p:sp>
    </p:spTree>
    <p:extLst>
      <p:ext uri="{BB962C8B-B14F-4D97-AF65-F5344CB8AC3E}">
        <p14:creationId xmlns:p14="http://schemas.microsoft.com/office/powerpoint/2010/main" val="19166453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0166"/>
            <a:ext cx="10515600" cy="5726797"/>
          </a:xfrm>
        </p:spPr>
        <p:txBody>
          <a:bodyPr/>
          <a:lstStyle/>
          <a:p>
            <a:r>
              <a:rPr lang="en-US" b="1" dirty="0" smtClean="0"/>
              <a:t>Subscapular: </a:t>
            </a:r>
            <a:r>
              <a:rPr lang="en-US" dirty="0" smtClean="0"/>
              <a:t>Diagonal </a:t>
            </a:r>
            <a:r>
              <a:rPr lang="en-US" dirty="0"/>
              <a:t>fold (45-degree angle); 1–2 cm below the inferior angle of the scapula</a:t>
            </a:r>
          </a:p>
          <a:p>
            <a:r>
              <a:rPr lang="en-US" b="1" dirty="0" err="1" smtClean="0"/>
              <a:t>Suprailiac</a:t>
            </a:r>
            <a:r>
              <a:rPr lang="en-US" b="1" dirty="0" smtClean="0"/>
              <a:t>: </a:t>
            </a:r>
            <a:r>
              <a:rPr lang="en-US" dirty="0" smtClean="0"/>
              <a:t>Diagonal </a:t>
            </a:r>
            <a:r>
              <a:rPr lang="en-US" dirty="0"/>
              <a:t>fold; in line with the natural angle of the iliac crest taken in the anterior axillary line immediately superior to the iliac crest </a:t>
            </a:r>
            <a:endParaRPr lang="en-US" dirty="0" smtClean="0"/>
          </a:p>
          <a:p>
            <a:r>
              <a:rPr lang="en-US" b="1" dirty="0" smtClean="0"/>
              <a:t>Thigh: </a:t>
            </a:r>
            <a:r>
              <a:rPr lang="en-US" dirty="0" smtClean="0"/>
              <a:t>Vertical </a:t>
            </a:r>
            <a:r>
              <a:rPr lang="en-US" dirty="0"/>
              <a:t>fold; on the anterior midline of the thigh, midway between the proximal border of the patella and the inguinal crease (hip)</a:t>
            </a:r>
          </a:p>
          <a:p>
            <a:endParaRPr lang="en-US" dirty="0"/>
          </a:p>
        </p:txBody>
      </p:sp>
    </p:spTree>
    <p:extLst>
      <p:ext uri="{BB962C8B-B14F-4D97-AF65-F5344CB8AC3E}">
        <p14:creationId xmlns:p14="http://schemas.microsoft.com/office/powerpoint/2010/main" val="22350060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normAutofit fontScale="90000"/>
          </a:bodyPr>
          <a:lstStyle/>
          <a:p>
            <a:r>
              <a:rPr lang="en-US" b="1" dirty="0" smtClean="0"/>
              <a:t/>
            </a:r>
            <a:br>
              <a:rPr lang="en-US" b="1" dirty="0" smtClean="0"/>
            </a:br>
            <a:r>
              <a:rPr lang="en-US" b="1" dirty="0" smtClean="0"/>
              <a:t>PROCEDURES</a:t>
            </a:r>
            <a:r>
              <a:rPr lang="en-US" dirty="0"/>
              <a:t/>
            </a:r>
            <a:br>
              <a:rPr lang="en-US" dirty="0"/>
            </a:br>
            <a:endParaRPr lang="en-US" dirty="0"/>
          </a:p>
        </p:txBody>
      </p:sp>
      <p:sp>
        <p:nvSpPr>
          <p:cNvPr id="3" name="Content Placeholder 2"/>
          <p:cNvSpPr>
            <a:spLocks noGrp="1"/>
          </p:cNvSpPr>
          <p:nvPr>
            <p:ph idx="1"/>
          </p:nvPr>
        </p:nvSpPr>
        <p:spPr>
          <a:xfrm>
            <a:off x="225083" y="1097280"/>
            <a:ext cx="11633982" cy="5079683"/>
          </a:xfrm>
        </p:spPr>
        <p:txBody>
          <a:bodyPr>
            <a:normAutofit/>
          </a:bodyPr>
          <a:lstStyle/>
          <a:p>
            <a:r>
              <a:rPr lang="en-US" dirty="0" smtClean="0"/>
              <a:t>  </a:t>
            </a:r>
            <a:r>
              <a:rPr lang="en-US" dirty="0"/>
              <a:t>All measurements should be made on the right side of the body with the subject standing upright.</a:t>
            </a:r>
          </a:p>
          <a:p>
            <a:r>
              <a:rPr lang="en-US" dirty="0"/>
              <a:t>  Caliper should be placed directly on the skin surface, 1 cm away from the thumb and finger, perpendicular to the skinfold, and halfway between the crest and the base of the fold.</a:t>
            </a:r>
          </a:p>
          <a:p>
            <a:r>
              <a:rPr lang="en-US" dirty="0"/>
              <a:t>  Pinch should be maintained while reading the caliper.</a:t>
            </a:r>
          </a:p>
          <a:p>
            <a:r>
              <a:rPr lang="en-US" dirty="0"/>
              <a:t>  Wait 1–2 s before reading caliper.</a:t>
            </a:r>
          </a:p>
          <a:p>
            <a:r>
              <a:rPr lang="en-US" dirty="0"/>
              <a:t>  Take duplicate measures at each site and retest if duplicate measurements are not within 1–2 mm.</a:t>
            </a:r>
          </a:p>
          <a:p>
            <a:r>
              <a:rPr lang="en-US" dirty="0"/>
              <a:t>  Rotate through measurement sites or allow time for skin to regain normal texture and thickness</a:t>
            </a:r>
          </a:p>
          <a:p>
            <a:endParaRPr lang="en-US" dirty="0"/>
          </a:p>
        </p:txBody>
      </p:sp>
    </p:spTree>
    <p:extLst>
      <p:ext uri="{BB962C8B-B14F-4D97-AF65-F5344CB8AC3E}">
        <p14:creationId xmlns:p14="http://schemas.microsoft.com/office/powerpoint/2010/main" val="39545442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5546"/>
          </a:xfrm>
        </p:spPr>
        <p:txBody>
          <a:bodyPr>
            <a:normAutofit fontScale="90000"/>
          </a:bodyPr>
          <a:lstStyle/>
          <a:p>
            <a:r>
              <a:rPr lang="en-US" b="1" dirty="0"/>
              <a:t>Generalized Skinfold Equations</a:t>
            </a:r>
          </a:p>
        </p:txBody>
      </p:sp>
      <p:sp>
        <p:nvSpPr>
          <p:cNvPr id="3" name="Content Placeholder 2"/>
          <p:cNvSpPr>
            <a:spLocks noGrp="1"/>
          </p:cNvSpPr>
          <p:nvPr>
            <p:ph idx="1"/>
          </p:nvPr>
        </p:nvSpPr>
        <p:spPr>
          <a:xfrm>
            <a:off x="351693" y="1111348"/>
            <a:ext cx="11422966" cy="5331655"/>
          </a:xfrm>
        </p:spPr>
        <p:txBody>
          <a:bodyPr>
            <a:normAutofit fontScale="85000" lnSpcReduction="20000"/>
          </a:bodyPr>
          <a:lstStyle/>
          <a:p>
            <a:pPr marL="0" indent="0">
              <a:buNone/>
            </a:pPr>
            <a:r>
              <a:rPr lang="en-US" dirty="0" smtClean="0"/>
              <a:t>MEN</a:t>
            </a:r>
            <a:endParaRPr lang="en-US" dirty="0"/>
          </a:p>
          <a:p>
            <a:r>
              <a:rPr lang="en-US" dirty="0" smtClean="0"/>
              <a:t> </a:t>
            </a:r>
            <a:r>
              <a:rPr lang="en-US" b="1" dirty="0"/>
              <a:t>Seven-Site Formula (chest, </a:t>
            </a:r>
            <a:r>
              <a:rPr lang="en-US" b="1" dirty="0" err="1"/>
              <a:t>midaxillary</a:t>
            </a:r>
            <a:r>
              <a:rPr lang="en-US" b="1" dirty="0"/>
              <a:t>, triceps, subscapular, abdomen, </a:t>
            </a:r>
            <a:r>
              <a:rPr lang="en-US" b="1" dirty="0" err="1"/>
              <a:t>suprailiac</a:t>
            </a:r>
            <a:r>
              <a:rPr lang="en-US" b="1" dirty="0"/>
              <a:t>, thigh</a:t>
            </a:r>
            <a:r>
              <a:rPr lang="en-US" dirty="0"/>
              <a:t>)</a:t>
            </a:r>
          </a:p>
          <a:p>
            <a:pPr marL="0" indent="0">
              <a:buNone/>
            </a:pPr>
            <a:r>
              <a:rPr lang="en-US" dirty="0"/>
              <a:t>Body density = 1.112 − 0.00043499 (sum of seven skinfolds) </a:t>
            </a:r>
            <a:endParaRPr lang="en-US" dirty="0" smtClean="0"/>
          </a:p>
          <a:p>
            <a:pPr marL="0" indent="0">
              <a:buNone/>
            </a:pPr>
            <a:r>
              <a:rPr lang="en-US" dirty="0"/>
              <a:t>+ 0.00000055 (sum of seven skinfolds)2</a:t>
            </a:r>
          </a:p>
          <a:p>
            <a:pPr marL="0" indent="0">
              <a:buNone/>
            </a:pPr>
            <a:r>
              <a:rPr lang="en-US" dirty="0"/>
              <a:t>− 0.00028826 (age) [SEE 0.008 or ~3.5% fat]</a:t>
            </a:r>
          </a:p>
          <a:p>
            <a:r>
              <a:rPr lang="en-US" dirty="0"/>
              <a:t>  </a:t>
            </a:r>
            <a:r>
              <a:rPr lang="en-US" b="1" dirty="0"/>
              <a:t>Three-Site Formula (chest, abdomen, thigh)</a:t>
            </a:r>
          </a:p>
          <a:p>
            <a:pPr marL="0" indent="0">
              <a:buNone/>
            </a:pPr>
            <a:r>
              <a:rPr lang="en-US" dirty="0"/>
              <a:t>Body density = 1.10938 − 0.0008267 (sum of three skinfolds)</a:t>
            </a:r>
          </a:p>
          <a:p>
            <a:pPr marL="0" indent="0">
              <a:buNone/>
            </a:pPr>
            <a:r>
              <a:rPr lang="en-US" dirty="0"/>
              <a:t>+ 0.0000016 (sum of three skinfolds)2</a:t>
            </a:r>
          </a:p>
          <a:p>
            <a:pPr marL="0" indent="0">
              <a:buNone/>
            </a:pPr>
            <a:r>
              <a:rPr lang="en-US" dirty="0"/>
              <a:t>− 0.0002574 (age) [SEE 0.008 or ~3.4% fat]</a:t>
            </a:r>
          </a:p>
          <a:p>
            <a:r>
              <a:rPr lang="en-US" dirty="0"/>
              <a:t>  </a:t>
            </a:r>
            <a:r>
              <a:rPr lang="en-US" b="1" dirty="0"/>
              <a:t>Three-Site Formula (chest, triceps, subscapular)</a:t>
            </a:r>
          </a:p>
          <a:p>
            <a:pPr marL="0" indent="0">
              <a:buNone/>
            </a:pPr>
            <a:r>
              <a:rPr lang="en-US" dirty="0"/>
              <a:t>Body density = 1.1125025 − 0.0013125 (sum of three skinfolds)</a:t>
            </a:r>
          </a:p>
          <a:p>
            <a:pPr marL="0" indent="0">
              <a:buNone/>
            </a:pPr>
            <a:r>
              <a:rPr lang="en-US" dirty="0"/>
              <a:t>+ 0.0000055 (sum of three skinfolds)2</a:t>
            </a:r>
          </a:p>
          <a:p>
            <a:pPr marL="0" indent="0">
              <a:buNone/>
            </a:pPr>
            <a:r>
              <a:rPr lang="en-US" dirty="0"/>
              <a:t>− 0.000244 (age) [SEE 0.008 or ~3.6% fat]</a:t>
            </a:r>
          </a:p>
          <a:p>
            <a:endParaRPr lang="en-US" dirty="0"/>
          </a:p>
        </p:txBody>
      </p:sp>
    </p:spTree>
    <p:extLst>
      <p:ext uri="{BB962C8B-B14F-4D97-AF65-F5344CB8AC3E}">
        <p14:creationId xmlns:p14="http://schemas.microsoft.com/office/powerpoint/2010/main" val="36756555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421" y="239150"/>
            <a:ext cx="11633981" cy="6414867"/>
          </a:xfrm>
        </p:spPr>
        <p:txBody>
          <a:bodyPr>
            <a:normAutofit lnSpcReduction="10000"/>
          </a:bodyPr>
          <a:lstStyle/>
          <a:p>
            <a:pPr marL="0" indent="0">
              <a:buNone/>
            </a:pPr>
            <a:r>
              <a:rPr lang="en-US" b="1" dirty="0"/>
              <a:t>WOMEN</a:t>
            </a:r>
          </a:p>
          <a:p>
            <a:r>
              <a:rPr lang="en-US" dirty="0"/>
              <a:t>  </a:t>
            </a:r>
            <a:r>
              <a:rPr lang="en-US" b="1" dirty="0"/>
              <a:t>Seven-Site Formula (chest, </a:t>
            </a:r>
            <a:r>
              <a:rPr lang="en-US" b="1" dirty="0" err="1"/>
              <a:t>midaxillary</a:t>
            </a:r>
            <a:r>
              <a:rPr lang="en-US" b="1" dirty="0"/>
              <a:t>, triceps, subscapular, abdomen, </a:t>
            </a:r>
            <a:r>
              <a:rPr lang="en-US" b="1" dirty="0" err="1"/>
              <a:t>suprailiac</a:t>
            </a:r>
            <a:r>
              <a:rPr lang="en-US" b="1" dirty="0"/>
              <a:t>, thigh)</a:t>
            </a:r>
          </a:p>
          <a:p>
            <a:pPr marL="0" indent="0">
              <a:buNone/>
            </a:pPr>
            <a:r>
              <a:rPr lang="en-US" dirty="0"/>
              <a:t>Body density = 1.097 − 0.00046971 (sum of seven skinfolds)</a:t>
            </a:r>
          </a:p>
          <a:p>
            <a:pPr marL="0" indent="0">
              <a:buNone/>
            </a:pPr>
            <a:r>
              <a:rPr lang="en-US" dirty="0"/>
              <a:t>+ 0.00000056 (sum of seven skinfolds)2</a:t>
            </a:r>
          </a:p>
          <a:p>
            <a:pPr marL="0" indent="0">
              <a:buNone/>
            </a:pPr>
            <a:r>
              <a:rPr lang="en-US" dirty="0"/>
              <a:t>− 0.00012828 (age) [SEE 0.008 or ~3.8% fat]</a:t>
            </a:r>
          </a:p>
          <a:p>
            <a:r>
              <a:rPr lang="en-US" dirty="0"/>
              <a:t>  </a:t>
            </a:r>
            <a:r>
              <a:rPr lang="en-US" b="1" dirty="0"/>
              <a:t>Three-Site Formula (triceps, </a:t>
            </a:r>
            <a:r>
              <a:rPr lang="en-US" b="1" dirty="0" err="1"/>
              <a:t>suprailiac</a:t>
            </a:r>
            <a:r>
              <a:rPr lang="en-US" b="1" dirty="0"/>
              <a:t>, thigh)</a:t>
            </a:r>
          </a:p>
          <a:p>
            <a:pPr marL="0" indent="0">
              <a:buNone/>
            </a:pPr>
            <a:r>
              <a:rPr lang="en-US" dirty="0"/>
              <a:t>Body density = 1.0994921 − 0.0009929 (sum of three skinfolds)</a:t>
            </a:r>
          </a:p>
          <a:p>
            <a:pPr marL="0" indent="0">
              <a:buNone/>
            </a:pPr>
            <a:r>
              <a:rPr lang="en-US" dirty="0"/>
              <a:t>+ 0.0000023 (sum of three skinfolds)2</a:t>
            </a:r>
          </a:p>
          <a:p>
            <a:pPr marL="0" indent="0">
              <a:buNone/>
            </a:pPr>
            <a:r>
              <a:rPr lang="en-US" dirty="0"/>
              <a:t>− 0.0001329 (age) [SEE 0.009 or ~3.9% fat]</a:t>
            </a:r>
          </a:p>
          <a:p>
            <a:r>
              <a:rPr lang="en-US" dirty="0"/>
              <a:t>  </a:t>
            </a:r>
            <a:r>
              <a:rPr lang="en-US" b="1" dirty="0"/>
              <a:t>Three-Site Formula (triceps, </a:t>
            </a:r>
            <a:r>
              <a:rPr lang="en-US" b="1" dirty="0" err="1"/>
              <a:t>suprailiac</a:t>
            </a:r>
            <a:r>
              <a:rPr lang="en-US" b="1" dirty="0"/>
              <a:t>, abdominal)</a:t>
            </a:r>
          </a:p>
          <a:p>
            <a:pPr marL="0" indent="0">
              <a:buNone/>
            </a:pPr>
            <a:r>
              <a:rPr lang="en-US" dirty="0"/>
              <a:t>Body density = 1.089733 − 0.0009245 (sum of three skinfolds)</a:t>
            </a:r>
          </a:p>
          <a:p>
            <a:pPr marL="0" indent="0">
              <a:buNone/>
            </a:pPr>
            <a:r>
              <a:rPr lang="en-US" dirty="0"/>
              <a:t>− 0.0000025 (sum of three skinfolds)2</a:t>
            </a:r>
          </a:p>
          <a:p>
            <a:pPr marL="0" indent="0">
              <a:buNone/>
            </a:pPr>
            <a:r>
              <a:rPr lang="en-US" dirty="0"/>
              <a:t>+ 0.0000979 (age) [SEE 0.009 or ~3.9% fat]</a:t>
            </a:r>
          </a:p>
          <a:p>
            <a:endParaRPr lang="en-US" dirty="0"/>
          </a:p>
        </p:txBody>
      </p:sp>
    </p:spTree>
    <p:extLst>
      <p:ext uri="{BB962C8B-B14F-4D97-AF65-F5344CB8AC3E}">
        <p14:creationId xmlns:p14="http://schemas.microsoft.com/office/powerpoint/2010/main" val="11375282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625" y="436098"/>
            <a:ext cx="11465169" cy="5740865"/>
          </a:xfrm>
        </p:spPr>
        <p:txBody>
          <a:bodyPr/>
          <a:lstStyle/>
          <a:p>
            <a:pPr marL="0" indent="0">
              <a:buNone/>
            </a:pPr>
            <a:r>
              <a:rPr lang="en-US" sz="3200" b="1" dirty="0"/>
              <a:t>Conversion of Body Density to Body </a:t>
            </a:r>
            <a:r>
              <a:rPr lang="en-US" sz="3200" b="1" dirty="0" smtClean="0"/>
              <a:t>Composition</a:t>
            </a:r>
            <a:endParaRPr lang="en-US" sz="3200" b="1" dirty="0"/>
          </a:p>
          <a:p>
            <a:r>
              <a:rPr lang="en-US" dirty="0"/>
              <a:t>Percent body fat can be estimated once body density has been </a:t>
            </a:r>
            <a:r>
              <a:rPr lang="en-US" dirty="0" smtClean="0"/>
              <a:t>determined.</a:t>
            </a:r>
          </a:p>
          <a:p>
            <a:endParaRPr lang="en-US" dirty="0"/>
          </a:p>
          <a:p>
            <a:r>
              <a:rPr lang="en-US" dirty="0" smtClean="0"/>
              <a:t>The </a:t>
            </a:r>
            <a:r>
              <a:rPr lang="en-US" dirty="0"/>
              <a:t>most commonly used prediction equation to estimate percent body fat from body density was derived from the two-component model of body </a:t>
            </a:r>
            <a:r>
              <a:rPr lang="en-US" dirty="0" smtClean="0"/>
              <a:t>composition: [(</a:t>
            </a:r>
            <a:r>
              <a:rPr lang="en-US" dirty="0"/>
              <a:t>4.95 / Db) − 4.50] × </a:t>
            </a:r>
            <a:r>
              <a:rPr lang="en-US" dirty="0" smtClean="0"/>
              <a:t>100</a:t>
            </a:r>
          </a:p>
          <a:p>
            <a:r>
              <a:rPr lang="en-US" dirty="0"/>
              <a:t>The prediction of body fat from body density assumes the density of FM and FFM is consistent for the studied population. </a:t>
            </a:r>
            <a:endParaRPr lang="en-US" dirty="0" smtClean="0"/>
          </a:p>
          <a:p>
            <a:endParaRPr lang="en-US" dirty="0"/>
          </a:p>
          <a:p>
            <a:r>
              <a:rPr lang="en-US" dirty="0" smtClean="0"/>
              <a:t>However</a:t>
            </a:r>
            <a:r>
              <a:rPr lang="en-US" dirty="0"/>
              <a:t>, age, gender, race, and certain disease states may affect the density of FFM, with much of this variance related to the bone mineral density component of FFM</a:t>
            </a:r>
          </a:p>
          <a:p>
            <a:endParaRPr lang="en-US" dirty="0"/>
          </a:p>
        </p:txBody>
      </p:sp>
    </p:spTree>
    <p:extLst>
      <p:ext uri="{BB962C8B-B14F-4D97-AF65-F5344CB8AC3E}">
        <p14:creationId xmlns:p14="http://schemas.microsoft.com/office/powerpoint/2010/main" val="307645422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03717" y="0"/>
            <a:ext cx="6625883" cy="6597748"/>
          </a:xfrm>
          <a:prstGeom prst="rect">
            <a:avLst/>
          </a:prstGeom>
        </p:spPr>
      </p:pic>
    </p:spTree>
    <p:extLst>
      <p:ext uri="{BB962C8B-B14F-4D97-AF65-F5344CB8AC3E}">
        <p14:creationId xmlns:p14="http://schemas.microsoft.com/office/powerpoint/2010/main" val="99917091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93034" y="0"/>
            <a:ext cx="6710289" cy="6752492"/>
          </a:xfrm>
          <a:prstGeom prst="rect">
            <a:avLst/>
          </a:prstGeom>
        </p:spPr>
      </p:pic>
    </p:spTree>
    <p:extLst>
      <p:ext uri="{BB962C8B-B14F-4D97-AF65-F5344CB8AC3E}">
        <p14:creationId xmlns:p14="http://schemas.microsoft.com/office/powerpoint/2010/main" val="186771560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4020"/>
          </a:xfrm>
        </p:spPr>
        <p:txBody>
          <a:bodyPr/>
          <a:lstStyle/>
          <a:p>
            <a:r>
              <a:rPr lang="en-US" dirty="0" smtClean="0"/>
              <a:t>       CARDIORESPIRATORY FITNESS</a:t>
            </a:r>
            <a:endParaRPr lang="en-US" dirty="0"/>
          </a:p>
        </p:txBody>
      </p:sp>
      <p:sp>
        <p:nvSpPr>
          <p:cNvPr id="3" name="Content Placeholder 2"/>
          <p:cNvSpPr>
            <a:spLocks noGrp="1"/>
          </p:cNvSpPr>
          <p:nvPr>
            <p:ph idx="1"/>
          </p:nvPr>
        </p:nvSpPr>
        <p:spPr>
          <a:xfrm>
            <a:off x="838200" y="1252025"/>
            <a:ext cx="10515600" cy="4924938"/>
          </a:xfrm>
        </p:spPr>
        <p:txBody>
          <a:bodyPr/>
          <a:lstStyle/>
          <a:p>
            <a:pPr marL="0" indent="0">
              <a:buNone/>
            </a:pPr>
            <a:r>
              <a:rPr lang="en-US" b="1" dirty="0"/>
              <a:t>The Concept of Maximal Oxygen </a:t>
            </a:r>
            <a:r>
              <a:rPr lang="en-US" b="1" dirty="0" smtClean="0"/>
              <a:t>Uptake</a:t>
            </a:r>
            <a:endParaRPr lang="en-US" b="1" dirty="0"/>
          </a:p>
          <a:p>
            <a:r>
              <a:rPr lang="en-US" dirty="0"/>
              <a:t>Maximal volume of oxygen consumed per unit time (  O2max) is accepted as the criterion measure of CRF</a:t>
            </a:r>
          </a:p>
        </p:txBody>
      </p:sp>
    </p:spTree>
    <p:extLst>
      <p:ext uri="{BB962C8B-B14F-4D97-AF65-F5344CB8AC3E}">
        <p14:creationId xmlns:p14="http://schemas.microsoft.com/office/powerpoint/2010/main" val="40891618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9103"/>
          </a:xfrm>
        </p:spPr>
        <p:txBody>
          <a:bodyPr>
            <a:normAutofit fontScale="90000"/>
          </a:bodyPr>
          <a:lstStyle/>
          <a:p>
            <a:r>
              <a:rPr lang="en-US" dirty="0" smtClean="0"/>
              <a:t/>
            </a:r>
            <a:br>
              <a:rPr lang="en-US" dirty="0" smtClean="0"/>
            </a:br>
            <a:r>
              <a:rPr lang="en-US" dirty="0"/>
              <a:t/>
            </a:r>
            <a:br>
              <a:rPr lang="en-US" dirty="0"/>
            </a:br>
            <a:r>
              <a:rPr lang="en-US" dirty="0" smtClean="0"/>
              <a:t>General </a:t>
            </a:r>
            <a:r>
              <a:rPr lang="en-US" dirty="0"/>
              <a:t>Indications for Stopping an Exercise </a:t>
            </a:r>
            <a:r>
              <a:rPr lang="en-US" dirty="0" smtClean="0"/>
              <a:t>Test</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492369" y="1153550"/>
            <a:ext cx="10861431" cy="5430129"/>
          </a:xfrm>
        </p:spPr>
        <p:txBody>
          <a:bodyPr>
            <a:normAutofit fontScale="92500" lnSpcReduction="10000"/>
          </a:bodyPr>
          <a:lstStyle/>
          <a:p>
            <a:r>
              <a:rPr lang="en-US" dirty="0"/>
              <a:t>Onset of angina or angina-like symptoms</a:t>
            </a:r>
          </a:p>
          <a:p>
            <a:r>
              <a:rPr lang="en-US" dirty="0"/>
              <a:t>  Drop in SBP of ≥10 mm Hg with an increase in work rate or if </a:t>
            </a:r>
            <a:r>
              <a:rPr lang="en-US" dirty="0" smtClean="0"/>
              <a:t>SBP decreases </a:t>
            </a:r>
            <a:r>
              <a:rPr lang="en-US" dirty="0"/>
              <a:t>below the value obtained in the same position prior to testing</a:t>
            </a:r>
          </a:p>
          <a:p>
            <a:r>
              <a:rPr lang="en-US" dirty="0"/>
              <a:t>  Excessive rise in BP: systolic pressure &gt;250 mm Hg and/or diastolic pressure &gt;115 mm Hg</a:t>
            </a:r>
          </a:p>
          <a:p>
            <a:r>
              <a:rPr lang="en-US" dirty="0"/>
              <a:t>  Shortness of breath, wheezing, leg cramps, or claudication</a:t>
            </a:r>
          </a:p>
          <a:p>
            <a:r>
              <a:rPr lang="en-US" dirty="0"/>
              <a:t>  Signs of poor perfusion: light-headedness, confusion, ataxia, pallor, cyanosis, nausea, or cold and clammy skin</a:t>
            </a:r>
          </a:p>
          <a:p>
            <a:r>
              <a:rPr lang="en-US" dirty="0"/>
              <a:t>  Failure of HR to increase with increased exercise intensity</a:t>
            </a:r>
          </a:p>
          <a:p>
            <a:r>
              <a:rPr lang="en-US" dirty="0"/>
              <a:t>  Noticeable change in heart rhythm by palpation or auscultation</a:t>
            </a:r>
          </a:p>
          <a:p>
            <a:r>
              <a:rPr lang="en-US" dirty="0"/>
              <a:t>  Subject requests to stop</a:t>
            </a:r>
          </a:p>
          <a:p>
            <a:r>
              <a:rPr lang="en-US" dirty="0"/>
              <a:t>  Physical or verbal manifestations of severe fatigue</a:t>
            </a:r>
          </a:p>
          <a:p>
            <a:r>
              <a:rPr lang="en-US" dirty="0"/>
              <a:t>  Failure of the testing equipment</a:t>
            </a:r>
          </a:p>
          <a:p>
            <a:endParaRPr lang="en-US" dirty="0"/>
          </a:p>
        </p:txBody>
      </p:sp>
    </p:spTree>
    <p:extLst>
      <p:ext uri="{BB962C8B-B14F-4D97-AF65-F5344CB8AC3E}">
        <p14:creationId xmlns:p14="http://schemas.microsoft.com/office/powerpoint/2010/main" val="2089949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726" y="365126"/>
            <a:ext cx="11490158" cy="874128"/>
          </a:xfrm>
        </p:spPr>
        <p:txBody>
          <a:bodyPr>
            <a:normAutofit fontScale="90000"/>
          </a:bodyPr>
          <a:lstStyle/>
          <a:p>
            <a:pPr marL="66040" marR="0">
              <a:spcBef>
                <a:spcPts val="330"/>
              </a:spcBef>
              <a:spcAft>
                <a:spcPts val="0"/>
              </a:spcAft>
            </a:pPr>
            <a:r>
              <a:rPr lang="en-US" b="1" dirty="0" smtClean="0">
                <a:solidFill>
                  <a:srgbClr val="592B80"/>
                </a:solidFill>
                <a:latin typeface="Times New Roman" panose="02020603050405020304" pitchFamily="18" charset="0"/>
                <a:ea typeface="Times New Roman" panose="02020603050405020304" pitchFamily="18" charset="0"/>
              </a:rPr>
              <a:t/>
            </a:r>
            <a:br>
              <a:rPr lang="en-US" b="1" dirty="0" smtClean="0">
                <a:solidFill>
                  <a:srgbClr val="592B80"/>
                </a:solidFill>
                <a:latin typeface="Times New Roman" panose="02020603050405020304" pitchFamily="18" charset="0"/>
                <a:ea typeface="Times New Roman" panose="02020603050405020304" pitchFamily="18" charset="0"/>
              </a:rPr>
            </a:br>
            <a:r>
              <a:rPr lang="en-US" b="1" dirty="0" smtClean="0">
                <a:solidFill>
                  <a:srgbClr val="592B80"/>
                </a:solidFill>
                <a:latin typeface="Times New Roman" panose="02020603050405020304" pitchFamily="18" charset="0"/>
                <a:ea typeface="Times New Roman" panose="02020603050405020304" pitchFamily="18" charset="0"/>
              </a:rPr>
              <a:t>Reduction</a:t>
            </a:r>
            <a:r>
              <a:rPr lang="en-US" b="1" spc="145" dirty="0" smtClean="0">
                <a:solidFill>
                  <a:srgbClr val="592B80"/>
                </a:solidFill>
                <a:latin typeface="Times New Roman" panose="02020603050405020304" pitchFamily="18" charset="0"/>
                <a:ea typeface="Times New Roman" panose="02020603050405020304" pitchFamily="18" charset="0"/>
              </a:rPr>
              <a:t> </a:t>
            </a:r>
            <a:r>
              <a:rPr lang="en-US" b="1" dirty="0">
                <a:solidFill>
                  <a:srgbClr val="592B80"/>
                </a:solidFill>
                <a:latin typeface="Times New Roman" panose="02020603050405020304" pitchFamily="18" charset="0"/>
                <a:ea typeface="Times New Roman" panose="02020603050405020304" pitchFamily="18" charset="0"/>
              </a:rPr>
              <a:t>in</a:t>
            </a:r>
            <a:r>
              <a:rPr lang="en-US" b="1" spc="35" dirty="0">
                <a:solidFill>
                  <a:srgbClr val="592B80"/>
                </a:solidFill>
                <a:latin typeface="Times New Roman" panose="02020603050405020304" pitchFamily="18" charset="0"/>
                <a:ea typeface="Times New Roman" panose="02020603050405020304" pitchFamily="18" charset="0"/>
              </a:rPr>
              <a:t> </a:t>
            </a:r>
            <a:r>
              <a:rPr lang="en-US" b="1" dirty="0">
                <a:solidFill>
                  <a:srgbClr val="592B80"/>
                </a:solidFill>
                <a:latin typeface="Times New Roman" panose="02020603050405020304" pitchFamily="18" charset="0"/>
                <a:ea typeface="Times New Roman" panose="02020603050405020304" pitchFamily="18" charset="0"/>
              </a:rPr>
              <a:t>Cardiovascula</a:t>
            </a:r>
            <a:r>
              <a:rPr lang="en-US" b="1" spc="-25" dirty="0">
                <a:solidFill>
                  <a:srgbClr val="592B80"/>
                </a:solidFill>
                <a:latin typeface="Times New Roman" panose="02020603050405020304" pitchFamily="18" charset="0"/>
                <a:ea typeface="Times New Roman" panose="02020603050405020304" pitchFamily="18" charset="0"/>
              </a:rPr>
              <a:t>r</a:t>
            </a:r>
            <a:r>
              <a:rPr lang="en-US" b="1" spc="220" dirty="0">
                <a:solidFill>
                  <a:srgbClr val="592B80"/>
                </a:solidFill>
                <a:latin typeface="Times New Roman" panose="02020603050405020304" pitchFamily="18" charset="0"/>
                <a:ea typeface="Times New Roman" panose="02020603050405020304" pitchFamily="18" charset="0"/>
              </a:rPr>
              <a:t> </a:t>
            </a:r>
            <a:r>
              <a:rPr lang="en-US" b="1" dirty="0">
                <a:solidFill>
                  <a:srgbClr val="592B80"/>
                </a:solidFill>
                <a:latin typeface="Times New Roman" panose="02020603050405020304" pitchFamily="18" charset="0"/>
                <a:ea typeface="Times New Roman" panose="02020603050405020304" pitchFamily="18" charset="0"/>
              </a:rPr>
              <a:t>Disease</a:t>
            </a:r>
            <a:r>
              <a:rPr lang="en-US" b="1" spc="110" dirty="0">
                <a:solidFill>
                  <a:srgbClr val="592B80"/>
                </a:solidFill>
                <a:latin typeface="Times New Roman" panose="02020603050405020304" pitchFamily="18" charset="0"/>
                <a:ea typeface="Times New Roman" panose="02020603050405020304" pitchFamily="18" charset="0"/>
              </a:rPr>
              <a:t> </a:t>
            </a:r>
            <a:r>
              <a:rPr lang="en-US" b="1" dirty="0">
                <a:solidFill>
                  <a:srgbClr val="592B80"/>
                </a:solidFill>
                <a:latin typeface="Times New Roman" panose="02020603050405020304" pitchFamily="18" charset="0"/>
                <a:ea typeface="Times New Roman" panose="02020603050405020304" pitchFamily="18" charset="0"/>
              </a:rPr>
              <a:t>Risk</a:t>
            </a:r>
            <a:r>
              <a:rPr lang="en-US" b="1" spc="65" dirty="0">
                <a:solidFill>
                  <a:srgbClr val="592B80"/>
                </a:solidFill>
                <a:latin typeface="Times New Roman" panose="02020603050405020304" pitchFamily="18" charset="0"/>
                <a:ea typeface="Times New Roman" panose="02020603050405020304" pitchFamily="18" charset="0"/>
              </a:rPr>
              <a:t> </a:t>
            </a:r>
            <a:r>
              <a:rPr lang="en-US" b="1" dirty="0">
                <a:solidFill>
                  <a:srgbClr val="592B80"/>
                </a:solidFill>
                <a:latin typeface="Times New Roman" panose="02020603050405020304" pitchFamily="18" charset="0"/>
                <a:ea typeface="Times New Roman" panose="02020603050405020304" pitchFamily="18" charset="0"/>
              </a:rPr>
              <a:t>Factors</a:t>
            </a:r>
            <a:r>
              <a:rPr lang="en-US" sz="2800" dirty="0">
                <a:latin typeface="Times New Roman" panose="02020603050405020304" pitchFamily="18" charset="0"/>
                <a:ea typeface="Times New Roman" panose="02020603050405020304" pitchFamily="18" charset="0"/>
              </a:rPr>
              <a:t/>
            </a:r>
            <a:br>
              <a:rPr lang="en-US" sz="2800" dirty="0">
                <a:latin typeface="Times New Roman" panose="02020603050405020304" pitchFamily="18" charset="0"/>
                <a:ea typeface="Times New Roman" panose="02020603050405020304" pitchFamily="18" charset="0"/>
              </a:rPr>
            </a:br>
            <a:endParaRPr lang="en-US" dirty="0"/>
          </a:p>
        </p:txBody>
      </p:sp>
      <p:sp>
        <p:nvSpPr>
          <p:cNvPr id="3" name="Content Placeholder 2"/>
          <p:cNvSpPr>
            <a:spLocks noGrp="1"/>
          </p:cNvSpPr>
          <p:nvPr>
            <p:ph idx="1"/>
          </p:nvPr>
        </p:nvSpPr>
        <p:spPr>
          <a:xfrm>
            <a:off x="529389" y="1359568"/>
            <a:ext cx="11057022" cy="4817395"/>
          </a:xfrm>
        </p:spPr>
        <p:txBody>
          <a:bodyPr/>
          <a:lstStyle/>
          <a:p>
            <a:pPr marL="157480" marR="0" algn="just">
              <a:spcBef>
                <a:spcPts val="260"/>
              </a:spcBef>
              <a:spcAft>
                <a:spcPts val="0"/>
              </a:spcAft>
            </a:pPr>
            <a:r>
              <a:rPr lang="en-US" dirty="0">
                <a:latin typeface="Times New Roman" panose="02020603050405020304" pitchFamily="18" charset="0"/>
                <a:ea typeface="Times New Roman" panose="02020603050405020304" pitchFamily="18" charset="0"/>
              </a:rPr>
              <a:t>Reduced</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resting</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systolic/diastolic</a:t>
            </a:r>
            <a:r>
              <a:rPr lang="en-US" spc="2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pressure</a:t>
            </a:r>
            <a:endParaRPr lang="en-US" sz="1600" dirty="0">
              <a:latin typeface="Times New Roman" panose="02020603050405020304" pitchFamily="18" charset="0"/>
              <a:ea typeface="Times New Roman" panose="02020603050405020304" pitchFamily="18" charset="0"/>
            </a:endParaRPr>
          </a:p>
          <a:p>
            <a:pPr marL="276225" marR="196215" indent="-118745" algn="just">
              <a:lnSpc>
                <a:spcPct val="116000"/>
              </a:lnSpc>
              <a:spcBef>
                <a:spcPts val="260"/>
              </a:spcBef>
              <a:spcAft>
                <a:spcPts val="0"/>
              </a:spcAft>
            </a:pPr>
            <a:r>
              <a:rPr lang="en-US" dirty="0">
                <a:latin typeface="Times New Roman" panose="02020603050405020304" pitchFamily="18" charset="0"/>
                <a:ea typeface="Times New Roman" panose="02020603050405020304" pitchFamily="18" charset="0"/>
              </a:rPr>
              <a:t>  Increased</a:t>
            </a:r>
            <a:r>
              <a:rPr lang="en-US" spc="1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serum</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high-density</a:t>
            </a:r>
            <a:r>
              <a:rPr lang="en-US" spc="1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lipoprotein</a:t>
            </a:r>
            <a:r>
              <a:rPr lang="en-US" spc="1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cholesterol</a:t>
            </a:r>
            <a:r>
              <a:rPr lang="en-US" spc="1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decreased</a:t>
            </a:r>
            <a:r>
              <a:rPr lang="en-US" spc="1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serum triglycerides</a:t>
            </a:r>
            <a:endParaRPr lang="en-US" sz="1600" dirty="0">
              <a:latin typeface="Times New Roman" panose="02020603050405020304" pitchFamily="18" charset="0"/>
              <a:ea typeface="Times New Roman" panose="02020603050405020304" pitchFamily="18" charset="0"/>
            </a:endParaRPr>
          </a:p>
          <a:p>
            <a:pPr marL="157480" marR="0" algn="just">
              <a:spcBef>
                <a:spcPts val="10"/>
              </a:spcBef>
              <a:spcAft>
                <a:spcPts val="0"/>
              </a:spcAft>
            </a:pPr>
            <a:r>
              <a:rPr lang="en-US" dirty="0">
                <a:latin typeface="Times New Roman" panose="02020603050405020304" pitchFamily="18" charset="0"/>
                <a:ea typeface="Times New Roman" panose="02020603050405020304" pitchFamily="18" charset="0"/>
              </a:rPr>
              <a:t>  Reduced</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total</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body</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fat,</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reduced</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intra-abdominal</a:t>
            </a:r>
            <a:r>
              <a:rPr lang="en-US" spc="2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fat</a:t>
            </a:r>
            <a:endParaRPr lang="en-US" sz="1600" dirty="0">
              <a:latin typeface="Times New Roman" panose="02020603050405020304" pitchFamily="18" charset="0"/>
              <a:ea typeface="Times New Roman" panose="02020603050405020304" pitchFamily="18" charset="0"/>
            </a:endParaRPr>
          </a:p>
          <a:p>
            <a:pPr marL="157480" marR="0" algn="just">
              <a:spcBef>
                <a:spcPts val="260"/>
              </a:spcBef>
              <a:spcAft>
                <a:spcPts val="0"/>
              </a:spcAft>
            </a:pPr>
            <a:r>
              <a:rPr lang="en-US" dirty="0">
                <a:latin typeface="Times New Roman" panose="02020603050405020304" pitchFamily="18" charset="0"/>
                <a:ea typeface="Times New Roman" panose="02020603050405020304" pitchFamily="18" charset="0"/>
              </a:rPr>
              <a:t>  Reduced</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insulin</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needs,</a:t>
            </a:r>
            <a:r>
              <a:rPr lang="en-US" spc="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improved</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glucose</a:t>
            </a:r>
            <a:r>
              <a:rPr lang="en-US" spc="1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tolerance</a:t>
            </a:r>
            <a:endParaRPr lang="en-US" sz="1600" dirty="0">
              <a:latin typeface="Times New Roman" panose="02020603050405020304" pitchFamily="18" charset="0"/>
              <a:ea typeface="Times New Roman" panose="02020603050405020304" pitchFamily="18" charset="0"/>
            </a:endParaRPr>
          </a:p>
          <a:p>
            <a:pPr marL="157480" marR="0" algn="just">
              <a:spcBef>
                <a:spcPts val="260"/>
              </a:spcBef>
              <a:spcAft>
                <a:spcPts val="0"/>
              </a:spcAft>
            </a:pPr>
            <a:r>
              <a:rPr lang="en-US" dirty="0">
                <a:latin typeface="Times New Roman" panose="02020603050405020304" pitchFamily="18" charset="0"/>
                <a:ea typeface="Times New Roman" panose="02020603050405020304" pitchFamily="18" charset="0"/>
              </a:rPr>
              <a:t>  Reduced</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blood</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platelet</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adhesiveness</a:t>
            </a:r>
            <a:r>
              <a:rPr lang="en-US" spc="1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aggregation</a:t>
            </a:r>
            <a:endParaRPr lang="en-US" sz="1600" dirty="0">
              <a:latin typeface="Times New Roman" panose="02020603050405020304" pitchFamily="18" charset="0"/>
              <a:ea typeface="Times New Roman" panose="02020603050405020304" pitchFamily="18" charset="0"/>
            </a:endParaRPr>
          </a:p>
          <a:p>
            <a:pPr marL="157480" marR="0" algn="just">
              <a:spcBef>
                <a:spcPts val="260"/>
              </a:spcBef>
              <a:spcAft>
                <a:spcPts val="0"/>
              </a:spcAft>
            </a:pPr>
            <a:r>
              <a:rPr lang="en-US" dirty="0">
                <a:latin typeface="Times New Roman" panose="02020603050405020304" pitchFamily="18" charset="0"/>
                <a:ea typeface="Times New Roman" panose="02020603050405020304" pitchFamily="18" charset="0"/>
              </a:rPr>
              <a:t>  Reduced</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inflammation</a:t>
            </a:r>
            <a:endParaRPr lang="en-US" sz="16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5418696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8426"/>
          </a:xfrm>
        </p:spPr>
        <p:txBody>
          <a:bodyPr>
            <a:normAutofit fontScale="90000"/>
          </a:bodyPr>
          <a:lstStyle/>
          <a:p>
            <a:r>
              <a:rPr lang="en-US" sz="3600" dirty="0"/>
              <a:t>General Procedures for Submaximal Testing </a:t>
            </a:r>
            <a:r>
              <a:rPr lang="en-US" sz="3600" dirty="0" smtClean="0"/>
              <a:t>of</a:t>
            </a:r>
            <a:br>
              <a:rPr lang="en-US" sz="3600" dirty="0" smtClean="0"/>
            </a:br>
            <a:r>
              <a:rPr lang="en-US" sz="3600" b="1" dirty="0"/>
              <a:t>Cardiorespiratory Fitness</a:t>
            </a:r>
            <a:r>
              <a:rPr lang="en-US" sz="3600" dirty="0" smtClean="0"/>
              <a:t> </a:t>
            </a:r>
            <a:endParaRPr lang="en-US" sz="3600" dirty="0"/>
          </a:p>
        </p:txBody>
      </p:sp>
      <p:sp>
        <p:nvSpPr>
          <p:cNvPr id="3" name="Content Placeholder 2"/>
          <p:cNvSpPr>
            <a:spLocks noGrp="1"/>
          </p:cNvSpPr>
          <p:nvPr>
            <p:ph idx="1"/>
          </p:nvPr>
        </p:nvSpPr>
        <p:spPr>
          <a:xfrm>
            <a:off x="211015" y="1153552"/>
            <a:ext cx="11535508" cy="5542669"/>
          </a:xfrm>
        </p:spPr>
        <p:txBody>
          <a:bodyPr>
            <a:normAutofit/>
          </a:bodyPr>
          <a:lstStyle/>
          <a:p>
            <a:pPr marL="370840" marR="360680" algn="just">
              <a:lnSpc>
                <a:spcPct val="116000"/>
              </a:lnSpc>
              <a:spcBef>
                <a:spcPts val="0"/>
              </a:spcBef>
            </a:pPr>
            <a:r>
              <a:rPr lang="en-US" dirty="0">
                <a:latin typeface="Times New Roman" panose="02020603050405020304" pitchFamily="18" charset="0"/>
                <a:ea typeface="Times New Roman" panose="02020603050405020304" pitchFamily="18" charset="0"/>
              </a:rPr>
              <a:t>1. </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Obtain</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resting</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HR</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a:t>
            </a:r>
            <a:r>
              <a:rPr lang="en-US" spc="-55" dirty="0">
                <a:latin typeface="Times New Roman" panose="02020603050405020304" pitchFamily="18" charset="0"/>
                <a:ea typeface="Times New Roman" panose="02020603050405020304" pitchFamily="18" charset="0"/>
              </a:rPr>
              <a:t>P</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immediately</a:t>
            </a:r>
            <a:r>
              <a:rPr lang="en-US" spc="1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prior</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 posture.</a:t>
            </a:r>
            <a:endParaRPr lang="en-US" sz="1600" dirty="0">
              <a:latin typeface="Times New Roman" panose="02020603050405020304" pitchFamily="18" charset="0"/>
              <a:ea typeface="Times New Roman" panose="02020603050405020304" pitchFamily="18" charset="0"/>
            </a:endParaRPr>
          </a:p>
          <a:p>
            <a:pPr marL="343535" marR="43180" indent="-201295" algn="just">
              <a:lnSpc>
                <a:spcPct val="116000"/>
              </a:lnSpc>
              <a:spcBef>
                <a:spcPts val="10"/>
              </a:spcBef>
              <a:spcAft>
                <a:spcPts val="0"/>
              </a:spcAft>
            </a:pPr>
            <a:r>
              <a:rPr lang="en-US" dirty="0">
                <a:latin typeface="Times New Roman" panose="02020603050405020304" pitchFamily="18" charset="0"/>
                <a:ea typeface="Times New Roman" panose="02020603050405020304" pitchFamily="18" charset="0"/>
              </a:rPr>
              <a:t>2. </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client</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should</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be</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familiarized</a:t>
            </a:r>
            <a:r>
              <a:rPr lang="en-US" spc="1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with</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a:t>
            </a:r>
            <a:r>
              <a:rPr lang="en-US" spc="-25" dirty="0">
                <a:latin typeface="Times New Roman" panose="02020603050405020304" pitchFamily="18" charset="0"/>
                <a:ea typeface="Times New Roman" panose="02020603050405020304" pitchFamily="18" charset="0"/>
              </a:rPr>
              <a:t>r</a:t>
            </a:r>
            <a:r>
              <a:rPr lang="en-US" dirty="0">
                <a:latin typeface="Times New Roman" panose="02020603050405020304" pitchFamily="18" charset="0"/>
                <a:ea typeface="Times New Roman" panose="02020603050405020304" pitchFamily="18" charset="0"/>
              </a:rPr>
              <a:t>gometer</a:t>
            </a:r>
            <a:r>
              <a:rPr lang="en-US" spc="1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treadmill.</a:t>
            </a:r>
            <a:r>
              <a:rPr lang="en-US" spc="1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If</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using</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 cycle</a:t>
            </a:r>
            <a:r>
              <a:rPr lang="en-US" spc="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a:t>
            </a:r>
            <a:r>
              <a:rPr lang="en-US" spc="-25" dirty="0">
                <a:latin typeface="Times New Roman" panose="02020603050405020304" pitchFamily="18" charset="0"/>
                <a:ea typeface="Times New Roman" panose="02020603050405020304" pitchFamily="18" charset="0"/>
              </a:rPr>
              <a:t>r</a:t>
            </a:r>
            <a:r>
              <a:rPr lang="en-US" dirty="0">
                <a:latin typeface="Times New Roman" panose="02020603050405020304" pitchFamily="18" charset="0"/>
                <a:ea typeface="Times New Roman" panose="02020603050405020304" pitchFamily="18" charset="0"/>
              </a:rPr>
              <a:t>gomete</a:t>
            </a:r>
            <a:r>
              <a:rPr lang="en-US" spc="-60" dirty="0">
                <a:latin typeface="Times New Roman" panose="02020603050405020304" pitchFamily="18" charset="0"/>
                <a:ea typeface="Times New Roman" panose="02020603050405020304" pitchFamily="18" charset="0"/>
              </a:rPr>
              <a:t>r</a:t>
            </a:r>
            <a:r>
              <a:rPr lang="en-US" dirty="0">
                <a:latin typeface="Times New Roman" panose="02020603050405020304" pitchFamily="18" charset="0"/>
                <a:ea typeface="Times New Roman" panose="02020603050405020304" pitchFamily="18" charset="0"/>
              </a:rPr>
              <a:t>,</a:t>
            </a:r>
            <a:r>
              <a:rPr lang="en-US" spc="1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properly</a:t>
            </a:r>
            <a:r>
              <a:rPr lang="en-US" spc="1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position</a:t>
            </a:r>
            <a:r>
              <a:rPr lang="en-US" spc="1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client</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on</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a:t>
            </a:r>
            <a:r>
              <a:rPr lang="en-US" spc="-25" dirty="0">
                <a:latin typeface="Times New Roman" panose="02020603050405020304" pitchFamily="18" charset="0"/>
                <a:ea typeface="Times New Roman" panose="02020603050405020304" pitchFamily="18" charset="0"/>
              </a:rPr>
              <a:t>r</a:t>
            </a:r>
            <a:r>
              <a:rPr lang="en-US" dirty="0">
                <a:latin typeface="Times New Roman" panose="02020603050405020304" pitchFamily="18" charset="0"/>
                <a:ea typeface="Times New Roman" panose="02020603050405020304" pitchFamily="18" charset="0"/>
              </a:rPr>
              <a:t>gometer</a:t>
            </a:r>
            <a:r>
              <a:rPr lang="en-US" spc="1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
            </a:r>
            <a:r>
              <a:rPr lang="en-US" i="1" dirty="0">
                <a:latin typeface="Times New Roman" panose="02020603050405020304" pitchFamily="18" charset="0"/>
                <a:ea typeface="Times New Roman" panose="02020603050405020304" pitchFamily="18" charset="0"/>
              </a:rPr>
              <a:t>i.e.</a:t>
            </a:r>
            <a:r>
              <a:rPr lang="en-US" dirty="0">
                <a:latin typeface="Times New Roman" panose="02020603050405020304" pitchFamily="18" charset="0"/>
                <a:ea typeface="Times New Roman" panose="02020603050405020304" pitchFamily="18" charset="0"/>
              </a:rPr>
              <a:t>,</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upright posture,</a:t>
            </a:r>
            <a:r>
              <a:rPr lang="en-US" spc="10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~25-degree</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bend</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knee</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maximal</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leg</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extension,</a:t>
            </a:r>
            <a:r>
              <a:rPr lang="en-US" spc="1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5"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hands in</a:t>
            </a:r>
            <a:r>
              <a:rPr lang="en-US" spc="35"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proper</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position</a:t>
            </a:r>
            <a:r>
              <a:rPr lang="en-US" spc="1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on</a:t>
            </a:r>
            <a:r>
              <a:rPr lang="en-US" spc="35"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handlebars)</a:t>
            </a:r>
            <a:endParaRPr lang="en-US" spc="160" dirty="0" smtClean="0">
              <a:latin typeface="Times New Roman" panose="02020603050405020304" pitchFamily="18" charset="0"/>
              <a:ea typeface="Times New Roman" panose="02020603050405020304" pitchFamily="18" charset="0"/>
            </a:endParaRPr>
          </a:p>
          <a:p>
            <a:pPr marL="343535" marR="0" algn="just">
              <a:spcBef>
                <a:spcPts val="10"/>
              </a:spcBef>
              <a:spcAft>
                <a:spcPts val="0"/>
              </a:spcAft>
            </a:pPr>
            <a:r>
              <a:rPr lang="en-US" dirty="0" smtClean="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test</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should</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begin</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with</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2–3</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min</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warm-up</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acquaint</a:t>
            </a:r>
            <a:r>
              <a:rPr lang="en-US" spc="1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 client</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with</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cycle</a:t>
            </a:r>
            <a:r>
              <a:rPr lang="en-US" spc="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a:t>
            </a:r>
            <a:r>
              <a:rPr lang="en-US" spc="-25" dirty="0">
                <a:latin typeface="Times New Roman" panose="02020603050405020304" pitchFamily="18" charset="0"/>
                <a:ea typeface="Times New Roman" panose="02020603050405020304" pitchFamily="18" charset="0"/>
              </a:rPr>
              <a:t>r</a:t>
            </a:r>
            <a:r>
              <a:rPr lang="en-US" dirty="0">
                <a:latin typeface="Times New Roman" panose="02020603050405020304" pitchFamily="18" charset="0"/>
                <a:ea typeface="Times New Roman" panose="02020603050405020304" pitchFamily="18" charset="0"/>
              </a:rPr>
              <a:t>gometer</a:t>
            </a:r>
            <a:r>
              <a:rPr lang="en-US" spc="1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treadmill</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prepare</a:t>
            </a:r>
            <a:r>
              <a:rPr lang="en-US" spc="1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him</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her</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for</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 </a:t>
            </a:r>
            <a:r>
              <a:rPr lang="en-US" sz="3200" dirty="0">
                <a:latin typeface="Times New Roman" panose="02020603050405020304" pitchFamily="18" charset="0"/>
                <a:ea typeface="Times New Roman" panose="02020603050405020304" pitchFamily="18" charset="0"/>
              </a:rPr>
              <a:t>exercise</a:t>
            </a:r>
            <a:r>
              <a:rPr lang="en-US" sz="3200" spc="-5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intensity</a:t>
            </a:r>
            <a:r>
              <a:rPr lang="en-US" sz="3200" spc="-55"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in</a:t>
            </a:r>
            <a:r>
              <a:rPr lang="en-US" sz="3200" spc="-15"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the</a:t>
            </a:r>
            <a:r>
              <a:rPr lang="en-US" sz="3200" spc="-2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first</a:t>
            </a:r>
            <a:r>
              <a:rPr lang="en-US" sz="3200" spc="-25"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stage</a:t>
            </a:r>
            <a:r>
              <a:rPr lang="en-US" sz="3200" spc="-35"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of</a:t>
            </a:r>
            <a:r>
              <a:rPr lang="en-US" sz="3200" spc="-15"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the</a:t>
            </a:r>
            <a:r>
              <a:rPr lang="en-US" sz="3200" spc="-2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test.</a:t>
            </a:r>
            <a:endParaRPr lang="en-US" sz="16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4. </a:t>
            </a:r>
            <a:r>
              <a:rPr lang="en-US" spc="35" dirty="0">
                <a:latin typeface="Times New Roman" panose="02020603050405020304" pitchFamily="18" charset="0"/>
                <a:ea typeface="Times New Roman" panose="02020603050405020304" pitchFamily="18" charset="0"/>
              </a:rPr>
              <a:t> </a:t>
            </a:r>
            <a:r>
              <a:rPr lang="en-US" spc="-80" dirty="0">
                <a:latin typeface="Times New Roman" panose="02020603050405020304" pitchFamily="18" charset="0"/>
                <a:ea typeface="Times New Roman" panose="02020603050405020304" pitchFamily="18" charset="0"/>
              </a:rPr>
              <a:t>A</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specific</a:t>
            </a:r>
            <a:r>
              <a:rPr lang="en-US" spc="1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protocol</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should</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consist</a:t>
            </a:r>
            <a:r>
              <a:rPr lang="en-US" spc="1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2-</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3-min</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stages</a:t>
            </a:r>
            <a:r>
              <a:rPr lang="en-US" spc="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with</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appropriate increments</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work</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rate</a:t>
            </a:r>
            <a:endParaRPr lang="en-US" dirty="0"/>
          </a:p>
        </p:txBody>
      </p:sp>
    </p:spTree>
    <p:extLst>
      <p:ext uri="{BB962C8B-B14F-4D97-AF65-F5344CB8AC3E}">
        <p14:creationId xmlns:p14="http://schemas.microsoft.com/office/powerpoint/2010/main" val="377150273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369" y="520505"/>
            <a:ext cx="11296357" cy="5922498"/>
          </a:xfrm>
        </p:spPr>
        <p:txBody>
          <a:bodyPr>
            <a:normAutofit/>
          </a:bodyPr>
          <a:lstStyle/>
          <a:p>
            <a:r>
              <a:rPr lang="en-US" dirty="0" smtClean="0"/>
              <a:t>5. HR </a:t>
            </a:r>
            <a:r>
              <a:rPr lang="en-US" dirty="0"/>
              <a:t>should be monitored at least two times during each stage, near the end of the second and third minutes of each stage. If HR is &gt;110 beats · min−1, steady state HR (i.e., two HRs within 5 beats · min−1) should be reached before the workload is increased.</a:t>
            </a:r>
          </a:p>
          <a:p>
            <a:r>
              <a:rPr lang="en-US" dirty="0"/>
              <a:t>6.  BP should be monitored in the last minute of each stage and repeated</a:t>
            </a:r>
          </a:p>
          <a:p>
            <a:r>
              <a:rPr lang="en-US" dirty="0"/>
              <a:t>(verified) in the event of a hypotensive or hypertensive response.</a:t>
            </a:r>
          </a:p>
          <a:p>
            <a:r>
              <a:rPr lang="en-US" dirty="0"/>
              <a:t>7.  RPE (using either the Borg category or category-ratio scale </a:t>
            </a:r>
            <a:r>
              <a:rPr lang="en-US" dirty="0" smtClean="0"/>
              <a:t>and </a:t>
            </a:r>
            <a:r>
              <a:rPr lang="en-US" dirty="0"/>
              <a:t>additional rating scales should be monitored near the end of the last minute of each stage.</a:t>
            </a:r>
          </a:p>
          <a:p>
            <a:r>
              <a:rPr lang="en-US" dirty="0"/>
              <a:t>8.  Client’s appearance and symptoms should be monitored and recorded regularly.</a:t>
            </a:r>
          </a:p>
          <a:p>
            <a:endParaRPr lang="en-US" dirty="0"/>
          </a:p>
        </p:txBody>
      </p:sp>
    </p:spTree>
    <p:extLst>
      <p:ext uri="{BB962C8B-B14F-4D97-AF65-F5344CB8AC3E}">
        <p14:creationId xmlns:p14="http://schemas.microsoft.com/office/powerpoint/2010/main" val="38032388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422" y="618978"/>
            <a:ext cx="11521440" cy="6035040"/>
          </a:xfrm>
        </p:spPr>
        <p:txBody>
          <a:bodyPr>
            <a:normAutofit lnSpcReduction="10000"/>
          </a:bodyPr>
          <a:lstStyle/>
          <a:p>
            <a:r>
              <a:rPr lang="en-US" dirty="0"/>
              <a:t>9. The test should be terminated when the subject reaches 70% heart </a:t>
            </a:r>
            <a:r>
              <a:rPr lang="en-US" dirty="0" smtClean="0"/>
              <a:t>rate reserve </a:t>
            </a:r>
            <a:r>
              <a:rPr lang="en-US" dirty="0"/>
              <a:t>(85% of age-predicted </a:t>
            </a:r>
            <a:r>
              <a:rPr lang="en-US" dirty="0" err="1"/>
              <a:t>HRmax</a:t>
            </a:r>
            <a:r>
              <a:rPr lang="en-US" dirty="0"/>
              <a:t>), fails to conform to the exercise test protocol, experiences adverse signs or symptoms, requests to stop, or experiences an emergency situation.</a:t>
            </a:r>
          </a:p>
          <a:p>
            <a:r>
              <a:rPr lang="en-US" dirty="0"/>
              <a:t>10. An appropriate cool-down/recovery period should be initiated consisting of either</a:t>
            </a:r>
          </a:p>
          <a:p>
            <a:r>
              <a:rPr lang="en-US" dirty="0"/>
              <a:t>a. Continued exercise at a work rate equivalent to that of the first stage of the exercise test protocol or lower or</a:t>
            </a:r>
          </a:p>
          <a:p>
            <a:r>
              <a:rPr lang="en-US" dirty="0"/>
              <a:t>b. A passive cool-down if the subject experiences signs of discomfort or an emergency situation </a:t>
            </a:r>
            <a:r>
              <a:rPr lang="en-US" dirty="0" smtClean="0"/>
              <a:t>occurs</a:t>
            </a:r>
          </a:p>
          <a:p>
            <a:r>
              <a:rPr lang="en-US" dirty="0" smtClean="0"/>
              <a:t>11</a:t>
            </a:r>
            <a:r>
              <a:rPr lang="en-US" dirty="0"/>
              <a:t>. All physiologic observations (</a:t>
            </a:r>
            <a:r>
              <a:rPr lang="en-US" i="1" dirty="0"/>
              <a:t>e.g.</a:t>
            </a:r>
            <a:r>
              <a:rPr lang="en-US" dirty="0"/>
              <a:t>, HR, BP, signs, and symptoms) should be continued for at least 5 min of recovery unless abnormal responses occur, which would warrant a longer posttest surveillance period. </a:t>
            </a:r>
            <a:endParaRPr lang="en-US" dirty="0" smtClean="0"/>
          </a:p>
          <a:p>
            <a:r>
              <a:rPr lang="en-US" dirty="0" smtClean="0"/>
              <a:t>Continue </a:t>
            </a:r>
            <a:r>
              <a:rPr lang="en-US" dirty="0"/>
              <a:t>low- level exercise until HR and BP stabilize but not necessarily until they reach </a:t>
            </a:r>
            <a:r>
              <a:rPr lang="en-US" dirty="0" smtClean="0"/>
              <a:t>pre-exercise </a:t>
            </a:r>
            <a:r>
              <a:rPr lang="en-US" dirty="0"/>
              <a:t>levels.</a:t>
            </a:r>
          </a:p>
          <a:p>
            <a:endParaRPr lang="en-US" dirty="0"/>
          </a:p>
          <a:p>
            <a:endParaRPr lang="en-US" dirty="0"/>
          </a:p>
        </p:txBody>
      </p:sp>
    </p:spTree>
    <p:extLst>
      <p:ext uri="{BB962C8B-B14F-4D97-AF65-F5344CB8AC3E}">
        <p14:creationId xmlns:p14="http://schemas.microsoft.com/office/powerpoint/2010/main" val="99806501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9613"/>
          </a:xfrm>
        </p:spPr>
        <p:txBody>
          <a:bodyPr>
            <a:normAutofit fontScale="90000"/>
          </a:bodyPr>
          <a:lstStyle/>
          <a:p>
            <a:r>
              <a:rPr lang="en-US" dirty="0" smtClean="0"/>
              <a:t/>
            </a:r>
            <a:br>
              <a:rPr lang="en-US" dirty="0" smtClean="0"/>
            </a:br>
            <a:r>
              <a:rPr lang="en-US" b="1" dirty="0" smtClean="0"/>
              <a:t>Cardiorespiratory </a:t>
            </a:r>
            <a:r>
              <a:rPr lang="en-US" b="1" dirty="0"/>
              <a:t>Test Sequence and Measures</a:t>
            </a:r>
            <a:r>
              <a:rPr lang="en-US" dirty="0"/>
              <a:t/>
            </a:r>
            <a:br>
              <a:rPr lang="en-US" dirty="0"/>
            </a:br>
            <a:endParaRPr lang="en-US" dirty="0"/>
          </a:p>
        </p:txBody>
      </p:sp>
      <p:sp>
        <p:nvSpPr>
          <p:cNvPr id="3" name="Content Placeholder 2"/>
          <p:cNvSpPr>
            <a:spLocks noGrp="1"/>
          </p:cNvSpPr>
          <p:nvPr>
            <p:ph idx="1"/>
          </p:nvPr>
        </p:nvSpPr>
        <p:spPr>
          <a:xfrm>
            <a:off x="379827" y="984738"/>
            <a:ext cx="11465169" cy="5192225"/>
          </a:xfrm>
        </p:spPr>
        <p:txBody>
          <a:bodyPr/>
          <a:lstStyle/>
          <a:p>
            <a:r>
              <a:rPr lang="en-US" dirty="0" smtClean="0"/>
              <a:t>After </a:t>
            </a:r>
            <a:r>
              <a:rPr lang="en-US" dirty="0"/>
              <a:t>the initial screening process, selected baseline measurements should be obtained prior to the start of the exercise test. </a:t>
            </a:r>
            <a:endParaRPr lang="en-US" dirty="0" smtClean="0"/>
          </a:p>
          <a:p>
            <a:r>
              <a:rPr lang="en-US" dirty="0" smtClean="0"/>
              <a:t>A </a:t>
            </a:r>
            <a:r>
              <a:rPr lang="en-US" dirty="0"/>
              <a:t>minimum of HR, BP, and RPE should be measured during exercise tests. HR can be determined using the palpation</a:t>
            </a:r>
          </a:p>
        </p:txBody>
      </p:sp>
    </p:spTree>
    <p:extLst>
      <p:ext uri="{BB962C8B-B14F-4D97-AF65-F5344CB8AC3E}">
        <p14:creationId xmlns:p14="http://schemas.microsoft.com/office/powerpoint/2010/main" val="101921986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963" y="984738"/>
            <a:ext cx="11479237" cy="5192225"/>
          </a:xfrm>
        </p:spPr>
        <p:txBody>
          <a:bodyPr/>
          <a:lstStyle/>
          <a:p>
            <a:pPr algn="just"/>
            <a:r>
              <a:rPr lang="en-US" dirty="0"/>
              <a:t>RPE can be a valuable indicator for monitoring an individual’s exercise tolerance. </a:t>
            </a:r>
            <a:endParaRPr lang="en-US" dirty="0" smtClean="0"/>
          </a:p>
          <a:p>
            <a:pPr algn="just"/>
            <a:endParaRPr lang="en-US" dirty="0"/>
          </a:p>
          <a:p>
            <a:pPr algn="just"/>
            <a:r>
              <a:rPr lang="en-US" dirty="0" smtClean="0"/>
              <a:t>Although </a:t>
            </a:r>
            <a:r>
              <a:rPr lang="en-US" dirty="0"/>
              <a:t>RPEs correlate with exercise HRs and work rates, large </a:t>
            </a:r>
            <a:r>
              <a:rPr lang="en-US" dirty="0" smtClean="0"/>
              <a:t>inter individual </a:t>
            </a:r>
            <a:r>
              <a:rPr lang="en-US" dirty="0"/>
              <a:t>variability in RPE with healthy individuals as well as patient populations mandates caution in the universal application of RPE scales </a:t>
            </a:r>
            <a:endParaRPr lang="en-US" dirty="0" smtClean="0"/>
          </a:p>
          <a:p>
            <a:pPr algn="just"/>
            <a:r>
              <a:rPr lang="en-US" dirty="0" smtClean="0"/>
              <a:t>The </a:t>
            </a:r>
            <a:r>
              <a:rPr lang="en-US" dirty="0"/>
              <a:t>RPE scale was developed to allow the exerciser to subjectively rate his or her physical strain during exercise </a:t>
            </a:r>
            <a:endParaRPr lang="en-US" dirty="0" smtClean="0"/>
          </a:p>
          <a:p>
            <a:pPr algn="just"/>
            <a:endParaRPr lang="en-US" dirty="0"/>
          </a:p>
          <a:p>
            <a:pPr algn="just"/>
            <a:r>
              <a:rPr lang="en-US" dirty="0" smtClean="0"/>
              <a:t>Ratings </a:t>
            </a:r>
            <a:r>
              <a:rPr lang="en-US" dirty="0"/>
              <a:t>can be influenced by psychological factors, mood states, environmental </a:t>
            </a:r>
            <a:r>
              <a:rPr lang="en-US" dirty="0" smtClean="0"/>
              <a:t>conditions, exercise </a:t>
            </a:r>
            <a:r>
              <a:rPr lang="en-US" dirty="0"/>
              <a:t>modes, </a:t>
            </a:r>
            <a:r>
              <a:rPr lang="en-US" dirty="0" smtClean="0"/>
              <a:t>age, </a:t>
            </a:r>
            <a:r>
              <a:rPr lang="en-US" dirty="0"/>
              <a:t>and thirst</a:t>
            </a:r>
          </a:p>
        </p:txBody>
      </p:sp>
    </p:spTree>
    <p:extLst>
      <p:ext uri="{BB962C8B-B14F-4D97-AF65-F5344CB8AC3E}">
        <p14:creationId xmlns:p14="http://schemas.microsoft.com/office/powerpoint/2010/main" val="2248229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421" y="253218"/>
            <a:ext cx="11535507" cy="5923745"/>
          </a:xfrm>
        </p:spPr>
        <p:txBody>
          <a:bodyPr/>
          <a:lstStyle/>
          <a:p>
            <a:r>
              <a:rPr lang="en-US" dirty="0"/>
              <a:t>Currently, two RPE scales are widely used: (a) the original Borg or category scale, which rates exercise intensity </a:t>
            </a:r>
            <a:r>
              <a:rPr lang="en-US" dirty="0" smtClean="0"/>
              <a:t>from 6 </a:t>
            </a:r>
            <a:r>
              <a:rPr lang="en-US" dirty="0"/>
              <a:t>to 20 (Table 4.6), and (b) the category-ratio scale of 0–10 (see Figure 5.2). </a:t>
            </a:r>
            <a:endParaRPr lang="en-US" dirty="0" smtClean="0"/>
          </a:p>
          <a:p>
            <a:r>
              <a:rPr lang="en-US" dirty="0" smtClean="0"/>
              <a:t>Both </a:t>
            </a:r>
            <a:r>
              <a:rPr lang="en-US" dirty="0"/>
              <a:t>RPE scales are appropriate subjective tools </a:t>
            </a:r>
            <a:endParaRPr lang="en-US" dirty="0" smtClean="0"/>
          </a:p>
          <a:p>
            <a:r>
              <a:rPr lang="en-US" dirty="0"/>
              <a:t>During exercise testing, the RPE can be used as an indication of impending fatigue. </a:t>
            </a:r>
          </a:p>
          <a:p>
            <a:endParaRPr lang="en-US" dirty="0" smtClean="0"/>
          </a:p>
          <a:p>
            <a:r>
              <a:rPr lang="en-US" dirty="0" smtClean="0"/>
              <a:t>Most </a:t>
            </a:r>
            <a:r>
              <a:rPr lang="en-US" dirty="0"/>
              <a:t>apparently healthy subjects reach their subjective limit of fatigue at an RPE of 18–19 (very, very hard) on the category Borg scale, or 9–10 (very, very strong) on the category-ratio scale; therefore, RPE can be used to monitor progress toward maximal exertion during exercise testing </a:t>
            </a:r>
          </a:p>
          <a:p>
            <a:endParaRPr lang="en-US" dirty="0"/>
          </a:p>
          <a:p>
            <a:endParaRPr lang="en-US" dirty="0"/>
          </a:p>
          <a:p>
            <a:endParaRPr lang="en-US" dirty="0"/>
          </a:p>
        </p:txBody>
      </p:sp>
    </p:spTree>
    <p:extLst>
      <p:ext uri="{BB962C8B-B14F-4D97-AF65-F5344CB8AC3E}">
        <p14:creationId xmlns:p14="http://schemas.microsoft.com/office/powerpoint/2010/main" val="213669894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489" y="112542"/>
            <a:ext cx="11044311" cy="6625883"/>
          </a:xfrm>
        </p:spPr>
        <p:txBody>
          <a:bodyPr/>
          <a:lstStyle/>
          <a:p>
            <a:endParaRPr lang="en-US" dirty="0"/>
          </a:p>
        </p:txBody>
      </p:sp>
      <p:pic>
        <p:nvPicPr>
          <p:cNvPr id="4" name="Picture 3"/>
          <p:cNvPicPr>
            <a:picLocks noChangeAspect="1"/>
          </p:cNvPicPr>
          <p:nvPr/>
        </p:nvPicPr>
        <p:blipFill>
          <a:blip r:embed="rId2"/>
          <a:stretch>
            <a:fillRect/>
          </a:stretch>
        </p:blipFill>
        <p:spPr>
          <a:xfrm>
            <a:off x="1702192" y="112542"/>
            <a:ext cx="8173328" cy="6400799"/>
          </a:xfrm>
          <a:prstGeom prst="rect">
            <a:avLst/>
          </a:prstGeom>
        </p:spPr>
      </p:pic>
    </p:spTree>
    <p:extLst>
      <p:ext uri="{BB962C8B-B14F-4D97-AF65-F5344CB8AC3E}">
        <p14:creationId xmlns:p14="http://schemas.microsoft.com/office/powerpoint/2010/main" val="9426418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0629"/>
          </a:xfrm>
        </p:spPr>
        <p:txBody>
          <a:bodyPr>
            <a:normAutofit fontScale="90000"/>
          </a:bodyPr>
          <a:lstStyle/>
          <a:p>
            <a:r>
              <a:rPr lang="en-US" dirty="0" smtClean="0"/>
              <a:t/>
            </a:r>
            <a:br>
              <a:rPr lang="en-US" dirty="0" smtClean="0"/>
            </a:br>
            <a:r>
              <a:rPr lang="en-US" b="1" dirty="0" smtClean="0"/>
              <a:t>Modes </a:t>
            </a:r>
            <a:r>
              <a:rPr lang="en-US" b="1" dirty="0"/>
              <a:t>of Testing</a:t>
            </a:r>
            <a:br>
              <a:rPr lang="en-US" b="1" dirty="0"/>
            </a:br>
            <a:endParaRPr lang="en-US" b="1" dirty="0"/>
          </a:p>
        </p:txBody>
      </p:sp>
      <p:sp>
        <p:nvSpPr>
          <p:cNvPr id="3" name="Content Placeholder 2"/>
          <p:cNvSpPr>
            <a:spLocks noGrp="1"/>
          </p:cNvSpPr>
          <p:nvPr>
            <p:ph idx="1"/>
          </p:nvPr>
        </p:nvSpPr>
        <p:spPr>
          <a:xfrm>
            <a:off x="365759" y="1294228"/>
            <a:ext cx="11549575" cy="5233181"/>
          </a:xfrm>
        </p:spPr>
        <p:txBody>
          <a:bodyPr/>
          <a:lstStyle/>
          <a:p>
            <a:r>
              <a:rPr lang="en-US" dirty="0" smtClean="0"/>
              <a:t>Commonly </a:t>
            </a:r>
            <a:r>
              <a:rPr lang="en-US" dirty="0"/>
              <a:t>used modes for exercise testing include treadmills, cycle ergometers, steps, and field tests. </a:t>
            </a:r>
            <a:endParaRPr lang="en-US" dirty="0" smtClean="0"/>
          </a:p>
          <a:p>
            <a:r>
              <a:rPr lang="en-US" b="1" dirty="0" smtClean="0"/>
              <a:t>The </a:t>
            </a:r>
            <a:r>
              <a:rPr lang="en-US" b="1" dirty="0"/>
              <a:t>mode of exercise testing used is dependent on the setting, equipment available, and training of personnel. There are advantages and disadvantages of each exercise testing mode</a:t>
            </a:r>
            <a:r>
              <a:rPr lang="en-US" b="1" dirty="0" smtClean="0"/>
              <a:t>:</a:t>
            </a:r>
          </a:p>
          <a:p>
            <a:pPr algn="just"/>
            <a:r>
              <a:rPr lang="en-US" b="1" i="1" dirty="0"/>
              <a:t>Field tests</a:t>
            </a:r>
            <a:r>
              <a:rPr lang="en-US" dirty="0"/>
              <a:t> consist of walking or running for a predetermined time or distance (</a:t>
            </a:r>
            <a:r>
              <a:rPr lang="en-US" i="1" dirty="0"/>
              <a:t>i.e.</a:t>
            </a:r>
            <a:r>
              <a:rPr lang="en-US" dirty="0"/>
              <a:t>, 1.5-mi [2.4 km] walk/run test; 1-mi and 6-min walk test). </a:t>
            </a:r>
            <a:endParaRPr lang="en-US" dirty="0" smtClean="0"/>
          </a:p>
          <a:p>
            <a:pPr algn="just"/>
            <a:r>
              <a:rPr lang="en-US" dirty="0" smtClean="0"/>
              <a:t>The </a:t>
            </a:r>
            <a:r>
              <a:rPr lang="en-US" dirty="0"/>
              <a:t>advantages of field tests are they are easy to administer to large numbers </a:t>
            </a:r>
            <a:r>
              <a:rPr lang="en-US" dirty="0" smtClean="0"/>
              <a:t>of individuals </a:t>
            </a:r>
            <a:r>
              <a:rPr lang="en-US" dirty="0"/>
              <a:t>at one time, and little equipment (</a:t>
            </a:r>
            <a:r>
              <a:rPr lang="en-US" i="1" dirty="0"/>
              <a:t>e.g.</a:t>
            </a:r>
            <a:r>
              <a:rPr lang="en-US" dirty="0"/>
              <a:t>, a stopwatch) is needed. </a:t>
            </a:r>
          </a:p>
          <a:p>
            <a:endParaRPr lang="en-US" dirty="0"/>
          </a:p>
        </p:txBody>
      </p:sp>
    </p:spTree>
    <p:extLst>
      <p:ext uri="{BB962C8B-B14F-4D97-AF65-F5344CB8AC3E}">
        <p14:creationId xmlns:p14="http://schemas.microsoft.com/office/powerpoint/2010/main" val="27337739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217" y="351692"/>
            <a:ext cx="11605847" cy="5825271"/>
          </a:xfrm>
        </p:spPr>
        <p:txBody>
          <a:bodyPr>
            <a:normAutofit fontScale="92500" lnSpcReduction="20000"/>
          </a:bodyPr>
          <a:lstStyle/>
          <a:p>
            <a:pPr algn="just"/>
            <a:r>
              <a:rPr lang="en-US" dirty="0"/>
              <a:t>Step testing is an inexpensive modality for predicting CRF by measuring the</a:t>
            </a:r>
          </a:p>
          <a:p>
            <a:pPr algn="just"/>
            <a:r>
              <a:rPr lang="en-US" dirty="0"/>
              <a:t>HR response to stepping at a fixed rate and/or a fixed step height or by </a:t>
            </a:r>
            <a:r>
              <a:rPr lang="en-US" dirty="0" smtClean="0"/>
              <a:t> measuring post-exercise </a:t>
            </a:r>
            <a:r>
              <a:rPr lang="en-US" dirty="0"/>
              <a:t>recovery HR. </a:t>
            </a:r>
            <a:endParaRPr lang="en-US" dirty="0" smtClean="0"/>
          </a:p>
          <a:p>
            <a:pPr algn="just"/>
            <a:r>
              <a:rPr lang="en-US" dirty="0" smtClean="0"/>
              <a:t>Step </a:t>
            </a:r>
            <a:r>
              <a:rPr lang="en-US" dirty="0"/>
              <a:t>tests require little or no equipment, steps are easily transportable, stepping skill requires little practice, the test usually is of short duration, and stepping is advantageous for mass testing </a:t>
            </a:r>
            <a:endParaRPr lang="en-US" dirty="0" smtClean="0"/>
          </a:p>
          <a:p>
            <a:pPr algn="just"/>
            <a:r>
              <a:rPr lang="en-US" dirty="0" smtClean="0"/>
              <a:t>Post-exercise </a:t>
            </a:r>
            <a:r>
              <a:rPr lang="en-US" dirty="0"/>
              <a:t>(recovery) HR decreases with improved CRF, and test results are easy to explain to participants </a:t>
            </a:r>
            <a:endParaRPr lang="en-US" dirty="0" smtClean="0"/>
          </a:p>
          <a:p>
            <a:pPr algn="just"/>
            <a:r>
              <a:rPr lang="en-US" dirty="0" smtClean="0"/>
              <a:t>Special </a:t>
            </a:r>
            <a:r>
              <a:rPr lang="en-US" dirty="0"/>
              <a:t>precautions may be needed for those who have balance problems or are extremely deconditioned. </a:t>
            </a:r>
            <a:endParaRPr lang="en-US" dirty="0" smtClean="0"/>
          </a:p>
          <a:p>
            <a:pPr algn="just"/>
            <a:r>
              <a:rPr lang="en-US" dirty="0" smtClean="0"/>
              <a:t>Some </a:t>
            </a:r>
            <a:r>
              <a:rPr lang="en-US" dirty="0"/>
              <a:t>single-stage step tests require an energy cost of 7–9 metabolic equivalents (METs), which may exceed the maximal capacity of some participants </a:t>
            </a:r>
            <a:endParaRPr lang="en-US" dirty="0" smtClean="0"/>
          </a:p>
          <a:p>
            <a:pPr algn="just"/>
            <a:r>
              <a:rPr lang="en-US" dirty="0" smtClean="0"/>
              <a:t>Therefore</a:t>
            </a:r>
            <a:r>
              <a:rPr lang="en-US" dirty="0"/>
              <a:t>, the protocol chosen must be appropriate for the physical fitness level of the client. In addition, inadequate compliance to the step cadence and excessive fatigue in the lead limb may diminish the value of a step test. </a:t>
            </a:r>
            <a:endParaRPr lang="en-US" dirty="0" smtClean="0"/>
          </a:p>
          <a:p>
            <a:pPr algn="just"/>
            <a:r>
              <a:rPr lang="en-US" dirty="0" smtClean="0"/>
              <a:t>Most </a:t>
            </a:r>
            <a:r>
              <a:rPr lang="en-US" dirty="0"/>
              <a:t>tests do not monitor HR and BP while stepping because </a:t>
            </a:r>
            <a:r>
              <a:rPr lang="en-US" dirty="0" smtClean="0"/>
              <a:t>of the </a:t>
            </a:r>
            <a:r>
              <a:rPr lang="en-US" dirty="0"/>
              <a:t>difficulty of these measures during the test.</a:t>
            </a:r>
          </a:p>
          <a:p>
            <a:endParaRPr lang="en-US" dirty="0"/>
          </a:p>
        </p:txBody>
      </p:sp>
    </p:spTree>
    <p:extLst>
      <p:ext uri="{BB962C8B-B14F-4D97-AF65-F5344CB8AC3E}">
        <p14:creationId xmlns:p14="http://schemas.microsoft.com/office/powerpoint/2010/main" val="223660656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218" y="295422"/>
            <a:ext cx="11648050" cy="6316393"/>
          </a:xfrm>
        </p:spPr>
        <p:txBody>
          <a:bodyPr>
            <a:normAutofit fontScale="92500" lnSpcReduction="10000"/>
          </a:bodyPr>
          <a:lstStyle/>
          <a:p>
            <a:pPr marL="0" indent="0">
              <a:buNone/>
            </a:pPr>
            <a:r>
              <a:rPr lang="en-US" sz="3500" b="1" dirty="0"/>
              <a:t>Field Tests</a:t>
            </a:r>
          </a:p>
          <a:p>
            <a:r>
              <a:rPr lang="en-US" dirty="0" smtClean="0"/>
              <a:t>Two </a:t>
            </a:r>
            <a:r>
              <a:rPr lang="en-US" dirty="0"/>
              <a:t>of the most widely used run/walk tests (subjects may run, walk, or use a combination of both to complete the test) for assessing CRF are the 1.5-mi (2.4 km) test for time and the Cooper 12-min test. The objective of the Cooper 12- min test is to cover the greatest distance in the allotted time period and for the</a:t>
            </a:r>
          </a:p>
          <a:p>
            <a:r>
              <a:rPr lang="en-US" dirty="0" smtClean="0"/>
              <a:t>1.5-ml </a:t>
            </a:r>
            <a:r>
              <a:rPr lang="en-US" dirty="0"/>
              <a:t>(2.4 km) test to cover the distance in the shortest period of time.   </a:t>
            </a:r>
            <a:endParaRPr lang="en-US" dirty="0" smtClean="0"/>
          </a:p>
          <a:p>
            <a:r>
              <a:rPr lang="en-US" dirty="0" smtClean="0"/>
              <a:t>VO2max can </a:t>
            </a:r>
            <a:r>
              <a:rPr lang="en-US" dirty="0"/>
              <a:t>be estimated from using the following equations:</a:t>
            </a:r>
          </a:p>
          <a:p>
            <a:r>
              <a:rPr lang="en-US" dirty="0"/>
              <a:t>  1.5-mi run/walk test</a:t>
            </a:r>
          </a:p>
          <a:p>
            <a:endParaRPr lang="en-US" dirty="0"/>
          </a:p>
          <a:p>
            <a:r>
              <a:rPr lang="en-US" dirty="0"/>
              <a:t>O2max (mL · kg −1 • min −1) = 3.5 + 483 / 1.5 mi time (min)</a:t>
            </a:r>
          </a:p>
          <a:p>
            <a:endParaRPr lang="en-US" dirty="0"/>
          </a:p>
          <a:p>
            <a:pPr marL="0" indent="0">
              <a:buNone/>
            </a:pPr>
            <a:r>
              <a:rPr lang="en-US" dirty="0" smtClean="0"/>
              <a:t>12-min </a:t>
            </a:r>
            <a:r>
              <a:rPr lang="en-US" dirty="0"/>
              <a:t>walk/run test</a:t>
            </a:r>
          </a:p>
          <a:p>
            <a:endParaRPr lang="en-US" dirty="0"/>
          </a:p>
          <a:p>
            <a:r>
              <a:rPr lang="en-US" dirty="0" smtClean="0"/>
              <a:t>VO2max </a:t>
            </a:r>
            <a:r>
              <a:rPr lang="en-US" dirty="0"/>
              <a:t>(mL · kg −1 · min −1 ) = (distance in meters + 504.9) / 44.73</a:t>
            </a:r>
          </a:p>
          <a:p>
            <a:endParaRPr lang="en-US" dirty="0"/>
          </a:p>
          <a:p>
            <a:endParaRPr lang="en-US" dirty="0"/>
          </a:p>
        </p:txBody>
      </p:sp>
    </p:spTree>
    <p:extLst>
      <p:ext uri="{BB962C8B-B14F-4D97-AF65-F5344CB8AC3E}">
        <p14:creationId xmlns:p14="http://schemas.microsoft.com/office/powerpoint/2010/main" val="12508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0063"/>
          </a:xfrm>
        </p:spPr>
        <p:txBody>
          <a:bodyPr>
            <a:normAutofit fontScale="90000"/>
          </a:bodyPr>
          <a:lstStyle/>
          <a:p>
            <a:pPr marL="228600" lvl="0" indent="-228600">
              <a:spcBef>
                <a:spcPts val="1000"/>
              </a:spcBef>
            </a:pPr>
            <a:r>
              <a:rPr lang="en-US" sz="2200" dirty="0" smtClean="0">
                <a:solidFill>
                  <a:prstClr val="black"/>
                </a:solidFill>
                <a:latin typeface="Calibri" panose="020F0502020204030204"/>
                <a:ea typeface="+mn-ea"/>
                <a:cs typeface="+mn-cs"/>
              </a:rPr>
              <a:t/>
            </a:r>
            <a:br>
              <a:rPr lang="en-US" sz="2200" dirty="0" smtClean="0">
                <a:solidFill>
                  <a:prstClr val="black"/>
                </a:solidFill>
                <a:latin typeface="Calibri" panose="020F0502020204030204"/>
                <a:ea typeface="+mn-ea"/>
                <a:cs typeface="+mn-cs"/>
              </a:rPr>
            </a:br>
            <a:r>
              <a:rPr lang="en-US" sz="2200" dirty="0" smtClean="0">
                <a:solidFill>
                  <a:prstClr val="black"/>
                </a:solidFill>
                <a:latin typeface="Calibri" panose="020F0502020204030204"/>
                <a:ea typeface="+mn-ea"/>
                <a:cs typeface="+mn-cs"/>
              </a:rPr>
              <a:t/>
            </a:r>
            <a:br>
              <a:rPr lang="en-US" sz="2200" dirty="0" smtClean="0">
                <a:solidFill>
                  <a:prstClr val="black"/>
                </a:solidFill>
                <a:latin typeface="Calibri" panose="020F0502020204030204"/>
                <a:ea typeface="+mn-ea"/>
                <a:cs typeface="+mn-cs"/>
              </a:rPr>
            </a:br>
            <a:r>
              <a:rPr lang="en-US" sz="3600" dirty="0" smtClean="0">
                <a:solidFill>
                  <a:prstClr val="black"/>
                </a:solidFill>
                <a:latin typeface="Calibri" panose="020F0502020204030204"/>
                <a:ea typeface="+mn-ea"/>
                <a:cs typeface="+mn-cs"/>
              </a:rPr>
              <a:t>Decreased </a:t>
            </a:r>
            <a:r>
              <a:rPr lang="en-US" sz="3600" dirty="0">
                <a:solidFill>
                  <a:prstClr val="black"/>
                </a:solidFill>
                <a:latin typeface="Calibri" panose="020F0502020204030204"/>
                <a:ea typeface="+mn-ea"/>
                <a:cs typeface="+mn-cs"/>
              </a:rPr>
              <a:t>Morbidity and Mortality</a:t>
            </a:r>
            <a:br>
              <a:rPr lang="en-US" sz="3600" dirty="0">
                <a:solidFill>
                  <a:prstClr val="black"/>
                </a:solidFill>
                <a:latin typeface="Calibri" panose="020F0502020204030204"/>
                <a:ea typeface="+mn-ea"/>
                <a:cs typeface="+mn-cs"/>
              </a:rPr>
            </a:br>
            <a:endParaRPr lang="en-US" sz="6000" dirty="0"/>
          </a:p>
        </p:txBody>
      </p:sp>
      <p:sp>
        <p:nvSpPr>
          <p:cNvPr id="3" name="Content Placeholder 2"/>
          <p:cNvSpPr>
            <a:spLocks noGrp="1"/>
          </p:cNvSpPr>
          <p:nvPr>
            <p:ph idx="1"/>
          </p:nvPr>
        </p:nvSpPr>
        <p:spPr>
          <a:xfrm>
            <a:off x="276725" y="1215189"/>
            <a:ext cx="11309685" cy="4961774"/>
          </a:xfrm>
        </p:spPr>
        <p:txBody>
          <a:bodyPr>
            <a:normAutofit lnSpcReduction="10000"/>
          </a:bodyPr>
          <a:lstStyle/>
          <a:p>
            <a:pPr algn="just"/>
            <a:r>
              <a:rPr lang="en-US" dirty="0" smtClean="0"/>
              <a:t>Primary </a:t>
            </a:r>
            <a:r>
              <a:rPr lang="en-US" dirty="0"/>
              <a:t>prevention (i.e., interventions to prevent the initial occurrence)</a:t>
            </a:r>
          </a:p>
          <a:p>
            <a:pPr algn="just"/>
            <a:r>
              <a:rPr lang="en-US" dirty="0"/>
              <a:t>  Higher activity and/or fitness levels are associated with lower death rates from CAD</a:t>
            </a:r>
          </a:p>
          <a:p>
            <a:pPr algn="just"/>
            <a:r>
              <a:rPr lang="en-US" dirty="0"/>
              <a:t>  Higher activity and/or fitness levels are associated with lower incidence rates for CVD, CAD, stroke, Type 2 diabetes mellitus, metabolic syndrome, osteoporotic fractures, cancer of the colon and breast, and gallbladder disease</a:t>
            </a:r>
          </a:p>
          <a:p>
            <a:pPr algn="just"/>
            <a:r>
              <a:rPr lang="en-US" dirty="0"/>
              <a:t>  Secondary prevention (i.e., interventions after a cardiac event to prevent another)</a:t>
            </a:r>
          </a:p>
          <a:p>
            <a:pPr algn="just"/>
            <a:r>
              <a:rPr lang="en-US" dirty="0"/>
              <a:t>  Based on meta-analyses (i.e., pooled data across studies), cardiovascular and all-cause mortality are reduced in patients with post-myocardial infarction (MI) who participate in cardiac rehabilitation </a:t>
            </a:r>
            <a:r>
              <a:rPr lang="en-US" dirty="0" smtClean="0"/>
              <a:t>exercise  training, </a:t>
            </a:r>
            <a:endParaRPr lang="en-US" dirty="0"/>
          </a:p>
        </p:txBody>
      </p:sp>
    </p:spTree>
    <p:extLst>
      <p:ext uri="{BB962C8B-B14F-4D97-AF65-F5344CB8AC3E}">
        <p14:creationId xmlns:p14="http://schemas.microsoft.com/office/powerpoint/2010/main" val="135993117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286" y="618978"/>
            <a:ext cx="11521440" cy="5908431"/>
          </a:xfrm>
        </p:spPr>
        <p:txBody>
          <a:bodyPr/>
          <a:lstStyle/>
          <a:p>
            <a:pPr algn="just"/>
            <a:r>
              <a:rPr lang="en-US" dirty="0"/>
              <a:t>The Rockport One-Mile Fitness Walking Test is another well-recognized field test for estimating CRF. </a:t>
            </a:r>
            <a:endParaRPr lang="en-US" dirty="0" smtClean="0"/>
          </a:p>
          <a:p>
            <a:pPr algn="just"/>
            <a:r>
              <a:rPr lang="en-US" dirty="0" smtClean="0"/>
              <a:t>In </a:t>
            </a:r>
            <a:r>
              <a:rPr lang="en-US" dirty="0"/>
              <a:t>this test, an individual walks 1 mi (1.6 km) as fast as possible, preferably on a track or a level surface, and HR is obtained in the final minute. </a:t>
            </a:r>
            <a:endParaRPr lang="en-US" dirty="0" smtClean="0"/>
          </a:p>
          <a:p>
            <a:pPr algn="just"/>
            <a:r>
              <a:rPr lang="en-US" dirty="0" smtClean="0"/>
              <a:t>An </a:t>
            </a:r>
            <a:r>
              <a:rPr lang="en-US" dirty="0"/>
              <a:t>alternative is to measure a 10-s HR immediately on completion </a:t>
            </a:r>
            <a:r>
              <a:rPr lang="en-US" dirty="0" smtClean="0"/>
              <a:t>of the </a:t>
            </a:r>
            <a:r>
              <a:rPr lang="en-US" dirty="0"/>
              <a:t>1-mi (1.6 km) walk, but this may overestimate the </a:t>
            </a:r>
            <a:r>
              <a:rPr lang="en-US" dirty="0" smtClean="0"/>
              <a:t>VO2max </a:t>
            </a:r>
            <a:r>
              <a:rPr lang="en-US" dirty="0"/>
              <a:t>compared to when HR is measured during the walk.   </a:t>
            </a:r>
            <a:endParaRPr lang="en-US" dirty="0" smtClean="0"/>
          </a:p>
          <a:p>
            <a:pPr algn="just"/>
            <a:r>
              <a:rPr lang="en-US" dirty="0" smtClean="0"/>
              <a:t>VO2max </a:t>
            </a:r>
            <a:r>
              <a:rPr lang="en-US" dirty="0"/>
              <a:t>is estimated using the following regression </a:t>
            </a:r>
            <a:r>
              <a:rPr lang="en-US" dirty="0" smtClean="0"/>
              <a:t>equation:</a:t>
            </a:r>
          </a:p>
          <a:p>
            <a:pPr marL="0" indent="0" algn="just">
              <a:buNone/>
            </a:pPr>
            <a:r>
              <a:rPr lang="en-US" dirty="0" smtClean="0"/>
              <a:t>VO </a:t>
            </a:r>
            <a:r>
              <a:rPr lang="en-US" dirty="0"/>
              <a:t>2max (mL · kg −1 · min −1 ) = 132.853 − (0.1692 × body mass in kg) − (0.3877 × age in years) + (6.315 × gender) − (3.2649 × time in minutes) − (0.1565 × HR</a:t>
            </a:r>
            <a:r>
              <a:rPr lang="en-US" dirty="0" smtClean="0"/>
              <a:t>)</a:t>
            </a:r>
            <a:endParaRPr lang="en-US" dirty="0"/>
          </a:p>
          <a:p>
            <a:pPr marL="0" indent="0" algn="just">
              <a:buNone/>
            </a:pPr>
            <a:r>
              <a:rPr lang="en-US" dirty="0"/>
              <a:t>(SEE = 5.0 mL · kg −1 · min −1 ; gender = 0 for female, 1 for male)</a:t>
            </a:r>
          </a:p>
          <a:p>
            <a:pPr algn="just"/>
            <a:endParaRPr lang="en-US" dirty="0"/>
          </a:p>
        </p:txBody>
      </p:sp>
    </p:spTree>
    <p:extLst>
      <p:ext uri="{BB962C8B-B14F-4D97-AF65-F5344CB8AC3E}">
        <p14:creationId xmlns:p14="http://schemas.microsoft.com/office/powerpoint/2010/main" val="47816045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285" y="253218"/>
            <a:ext cx="11591779" cy="5923745"/>
          </a:xfrm>
        </p:spPr>
        <p:txBody>
          <a:bodyPr>
            <a:normAutofit/>
          </a:bodyPr>
          <a:lstStyle/>
          <a:p>
            <a:pPr marL="0" indent="0">
              <a:buNone/>
            </a:pPr>
            <a:r>
              <a:rPr lang="en-US" sz="3500" b="1" dirty="0"/>
              <a:t>Submaximal Exercise Tests</a:t>
            </a:r>
          </a:p>
          <a:p>
            <a:r>
              <a:rPr lang="en-US" dirty="0" smtClean="0"/>
              <a:t>Single-stage </a:t>
            </a:r>
            <a:r>
              <a:rPr lang="en-US" dirty="0"/>
              <a:t>and multistage submaximal exercise tests are available to estimate O2max from simple HR measurements. Accurate measurement of HR is </a:t>
            </a:r>
            <a:r>
              <a:rPr lang="en-US" dirty="0" smtClean="0"/>
              <a:t>critical for </a:t>
            </a:r>
            <a:r>
              <a:rPr lang="en-US" dirty="0"/>
              <a:t>valid testing. </a:t>
            </a:r>
            <a:endParaRPr lang="en-US" dirty="0" smtClean="0"/>
          </a:p>
          <a:p>
            <a:r>
              <a:rPr lang="en-US" dirty="0" smtClean="0"/>
              <a:t>Although </a:t>
            </a:r>
            <a:r>
              <a:rPr lang="en-US" dirty="0"/>
              <a:t>HR obtained by palpation is commonly used, </a:t>
            </a:r>
            <a:r>
              <a:rPr lang="en-US" dirty="0" smtClean="0"/>
              <a:t>the accuracy </a:t>
            </a:r>
            <a:r>
              <a:rPr lang="en-US" dirty="0"/>
              <a:t>of this method depends on the experience and technique of the evaluator. It is recommended that an ECG, validated HR monitor, or a stethoscope be used to determine HR. </a:t>
            </a:r>
            <a:endParaRPr lang="en-US" dirty="0" smtClean="0"/>
          </a:p>
          <a:p>
            <a:r>
              <a:rPr lang="en-US" dirty="0" smtClean="0"/>
              <a:t>The </a:t>
            </a:r>
            <a:r>
              <a:rPr lang="en-US" dirty="0"/>
              <a:t>submaximal HR response is easily altered by a number of environmental (e.g., heat, </a:t>
            </a:r>
            <a:r>
              <a:rPr lang="en-US" dirty="0" smtClean="0"/>
              <a:t>humidity, </a:t>
            </a:r>
            <a:r>
              <a:rPr lang="en-US" dirty="0"/>
              <a:t>dietary (e.g., caffeine, time since last meal), and behavioral (e.g., anxiety, smoking, previous PA) factors. </a:t>
            </a:r>
            <a:endParaRPr lang="en-US" dirty="0" smtClean="0"/>
          </a:p>
        </p:txBody>
      </p:sp>
    </p:spTree>
    <p:extLst>
      <p:ext uri="{BB962C8B-B14F-4D97-AF65-F5344CB8AC3E}">
        <p14:creationId xmlns:p14="http://schemas.microsoft.com/office/powerpoint/2010/main" val="310763771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421" y="450166"/>
            <a:ext cx="11633981" cy="5726797"/>
          </a:xfrm>
        </p:spPr>
        <p:txBody>
          <a:bodyPr/>
          <a:lstStyle/>
          <a:p>
            <a:r>
              <a:rPr lang="en-US" dirty="0"/>
              <a:t>In addition, the test mode (e.g., cycle, treadmill, step) should be consistent with the primary exercise modality used by the participant to address specificity of training issues. </a:t>
            </a:r>
          </a:p>
        </p:txBody>
      </p:sp>
      <p:pic>
        <p:nvPicPr>
          <p:cNvPr id="5" name="Picture 4"/>
          <p:cNvPicPr>
            <a:picLocks noChangeAspect="1"/>
          </p:cNvPicPr>
          <p:nvPr/>
        </p:nvPicPr>
        <p:blipFill>
          <a:blip r:embed="rId2"/>
          <a:stretch>
            <a:fillRect/>
          </a:stretch>
        </p:blipFill>
        <p:spPr>
          <a:xfrm>
            <a:off x="4779028" y="1237939"/>
            <a:ext cx="6446990" cy="5620061"/>
          </a:xfrm>
          <a:prstGeom prst="rect">
            <a:avLst/>
          </a:prstGeom>
        </p:spPr>
      </p:pic>
    </p:spTree>
    <p:extLst>
      <p:ext uri="{BB962C8B-B14F-4D97-AF65-F5344CB8AC3E}">
        <p14:creationId xmlns:p14="http://schemas.microsoft.com/office/powerpoint/2010/main" val="28904149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1817"/>
          </a:xfrm>
        </p:spPr>
        <p:txBody>
          <a:bodyPr>
            <a:normAutofit fontScale="90000"/>
          </a:bodyPr>
          <a:lstStyle/>
          <a:p>
            <a:r>
              <a:rPr lang="en-US" dirty="0" smtClean="0"/>
              <a:t/>
            </a:r>
            <a:br>
              <a:rPr lang="en-US" dirty="0" smtClean="0"/>
            </a:br>
            <a:r>
              <a:rPr lang="en-US" b="1" dirty="0" smtClean="0"/>
              <a:t>Cycle </a:t>
            </a:r>
            <a:r>
              <a:rPr lang="en-US" b="1" dirty="0"/>
              <a:t>Ergometer Tests</a:t>
            </a:r>
            <a:br>
              <a:rPr lang="en-US" b="1" dirty="0"/>
            </a:br>
            <a:endParaRPr lang="en-US" b="1" dirty="0"/>
          </a:p>
        </p:txBody>
      </p:sp>
      <p:sp>
        <p:nvSpPr>
          <p:cNvPr id="3" name="Content Placeholder 2"/>
          <p:cNvSpPr>
            <a:spLocks noGrp="1"/>
          </p:cNvSpPr>
          <p:nvPr>
            <p:ph idx="1"/>
          </p:nvPr>
        </p:nvSpPr>
        <p:spPr>
          <a:xfrm>
            <a:off x="323557" y="1026942"/>
            <a:ext cx="11633981" cy="5831058"/>
          </a:xfrm>
        </p:spPr>
        <p:txBody>
          <a:bodyPr/>
          <a:lstStyle/>
          <a:p>
            <a:r>
              <a:rPr lang="en-US" dirty="0" smtClean="0"/>
              <a:t>The </a:t>
            </a:r>
            <a:r>
              <a:rPr lang="en-US" dirty="0" err="1"/>
              <a:t>Astrand-Ryhming</a:t>
            </a:r>
            <a:r>
              <a:rPr lang="en-US" dirty="0"/>
              <a:t> cycle ergometer test is a single-stage test lasting 6 min (5). The pedal rate is set at 50 rpm. </a:t>
            </a:r>
            <a:endParaRPr lang="en-US" dirty="0" smtClean="0"/>
          </a:p>
          <a:p>
            <a:r>
              <a:rPr lang="en-US" dirty="0" smtClean="0"/>
              <a:t>The </a:t>
            </a:r>
            <a:r>
              <a:rPr lang="en-US" dirty="0"/>
              <a:t>goal is to obtain HR values between 125 and 170 beats · min−1, with HR measured during the fifth and sixth minute of work. </a:t>
            </a:r>
            <a:endParaRPr lang="en-US" dirty="0" smtClean="0"/>
          </a:p>
          <a:p>
            <a:r>
              <a:rPr lang="en-US" dirty="0" smtClean="0"/>
              <a:t>The </a:t>
            </a:r>
            <a:r>
              <a:rPr lang="en-US" dirty="0"/>
              <a:t>average of the two HRs is then used to estimate   </a:t>
            </a:r>
            <a:r>
              <a:rPr lang="en-US" dirty="0" smtClean="0"/>
              <a:t>VO2max </a:t>
            </a:r>
            <a:r>
              <a:rPr lang="en-US" dirty="0"/>
              <a:t>from a nomogram (Figure 4.1). </a:t>
            </a:r>
            <a:r>
              <a:rPr lang="en-US" b="1" dirty="0"/>
              <a:t>The suggested work rate is based on sex and an individual’s fitness status as follows:</a:t>
            </a:r>
          </a:p>
          <a:p>
            <a:pPr marL="0" indent="0">
              <a:buNone/>
            </a:pPr>
            <a:r>
              <a:rPr lang="en-US" dirty="0"/>
              <a:t>men, unconditioned: 300 or 600 kg · m · min−1 (50 or 100 W) </a:t>
            </a:r>
            <a:endParaRPr lang="en-US" dirty="0" smtClean="0"/>
          </a:p>
          <a:p>
            <a:pPr marL="0" indent="0">
              <a:buNone/>
            </a:pPr>
            <a:r>
              <a:rPr lang="en-US" dirty="0" smtClean="0"/>
              <a:t>men</a:t>
            </a:r>
            <a:r>
              <a:rPr lang="en-US" dirty="0"/>
              <a:t>, conditioned: 600 or 900 kg · m · min−1 (100 or 150 W) </a:t>
            </a:r>
            <a:endParaRPr lang="en-US" dirty="0" smtClean="0"/>
          </a:p>
          <a:p>
            <a:pPr marL="0" indent="0">
              <a:buNone/>
            </a:pPr>
            <a:r>
              <a:rPr lang="en-US" dirty="0" smtClean="0"/>
              <a:t>women</a:t>
            </a:r>
            <a:r>
              <a:rPr lang="en-US" dirty="0"/>
              <a:t>, unconditioned: 300 or 450 kg · m · min−1 (50 or 75 W) </a:t>
            </a:r>
            <a:endParaRPr lang="en-US" dirty="0" smtClean="0"/>
          </a:p>
          <a:p>
            <a:pPr marL="0" indent="0">
              <a:buNone/>
            </a:pPr>
            <a:r>
              <a:rPr lang="en-US" dirty="0" smtClean="0"/>
              <a:t>women</a:t>
            </a:r>
            <a:r>
              <a:rPr lang="en-US" dirty="0"/>
              <a:t>, conditioned: 450 or 600 kg · m · min−1 (75 or 100 W) </a:t>
            </a:r>
          </a:p>
        </p:txBody>
      </p:sp>
    </p:spTree>
    <p:extLst>
      <p:ext uri="{BB962C8B-B14F-4D97-AF65-F5344CB8AC3E}">
        <p14:creationId xmlns:p14="http://schemas.microsoft.com/office/powerpoint/2010/main" val="45520918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151" y="534572"/>
            <a:ext cx="11662117" cy="6147582"/>
          </a:xfrm>
        </p:spPr>
        <p:txBody>
          <a:bodyPr>
            <a:normAutofit/>
          </a:bodyPr>
          <a:lstStyle/>
          <a:p>
            <a:r>
              <a:rPr lang="en-US" dirty="0"/>
              <a:t>The modified YMCA protocol is a good example of a multistage submaximal cycle ergometer test that uses two to four 3-min stages of continuous exercise with a constant pedal rate of 50 rpm </a:t>
            </a:r>
            <a:endParaRPr lang="en-US" dirty="0" smtClean="0"/>
          </a:p>
          <a:p>
            <a:r>
              <a:rPr lang="en-US" dirty="0" smtClean="0"/>
              <a:t>Stage </a:t>
            </a:r>
            <a:r>
              <a:rPr lang="en-US" dirty="0"/>
              <a:t>1 requires participants to pedal against 0.5 kg of resistance (25 W; 150 </a:t>
            </a:r>
            <a:r>
              <a:rPr lang="en-US" dirty="0" err="1"/>
              <a:t>kgm</a:t>
            </a:r>
            <a:r>
              <a:rPr lang="en-US" dirty="0"/>
              <a:t> · min−1). </a:t>
            </a:r>
            <a:endParaRPr lang="en-US" dirty="0" smtClean="0"/>
          </a:p>
          <a:p>
            <a:endParaRPr lang="en-US" sz="3200" b="1" dirty="0" smtClean="0"/>
          </a:p>
          <a:p>
            <a:r>
              <a:rPr lang="en-US" sz="3200" b="1" dirty="0" smtClean="0"/>
              <a:t>The </a:t>
            </a:r>
            <a:r>
              <a:rPr lang="en-US" sz="3200" b="1" dirty="0"/>
              <a:t>workload for </a:t>
            </a:r>
            <a:r>
              <a:rPr lang="en-US" sz="3200" b="1" dirty="0" smtClean="0"/>
              <a:t>stage </a:t>
            </a:r>
            <a:r>
              <a:rPr lang="en-US" sz="3200" b="1" dirty="0"/>
              <a:t>2 is based on the steady state HR measured during the last minute of the initial stage</a:t>
            </a:r>
            <a:r>
              <a:rPr lang="en-US" sz="3200" b="1" dirty="0" smtClean="0"/>
              <a:t>:</a:t>
            </a:r>
          </a:p>
          <a:p>
            <a:r>
              <a:rPr lang="en-US" dirty="0"/>
              <a:t> HR &lt;80 bpm — change the resistance to 2.5 kg (125 W; 750 </a:t>
            </a:r>
            <a:r>
              <a:rPr lang="en-US" dirty="0" err="1"/>
              <a:t>kgm</a:t>
            </a:r>
            <a:r>
              <a:rPr lang="en-US" dirty="0"/>
              <a:t> · min−1)</a:t>
            </a:r>
          </a:p>
          <a:p>
            <a:r>
              <a:rPr lang="en-US" dirty="0"/>
              <a:t>  HR 80−89 bpm — change the resistance to 2.0 kg (100 W; 600 </a:t>
            </a:r>
            <a:r>
              <a:rPr lang="en-US" dirty="0" err="1"/>
              <a:t>kgm</a:t>
            </a:r>
            <a:r>
              <a:rPr lang="en-US" dirty="0"/>
              <a:t> · min−1)</a:t>
            </a:r>
          </a:p>
          <a:p>
            <a:r>
              <a:rPr lang="en-US" dirty="0"/>
              <a:t>  HR 90−100 bpm — change the resistance to 1.5 kg (75 W; 450 </a:t>
            </a:r>
            <a:r>
              <a:rPr lang="en-US" dirty="0" err="1"/>
              <a:t>kgm</a:t>
            </a:r>
            <a:r>
              <a:rPr lang="en-US" dirty="0"/>
              <a:t> · min−1)</a:t>
            </a:r>
          </a:p>
          <a:p>
            <a:r>
              <a:rPr lang="en-US" dirty="0"/>
              <a:t>  HR &gt;100 bpm — change the resistance to 1.0 kg (50 W; 300 </a:t>
            </a:r>
            <a:r>
              <a:rPr lang="en-US" dirty="0" err="1"/>
              <a:t>kgm</a:t>
            </a:r>
            <a:r>
              <a:rPr lang="en-US" dirty="0"/>
              <a:t> · min−1)</a:t>
            </a:r>
          </a:p>
          <a:p>
            <a:endParaRPr lang="en-US" dirty="0"/>
          </a:p>
        </p:txBody>
      </p:sp>
    </p:spTree>
    <p:extLst>
      <p:ext uri="{BB962C8B-B14F-4D97-AF65-F5344CB8AC3E}">
        <p14:creationId xmlns:p14="http://schemas.microsoft.com/office/powerpoint/2010/main" val="327943616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0843"/>
            <a:ext cx="10515600" cy="5586120"/>
          </a:xfrm>
        </p:spPr>
        <p:txBody>
          <a:bodyPr/>
          <a:lstStyle/>
          <a:p>
            <a:r>
              <a:rPr lang="en-US" dirty="0"/>
              <a:t>Use stages 3 and 4 as needed to elicit two consecutive steady state HRs between 110 bpm and 70% HRR (85% </a:t>
            </a:r>
            <a:r>
              <a:rPr lang="en-US" dirty="0" err="1"/>
              <a:t>HRmax</a:t>
            </a:r>
            <a:r>
              <a:rPr lang="en-US" dirty="0"/>
              <a:t>). </a:t>
            </a:r>
            <a:endParaRPr lang="en-US" dirty="0" smtClean="0"/>
          </a:p>
          <a:p>
            <a:r>
              <a:rPr lang="en-US" dirty="0" smtClean="0"/>
              <a:t>For </a:t>
            </a:r>
            <a:r>
              <a:rPr lang="en-US" dirty="0"/>
              <a:t>stages 3 and 4, the resistance used in stage 2 is increased by 0.5 kg (25 W; 150 </a:t>
            </a:r>
            <a:r>
              <a:rPr lang="en-US" dirty="0" err="1"/>
              <a:t>kgm</a:t>
            </a:r>
            <a:r>
              <a:rPr lang="en-US" dirty="0"/>
              <a:t> · min−1) per stage. </a:t>
            </a:r>
            <a:endParaRPr lang="en-US" dirty="0" smtClean="0"/>
          </a:p>
          <a:p>
            <a:r>
              <a:rPr lang="en-US" dirty="0" smtClean="0"/>
              <a:t>Normative </a:t>
            </a:r>
            <a:r>
              <a:rPr lang="en-US" dirty="0"/>
              <a:t>tables for the YMCA protocol are published </a:t>
            </a:r>
            <a:r>
              <a:rPr lang="en-US" dirty="0" smtClean="0"/>
              <a:t>elsewhere</a:t>
            </a:r>
            <a:endParaRPr lang="en-US" dirty="0"/>
          </a:p>
          <a:p>
            <a:endParaRPr lang="en-US" dirty="0"/>
          </a:p>
        </p:txBody>
      </p:sp>
    </p:spTree>
    <p:extLst>
      <p:ext uri="{BB962C8B-B14F-4D97-AF65-F5344CB8AC3E}">
        <p14:creationId xmlns:p14="http://schemas.microsoft.com/office/powerpoint/2010/main" val="173799440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7410"/>
          </a:xfrm>
        </p:spPr>
        <p:txBody>
          <a:bodyPr>
            <a:normAutofit fontScale="90000"/>
          </a:bodyPr>
          <a:lstStyle/>
          <a:p>
            <a:r>
              <a:rPr lang="en-US" dirty="0" smtClean="0"/>
              <a:t/>
            </a:r>
            <a:br>
              <a:rPr lang="en-US" dirty="0" smtClean="0"/>
            </a:br>
            <a:r>
              <a:rPr lang="en-US" sz="5300" b="1" dirty="0" smtClean="0"/>
              <a:t>Treadmill </a:t>
            </a:r>
            <a:r>
              <a:rPr lang="en-US" sz="5300" b="1" dirty="0"/>
              <a:t>Tests</a:t>
            </a:r>
            <a:br>
              <a:rPr lang="en-US" sz="5300" b="1" dirty="0"/>
            </a:br>
            <a:endParaRPr lang="en-US" sz="5300" b="1" dirty="0"/>
          </a:p>
        </p:txBody>
      </p:sp>
      <p:sp>
        <p:nvSpPr>
          <p:cNvPr id="3" name="Content Placeholder 2"/>
          <p:cNvSpPr>
            <a:spLocks noGrp="1"/>
          </p:cNvSpPr>
          <p:nvPr>
            <p:ph idx="1"/>
          </p:nvPr>
        </p:nvSpPr>
        <p:spPr>
          <a:xfrm>
            <a:off x="281354" y="942536"/>
            <a:ext cx="11676184" cy="5598941"/>
          </a:xfrm>
        </p:spPr>
        <p:txBody>
          <a:bodyPr/>
          <a:lstStyle/>
          <a:p>
            <a:r>
              <a:rPr lang="en-US" dirty="0"/>
              <a:t>The primary exercise modality for submaximal exercise testing traditionally has been the cycle ergometer, although treadmills are used in many settings. The</a:t>
            </a:r>
          </a:p>
          <a:p>
            <a:r>
              <a:rPr lang="en-US" dirty="0"/>
              <a:t>same submaximal definition (70% HRR or 85% of age-predicted </a:t>
            </a:r>
            <a:r>
              <a:rPr lang="en-US" dirty="0" err="1"/>
              <a:t>HRmax</a:t>
            </a:r>
            <a:r>
              <a:rPr lang="en-US" dirty="0"/>
              <a:t>) is used, and the stages of the test should be 3 min or longer to ensure a steady state HR response at each stage. </a:t>
            </a:r>
            <a:endParaRPr lang="en-US" dirty="0" smtClean="0"/>
          </a:p>
          <a:p>
            <a:r>
              <a:rPr lang="en-US" dirty="0" smtClean="0"/>
              <a:t>The </a:t>
            </a:r>
            <a:r>
              <a:rPr lang="en-US" dirty="0"/>
              <a:t>HR values are extrapolated to age-predicted </a:t>
            </a:r>
            <a:r>
              <a:rPr lang="en-US" dirty="0" err="1"/>
              <a:t>HRmax</a:t>
            </a:r>
            <a:r>
              <a:rPr lang="en-US" dirty="0"/>
              <a:t>, and   </a:t>
            </a:r>
            <a:r>
              <a:rPr lang="en-US" dirty="0" smtClean="0"/>
              <a:t>VO2max </a:t>
            </a:r>
            <a:r>
              <a:rPr lang="en-US" dirty="0"/>
              <a:t>is estimated using the formula in Table 6.3 from the highest speed and/or grade that would have been achieved if the individual had worked to </a:t>
            </a:r>
            <a:r>
              <a:rPr lang="en-US" dirty="0" smtClean="0"/>
              <a:t>maximum.</a:t>
            </a:r>
          </a:p>
          <a:p>
            <a:endParaRPr lang="en-US" dirty="0"/>
          </a:p>
          <a:p>
            <a:r>
              <a:rPr lang="en-US" dirty="0" smtClean="0"/>
              <a:t>Most </a:t>
            </a:r>
            <a:r>
              <a:rPr lang="en-US" dirty="0"/>
              <a:t>common treadmill protocols presented in Figure 5.1 can </a:t>
            </a:r>
            <a:r>
              <a:rPr lang="en-US" dirty="0" smtClean="0"/>
              <a:t>be used</a:t>
            </a:r>
            <a:r>
              <a:rPr lang="en-US" dirty="0"/>
              <a:t>, but the duration of each stage should be at least 3 min.</a:t>
            </a:r>
          </a:p>
          <a:p>
            <a:endParaRPr lang="en-US" dirty="0"/>
          </a:p>
          <a:p>
            <a:endParaRPr lang="en-US" dirty="0"/>
          </a:p>
        </p:txBody>
      </p:sp>
    </p:spTree>
    <p:extLst>
      <p:ext uri="{BB962C8B-B14F-4D97-AF65-F5344CB8AC3E}">
        <p14:creationId xmlns:p14="http://schemas.microsoft.com/office/powerpoint/2010/main" val="268952051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9613"/>
          </a:xfrm>
        </p:spPr>
        <p:txBody>
          <a:bodyPr>
            <a:normAutofit fontScale="90000"/>
          </a:bodyPr>
          <a:lstStyle/>
          <a:p>
            <a:r>
              <a:rPr lang="en-US" dirty="0" smtClean="0"/>
              <a:t/>
            </a:r>
            <a:br>
              <a:rPr lang="en-US" dirty="0" smtClean="0"/>
            </a:br>
            <a:r>
              <a:rPr lang="en-US" dirty="0"/>
              <a:t/>
            </a:r>
            <a:br>
              <a:rPr lang="en-US" dirty="0"/>
            </a:br>
            <a:r>
              <a:rPr lang="en-US" dirty="0" smtClean="0"/>
              <a:t>Step </a:t>
            </a:r>
            <a:r>
              <a:rPr lang="en-US" dirty="0"/>
              <a:t>Tests</a:t>
            </a:r>
            <a:br>
              <a:rPr lang="en-US" dirty="0"/>
            </a:br>
            <a:endParaRPr lang="en-US" dirty="0"/>
          </a:p>
        </p:txBody>
      </p:sp>
      <p:sp>
        <p:nvSpPr>
          <p:cNvPr id="3" name="Content Placeholder 2"/>
          <p:cNvSpPr>
            <a:spLocks noGrp="1"/>
          </p:cNvSpPr>
          <p:nvPr>
            <p:ph idx="1"/>
          </p:nvPr>
        </p:nvSpPr>
        <p:spPr>
          <a:xfrm>
            <a:off x="281354" y="1252025"/>
            <a:ext cx="11619914" cy="4924938"/>
          </a:xfrm>
        </p:spPr>
        <p:txBody>
          <a:bodyPr/>
          <a:lstStyle/>
          <a:p>
            <a:r>
              <a:rPr lang="en-US" dirty="0" smtClean="0"/>
              <a:t>Step </a:t>
            </a:r>
            <a:r>
              <a:rPr lang="en-US" dirty="0"/>
              <a:t>tests are also used to estimate   O2max. </a:t>
            </a:r>
            <a:r>
              <a:rPr lang="en-US" dirty="0" err="1"/>
              <a:t>Astrand</a:t>
            </a:r>
            <a:r>
              <a:rPr lang="en-US" dirty="0"/>
              <a:t> and </a:t>
            </a:r>
            <a:r>
              <a:rPr lang="en-US" dirty="0" err="1"/>
              <a:t>Ryhming</a:t>
            </a:r>
            <a:r>
              <a:rPr lang="en-US" dirty="0"/>
              <a:t> (5) used a single-step height of 33 cm (13 in) for women and 40 cm (15.7 in) for men at a rate of 22.5 steps · min−1 (when counting just the leading leg) for 5 </a:t>
            </a:r>
            <a:r>
              <a:rPr lang="en-US" dirty="0" smtClean="0"/>
              <a:t>min.</a:t>
            </a:r>
          </a:p>
          <a:p>
            <a:endParaRPr lang="en-US" dirty="0"/>
          </a:p>
          <a:p>
            <a:r>
              <a:rPr lang="en-US" dirty="0" smtClean="0"/>
              <a:t>These </a:t>
            </a:r>
            <a:r>
              <a:rPr lang="en-US" dirty="0"/>
              <a:t>tests require   </a:t>
            </a:r>
            <a:r>
              <a:rPr lang="en-US" dirty="0" smtClean="0"/>
              <a:t>VO2 </a:t>
            </a:r>
            <a:r>
              <a:rPr lang="en-US" dirty="0"/>
              <a:t>of about 25.8 and 29.5 mL · kg−1· min−1, respectively. </a:t>
            </a:r>
            <a:endParaRPr lang="en-US" dirty="0" smtClean="0"/>
          </a:p>
          <a:p>
            <a:r>
              <a:rPr lang="en-US" dirty="0" smtClean="0"/>
              <a:t>Because </a:t>
            </a:r>
            <a:r>
              <a:rPr lang="en-US" dirty="0"/>
              <a:t>of this, step tests are not a good choice of modality for less fit or diseased clients. </a:t>
            </a:r>
            <a:endParaRPr lang="en-US" dirty="0" smtClean="0"/>
          </a:p>
          <a:p>
            <a:r>
              <a:rPr lang="en-US" dirty="0" smtClean="0"/>
              <a:t>HR </a:t>
            </a:r>
            <a:r>
              <a:rPr lang="en-US" dirty="0"/>
              <a:t>is measured in the last minute as described for the </a:t>
            </a:r>
            <a:r>
              <a:rPr lang="en-US" dirty="0" err="1"/>
              <a:t>Astrand</a:t>
            </a:r>
            <a:r>
              <a:rPr lang="en-US" dirty="0"/>
              <a:t>-Rhyming cycle ergometer test, and   </a:t>
            </a:r>
            <a:r>
              <a:rPr lang="en-US" dirty="0" smtClean="0"/>
              <a:t>VO2max </a:t>
            </a:r>
            <a:r>
              <a:rPr lang="en-US" dirty="0"/>
              <a:t>is estimated from a nomogram</a:t>
            </a:r>
          </a:p>
        </p:txBody>
      </p:sp>
    </p:spTree>
    <p:extLst>
      <p:ext uri="{BB962C8B-B14F-4D97-AF65-F5344CB8AC3E}">
        <p14:creationId xmlns:p14="http://schemas.microsoft.com/office/powerpoint/2010/main" val="290954366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895" y="548640"/>
            <a:ext cx="10959905" cy="5628323"/>
          </a:xfrm>
        </p:spPr>
        <p:txBody>
          <a:bodyPr>
            <a:normAutofit/>
          </a:bodyPr>
          <a:lstStyle/>
          <a:p>
            <a:r>
              <a:rPr lang="en-US" dirty="0"/>
              <a:t>After stepping is completed, the subject remains standing. </a:t>
            </a:r>
            <a:endParaRPr lang="en-US" dirty="0" smtClean="0"/>
          </a:p>
          <a:p>
            <a:r>
              <a:rPr lang="en-US" dirty="0" smtClean="0"/>
              <a:t>Wait </a:t>
            </a:r>
            <a:r>
              <a:rPr lang="en-US" dirty="0"/>
              <a:t>5 s, take a 15-s HR count, and multiply the HR by 4 to convert to beats · min−1.   </a:t>
            </a:r>
            <a:endParaRPr lang="en-US" dirty="0" smtClean="0"/>
          </a:p>
          <a:p>
            <a:pPr marL="0" indent="0">
              <a:buNone/>
            </a:pPr>
            <a:r>
              <a:rPr lang="en-US" dirty="0" smtClean="0"/>
              <a:t>O2max </a:t>
            </a:r>
            <a:r>
              <a:rPr lang="en-US" dirty="0"/>
              <a:t>is calculated using the formulas </a:t>
            </a:r>
            <a:r>
              <a:rPr lang="en-US" dirty="0" smtClean="0"/>
              <a:t>below:</a:t>
            </a:r>
            <a:endParaRPr lang="en-US" dirty="0"/>
          </a:p>
          <a:p>
            <a:pPr marL="0" indent="0">
              <a:buNone/>
            </a:pPr>
            <a:r>
              <a:rPr lang="en-US" dirty="0"/>
              <a:t>For </a:t>
            </a:r>
            <a:r>
              <a:rPr lang="en-US" dirty="0" smtClean="0"/>
              <a:t>men:</a:t>
            </a:r>
          </a:p>
          <a:p>
            <a:pPr marL="0" indent="0">
              <a:buNone/>
            </a:pPr>
            <a:r>
              <a:rPr lang="en-US" dirty="0"/>
              <a:t>O2max (mL · kg−1 · min−1) = 111.33 − (0.42 × HR</a:t>
            </a:r>
            <a:r>
              <a:rPr lang="en-US" dirty="0" smtClean="0"/>
              <a:t>)</a:t>
            </a:r>
          </a:p>
          <a:p>
            <a:pPr marL="0" indent="0">
              <a:buNone/>
            </a:pPr>
            <a:r>
              <a:rPr lang="en-US" dirty="0" smtClean="0"/>
              <a:t>For </a:t>
            </a:r>
            <a:r>
              <a:rPr lang="en-US" dirty="0"/>
              <a:t>women</a:t>
            </a:r>
            <a:r>
              <a:rPr lang="en-US" dirty="0" smtClean="0"/>
              <a:t>: </a:t>
            </a:r>
            <a:endParaRPr lang="en-US" dirty="0"/>
          </a:p>
          <a:p>
            <a:pPr marL="0" indent="0">
              <a:buNone/>
            </a:pPr>
            <a:r>
              <a:rPr lang="en-US" dirty="0" smtClean="0"/>
              <a:t>O2max </a:t>
            </a:r>
            <a:r>
              <a:rPr lang="en-US" dirty="0"/>
              <a:t>(mL • kg−1 • min−1) = 65.81 − (0.1847 × HR) </a:t>
            </a:r>
          </a:p>
          <a:p>
            <a:pPr marL="0" indent="0">
              <a:buNone/>
            </a:pPr>
            <a:endParaRPr lang="en-US" dirty="0" smtClean="0"/>
          </a:p>
          <a:p>
            <a:pPr marL="0" indent="0">
              <a:buNone/>
            </a:pPr>
            <a:r>
              <a:rPr lang="en-US" dirty="0" smtClean="0"/>
              <a:t>where </a:t>
            </a:r>
            <a:r>
              <a:rPr lang="en-US" dirty="0"/>
              <a:t>HR = heart rate (beats · min−1)</a:t>
            </a:r>
          </a:p>
          <a:p>
            <a:endParaRPr lang="en-US" dirty="0"/>
          </a:p>
        </p:txBody>
      </p:sp>
    </p:spTree>
    <p:extLst>
      <p:ext uri="{BB962C8B-B14F-4D97-AF65-F5344CB8AC3E}">
        <p14:creationId xmlns:p14="http://schemas.microsoft.com/office/powerpoint/2010/main" val="32105464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895" y="267286"/>
            <a:ext cx="10959905" cy="5909677"/>
          </a:xfrm>
        </p:spPr>
        <p:txBody>
          <a:bodyPr>
            <a:normAutofit/>
          </a:bodyPr>
          <a:lstStyle/>
          <a:p>
            <a:pPr marL="0" indent="0">
              <a:buNone/>
            </a:pPr>
            <a:r>
              <a:rPr lang="en-US" sz="4000" dirty="0"/>
              <a:t>Interpretation of </a:t>
            </a:r>
            <a:r>
              <a:rPr lang="en-US" sz="4000" dirty="0" smtClean="0"/>
              <a:t>Results:</a:t>
            </a:r>
          </a:p>
          <a:p>
            <a:pPr marL="0" indent="0">
              <a:buNone/>
            </a:pPr>
            <a:endParaRPr lang="en-US" sz="4000" dirty="0"/>
          </a:p>
        </p:txBody>
      </p:sp>
    </p:spTree>
    <p:extLst>
      <p:ext uri="{BB962C8B-B14F-4D97-AF65-F5344CB8AC3E}">
        <p14:creationId xmlns:p14="http://schemas.microsoft.com/office/powerpoint/2010/main" val="37367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1938"/>
          </a:xfrm>
        </p:spPr>
        <p:txBody>
          <a:bodyPr>
            <a:normAutofit fontScale="90000"/>
          </a:bodyPr>
          <a:lstStyle/>
          <a:p>
            <a:pPr marL="66040" lvl="0" indent="-228600">
              <a:spcBef>
                <a:spcPts val="0"/>
              </a:spcBef>
            </a:pPr>
            <a:r>
              <a:rPr lang="en-US" sz="2800" b="1" dirty="0" smtClean="0">
                <a:solidFill>
                  <a:srgbClr val="592B80"/>
                </a:solidFill>
                <a:latin typeface="Times New Roman" panose="02020603050405020304" pitchFamily="18" charset="0"/>
                <a:ea typeface="Times New Roman" panose="02020603050405020304" pitchFamily="18" charset="0"/>
                <a:cs typeface="+mn-cs"/>
              </a:rPr>
              <a:t>           </a:t>
            </a:r>
            <a:br>
              <a:rPr lang="en-US" sz="2800" b="1" dirty="0" smtClean="0">
                <a:solidFill>
                  <a:srgbClr val="592B80"/>
                </a:solidFill>
                <a:latin typeface="Times New Roman" panose="02020603050405020304" pitchFamily="18" charset="0"/>
                <a:ea typeface="Times New Roman" panose="02020603050405020304" pitchFamily="18" charset="0"/>
                <a:cs typeface="+mn-cs"/>
              </a:rPr>
            </a:br>
            <a:r>
              <a:rPr lang="en-US" sz="2800" b="1" dirty="0" smtClean="0">
                <a:solidFill>
                  <a:srgbClr val="592B80"/>
                </a:solidFill>
                <a:latin typeface="Times New Roman" panose="02020603050405020304" pitchFamily="18" charset="0"/>
                <a:ea typeface="Times New Roman" panose="02020603050405020304" pitchFamily="18" charset="0"/>
                <a:cs typeface="+mn-cs"/>
              </a:rPr>
              <a:t>Othe</a:t>
            </a:r>
            <a:r>
              <a:rPr lang="en-US" sz="2800" b="1" spc="-25" dirty="0" smtClean="0">
                <a:solidFill>
                  <a:srgbClr val="592B80"/>
                </a:solidFill>
                <a:latin typeface="Times New Roman" panose="02020603050405020304" pitchFamily="18" charset="0"/>
                <a:ea typeface="Times New Roman" panose="02020603050405020304" pitchFamily="18" charset="0"/>
                <a:cs typeface="+mn-cs"/>
              </a:rPr>
              <a:t>r</a:t>
            </a:r>
            <a:r>
              <a:rPr lang="en-US" sz="2800" b="1" spc="-40" dirty="0" smtClean="0">
                <a:solidFill>
                  <a:srgbClr val="592B80"/>
                </a:solidFill>
                <a:latin typeface="Times New Roman" panose="02020603050405020304" pitchFamily="18" charset="0"/>
                <a:ea typeface="Times New Roman" panose="02020603050405020304" pitchFamily="18" charset="0"/>
                <a:cs typeface="+mn-cs"/>
              </a:rPr>
              <a:t> </a:t>
            </a:r>
            <a:r>
              <a:rPr lang="en-US" sz="2800" b="1" dirty="0">
                <a:solidFill>
                  <a:srgbClr val="592B80"/>
                </a:solidFill>
                <a:latin typeface="Times New Roman" panose="02020603050405020304" pitchFamily="18" charset="0"/>
                <a:ea typeface="Times New Roman" panose="02020603050405020304" pitchFamily="18" charset="0"/>
                <a:cs typeface="+mn-cs"/>
              </a:rPr>
              <a:t>Benefits</a:t>
            </a:r>
            <a:r>
              <a:rPr lang="en-US" sz="1400" dirty="0">
                <a:solidFill>
                  <a:prstClr val="black"/>
                </a:solidFill>
                <a:latin typeface="Times New Roman" panose="02020603050405020304" pitchFamily="18" charset="0"/>
                <a:ea typeface="Times New Roman" panose="02020603050405020304" pitchFamily="18" charset="0"/>
                <a:cs typeface="+mn-cs"/>
              </a:rPr>
              <a:t/>
            </a:r>
            <a:br>
              <a:rPr lang="en-US" sz="1400" dirty="0">
                <a:solidFill>
                  <a:prstClr val="black"/>
                </a:solidFill>
                <a:latin typeface="Times New Roman" panose="02020603050405020304" pitchFamily="18" charset="0"/>
                <a:ea typeface="Times New Roman" panose="02020603050405020304" pitchFamily="18" charset="0"/>
                <a:cs typeface="+mn-cs"/>
              </a:rPr>
            </a:br>
            <a:endParaRPr lang="en-US" dirty="0"/>
          </a:p>
        </p:txBody>
      </p:sp>
      <p:sp>
        <p:nvSpPr>
          <p:cNvPr id="3" name="Content Placeholder 2"/>
          <p:cNvSpPr>
            <a:spLocks noGrp="1"/>
          </p:cNvSpPr>
          <p:nvPr>
            <p:ph idx="1"/>
          </p:nvPr>
        </p:nvSpPr>
        <p:spPr>
          <a:xfrm>
            <a:off x="553453" y="1167064"/>
            <a:ext cx="10800347" cy="5009899"/>
          </a:xfrm>
        </p:spPr>
        <p:txBody>
          <a:bodyPr>
            <a:noAutofit/>
          </a:bodyPr>
          <a:lstStyle/>
          <a:p>
            <a:pPr marL="66040" marR="0" algn="just">
              <a:spcBef>
                <a:spcPts val="0"/>
              </a:spcBef>
              <a:spcAft>
                <a:spcPts val="0"/>
              </a:spcAft>
            </a:pPr>
            <a:r>
              <a:rPr lang="en-US" dirty="0" smtClean="0">
                <a:latin typeface="Times New Roman" panose="02020603050405020304" pitchFamily="18" charset="0"/>
                <a:ea typeface="Times New Roman" panose="02020603050405020304" pitchFamily="18" charset="0"/>
              </a:rPr>
              <a:t>Decreased</a:t>
            </a:r>
            <a:r>
              <a:rPr lang="en-US" spc="-65"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anxiety</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depression</a:t>
            </a:r>
            <a:endParaRPr lang="en-US" sz="1400" dirty="0">
              <a:latin typeface="Times New Roman" panose="02020603050405020304" pitchFamily="18" charset="0"/>
              <a:ea typeface="Times New Roman" panose="02020603050405020304" pitchFamily="18" charset="0"/>
            </a:endParaRPr>
          </a:p>
          <a:p>
            <a:pPr marL="157480" marR="0" algn="just">
              <a:spcBef>
                <a:spcPts val="205"/>
              </a:spcBef>
              <a:spcAft>
                <a:spcPts val="0"/>
              </a:spcAft>
            </a:pPr>
            <a:r>
              <a:rPr lang="en-US" dirty="0">
                <a:latin typeface="Times New Roman" panose="02020603050405020304" pitchFamily="18" charset="0"/>
                <a:ea typeface="Times New Roman" panose="02020603050405020304" pitchFamily="18" charset="0"/>
              </a:rPr>
              <a:t>  Improved</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cognitive</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function</a:t>
            </a:r>
            <a:endParaRPr lang="en-US" sz="1400" dirty="0">
              <a:latin typeface="Times New Roman" panose="02020603050405020304" pitchFamily="18" charset="0"/>
              <a:ea typeface="Times New Roman" panose="02020603050405020304" pitchFamily="18" charset="0"/>
            </a:endParaRPr>
          </a:p>
          <a:p>
            <a:pPr marL="157480" marR="0" algn="just">
              <a:spcBef>
                <a:spcPts val="205"/>
              </a:spcBef>
              <a:spcAft>
                <a:spcPts val="0"/>
              </a:spcAft>
            </a:pPr>
            <a:r>
              <a:rPr lang="en-US" dirty="0">
                <a:latin typeface="Times New Roman" panose="02020603050405020304" pitchFamily="18" charset="0"/>
                <a:ea typeface="Times New Roman" panose="02020603050405020304" pitchFamily="18" charset="0"/>
              </a:rPr>
              <a:t>  Enhanced</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physical</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function</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independent</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living</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older</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individuals</a:t>
            </a:r>
            <a:endParaRPr lang="en-US" sz="1400" dirty="0">
              <a:latin typeface="Times New Roman" panose="02020603050405020304" pitchFamily="18" charset="0"/>
              <a:ea typeface="Times New Roman" panose="02020603050405020304" pitchFamily="18" charset="0"/>
            </a:endParaRPr>
          </a:p>
          <a:p>
            <a:pPr marL="157480" marR="0" algn="just">
              <a:spcBef>
                <a:spcPts val="205"/>
              </a:spcBef>
              <a:spcAft>
                <a:spcPts val="0"/>
              </a:spcAft>
            </a:pPr>
            <a:r>
              <a:rPr lang="en-US" dirty="0">
                <a:latin typeface="Times New Roman" panose="02020603050405020304" pitchFamily="18" charset="0"/>
                <a:ea typeface="Times New Roman" panose="02020603050405020304" pitchFamily="18" charset="0"/>
              </a:rPr>
              <a:t>  Enhanced</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feelings</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well-being</a:t>
            </a:r>
            <a:endParaRPr lang="en-US" sz="1400" dirty="0">
              <a:latin typeface="Times New Roman" panose="02020603050405020304" pitchFamily="18" charset="0"/>
              <a:ea typeface="Times New Roman" panose="02020603050405020304" pitchFamily="18" charset="0"/>
            </a:endParaRPr>
          </a:p>
          <a:p>
            <a:pPr marL="157480" marR="0" algn="just">
              <a:spcBef>
                <a:spcPts val="205"/>
              </a:spcBef>
              <a:spcAft>
                <a:spcPts val="0"/>
              </a:spcAft>
            </a:pPr>
            <a:r>
              <a:rPr lang="en-US" dirty="0">
                <a:latin typeface="Times New Roman" panose="02020603050405020304" pitchFamily="18" charset="0"/>
                <a:ea typeface="Times New Roman" panose="02020603050405020304" pitchFamily="18" charset="0"/>
              </a:rPr>
              <a:t>  Enhanced</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performance</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work,</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recreational,</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sport</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activities</a:t>
            </a:r>
            <a:endParaRPr lang="en-US" sz="1400" dirty="0">
              <a:latin typeface="Times New Roman" panose="02020603050405020304" pitchFamily="18" charset="0"/>
              <a:ea typeface="Times New Roman" panose="02020603050405020304" pitchFamily="18" charset="0"/>
            </a:endParaRPr>
          </a:p>
          <a:p>
            <a:pPr marL="157480" marR="0" algn="just">
              <a:spcBef>
                <a:spcPts val="205"/>
              </a:spcBef>
              <a:spcAft>
                <a:spcPts val="0"/>
              </a:spcAft>
            </a:pPr>
            <a:r>
              <a:rPr lang="en-US" dirty="0">
                <a:latin typeface="Times New Roman" panose="02020603050405020304" pitchFamily="18" charset="0"/>
                <a:ea typeface="Times New Roman" panose="02020603050405020304" pitchFamily="18" charset="0"/>
              </a:rPr>
              <a:t>  Reduced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risk</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falls</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injuries</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from</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falls</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older</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individuals</a:t>
            </a:r>
            <a:endParaRPr lang="en-US" sz="1400" dirty="0">
              <a:latin typeface="Times New Roman" panose="02020603050405020304" pitchFamily="18" charset="0"/>
              <a:ea typeface="Times New Roman" panose="02020603050405020304" pitchFamily="18" charset="0"/>
            </a:endParaRPr>
          </a:p>
          <a:p>
            <a:pPr marL="157480" marR="0" algn="just">
              <a:spcBef>
                <a:spcPts val="205"/>
              </a:spcBef>
              <a:spcAft>
                <a:spcPts val="0"/>
              </a:spcAft>
            </a:pPr>
            <a:r>
              <a:rPr lang="en-US" dirty="0">
                <a:latin typeface="Times New Roman" panose="02020603050405020304" pitchFamily="18" charset="0"/>
                <a:ea typeface="Times New Roman" panose="02020603050405020304" pitchFamily="18" charset="0"/>
              </a:rPr>
              <a:t>  Prevention</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mitigation</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functional</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limitations</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older</a:t>
            </a:r>
            <a:r>
              <a:rPr lang="en-US" spc="-35"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adults</a:t>
            </a:r>
          </a:p>
          <a:p>
            <a:pPr marL="157480" marR="0" algn="just">
              <a:spcBef>
                <a:spcPts val="205"/>
              </a:spcBef>
              <a:spcAft>
                <a:spcPts val="0"/>
              </a:spcAft>
            </a:pPr>
            <a:endParaRPr lang="en-US" sz="1400" dirty="0">
              <a:latin typeface="Times New Roman" panose="02020603050405020304" pitchFamily="18" charset="0"/>
              <a:ea typeface="Times New Roman" panose="02020603050405020304" pitchFamily="18" charset="0"/>
            </a:endParaRPr>
          </a:p>
          <a:p>
            <a:pPr marL="157480" marR="0" algn="just">
              <a:spcBef>
                <a:spcPts val="205"/>
              </a:spcBef>
              <a:spcAft>
                <a:spcPts val="0"/>
              </a:spcAft>
            </a:pPr>
            <a:r>
              <a:rPr lang="en-US" dirty="0">
                <a:latin typeface="Times New Roman" panose="02020603050405020304" pitchFamily="18" charset="0"/>
                <a:ea typeface="Times New Roman" panose="02020603050405020304" pitchFamily="18" charset="0"/>
              </a:rPr>
              <a:t>Effective therapy for many chronic diseases in older adults</a:t>
            </a:r>
          </a:p>
          <a:p>
            <a:pPr marL="157480" marR="0" algn="just">
              <a:spcBef>
                <a:spcPts val="205"/>
              </a:spcBef>
              <a:spcAft>
                <a:spcPts val="0"/>
              </a:spcAft>
            </a:pPr>
            <a:endParaRPr lang="en-US" dirty="0">
              <a:latin typeface="Times New Roman" panose="02020603050405020304" pitchFamily="18" charset="0"/>
              <a:ea typeface="Times New Roman" panose="02020603050405020304" pitchFamily="18" charset="0"/>
            </a:endParaRPr>
          </a:p>
          <a:p>
            <a:pPr marL="0" marR="0" indent="0" algn="just">
              <a:spcBef>
                <a:spcPts val="205"/>
              </a:spcBef>
              <a:spcAft>
                <a:spcPts val="0"/>
              </a:spcAft>
              <a:buNone/>
            </a:pPr>
            <a:r>
              <a:rPr lang="en-US" dirty="0">
                <a:latin typeface="Times New Roman" panose="02020603050405020304" pitchFamily="18" charset="0"/>
                <a:ea typeface="Times New Roman" panose="02020603050405020304" pitchFamily="18" charset="0"/>
              </a:rPr>
              <a:t>CAD, coronary artery disease; CVD, cardiovascular disease. </a:t>
            </a:r>
          </a:p>
          <a:p>
            <a:pPr marL="0" indent="0">
              <a:buNone/>
            </a:pPr>
            <a:r>
              <a:rPr lang="en-US" dirty="0">
                <a:latin typeface="Times New Roman" panose="02020603050405020304" pitchFamily="18" charset="0"/>
                <a:ea typeface="Times New Roman" panose="02020603050405020304" pitchFamily="18" charset="0"/>
              </a:rPr>
              <a:t/>
            </a:r>
            <a:br>
              <a:rPr lang="en-US" dirty="0">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236099800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0629"/>
          </a:xfrm>
        </p:spPr>
        <p:txBody>
          <a:bodyPr>
            <a:normAutofit fontScale="90000"/>
          </a:bodyPr>
          <a:lstStyle/>
          <a:p>
            <a:r>
              <a:rPr lang="en-US" sz="5400" dirty="0" smtClean="0"/>
              <a:t>MUSCULAR </a:t>
            </a:r>
            <a:r>
              <a:rPr lang="en-US" sz="5400" dirty="0"/>
              <a:t>FITNESS</a:t>
            </a:r>
          </a:p>
        </p:txBody>
      </p:sp>
      <p:sp>
        <p:nvSpPr>
          <p:cNvPr id="3" name="Content Placeholder 2"/>
          <p:cNvSpPr>
            <a:spLocks noGrp="1"/>
          </p:cNvSpPr>
          <p:nvPr>
            <p:ph idx="1"/>
          </p:nvPr>
        </p:nvSpPr>
        <p:spPr>
          <a:xfrm>
            <a:off x="225083" y="1195754"/>
            <a:ext cx="11704320" cy="5430129"/>
          </a:xfrm>
        </p:spPr>
        <p:txBody>
          <a:bodyPr>
            <a:normAutofit lnSpcReduction="10000"/>
          </a:bodyPr>
          <a:lstStyle/>
          <a:p>
            <a:pPr algn="just"/>
            <a:r>
              <a:rPr lang="en-US" dirty="0"/>
              <a:t>Muscular strength and endurance are health-related fitness components that may improve or maintain the following important health-related fitness </a:t>
            </a:r>
            <a:r>
              <a:rPr lang="en-US" dirty="0" smtClean="0"/>
              <a:t>characteristics:</a:t>
            </a:r>
            <a:endParaRPr lang="en-US" dirty="0"/>
          </a:p>
          <a:p>
            <a:pPr algn="just"/>
            <a:r>
              <a:rPr lang="en-US" dirty="0"/>
              <a:t>  Bone mass, which is related to osteoporosis</a:t>
            </a:r>
          </a:p>
          <a:p>
            <a:pPr algn="just"/>
            <a:r>
              <a:rPr lang="en-US" dirty="0"/>
              <a:t>  Muscle mass, which is related to </a:t>
            </a:r>
            <a:r>
              <a:rPr lang="en-US" dirty="0" err="1"/>
              <a:t>sarcopenia</a:t>
            </a:r>
            <a:endParaRPr lang="en-US" dirty="0"/>
          </a:p>
          <a:p>
            <a:pPr algn="just"/>
            <a:r>
              <a:rPr lang="en-US" dirty="0"/>
              <a:t>  Glucose tolerance, which is pertinent in both the </a:t>
            </a:r>
            <a:r>
              <a:rPr lang="en-US" dirty="0" err="1"/>
              <a:t>prediabetic</a:t>
            </a:r>
            <a:r>
              <a:rPr lang="en-US" dirty="0"/>
              <a:t> and diabetic state </a:t>
            </a:r>
          </a:p>
          <a:p>
            <a:pPr algn="just"/>
            <a:r>
              <a:rPr lang="en-US" dirty="0"/>
              <a:t>  </a:t>
            </a:r>
            <a:r>
              <a:rPr lang="en-US" dirty="0" err="1"/>
              <a:t>Musculotendinous</a:t>
            </a:r>
            <a:r>
              <a:rPr lang="en-US" dirty="0"/>
              <a:t> integrity, which is related to a lower risk of injury including low back pain</a:t>
            </a:r>
          </a:p>
          <a:p>
            <a:pPr algn="just"/>
            <a:r>
              <a:rPr lang="en-US" dirty="0"/>
              <a:t>  The ability to carry out the activities of daily living, which is related to perceived quality of life and self-efficacy among other indicators of mental health</a:t>
            </a:r>
          </a:p>
          <a:p>
            <a:pPr algn="just"/>
            <a:r>
              <a:rPr lang="en-US" dirty="0"/>
              <a:t>  FFM and resting metabolic rate, which are related to weight management</a:t>
            </a:r>
          </a:p>
          <a:p>
            <a:endParaRPr lang="en-US" dirty="0"/>
          </a:p>
        </p:txBody>
      </p:sp>
    </p:spTree>
    <p:extLst>
      <p:ext uri="{BB962C8B-B14F-4D97-AF65-F5344CB8AC3E}">
        <p14:creationId xmlns:p14="http://schemas.microsoft.com/office/powerpoint/2010/main" val="214514348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1140"/>
          </a:xfrm>
        </p:spPr>
        <p:txBody>
          <a:bodyPr>
            <a:normAutofit fontScale="90000"/>
          </a:bodyPr>
          <a:lstStyle/>
          <a:p>
            <a:r>
              <a:rPr lang="en-US" dirty="0"/>
              <a:t>Muscular Strength </a:t>
            </a:r>
          </a:p>
        </p:txBody>
      </p:sp>
      <p:pic>
        <p:nvPicPr>
          <p:cNvPr id="4" name="Content Placeholder 3"/>
          <p:cNvPicPr>
            <a:picLocks noGrp="1" noChangeAspect="1"/>
          </p:cNvPicPr>
          <p:nvPr>
            <p:ph idx="1"/>
          </p:nvPr>
        </p:nvPicPr>
        <p:blipFill>
          <a:blip r:embed="rId2"/>
          <a:stretch>
            <a:fillRect/>
          </a:stretch>
        </p:blipFill>
        <p:spPr>
          <a:xfrm>
            <a:off x="3667428" y="886266"/>
            <a:ext cx="8065027" cy="5971733"/>
          </a:xfrm>
          <a:prstGeom prst="rect">
            <a:avLst/>
          </a:prstGeom>
        </p:spPr>
      </p:pic>
    </p:spTree>
    <p:extLst>
      <p:ext uri="{BB962C8B-B14F-4D97-AF65-F5344CB8AC3E}">
        <p14:creationId xmlns:p14="http://schemas.microsoft.com/office/powerpoint/2010/main" val="341261357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42006" y="0"/>
            <a:ext cx="6724357" cy="6858000"/>
          </a:xfrm>
          <a:prstGeom prst="rect">
            <a:avLst/>
          </a:prstGeom>
        </p:spPr>
      </p:pic>
    </p:spTree>
    <p:extLst>
      <p:ext uri="{BB962C8B-B14F-4D97-AF65-F5344CB8AC3E}">
        <p14:creationId xmlns:p14="http://schemas.microsoft.com/office/powerpoint/2010/main" val="300409524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7749"/>
          </a:xfrm>
        </p:spPr>
        <p:txBody>
          <a:bodyPr>
            <a:normAutofit fontScale="90000"/>
          </a:bodyPr>
          <a:lstStyle/>
          <a:p>
            <a:r>
              <a:rPr lang="en-US" dirty="0" smtClean="0"/>
              <a:t>           Muscular </a:t>
            </a:r>
            <a:r>
              <a:rPr lang="en-US" dirty="0"/>
              <a:t>Endurance</a:t>
            </a:r>
          </a:p>
        </p:txBody>
      </p:sp>
      <p:pic>
        <p:nvPicPr>
          <p:cNvPr id="4" name="Content Placeholder 3"/>
          <p:cNvPicPr>
            <a:picLocks noGrp="1" noChangeAspect="1"/>
          </p:cNvPicPr>
          <p:nvPr>
            <p:ph idx="1"/>
          </p:nvPr>
        </p:nvPicPr>
        <p:blipFill>
          <a:blip r:embed="rId2"/>
          <a:stretch>
            <a:fillRect/>
          </a:stretch>
        </p:blipFill>
        <p:spPr>
          <a:xfrm>
            <a:off x="2194560" y="900332"/>
            <a:ext cx="8581292" cy="5809957"/>
          </a:xfrm>
          <a:prstGeom prst="rect">
            <a:avLst/>
          </a:prstGeom>
        </p:spPr>
      </p:pic>
    </p:spTree>
    <p:extLst>
      <p:ext uri="{BB962C8B-B14F-4D97-AF65-F5344CB8AC3E}">
        <p14:creationId xmlns:p14="http://schemas.microsoft.com/office/powerpoint/2010/main" val="20660166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5546"/>
          </a:xfrm>
        </p:spPr>
        <p:txBody>
          <a:bodyPr>
            <a:normAutofit fontScale="90000"/>
          </a:bodyPr>
          <a:lstStyle/>
          <a:p>
            <a:r>
              <a:rPr lang="en-US" b="1" dirty="0"/>
              <a:t>FLEXIBILITY</a:t>
            </a:r>
          </a:p>
        </p:txBody>
      </p:sp>
      <p:pic>
        <p:nvPicPr>
          <p:cNvPr id="4" name="Content Placeholder 3"/>
          <p:cNvPicPr>
            <a:picLocks noGrp="1" noChangeAspect="1"/>
          </p:cNvPicPr>
          <p:nvPr>
            <p:ph idx="1"/>
          </p:nvPr>
        </p:nvPicPr>
        <p:blipFill>
          <a:blip r:embed="rId2"/>
          <a:stretch>
            <a:fillRect/>
          </a:stretch>
        </p:blipFill>
        <p:spPr>
          <a:xfrm>
            <a:off x="3962170" y="0"/>
            <a:ext cx="7756217" cy="6858000"/>
          </a:xfrm>
          <a:prstGeom prst="rect">
            <a:avLst/>
          </a:prstGeom>
        </p:spPr>
      </p:pic>
    </p:spTree>
    <p:extLst>
      <p:ext uri="{BB962C8B-B14F-4D97-AF65-F5344CB8AC3E}">
        <p14:creationId xmlns:p14="http://schemas.microsoft.com/office/powerpoint/2010/main" val="256241661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67428" y="182880"/>
            <a:ext cx="7375710" cy="6675120"/>
          </a:xfrm>
          <a:prstGeom prst="rect">
            <a:avLst/>
          </a:prstGeom>
        </p:spPr>
      </p:pic>
    </p:spTree>
    <p:extLst>
      <p:ext uri="{BB962C8B-B14F-4D97-AF65-F5344CB8AC3E}">
        <p14:creationId xmlns:p14="http://schemas.microsoft.com/office/powerpoint/2010/main" val="419671601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83877" y="1"/>
            <a:ext cx="6597748" cy="6858000"/>
          </a:xfrm>
          <a:prstGeom prst="rect">
            <a:avLst/>
          </a:prstGeom>
        </p:spPr>
      </p:pic>
    </p:spTree>
    <p:extLst>
      <p:ext uri="{BB962C8B-B14F-4D97-AF65-F5344CB8AC3E}">
        <p14:creationId xmlns:p14="http://schemas.microsoft.com/office/powerpoint/2010/main" val="4036761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5843"/>
          </a:xfrm>
        </p:spPr>
        <p:txBody>
          <a:bodyPr>
            <a:normAutofit fontScale="90000"/>
          </a:bodyPr>
          <a:lstStyle/>
          <a:p>
            <a:pPr lvl="0" indent="-228600">
              <a:spcBef>
                <a:spcPts val="205"/>
              </a:spcBef>
            </a:pPr>
            <a:r>
              <a:rPr lang="en-US" sz="2800" b="1" dirty="0" smtClean="0">
                <a:solidFill>
                  <a:prstClr val="black"/>
                </a:solidFill>
                <a:latin typeface="Times New Roman" panose="02020603050405020304" pitchFamily="18" charset="0"/>
                <a:ea typeface="Times New Roman" panose="02020603050405020304" pitchFamily="18" charset="0"/>
                <a:cs typeface="+mn-cs"/>
              </a:rPr>
              <a:t/>
            </a:r>
            <a:br>
              <a:rPr lang="en-US" sz="2800" b="1" dirty="0" smtClean="0">
                <a:solidFill>
                  <a:prstClr val="black"/>
                </a:solidFill>
                <a:latin typeface="Times New Roman" panose="02020603050405020304" pitchFamily="18" charset="0"/>
                <a:ea typeface="Times New Roman" panose="02020603050405020304" pitchFamily="18" charset="0"/>
                <a:cs typeface="+mn-cs"/>
              </a:rPr>
            </a:br>
            <a:r>
              <a:rPr lang="en-US" sz="2800" b="1" dirty="0" smtClean="0">
                <a:solidFill>
                  <a:prstClr val="black"/>
                </a:solidFill>
                <a:latin typeface="Times New Roman" panose="02020603050405020304" pitchFamily="18" charset="0"/>
                <a:ea typeface="Times New Roman" panose="02020603050405020304" pitchFamily="18" charset="0"/>
                <a:cs typeface="+mn-cs"/>
              </a:rPr>
              <a:t/>
            </a:r>
            <a:br>
              <a:rPr lang="en-US" sz="2800" b="1" dirty="0" smtClean="0">
                <a:solidFill>
                  <a:prstClr val="black"/>
                </a:solidFill>
                <a:latin typeface="Times New Roman" panose="02020603050405020304" pitchFamily="18" charset="0"/>
                <a:ea typeface="Times New Roman" panose="02020603050405020304" pitchFamily="18" charset="0"/>
                <a:cs typeface="+mn-cs"/>
              </a:rPr>
            </a:br>
            <a:r>
              <a:rPr lang="en-US" sz="3600" b="1" dirty="0" smtClean="0">
                <a:solidFill>
                  <a:prstClr val="black"/>
                </a:solidFill>
                <a:latin typeface="Times New Roman" panose="02020603050405020304" pitchFamily="18" charset="0"/>
                <a:ea typeface="Times New Roman" panose="02020603050405020304" pitchFamily="18" charset="0"/>
                <a:cs typeface="+mn-cs"/>
              </a:rPr>
              <a:t>Risks </a:t>
            </a:r>
            <a:r>
              <a:rPr lang="en-US" sz="3600" b="1" dirty="0">
                <a:solidFill>
                  <a:prstClr val="black"/>
                </a:solidFill>
                <a:latin typeface="Times New Roman" panose="02020603050405020304" pitchFamily="18" charset="0"/>
                <a:ea typeface="Times New Roman" panose="02020603050405020304" pitchFamily="18" charset="0"/>
                <a:cs typeface="+mn-cs"/>
              </a:rPr>
              <a:t>Associ</a:t>
            </a:r>
            <a:r>
              <a:rPr lang="en-US" sz="3600" b="1" spc="-120" dirty="0">
                <a:solidFill>
                  <a:prstClr val="black"/>
                </a:solidFill>
                <a:latin typeface="Times New Roman" panose="02020603050405020304" pitchFamily="18" charset="0"/>
                <a:ea typeface="Times New Roman" panose="02020603050405020304" pitchFamily="18" charset="0"/>
                <a:cs typeface="+mn-cs"/>
              </a:rPr>
              <a:t>a</a:t>
            </a:r>
            <a:r>
              <a:rPr lang="en-US" sz="3600" b="1" dirty="0">
                <a:solidFill>
                  <a:prstClr val="black"/>
                </a:solidFill>
                <a:latin typeface="Times New Roman" panose="02020603050405020304" pitchFamily="18" charset="0"/>
                <a:ea typeface="Times New Roman" panose="02020603050405020304" pitchFamily="18" charset="0"/>
                <a:cs typeface="+mn-cs"/>
              </a:rPr>
              <a:t>ted with Physica</a:t>
            </a:r>
            <a:r>
              <a:rPr lang="en-US" sz="3600" b="1" spc="-90" dirty="0">
                <a:solidFill>
                  <a:prstClr val="black"/>
                </a:solidFill>
                <a:latin typeface="Times New Roman" panose="02020603050405020304" pitchFamily="18" charset="0"/>
                <a:ea typeface="Times New Roman" panose="02020603050405020304" pitchFamily="18" charset="0"/>
                <a:cs typeface="+mn-cs"/>
              </a:rPr>
              <a:t>l</a:t>
            </a:r>
            <a:r>
              <a:rPr lang="en-US" sz="3600" b="1" dirty="0">
                <a:solidFill>
                  <a:prstClr val="black"/>
                </a:solidFill>
                <a:latin typeface="Times New Roman" panose="02020603050405020304" pitchFamily="18" charset="0"/>
                <a:ea typeface="Times New Roman" panose="02020603050405020304" pitchFamily="18" charset="0"/>
                <a:cs typeface="+mn-cs"/>
              </a:rPr>
              <a:t> Activit</a:t>
            </a:r>
            <a:r>
              <a:rPr lang="en-US" sz="3600" b="1" spc="-60" dirty="0">
                <a:solidFill>
                  <a:prstClr val="black"/>
                </a:solidFill>
                <a:latin typeface="Times New Roman" panose="02020603050405020304" pitchFamily="18" charset="0"/>
                <a:ea typeface="Times New Roman" panose="02020603050405020304" pitchFamily="18" charset="0"/>
                <a:cs typeface="+mn-cs"/>
              </a:rPr>
              <a:t>y</a:t>
            </a:r>
            <a:r>
              <a:rPr lang="en-US" sz="3600" b="1" dirty="0">
                <a:solidFill>
                  <a:prstClr val="black"/>
                </a:solidFill>
                <a:latin typeface="Times New Roman" panose="02020603050405020304" pitchFamily="18" charset="0"/>
                <a:ea typeface="Times New Roman" panose="02020603050405020304" pitchFamily="18" charset="0"/>
                <a:cs typeface="+mn-cs"/>
              </a:rPr>
              <a:t> and   Exercise</a:t>
            </a:r>
            <a:r>
              <a:rPr lang="en-US" sz="1600" dirty="0">
                <a:solidFill>
                  <a:prstClr val="black"/>
                </a:solidFill>
                <a:latin typeface="Times New Roman" panose="02020603050405020304" pitchFamily="18" charset="0"/>
                <a:ea typeface="Times New Roman" panose="02020603050405020304" pitchFamily="18" charset="0"/>
                <a:cs typeface="+mn-cs"/>
              </a:rPr>
              <a:t/>
            </a:r>
            <a:br>
              <a:rPr lang="en-US" sz="1600" dirty="0">
                <a:solidFill>
                  <a:prstClr val="black"/>
                </a:solidFill>
                <a:latin typeface="Times New Roman" panose="02020603050405020304" pitchFamily="18" charset="0"/>
                <a:ea typeface="Times New Roman" panose="02020603050405020304" pitchFamily="18" charset="0"/>
                <a:cs typeface="+mn-cs"/>
              </a:rPr>
            </a:br>
            <a:r>
              <a:rPr lang="en-US" sz="2400" dirty="0">
                <a:solidFill>
                  <a:prstClr val="black"/>
                </a:solidFill>
                <a:latin typeface="Times New Roman" panose="02020603050405020304" pitchFamily="18" charset="0"/>
                <a:ea typeface="Times New Roman" panose="02020603050405020304" pitchFamily="18" charset="0"/>
                <a:cs typeface="+mn-cs"/>
              </a:rPr>
              <a:t> </a:t>
            </a:r>
            <a:r>
              <a:rPr lang="en-US" sz="1600" dirty="0">
                <a:solidFill>
                  <a:prstClr val="black"/>
                </a:solidFill>
                <a:latin typeface="Times New Roman" panose="02020603050405020304" pitchFamily="18" charset="0"/>
                <a:ea typeface="Times New Roman" panose="02020603050405020304" pitchFamily="18" charset="0"/>
                <a:cs typeface="+mn-cs"/>
              </a:rPr>
              <a:t/>
            </a:r>
            <a:br>
              <a:rPr lang="en-US" sz="1600" dirty="0">
                <a:solidFill>
                  <a:prstClr val="black"/>
                </a:solidFill>
                <a:latin typeface="Times New Roman" panose="02020603050405020304" pitchFamily="18" charset="0"/>
                <a:ea typeface="Times New Roman" panose="02020603050405020304" pitchFamily="18" charset="0"/>
                <a:cs typeface="+mn-cs"/>
              </a:rPr>
            </a:br>
            <a:endParaRPr lang="en-US" dirty="0"/>
          </a:p>
        </p:txBody>
      </p:sp>
      <p:sp>
        <p:nvSpPr>
          <p:cNvPr id="3" name="Content Placeholder 2"/>
          <p:cNvSpPr>
            <a:spLocks noGrp="1"/>
          </p:cNvSpPr>
          <p:nvPr>
            <p:ph idx="1"/>
          </p:nvPr>
        </p:nvSpPr>
        <p:spPr>
          <a:xfrm>
            <a:off x="264695" y="1443789"/>
            <a:ext cx="11089105" cy="4733174"/>
          </a:xfrm>
        </p:spPr>
        <p:txBody>
          <a:bodyPr/>
          <a:lstStyle/>
          <a:p>
            <a:pPr marL="0" marR="0" algn="just">
              <a:spcBef>
                <a:spcPts val="205"/>
              </a:spcBef>
              <a:spcAft>
                <a:spcPts val="0"/>
              </a:spcAft>
            </a:pPr>
            <a:r>
              <a:rPr lang="en-US" sz="2400" dirty="0" smtClean="0">
                <a:latin typeface="Times New Roman" panose="02020603050405020304" pitchFamily="18" charset="0"/>
                <a:ea typeface="Times New Roman" panose="02020603050405020304" pitchFamily="18" charset="0"/>
              </a:rPr>
              <a:t>Although</a:t>
            </a:r>
            <a:r>
              <a:rPr lang="en-US" sz="2400" spc="12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the</a:t>
            </a:r>
            <a:r>
              <a:rPr lang="en-US" sz="2400" spc="5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benefits</a:t>
            </a:r>
            <a:r>
              <a:rPr lang="en-US" sz="2400" spc="11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of</a:t>
            </a:r>
            <a:r>
              <a:rPr lang="en-US" sz="2400" spc="3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regular</a:t>
            </a:r>
            <a:r>
              <a:rPr lang="en-US" sz="2400" spc="100" dirty="0">
                <a:latin typeface="Times New Roman" panose="02020603050405020304" pitchFamily="18" charset="0"/>
                <a:ea typeface="Times New Roman" panose="02020603050405020304" pitchFamily="18" charset="0"/>
              </a:rPr>
              <a:t> </a:t>
            </a:r>
            <a:r>
              <a:rPr lang="en-US" sz="2400" spc="-130" dirty="0">
                <a:latin typeface="Times New Roman" panose="02020603050405020304" pitchFamily="18" charset="0"/>
                <a:ea typeface="Times New Roman" panose="02020603050405020304" pitchFamily="18" charset="0"/>
              </a:rPr>
              <a:t>P</a:t>
            </a:r>
            <a:r>
              <a:rPr lang="en-US" sz="2400" spc="-80" dirty="0">
                <a:latin typeface="Times New Roman" panose="02020603050405020304" pitchFamily="18" charset="0"/>
                <a:ea typeface="Times New Roman" panose="02020603050405020304" pitchFamily="18" charset="0"/>
              </a:rPr>
              <a:t>A</a:t>
            </a:r>
            <a:r>
              <a:rPr lang="en-US" sz="2400" spc="4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are</a:t>
            </a:r>
            <a:r>
              <a:rPr lang="en-US" sz="2400" spc="5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well</a:t>
            </a:r>
            <a:r>
              <a:rPr lang="en-US" sz="2400" spc="7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established,</a:t>
            </a:r>
            <a:r>
              <a:rPr lang="en-US" sz="2400" spc="17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participation</a:t>
            </a:r>
            <a:r>
              <a:rPr lang="en-US" sz="2400" spc="18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in</a:t>
            </a:r>
            <a:r>
              <a:rPr lang="en-US" sz="2400" spc="3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exercise is</a:t>
            </a:r>
            <a:r>
              <a:rPr lang="en-US" sz="2400" spc="3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associated</a:t>
            </a:r>
            <a:r>
              <a:rPr lang="en-US" sz="2400" spc="15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with</a:t>
            </a:r>
            <a:r>
              <a:rPr lang="en-US" sz="2400" spc="6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an</a:t>
            </a:r>
            <a:r>
              <a:rPr lang="en-US" sz="2400" spc="4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increased</a:t>
            </a:r>
            <a:r>
              <a:rPr lang="en-US" sz="2400" spc="14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risk</a:t>
            </a:r>
            <a:r>
              <a:rPr lang="en-US" sz="2400" spc="5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for</a:t>
            </a:r>
            <a:r>
              <a:rPr lang="en-US" sz="2400" spc="4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musculoskeletal</a:t>
            </a:r>
            <a:r>
              <a:rPr lang="en-US" sz="2400" spc="22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injury</a:t>
            </a:r>
            <a:r>
              <a:rPr lang="en-US" sz="2400" spc="8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(MSI)</a:t>
            </a:r>
            <a:r>
              <a:rPr lang="en-US" sz="2400" spc="7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and cardiovascular</a:t>
            </a:r>
            <a:r>
              <a:rPr lang="en-US" sz="2400" spc="21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complications.</a:t>
            </a:r>
            <a:r>
              <a:rPr lang="en-US" sz="2400" spc="60" dirty="0">
                <a:solidFill>
                  <a:srgbClr val="000000"/>
                </a:solidFill>
                <a:latin typeface="Times New Roman" panose="02020603050405020304" pitchFamily="18" charset="0"/>
                <a:ea typeface="Times New Roman" panose="02020603050405020304" pitchFamily="18" charset="0"/>
              </a:rPr>
              <a:t> </a:t>
            </a:r>
            <a:endParaRPr lang="en-US" sz="2400" spc="60" dirty="0" smtClean="0">
              <a:solidFill>
                <a:srgbClr val="000000"/>
              </a:solidFill>
              <a:latin typeface="Times New Roman" panose="02020603050405020304" pitchFamily="18" charset="0"/>
              <a:ea typeface="Times New Roman" panose="02020603050405020304" pitchFamily="18" charset="0"/>
            </a:endParaRPr>
          </a:p>
          <a:p>
            <a:pPr marL="0" marR="0" algn="just">
              <a:spcBef>
                <a:spcPts val="205"/>
              </a:spcBef>
              <a:spcAft>
                <a:spcPts val="0"/>
              </a:spcAft>
            </a:pPr>
            <a:endParaRPr lang="en-US" sz="2400" spc="60" dirty="0">
              <a:solidFill>
                <a:srgbClr val="000000"/>
              </a:solidFill>
              <a:latin typeface="Times New Roman" panose="02020603050405020304" pitchFamily="18" charset="0"/>
              <a:ea typeface="Times New Roman" panose="02020603050405020304" pitchFamily="18" charset="0"/>
            </a:endParaRPr>
          </a:p>
          <a:p>
            <a:pPr marL="0" marR="0" algn="just">
              <a:spcBef>
                <a:spcPts val="205"/>
              </a:spcBef>
              <a:spcAft>
                <a:spcPts val="0"/>
              </a:spcAft>
            </a:pPr>
            <a:r>
              <a:rPr lang="en-US" sz="2400" dirty="0" smtClean="0">
                <a:solidFill>
                  <a:srgbClr val="000000"/>
                </a:solidFill>
                <a:latin typeface="Times New Roman" panose="02020603050405020304" pitchFamily="18" charset="0"/>
                <a:ea typeface="Times New Roman" panose="02020603050405020304" pitchFamily="18" charset="0"/>
              </a:rPr>
              <a:t>MSI</a:t>
            </a:r>
            <a:r>
              <a:rPr lang="en-US" sz="2400" spc="55" dirty="0" smtClean="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is</a:t>
            </a:r>
            <a:r>
              <a:rPr lang="en-US" sz="2400" spc="3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the</a:t>
            </a:r>
            <a:r>
              <a:rPr lang="en-US" sz="2400" spc="5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most</a:t>
            </a:r>
            <a:r>
              <a:rPr lang="en-US" sz="2400" spc="6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common</a:t>
            </a:r>
            <a:r>
              <a:rPr lang="en-US" sz="2400" spc="11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exercise-related complication</a:t>
            </a:r>
            <a:r>
              <a:rPr lang="en-US" sz="2400" spc="18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and</a:t>
            </a:r>
            <a:r>
              <a:rPr lang="en-US" sz="2400" spc="5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is</a:t>
            </a:r>
            <a:r>
              <a:rPr lang="en-US" sz="2400" spc="3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often</a:t>
            </a:r>
            <a:r>
              <a:rPr lang="en-US" sz="2400" spc="7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associated</a:t>
            </a:r>
            <a:r>
              <a:rPr lang="en-US" sz="2400" spc="15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with</a:t>
            </a:r>
            <a:r>
              <a:rPr lang="en-US" sz="2400" spc="6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exercise</a:t>
            </a:r>
            <a:r>
              <a:rPr lang="en-US" sz="2400" spc="12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intensit</a:t>
            </a:r>
            <a:r>
              <a:rPr lang="en-US" sz="2400" spc="-95" dirty="0">
                <a:solidFill>
                  <a:srgbClr val="000000"/>
                </a:solidFill>
                <a:latin typeface="Times New Roman" panose="02020603050405020304" pitchFamily="18" charset="0"/>
                <a:ea typeface="Times New Roman" panose="02020603050405020304" pitchFamily="18" charset="0"/>
              </a:rPr>
              <a:t>y</a:t>
            </a:r>
            <a:r>
              <a:rPr lang="en-US" sz="2400" dirty="0">
                <a:solidFill>
                  <a:srgbClr val="000000"/>
                </a:solidFill>
                <a:latin typeface="Times New Roman" panose="02020603050405020304" pitchFamily="18" charset="0"/>
                <a:ea typeface="Times New Roman" panose="02020603050405020304" pitchFamily="18" charset="0"/>
              </a:rPr>
              <a:t>,</a:t>
            </a:r>
            <a:r>
              <a:rPr lang="en-US" sz="2400" spc="13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the</a:t>
            </a:r>
            <a:r>
              <a:rPr lang="en-US" sz="2400" spc="5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nature</a:t>
            </a:r>
            <a:r>
              <a:rPr lang="en-US" sz="2400" spc="9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of</a:t>
            </a:r>
            <a:r>
              <a:rPr lang="en-US" sz="2400" spc="3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the activit</a:t>
            </a:r>
            <a:r>
              <a:rPr lang="en-US" sz="2400" spc="-95" dirty="0">
                <a:solidFill>
                  <a:srgbClr val="000000"/>
                </a:solidFill>
                <a:latin typeface="Times New Roman" panose="02020603050405020304" pitchFamily="18" charset="0"/>
                <a:ea typeface="Times New Roman" panose="02020603050405020304" pitchFamily="18" charset="0"/>
              </a:rPr>
              <a:t>y</a:t>
            </a:r>
            <a:r>
              <a:rPr lang="en-US" sz="2400" dirty="0">
                <a:solidFill>
                  <a:srgbClr val="000000"/>
                </a:solidFill>
                <a:latin typeface="Times New Roman" panose="02020603050405020304" pitchFamily="18" charset="0"/>
                <a:ea typeface="Times New Roman" panose="02020603050405020304" pitchFamily="18" charset="0"/>
              </a:rPr>
              <a:t>,</a:t>
            </a:r>
            <a:r>
              <a:rPr lang="en-US" sz="2400" spc="12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preexisting</a:t>
            </a:r>
            <a:r>
              <a:rPr lang="en-US" sz="2400" spc="15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conditions,</a:t>
            </a:r>
            <a:r>
              <a:rPr lang="en-US" sz="2400" spc="15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and</a:t>
            </a:r>
            <a:r>
              <a:rPr lang="en-US" sz="2400" spc="5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musculoskeletal</a:t>
            </a:r>
            <a:r>
              <a:rPr lang="en-US" sz="2400" spc="22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anomalies.</a:t>
            </a:r>
            <a:r>
              <a:rPr lang="en-US" sz="2400" spc="155" dirty="0">
                <a:solidFill>
                  <a:srgbClr val="000000"/>
                </a:solidFill>
                <a:latin typeface="Times New Roman" panose="02020603050405020304" pitchFamily="18" charset="0"/>
                <a:ea typeface="Times New Roman" panose="02020603050405020304" pitchFamily="18" charset="0"/>
              </a:rPr>
              <a:t> </a:t>
            </a:r>
            <a:endParaRPr lang="en-US" sz="2400" spc="155" dirty="0" smtClean="0">
              <a:solidFill>
                <a:srgbClr val="000000"/>
              </a:solidFill>
              <a:latin typeface="Times New Roman" panose="02020603050405020304" pitchFamily="18" charset="0"/>
              <a:ea typeface="Times New Roman" panose="02020603050405020304" pitchFamily="18" charset="0"/>
            </a:endParaRPr>
          </a:p>
          <a:p>
            <a:pPr marL="0" marR="0" algn="just">
              <a:spcBef>
                <a:spcPts val="205"/>
              </a:spcBef>
              <a:spcAft>
                <a:spcPts val="0"/>
              </a:spcAft>
            </a:pPr>
            <a:endParaRPr lang="en-US" sz="2400" spc="155" dirty="0">
              <a:solidFill>
                <a:srgbClr val="000000"/>
              </a:solidFill>
              <a:latin typeface="Times New Roman" panose="02020603050405020304" pitchFamily="18" charset="0"/>
              <a:ea typeface="Times New Roman" panose="02020603050405020304" pitchFamily="18" charset="0"/>
            </a:endParaRPr>
          </a:p>
          <a:p>
            <a:pPr marL="0" marR="0" algn="just">
              <a:spcBef>
                <a:spcPts val="205"/>
              </a:spcBef>
              <a:spcAft>
                <a:spcPts val="0"/>
              </a:spcAft>
            </a:pPr>
            <a:r>
              <a:rPr lang="en-US" sz="2400" dirty="0" smtClean="0">
                <a:solidFill>
                  <a:srgbClr val="000000"/>
                </a:solidFill>
                <a:latin typeface="Times New Roman" panose="02020603050405020304" pitchFamily="18" charset="0"/>
                <a:ea typeface="Times New Roman" panose="02020603050405020304" pitchFamily="18" charset="0"/>
              </a:rPr>
              <a:t>Adverse </a:t>
            </a:r>
            <a:r>
              <a:rPr lang="en-US" sz="2400" dirty="0">
                <a:solidFill>
                  <a:srgbClr val="000000"/>
                </a:solidFill>
                <a:latin typeface="Times New Roman" panose="02020603050405020304" pitchFamily="18" charset="0"/>
                <a:ea typeface="Times New Roman" panose="02020603050405020304" pitchFamily="18" charset="0"/>
              </a:rPr>
              <a:t>cardiovascular</a:t>
            </a:r>
            <a:r>
              <a:rPr lang="en-US" sz="2400" spc="21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events</a:t>
            </a:r>
            <a:r>
              <a:rPr lang="en-US" sz="2400" spc="9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such</a:t>
            </a:r>
            <a:r>
              <a:rPr lang="en-US" sz="2400" spc="6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as</a:t>
            </a:r>
            <a:r>
              <a:rPr lang="en-US" sz="2400" spc="3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sudden</a:t>
            </a:r>
            <a:r>
              <a:rPr lang="en-US" sz="2400" spc="9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cardiac</a:t>
            </a:r>
            <a:r>
              <a:rPr lang="en-US" sz="2400" spc="11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death</a:t>
            </a:r>
            <a:r>
              <a:rPr lang="en-US" sz="2400" spc="8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(SCD)</a:t>
            </a:r>
            <a:r>
              <a:rPr lang="en-US" sz="2400" spc="9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and</a:t>
            </a:r>
            <a:r>
              <a:rPr lang="en-US" sz="2400" spc="5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acute</a:t>
            </a:r>
            <a:r>
              <a:rPr lang="en-US" sz="2400" spc="9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myocardial infarction</a:t>
            </a:r>
            <a:r>
              <a:rPr lang="en-US" sz="2400" spc="14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(AMI)</a:t>
            </a:r>
            <a:r>
              <a:rPr lang="en-US" sz="2400" spc="8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are</a:t>
            </a:r>
            <a:r>
              <a:rPr lang="en-US" sz="2400" spc="5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usually</a:t>
            </a:r>
            <a:r>
              <a:rPr lang="en-US" sz="2400" spc="10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associated</a:t>
            </a:r>
            <a:r>
              <a:rPr lang="en-US" sz="2400" spc="15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with</a:t>
            </a:r>
            <a:r>
              <a:rPr lang="en-US" sz="2400" spc="6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vigorous</a:t>
            </a:r>
            <a:r>
              <a:rPr lang="en-US" sz="2400" spc="11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intensity</a:t>
            </a:r>
            <a:r>
              <a:rPr lang="en-US" sz="2400" spc="12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exercise. SCD</a:t>
            </a:r>
            <a:r>
              <a:rPr lang="en-US" sz="2400" spc="7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and</a:t>
            </a:r>
            <a:r>
              <a:rPr lang="en-US" sz="2400" spc="5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AMI</a:t>
            </a:r>
            <a:r>
              <a:rPr lang="en-US" sz="2400" spc="6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are</a:t>
            </a:r>
            <a:r>
              <a:rPr lang="en-US" sz="2400" spc="5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much</a:t>
            </a:r>
            <a:r>
              <a:rPr lang="en-US" sz="2400" spc="7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less</a:t>
            </a:r>
            <a:r>
              <a:rPr lang="en-US" sz="2400" spc="6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common</a:t>
            </a:r>
            <a:r>
              <a:rPr lang="en-US" sz="2400" spc="11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than</a:t>
            </a:r>
            <a:r>
              <a:rPr lang="en-US" sz="2400" spc="6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MSI</a:t>
            </a:r>
            <a:r>
              <a:rPr lang="en-US" sz="2400" spc="5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but</a:t>
            </a:r>
            <a:r>
              <a:rPr lang="en-US" sz="2400" spc="4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may</a:t>
            </a:r>
            <a:r>
              <a:rPr lang="en-US" sz="2400" spc="6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lead</a:t>
            </a:r>
            <a:r>
              <a:rPr lang="en-US" sz="2400" spc="7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to</a:t>
            </a:r>
            <a:r>
              <a:rPr lang="en-US" sz="2400" spc="3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long- term</a:t>
            </a:r>
            <a:r>
              <a:rPr lang="en-US" sz="2400" spc="7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morbidity</a:t>
            </a:r>
            <a:r>
              <a:rPr lang="en-US" sz="2400" spc="13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and</a:t>
            </a:r>
            <a:r>
              <a:rPr lang="en-US" sz="2400" spc="5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mortality.</a:t>
            </a:r>
            <a:endParaRPr lang="en-US" sz="16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465898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0064"/>
          </a:xfrm>
        </p:spPr>
        <p:txBody>
          <a:bodyPr>
            <a:normAutofit fontScale="90000"/>
          </a:bodyPr>
          <a:lstStyle/>
          <a:p>
            <a:pPr lvl="0" indent="-228600">
              <a:spcBef>
                <a:spcPts val="0"/>
              </a:spcBef>
            </a:pPr>
            <a:r>
              <a:rPr lang="en-US" sz="3000" b="1" dirty="0" smtClean="0">
                <a:solidFill>
                  <a:prstClr val="black"/>
                </a:solidFill>
                <a:latin typeface="Times New Roman" panose="02020603050405020304" pitchFamily="18" charset="0"/>
                <a:ea typeface="Times New Roman" panose="02020603050405020304" pitchFamily="18" charset="0"/>
                <a:cs typeface="+mn-cs"/>
              </a:rPr>
              <a:t/>
            </a:r>
            <a:br>
              <a:rPr lang="en-US" sz="3000" b="1" dirty="0" smtClean="0">
                <a:solidFill>
                  <a:prstClr val="black"/>
                </a:solidFill>
                <a:latin typeface="Times New Roman" panose="02020603050405020304" pitchFamily="18" charset="0"/>
                <a:ea typeface="Times New Roman" panose="02020603050405020304" pitchFamily="18" charset="0"/>
                <a:cs typeface="+mn-cs"/>
              </a:rPr>
            </a:br>
            <a:r>
              <a:rPr lang="en-US" sz="3000" b="1" dirty="0" smtClean="0">
                <a:solidFill>
                  <a:prstClr val="black"/>
                </a:solidFill>
                <a:latin typeface="Times New Roman" panose="02020603050405020304" pitchFamily="18" charset="0"/>
                <a:ea typeface="Times New Roman" panose="02020603050405020304" pitchFamily="18" charset="0"/>
                <a:cs typeface="+mn-cs"/>
              </a:rPr>
              <a:t>Exe</a:t>
            </a:r>
            <a:r>
              <a:rPr lang="en-US" sz="3000" b="1" spc="-30" dirty="0" smtClean="0">
                <a:solidFill>
                  <a:prstClr val="black"/>
                </a:solidFill>
                <a:latin typeface="Times New Roman" panose="02020603050405020304" pitchFamily="18" charset="0"/>
                <a:ea typeface="Times New Roman" panose="02020603050405020304" pitchFamily="18" charset="0"/>
                <a:cs typeface="+mn-cs"/>
              </a:rPr>
              <a:t>r</a:t>
            </a:r>
            <a:r>
              <a:rPr lang="en-US" sz="3000" b="1" dirty="0" smtClean="0">
                <a:solidFill>
                  <a:prstClr val="black"/>
                </a:solidFill>
                <a:latin typeface="Times New Roman" panose="02020603050405020304" pitchFamily="18" charset="0"/>
                <a:ea typeface="Times New Roman" panose="02020603050405020304" pitchFamily="18" charset="0"/>
                <a:cs typeface="+mn-cs"/>
              </a:rPr>
              <a:t>cise-Related </a:t>
            </a:r>
            <a:r>
              <a:rPr lang="en-US" sz="3000" b="1" dirty="0">
                <a:solidFill>
                  <a:prstClr val="black"/>
                </a:solidFill>
                <a:latin typeface="Times New Roman" panose="02020603050405020304" pitchFamily="18" charset="0"/>
                <a:ea typeface="Times New Roman" panose="02020603050405020304" pitchFamily="18" charset="0"/>
                <a:cs typeface="+mn-cs"/>
              </a:rPr>
              <a:t>Musculoskeletal Injury</a:t>
            </a:r>
            <a:r>
              <a:rPr lang="en-US" sz="1700" dirty="0">
                <a:solidFill>
                  <a:prstClr val="black"/>
                </a:solidFill>
                <a:latin typeface="Times New Roman" panose="02020603050405020304" pitchFamily="18" charset="0"/>
                <a:ea typeface="Times New Roman" panose="02020603050405020304" pitchFamily="18" charset="0"/>
                <a:cs typeface="+mn-cs"/>
              </a:rPr>
              <a:t/>
            </a:r>
            <a:br>
              <a:rPr lang="en-US" sz="1700" dirty="0">
                <a:solidFill>
                  <a:prstClr val="black"/>
                </a:solidFill>
                <a:latin typeface="Times New Roman" panose="02020603050405020304" pitchFamily="18" charset="0"/>
                <a:ea typeface="Times New Roman" panose="02020603050405020304" pitchFamily="18" charset="0"/>
                <a:cs typeface="+mn-cs"/>
              </a:rPr>
            </a:br>
            <a:endParaRPr lang="en-US" dirty="0"/>
          </a:p>
        </p:txBody>
      </p:sp>
      <p:sp>
        <p:nvSpPr>
          <p:cNvPr id="3" name="Content Placeholder 2"/>
          <p:cNvSpPr>
            <a:spLocks noGrp="1"/>
          </p:cNvSpPr>
          <p:nvPr>
            <p:ph idx="1"/>
          </p:nvPr>
        </p:nvSpPr>
        <p:spPr>
          <a:xfrm>
            <a:off x="541421" y="1215190"/>
            <a:ext cx="11032958" cy="4961773"/>
          </a:xfrm>
        </p:spPr>
        <p:txBody>
          <a:bodyPr>
            <a:normAutofit fontScale="92500" lnSpcReduction="10000"/>
          </a:bodyPr>
          <a:lstStyle/>
          <a:p>
            <a:pPr marL="0" marR="0">
              <a:lnSpc>
                <a:spcPts val="500"/>
              </a:lnSpc>
              <a:spcBef>
                <a:spcPts val="20"/>
              </a:spcBef>
              <a:spcAft>
                <a:spcPts val="0"/>
              </a:spcAft>
            </a:pPr>
            <a:r>
              <a:rPr lang="en-US" dirty="0">
                <a:latin typeface="Times New Roman" panose="02020603050405020304" pitchFamily="18"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63500" marR="118745" algn="just">
              <a:lnSpc>
                <a:spcPct val="116000"/>
              </a:lnSpc>
              <a:spcBef>
                <a:spcPts val="0"/>
              </a:spcBef>
              <a:spcAft>
                <a:spcPts val="0"/>
              </a:spcAft>
            </a:pPr>
            <a:r>
              <a:rPr lang="en-US" dirty="0">
                <a:latin typeface="Times New Roman" panose="02020603050405020304" pitchFamily="18" charset="0"/>
                <a:ea typeface="Times New Roman" panose="02020603050405020304" pitchFamily="18" charset="0"/>
              </a:rPr>
              <a:t>Participation</a:t>
            </a:r>
            <a:r>
              <a:rPr lang="en-US" spc="1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5" dirty="0">
                <a:latin typeface="Times New Roman" panose="02020603050405020304" pitchFamily="18" charset="0"/>
                <a:ea typeface="Times New Roman" panose="02020603050405020304" pitchFamily="18" charset="0"/>
              </a:rPr>
              <a:t> </a:t>
            </a:r>
            <a:r>
              <a:rPr lang="en-US" spc="-130" dirty="0">
                <a:latin typeface="Times New Roman" panose="02020603050405020304" pitchFamily="18" charset="0"/>
                <a:ea typeface="Times New Roman" panose="02020603050405020304" pitchFamily="18" charset="0"/>
              </a:rPr>
              <a:t>P</a:t>
            </a:r>
            <a:r>
              <a:rPr lang="en-US" spc="-80" dirty="0">
                <a:latin typeface="Times New Roman" panose="02020603050405020304" pitchFamily="18" charset="0"/>
                <a:ea typeface="Times New Roman" panose="02020603050405020304" pitchFamily="18" charset="0"/>
              </a:rPr>
              <a:t>A</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increases</a:t>
            </a:r>
            <a:r>
              <a:rPr lang="en-US" spc="1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risk</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MSI</a:t>
            </a:r>
            <a:r>
              <a:rPr lang="en-US" spc="55" dirty="0">
                <a:latin typeface="Times New Roman" panose="02020603050405020304" pitchFamily="18" charset="0"/>
                <a:ea typeface="Times New Roman" panose="02020603050405020304" pitchFamily="18" charset="0"/>
              </a:rPr>
              <a:t>. </a:t>
            </a:r>
            <a:endParaRPr lang="en-US" spc="55" dirty="0" smtClean="0">
              <a:latin typeface="Times New Roman" panose="02020603050405020304" pitchFamily="18" charset="0"/>
              <a:ea typeface="Times New Roman" panose="02020603050405020304" pitchFamily="18" charset="0"/>
            </a:endParaRPr>
          </a:p>
          <a:p>
            <a:pPr marL="63500" marR="118745" algn="just">
              <a:lnSpc>
                <a:spcPct val="116000"/>
              </a:lnSpc>
              <a:spcBef>
                <a:spcPts val="0"/>
              </a:spcBef>
              <a:spcAft>
                <a:spcPts val="0"/>
              </a:spcAft>
            </a:pPr>
            <a:r>
              <a:rPr lang="en-US" dirty="0" smtClean="0">
                <a:solidFill>
                  <a:srgbClr val="000000"/>
                </a:solidFill>
                <a:latin typeface="Times New Roman" panose="02020603050405020304" pitchFamily="18" charset="0"/>
                <a:ea typeface="Times New Roman" panose="02020603050405020304" pitchFamily="18" charset="0"/>
              </a:rPr>
              <a:t>The</a:t>
            </a:r>
            <a:r>
              <a:rPr lang="en-US" spc="65"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intensity and</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type</a:t>
            </a:r>
            <a:r>
              <a:rPr lang="en-US" spc="6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of</a:t>
            </a:r>
            <a:r>
              <a:rPr lang="en-US" spc="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exercise</a:t>
            </a:r>
            <a:r>
              <a:rPr lang="en-US" spc="12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may</a:t>
            </a:r>
            <a:r>
              <a:rPr lang="en-US" spc="6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be</a:t>
            </a:r>
            <a:r>
              <a:rPr lang="en-US" spc="4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a:t>
            </a:r>
            <a:r>
              <a:rPr lang="en-US" spc="5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most</a:t>
            </a:r>
            <a:r>
              <a:rPr lang="en-US" spc="6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important</a:t>
            </a:r>
            <a:r>
              <a:rPr lang="en-US" spc="1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factors</a:t>
            </a:r>
            <a:r>
              <a:rPr lang="en-US" spc="10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related</a:t>
            </a:r>
            <a:r>
              <a:rPr lang="en-US" spc="11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to</a:t>
            </a:r>
            <a:r>
              <a:rPr lang="en-US" spc="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a:t>
            </a:r>
            <a:r>
              <a:rPr lang="en-US" spc="5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incidence of injury</a:t>
            </a:r>
            <a:r>
              <a:rPr lang="en-US" spc="80" dirty="0">
                <a:solidFill>
                  <a:srgbClr val="000000"/>
                </a:solidFill>
                <a:latin typeface="Times New Roman" panose="02020603050405020304" pitchFamily="18" charset="0"/>
                <a:ea typeface="Times New Roman" panose="02020603050405020304" pitchFamily="18" charset="0"/>
              </a:rPr>
              <a:t>. </a:t>
            </a:r>
            <a:endParaRPr lang="en-US" spc="80" dirty="0" smtClean="0">
              <a:solidFill>
                <a:srgbClr val="000000"/>
              </a:solidFill>
              <a:latin typeface="Times New Roman" panose="02020603050405020304" pitchFamily="18" charset="0"/>
              <a:ea typeface="Times New Roman" panose="02020603050405020304" pitchFamily="18" charset="0"/>
            </a:endParaRPr>
          </a:p>
          <a:p>
            <a:pPr marL="63500" marR="118745" algn="just">
              <a:lnSpc>
                <a:spcPct val="116000"/>
              </a:lnSpc>
              <a:spcBef>
                <a:spcPts val="0"/>
              </a:spcBef>
              <a:spcAft>
                <a:spcPts val="0"/>
              </a:spcAft>
            </a:pPr>
            <a:r>
              <a:rPr lang="en-US" spc="-115" dirty="0" smtClean="0">
                <a:solidFill>
                  <a:srgbClr val="000000"/>
                </a:solidFill>
                <a:latin typeface="Times New Roman" panose="02020603050405020304" pitchFamily="18" charset="0"/>
                <a:ea typeface="Times New Roman" panose="02020603050405020304" pitchFamily="18" charset="0"/>
              </a:rPr>
              <a:t>W</a:t>
            </a:r>
            <a:r>
              <a:rPr lang="en-US" dirty="0" smtClean="0">
                <a:solidFill>
                  <a:srgbClr val="000000"/>
                </a:solidFill>
                <a:latin typeface="Times New Roman" panose="02020603050405020304" pitchFamily="18" charset="0"/>
                <a:ea typeface="Times New Roman" panose="02020603050405020304" pitchFamily="18" charset="0"/>
              </a:rPr>
              <a:t>alking</a:t>
            </a:r>
            <a:r>
              <a:rPr lang="en-US" spc="115"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and</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moderate</a:t>
            </a:r>
            <a:r>
              <a:rPr lang="en-US" spc="1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intensity</a:t>
            </a:r>
            <a:r>
              <a:rPr lang="en-US" spc="12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physical</a:t>
            </a:r>
            <a:r>
              <a:rPr lang="en-US" spc="12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activities</a:t>
            </a:r>
            <a:r>
              <a:rPr lang="en-US" spc="14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are</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associated with</a:t>
            </a:r>
            <a:r>
              <a:rPr lang="en-US" spc="6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a:t>
            </a:r>
            <a:r>
              <a:rPr lang="en-US" spc="2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very</a:t>
            </a:r>
            <a:r>
              <a:rPr lang="en-US" spc="6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low</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risk</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of</a:t>
            </a:r>
            <a:r>
              <a:rPr lang="en-US" spc="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MSI,</a:t>
            </a:r>
            <a:r>
              <a:rPr lang="en-US" spc="6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whereas</a:t>
            </a:r>
            <a:r>
              <a:rPr lang="en-US" spc="1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jogging,</a:t>
            </a:r>
            <a:r>
              <a:rPr lang="en-US" spc="10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running,</a:t>
            </a:r>
            <a:r>
              <a:rPr lang="en-US" spc="10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and</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competitive</a:t>
            </a:r>
            <a:r>
              <a:rPr lang="en-US" spc="17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sports are</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associated</a:t>
            </a:r>
            <a:r>
              <a:rPr lang="en-US" spc="1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with</a:t>
            </a:r>
            <a:r>
              <a:rPr lang="en-US" spc="6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an</a:t>
            </a:r>
            <a:r>
              <a:rPr lang="en-US" spc="4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increased</a:t>
            </a:r>
            <a:r>
              <a:rPr lang="en-US" spc="14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risk</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of</a:t>
            </a:r>
            <a:r>
              <a:rPr lang="en-US" spc="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injury.</a:t>
            </a:r>
            <a:r>
              <a:rPr lang="en-US" spc="130" dirty="0">
                <a:solidFill>
                  <a:srgbClr val="000000"/>
                </a:solidFill>
                <a:latin typeface="Times New Roman" panose="02020603050405020304" pitchFamily="18" charset="0"/>
                <a:ea typeface="Times New Roman" panose="02020603050405020304" pitchFamily="18" charset="0"/>
              </a:rPr>
              <a:t> </a:t>
            </a:r>
            <a:endParaRPr lang="en-US" spc="130" dirty="0" smtClean="0">
              <a:solidFill>
                <a:srgbClr val="000000"/>
              </a:solidFill>
              <a:latin typeface="Times New Roman" panose="02020603050405020304" pitchFamily="18" charset="0"/>
              <a:ea typeface="Times New Roman" panose="02020603050405020304" pitchFamily="18" charset="0"/>
            </a:endParaRPr>
          </a:p>
          <a:p>
            <a:pPr marL="63500" marR="118745" algn="just">
              <a:lnSpc>
                <a:spcPct val="116000"/>
              </a:lnSpc>
              <a:spcBef>
                <a:spcPts val="0"/>
              </a:spcBef>
              <a:spcAft>
                <a:spcPts val="0"/>
              </a:spcAft>
            </a:pPr>
            <a:endParaRPr lang="en-US" spc="130" dirty="0">
              <a:solidFill>
                <a:srgbClr val="000000"/>
              </a:solidFill>
              <a:latin typeface="Times New Roman" panose="02020603050405020304" pitchFamily="18" charset="0"/>
              <a:ea typeface="Times New Roman" panose="02020603050405020304" pitchFamily="18" charset="0"/>
            </a:endParaRPr>
          </a:p>
          <a:p>
            <a:pPr marL="63500" marR="118745" algn="just">
              <a:lnSpc>
                <a:spcPct val="116000"/>
              </a:lnSpc>
              <a:spcBef>
                <a:spcPts val="0"/>
              </a:spcBef>
              <a:spcAft>
                <a:spcPts val="0"/>
              </a:spcAft>
            </a:pPr>
            <a:r>
              <a:rPr lang="en-US" dirty="0" smtClean="0">
                <a:solidFill>
                  <a:srgbClr val="000000"/>
                </a:solidFill>
                <a:latin typeface="Times New Roman" panose="02020603050405020304" pitchFamily="18" charset="0"/>
                <a:ea typeface="Times New Roman" panose="02020603050405020304" pitchFamily="18" charset="0"/>
              </a:rPr>
              <a:t>The</a:t>
            </a:r>
            <a:r>
              <a:rPr lang="en-US" spc="65"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risk</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of</a:t>
            </a:r>
            <a:r>
              <a:rPr lang="en-US" spc="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MSI</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is higher</a:t>
            </a:r>
            <a:r>
              <a:rPr lang="en-US" spc="9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a:t>
            </a:r>
            <a:r>
              <a:rPr lang="en-US" spc="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activities</a:t>
            </a:r>
            <a:r>
              <a:rPr lang="en-US" spc="14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where</a:t>
            </a:r>
            <a:r>
              <a:rPr lang="en-US" spc="9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there</a:t>
            </a:r>
            <a:r>
              <a:rPr lang="en-US" spc="8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is</a:t>
            </a:r>
            <a:r>
              <a:rPr lang="en-US" spc="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direct</a:t>
            </a:r>
            <a:r>
              <a:rPr lang="en-US" spc="9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contact</a:t>
            </a:r>
            <a:r>
              <a:rPr lang="en-US" spc="1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between</a:t>
            </a:r>
            <a:r>
              <a:rPr lang="en-US" spc="12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participants</a:t>
            </a:r>
            <a:r>
              <a:rPr lang="en-US" spc="17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or</a:t>
            </a:r>
            <a:r>
              <a:rPr lang="en-US" spc="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with</a:t>
            </a:r>
            <a:r>
              <a:rPr lang="en-US" spc="6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 ground</a:t>
            </a:r>
            <a:r>
              <a:rPr lang="en-US" spc="8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t>
            </a:r>
            <a:r>
              <a:rPr lang="en-US" i="1" dirty="0">
                <a:solidFill>
                  <a:srgbClr val="000000"/>
                </a:solidFill>
                <a:latin typeface="Times New Roman" panose="02020603050405020304" pitchFamily="18" charset="0"/>
                <a:ea typeface="Times New Roman" panose="02020603050405020304" pitchFamily="18" charset="0"/>
              </a:rPr>
              <a:t>e.g.</a:t>
            </a:r>
            <a:r>
              <a:rPr lang="en-US" dirty="0">
                <a:solidFill>
                  <a:srgbClr val="000000"/>
                </a:solidFill>
                <a:latin typeface="Times New Roman" panose="02020603050405020304" pitchFamily="18" charset="0"/>
                <a:ea typeface="Times New Roman" panose="02020603050405020304" pitchFamily="18" charset="0"/>
              </a:rPr>
              <a:t>,</a:t>
            </a:r>
            <a:r>
              <a:rPr lang="en-US" spc="7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football,</a:t>
            </a:r>
            <a:r>
              <a:rPr lang="en-US" spc="12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wrestling)</a:t>
            </a:r>
            <a:r>
              <a:rPr lang="en-US" spc="14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versus</a:t>
            </a:r>
            <a:r>
              <a:rPr lang="en-US" spc="8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activities</a:t>
            </a:r>
            <a:r>
              <a:rPr lang="en-US" spc="14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where</a:t>
            </a:r>
            <a:r>
              <a:rPr lang="en-US" spc="9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a:t>
            </a:r>
            <a:r>
              <a:rPr lang="en-US" spc="5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contact</a:t>
            </a:r>
            <a:r>
              <a:rPr lang="en-US" spc="1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between</a:t>
            </a:r>
            <a:r>
              <a:rPr lang="en-US" dirty="0">
                <a:latin typeface="Times New Roman" panose="02020603050405020304" pitchFamily="18" charset="0"/>
                <a:ea typeface="Times New Roman" panose="02020603050405020304" pitchFamily="18" charset="0"/>
              </a:rPr>
              <a:t> participants</a:t>
            </a:r>
            <a:r>
              <a:rPr lang="en-US" spc="1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with</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ground</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is</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minimal</a:t>
            </a:r>
            <a:r>
              <a:rPr lang="en-US" spc="1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nonexistent</a:t>
            </a:r>
            <a:r>
              <a:rPr lang="en-US" spc="1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
            </a:r>
            <a:r>
              <a:rPr lang="en-US" i="1" dirty="0">
                <a:latin typeface="Times New Roman" panose="02020603050405020304" pitchFamily="18" charset="0"/>
                <a:ea typeface="Times New Roman" panose="02020603050405020304" pitchFamily="18" charset="0"/>
              </a:rPr>
              <a:t>i.e</a:t>
            </a:r>
            <a:r>
              <a:rPr lang="en-US" dirty="0">
                <a:latin typeface="Times New Roman" panose="02020603050405020304" pitchFamily="18" charset="0"/>
                <a:ea typeface="Times New Roman" panose="02020603050405020304" pitchFamily="18" charset="0"/>
              </a:rPr>
              <a:t>.,</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baseball,</a:t>
            </a:r>
            <a:r>
              <a:rPr lang="en-US" spc="1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running, walking)</a:t>
            </a:r>
            <a:r>
              <a:rPr lang="en-US" dirty="0">
                <a:solidFill>
                  <a:srgbClr val="000000"/>
                </a:solidFill>
                <a:latin typeface="Times New Roman" panose="02020603050405020304" pitchFamily="18" charset="0"/>
                <a:ea typeface="Times New Roman" panose="02020603050405020304" pitchFamily="18" charset="0"/>
              </a:rPr>
              <a:t>.</a:t>
            </a:r>
            <a:r>
              <a:rPr lang="en-US" spc="95" dirty="0">
                <a:solidFill>
                  <a:srgbClr val="000000"/>
                </a:solidFill>
                <a:latin typeface="Times New Roman" panose="02020603050405020304" pitchFamily="18"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155202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1780"/>
          </a:xfrm>
        </p:spPr>
        <p:txBody>
          <a:bodyPr/>
          <a:lstStyle/>
          <a:p>
            <a:r>
              <a:rPr lang="en-US" dirty="0" smtClean="0"/>
              <a:t>CONT</a:t>
            </a:r>
            <a:endParaRPr lang="en-US" dirty="0"/>
          </a:p>
        </p:txBody>
      </p:sp>
      <p:sp>
        <p:nvSpPr>
          <p:cNvPr id="3" name="Content Placeholder 2"/>
          <p:cNvSpPr>
            <a:spLocks noGrp="1"/>
          </p:cNvSpPr>
          <p:nvPr>
            <p:ph idx="1"/>
          </p:nvPr>
        </p:nvSpPr>
        <p:spPr>
          <a:xfrm>
            <a:off x="433137" y="1239253"/>
            <a:ext cx="10920663" cy="5317957"/>
          </a:xfrm>
        </p:spPr>
        <p:txBody>
          <a:bodyPr>
            <a:normAutofit lnSpcReduction="10000"/>
          </a:bodyPr>
          <a:lstStyle/>
          <a:p>
            <a:pPr marL="63500" marR="109220" algn="just">
              <a:lnSpc>
                <a:spcPct val="110000"/>
              </a:lnSpc>
              <a:spcBef>
                <a:spcPts val="205"/>
              </a:spcBef>
              <a:spcAft>
                <a:spcPts val="0"/>
              </a:spcAft>
            </a:pPr>
            <a:r>
              <a:rPr lang="en-US" dirty="0">
                <a:solidFill>
                  <a:srgbClr val="000000"/>
                </a:solidFill>
                <a:latin typeface="Times New Roman" panose="02020603050405020304" pitchFamily="18" charset="0"/>
                <a:ea typeface="Times New Roman" panose="02020603050405020304" pitchFamily="18" charset="0"/>
              </a:rPr>
              <a:t>For</a:t>
            </a:r>
            <a:r>
              <a:rPr lang="en-US" spc="4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any</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given</a:t>
            </a:r>
            <a:r>
              <a:rPr lang="en-US" spc="8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dose</a:t>
            </a:r>
            <a:r>
              <a:rPr lang="en-US" spc="6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of</a:t>
            </a:r>
            <a:r>
              <a:rPr lang="en-US" spc="30" dirty="0">
                <a:solidFill>
                  <a:srgbClr val="000000"/>
                </a:solidFill>
                <a:latin typeface="Times New Roman" panose="02020603050405020304" pitchFamily="18" charset="0"/>
                <a:ea typeface="Times New Roman" panose="02020603050405020304" pitchFamily="18" charset="0"/>
              </a:rPr>
              <a:t> </a:t>
            </a:r>
            <a:r>
              <a:rPr lang="en-US" spc="-130" dirty="0">
                <a:solidFill>
                  <a:srgbClr val="000000"/>
                </a:solidFill>
                <a:latin typeface="Times New Roman" panose="02020603050405020304" pitchFamily="18" charset="0"/>
                <a:ea typeface="Times New Roman" panose="02020603050405020304" pitchFamily="18" charset="0"/>
              </a:rPr>
              <a:t>P</a:t>
            </a:r>
            <a:r>
              <a:rPr lang="en-US" dirty="0">
                <a:solidFill>
                  <a:srgbClr val="000000"/>
                </a:solidFill>
                <a:latin typeface="Times New Roman" panose="02020603050405020304" pitchFamily="18" charset="0"/>
                <a:ea typeface="Times New Roman" panose="02020603050405020304" pitchFamily="18" charset="0"/>
              </a:rPr>
              <a:t>A,</a:t>
            </a:r>
            <a:r>
              <a:rPr lang="en-US" spc="5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individuals</a:t>
            </a:r>
            <a:r>
              <a:rPr lang="en-US" spc="1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who</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are physically</a:t>
            </a:r>
            <a:r>
              <a:rPr lang="en-US" spc="14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inactive</a:t>
            </a:r>
            <a:r>
              <a:rPr lang="en-US" spc="12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are</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more</a:t>
            </a:r>
            <a:r>
              <a:rPr lang="en-US" spc="7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likely</a:t>
            </a:r>
            <a:r>
              <a:rPr lang="en-US" spc="9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to</a:t>
            </a:r>
            <a:r>
              <a:rPr lang="en-US" spc="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experience</a:t>
            </a:r>
            <a:r>
              <a:rPr lang="en-US" spc="16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MSI</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when</a:t>
            </a:r>
            <a:r>
              <a:rPr lang="en-US" spc="7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compared</a:t>
            </a:r>
            <a:r>
              <a:rPr lang="en-US" spc="1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to</a:t>
            </a:r>
            <a:r>
              <a:rPr lang="en-US" spc="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their more</a:t>
            </a:r>
            <a:r>
              <a:rPr lang="en-US" spc="7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active</a:t>
            </a:r>
            <a:r>
              <a:rPr lang="en-US" spc="10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counterparts.</a:t>
            </a:r>
            <a:endParaRPr lang="en-US" sz="1800" dirty="0">
              <a:latin typeface="Times New Roman" panose="02020603050405020304" pitchFamily="18" charset="0"/>
              <a:ea typeface="Times New Roman" panose="02020603050405020304" pitchFamily="18" charset="0"/>
            </a:endParaRPr>
          </a:p>
          <a:p>
            <a:pPr marL="63500" marR="109220" algn="just">
              <a:lnSpc>
                <a:spcPct val="110000"/>
              </a:lnSpc>
              <a:spcBef>
                <a:spcPts val="205"/>
              </a:spcBef>
              <a:spcAft>
                <a:spcPts val="0"/>
              </a:spcAft>
            </a:pPr>
            <a:endParaRPr lang="en-US" sz="1800" dirty="0">
              <a:latin typeface="Times New Roman" panose="02020603050405020304" pitchFamily="18" charset="0"/>
              <a:ea typeface="Times New Roman" panose="02020603050405020304" pitchFamily="18" charset="0"/>
            </a:endParaRPr>
          </a:p>
          <a:p>
            <a:pPr marL="63500" marR="109220" algn="just">
              <a:lnSpc>
                <a:spcPct val="110000"/>
              </a:lnSpc>
              <a:spcBef>
                <a:spcPts val="205"/>
              </a:spcBef>
              <a:spcAft>
                <a:spcPts val="0"/>
              </a:spcAft>
            </a:pPr>
            <a:r>
              <a:rPr lang="en-US" sz="3200" dirty="0">
                <a:latin typeface="Times New Roman" panose="02020603050405020304" pitchFamily="18" charset="0"/>
                <a:ea typeface="Times New Roman" panose="02020603050405020304" pitchFamily="18" charset="0"/>
              </a:rPr>
              <a:t>Commonly</a:t>
            </a:r>
            <a:r>
              <a:rPr lang="en-US" sz="3200" spc="145"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used</a:t>
            </a:r>
            <a:r>
              <a:rPr lang="en-US" sz="3200" spc="65"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methods</a:t>
            </a:r>
            <a:r>
              <a:rPr lang="en-US" sz="3200" spc="11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to</a:t>
            </a:r>
            <a:r>
              <a:rPr lang="en-US" sz="3200" spc="35"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reduce</a:t>
            </a:r>
            <a:r>
              <a:rPr lang="en-US" sz="3200" spc="10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MSI</a:t>
            </a:r>
            <a:r>
              <a:rPr lang="en-US" sz="3200" spc="55"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a:t>
            </a:r>
            <a:r>
              <a:rPr lang="en-US" sz="3200" i="1" dirty="0">
                <a:latin typeface="Times New Roman" panose="02020603050405020304" pitchFamily="18" charset="0"/>
                <a:ea typeface="Times New Roman" panose="02020603050405020304" pitchFamily="18" charset="0"/>
              </a:rPr>
              <a:t>e.g.</a:t>
            </a:r>
            <a:r>
              <a:rPr lang="en-US" sz="3200" dirty="0">
                <a:latin typeface="Times New Roman" panose="02020603050405020304" pitchFamily="18" charset="0"/>
                <a:ea typeface="Times New Roman" panose="02020603050405020304" pitchFamily="18" charset="0"/>
              </a:rPr>
              <a:t>,</a:t>
            </a:r>
            <a:r>
              <a:rPr lang="en-US" sz="3200" spc="7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stretching,</a:t>
            </a:r>
            <a:r>
              <a:rPr lang="en-US" sz="3200" spc="15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warm-up,</a:t>
            </a:r>
            <a:r>
              <a:rPr lang="en-US" sz="3200" spc="12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cool- down,</a:t>
            </a:r>
            <a:r>
              <a:rPr lang="en-US" sz="3200" spc="75"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and</a:t>
            </a:r>
            <a:r>
              <a:rPr lang="en-US" sz="3200" spc="55"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gradual</a:t>
            </a:r>
            <a:r>
              <a:rPr lang="en-US" sz="3200" spc="105"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progression</a:t>
            </a:r>
            <a:r>
              <a:rPr lang="en-US" sz="3200" spc="15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of</a:t>
            </a:r>
            <a:r>
              <a:rPr lang="en-US" sz="3200" spc="3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exercise</a:t>
            </a:r>
            <a:r>
              <a:rPr lang="en-US" sz="3200" spc="125"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intensity</a:t>
            </a:r>
            <a:r>
              <a:rPr lang="en-US" sz="3200" spc="125"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and</a:t>
            </a:r>
            <a:r>
              <a:rPr lang="en-US" sz="3200" spc="55"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volume)</a:t>
            </a:r>
            <a:r>
              <a:rPr lang="en-US" sz="3200" spc="11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may</a:t>
            </a:r>
            <a:r>
              <a:rPr lang="en-US" sz="3200" spc="6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be</a:t>
            </a:r>
            <a:r>
              <a:rPr lang="en-US" sz="3200" spc="4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helpful in</a:t>
            </a:r>
            <a:r>
              <a:rPr lang="en-US" sz="3200" spc="35"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some</a:t>
            </a:r>
            <a:r>
              <a:rPr lang="en-US" sz="3200" spc="7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situations;</a:t>
            </a:r>
            <a:r>
              <a:rPr lang="en-US" sz="3200" spc="15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howeve</a:t>
            </a:r>
            <a:r>
              <a:rPr lang="en-US" sz="3200" spc="-60" dirty="0">
                <a:latin typeface="Times New Roman" panose="02020603050405020304" pitchFamily="18" charset="0"/>
                <a:ea typeface="Times New Roman" panose="02020603050405020304" pitchFamily="18" charset="0"/>
              </a:rPr>
              <a:t>r</a:t>
            </a:r>
            <a:r>
              <a:rPr lang="en-US" sz="3200" dirty="0">
                <a:latin typeface="Times New Roman" panose="02020603050405020304" pitchFamily="18" charset="0"/>
                <a:ea typeface="Times New Roman" panose="02020603050405020304" pitchFamily="18" charset="0"/>
              </a:rPr>
              <a:t>,</a:t>
            </a:r>
            <a:r>
              <a:rPr lang="en-US" sz="3200" spc="125"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there</a:t>
            </a:r>
            <a:r>
              <a:rPr lang="en-US" sz="3200" spc="8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is</a:t>
            </a:r>
            <a:r>
              <a:rPr lang="en-US" sz="3200" spc="3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a</a:t>
            </a:r>
            <a:r>
              <a:rPr lang="en-US" sz="3200" spc="25"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lack</a:t>
            </a:r>
            <a:r>
              <a:rPr lang="en-US" sz="3200" spc="7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of</a:t>
            </a:r>
            <a:r>
              <a:rPr lang="en-US" sz="3200" spc="3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controlled</a:t>
            </a:r>
            <a:r>
              <a:rPr lang="en-US" sz="3200" spc="145"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studies</a:t>
            </a:r>
            <a:r>
              <a:rPr lang="en-US" sz="3200" spc="10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confirming</a:t>
            </a:r>
            <a:r>
              <a:rPr lang="en-US" sz="3200" spc="145"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the e</a:t>
            </a:r>
            <a:r>
              <a:rPr lang="en-US" sz="3200" spc="-25" dirty="0">
                <a:latin typeface="Times New Roman" panose="02020603050405020304" pitchFamily="18" charset="0"/>
                <a:ea typeface="Times New Roman" panose="02020603050405020304" pitchFamily="18" charset="0"/>
              </a:rPr>
              <a:t>f</a:t>
            </a:r>
            <a:r>
              <a:rPr lang="en-US" sz="3200" dirty="0">
                <a:latin typeface="Times New Roman" panose="02020603050405020304" pitchFamily="18" charset="0"/>
                <a:ea typeface="Times New Roman" panose="02020603050405020304" pitchFamily="18" charset="0"/>
              </a:rPr>
              <a:t>fectiveness</a:t>
            </a:r>
            <a:r>
              <a:rPr lang="en-US" sz="3200" spc="19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of</a:t>
            </a:r>
            <a:r>
              <a:rPr lang="en-US" sz="3200" spc="3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these</a:t>
            </a:r>
            <a:r>
              <a:rPr lang="en-US" sz="3200" spc="80"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methods</a:t>
            </a:r>
            <a:r>
              <a:rPr lang="en-US" sz="3200" dirty="0">
                <a:solidFill>
                  <a:srgbClr val="000000"/>
                </a:solidFill>
                <a:latin typeface="Times New Roman" panose="02020603050405020304" pitchFamily="18" charset="0"/>
                <a:ea typeface="Times New Roman" panose="02020603050405020304" pitchFamily="18" charset="0"/>
              </a:rPr>
              <a:t>.</a:t>
            </a:r>
            <a:r>
              <a:rPr lang="en-US" sz="3200" spc="60" dirty="0">
                <a:solidFill>
                  <a:srgbClr val="000000"/>
                </a:solidFill>
                <a:latin typeface="Times New Roman" panose="02020603050405020304" pitchFamily="18" charset="0"/>
                <a:ea typeface="Times New Roman" panose="02020603050405020304" pitchFamily="18" charset="0"/>
              </a:rPr>
              <a:t> </a:t>
            </a:r>
            <a:endParaRPr lang="en-US" sz="3200" spc="60" dirty="0" smtClean="0">
              <a:solidFill>
                <a:srgbClr val="000000"/>
              </a:solidFill>
              <a:latin typeface="Times New Roman" panose="02020603050405020304" pitchFamily="18" charset="0"/>
              <a:ea typeface="Times New Roman" panose="02020603050405020304" pitchFamily="18" charset="0"/>
            </a:endParaRPr>
          </a:p>
          <a:p>
            <a:pPr marL="63500" marR="109220" algn="just">
              <a:lnSpc>
                <a:spcPct val="110000"/>
              </a:lnSpc>
              <a:spcBef>
                <a:spcPts val="205"/>
              </a:spcBef>
              <a:spcAft>
                <a:spcPts val="0"/>
              </a:spcAft>
            </a:pPr>
            <a:r>
              <a:rPr lang="en-US" sz="3200" spc="-80" dirty="0" smtClean="0">
                <a:solidFill>
                  <a:srgbClr val="000000"/>
                </a:solidFill>
                <a:latin typeface="Times New Roman" panose="02020603050405020304" pitchFamily="18" charset="0"/>
                <a:ea typeface="Times New Roman" panose="02020603050405020304" pitchFamily="18" charset="0"/>
              </a:rPr>
              <a:t>A</a:t>
            </a:r>
            <a:r>
              <a:rPr lang="en-US" sz="3200" spc="25" dirty="0" smtClean="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comprehensive</a:t>
            </a:r>
            <a:r>
              <a:rPr lang="en-US" sz="3200" spc="205"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list</a:t>
            </a:r>
            <a:r>
              <a:rPr lang="en-US" sz="3200" spc="55"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of</a:t>
            </a:r>
            <a:r>
              <a:rPr lang="en-US" sz="3200" spc="30"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strategies</a:t>
            </a:r>
            <a:r>
              <a:rPr lang="en-US" sz="3200" spc="145"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that</a:t>
            </a:r>
            <a:r>
              <a:rPr lang="en-US" sz="3200" spc="65"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may prevent</a:t>
            </a:r>
            <a:r>
              <a:rPr lang="en-US" sz="3200" spc="105"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MSI</a:t>
            </a:r>
            <a:r>
              <a:rPr lang="en-US" sz="3200" spc="55"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can</a:t>
            </a:r>
            <a:r>
              <a:rPr lang="en-US" sz="3200" spc="60"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be</a:t>
            </a:r>
            <a:r>
              <a:rPr lang="en-US" sz="3200" spc="40"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found</a:t>
            </a:r>
            <a:r>
              <a:rPr lang="en-US" sz="3200" spc="70"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elsewhere</a:t>
            </a:r>
            <a:endParaRPr lang="en-US" sz="18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71923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365126"/>
            <a:ext cx="11016916" cy="813970"/>
          </a:xfrm>
        </p:spPr>
        <p:txBody>
          <a:bodyPr>
            <a:normAutofit fontScale="90000"/>
          </a:bodyPr>
          <a:lstStyle/>
          <a:p>
            <a:pPr marL="63500" marR="88265" lvl="0" indent="-228600">
              <a:lnSpc>
                <a:spcPct val="116000"/>
              </a:lnSpc>
              <a:spcBef>
                <a:spcPts val="0"/>
              </a:spcBef>
            </a:pPr>
            <a:r>
              <a:rPr lang="en-US" sz="2600" b="1" dirty="0" smtClean="0">
                <a:solidFill>
                  <a:prstClr val="black"/>
                </a:solidFill>
                <a:latin typeface="Times New Roman" panose="02020603050405020304" pitchFamily="18" charset="0"/>
                <a:ea typeface="Times New Roman" panose="02020603050405020304" pitchFamily="18" charset="0"/>
                <a:cs typeface="+mn-cs"/>
              </a:rPr>
              <a:t/>
            </a:r>
            <a:br>
              <a:rPr lang="en-US" sz="2600" b="1" dirty="0" smtClean="0">
                <a:solidFill>
                  <a:prstClr val="black"/>
                </a:solidFill>
                <a:latin typeface="Times New Roman" panose="02020603050405020304" pitchFamily="18" charset="0"/>
                <a:ea typeface="Times New Roman" panose="02020603050405020304" pitchFamily="18" charset="0"/>
                <a:cs typeface="+mn-cs"/>
              </a:rPr>
            </a:br>
            <a:r>
              <a:rPr lang="en-US" sz="2600" b="1" dirty="0" smtClean="0">
                <a:solidFill>
                  <a:prstClr val="black"/>
                </a:solidFill>
                <a:latin typeface="Times New Roman" panose="02020603050405020304" pitchFamily="18" charset="0"/>
                <a:ea typeface="Times New Roman" panose="02020603050405020304" pitchFamily="18" charset="0"/>
                <a:cs typeface="+mn-cs"/>
              </a:rPr>
              <a:t/>
            </a:r>
            <a:br>
              <a:rPr lang="en-US" sz="2600" b="1" dirty="0" smtClean="0">
                <a:solidFill>
                  <a:prstClr val="black"/>
                </a:solidFill>
                <a:latin typeface="Times New Roman" panose="02020603050405020304" pitchFamily="18" charset="0"/>
                <a:ea typeface="Times New Roman" panose="02020603050405020304" pitchFamily="18" charset="0"/>
                <a:cs typeface="+mn-cs"/>
              </a:rPr>
            </a:br>
            <a:r>
              <a:rPr lang="en-US" sz="2600" b="1" dirty="0">
                <a:solidFill>
                  <a:prstClr val="black"/>
                </a:solidFill>
                <a:latin typeface="Times New Roman" panose="02020603050405020304" pitchFamily="18" charset="0"/>
                <a:ea typeface="Times New Roman" panose="02020603050405020304" pitchFamily="18" charset="0"/>
                <a:cs typeface="+mn-cs"/>
              </a:rPr>
              <a:t/>
            </a:r>
            <a:br>
              <a:rPr lang="en-US" sz="2600" b="1" dirty="0">
                <a:solidFill>
                  <a:prstClr val="black"/>
                </a:solidFill>
                <a:latin typeface="Times New Roman" panose="02020603050405020304" pitchFamily="18" charset="0"/>
                <a:ea typeface="Times New Roman" panose="02020603050405020304" pitchFamily="18" charset="0"/>
                <a:cs typeface="+mn-cs"/>
              </a:rPr>
            </a:br>
            <a:r>
              <a:rPr lang="en-US" sz="4000" b="1" dirty="0" smtClean="0">
                <a:solidFill>
                  <a:prstClr val="black"/>
                </a:solidFill>
                <a:latin typeface="Times New Roman" panose="02020603050405020304" pitchFamily="18" charset="0"/>
                <a:ea typeface="Times New Roman" panose="02020603050405020304" pitchFamily="18" charset="0"/>
                <a:cs typeface="+mn-cs"/>
              </a:rPr>
              <a:t>Sudden </a:t>
            </a:r>
            <a:r>
              <a:rPr lang="en-US" sz="4000" b="1" dirty="0">
                <a:solidFill>
                  <a:prstClr val="black"/>
                </a:solidFill>
                <a:latin typeface="Times New Roman" panose="02020603050405020304" pitchFamily="18" charset="0"/>
                <a:ea typeface="Times New Roman" panose="02020603050405020304" pitchFamily="18" charset="0"/>
                <a:cs typeface="+mn-cs"/>
              </a:rPr>
              <a:t>Cardiac Death Among Young Individuals </a:t>
            </a:r>
            <a:r>
              <a:rPr lang="en-US" sz="2700" dirty="0">
                <a:solidFill>
                  <a:prstClr val="black"/>
                </a:solidFill>
                <a:latin typeface="Times New Roman" panose="02020603050405020304" pitchFamily="18" charset="0"/>
                <a:ea typeface="Times New Roman" panose="02020603050405020304" pitchFamily="18" charset="0"/>
                <a:cs typeface="+mn-cs"/>
              </a:rPr>
              <a:t/>
            </a:r>
            <a:br>
              <a:rPr lang="en-US" sz="2700" dirty="0">
                <a:solidFill>
                  <a:prstClr val="black"/>
                </a:solidFill>
                <a:latin typeface="Times New Roman" panose="02020603050405020304" pitchFamily="18" charset="0"/>
                <a:ea typeface="Times New Roman" panose="02020603050405020304" pitchFamily="18" charset="0"/>
                <a:cs typeface="+mn-cs"/>
              </a:rPr>
            </a:br>
            <a:endParaRPr lang="en-US" sz="7300" dirty="0"/>
          </a:p>
        </p:txBody>
      </p:sp>
      <p:sp>
        <p:nvSpPr>
          <p:cNvPr id="3" name="Content Placeholder 2"/>
          <p:cNvSpPr>
            <a:spLocks noGrp="1"/>
          </p:cNvSpPr>
          <p:nvPr>
            <p:ph idx="1"/>
          </p:nvPr>
        </p:nvSpPr>
        <p:spPr>
          <a:xfrm>
            <a:off x="838200" y="1311442"/>
            <a:ext cx="10515600" cy="4865521"/>
          </a:xfrm>
        </p:spPr>
        <p:txBody>
          <a:bodyPr>
            <a:normAutofit fontScale="92500" lnSpcReduction="10000"/>
          </a:bodyPr>
          <a:lstStyle/>
          <a:p>
            <a:pPr marL="63500" marR="88265" algn="just">
              <a:lnSpc>
                <a:spcPct val="116000"/>
              </a:lnSpc>
              <a:spcBef>
                <a:spcPts val="0"/>
              </a:spcBef>
              <a:spcAft>
                <a:spcPts val="0"/>
              </a:spcAft>
            </a:pPr>
            <a:r>
              <a:rPr lang="en-US" dirty="0" smtClean="0">
                <a:solidFill>
                  <a:srgbClr val="000000"/>
                </a:solidFill>
                <a:latin typeface="Times New Roman" panose="02020603050405020304" pitchFamily="18" charset="0"/>
                <a:ea typeface="Times New Roman" panose="02020603050405020304" pitchFamily="18" charset="0"/>
              </a:rPr>
              <a:t>The</a:t>
            </a:r>
            <a:r>
              <a:rPr lang="en-US" spc="50"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most</a:t>
            </a:r>
            <a:r>
              <a:rPr lang="en-US" spc="6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common</a:t>
            </a:r>
            <a:r>
              <a:rPr lang="en-US" spc="11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causes of SCD</a:t>
            </a:r>
            <a:r>
              <a:rPr lang="en-US" spc="7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a:t>
            </a:r>
            <a:r>
              <a:rPr lang="en-US" spc="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young</a:t>
            </a:r>
            <a:r>
              <a:rPr lang="en-US" spc="7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individuals</a:t>
            </a:r>
            <a:r>
              <a:rPr lang="en-US" spc="1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are</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congenital</a:t>
            </a:r>
            <a:r>
              <a:rPr lang="en-US" spc="1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and</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hereditary</a:t>
            </a:r>
            <a:r>
              <a:rPr lang="en-US" spc="14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abnormalities including</a:t>
            </a:r>
            <a:r>
              <a:rPr lang="en-US" spc="1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hypertrophic</a:t>
            </a:r>
            <a:r>
              <a:rPr lang="en-US" spc="17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cardiomyopath</a:t>
            </a:r>
            <a:r>
              <a:rPr lang="en-US" spc="-95" dirty="0">
                <a:solidFill>
                  <a:srgbClr val="000000"/>
                </a:solidFill>
                <a:latin typeface="Times New Roman" panose="02020603050405020304" pitchFamily="18" charset="0"/>
                <a:ea typeface="Times New Roman" panose="02020603050405020304" pitchFamily="18" charset="0"/>
              </a:rPr>
              <a:t>y</a:t>
            </a:r>
            <a:r>
              <a:rPr lang="en-US" dirty="0">
                <a:solidFill>
                  <a:srgbClr val="000000"/>
                </a:solidFill>
                <a:latin typeface="Times New Roman" panose="02020603050405020304" pitchFamily="18" charset="0"/>
                <a:ea typeface="Times New Roman" panose="02020603050405020304" pitchFamily="18" charset="0"/>
              </a:rPr>
              <a:t>,</a:t>
            </a:r>
            <a:r>
              <a:rPr lang="en-US" spc="22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coronary</a:t>
            </a:r>
            <a:r>
              <a:rPr lang="en-US" spc="12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artery</a:t>
            </a:r>
            <a:r>
              <a:rPr lang="en-US" spc="9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abnormalities,</a:t>
            </a:r>
            <a:r>
              <a:rPr lang="en-US" spc="20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and </a:t>
            </a:r>
            <a:r>
              <a:rPr lang="en-US" dirty="0">
                <a:latin typeface="Times New Roman" panose="02020603050405020304" pitchFamily="18" charset="0"/>
                <a:ea typeface="Times New Roman" panose="02020603050405020304" pitchFamily="18" charset="0"/>
              </a:rPr>
              <a:t>aortic</a:t>
            </a:r>
            <a:r>
              <a:rPr lang="en-US" spc="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stenosis.</a:t>
            </a:r>
            <a:r>
              <a:rPr lang="en-US" spc="115" dirty="0">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0" marR="88265" indent="0" algn="just">
              <a:lnSpc>
                <a:spcPct val="116000"/>
              </a:lnSpc>
              <a:spcBef>
                <a:spcPts val="0"/>
              </a:spcBef>
              <a:spcAft>
                <a:spcPts val="0"/>
              </a:spcAft>
              <a:buNone/>
            </a:pPr>
            <a:r>
              <a:rPr lang="en-US" b="1" spc="115" dirty="0">
                <a:latin typeface="Times New Roman" panose="02020603050405020304" pitchFamily="18" charset="0"/>
                <a:ea typeface="Times New Roman" panose="02020603050405020304" pitchFamily="18" charset="0"/>
              </a:rPr>
              <a:t>Prevention of Exercise Related Cardiac Events </a:t>
            </a:r>
            <a:endParaRPr lang="en-US" sz="1600" dirty="0">
              <a:latin typeface="Times New Roman" panose="02020603050405020304" pitchFamily="18" charset="0"/>
              <a:ea typeface="Times New Roman" panose="02020603050405020304" pitchFamily="18" charset="0"/>
            </a:endParaRPr>
          </a:p>
          <a:p>
            <a:pPr marL="63500" marR="168275" algn="just">
              <a:lnSpc>
                <a:spcPct val="115000"/>
              </a:lnSpc>
              <a:spcBef>
                <a:spcPts val="0"/>
              </a:spcBef>
              <a:spcAft>
                <a:spcPts val="0"/>
              </a:spcAft>
            </a:pPr>
            <a:r>
              <a:rPr lang="en-US" sz="2400" dirty="0">
                <a:latin typeface="Times New Roman" panose="02020603050405020304" pitchFamily="18" charset="0"/>
                <a:ea typeface="Times New Roman" panose="02020603050405020304" pitchFamily="18" charset="0"/>
              </a:rPr>
              <a:t>Because</a:t>
            </a:r>
            <a:r>
              <a:rPr lang="en-US" sz="2400" spc="13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of</a:t>
            </a:r>
            <a:r>
              <a:rPr lang="en-US" sz="2400" spc="3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the</a:t>
            </a:r>
            <a:r>
              <a:rPr lang="en-US" sz="2400" spc="5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low</a:t>
            </a:r>
            <a:r>
              <a:rPr lang="en-US" sz="2400" spc="5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incidence</a:t>
            </a:r>
            <a:r>
              <a:rPr lang="en-US" sz="2400" spc="14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of</a:t>
            </a:r>
            <a:r>
              <a:rPr lang="en-US" sz="2400" spc="3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cardiac</a:t>
            </a:r>
            <a:r>
              <a:rPr lang="en-US" sz="2400" spc="11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events</a:t>
            </a:r>
            <a:r>
              <a:rPr lang="en-US" sz="2400" spc="9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related</a:t>
            </a:r>
            <a:r>
              <a:rPr lang="en-US" sz="2400" spc="11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to</a:t>
            </a:r>
            <a:r>
              <a:rPr lang="en-US" sz="2400" spc="3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vigorous</a:t>
            </a:r>
            <a:r>
              <a:rPr lang="en-US" sz="2400" spc="11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intensity exercise,</a:t>
            </a:r>
            <a:r>
              <a:rPr lang="en-US" sz="2400" spc="13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it</a:t>
            </a:r>
            <a:r>
              <a:rPr lang="en-US" sz="2400" spc="3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is</a:t>
            </a:r>
            <a:r>
              <a:rPr lang="en-US" sz="2400" spc="3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very</a:t>
            </a:r>
            <a:r>
              <a:rPr lang="en-US" sz="2400" spc="6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di</a:t>
            </a:r>
            <a:r>
              <a:rPr lang="en-US" sz="2400" spc="-25" dirty="0">
                <a:latin typeface="Times New Roman" panose="02020603050405020304" pitchFamily="18" charset="0"/>
                <a:ea typeface="Times New Roman" panose="02020603050405020304" pitchFamily="18" charset="0"/>
              </a:rPr>
              <a:t>f</a:t>
            </a:r>
            <a:r>
              <a:rPr lang="en-US" sz="2400" dirty="0">
                <a:latin typeface="Times New Roman" panose="02020603050405020304" pitchFamily="18" charset="0"/>
                <a:ea typeface="Times New Roman" panose="02020603050405020304" pitchFamily="18" charset="0"/>
              </a:rPr>
              <a:t>ficult</a:t>
            </a:r>
            <a:r>
              <a:rPr lang="en-US" sz="2400" spc="12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to</a:t>
            </a:r>
            <a:r>
              <a:rPr lang="en-US" sz="2400" spc="3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test</a:t>
            </a:r>
            <a:r>
              <a:rPr lang="en-US" sz="2400" spc="6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the</a:t>
            </a:r>
            <a:r>
              <a:rPr lang="en-US" sz="2400" spc="5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e</a:t>
            </a:r>
            <a:r>
              <a:rPr lang="en-US" sz="2400" spc="-25" dirty="0">
                <a:latin typeface="Times New Roman" panose="02020603050405020304" pitchFamily="18" charset="0"/>
                <a:ea typeface="Times New Roman" panose="02020603050405020304" pitchFamily="18" charset="0"/>
              </a:rPr>
              <a:t>f</a:t>
            </a:r>
            <a:r>
              <a:rPr lang="en-US" sz="2400" dirty="0">
                <a:latin typeface="Times New Roman" panose="02020603050405020304" pitchFamily="18" charset="0"/>
                <a:ea typeface="Times New Roman" panose="02020603050405020304" pitchFamily="18" charset="0"/>
              </a:rPr>
              <a:t>fectiveness</a:t>
            </a:r>
            <a:r>
              <a:rPr lang="en-US" sz="2400" spc="19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of</a:t>
            </a:r>
            <a:r>
              <a:rPr lang="en-US" sz="2400" spc="3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strategies</a:t>
            </a:r>
            <a:r>
              <a:rPr lang="en-US" sz="2400" spc="14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to</a:t>
            </a:r>
            <a:r>
              <a:rPr lang="en-US" sz="2400" spc="3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reduce</a:t>
            </a:r>
            <a:r>
              <a:rPr lang="en-US" sz="2400" spc="1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the occurrence</a:t>
            </a:r>
            <a:r>
              <a:rPr lang="en-US" sz="2400" spc="16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of</a:t>
            </a:r>
            <a:r>
              <a:rPr lang="en-US" sz="2400" spc="3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these</a:t>
            </a:r>
            <a:r>
              <a:rPr lang="en-US" sz="2400" spc="8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events.</a:t>
            </a:r>
            <a:r>
              <a:rPr lang="en-US" sz="2400" spc="1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According</a:t>
            </a:r>
            <a:r>
              <a:rPr lang="en-US" sz="2400" spc="14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to</a:t>
            </a:r>
            <a:r>
              <a:rPr lang="en-US" sz="2400" spc="3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a</a:t>
            </a:r>
            <a:r>
              <a:rPr lang="en-US" sz="2400" spc="2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recent</a:t>
            </a:r>
            <a:r>
              <a:rPr lang="en-US" sz="2400" spc="1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statement</a:t>
            </a:r>
            <a:r>
              <a:rPr lang="en-US" sz="2400" spc="14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by</a:t>
            </a:r>
            <a:r>
              <a:rPr lang="en-US" sz="2400" spc="3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the</a:t>
            </a:r>
            <a:r>
              <a:rPr lang="en-US" sz="2400" spc="5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ACSM</a:t>
            </a:r>
            <a:r>
              <a:rPr lang="en-US" sz="2400" spc="9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and AH</a:t>
            </a:r>
            <a:r>
              <a:rPr lang="en-US" sz="2400" spc="-80" dirty="0">
                <a:latin typeface="Times New Roman" panose="02020603050405020304" pitchFamily="18" charset="0"/>
                <a:ea typeface="Times New Roman" panose="02020603050405020304" pitchFamily="18" charset="0"/>
              </a:rPr>
              <a:t>A</a:t>
            </a:r>
            <a:r>
              <a:rPr lang="en-US" sz="2400" spc="70" dirty="0">
                <a:latin typeface="Times New Roman" panose="02020603050405020304" pitchFamily="18" charset="0"/>
                <a:ea typeface="Times New Roman" panose="02020603050405020304" pitchFamily="18" charset="0"/>
              </a:rPr>
              <a:t>,</a:t>
            </a:r>
            <a:r>
              <a:rPr lang="en-US" sz="2400" spc="4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“Physicians</a:t>
            </a:r>
            <a:r>
              <a:rPr lang="en-US" sz="2400" spc="16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should</a:t>
            </a:r>
            <a:r>
              <a:rPr lang="en-US" sz="2400" spc="8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not</a:t>
            </a:r>
            <a:r>
              <a:rPr lang="en-US" sz="2400" spc="4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overestimate</a:t>
            </a:r>
            <a:r>
              <a:rPr lang="en-US" sz="2400" spc="18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the</a:t>
            </a:r>
            <a:r>
              <a:rPr lang="en-US" sz="2400" spc="5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risks</a:t>
            </a:r>
            <a:r>
              <a:rPr lang="en-US" sz="2400" spc="6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of</a:t>
            </a:r>
            <a:r>
              <a:rPr lang="en-US" sz="2400" spc="3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exercise</a:t>
            </a:r>
            <a:r>
              <a:rPr lang="en-US" sz="2400" spc="12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because</a:t>
            </a:r>
            <a:r>
              <a:rPr lang="en-US" sz="2400" spc="12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the benefits</a:t>
            </a:r>
            <a:r>
              <a:rPr lang="en-US" sz="2400" spc="11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of</a:t>
            </a:r>
            <a:r>
              <a:rPr lang="en-US" sz="2400" spc="3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habitual</a:t>
            </a:r>
            <a:r>
              <a:rPr lang="en-US" sz="2400" spc="12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physical</a:t>
            </a:r>
            <a:r>
              <a:rPr lang="en-US" sz="2400" spc="12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activity</a:t>
            </a:r>
            <a:r>
              <a:rPr lang="en-US" sz="2400" spc="12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substantially</a:t>
            </a:r>
            <a:r>
              <a:rPr lang="en-US" sz="2400" spc="18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outweigh</a:t>
            </a:r>
            <a:r>
              <a:rPr lang="en-US" sz="2400" spc="12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the</a:t>
            </a:r>
            <a:r>
              <a:rPr lang="en-US" sz="2400" spc="5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risks.”</a:t>
            </a:r>
            <a:r>
              <a:rPr lang="en-US" sz="2400" spc="90" dirty="0">
                <a:solidFill>
                  <a:srgbClr val="000000"/>
                </a:solidFill>
                <a:latin typeface="Times New Roman" panose="02020603050405020304" pitchFamily="18" charset="0"/>
                <a:ea typeface="Times New Roman" panose="02020603050405020304" pitchFamily="18" charset="0"/>
              </a:rPr>
              <a:t> </a:t>
            </a:r>
            <a:endParaRPr lang="en-US" sz="2400" spc="90" dirty="0" smtClean="0">
              <a:solidFill>
                <a:srgbClr val="000000"/>
              </a:solidFill>
              <a:latin typeface="Times New Roman" panose="02020603050405020304" pitchFamily="18" charset="0"/>
              <a:ea typeface="Times New Roman" panose="02020603050405020304" pitchFamily="18" charset="0"/>
            </a:endParaRPr>
          </a:p>
          <a:p>
            <a:pPr marL="63500" marR="168275" algn="just">
              <a:lnSpc>
                <a:spcPct val="115000"/>
              </a:lnSpc>
              <a:spcBef>
                <a:spcPts val="0"/>
              </a:spcBef>
              <a:spcAft>
                <a:spcPts val="0"/>
              </a:spcAft>
            </a:pPr>
            <a:endParaRPr lang="en-US" sz="2400" spc="90" dirty="0">
              <a:solidFill>
                <a:srgbClr val="000000"/>
              </a:solidFill>
              <a:latin typeface="Times New Roman" panose="02020603050405020304" pitchFamily="18" charset="0"/>
              <a:ea typeface="Times New Roman" panose="02020603050405020304" pitchFamily="18" charset="0"/>
            </a:endParaRPr>
          </a:p>
          <a:p>
            <a:pPr marL="63500" marR="168275" algn="just">
              <a:lnSpc>
                <a:spcPct val="115000"/>
              </a:lnSpc>
              <a:spcBef>
                <a:spcPts val="0"/>
              </a:spcBef>
              <a:spcAft>
                <a:spcPts val="0"/>
              </a:spcAft>
            </a:pPr>
            <a:r>
              <a:rPr lang="en-US" sz="2400" dirty="0" smtClean="0">
                <a:solidFill>
                  <a:srgbClr val="000000"/>
                </a:solidFill>
                <a:latin typeface="Times New Roman" panose="02020603050405020304" pitchFamily="18" charset="0"/>
                <a:ea typeface="Times New Roman" panose="02020603050405020304" pitchFamily="18" charset="0"/>
              </a:rPr>
              <a:t>This </a:t>
            </a:r>
            <a:r>
              <a:rPr lang="en-US" sz="2400" dirty="0">
                <a:solidFill>
                  <a:srgbClr val="000000"/>
                </a:solidFill>
                <a:latin typeface="Times New Roman" panose="02020603050405020304" pitchFamily="18" charset="0"/>
                <a:ea typeface="Times New Roman" panose="02020603050405020304" pitchFamily="18" charset="0"/>
              </a:rPr>
              <a:t>report</a:t>
            </a:r>
            <a:r>
              <a:rPr lang="en-US" sz="2400" spc="8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also</a:t>
            </a:r>
            <a:r>
              <a:rPr lang="en-US" sz="2400" spc="6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recommends</a:t>
            </a:r>
            <a:r>
              <a:rPr lang="en-US" sz="2400" spc="17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several</a:t>
            </a:r>
            <a:r>
              <a:rPr lang="en-US" sz="2400" spc="11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strategies</a:t>
            </a:r>
            <a:r>
              <a:rPr lang="en-US" sz="2400" spc="14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to</a:t>
            </a:r>
            <a:r>
              <a:rPr lang="en-US" sz="2400" spc="3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reduce</a:t>
            </a:r>
            <a:r>
              <a:rPr lang="en-US" sz="2400" spc="10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these</a:t>
            </a:r>
            <a:r>
              <a:rPr lang="en-US" sz="2400" spc="80"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cardiac</a:t>
            </a:r>
            <a:r>
              <a:rPr lang="en-US" sz="2400" spc="11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events</a:t>
            </a:r>
            <a:r>
              <a:rPr lang="en-US" sz="2400" spc="9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during vigorous</a:t>
            </a:r>
            <a:r>
              <a:rPr lang="en-US" sz="2400" spc="-5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intensity</a:t>
            </a:r>
            <a:r>
              <a:rPr lang="en-US" sz="2400" spc="-55"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exercise:</a:t>
            </a:r>
            <a:endParaRPr lang="en-US" sz="16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177555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235" y="415636"/>
            <a:ext cx="11610109" cy="5761327"/>
          </a:xfrm>
        </p:spPr>
        <p:txBody>
          <a:bodyPr>
            <a:normAutofit fontScale="92500" lnSpcReduction="20000"/>
          </a:bodyPr>
          <a:lstStyle/>
          <a:p>
            <a:pPr algn="just"/>
            <a:r>
              <a:rPr lang="en-US" dirty="0"/>
              <a:t> </a:t>
            </a:r>
            <a:r>
              <a:rPr lang="en-US" sz="3000" dirty="0"/>
              <a:t>Health care professionals should know the pathologic conditions associated with exercise-related events so that physically active children and adults can be appropriately evaluated.</a:t>
            </a:r>
          </a:p>
          <a:p>
            <a:pPr algn="just"/>
            <a:r>
              <a:rPr lang="en-US" sz="3000" dirty="0"/>
              <a:t>  Physically active individuals should know the nature of cardiac prodromal symptoms (e.g., excessive, unusual fatigue and pain in the chest and/or upper back) and seek prompt medical care if such symptoms develop</a:t>
            </a:r>
          </a:p>
          <a:p>
            <a:pPr algn="just"/>
            <a:r>
              <a:rPr lang="en-US" sz="3000" dirty="0"/>
              <a:t>Participants should undergo pre-participation screening by qualified professionals.</a:t>
            </a:r>
          </a:p>
          <a:p>
            <a:pPr algn="just"/>
            <a:r>
              <a:rPr lang="en-US" sz="3000" dirty="0"/>
              <a:t>  Athletes with known cardiac conditions or a family history should be evaluated prior to competition using established guidelines.</a:t>
            </a:r>
          </a:p>
          <a:p>
            <a:pPr algn="just"/>
            <a:r>
              <a:rPr lang="en-US" sz="3000" dirty="0"/>
              <a:t>  Health care facilities should ensure their staff is trained in managing cardiac emergencies and have a specified plan and appropriate resuscitation equipment.</a:t>
            </a:r>
          </a:p>
          <a:p>
            <a:pPr algn="just"/>
            <a:r>
              <a:rPr lang="en-US" sz="3000" dirty="0"/>
              <a:t>  Physically active individuals should modify their exercise program in response to variations in their exercise capacity, habitual activity level, and the environment</a:t>
            </a:r>
          </a:p>
        </p:txBody>
      </p:sp>
    </p:spTree>
    <p:extLst>
      <p:ext uri="{BB962C8B-B14F-4D97-AF65-F5344CB8AC3E}">
        <p14:creationId xmlns:p14="http://schemas.microsoft.com/office/powerpoint/2010/main" val="181544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5686"/>
          </a:xfrm>
        </p:spPr>
        <p:txBody>
          <a:bodyPr>
            <a:normAutofit/>
          </a:bodyPr>
          <a:lstStyle/>
          <a:p>
            <a:pPr algn="just"/>
            <a:r>
              <a:rPr lang="en-US" sz="3200" dirty="0">
                <a:solidFill>
                  <a:srgbClr val="0000FF"/>
                </a:solidFill>
                <a:latin typeface="Times New Roman" panose="02020603050405020304" pitchFamily="18" charset="0"/>
                <a:ea typeface="Times New Roman" panose="02020603050405020304" pitchFamily="18" charset="0"/>
              </a:rPr>
              <a:t>Public</a:t>
            </a:r>
            <a:r>
              <a:rPr lang="en-US" sz="3200" spc="90" dirty="0">
                <a:solidFill>
                  <a:srgbClr val="0000FF"/>
                </a:solidFill>
                <a:latin typeface="Times New Roman" panose="02020603050405020304" pitchFamily="18" charset="0"/>
                <a:ea typeface="Times New Roman" panose="02020603050405020304" pitchFamily="18" charset="0"/>
              </a:rPr>
              <a:t> </a:t>
            </a:r>
            <a:r>
              <a:rPr lang="en-US" sz="3200" dirty="0">
                <a:solidFill>
                  <a:srgbClr val="0000FF"/>
                </a:solidFill>
                <a:latin typeface="Times New Roman" panose="02020603050405020304" pitchFamily="18" charset="0"/>
                <a:ea typeface="Times New Roman" panose="02020603050405020304" pitchFamily="18" charset="0"/>
              </a:rPr>
              <a:t>Health</a:t>
            </a:r>
            <a:r>
              <a:rPr lang="en-US" sz="3200" spc="100" dirty="0">
                <a:solidFill>
                  <a:srgbClr val="0000FF"/>
                </a:solidFill>
                <a:latin typeface="Times New Roman" panose="02020603050405020304" pitchFamily="18" charset="0"/>
                <a:ea typeface="Times New Roman" panose="02020603050405020304" pitchFamily="18" charset="0"/>
              </a:rPr>
              <a:t> </a:t>
            </a:r>
            <a:r>
              <a:rPr lang="en-US" sz="3200" dirty="0">
                <a:solidFill>
                  <a:srgbClr val="0000FF"/>
                </a:solidFill>
                <a:latin typeface="Times New Roman" panose="02020603050405020304" pitchFamily="18" charset="0"/>
                <a:ea typeface="Times New Roman" panose="02020603050405020304" pitchFamily="18" charset="0"/>
              </a:rPr>
              <a:t>Perspective</a:t>
            </a:r>
            <a:r>
              <a:rPr lang="en-US" sz="3200" spc="170" dirty="0">
                <a:solidFill>
                  <a:srgbClr val="0000FF"/>
                </a:solidFill>
                <a:latin typeface="Times New Roman" panose="02020603050405020304" pitchFamily="18" charset="0"/>
                <a:ea typeface="Times New Roman" panose="02020603050405020304" pitchFamily="18" charset="0"/>
              </a:rPr>
              <a:t> </a:t>
            </a:r>
            <a:r>
              <a:rPr lang="en-US" sz="3200" dirty="0">
                <a:solidFill>
                  <a:srgbClr val="0000FF"/>
                </a:solidFill>
                <a:latin typeface="Times New Roman" panose="02020603050405020304" pitchFamily="18" charset="0"/>
                <a:ea typeface="Times New Roman" panose="02020603050405020304" pitchFamily="18" charset="0"/>
              </a:rPr>
              <a:t>for</a:t>
            </a:r>
            <a:r>
              <a:rPr lang="en-US" sz="3200" spc="40" dirty="0">
                <a:solidFill>
                  <a:srgbClr val="0000FF"/>
                </a:solidFill>
                <a:latin typeface="Times New Roman" panose="02020603050405020304" pitchFamily="18" charset="0"/>
                <a:ea typeface="Times New Roman" panose="02020603050405020304" pitchFamily="18" charset="0"/>
              </a:rPr>
              <a:t> </a:t>
            </a:r>
            <a:r>
              <a:rPr lang="en-US" sz="3200" dirty="0">
                <a:solidFill>
                  <a:srgbClr val="0000FF"/>
                </a:solidFill>
                <a:latin typeface="Times New Roman" panose="02020603050405020304" pitchFamily="18" charset="0"/>
                <a:ea typeface="Times New Roman" panose="02020603050405020304" pitchFamily="18" charset="0"/>
              </a:rPr>
              <a:t>Current</a:t>
            </a:r>
            <a:r>
              <a:rPr lang="en-US" sz="3200" spc="110" dirty="0">
                <a:solidFill>
                  <a:srgbClr val="0000FF"/>
                </a:solidFill>
                <a:latin typeface="Times New Roman" panose="02020603050405020304" pitchFamily="18" charset="0"/>
                <a:ea typeface="Times New Roman" panose="02020603050405020304" pitchFamily="18" charset="0"/>
              </a:rPr>
              <a:t> </a:t>
            </a:r>
            <a:r>
              <a:rPr lang="en-US" sz="3200" dirty="0">
                <a:solidFill>
                  <a:srgbClr val="0000FF"/>
                </a:solidFill>
                <a:latin typeface="Times New Roman" panose="02020603050405020304" pitchFamily="18" charset="0"/>
                <a:ea typeface="Times New Roman" panose="02020603050405020304" pitchFamily="18" charset="0"/>
              </a:rPr>
              <a:t>Recommendations</a:t>
            </a:r>
            <a:endParaRPr lang="en-US" sz="3200" dirty="0"/>
          </a:p>
        </p:txBody>
      </p:sp>
      <p:sp>
        <p:nvSpPr>
          <p:cNvPr id="3" name="Content Placeholder 2"/>
          <p:cNvSpPr>
            <a:spLocks noGrp="1"/>
          </p:cNvSpPr>
          <p:nvPr>
            <p:ph idx="1"/>
          </p:nvPr>
        </p:nvSpPr>
        <p:spPr>
          <a:xfrm>
            <a:off x="300789" y="1191126"/>
            <a:ext cx="11053011" cy="5462337"/>
          </a:xfrm>
        </p:spPr>
        <p:txBody>
          <a:bodyPr>
            <a:normAutofit lnSpcReduction="10000"/>
          </a:bodyPr>
          <a:lstStyle/>
          <a:p>
            <a:pPr marL="292100" marR="36195" indent="-457200" algn="just">
              <a:lnSpc>
                <a:spcPct val="116000"/>
              </a:lnSpc>
              <a:spcBef>
                <a:spcPts val="0"/>
              </a:spcBef>
              <a:spcAft>
                <a:spcPts val="0"/>
              </a:spcAft>
              <a:buFont typeface="Wingdings" panose="05000000000000000000" pitchFamily="2" charset="2"/>
              <a:buChar char="q"/>
            </a:pPr>
            <a:r>
              <a:rPr lang="en-US" dirty="0">
                <a:latin typeface="Times New Roman" panose="02020603050405020304" pitchFamily="18" charset="0"/>
                <a:ea typeface="Times New Roman" panose="02020603050405020304" pitchFamily="18" charset="0"/>
              </a:rPr>
              <a:t>Over</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20</a:t>
            </a:r>
            <a:r>
              <a:rPr lang="en-US" spc="35"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Years</a:t>
            </a:r>
            <a:r>
              <a:rPr lang="en-US" spc="30"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ago,</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American</a:t>
            </a:r>
            <a:r>
              <a:rPr lang="en-US" spc="1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College</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Sports</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Medicine</a:t>
            </a:r>
            <a:r>
              <a:rPr lang="en-US" spc="1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(ACSM)</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 conjunction with</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Centers</a:t>
            </a:r>
            <a:r>
              <a:rPr lang="en-US" spc="1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for</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Disease</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Control</a:t>
            </a:r>
            <a:r>
              <a:rPr lang="en-US" spc="1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Prevention</a:t>
            </a:r>
            <a:r>
              <a:rPr lang="en-US" spc="1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(CDC)</a:t>
            </a:r>
            <a:r>
              <a:rPr lang="en-US" spc="100" dirty="0">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the </a:t>
            </a:r>
            <a:r>
              <a:rPr lang="en-US" dirty="0">
                <a:solidFill>
                  <a:srgbClr val="000000"/>
                </a:solidFill>
                <a:latin typeface="Times New Roman" panose="02020603050405020304" pitchFamily="18" charset="0"/>
                <a:ea typeface="Times New Roman" panose="02020603050405020304" pitchFamily="18" charset="0"/>
              </a:rPr>
              <a:t>U.S.</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Su</a:t>
            </a:r>
            <a:r>
              <a:rPr lang="en-US" spc="-25" dirty="0">
                <a:solidFill>
                  <a:srgbClr val="000000"/>
                </a:solidFill>
                <a:latin typeface="Times New Roman" panose="02020603050405020304" pitchFamily="18" charset="0"/>
                <a:ea typeface="Times New Roman" panose="02020603050405020304" pitchFamily="18" charset="0"/>
              </a:rPr>
              <a:t>r</a:t>
            </a:r>
            <a:r>
              <a:rPr lang="en-US" dirty="0">
                <a:solidFill>
                  <a:srgbClr val="000000"/>
                </a:solidFill>
                <a:latin typeface="Times New Roman" panose="02020603050405020304" pitchFamily="18" charset="0"/>
                <a:ea typeface="Times New Roman" panose="02020603050405020304" pitchFamily="18" charset="0"/>
              </a:rPr>
              <a:t>geon</a:t>
            </a:r>
            <a:r>
              <a:rPr lang="en-US" spc="105" dirty="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General,</a:t>
            </a:r>
            <a:r>
              <a:rPr lang="en-US" spc="60"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and</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a:t>
            </a:r>
            <a:r>
              <a:rPr lang="en-US" spc="5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National</a:t>
            </a:r>
            <a:r>
              <a:rPr lang="en-US" spc="12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Institutes</a:t>
            </a:r>
            <a:r>
              <a:rPr lang="en-US" spc="1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of</a:t>
            </a:r>
            <a:r>
              <a:rPr lang="en-US" spc="30" dirty="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Health</a:t>
            </a:r>
            <a:r>
              <a:rPr lang="en-US" spc="100" dirty="0" smtClean="0">
                <a:solidFill>
                  <a:srgbClr val="000000"/>
                </a:solidFill>
                <a:latin typeface="Times New Roman" panose="02020603050405020304" pitchFamily="18" charset="0"/>
                <a:ea typeface="Times New Roman" panose="02020603050405020304" pitchFamily="18" charset="0"/>
              </a:rPr>
              <a:t> </a:t>
            </a:r>
            <a:r>
              <a:rPr lang="en-US" spc="55"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issued landmark</a:t>
            </a:r>
            <a:r>
              <a:rPr lang="en-US" spc="1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publications</a:t>
            </a:r>
            <a:r>
              <a:rPr lang="en-US" spc="17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on</a:t>
            </a:r>
            <a:r>
              <a:rPr lang="en-US" spc="35" dirty="0">
                <a:solidFill>
                  <a:srgbClr val="000000"/>
                </a:solidFill>
                <a:latin typeface="Times New Roman" panose="02020603050405020304" pitchFamily="18" charset="0"/>
                <a:ea typeface="Times New Roman" panose="02020603050405020304" pitchFamily="18" charset="0"/>
              </a:rPr>
              <a:t> </a:t>
            </a:r>
            <a:r>
              <a:rPr lang="en-US" spc="-130" dirty="0">
                <a:solidFill>
                  <a:srgbClr val="000000"/>
                </a:solidFill>
                <a:latin typeface="Times New Roman" panose="02020603050405020304" pitchFamily="18" charset="0"/>
                <a:ea typeface="Times New Roman" panose="02020603050405020304" pitchFamily="18" charset="0"/>
              </a:rPr>
              <a:t>P</a:t>
            </a:r>
            <a:r>
              <a:rPr lang="en-US" spc="-80" dirty="0">
                <a:solidFill>
                  <a:srgbClr val="000000"/>
                </a:solidFill>
                <a:latin typeface="Times New Roman" panose="02020603050405020304" pitchFamily="18" charset="0"/>
                <a:ea typeface="Times New Roman" panose="02020603050405020304" pitchFamily="18" charset="0"/>
              </a:rPr>
              <a:t>A</a:t>
            </a:r>
            <a:r>
              <a:rPr lang="en-US" spc="4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and</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health.</a:t>
            </a:r>
            <a:r>
              <a:rPr lang="en-US" spc="100" dirty="0">
                <a:solidFill>
                  <a:srgbClr val="000000"/>
                </a:solidFill>
                <a:latin typeface="Times New Roman" panose="02020603050405020304" pitchFamily="18" charset="0"/>
                <a:ea typeface="Times New Roman" panose="02020603050405020304" pitchFamily="18" charset="0"/>
              </a:rPr>
              <a:t> </a:t>
            </a:r>
            <a:endParaRPr lang="en-US" spc="100" dirty="0" smtClean="0">
              <a:solidFill>
                <a:srgbClr val="000000"/>
              </a:solidFill>
              <a:latin typeface="Times New Roman" panose="02020603050405020304" pitchFamily="18" charset="0"/>
              <a:ea typeface="Times New Roman" panose="02020603050405020304" pitchFamily="18" charset="0"/>
            </a:endParaRPr>
          </a:p>
          <a:p>
            <a:pPr marL="0" marR="36195" indent="0" algn="just">
              <a:lnSpc>
                <a:spcPct val="116000"/>
              </a:lnSpc>
              <a:spcBef>
                <a:spcPts val="0"/>
              </a:spcBef>
              <a:spcAft>
                <a:spcPts val="0"/>
              </a:spcAft>
              <a:buNone/>
            </a:pPr>
            <a:endParaRPr lang="en-US" spc="100" dirty="0" smtClean="0">
              <a:solidFill>
                <a:srgbClr val="000000"/>
              </a:solidFill>
              <a:latin typeface="Times New Roman" panose="02020603050405020304" pitchFamily="18" charset="0"/>
              <a:ea typeface="Times New Roman" panose="02020603050405020304" pitchFamily="18" charset="0"/>
            </a:endParaRPr>
          </a:p>
          <a:p>
            <a:pPr marL="292100" marR="36195" indent="-457200" algn="just">
              <a:lnSpc>
                <a:spcPct val="116000"/>
              </a:lnSpc>
              <a:spcBef>
                <a:spcPts val="0"/>
              </a:spcBef>
              <a:spcAft>
                <a:spcPts val="0"/>
              </a:spcAft>
              <a:buFont typeface="Wingdings" panose="05000000000000000000" pitchFamily="2" charset="2"/>
              <a:buChar char="q"/>
            </a:pPr>
            <a:r>
              <a:rPr lang="en-US" dirty="0" smtClean="0">
                <a:solidFill>
                  <a:srgbClr val="000000"/>
                </a:solidFill>
                <a:latin typeface="Times New Roman" panose="02020603050405020304" pitchFamily="18" charset="0"/>
                <a:ea typeface="Times New Roman" panose="02020603050405020304" pitchFamily="18" charset="0"/>
              </a:rPr>
              <a:t>An</a:t>
            </a:r>
            <a:r>
              <a:rPr lang="en-US" spc="40"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important</a:t>
            </a:r>
            <a:r>
              <a:rPr lang="en-US" spc="1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goal</a:t>
            </a:r>
            <a:r>
              <a:rPr lang="en-US" spc="6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of</a:t>
            </a:r>
            <a:r>
              <a:rPr lang="en-US" spc="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these</a:t>
            </a:r>
            <a:r>
              <a:rPr lang="en-US" spc="8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reports</a:t>
            </a:r>
            <a:r>
              <a:rPr lang="en-US" spc="9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was to clarify</a:t>
            </a:r>
            <a:r>
              <a:rPr lang="en-US" spc="10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for</a:t>
            </a:r>
            <a:r>
              <a:rPr lang="en-US" spc="4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exercise</a:t>
            </a:r>
            <a:r>
              <a:rPr lang="en-US" spc="12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professionals</a:t>
            </a:r>
            <a:r>
              <a:rPr lang="en-US" spc="17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and</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a:t>
            </a:r>
            <a:r>
              <a:rPr lang="en-US" spc="5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public</a:t>
            </a:r>
            <a:r>
              <a:rPr lang="en-US" spc="9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a:t>
            </a:r>
            <a:r>
              <a:rPr lang="en-US" spc="5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amount</a:t>
            </a:r>
            <a:r>
              <a:rPr lang="en-US" spc="10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and</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intensity</a:t>
            </a:r>
            <a:r>
              <a:rPr lang="en-US" spc="125" dirty="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of</a:t>
            </a:r>
            <a:r>
              <a:rPr lang="en-US" sz="1600" dirty="0" smtClean="0">
                <a:latin typeface="Times New Roman" panose="02020603050405020304" pitchFamily="18" charset="0"/>
                <a:ea typeface="Times New Roman" panose="02020603050405020304" pitchFamily="18" charset="0"/>
              </a:rPr>
              <a:t> </a:t>
            </a:r>
            <a:r>
              <a:rPr lang="en-US" spc="-130" dirty="0" smtClean="0">
                <a:latin typeface="Times New Roman" panose="02020603050405020304" pitchFamily="18" charset="0"/>
                <a:ea typeface="Times New Roman" panose="02020603050405020304" pitchFamily="18" charset="0"/>
              </a:rPr>
              <a:t>P</a:t>
            </a:r>
            <a:r>
              <a:rPr lang="en-US" spc="-80" dirty="0" smtClean="0">
                <a:latin typeface="Times New Roman" panose="02020603050405020304" pitchFamily="18" charset="0"/>
                <a:ea typeface="Times New Roman" panose="02020603050405020304" pitchFamily="18" charset="0"/>
              </a:rPr>
              <a:t>A</a:t>
            </a:r>
            <a:r>
              <a:rPr lang="en-US" spc="45"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needed</a:t>
            </a:r>
            <a:r>
              <a:rPr lang="en-US" spc="10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improve</a:t>
            </a:r>
            <a:r>
              <a:rPr lang="en-US" spc="1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health,</a:t>
            </a:r>
            <a:r>
              <a:rPr lang="en-US" spc="1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lower</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susceptibility</a:t>
            </a:r>
            <a:r>
              <a:rPr lang="en-US" spc="1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disease</a:t>
            </a:r>
            <a:r>
              <a:rPr lang="en-US" spc="1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(morbidity),</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 decrease</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premature</a:t>
            </a:r>
            <a:r>
              <a:rPr lang="en-US" spc="145"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mortality</a:t>
            </a:r>
            <a:r>
              <a:rPr lang="en-US" dirty="0" smtClean="0">
                <a:solidFill>
                  <a:srgbClr val="000000"/>
                </a:solidFill>
                <a:latin typeface="Times New Roman" panose="02020603050405020304" pitchFamily="18" charset="0"/>
                <a:ea typeface="Times New Roman" panose="02020603050405020304" pitchFamily="18" charset="0"/>
              </a:rPr>
              <a:t>.</a:t>
            </a:r>
            <a:r>
              <a:rPr lang="en-US" spc="130"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a:t>
            </a:r>
            <a:r>
              <a:rPr lang="en-US" spc="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addition,</a:t>
            </a:r>
            <a:r>
              <a:rPr lang="en-US" spc="12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these</a:t>
            </a:r>
            <a:r>
              <a:rPr lang="en-US" spc="8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reports</a:t>
            </a:r>
            <a:r>
              <a:rPr lang="en-US" spc="9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documented the</a:t>
            </a:r>
            <a:r>
              <a:rPr lang="en-US" spc="5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dose-response</a:t>
            </a:r>
            <a:r>
              <a:rPr lang="en-US" spc="18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relationship</a:t>
            </a:r>
            <a:r>
              <a:rPr lang="en-US" spc="16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between</a:t>
            </a:r>
            <a:r>
              <a:rPr lang="en-US" spc="125" dirty="0">
                <a:solidFill>
                  <a:srgbClr val="000000"/>
                </a:solidFill>
                <a:latin typeface="Times New Roman" panose="02020603050405020304" pitchFamily="18" charset="0"/>
                <a:ea typeface="Times New Roman" panose="02020603050405020304" pitchFamily="18" charset="0"/>
              </a:rPr>
              <a:t> </a:t>
            </a:r>
            <a:r>
              <a:rPr lang="en-US" spc="-130" dirty="0">
                <a:solidFill>
                  <a:srgbClr val="000000"/>
                </a:solidFill>
                <a:latin typeface="Times New Roman" panose="02020603050405020304" pitchFamily="18" charset="0"/>
                <a:ea typeface="Times New Roman" panose="02020603050405020304" pitchFamily="18" charset="0"/>
              </a:rPr>
              <a:t>P</a:t>
            </a:r>
            <a:r>
              <a:rPr lang="en-US" spc="-80" dirty="0">
                <a:solidFill>
                  <a:srgbClr val="000000"/>
                </a:solidFill>
                <a:latin typeface="Times New Roman" panose="02020603050405020304" pitchFamily="18" charset="0"/>
                <a:ea typeface="Times New Roman" panose="02020603050405020304" pitchFamily="18" charset="0"/>
              </a:rPr>
              <a:t>A</a:t>
            </a:r>
            <a:r>
              <a:rPr lang="en-US" spc="4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and</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health</a:t>
            </a:r>
            <a:r>
              <a:rPr lang="en-US" spc="9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t>
            </a:r>
            <a:r>
              <a:rPr lang="en-US" i="1" dirty="0">
                <a:solidFill>
                  <a:srgbClr val="000000"/>
                </a:solidFill>
                <a:latin typeface="Times New Roman" panose="02020603050405020304" pitchFamily="18" charset="0"/>
                <a:ea typeface="Times New Roman" panose="02020603050405020304" pitchFamily="18" charset="0"/>
              </a:rPr>
              <a:t>i.e.</a:t>
            </a:r>
            <a:r>
              <a:rPr lang="en-US" dirty="0">
                <a:solidFill>
                  <a:srgbClr val="000000"/>
                </a:solidFill>
                <a:latin typeface="Times New Roman" panose="02020603050405020304" pitchFamily="18" charset="0"/>
                <a:ea typeface="Times New Roman" panose="02020603050405020304" pitchFamily="18" charset="0"/>
              </a:rPr>
              <a:t>,</a:t>
            </a:r>
            <a:r>
              <a:rPr lang="en-US" spc="6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some</a:t>
            </a:r>
            <a:r>
              <a:rPr lang="en-US" spc="7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activity</a:t>
            </a:r>
            <a:r>
              <a:rPr lang="en-US" spc="12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is better</a:t>
            </a:r>
            <a:r>
              <a:rPr lang="en-US" spc="9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than</a:t>
            </a:r>
            <a:r>
              <a:rPr lang="en-US" spc="6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none,</a:t>
            </a:r>
            <a:r>
              <a:rPr lang="en-US" spc="7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and</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more</a:t>
            </a:r>
            <a:r>
              <a:rPr lang="en-US" spc="7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activit</a:t>
            </a:r>
            <a:r>
              <a:rPr lang="en-US" spc="-95" dirty="0">
                <a:solidFill>
                  <a:srgbClr val="000000"/>
                </a:solidFill>
                <a:latin typeface="Times New Roman" panose="02020603050405020304" pitchFamily="18" charset="0"/>
                <a:ea typeface="Times New Roman" panose="02020603050405020304" pitchFamily="18" charset="0"/>
              </a:rPr>
              <a:t>y</a:t>
            </a:r>
            <a:r>
              <a:rPr lang="en-US" dirty="0">
                <a:solidFill>
                  <a:srgbClr val="000000"/>
                </a:solidFill>
                <a:latin typeface="Times New Roman" panose="02020603050405020304" pitchFamily="18" charset="0"/>
                <a:ea typeface="Times New Roman" panose="02020603050405020304" pitchFamily="18" charset="0"/>
              </a:rPr>
              <a:t>,</a:t>
            </a:r>
            <a:r>
              <a:rPr lang="en-US" spc="12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up</a:t>
            </a:r>
            <a:r>
              <a:rPr lang="en-US" spc="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to</a:t>
            </a:r>
            <a:r>
              <a:rPr lang="en-US" spc="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a:t>
            </a:r>
            <a:r>
              <a:rPr lang="en-US" spc="2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point,</a:t>
            </a:r>
            <a:r>
              <a:rPr lang="en-US" spc="8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is</a:t>
            </a:r>
            <a:r>
              <a:rPr lang="en-US" spc="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better</a:t>
            </a:r>
            <a:r>
              <a:rPr lang="en-US" spc="9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than</a:t>
            </a:r>
            <a:r>
              <a:rPr lang="en-US" spc="6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less).</a:t>
            </a:r>
            <a:endParaRPr lang="en-US" sz="1600" dirty="0">
              <a:latin typeface="Times New Roman" panose="02020603050405020304" pitchFamily="18" charset="0"/>
              <a:ea typeface="Times New Roman" panose="02020603050405020304" pitchFamily="18" charset="0"/>
            </a:endParaRP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715117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91" y="928255"/>
            <a:ext cx="11305309" cy="5458690"/>
          </a:xfrm>
        </p:spPr>
        <p:txBody>
          <a:bodyPr>
            <a:normAutofit lnSpcReduction="10000"/>
          </a:bodyPr>
          <a:lstStyle/>
          <a:p>
            <a:pPr marL="0" marR="0" algn="just">
              <a:spcBef>
                <a:spcPts val="5"/>
              </a:spcBef>
              <a:spcAft>
                <a:spcPts val="0"/>
              </a:spcAft>
            </a:pPr>
            <a:r>
              <a:rPr lang="en-US" dirty="0">
                <a:latin typeface="Times New Roman" panose="02020603050405020304" pitchFamily="18" charset="0"/>
                <a:ea typeface="Times New Roman" panose="02020603050405020304" pitchFamily="18" charset="0"/>
              </a:rPr>
              <a:t>Sedentary</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individuals</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can safely</a:t>
            </a:r>
            <a:r>
              <a:rPr lang="en-US" spc="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begin</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light-to-moderate</a:t>
            </a:r>
            <a:r>
              <a:rPr lang="en-US" spc="2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intensity</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program;</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all</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individuals should participate</a:t>
            </a:r>
            <a:r>
              <a:rPr lang="en-US" spc="1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pre-participation</a:t>
            </a:r>
            <a:r>
              <a:rPr lang="en-US" spc="2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screening</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process</a:t>
            </a:r>
            <a:r>
              <a:rPr lang="en-US" spc="10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determine 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need</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for</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medical</a:t>
            </a:r>
            <a:r>
              <a:rPr lang="en-US" spc="120"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clearance.</a:t>
            </a:r>
          </a:p>
          <a:p>
            <a:pPr marL="0" marR="0" algn="just">
              <a:spcBef>
                <a:spcPts val="5"/>
              </a:spcBef>
              <a:spcAft>
                <a:spcPts val="0"/>
              </a:spcAft>
            </a:pPr>
            <a:endParaRPr lang="en-US" dirty="0">
              <a:latin typeface="Times New Roman" panose="02020603050405020304" pitchFamily="18" charset="0"/>
              <a:ea typeface="Times New Roman" panose="02020603050405020304" pitchFamily="18" charset="0"/>
            </a:endParaRPr>
          </a:p>
          <a:p>
            <a:pPr marL="0" marR="0" algn="just">
              <a:spcBef>
                <a:spcPts val="5"/>
              </a:spcBef>
              <a:spcAft>
                <a:spcPts val="0"/>
              </a:spcAft>
            </a:pPr>
            <a:endParaRPr lang="en-US" dirty="0" smtClean="0">
              <a:latin typeface="Times New Roman" panose="02020603050405020304" pitchFamily="18" charset="0"/>
              <a:ea typeface="Times New Roman" panose="02020603050405020304" pitchFamily="18" charset="0"/>
            </a:endParaRPr>
          </a:p>
          <a:p>
            <a:pPr marL="0" marR="0" algn="just">
              <a:spcBef>
                <a:spcPts val="5"/>
              </a:spcBef>
              <a:spcAft>
                <a:spcPts val="0"/>
              </a:spcAft>
            </a:pPr>
            <a:r>
              <a:rPr lang="en-US" dirty="0" smtClean="0">
                <a:latin typeface="Times New Roman" panose="02020603050405020304" pitchFamily="18" charset="0"/>
                <a:ea typeface="Times New Roman" panose="02020603050405020304" pitchFamily="18" charset="0"/>
              </a:rPr>
              <a:t>Exercise</a:t>
            </a:r>
            <a:r>
              <a:rPr lang="en-US" spc="135"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professionals</a:t>
            </a:r>
            <a:r>
              <a:rPr lang="en-US" spc="1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who</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supervise</a:t>
            </a:r>
            <a:r>
              <a:rPr lang="en-US" spc="1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fitness</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programs</a:t>
            </a:r>
            <a:r>
              <a:rPr lang="en-US" spc="1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should have</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current</a:t>
            </a:r>
            <a:r>
              <a:rPr lang="en-US" spc="1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training</a:t>
            </a:r>
            <a:r>
              <a:rPr lang="en-US" spc="1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basic</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and/or</a:t>
            </a:r>
            <a:r>
              <a:rPr lang="en-US" spc="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advanced</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cardiac</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life</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support</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 eme</a:t>
            </a:r>
            <a:r>
              <a:rPr lang="en-US" spc="-25" dirty="0">
                <a:latin typeface="Times New Roman" panose="02020603050405020304" pitchFamily="18" charset="0"/>
                <a:ea typeface="Times New Roman" panose="02020603050405020304" pitchFamily="18" charset="0"/>
              </a:rPr>
              <a:t>r</a:t>
            </a:r>
            <a:r>
              <a:rPr lang="en-US" dirty="0">
                <a:latin typeface="Times New Roman" panose="02020603050405020304" pitchFamily="18" charset="0"/>
                <a:ea typeface="Times New Roman" panose="02020603050405020304" pitchFamily="18" charset="0"/>
              </a:rPr>
              <a:t>gency</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procedures.</a:t>
            </a:r>
            <a:r>
              <a:rPr lang="en-US" spc="155" dirty="0">
                <a:latin typeface="Times New Roman" panose="02020603050405020304" pitchFamily="18" charset="0"/>
                <a:ea typeface="Times New Roman" panose="02020603050405020304" pitchFamily="18" charset="0"/>
              </a:rPr>
              <a:t> </a:t>
            </a:r>
            <a:endParaRPr lang="en-US" spc="155" dirty="0" smtClean="0">
              <a:latin typeface="Times New Roman" panose="02020603050405020304" pitchFamily="18" charset="0"/>
              <a:ea typeface="Times New Roman" panose="02020603050405020304" pitchFamily="18" charset="0"/>
            </a:endParaRPr>
          </a:p>
          <a:p>
            <a:pPr marL="0" marR="0" algn="just">
              <a:spcBef>
                <a:spcPts val="5"/>
              </a:spcBef>
              <a:spcAft>
                <a:spcPts val="0"/>
              </a:spcAft>
            </a:pPr>
            <a:endParaRPr lang="en-US" spc="155" dirty="0">
              <a:latin typeface="Times New Roman" panose="02020603050405020304" pitchFamily="18" charset="0"/>
              <a:ea typeface="Times New Roman" panose="02020603050405020304" pitchFamily="18" charset="0"/>
            </a:endParaRPr>
          </a:p>
          <a:p>
            <a:pPr marL="0" marR="0" algn="just">
              <a:spcBef>
                <a:spcPts val="5"/>
              </a:spcBef>
              <a:spcAft>
                <a:spcPts val="0"/>
              </a:spcAft>
            </a:pPr>
            <a:r>
              <a:rPr lang="en-US" dirty="0" smtClean="0">
                <a:latin typeface="Times New Roman" panose="02020603050405020304" pitchFamily="18" charset="0"/>
                <a:ea typeface="Times New Roman" panose="02020603050405020304" pitchFamily="18" charset="0"/>
              </a:rPr>
              <a:t>These</a:t>
            </a:r>
            <a:r>
              <a:rPr lang="en-US" spc="95"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eme</a:t>
            </a:r>
            <a:r>
              <a:rPr lang="en-US" spc="-25" dirty="0">
                <a:latin typeface="Times New Roman" panose="02020603050405020304" pitchFamily="18" charset="0"/>
                <a:ea typeface="Times New Roman" panose="02020603050405020304" pitchFamily="18" charset="0"/>
              </a:rPr>
              <a:t>r</a:t>
            </a:r>
            <a:r>
              <a:rPr lang="en-US" dirty="0">
                <a:latin typeface="Times New Roman" panose="02020603050405020304" pitchFamily="18" charset="0"/>
                <a:ea typeface="Times New Roman" panose="02020603050405020304" pitchFamily="18" charset="0"/>
              </a:rPr>
              <a:t>gency</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procedures</a:t>
            </a:r>
            <a:r>
              <a:rPr lang="en-US" spc="1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should</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be</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reviewed</a:t>
            </a:r>
            <a:r>
              <a:rPr lang="en-US" spc="1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 practiced</a:t>
            </a:r>
            <a:r>
              <a:rPr lang="en-US" spc="1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regular</a:t>
            </a:r>
            <a:r>
              <a:rPr lang="en-US" spc="1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intervals</a:t>
            </a:r>
            <a:r>
              <a:rPr lang="en-US" dirty="0">
                <a:solidFill>
                  <a:srgbClr val="000000"/>
                </a:solidFill>
                <a:latin typeface="Times New Roman" panose="02020603050405020304" pitchFamily="18" charset="0"/>
                <a:ea typeface="Times New Roman" panose="02020603050405020304" pitchFamily="18" charset="0"/>
              </a:rPr>
              <a:t>.</a:t>
            </a:r>
            <a:r>
              <a:rPr lang="en-US" spc="50" dirty="0">
                <a:solidFill>
                  <a:srgbClr val="000000"/>
                </a:solidFill>
                <a:latin typeface="Times New Roman" panose="02020603050405020304" pitchFamily="18" charset="0"/>
                <a:ea typeface="Times New Roman" panose="02020603050405020304" pitchFamily="18" charset="0"/>
              </a:rPr>
              <a:t> </a:t>
            </a:r>
            <a:endParaRPr lang="en-US" spc="50" dirty="0" smtClean="0">
              <a:solidFill>
                <a:srgbClr val="000000"/>
              </a:solidFill>
              <a:latin typeface="Times New Roman" panose="02020603050405020304" pitchFamily="18" charset="0"/>
              <a:ea typeface="Times New Roman" panose="02020603050405020304" pitchFamily="18" charset="0"/>
            </a:endParaRPr>
          </a:p>
          <a:p>
            <a:pPr marL="0" marR="0" algn="just">
              <a:spcBef>
                <a:spcPts val="5"/>
              </a:spcBef>
              <a:spcAft>
                <a:spcPts val="0"/>
              </a:spcAft>
            </a:pPr>
            <a:endParaRPr lang="en-US" spc="50" dirty="0">
              <a:solidFill>
                <a:srgbClr val="000000"/>
              </a:solidFill>
              <a:latin typeface="Times New Roman" panose="02020603050405020304" pitchFamily="18" charset="0"/>
              <a:ea typeface="Times New Roman" panose="02020603050405020304" pitchFamily="18" charset="0"/>
            </a:endParaRPr>
          </a:p>
          <a:p>
            <a:pPr marL="0" marR="0" algn="just">
              <a:spcBef>
                <a:spcPts val="5"/>
              </a:spcBef>
              <a:spcAft>
                <a:spcPts val="0"/>
              </a:spcAft>
            </a:pPr>
            <a:r>
              <a:rPr lang="en-US" dirty="0" smtClean="0">
                <a:solidFill>
                  <a:srgbClr val="000000"/>
                </a:solidFill>
                <a:latin typeface="Times New Roman" panose="02020603050405020304" pitchFamily="18" charset="0"/>
                <a:ea typeface="Times New Roman" panose="02020603050405020304" pitchFamily="18" charset="0"/>
              </a:rPr>
              <a:t>Finall</a:t>
            </a:r>
            <a:r>
              <a:rPr lang="en-US" spc="-95" dirty="0" smtClean="0">
                <a:solidFill>
                  <a:srgbClr val="000000"/>
                </a:solidFill>
                <a:latin typeface="Times New Roman" panose="02020603050405020304" pitchFamily="18" charset="0"/>
                <a:ea typeface="Times New Roman" panose="02020603050405020304" pitchFamily="18" charset="0"/>
              </a:rPr>
              <a:t>y</a:t>
            </a:r>
            <a:r>
              <a:rPr lang="en-US" dirty="0">
                <a:solidFill>
                  <a:srgbClr val="000000"/>
                </a:solidFill>
                <a:latin typeface="Times New Roman" panose="02020603050405020304" pitchFamily="18" charset="0"/>
                <a:ea typeface="Times New Roman" panose="02020603050405020304" pitchFamily="18" charset="0"/>
              </a:rPr>
              <a:t>,</a:t>
            </a:r>
            <a:r>
              <a:rPr lang="en-US" spc="11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individuals</a:t>
            </a:r>
            <a:r>
              <a:rPr lang="en-US" spc="1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should</a:t>
            </a:r>
            <a:r>
              <a:rPr lang="en-US" spc="8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be educated</a:t>
            </a:r>
            <a:r>
              <a:rPr lang="en-US" spc="1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on</a:t>
            </a:r>
            <a:r>
              <a:rPr lang="en-US" spc="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a:t>
            </a:r>
            <a:r>
              <a:rPr lang="en-US" spc="5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signs</a:t>
            </a:r>
            <a:r>
              <a:rPr lang="en-US" spc="7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and</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symptoms</a:t>
            </a:r>
            <a:r>
              <a:rPr lang="en-US" spc="12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of</a:t>
            </a:r>
            <a:r>
              <a:rPr lang="en-US" spc="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CVD</a:t>
            </a:r>
            <a:r>
              <a:rPr lang="en-US" spc="7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and</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should</a:t>
            </a:r>
            <a:r>
              <a:rPr lang="en-US" spc="8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be</a:t>
            </a:r>
            <a:r>
              <a:rPr lang="en-US" spc="4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referred</a:t>
            </a:r>
            <a:r>
              <a:rPr lang="en-US" spc="1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to</a:t>
            </a:r>
            <a:r>
              <a:rPr lang="en-US" spc="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 physician</a:t>
            </a:r>
            <a:r>
              <a:rPr lang="en-US" spc="1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for</a:t>
            </a:r>
            <a:r>
              <a:rPr lang="en-US" spc="4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further</a:t>
            </a:r>
            <a:r>
              <a:rPr lang="en-US" spc="9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evaluation</a:t>
            </a:r>
            <a:r>
              <a:rPr lang="en-US" spc="1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should</a:t>
            </a:r>
            <a:r>
              <a:rPr lang="en-US" spc="8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these</a:t>
            </a:r>
            <a:r>
              <a:rPr lang="en-US" spc="8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symptoms</a:t>
            </a:r>
            <a:r>
              <a:rPr lang="en-US" spc="12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occu</a:t>
            </a:r>
            <a:r>
              <a:rPr lang="en-US" spc="-80" dirty="0">
                <a:solidFill>
                  <a:srgbClr val="000000"/>
                </a:solidFill>
                <a:latin typeface="Times New Roman" panose="02020603050405020304" pitchFamily="18" charset="0"/>
                <a:ea typeface="Times New Roman" panose="02020603050405020304" pitchFamily="18" charset="0"/>
              </a:rPr>
              <a:t>r.</a:t>
            </a:r>
            <a:endParaRPr lang="en-US" sz="18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248193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0330"/>
          </a:xfrm>
        </p:spPr>
        <p:txBody>
          <a:bodyPr>
            <a:normAutofit fontScale="90000"/>
          </a:bodyPr>
          <a:lstStyle/>
          <a:p>
            <a:pPr lvl="0" indent="-228600">
              <a:lnSpc>
                <a:spcPts val="3900"/>
              </a:lnSpc>
              <a:spcBef>
                <a:spcPts val="0"/>
              </a:spcBef>
            </a:pPr>
            <a:r>
              <a:rPr lang="en-US" sz="3400" b="1" baseline="30000" dirty="0" smtClean="0">
                <a:solidFill>
                  <a:prstClr val="black"/>
                </a:solidFill>
                <a:latin typeface="Times New Roman" panose="02020603050405020304" pitchFamily="18" charset="0"/>
                <a:ea typeface="Times New Roman" panose="02020603050405020304" pitchFamily="18" charset="0"/>
                <a:cs typeface="+mn-cs"/>
              </a:rPr>
              <a:t/>
            </a:r>
            <a:br>
              <a:rPr lang="en-US" sz="3400" b="1" baseline="30000" dirty="0" smtClean="0">
                <a:solidFill>
                  <a:prstClr val="black"/>
                </a:solidFill>
                <a:latin typeface="Times New Roman" panose="02020603050405020304" pitchFamily="18" charset="0"/>
                <a:ea typeface="Times New Roman" panose="02020603050405020304" pitchFamily="18" charset="0"/>
                <a:cs typeface="+mn-cs"/>
              </a:rPr>
            </a:br>
            <a:r>
              <a:rPr lang="en-US" sz="3400" b="1" baseline="30000" dirty="0">
                <a:solidFill>
                  <a:prstClr val="black"/>
                </a:solidFill>
                <a:latin typeface="Times New Roman" panose="02020603050405020304" pitchFamily="18" charset="0"/>
                <a:ea typeface="Times New Roman" panose="02020603050405020304" pitchFamily="18" charset="0"/>
                <a:cs typeface="+mn-cs"/>
              </a:rPr>
              <a:t/>
            </a:r>
            <a:br>
              <a:rPr lang="en-US" sz="3400" b="1" baseline="30000" dirty="0">
                <a:solidFill>
                  <a:prstClr val="black"/>
                </a:solidFill>
                <a:latin typeface="Times New Roman" panose="02020603050405020304" pitchFamily="18" charset="0"/>
                <a:ea typeface="Times New Roman" panose="02020603050405020304" pitchFamily="18" charset="0"/>
                <a:cs typeface="+mn-cs"/>
              </a:rPr>
            </a:br>
            <a:r>
              <a:rPr lang="en-US" sz="6000" b="1" baseline="30000" dirty="0" smtClean="0">
                <a:solidFill>
                  <a:prstClr val="black"/>
                </a:solidFill>
                <a:latin typeface="Times New Roman" panose="02020603050405020304" pitchFamily="18" charset="0"/>
                <a:ea typeface="Times New Roman" panose="02020603050405020304" pitchFamily="18" charset="0"/>
                <a:cs typeface="+mn-cs"/>
              </a:rPr>
              <a:t>Exercise </a:t>
            </a:r>
            <a:r>
              <a:rPr lang="en-US" sz="6000" b="1" baseline="30000" dirty="0">
                <a:solidFill>
                  <a:prstClr val="black"/>
                </a:solidFill>
                <a:latin typeface="Times New Roman" panose="02020603050405020304" pitchFamily="18" charset="0"/>
                <a:ea typeface="Times New Roman" panose="02020603050405020304" pitchFamily="18" charset="0"/>
                <a:cs typeface="+mn-cs"/>
              </a:rPr>
              <a:t>Pre-Participation Health Screening </a:t>
            </a:r>
            <a:r>
              <a:rPr lang="en-US" sz="3600" dirty="0">
                <a:solidFill>
                  <a:prstClr val="black"/>
                </a:solidFill>
                <a:latin typeface="Times New Roman" panose="02020603050405020304" pitchFamily="18" charset="0"/>
                <a:ea typeface="Times New Roman" panose="02020603050405020304" pitchFamily="18" charset="0"/>
                <a:cs typeface="+mn-cs"/>
              </a:rPr>
              <a:t/>
            </a:r>
            <a:br>
              <a:rPr lang="en-US" sz="3600" dirty="0">
                <a:solidFill>
                  <a:prstClr val="black"/>
                </a:solidFill>
                <a:latin typeface="Times New Roman" panose="02020603050405020304" pitchFamily="18" charset="0"/>
                <a:ea typeface="Times New Roman" panose="02020603050405020304" pitchFamily="18" charset="0"/>
                <a:cs typeface="+mn-cs"/>
              </a:rPr>
            </a:br>
            <a:endParaRPr lang="en-US" sz="8000" dirty="0"/>
          </a:p>
        </p:txBody>
      </p:sp>
      <p:sp>
        <p:nvSpPr>
          <p:cNvPr id="3" name="Content Placeholder 2"/>
          <p:cNvSpPr>
            <a:spLocks noGrp="1"/>
          </p:cNvSpPr>
          <p:nvPr>
            <p:ph idx="1"/>
          </p:nvPr>
        </p:nvSpPr>
        <p:spPr>
          <a:xfrm>
            <a:off x="484909" y="1385456"/>
            <a:ext cx="11208327" cy="4791507"/>
          </a:xfrm>
        </p:spPr>
        <p:txBody>
          <a:bodyPr>
            <a:normAutofit fontScale="92500" lnSpcReduction="10000"/>
          </a:bodyPr>
          <a:lstStyle/>
          <a:p>
            <a:pPr marL="0" marR="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rPr>
              <a:t>Historicall</a:t>
            </a:r>
            <a:r>
              <a:rPr lang="en-US" spc="-95" dirty="0" smtClean="0">
                <a:latin typeface="Times New Roman" panose="02020603050405020304" pitchFamily="18" charset="0"/>
                <a:ea typeface="Times New Roman" panose="02020603050405020304" pitchFamily="18" charset="0"/>
              </a:rPr>
              <a:t>y</a:t>
            </a:r>
            <a:r>
              <a:rPr lang="en-US" dirty="0">
                <a:latin typeface="Times New Roman" panose="02020603050405020304" pitchFamily="18" charset="0"/>
                <a:ea typeface="Times New Roman" panose="02020603050405020304" pitchFamily="18" charset="0"/>
              </a:rPr>
              <a:t>,</a:t>
            </a:r>
            <a:r>
              <a:rPr lang="en-US" spc="1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pre-participation</a:t>
            </a:r>
            <a:r>
              <a:rPr lang="en-US" spc="2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health</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screening</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process</a:t>
            </a:r>
            <a:r>
              <a:rPr lang="en-US" spc="10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centered</a:t>
            </a:r>
            <a:r>
              <a:rPr lang="en-US" spc="1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on the risk</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classification</a:t>
            </a:r>
            <a:r>
              <a:rPr lang="en-US" spc="2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
            </a:r>
            <a:r>
              <a:rPr lang="en-US" i="1" dirty="0">
                <a:latin typeface="Times New Roman" panose="02020603050405020304" pitchFamily="18" charset="0"/>
                <a:ea typeface="Times New Roman" panose="02020603050405020304" pitchFamily="18" charset="0"/>
              </a:rPr>
              <a:t>i.e.</a:t>
            </a:r>
            <a:r>
              <a:rPr lang="en-US" dirty="0">
                <a:latin typeface="Times New Roman" panose="02020603050405020304" pitchFamily="18" charset="0"/>
                <a:ea typeface="Times New Roman" panose="02020603050405020304" pitchFamily="18" charset="0"/>
              </a:rPr>
              <a:t>,</a:t>
            </a:r>
            <a:r>
              <a:rPr lang="en-US" spc="6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lo</a:t>
            </a:r>
            <a:r>
              <a:rPr lang="en-US" b="1" spc="-95" dirty="0">
                <a:latin typeface="Times New Roman" panose="02020603050405020304" pitchFamily="18" charset="0"/>
                <a:ea typeface="Times New Roman" panose="02020603050405020304" pitchFamily="18" charset="0"/>
              </a:rPr>
              <a:t>w</a:t>
            </a:r>
            <a:r>
              <a:rPr lang="en-US" b="1" dirty="0">
                <a:latin typeface="Times New Roman" panose="02020603050405020304" pitchFamily="18" charset="0"/>
                <a:ea typeface="Times New Roman" panose="02020603050405020304" pitchFamily="18" charset="0"/>
              </a:rPr>
              <a:t>,</a:t>
            </a:r>
            <a:r>
              <a:rPr lang="en-US" b="1" spc="6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moderate,</a:t>
            </a:r>
            <a:r>
              <a:rPr lang="en-US" b="1" spc="14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high</a:t>
            </a:r>
            <a:r>
              <a:rPr lang="en-US" dirty="0">
                <a:latin typeface="Times New Roman" panose="02020603050405020304" pitchFamily="18" charset="0"/>
                <a:ea typeface="Times New Roman" panose="02020603050405020304" pitchFamily="18" charset="0"/>
              </a:rPr>
              <a:t>)</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all</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individuals</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which</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was based</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on</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b="1" dirty="0">
                <a:latin typeface="Times New Roman" panose="02020603050405020304" pitchFamily="18" charset="0"/>
                <a:ea typeface="Times New Roman" panose="02020603050405020304" pitchFamily="18" charset="0"/>
              </a:rPr>
              <a:t>)</a:t>
            </a:r>
            <a:r>
              <a:rPr lang="en-US" b="1" spc="4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the</a:t>
            </a:r>
            <a:r>
              <a:rPr lang="en-US" b="1" spc="5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number</a:t>
            </a:r>
            <a:r>
              <a:rPr lang="en-US" b="1" spc="10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of</a:t>
            </a:r>
            <a:r>
              <a:rPr lang="en-US" b="1" spc="3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cardiovascular</a:t>
            </a:r>
            <a:r>
              <a:rPr lang="en-US" b="1" spc="21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disease</a:t>
            </a:r>
            <a:r>
              <a:rPr lang="en-US" b="1" spc="11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(CVD)</a:t>
            </a:r>
            <a:r>
              <a:rPr lang="en-US" b="1" spc="9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risk</a:t>
            </a:r>
            <a:r>
              <a:rPr lang="en-US" b="1" spc="5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factors</a:t>
            </a:r>
            <a:r>
              <a:rPr lang="en-US" b="1" spc="10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and</a:t>
            </a:r>
            <a:r>
              <a:rPr lang="en-US" b="1" spc="5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(b)</a:t>
            </a:r>
            <a:r>
              <a:rPr lang="en-US" b="1" spc="4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the presence</a:t>
            </a:r>
            <a:r>
              <a:rPr lang="en-US" b="1" spc="13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of</a:t>
            </a:r>
            <a:r>
              <a:rPr lang="en-US" b="1" spc="3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signs</a:t>
            </a:r>
            <a:r>
              <a:rPr lang="en-US" b="1" spc="7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or</a:t>
            </a:r>
            <a:r>
              <a:rPr lang="en-US" b="1" spc="3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symptoms</a:t>
            </a:r>
            <a:r>
              <a:rPr lang="en-US" b="1" spc="12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and/or</a:t>
            </a:r>
            <a:r>
              <a:rPr lang="en-US" b="1" spc="9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known</a:t>
            </a:r>
            <a:r>
              <a:rPr lang="en-US" b="1" spc="8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cardiovascular</a:t>
            </a:r>
            <a:r>
              <a:rPr lang="en-US" b="1" spc="21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(CV),</a:t>
            </a:r>
            <a:r>
              <a:rPr lang="en-US" b="1" spc="8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metabolic, and/or</a:t>
            </a:r>
            <a:r>
              <a:rPr lang="en-US" b="1" spc="9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pulmonary</a:t>
            </a:r>
            <a:r>
              <a:rPr lang="en-US" b="1" spc="14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disease.</a:t>
            </a:r>
            <a:r>
              <a:rPr lang="en-US" spc="115" dirty="0">
                <a:latin typeface="Times New Roman" panose="02020603050405020304" pitchFamily="18" charset="0"/>
                <a:ea typeface="Times New Roman" panose="02020603050405020304" pitchFamily="18" charset="0"/>
              </a:rPr>
              <a:t> </a:t>
            </a:r>
            <a:endParaRPr lang="en-US" spc="115" dirty="0" smtClean="0">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endParaRPr lang="en-US" spc="115" dirty="0">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en-US" dirty="0" smtClean="0">
                <a:latin typeface="Times New Roman" panose="02020603050405020304" pitchFamily="18" charset="0"/>
                <a:ea typeface="Times New Roman" panose="02020603050405020304" pitchFamily="18" charset="0"/>
              </a:rPr>
              <a:t>Recommendations</a:t>
            </a:r>
            <a:r>
              <a:rPr lang="en-US" spc="255"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for</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pre-participation</a:t>
            </a:r>
            <a:r>
              <a:rPr lang="en-US" spc="2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medical examination</a:t>
            </a:r>
            <a:r>
              <a:rPr lang="en-US" spc="1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testing</a:t>
            </a:r>
            <a:r>
              <a:rPr lang="en-US" spc="1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were</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then</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based</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on</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risk</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classification</a:t>
            </a:r>
            <a:r>
              <a:rPr lang="en-US" spc="2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 proposed</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intensit</a:t>
            </a:r>
            <a:r>
              <a:rPr lang="en-US" spc="-95" dirty="0">
                <a:latin typeface="Times New Roman" panose="02020603050405020304" pitchFamily="18" charset="0"/>
                <a:ea typeface="Times New Roman" panose="02020603050405020304" pitchFamily="18" charset="0"/>
              </a:rPr>
              <a:t>y</a:t>
            </a:r>
            <a:r>
              <a:rPr lang="en-US" dirty="0">
                <a:latin typeface="Times New Roman" panose="02020603050405020304" pitchFamily="18" charset="0"/>
                <a:ea typeface="Times New Roman" panose="02020603050405020304" pitchFamily="18" charset="0"/>
              </a:rPr>
              <a:t>.</a:t>
            </a:r>
            <a:r>
              <a:rPr lang="en-US" spc="130" dirty="0">
                <a:latin typeface="Times New Roman" panose="02020603050405020304" pitchFamily="18"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72966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39" y="147484"/>
            <a:ext cx="11916696" cy="1194620"/>
          </a:xfrm>
        </p:spPr>
        <p:txBody>
          <a:bodyPr>
            <a:normAutofit fontScale="90000"/>
          </a:bodyPr>
          <a:lstStyle/>
          <a:p>
            <a:r>
              <a:rPr lang="en-US" dirty="0" smtClean="0">
                <a:latin typeface="Times New Roman" panose="02020603050405020304" pitchFamily="18" charset="0"/>
                <a:ea typeface="Times New Roman" panose="02020603050405020304" pitchFamily="18" charset="0"/>
              </a:rPr>
              <a:t>Exercise</a:t>
            </a:r>
            <a:r>
              <a:rPr lang="en-US" spc="125"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pre-participation</a:t>
            </a:r>
            <a:r>
              <a:rPr lang="en-US" spc="230"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health</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screening </a:t>
            </a:r>
            <a:r>
              <a:rPr lang="en-US" dirty="0" smtClean="0">
                <a:latin typeface="Times New Roman" panose="02020603050405020304" pitchFamily="18" charset="0"/>
                <a:ea typeface="Times New Roman" panose="02020603050405020304" pitchFamily="18" charset="0"/>
              </a:rPr>
              <a:t>should bases on:</a:t>
            </a:r>
            <a:endParaRPr lang="en-US" dirty="0"/>
          </a:p>
        </p:txBody>
      </p:sp>
      <p:sp>
        <p:nvSpPr>
          <p:cNvPr id="3" name="Content Placeholder 2"/>
          <p:cNvSpPr>
            <a:spLocks noGrp="1"/>
          </p:cNvSpPr>
          <p:nvPr>
            <p:ph idx="1"/>
          </p:nvPr>
        </p:nvSpPr>
        <p:spPr>
          <a:xfrm>
            <a:off x="398206" y="1342103"/>
            <a:ext cx="11282517" cy="5088193"/>
          </a:xfrm>
        </p:spPr>
        <p:txBody>
          <a:bodyPr>
            <a:normAutofit/>
          </a:bodyPr>
          <a:lstStyle/>
          <a:p>
            <a:pPr algn="just"/>
            <a:r>
              <a:rPr lang="en-US" dirty="0" smtClean="0"/>
              <a:t>(a</a:t>
            </a:r>
            <a:r>
              <a:rPr lang="en-US" sz="3200" dirty="0"/>
              <a:t>) the individual’s current level of physical activity (PA); </a:t>
            </a:r>
            <a:endParaRPr lang="en-US" sz="3200" dirty="0" smtClean="0"/>
          </a:p>
          <a:p>
            <a:pPr algn="just"/>
            <a:endParaRPr lang="en-US" sz="3200" dirty="0"/>
          </a:p>
          <a:p>
            <a:pPr algn="just"/>
            <a:r>
              <a:rPr lang="en-US" sz="3200" dirty="0" smtClean="0"/>
              <a:t>(</a:t>
            </a:r>
            <a:r>
              <a:rPr lang="en-US" sz="3200" dirty="0"/>
              <a:t>b) the presence of signs or symptoms and/or known CV, metabolic, or renal disease; and </a:t>
            </a:r>
            <a:endParaRPr lang="en-US" sz="3200" dirty="0" smtClean="0"/>
          </a:p>
          <a:p>
            <a:pPr algn="just"/>
            <a:r>
              <a:rPr lang="en-US" sz="3200" dirty="0" smtClean="0"/>
              <a:t>(</a:t>
            </a:r>
            <a:r>
              <a:rPr lang="en-US" sz="3200" dirty="0"/>
              <a:t>c) the desired exercise intensity because these three factors have been identified as important risk modulators of exercise-related CV events.</a:t>
            </a:r>
          </a:p>
          <a:p>
            <a:pPr algn="just"/>
            <a:r>
              <a:rPr lang="en-US" sz="3200" dirty="0"/>
              <a:t>  No longer includes the CVD risk factor profile as part of the decision making </a:t>
            </a:r>
            <a:r>
              <a:rPr lang="en-US" sz="3200" dirty="0" smtClean="0"/>
              <a:t> </a:t>
            </a:r>
            <a:r>
              <a:rPr lang="en-US" sz="3200" dirty="0"/>
              <a:t>for referral to a health care provider prior to the initiating a moderate-to- vigorous intensity exercise program</a:t>
            </a:r>
            <a:r>
              <a:rPr lang="en-US" sz="3200" dirty="0" smtClean="0"/>
              <a:t>.</a:t>
            </a:r>
            <a:endParaRPr lang="en-US" sz="3200" dirty="0"/>
          </a:p>
          <a:p>
            <a:endParaRPr lang="en-US" sz="3200" dirty="0"/>
          </a:p>
        </p:txBody>
      </p:sp>
    </p:spTree>
    <p:extLst>
      <p:ext uri="{BB962C8B-B14F-4D97-AF65-F5344CB8AC3E}">
        <p14:creationId xmlns:p14="http://schemas.microsoft.com/office/powerpoint/2010/main" val="3270587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465" y="353962"/>
            <a:ext cx="11474245" cy="6046838"/>
          </a:xfrm>
        </p:spPr>
        <p:txBody>
          <a:bodyPr>
            <a:normAutofit/>
          </a:bodyPr>
          <a:lstStyle/>
          <a:p>
            <a:pPr marL="0" indent="0" algn="just">
              <a:buNone/>
            </a:pPr>
            <a:r>
              <a:rPr lang="en-US" dirty="0" smtClean="0"/>
              <a:t>No </a:t>
            </a:r>
            <a:r>
              <a:rPr lang="en-US" dirty="0"/>
              <a:t>longer recommends a low, moderate, or high risk classification scheme.</a:t>
            </a:r>
          </a:p>
          <a:p>
            <a:pPr algn="just"/>
            <a:r>
              <a:rPr lang="en-US" dirty="0"/>
              <a:t>  Makes general recommendations for medical clearance versus specific recommendations for medical exams or exercise tests, leaving the manner of clearance to the discretion of the health care provider.</a:t>
            </a:r>
          </a:p>
          <a:p>
            <a:pPr algn="just"/>
            <a:r>
              <a:rPr lang="en-US" dirty="0"/>
              <a:t>  Does not automatically refer individuals with pulmonary disease for medical clearance prior to the initiation of an exercise program</a:t>
            </a:r>
            <a:r>
              <a:rPr lang="en-US" dirty="0" smtClean="0"/>
              <a:t>.</a:t>
            </a:r>
          </a:p>
          <a:p>
            <a:pPr algn="just"/>
            <a:r>
              <a:rPr lang="en-US" dirty="0"/>
              <a:t>T</a:t>
            </a:r>
            <a:r>
              <a:rPr lang="en-US" dirty="0" smtClean="0"/>
              <a:t>he </a:t>
            </a:r>
            <a:r>
              <a:rPr lang="en-US" dirty="0"/>
              <a:t>present ACSM recommendation that the inclusion of exercise testing or any other type of exam, as part </a:t>
            </a:r>
            <a:r>
              <a:rPr lang="en-US" dirty="0" smtClean="0"/>
              <a:t>of medical </a:t>
            </a:r>
            <a:r>
              <a:rPr lang="en-US" dirty="0"/>
              <a:t>clearance, should be left to the clinical judgment of qualified health </a:t>
            </a:r>
            <a:r>
              <a:rPr lang="en-US" dirty="0" smtClean="0"/>
              <a:t>care providers</a:t>
            </a:r>
            <a:r>
              <a:rPr lang="en-US" dirty="0"/>
              <a:t>.</a:t>
            </a:r>
          </a:p>
          <a:p>
            <a:pPr algn="just"/>
            <a:r>
              <a:rPr lang="en-US" dirty="0"/>
              <a:t>In the new exercise </a:t>
            </a:r>
            <a:r>
              <a:rPr lang="en-US" dirty="0" smtClean="0"/>
              <a:t>pre-participation </a:t>
            </a:r>
            <a:r>
              <a:rPr lang="en-US" dirty="0"/>
              <a:t>health screening procedures, individuals with pulmonary disease are no longer automatically referred for </a:t>
            </a:r>
            <a:r>
              <a:rPr lang="en-US" dirty="0" smtClean="0"/>
              <a:t>medical </a:t>
            </a:r>
            <a:r>
              <a:rPr lang="en-US" dirty="0"/>
              <a:t>clearance because pulmonary disease does not increase the risks of nonfatal or fatal CV complications during or immediately after exercise;</a:t>
            </a:r>
          </a:p>
          <a:p>
            <a:pPr algn="just"/>
            <a:endParaRPr lang="en-US" dirty="0"/>
          </a:p>
        </p:txBody>
      </p:sp>
    </p:spTree>
    <p:extLst>
      <p:ext uri="{BB962C8B-B14F-4D97-AF65-F5344CB8AC3E}">
        <p14:creationId xmlns:p14="http://schemas.microsoft.com/office/powerpoint/2010/main" val="3408794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885371"/>
            <a:ext cx="11408228" cy="5573486"/>
          </a:xfrm>
        </p:spPr>
        <p:txBody>
          <a:bodyPr/>
          <a:lstStyle/>
          <a:p>
            <a:pPr algn="just"/>
            <a:r>
              <a:rPr lang="en-US" b="1" dirty="0"/>
              <a:t>The goals of the new ACSM exercise pre-participation health screening process is to identify </a:t>
            </a:r>
            <a:r>
              <a:rPr lang="en-US" b="1" dirty="0" smtClean="0"/>
              <a:t>individuals:</a:t>
            </a:r>
          </a:p>
          <a:p>
            <a:pPr algn="just"/>
            <a:endParaRPr lang="en-US" dirty="0"/>
          </a:p>
          <a:p>
            <a:pPr algn="just"/>
            <a:r>
              <a:rPr lang="en-US" dirty="0" smtClean="0"/>
              <a:t> </a:t>
            </a:r>
            <a:r>
              <a:rPr lang="en-US" dirty="0"/>
              <a:t>(a) who should receive medical clearance before initiating an exercise program or increasing the frequency, intensity, and/or volume of their current program; </a:t>
            </a:r>
            <a:endParaRPr lang="en-US" dirty="0" smtClean="0"/>
          </a:p>
          <a:p>
            <a:pPr algn="just"/>
            <a:endParaRPr lang="en-US" dirty="0"/>
          </a:p>
          <a:p>
            <a:pPr algn="just"/>
            <a:r>
              <a:rPr lang="en-US" dirty="0" smtClean="0"/>
              <a:t>(</a:t>
            </a:r>
            <a:r>
              <a:rPr lang="en-US" dirty="0"/>
              <a:t>b) with clinically significant disease(s) who may benefit from participating in a medically supervised exercise program; and </a:t>
            </a:r>
            <a:endParaRPr lang="en-US" dirty="0" smtClean="0"/>
          </a:p>
          <a:p>
            <a:pPr algn="just"/>
            <a:r>
              <a:rPr lang="en-US" dirty="0" smtClean="0"/>
              <a:t>(</a:t>
            </a:r>
            <a:r>
              <a:rPr lang="en-US" dirty="0"/>
              <a:t>c) with medical conditions that may require exclusion from exercise programs until those conditions are abated or better controlled. </a:t>
            </a:r>
            <a:endParaRPr lang="en-US" dirty="0" smtClean="0"/>
          </a:p>
          <a:p>
            <a:pPr marL="0" indent="0" algn="just">
              <a:buNone/>
            </a:pPr>
            <a:endParaRPr lang="en-US" dirty="0"/>
          </a:p>
        </p:txBody>
      </p:sp>
    </p:spTree>
    <p:extLst>
      <p:ext uri="{BB962C8B-B14F-4D97-AF65-F5344CB8AC3E}">
        <p14:creationId xmlns:p14="http://schemas.microsoft.com/office/powerpoint/2010/main" val="578639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7961"/>
          </a:xfrm>
        </p:spPr>
        <p:txBody>
          <a:bodyPr>
            <a:normAutofit fontScale="90000"/>
          </a:bodyPr>
          <a:lstStyle/>
          <a:p>
            <a:pPr marL="228600" lvl="0" indent="-228600">
              <a:spcBef>
                <a:spcPts val="1000"/>
              </a:spcBef>
            </a:pPr>
            <a:r>
              <a:rPr lang="en-US" sz="2800" dirty="0" smtClean="0">
                <a:solidFill>
                  <a:prstClr val="black"/>
                </a:solidFill>
                <a:latin typeface="Calibri" panose="020F0502020204030204"/>
                <a:ea typeface="+mn-ea"/>
                <a:cs typeface="+mn-cs"/>
              </a:rPr>
              <a:t/>
            </a:r>
            <a:br>
              <a:rPr lang="en-US" sz="2800" dirty="0" smtClean="0">
                <a:solidFill>
                  <a:prstClr val="black"/>
                </a:solidFill>
                <a:latin typeface="Calibri" panose="020F0502020204030204"/>
                <a:ea typeface="+mn-ea"/>
                <a:cs typeface="+mn-cs"/>
              </a:rPr>
            </a:br>
            <a:r>
              <a:rPr lang="en-US" sz="2800" dirty="0" smtClean="0">
                <a:solidFill>
                  <a:prstClr val="black"/>
                </a:solidFill>
                <a:latin typeface="Calibri" panose="020F0502020204030204"/>
                <a:ea typeface="+mn-ea"/>
                <a:cs typeface="+mn-cs"/>
              </a:rPr>
              <a:t/>
            </a:r>
            <a:br>
              <a:rPr lang="en-US" sz="2800" dirty="0" smtClean="0">
                <a:solidFill>
                  <a:prstClr val="black"/>
                </a:solidFill>
                <a:latin typeface="Calibri" panose="020F0502020204030204"/>
                <a:ea typeface="+mn-ea"/>
                <a:cs typeface="+mn-cs"/>
              </a:rPr>
            </a:br>
            <a:endParaRPr lang="en-US" sz="6000" dirty="0"/>
          </a:p>
        </p:txBody>
      </p:sp>
      <p:sp>
        <p:nvSpPr>
          <p:cNvPr id="3" name="Content Placeholder 2"/>
          <p:cNvSpPr>
            <a:spLocks noGrp="1"/>
          </p:cNvSpPr>
          <p:nvPr>
            <p:ph idx="1"/>
          </p:nvPr>
        </p:nvSpPr>
        <p:spPr>
          <a:xfrm>
            <a:off x="493485" y="575188"/>
            <a:ext cx="11219543" cy="5753042"/>
          </a:xfrm>
        </p:spPr>
        <p:txBody>
          <a:bodyPr/>
          <a:lstStyle/>
          <a:p>
            <a:pPr marL="0" marR="0" lvl="0" indent="0">
              <a:spcBef>
                <a:spcPts val="0"/>
              </a:spcBef>
              <a:spcAft>
                <a:spcPts val="0"/>
              </a:spcAft>
              <a:buNone/>
            </a:pPr>
            <a:r>
              <a:rPr lang="en-US" sz="4000" dirty="0" smtClean="0">
                <a:solidFill>
                  <a:prstClr val="black"/>
                </a:solidFill>
                <a:ea typeface="+mj-ea"/>
                <a:cs typeface="+mj-cs"/>
              </a:rPr>
              <a:t>The new exercise pre-participation health </a:t>
            </a:r>
            <a:r>
              <a:rPr lang="en-US" sz="4000" dirty="0">
                <a:solidFill>
                  <a:prstClr val="black"/>
                </a:solidFill>
                <a:ea typeface="+mj-ea"/>
                <a:cs typeface="+mj-cs"/>
              </a:rPr>
              <a:t>screening algorithm with respect </a:t>
            </a:r>
            <a:r>
              <a:rPr lang="en-US" sz="4000" dirty="0" smtClean="0">
                <a:solidFill>
                  <a:prstClr val="black"/>
                </a:solidFill>
                <a:ea typeface="+mj-ea"/>
                <a:cs typeface="+mj-cs"/>
              </a:rPr>
              <a:t>to:</a:t>
            </a:r>
            <a:br>
              <a:rPr lang="en-US" sz="4000" dirty="0" smtClean="0">
                <a:solidFill>
                  <a:prstClr val="black"/>
                </a:solidFill>
                <a:ea typeface="+mj-ea"/>
                <a:cs typeface="+mj-cs"/>
              </a:rPr>
            </a:br>
            <a:endParaRPr lang="en-US" sz="3200" dirty="0" smtClean="0">
              <a:latin typeface="Times New Roman" panose="02020603050405020304" pitchFamily="18" charset="0"/>
              <a:ea typeface="Times New Roman" panose="02020603050405020304" pitchFamily="18" charset="0"/>
            </a:endParaRPr>
          </a:p>
          <a:p>
            <a:pPr marL="0" marR="0" lvl="0" indent="0" algn="just">
              <a:spcBef>
                <a:spcPts val="0"/>
              </a:spcBef>
              <a:spcAft>
                <a:spcPts val="0"/>
              </a:spcAft>
              <a:buNone/>
            </a:pPr>
            <a:endParaRPr lang="en-US"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Blip>
                <a:blip r:embed="rId2"/>
              </a:buBlip>
            </a:pPr>
            <a:r>
              <a:rPr lang="en-US" dirty="0" smtClean="0">
                <a:latin typeface="Times New Roman" panose="02020603050405020304" pitchFamily="18" charset="0"/>
                <a:ea typeface="Times New Roman" panose="02020603050405020304" pitchFamily="18" charset="0"/>
              </a:rPr>
              <a:t>Determining</a:t>
            </a:r>
            <a:r>
              <a:rPr lang="en-US" spc="170"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current</a:t>
            </a:r>
            <a:r>
              <a:rPr lang="en-US" spc="100" dirty="0">
                <a:latin typeface="Times New Roman" panose="02020603050405020304" pitchFamily="18" charset="0"/>
                <a:ea typeface="Times New Roman" panose="02020603050405020304" pitchFamily="18" charset="0"/>
              </a:rPr>
              <a:t> </a:t>
            </a:r>
            <a:r>
              <a:rPr lang="en-US" spc="-130" dirty="0">
                <a:latin typeface="Times New Roman" panose="02020603050405020304" pitchFamily="18" charset="0"/>
                <a:ea typeface="Times New Roman" panose="02020603050405020304" pitchFamily="18" charset="0"/>
              </a:rPr>
              <a:t>P</a:t>
            </a:r>
            <a:r>
              <a:rPr lang="en-US" spc="-80" dirty="0">
                <a:latin typeface="Times New Roman" panose="02020603050405020304" pitchFamily="18" charset="0"/>
                <a:ea typeface="Times New Roman" panose="02020603050405020304" pitchFamily="18" charset="0"/>
              </a:rPr>
              <a:t>A</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levels</a:t>
            </a:r>
            <a:endParaRPr lang="en-US" sz="1800" dirty="0">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Blip>
                <a:blip r:embed="rId2"/>
              </a:buBlip>
            </a:pPr>
            <a:r>
              <a:rPr lang="en-US" dirty="0">
                <a:latin typeface="Times New Roman" panose="02020603050405020304" pitchFamily="18" charset="0"/>
                <a:ea typeface="Times New Roman" panose="02020603050405020304" pitchFamily="18" charset="0"/>
              </a:rPr>
              <a:t>Identifying</a:t>
            </a:r>
            <a:r>
              <a:rPr lang="en-US" spc="1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signs</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symptoms</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underlying</a:t>
            </a:r>
            <a:r>
              <a:rPr lang="en-US" spc="1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a:t>
            </a:r>
            <a:r>
              <a:rPr lang="en-US" spc="-185" dirty="0">
                <a:latin typeface="Times New Roman" panose="02020603050405020304" pitchFamily="18" charset="0"/>
                <a:ea typeface="Times New Roman" panose="02020603050405020304" pitchFamily="18" charset="0"/>
              </a:rPr>
              <a:t>V</a:t>
            </a:r>
            <a:r>
              <a:rPr lang="en-US" dirty="0">
                <a:latin typeface="Times New Roman" panose="02020603050405020304" pitchFamily="18" charset="0"/>
                <a:ea typeface="Times New Roman" panose="02020603050405020304" pitchFamily="18" charset="0"/>
              </a:rPr>
              <a:t>,</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metabolic,</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renal disease</a:t>
            </a:r>
            <a:endParaRPr lang="en-US" sz="1800" dirty="0">
              <a:latin typeface="Times New Roman" panose="02020603050405020304" pitchFamily="18" charset="0"/>
              <a:ea typeface="Times New Roman" panose="02020603050405020304" pitchFamily="18" charset="0"/>
            </a:endParaRPr>
          </a:p>
          <a:p>
            <a:pPr marL="342900" marR="0" lvl="0" indent="-342900" algn="just">
              <a:spcBef>
                <a:spcPts val="150"/>
              </a:spcBef>
              <a:spcAft>
                <a:spcPts val="0"/>
              </a:spcAft>
              <a:buFont typeface="Symbol" panose="05050102010706020507" pitchFamily="18" charset="2"/>
              <a:buBlip>
                <a:blip r:embed="rId2"/>
              </a:buBlip>
            </a:pPr>
            <a:r>
              <a:rPr lang="en-US" dirty="0">
                <a:latin typeface="Times New Roman" panose="02020603050405020304" pitchFamily="18" charset="0"/>
                <a:ea typeface="Times New Roman" panose="02020603050405020304" pitchFamily="18" charset="0"/>
              </a:rPr>
              <a:t>Identifying</a:t>
            </a:r>
            <a:r>
              <a:rPr lang="en-US" spc="1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individuals</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with</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diagnosed</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a:t>
            </a:r>
            <a:r>
              <a:rPr lang="en-US" spc="-25" dirty="0">
                <a:latin typeface="Times New Roman" panose="02020603050405020304" pitchFamily="18" charset="0"/>
                <a:ea typeface="Times New Roman" panose="02020603050405020304" pitchFamily="18" charset="0"/>
              </a:rPr>
              <a:t>V</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metabolic</a:t>
            </a:r>
            <a:r>
              <a:rPr lang="en-US" spc="1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disease </a:t>
            </a:r>
            <a:endParaRPr lang="en-US" sz="1800" dirty="0">
              <a:latin typeface="Times New Roman" panose="02020603050405020304" pitchFamily="18" charset="0"/>
              <a:ea typeface="Times New Roman" panose="02020603050405020304" pitchFamily="18" charset="0"/>
            </a:endParaRPr>
          </a:p>
          <a:p>
            <a:pPr marL="342900" marR="36830" lvl="0" indent="-342900" algn="just">
              <a:lnSpc>
                <a:spcPct val="114000"/>
              </a:lnSpc>
              <a:spcBef>
                <a:spcPts val="260"/>
              </a:spcBef>
              <a:spcAft>
                <a:spcPts val="0"/>
              </a:spcAft>
              <a:buFont typeface="Symbol" panose="05050102010706020507" pitchFamily="18" charset="2"/>
              <a:buBlip>
                <a:blip r:embed="rId2"/>
              </a:buBlip>
            </a:pPr>
            <a:r>
              <a:rPr lang="en-US" dirty="0">
                <a:latin typeface="Times New Roman" panose="02020603050405020304" pitchFamily="18" charset="0"/>
                <a:ea typeface="Times New Roman" panose="02020603050405020304" pitchFamily="18" charset="0"/>
              </a:rPr>
              <a:t>Using</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signs</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symptoms,</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disease</a:t>
            </a:r>
            <a:r>
              <a:rPr lang="en-US" spc="1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histor</a:t>
            </a:r>
            <a:r>
              <a:rPr lang="en-US" spc="-95" dirty="0">
                <a:latin typeface="Times New Roman" panose="02020603050405020304" pitchFamily="18" charset="0"/>
                <a:ea typeface="Times New Roman" panose="02020603050405020304" pitchFamily="18" charset="0"/>
              </a:rPr>
              <a:t>y</a:t>
            </a:r>
            <a:r>
              <a:rPr lang="en-US" dirty="0">
                <a:latin typeface="Times New Roman" panose="02020603050405020304" pitchFamily="18" charset="0"/>
                <a:ea typeface="Times New Roman" panose="02020603050405020304" pitchFamily="18" charset="0"/>
              </a:rPr>
              <a:t>,</a:t>
            </a:r>
            <a:r>
              <a:rPr lang="en-US" spc="1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current</a:t>
            </a:r>
            <a:r>
              <a:rPr lang="en-US" spc="1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participation,</a:t>
            </a:r>
            <a:r>
              <a:rPr lang="en-US" spc="1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 desired</a:t>
            </a:r>
            <a:r>
              <a:rPr lang="en-US" spc="10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intensity</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guide</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recommendations</a:t>
            </a:r>
            <a:r>
              <a:rPr lang="en-US" spc="2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for</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pre-participation medical</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clearance</a:t>
            </a:r>
            <a:endParaRPr lang="en-US" sz="18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888071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465" y="722671"/>
            <a:ext cx="11503741" cy="5869858"/>
          </a:xfrm>
        </p:spPr>
        <p:txBody>
          <a:bodyPr>
            <a:normAutofit/>
          </a:bodyPr>
          <a:lstStyle/>
          <a:p>
            <a:pPr algn="just"/>
            <a:r>
              <a:rPr lang="en-US" dirty="0"/>
              <a:t>By following a pre-participation screening algorithm taking into account the preceding points, exercise professionals are better able to identify participants who are at risk for exercise- or PA-related CV complications. </a:t>
            </a:r>
            <a:endParaRPr lang="en-US" dirty="0" smtClean="0"/>
          </a:p>
          <a:p>
            <a:pPr algn="just"/>
            <a:endParaRPr lang="en-US" dirty="0" smtClean="0"/>
          </a:p>
          <a:p>
            <a:pPr algn="just"/>
            <a:endParaRPr lang="en-US" dirty="0" smtClean="0"/>
          </a:p>
          <a:p>
            <a:pPr algn="just"/>
            <a:r>
              <a:rPr lang="en-US" dirty="0" smtClean="0"/>
              <a:t>The </a:t>
            </a:r>
            <a:r>
              <a:rPr lang="en-US" dirty="0"/>
              <a:t>algorithm is designed to identify individuals who should receive medical clearance before initiating an exercise program or increasing the frequency, intensity, and/or volume of their current program and may also help to identify those with clinically significant disease(s) who may benefit from participating in a </a:t>
            </a:r>
            <a:r>
              <a:rPr lang="en-US" dirty="0" smtClean="0"/>
              <a:t>medically </a:t>
            </a:r>
            <a:r>
              <a:rPr lang="en-US" dirty="0"/>
              <a:t>supervised exercise program and those with medical conditions that may require exclusion from exercise programs until those conditions are abated or better controlled</a:t>
            </a:r>
          </a:p>
          <a:p>
            <a:endParaRPr lang="en-US" dirty="0"/>
          </a:p>
        </p:txBody>
      </p:sp>
    </p:spTree>
    <p:extLst>
      <p:ext uri="{BB962C8B-B14F-4D97-AF65-F5344CB8AC3E}">
        <p14:creationId xmlns:p14="http://schemas.microsoft.com/office/powerpoint/2010/main" val="3984173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477" y="132734"/>
            <a:ext cx="11147323" cy="6489291"/>
          </a:xfrm>
        </p:spPr>
        <p:txBody>
          <a:bodyPr/>
          <a:lstStyle/>
          <a:p>
            <a:endParaRPr lang="en-US" dirty="0"/>
          </a:p>
        </p:txBody>
      </p:sp>
      <p:pic>
        <p:nvPicPr>
          <p:cNvPr id="4" name="Picture 3"/>
          <p:cNvPicPr>
            <a:picLocks noChangeAspect="1"/>
          </p:cNvPicPr>
          <p:nvPr/>
        </p:nvPicPr>
        <p:blipFill>
          <a:blip r:embed="rId2"/>
          <a:stretch>
            <a:fillRect/>
          </a:stretch>
        </p:blipFill>
        <p:spPr>
          <a:xfrm>
            <a:off x="752169" y="132734"/>
            <a:ext cx="8583560" cy="6622027"/>
          </a:xfrm>
          <a:prstGeom prst="rect">
            <a:avLst/>
          </a:prstGeom>
        </p:spPr>
      </p:pic>
    </p:spTree>
    <p:extLst>
      <p:ext uri="{BB962C8B-B14F-4D97-AF65-F5344CB8AC3E}">
        <p14:creationId xmlns:p14="http://schemas.microsoft.com/office/powerpoint/2010/main" val="267897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10" y="365126"/>
            <a:ext cx="11533238" cy="799998"/>
          </a:xfrm>
        </p:spPr>
        <p:txBody>
          <a:bodyPr>
            <a:normAutofit/>
          </a:bodyPr>
          <a:lstStyle/>
          <a:p>
            <a:r>
              <a:rPr lang="en-US" sz="4000" b="1" dirty="0" smtClean="0"/>
              <a:t>Exercise </a:t>
            </a:r>
            <a:r>
              <a:rPr lang="en-US" sz="4000" b="1" dirty="0"/>
              <a:t>pre-participation health screening </a:t>
            </a:r>
            <a:r>
              <a:rPr lang="en-US" sz="4000" b="1" dirty="0" smtClean="0"/>
              <a:t>guideline:</a:t>
            </a:r>
            <a:endParaRPr lang="en-US" sz="4000" b="1" dirty="0"/>
          </a:p>
        </p:txBody>
      </p:sp>
      <p:sp>
        <p:nvSpPr>
          <p:cNvPr id="3" name="Content Placeholder 2"/>
          <p:cNvSpPr>
            <a:spLocks noGrp="1"/>
          </p:cNvSpPr>
          <p:nvPr>
            <p:ph idx="1"/>
          </p:nvPr>
        </p:nvSpPr>
        <p:spPr>
          <a:xfrm>
            <a:off x="368709" y="1165124"/>
            <a:ext cx="11400503" cy="5011839"/>
          </a:xfrm>
        </p:spPr>
        <p:txBody>
          <a:bodyPr>
            <a:normAutofit lnSpcReduction="10000"/>
          </a:bodyPr>
          <a:lstStyle/>
          <a:p>
            <a:pPr marL="0" indent="0">
              <a:buNone/>
            </a:pPr>
            <a:r>
              <a:rPr lang="en-US" sz="3200" b="1" dirty="0" smtClean="0"/>
              <a:t>Pre-participation </a:t>
            </a:r>
            <a:r>
              <a:rPr lang="en-US" sz="3200" b="1" dirty="0"/>
              <a:t>health screening before initiating PA or an exercise program is a two-stage process:</a:t>
            </a:r>
          </a:p>
          <a:p>
            <a:endParaRPr lang="en-US" dirty="0"/>
          </a:p>
          <a:p>
            <a:r>
              <a:rPr lang="en-US" dirty="0"/>
              <a:t>1.  The need for medical clearance before initiating or progressing exercise programming is determined using the updated and revised ACSM screening algorithm </a:t>
            </a:r>
            <a:r>
              <a:rPr lang="en-US" dirty="0" smtClean="0"/>
              <a:t>and </a:t>
            </a:r>
            <a:r>
              <a:rPr lang="en-US" dirty="0"/>
              <a:t>the help of a qualified exercise or health care professional. </a:t>
            </a:r>
            <a:endParaRPr lang="en-US" dirty="0" smtClean="0"/>
          </a:p>
          <a:p>
            <a:r>
              <a:rPr lang="en-US" dirty="0" smtClean="0"/>
              <a:t>In </a:t>
            </a:r>
            <a:r>
              <a:rPr lang="en-US" dirty="0"/>
              <a:t>the absence of professional assistance, interested individuals may use self-guided </a:t>
            </a:r>
            <a:r>
              <a:rPr lang="en-US" dirty="0" smtClean="0"/>
              <a:t>methods</a:t>
            </a:r>
          </a:p>
          <a:p>
            <a:pPr algn="just"/>
            <a:r>
              <a:rPr lang="en-US" dirty="0" smtClean="0"/>
              <a:t>2. Medical </a:t>
            </a:r>
            <a:r>
              <a:rPr lang="en-US" dirty="0"/>
              <a:t>clearance should be sought from an appropriate health care provider (</a:t>
            </a:r>
            <a:r>
              <a:rPr lang="en-US" i="1" dirty="0"/>
              <a:t>e.g.</a:t>
            </a:r>
            <a:r>
              <a:rPr lang="en-US" dirty="0"/>
              <a:t>, primary care or internal medicine physician, cardiologist). The manner of clearance should be determined by the clinical judgment and discretion of the health care provider</a:t>
            </a:r>
          </a:p>
        </p:txBody>
      </p:sp>
    </p:spTree>
    <p:extLst>
      <p:ext uri="{BB962C8B-B14F-4D97-AF65-F5344CB8AC3E}">
        <p14:creationId xmlns:p14="http://schemas.microsoft.com/office/powerpoint/2010/main" val="2124752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83529" cy="917985"/>
          </a:xfrm>
        </p:spPr>
        <p:txBody>
          <a:bodyPr>
            <a:noAutofit/>
          </a:bodyPr>
          <a:lstStyle/>
          <a:p>
            <a:r>
              <a:rPr lang="en-US" b="1" dirty="0" smtClean="0">
                <a:latin typeface="Times New Roman" panose="02020603050405020304" pitchFamily="18" charset="0"/>
                <a:ea typeface="Times New Roman" panose="02020603050405020304" pitchFamily="18" charset="0"/>
              </a:rPr>
              <a:t>Pre-participation</a:t>
            </a:r>
            <a:r>
              <a:rPr lang="en-US" b="1" spc="-95" dirty="0" smtClean="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health</a:t>
            </a:r>
            <a:r>
              <a:rPr lang="en-US" b="1" spc="-40" dirty="0">
                <a:latin typeface="Times New Roman" panose="02020603050405020304" pitchFamily="18" charset="0"/>
                <a:ea typeface="Times New Roman" panose="02020603050405020304" pitchFamily="18" charset="0"/>
              </a:rPr>
              <a:t> </a:t>
            </a:r>
            <a:r>
              <a:rPr lang="en-US" b="1" dirty="0" smtClean="0">
                <a:latin typeface="Times New Roman" panose="02020603050405020304" pitchFamily="18" charset="0"/>
                <a:ea typeface="Times New Roman" panose="02020603050405020304" pitchFamily="18" charset="0"/>
              </a:rPr>
              <a:t>screening Methods </a:t>
            </a:r>
            <a:endParaRPr lang="en-US" b="1" dirty="0"/>
          </a:p>
        </p:txBody>
      </p:sp>
      <p:sp>
        <p:nvSpPr>
          <p:cNvPr id="3" name="Content Placeholder 2"/>
          <p:cNvSpPr>
            <a:spLocks noGrp="1"/>
          </p:cNvSpPr>
          <p:nvPr>
            <p:ph idx="1"/>
          </p:nvPr>
        </p:nvSpPr>
        <p:spPr>
          <a:xfrm>
            <a:off x="516194" y="1283110"/>
            <a:ext cx="11105534" cy="4893853"/>
          </a:xfrm>
        </p:spPr>
        <p:txBody>
          <a:bodyPr/>
          <a:lstStyle/>
          <a:p>
            <a:pPr algn="just"/>
            <a:r>
              <a:rPr lang="en-US" dirty="0" smtClean="0">
                <a:latin typeface="Times New Roman" panose="02020603050405020304" pitchFamily="18" charset="0"/>
                <a:ea typeface="Times New Roman" panose="02020603050405020304" pitchFamily="18" charset="0"/>
              </a:rPr>
              <a:t>Pre-participation</a:t>
            </a:r>
            <a:r>
              <a:rPr lang="en-US" spc="-95"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health</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screening</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by</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spc="-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self-screening</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tool</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should</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be</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done</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for</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all individuals</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wishing</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initiate</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50"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program.</a:t>
            </a:r>
          </a:p>
          <a:p>
            <a:pPr algn="just"/>
            <a:r>
              <a:rPr lang="en-US" spc="-20"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Physical</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Activity</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Readiness</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Questionnaire</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
            </a:r>
            <a:r>
              <a:rPr lang="en-US" spc="-130" dirty="0">
                <a:latin typeface="Times New Roman" panose="02020603050405020304" pitchFamily="18" charset="0"/>
                <a:ea typeface="Times New Roman" panose="02020603050405020304" pitchFamily="18" charset="0"/>
              </a:rPr>
              <a:t>P</a:t>
            </a:r>
            <a:r>
              <a:rPr lang="en-US" dirty="0">
                <a:latin typeface="Times New Roman" panose="02020603050405020304" pitchFamily="18" charset="0"/>
                <a:ea typeface="Times New Roman" panose="02020603050405020304" pitchFamily="18" charset="0"/>
              </a:rPr>
              <a:t>AR- Q)</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25" dirty="0">
                <a:latin typeface="Times New Roman" panose="02020603050405020304" pitchFamily="18" charset="0"/>
                <a:ea typeface="Times New Roman" panose="02020603050405020304" pitchFamily="18" charset="0"/>
              </a:rPr>
              <a:t> </a:t>
            </a:r>
            <a:endParaRPr lang="en-US" spc="-25" dirty="0" smtClean="0">
              <a:latin typeface="Times New Roman" panose="02020603050405020304" pitchFamily="18" charset="0"/>
              <a:ea typeface="Times New Roman" panose="02020603050405020304" pitchFamily="18" charset="0"/>
            </a:endParaRPr>
          </a:p>
          <a:p>
            <a:pPr algn="just"/>
            <a:r>
              <a:rPr lang="en-US" dirty="0" smtClean="0">
                <a:latin typeface="Times New Roman" panose="02020603050405020304" pitchFamily="18" charset="0"/>
                <a:ea typeface="Times New Roman" panose="02020603050405020304" pitchFamily="18" charset="0"/>
              </a:rPr>
              <a:t>AHA/ACSM</a:t>
            </a:r>
            <a:r>
              <a:rPr lang="en-US" spc="-80"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Health/Fitness</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Facility</a:t>
            </a:r>
            <a:r>
              <a:rPr lang="en-US" spc="-50"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Pre-participation</a:t>
            </a:r>
            <a:r>
              <a:rPr lang="en-US" spc="-95"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Screening Questionnaire</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addition</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20" dirty="0">
                <a:latin typeface="Times New Roman" panose="02020603050405020304" pitchFamily="18" charset="0"/>
                <a:ea typeface="Times New Roman" panose="02020603050405020304" pitchFamily="18" charset="0"/>
              </a:rPr>
              <a:t> </a:t>
            </a:r>
            <a:r>
              <a:rPr lang="en-US" spc="-130" dirty="0">
                <a:latin typeface="Times New Roman" panose="02020603050405020304" pitchFamily="18" charset="0"/>
                <a:ea typeface="Times New Roman" panose="02020603050405020304" pitchFamily="18" charset="0"/>
              </a:rPr>
              <a:t>P</a:t>
            </a:r>
            <a:r>
              <a:rPr lang="en-US" dirty="0">
                <a:latin typeface="Times New Roman" panose="02020603050405020304" pitchFamily="18" charset="0"/>
                <a:ea typeface="Times New Roman" panose="02020603050405020304" pitchFamily="18" charset="0"/>
              </a:rPr>
              <a:t>AR-Q</a:t>
            </a:r>
            <a:r>
              <a:rPr lang="en-US" dirty="0" smtClean="0">
                <a:latin typeface="Times New Roman" panose="02020603050405020304" pitchFamily="18" charset="0"/>
                <a:ea typeface="Times New Roman" panose="02020603050405020304" pitchFamily="18" charset="0"/>
              </a:rPr>
              <a:t>+</a:t>
            </a:r>
          </a:p>
          <a:p>
            <a:pPr algn="just"/>
            <a:endParaRPr lang="en-US" dirty="0">
              <a:latin typeface="Times New Roman" panose="02020603050405020304" pitchFamily="18" charset="0"/>
            </a:endParaRPr>
          </a:p>
          <a:p>
            <a:pPr algn="just"/>
            <a:r>
              <a:rPr lang="en-US" dirty="0"/>
              <a:t>The PAR-Q was recently updated to the PAR-Q+ </a:t>
            </a:r>
            <a:r>
              <a:rPr lang="en-US" dirty="0" smtClean="0"/>
              <a:t>which </a:t>
            </a:r>
            <a:r>
              <a:rPr lang="en-US" dirty="0"/>
              <a:t>now includes several additional follow-up questions to better guide </a:t>
            </a:r>
            <a:r>
              <a:rPr lang="en-US" dirty="0" smtClean="0"/>
              <a:t>pre-participation </a:t>
            </a:r>
            <a:r>
              <a:rPr lang="en-US" dirty="0"/>
              <a:t>recommendations</a:t>
            </a:r>
          </a:p>
        </p:txBody>
      </p:sp>
    </p:spTree>
    <p:extLst>
      <p:ext uri="{BB962C8B-B14F-4D97-AF65-F5344CB8AC3E}">
        <p14:creationId xmlns:p14="http://schemas.microsoft.com/office/powerpoint/2010/main" val="3331376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1938"/>
          </a:xfrm>
        </p:spPr>
        <p:txBody>
          <a:bodyPr/>
          <a:lstStyle/>
          <a:p>
            <a:r>
              <a:rPr lang="en-US" dirty="0" smtClean="0"/>
              <a:t>CONT</a:t>
            </a:r>
            <a:endParaRPr lang="en-US" dirty="0"/>
          </a:p>
        </p:txBody>
      </p:sp>
      <p:sp>
        <p:nvSpPr>
          <p:cNvPr id="3" name="Content Placeholder 2"/>
          <p:cNvSpPr>
            <a:spLocks noGrp="1"/>
          </p:cNvSpPr>
          <p:nvPr>
            <p:ph idx="1"/>
          </p:nvPr>
        </p:nvSpPr>
        <p:spPr>
          <a:xfrm>
            <a:off x="457200" y="1167064"/>
            <a:ext cx="11361420" cy="5390147"/>
          </a:xfrm>
        </p:spPr>
        <p:txBody>
          <a:bodyPr/>
          <a:lstStyle/>
          <a:p>
            <a:pPr algn="just">
              <a:buFont typeface="Wingdings" panose="05000000000000000000" pitchFamily="2" charset="2"/>
              <a:buChar char="q"/>
            </a:pPr>
            <a:r>
              <a:rPr lang="en-US" dirty="0">
                <a:latin typeface="Times New Roman" panose="02020603050405020304" pitchFamily="18" charset="0"/>
                <a:ea typeface="Times New Roman" panose="02020603050405020304" pitchFamily="18" charset="0"/>
              </a:rPr>
              <a:t>In</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1995,</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CDC</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ACSM</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recommended</a:t>
            </a:r>
            <a:r>
              <a:rPr lang="en-US" spc="1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that</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“every</a:t>
            </a:r>
            <a:r>
              <a:rPr lang="en-US" spc="1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U.S.</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adult</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should accumulate</a:t>
            </a:r>
            <a:r>
              <a:rPr lang="en-US" spc="1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30</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min</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more</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moderate</a:t>
            </a:r>
            <a:r>
              <a:rPr lang="en-US" spc="135" dirty="0">
                <a:latin typeface="Times New Roman" panose="02020603050405020304" pitchFamily="18" charset="0"/>
                <a:ea typeface="Times New Roman" panose="02020603050405020304" pitchFamily="18" charset="0"/>
              </a:rPr>
              <a:t> </a:t>
            </a:r>
            <a:r>
              <a:rPr lang="en-US" spc="-130" dirty="0">
                <a:latin typeface="Times New Roman" panose="02020603050405020304" pitchFamily="18" charset="0"/>
                <a:ea typeface="Times New Roman" panose="02020603050405020304" pitchFamily="18" charset="0"/>
              </a:rPr>
              <a:t>P</a:t>
            </a:r>
            <a:r>
              <a:rPr lang="en-US" spc="-80" dirty="0">
                <a:latin typeface="Times New Roman" panose="02020603050405020304" pitchFamily="18" charset="0"/>
                <a:ea typeface="Times New Roman" panose="02020603050405020304" pitchFamily="18" charset="0"/>
              </a:rPr>
              <a:t>A</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on</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most,</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preferably</a:t>
            </a:r>
            <a:r>
              <a:rPr lang="en-US" spc="1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all,</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days</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 week</a:t>
            </a:r>
            <a:r>
              <a:rPr lang="en-US" dirty="0" smtClean="0">
                <a:latin typeface="Times New Roman" panose="02020603050405020304" pitchFamily="18" charset="0"/>
                <a:ea typeface="Times New Roman" panose="02020603050405020304" pitchFamily="18" charset="0"/>
              </a:rPr>
              <a:t>”</a:t>
            </a:r>
            <a:r>
              <a:rPr lang="en-US" dirty="0" smtClean="0">
                <a:solidFill>
                  <a:srgbClr val="000000"/>
                </a:solidFill>
                <a:latin typeface="Times New Roman" panose="02020603050405020304" pitchFamily="18" charset="0"/>
                <a:ea typeface="Times New Roman" panose="02020603050405020304" pitchFamily="18" charset="0"/>
              </a:rPr>
              <a:t>.</a:t>
            </a:r>
            <a:r>
              <a:rPr lang="en-US" spc="60" dirty="0" smtClean="0">
                <a:solidFill>
                  <a:srgbClr val="000000"/>
                </a:solidFill>
                <a:latin typeface="Times New Roman" panose="02020603050405020304" pitchFamily="18" charset="0"/>
                <a:ea typeface="Times New Roman" panose="02020603050405020304" pitchFamily="18" charset="0"/>
              </a:rPr>
              <a:t> </a:t>
            </a:r>
          </a:p>
          <a:p>
            <a:pPr algn="just">
              <a:buFont typeface="Wingdings" panose="05000000000000000000" pitchFamily="2" charset="2"/>
              <a:buChar char="q"/>
            </a:pPr>
            <a:endParaRPr lang="en-US" spc="60" dirty="0">
              <a:solidFill>
                <a:srgbClr val="000000"/>
              </a:solidFill>
              <a:latin typeface="Times New Roman" panose="02020603050405020304" pitchFamily="18" charset="0"/>
              <a:ea typeface="Times New Roman" panose="02020603050405020304" pitchFamily="18" charset="0"/>
            </a:endParaRPr>
          </a:p>
          <a:p>
            <a:pPr algn="just">
              <a:buFont typeface="Wingdings" panose="05000000000000000000" pitchFamily="2" charset="2"/>
              <a:buChar char="q"/>
            </a:pPr>
            <a:r>
              <a:rPr lang="en-US" dirty="0" smtClean="0">
                <a:solidFill>
                  <a:srgbClr val="000000"/>
                </a:solidFill>
                <a:latin typeface="Times New Roman" panose="02020603050405020304" pitchFamily="18" charset="0"/>
                <a:ea typeface="Times New Roman" panose="02020603050405020304" pitchFamily="18" charset="0"/>
              </a:rPr>
              <a:t>The</a:t>
            </a:r>
            <a:r>
              <a:rPr lang="en-US" spc="65"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intent</a:t>
            </a:r>
            <a:r>
              <a:rPr lang="en-US" spc="9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of</a:t>
            </a:r>
            <a:r>
              <a:rPr lang="en-US" spc="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this</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statement</a:t>
            </a:r>
            <a:r>
              <a:rPr lang="en-US" spc="14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was</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to</a:t>
            </a:r>
            <a:r>
              <a:rPr lang="en-US" spc="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increase</a:t>
            </a:r>
            <a:r>
              <a:rPr lang="en-US" spc="12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public</a:t>
            </a:r>
            <a:r>
              <a:rPr lang="en-US" spc="9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awareness</a:t>
            </a:r>
            <a:r>
              <a:rPr lang="en-US" spc="14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of</a:t>
            </a:r>
            <a:r>
              <a:rPr lang="en-US" spc="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 importance</a:t>
            </a:r>
            <a:r>
              <a:rPr lang="en-US" spc="16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of</a:t>
            </a:r>
            <a:r>
              <a:rPr lang="en-US" spc="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a:t>
            </a:r>
            <a:r>
              <a:rPr lang="en-US" spc="5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health-related</a:t>
            </a:r>
            <a:r>
              <a:rPr lang="en-US" spc="20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benefits</a:t>
            </a:r>
            <a:r>
              <a:rPr lang="en-US" spc="1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of</a:t>
            </a:r>
            <a:r>
              <a:rPr lang="en-US" spc="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moderate</a:t>
            </a:r>
            <a:r>
              <a:rPr lang="en-US" spc="1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intensity</a:t>
            </a:r>
            <a:r>
              <a:rPr lang="en-US" spc="125" dirty="0">
                <a:solidFill>
                  <a:srgbClr val="000000"/>
                </a:solidFill>
                <a:latin typeface="Times New Roman" panose="02020603050405020304" pitchFamily="18" charset="0"/>
                <a:ea typeface="Times New Roman" panose="02020603050405020304" pitchFamily="18" charset="0"/>
              </a:rPr>
              <a:t> </a:t>
            </a:r>
            <a:r>
              <a:rPr lang="en-US" spc="-130" dirty="0" smtClean="0">
                <a:solidFill>
                  <a:srgbClr val="000000"/>
                </a:solidFill>
                <a:latin typeface="Times New Roman" panose="02020603050405020304" pitchFamily="18" charset="0"/>
                <a:ea typeface="Times New Roman" panose="02020603050405020304" pitchFamily="18" charset="0"/>
              </a:rPr>
              <a:t>P</a:t>
            </a:r>
            <a:r>
              <a:rPr lang="en-US" dirty="0" smtClean="0">
                <a:solidFill>
                  <a:srgbClr val="000000"/>
                </a:solidFill>
                <a:latin typeface="Times New Roman" panose="02020603050405020304" pitchFamily="18" charset="0"/>
                <a:ea typeface="Times New Roman" panose="02020603050405020304" pitchFamily="18" charset="0"/>
              </a:rPr>
              <a:t>A.</a:t>
            </a:r>
            <a:endParaRPr lang="en-US" dirty="0"/>
          </a:p>
        </p:txBody>
      </p:sp>
    </p:spTree>
    <p:extLst>
      <p:ext uri="{BB962C8B-B14F-4D97-AF65-F5344CB8AC3E}">
        <p14:creationId xmlns:p14="http://schemas.microsoft.com/office/powerpoint/2010/main" val="1720403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465" y="442451"/>
            <a:ext cx="11444748" cy="6032091"/>
          </a:xfrm>
        </p:spPr>
        <p:txBody>
          <a:bodyPr/>
          <a:lstStyle/>
          <a:p>
            <a:pPr algn="just"/>
            <a:r>
              <a:rPr lang="en-US" dirty="0"/>
              <a:t>The updated PAR-Q+ is evidence-based and was developed, in part, to reduce barriers for exercise and false positive </a:t>
            </a:r>
            <a:r>
              <a:rPr lang="en-US" dirty="0" smtClean="0"/>
              <a:t>screenings. </a:t>
            </a:r>
          </a:p>
          <a:p>
            <a:pPr algn="just"/>
            <a:endParaRPr lang="en-US" dirty="0"/>
          </a:p>
          <a:p>
            <a:pPr algn="just"/>
            <a:r>
              <a:rPr lang="en-US" dirty="0" smtClean="0"/>
              <a:t>The </a:t>
            </a:r>
            <a:r>
              <a:rPr lang="en-US" dirty="0"/>
              <a:t>tool uses follow-up questions to better tailor </a:t>
            </a:r>
            <a:r>
              <a:rPr lang="en-US" dirty="0" smtClean="0"/>
              <a:t>pre-exercise </a:t>
            </a:r>
            <a:r>
              <a:rPr lang="en-US" dirty="0"/>
              <a:t>recommendations based on relevant medical history and </a:t>
            </a:r>
            <a:r>
              <a:rPr lang="en-US" dirty="0" smtClean="0"/>
              <a:t>symptomatology.</a:t>
            </a:r>
          </a:p>
          <a:p>
            <a:pPr algn="just"/>
            <a:endParaRPr lang="en-US" dirty="0"/>
          </a:p>
          <a:p>
            <a:pPr algn="just"/>
            <a:r>
              <a:rPr lang="en-US" dirty="0" smtClean="0"/>
              <a:t>The </a:t>
            </a:r>
            <a:r>
              <a:rPr lang="en-US" dirty="0"/>
              <a:t>PAR-Q+ may be used as a self-guided exercise </a:t>
            </a:r>
            <a:r>
              <a:rPr lang="en-US" dirty="0" smtClean="0"/>
              <a:t>pre-participation </a:t>
            </a:r>
            <a:r>
              <a:rPr lang="en-US" dirty="0"/>
              <a:t>health screening tool or as a supplemental tool for professionals that may want additional screening resources beyond the new algorithm. </a:t>
            </a:r>
            <a:endParaRPr lang="en-US" dirty="0" smtClean="0"/>
          </a:p>
          <a:p>
            <a:pPr algn="just"/>
            <a:endParaRPr lang="en-US" dirty="0"/>
          </a:p>
          <a:p>
            <a:pPr algn="just"/>
            <a:r>
              <a:rPr lang="en-US" dirty="0" smtClean="0"/>
              <a:t>Notably</a:t>
            </a:r>
            <a:r>
              <a:rPr lang="en-US" dirty="0"/>
              <a:t>, the cognitive ability required to fully answer the PAR-Q+ may be higher than the original PAR-Q; thus, some individuals may need assistance completing the PAR-Q+.</a:t>
            </a:r>
          </a:p>
        </p:txBody>
      </p:sp>
    </p:spTree>
    <p:extLst>
      <p:ext uri="{BB962C8B-B14F-4D97-AF65-F5344CB8AC3E}">
        <p14:creationId xmlns:p14="http://schemas.microsoft.com/office/powerpoint/2010/main" val="3817594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19432" y="-176981"/>
            <a:ext cx="8347587" cy="6843252"/>
          </a:xfrm>
          <a:prstGeom prst="rect">
            <a:avLst/>
          </a:prstGeom>
        </p:spPr>
      </p:pic>
    </p:spTree>
    <p:extLst>
      <p:ext uri="{BB962C8B-B14F-4D97-AF65-F5344CB8AC3E}">
        <p14:creationId xmlns:p14="http://schemas.microsoft.com/office/powerpoint/2010/main" val="2076064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55" y="365125"/>
            <a:ext cx="11621729" cy="844243"/>
          </a:xfrm>
        </p:spPr>
        <p:txBody>
          <a:bodyPr>
            <a:noAutofit/>
          </a:bodyPr>
          <a:lstStyle/>
          <a:p>
            <a:r>
              <a:rPr lang="en-US" sz="4000" b="1" dirty="0">
                <a:latin typeface="Times New Roman" panose="02020603050405020304" pitchFamily="18" charset="0"/>
                <a:ea typeface="Times New Roman" panose="02020603050405020304" pitchFamily="18" charset="0"/>
              </a:rPr>
              <a:t>The</a:t>
            </a:r>
            <a:r>
              <a:rPr lang="en-US" sz="4000" b="1" spc="-25" dirty="0">
                <a:latin typeface="Times New Roman" panose="02020603050405020304" pitchFamily="18" charset="0"/>
                <a:ea typeface="Times New Roman" panose="02020603050405020304" pitchFamily="18" charset="0"/>
              </a:rPr>
              <a:t> </a:t>
            </a:r>
            <a:r>
              <a:rPr lang="en-US" sz="4000" b="1" dirty="0">
                <a:latin typeface="Times New Roman" panose="02020603050405020304" pitchFamily="18" charset="0"/>
                <a:ea typeface="Times New Roman" panose="02020603050405020304" pitchFamily="18" charset="0"/>
              </a:rPr>
              <a:t>ACSM</a:t>
            </a:r>
            <a:r>
              <a:rPr lang="en-US" sz="4000" b="1" spc="-45" dirty="0">
                <a:latin typeface="Times New Roman" panose="02020603050405020304" pitchFamily="18" charset="0"/>
                <a:ea typeface="Times New Roman" panose="02020603050405020304" pitchFamily="18" charset="0"/>
              </a:rPr>
              <a:t> </a:t>
            </a:r>
            <a:r>
              <a:rPr lang="en-US" sz="4000" b="1" dirty="0" smtClean="0">
                <a:latin typeface="Times New Roman" panose="02020603050405020304" pitchFamily="18" charset="0"/>
                <a:ea typeface="Times New Roman" panose="02020603050405020304" pitchFamily="18" charset="0"/>
              </a:rPr>
              <a:t>pre-participation</a:t>
            </a:r>
            <a:r>
              <a:rPr lang="en-US" sz="4000" b="1" spc="-95" dirty="0" smtClean="0">
                <a:latin typeface="Times New Roman" panose="02020603050405020304" pitchFamily="18" charset="0"/>
                <a:ea typeface="Times New Roman" panose="02020603050405020304" pitchFamily="18" charset="0"/>
              </a:rPr>
              <a:t> </a:t>
            </a:r>
            <a:r>
              <a:rPr lang="en-US" sz="4000" b="1" dirty="0">
                <a:latin typeface="Times New Roman" panose="02020603050405020304" pitchFamily="18" charset="0"/>
                <a:ea typeface="Times New Roman" panose="02020603050405020304" pitchFamily="18" charset="0"/>
              </a:rPr>
              <a:t>screening</a:t>
            </a:r>
            <a:r>
              <a:rPr lang="en-US" sz="4000" b="1" spc="-60" dirty="0">
                <a:latin typeface="Times New Roman" panose="02020603050405020304" pitchFamily="18" charset="0"/>
                <a:ea typeface="Times New Roman" panose="02020603050405020304" pitchFamily="18" charset="0"/>
              </a:rPr>
              <a:t> </a:t>
            </a:r>
            <a:r>
              <a:rPr lang="en-US" sz="4000" b="1" dirty="0">
                <a:latin typeface="Times New Roman" panose="02020603050405020304" pitchFamily="18" charset="0"/>
                <a:ea typeface="Times New Roman" panose="02020603050405020304" pitchFamily="18" charset="0"/>
              </a:rPr>
              <a:t>algorithm</a:t>
            </a:r>
            <a:r>
              <a:rPr lang="en-US" sz="4000" b="1" spc="-60" dirty="0">
                <a:latin typeface="Times New Roman" panose="02020603050405020304" pitchFamily="18" charset="0"/>
                <a:ea typeface="Times New Roman" panose="02020603050405020304" pitchFamily="18" charset="0"/>
              </a:rPr>
              <a:t> </a:t>
            </a:r>
            <a:endParaRPr lang="en-US" sz="4000" b="1" dirty="0"/>
          </a:p>
        </p:txBody>
      </p:sp>
      <p:sp>
        <p:nvSpPr>
          <p:cNvPr id="3" name="Content Placeholder 2"/>
          <p:cNvSpPr>
            <a:spLocks noGrp="1"/>
          </p:cNvSpPr>
          <p:nvPr>
            <p:ph idx="1"/>
          </p:nvPr>
        </p:nvSpPr>
        <p:spPr>
          <a:xfrm>
            <a:off x="206477" y="1342102"/>
            <a:ext cx="11621729" cy="5043949"/>
          </a:xfrm>
        </p:spPr>
        <p:txBody>
          <a:bodyPr/>
          <a:lstStyle/>
          <a:p>
            <a:pPr marL="63500" marR="43815" algn="just">
              <a:lnSpc>
                <a:spcPct val="112000"/>
              </a:lnSpc>
              <a:spcBef>
                <a:spcPts val="0"/>
              </a:spcBef>
              <a:spcAft>
                <a:spcPts val="0"/>
              </a:spcAft>
            </a:pPr>
            <a:r>
              <a:rPr lang="en-US" dirty="0">
                <a:latin typeface="Times New Roman" panose="02020603050405020304" pitchFamily="18" charset="0"/>
                <a:ea typeface="Times New Roman" panose="02020603050405020304" pitchFamily="18" charset="0"/>
              </a:rPr>
              <a:t>The</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ACSM</a:t>
            </a:r>
            <a:r>
              <a:rPr lang="en-US" spc="-45"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pre-participation</a:t>
            </a:r>
            <a:r>
              <a:rPr lang="en-US" spc="-95"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screening</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algorithm</a:t>
            </a:r>
            <a:r>
              <a:rPr lang="en-US" spc="-60" dirty="0">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is</a:t>
            </a:r>
            <a:r>
              <a:rPr lang="en-US" spc="-15"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a:t>
            </a:r>
            <a:r>
              <a:rPr lang="en-US" spc="-1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new instrument designed</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to</a:t>
            </a:r>
            <a:r>
              <a:rPr lang="en-US" spc="-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identify</a:t>
            </a:r>
            <a:r>
              <a:rPr lang="en-US" spc="-5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participants</a:t>
            </a:r>
            <a:r>
              <a:rPr lang="en-US" spc="-7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at</a:t>
            </a:r>
            <a:r>
              <a:rPr lang="en-US" spc="-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risk</a:t>
            </a:r>
            <a:r>
              <a:rPr lang="en-US" spc="-2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for</a:t>
            </a:r>
            <a:r>
              <a:rPr lang="en-US" spc="-2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a:t>
            </a:r>
            <a:r>
              <a:rPr lang="en-US" spc="-25" dirty="0">
                <a:solidFill>
                  <a:srgbClr val="000000"/>
                </a:solidFill>
                <a:latin typeface="Times New Roman" panose="02020603050405020304" pitchFamily="18" charset="0"/>
                <a:ea typeface="Times New Roman" panose="02020603050405020304" pitchFamily="18" charset="0"/>
              </a:rPr>
              <a:t>V </a:t>
            </a:r>
            <a:r>
              <a:rPr lang="en-US" dirty="0">
                <a:solidFill>
                  <a:srgbClr val="000000"/>
                </a:solidFill>
                <a:latin typeface="Times New Roman" panose="02020603050405020304" pitchFamily="18" charset="0"/>
                <a:ea typeface="Times New Roman" panose="02020603050405020304" pitchFamily="18" charset="0"/>
              </a:rPr>
              <a:t>complications</a:t>
            </a:r>
            <a:r>
              <a:rPr lang="en-US" spc="-8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during or</a:t>
            </a:r>
            <a:r>
              <a:rPr lang="en-US" spc="-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immediately</a:t>
            </a:r>
            <a:r>
              <a:rPr lang="en-US" spc="-7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after</a:t>
            </a:r>
            <a:r>
              <a:rPr lang="en-US" spc="-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aerobic</a:t>
            </a:r>
            <a:r>
              <a:rPr lang="en-US" spc="-4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exercise.</a:t>
            </a:r>
            <a:r>
              <a:rPr lang="en-US" spc="-55" dirty="0">
                <a:solidFill>
                  <a:srgbClr val="000000"/>
                </a:solidFill>
                <a:latin typeface="Times New Roman" panose="02020603050405020304" pitchFamily="18" charset="0"/>
                <a:ea typeface="Times New Roman" panose="02020603050405020304" pitchFamily="18" charset="0"/>
              </a:rPr>
              <a:t> </a:t>
            </a:r>
            <a:endParaRPr lang="en-US" spc="-55" dirty="0" smtClean="0">
              <a:solidFill>
                <a:srgbClr val="000000"/>
              </a:solidFill>
              <a:latin typeface="Times New Roman" panose="02020603050405020304" pitchFamily="18" charset="0"/>
              <a:ea typeface="Times New Roman" panose="02020603050405020304" pitchFamily="18" charset="0"/>
            </a:endParaRPr>
          </a:p>
          <a:p>
            <a:pPr marL="63500" marR="43815" algn="just">
              <a:lnSpc>
                <a:spcPct val="112000"/>
              </a:lnSpc>
              <a:spcBef>
                <a:spcPts val="0"/>
              </a:spcBef>
              <a:spcAft>
                <a:spcPts val="0"/>
              </a:spcAft>
            </a:pPr>
            <a:endParaRPr lang="en-US" spc="-55"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40447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22323" y="133762"/>
            <a:ext cx="6707290" cy="6590476"/>
          </a:xfrm>
          <a:prstGeom prst="rect">
            <a:avLst/>
          </a:prstGeom>
        </p:spPr>
      </p:pic>
    </p:spTree>
    <p:extLst>
      <p:ext uri="{BB962C8B-B14F-4D97-AF65-F5344CB8AC3E}">
        <p14:creationId xmlns:p14="http://schemas.microsoft.com/office/powerpoint/2010/main" val="3765091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5342" y="133762"/>
            <a:ext cx="7093974" cy="6590476"/>
          </a:xfrm>
          <a:prstGeom prst="rect">
            <a:avLst/>
          </a:prstGeom>
        </p:spPr>
      </p:pic>
    </p:spTree>
    <p:extLst>
      <p:ext uri="{BB962C8B-B14F-4D97-AF65-F5344CB8AC3E}">
        <p14:creationId xmlns:p14="http://schemas.microsoft.com/office/powerpoint/2010/main" val="3754634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471" y="176981"/>
            <a:ext cx="11739716" cy="1238865"/>
          </a:xfrm>
        </p:spPr>
        <p:txBody>
          <a:bodyPr>
            <a:normAutofit fontScale="90000"/>
          </a:bodyPr>
          <a:lstStyle/>
          <a:p>
            <a:pPr marL="63500" marR="0">
              <a:spcBef>
                <a:spcPts val="90"/>
              </a:spcBef>
              <a:spcAft>
                <a:spcPts val="0"/>
              </a:spcAft>
            </a:pPr>
            <a:r>
              <a:rPr lang="en-US" b="1" dirty="0" smtClean="0">
                <a:solidFill>
                  <a:srgbClr val="592B80"/>
                </a:solidFill>
                <a:latin typeface="Times New Roman" panose="02020603050405020304" pitchFamily="18" charset="0"/>
                <a:ea typeface="Times New Roman" panose="02020603050405020304" pitchFamily="18" charset="0"/>
              </a:rPr>
              <a:t/>
            </a:r>
            <a:br>
              <a:rPr lang="en-US" b="1" dirty="0" smtClean="0">
                <a:solidFill>
                  <a:srgbClr val="592B80"/>
                </a:solidFill>
                <a:latin typeface="Times New Roman" panose="02020603050405020304" pitchFamily="18" charset="0"/>
                <a:ea typeface="Times New Roman" panose="02020603050405020304" pitchFamily="18" charset="0"/>
              </a:rPr>
            </a:br>
            <a:r>
              <a:rPr lang="en-US" b="1" dirty="0" smtClean="0">
                <a:solidFill>
                  <a:srgbClr val="592B80"/>
                </a:solidFill>
                <a:latin typeface="Times New Roman" panose="02020603050405020304" pitchFamily="18" charset="0"/>
                <a:ea typeface="Times New Roman" panose="02020603050405020304" pitchFamily="18" charset="0"/>
              </a:rPr>
              <a:t>Pre-participation health screening Algorithm </a:t>
            </a:r>
            <a:r>
              <a:rPr lang="en-US" b="1" dirty="0">
                <a:solidFill>
                  <a:srgbClr val="592B80"/>
                </a:solidFill>
                <a:latin typeface="Times New Roman" panose="02020603050405020304" pitchFamily="18" charset="0"/>
                <a:ea typeface="Times New Roman" panose="02020603050405020304" pitchFamily="18" charset="0"/>
              </a:rPr>
              <a:t>Components</a:t>
            </a:r>
            <a:r>
              <a:rPr lang="en-US" sz="2000" dirty="0">
                <a:latin typeface="Times New Roman" panose="02020603050405020304" pitchFamily="18" charset="0"/>
                <a:ea typeface="Times New Roman" panose="02020603050405020304" pitchFamily="18" charset="0"/>
              </a:rPr>
              <a:t/>
            </a:r>
            <a:br>
              <a:rPr lang="en-US" sz="2000" dirty="0">
                <a:latin typeface="Times New Roman" panose="02020603050405020304" pitchFamily="18" charset="0"/>
                <a:ea typeface="Times New Roman" panose="02020603050405020304" pitchFamily="18" charset="0"/>
              </a:rPr>
            </a:br>
            <a:endParaRPr lang="en-US" dirty="0"/>
          </a:p>
        </p:txBody>
      </p:sp>
      <p:sp>
        <p:nvSpPr>
          <p:cNvPr id="3" name="Content Placeholder 2"/>
          <p:cNvSpPr>
            <a:spLocks noGrp="1"/>
          </p:cNvSpPr>
          <p:nvPr>
            <p:ph idx="1"/>
          </p:nvPr>
        </p:nvSpPr>
        <p:spPr>
          <a:xfrm>
            <a:off x="501445" y="1415846"/>
            <a:ext cx="10852355" cy="4761117"/>
          </a:xfrm>
        </p:spPr>
        <p:txBody>
          <a:bodyPr/>
          <a:lstStyle/>
          <a:p>
            <a:r>
              <a:rPr lang="en-US" dirty="0">
                <a:latin typeface="Times New Roman" panose="02020603050405020304" pitchFamily="18" charset="0"/>
                <a:ea typeface="Times New Roman" panose="02020603050405020304" pitchFamily="18" charset="0"/>
              </a:rPr>
              <a:t>The</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screening</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algorithm</a:t>
            </a:r>
            <a:r>
              <a:rPr lang="en-US" spc="-60" dirty="0">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begins</a:t>
            </a:r>
            <a:r>
              <a:rPr lang="en-US" spc="-40"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by</a:t>
            </a:r>
            <a:r>
              <a:rPr lang="en-US" spc="-2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classifying</a:t>
            </a:r>
            <a:r>
              <a:rPr lang="en-US" spc="-6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individuals</a:t>
            </a:r>
            <a:r>
              <a:rPr lang="en-US" spc="-7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who do</a:t>
            </a:r>
            <a:r>
              <a:rPr lang="en-US" spc="-2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or</a:t>
            </a:r>
            <a:r>
              <a:rPr lang="en-US" spc="-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do</a:t>
            </a:r>
            <a:r>
              <a:rPr lang="en-US" spc="-2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not</a:t>
            </a:r>
            <a:r>
              <a:rPr lang="en-US" spc="-2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currently</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participate</a:t>
            </a:r>
            <a:r>
              <a:rPr lang="en-US" spc="-6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a:t>
            </a:r>
            <a:r>
              <a:rPr lang="en-US" spc="-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regular</a:t>
            </a:r>
            <a:r>
              <a:rPr lang="en-US" spc="-45" dirty="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exercise</a:t>
            </a:r>
          </a:p>
          <a:p>
            <a:pPr marL="63500" marR="36195" algn="just">
              <a:lnSpc>
                <a:spcPct val="112000"/>
              </a:lnSpc>
              <a:spcBef>
                <a:spcPts val="0"/>
              </a:spcBef>
              <a:spcAft>
                <a:spcPts val="0"/>
              </a:spcAft>
            </a:pPr>
            <a:r>
              <a:rPr lang="en-US" dirty="0">
                <a:solidFill>
                  <a:srgbClr val="000000"/>
                </a:solidFill>
                <a:latin typeface="Times New Roman" panose="02020603050405020304" pitchFamily="18" charset="0"/>
                <a:ea typeface="Times New Roman" panose="02020603050405020304" pitchFamily="18" charset="0"/>
              </a:rPr>
              <a:t>As</a:t>
            </a:r>
            <a:r>
              <a:rPr lang="en-US" spc="-2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designated,</a:t>
            </a:r>
            <a:r>
              <a:rPr lang="en-US" spc="-7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participants</a:t>
            </a:r>
            <a:r>
              <a:rPr lang="en-US" spc="-7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classified</a:t>
            </a:r>
            <a:r>
              <a:rPr lang="en-US" spc="-6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as</a:t>
            </a:r>
            <a:r>
              <a:rPr lang="en-US" spc="-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current</a:t>
            </a:r>
            <a:r>
              <a:rPr lang="en-US" spc="-45" dirty="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exercisers</a:t>
            </a:r>
            <a:r>
              <a:rPr lang="en-US" dirty="0">
                <a:latin typeface="Times New Roman" panose="02020603050405020304" pitchFamily="18" charset="0"/>
                <a:ea typeface="Times New Roman" panose="02020603050405020304" pitchFamily="18" charset="0"/>
              </a:rPr>
              <a:t/>
            </a:r>
            <a:br>
              <a:rPr lang="en-US"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should</a:t>
            </a:r>
            <a:r>
              <a:rPr lang="en-US" sz="2400" spc="8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have</a:t>
            </a:r>
            <a:r>
              <a:rPr lang="en-US" sz="2400" spc="7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a</a:t>
            </a:r>
            <a:r>
              <a:rPr lang="en-US" sz="2400" spc="2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history</a:t>
            </a:r>
            <a:r>
              <a:rPr lang="en-US" sz="2400" spc="9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of</a:t>
            </a:r>
            <a:r>
              <a:rPr lang="en-US" sz="2400" spc="3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performing</a:t>
            </a:r>
            <a:r>
              <a:rPr lang="en-US" sz="2400" spc="14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planned,</a:t>
            </a:r>
            <a:r>
              <a:rPr lang="en-US" sz="2400" spc="12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structured</a:t>
            </a:r>
            <a:r>
              <a:rPr lang="en-US" sz="2400" spc="140" dirty="0">
                <a:latin typeface="Times New Roman" panose="02020603050405020304" pitchFamily="18" charset="0"/>
                <a:ea typeface="Times New Roman" panose="02020603050405020304" pitchFamily="18" charset="0"/>
              </a:rPr>
              <a:t> </a:t>
            </a:r>
            <a:r>
              <a:rPr lang="en-US" sz="2400" spc="-130" dirty="0">
                <a:latin typeface="Times New Roman" panose="02020603050405020304" pitchFamily="18" charset="0"/>
                <a:ea typeface="Times New Roman" panose="02020603050405020304" pitchFamily="18" charset="0"/>
              </a:rPr>
              <a:t>P</a:t>
            </a:r>
            <a:r>
              <a:rPr lang="en-US" sz="2400" spc="-80" dirty="0">
                <a:latin typeface="Times New Roman" panose="02020603050405020304" pitchFamily="18" charset="0"/>
                <a:ea typeface="Times New Roman" panose="02020603050405020304" pitchFamily="18" charset="0"/>
              </a:rPr>
              <a:t>A</a:t>
            </a:r>
            <a:r>
              <a:rPr lang="en-US" sz="2400" spc="4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of</a:t>
            </a:r>
            <a:r>
              <a:rPr lang="en-US" sz="2400" spc="3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at</a:t>
            </a:r>
            <a:r>
              <a:rPr lang="en-US" sz="2400" spc="3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least</a:t>
            </a:r>
            <a:r>
              <a:rPr lang="en-US" sz="2400" spc="8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moderate intensity</a:t>
            </a:r>
            <a:r>
              <a:rPr lang="en-US" sz="2400" spc="12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for</a:t>
            </a:r>
            <a:r>
              <a:rPr lang="en-US" sz="2400" spc="4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at</a:t>
            </a:r>
            <a:r>
              <a:rPr lang="en-US" sz="2400" spc="3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least</a:t>
            </a:r>
            <a:r>
              <a:rPr lang="en-US" sz="2400" spc="8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30</a:t>
            </a:r>
            <a:r>
              <a:rPr lang="en-US" sz="2400" spc="3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min</a:t>
            </a:r>
            <a:r>
              <a:rPr lang="en-US" sz="2400" spc="5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on</a:t>
            </a:r>
            <a:r>
              <a:rPr lang="en-US" sz="2400" spc="3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three</a:t>
            </a:r>
            <a:r>
              <a:rPr lang="en-US" sz="2400" spc="8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or</a:t>
            </a:r>
            <a:r>
              <a:rPr lang="en-US" sz="2400" spc="3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more</a:t>
            </a:r>
            <a:r>
              <a:rPr lang="en-US" sz="2400" spc="7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days</a:t>
            </a:r>
            <a:r>
              <a:rPr lang="en-US" sz="2400" spc="6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per</a:t>
            </a:r>
            <a:r>
              <a:rPr lang="en-US" sz="2400" spc="5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week</a:t>
            </a:r>
            <a:r>
              <a:rPr lang="en-US" sz="2400" spc="8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during</a:t>
            </a:r>
            <a:r>
              <a:rPr lang="en-US" sz="2400" spc="8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the</a:t>
            </a:r>
            <a:r>
              <a:rPr lang="en-US" sz="2400" spc="5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past</a:t>
            </a:r>
            <a:r>
              <a:rPr lang="en-US" sz="2400" spc="6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3 mo</a:t>
            </a:r>
            <a:r>
              <a:rPr lang="en-US" sz="2400" dirty="0" smtClean="0">
                <a:latin typeface="Times New Roman" panose="02020603050405020304" pitchFamily="18" charset="0"/>
                <a:ea typeface="Times New Roman" panose="02020603050405020304" pitchFamily="18" charset="0"/>
              </a:rPr>
              <a:t>.</a:t>
            </a:r>
          </a:p>
          <a:p>
            <a:pPr marL="63500" marR="36195" algn="just">
              <a:lnSpc>
                <a:spcPct val="112000"/>
              </a:lnSpc>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63500" marR="36195" algn="just">
              <a:lnSpc>
                <a:spcPct val="112000"/>
              </a:lnSpc>
              <a:spcBef>
                <a:spcPts val="0"/>
              </a:spcBef>
              <a:spcAft>
                <a:spcPts val="0"/>
              </a:spcAft>
            </a:pPr>
            <a:r>
              <a:rPr lang="en-US" b="1" dirty="0"/>
              <a:t>The next level of classification involves identifying individuals with known CV, metabolic, or renal diseases or those with signs or symptoms suggestive of cardiac, peripheral vascular, or cerebrovascular disease, Types 1 and 2 diabetes mellitus (DM), and renal diseases</a:t>
            </a:r>
            <a:endParaRPr lang="en-US" sz="1400" b="1"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33424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457" y="250724"/>
            <a:ext cx="11400503" cy="6445044"/>
          </a:xfrm>
        </p:spPr>
        <p:txBody>
          <a:bodyPr>
            <a:normAutofit/>
          </a:bodyPr>
          <a:lstStyle/>
          <a:p>
            <a:pPr algn="just"/>
            <a:r>
              <a:rPr lang="en-US" dirty="0">
                <a:latin typeface="Times New Roman" panose="02020603050405020304" pitchFamily="18" charset="0"/>
                <a:ea typeface="Times New Roman" panose="02020603050405020304" pitchFamily="18" charset="0"/>
              </a:rPr>
              <a:t>During</a:t>
            </a:r>
            <a:r>
              <a:rPr lang="en-US" spc="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pre-participation</a:t>
            </a:r>
            <a:r>
              <a:rPr lang="en-US" spc="230"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screening</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process, participants</a:t>
            </a:r>
            <a:r>
              <a:rPr lang="en-US" spc="1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should</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be</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asked</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if</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physician</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other</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qualified</a:t>
            </a:r>
            <a:r>
              <a:rPr lang="en-US" spc="1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health</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care</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provider has</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ever</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diagnosed</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them</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with</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any</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these</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conditions.</a:t>
            </a:r>
            <a:r>
              <a:rPr lang="en-US" spc="150" dirty="0">
                <a:latin typeface="Times New Roman" panose="02020603050405020304" pitchFamily="18" charset="0"/>
                <a:ea typeface="Times New Roman" panose="02020603050405020304" pitchFamily="18" charset="0"/>
              </a:rPr>
              <a:t> </a:t>
            </a:r>
            <a:endParaRPr lang="en-US" spc="150" dirty="0" smtClean="0">
              <a:latin typeface="Times New Roman" panose="02020603050405020304" pitchFamily="18" charset="0"/>
              <a:ea typeface="Times New Roman" panose="02020603050405020304" pitchFamily="18" charset="0"/>
            </a:endParaRPr>
          </a:p>
          <a:p>
            <a:pPr algn="just"/>
            <a:endParaRPr lang="en-US" spc="150" dirty="0">
              <a:latin typeface="Times New Roman" panose="02020603050405020304" pitchFamily="18" charset="0"/>
              <a:ea typeface="Times New Roman" panose="02020603050405020304" pitchFamily="18" charset="0"/>
            </a:endParaRPr>
          </a:p>
          <a:p>
            <a:pPr algn="just"/>
            <a:r>
              <a:rPr lang="en-US" dirty="0" smtClean="0">
                <a:latin typeface="Times New Roman" panose="02020603050405020304" pitchFamily="18" charset="0"/>
                <a:ea typeface="Times New Roman" panose="02020603050405020304" pitchFamily="18" charset="0"/>
              </a:rPr>
              <a:t>During</a:t>
            </a:r>
            <a:r>
              <a:rPr lang="en-US" spc="90"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pre-participation </a:t>
            </a:r>
            <a:r>
              <a:rPr lang="en-US" dirty="0">
                <a:latin typeface="Times New Roman" panose="02020603050405020304" pitchFamily="18" charset="0"/>
                <a:ea typeface="Times New Roman" panose="02020603050405020304" pitchFamily="18" charset="0"/>
              </a:rPr>
              <a:t>health</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screening,</a:t>
            </a:r>
            <a:r>
              <a:rPr lang="en-US" spc="1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hypertension</a:t>
            </a:r>
            <a:r>
              <a:rPr lang="en-US" spc="1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should</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be</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considered</a:t>
            </a:r>
            <a:r>
              <a:rPr lang="en-US" spc="1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CVD</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risk</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factor</a:t>
            </a:r>
            <a:r>
              <a:rPr lang="en-US" spc="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not</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 cardiac</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disease</a:t>
            </a:r>
            <a:r>
              <a:rPr lang="en-US" spc="110" dirty="0">
                <a:latin typeface="Times New Roman" panose="02020603050405020304" pitchFamily="18" charset="0"/>
                <a:ea typeface="Times New Roman" panose="02020603050405020304" pitchFamily="18" charset="0"/>
              </a:rPr>
              <a:t> </a:t>
            </a:r>
            <a:endParaRPr lang="en-US" spc="110" dirty="0" smtClean="0">
              <a:latin typeface="Times New Roman" panose="02020603050405020304" pitchFamily="18" charset="0"/>
              <a:ea typeface="Times New Roman" panose="02020603050405020304" pitchFamily="18" charset="0"/>
            </a:endParaRPr>
          </a:p>
          <a:p>
            <a:pPr algn="just"/>
            <a:r>
              <a:rPr lang="en-US" dirty="0"/>
              <a:t>Once an individual’s disease status has been ascertained, attention should </a:t>
            </a:r>
            <a:r>
              <a:rPr lang="en-US" dirty="0" smtClean="0"/>
              <a:t>shift toward </a:t>
            </a:r>
            <a:r>
              <a:rPr lang="en-US" dirty="0"/>
              <a:t>signs and symptoms suggestive of these diseases. </a:t>
            </a:r>
            <a:endParaRPr lang="en-US" dirty="0" smtClean="0"/>
          </a:p>
          <a:p>
            <a:pPr algn="just"/>
            <a:r>
              <a:rPr lang="en-US" dirty="0" smtClean="0"/>
              <a:t>The </a:t>
            </a:r>
            <a:r>
              <a:rPr lang="en-US" dirty="0"/>
              <a:t>CV, metabolic, and renal diseases of concern for </a:t>
            </a:r>
            <a:r>
              <a:rPr lang="en-US" dirty="0" smtClean="0"/>
              <a:t>pre-participation </a:t>
            </a:r>
            <a:r>
              <a:rPr lang="en-US" dirty="0"/>
              <a:t>health screening may be </a:t>
            </a:r>
            <a:r>
              <a:rPr lang="en-US" dirty="0" smtClean="0"/>
              <a:t>present but </a:t>
            </a:r>
            <a:r>
              <a:rPr lang="en-US" dirty="0"/>
              <a:t>undiagnosed in exercise participants. </a:t>
            </a:r>
            <a:endParaRPr lang="en-US" dirty="0" smtClean="0"/>
          </a:p>
          <a:p>
            <a:pPr algn="just"/>
            <a:r>
              <a:rPr lang="en-US" dirty="0" smtClean="0"/>
              <a:t>To </a:t>
            </a:r>
            <a:r>
              <a:rPr lang="en-US" dirty="0"/>
              <a:t>better identify those individuals who may have undiagnosed disease, participants should be screened for the presence or absence of signs and symptoms suggestive of these diseases,</a:t>
            </a:r>
          </a:p>
        </p:txBody>
      </p:sp>
    </p:spTree>
    <p:extLst>
      <p:ext uri="{BB962C8B-B14F-4D97-AF65-F5344CB8AC3E}">
        <p14:creationId xmlns:p14="http://schemas.microsoft.com/office/powerpoint/2010/main" val="1351167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980" y="324465"/>
            <a:ext cx="11887201" cy="6356554"/>
          </a:xfrm>
        </p:spPr>
        <p:txBody>
          <a:bodyPr>
            <a:normAutofit lnSpcReduction="10000"/>
          </a:bodyPr>
          <a:lstStyle/>
          <a:p>
            <a:pPr algn="just"/>
            <a:r>
              <a:rPr lang="en-US" dirty="0">
                <a:solidFill>
                  <a:srgbClr val="000000"/>
                </a:solidFill>
                <a:latin typeface="Times New Roman" panose="02020603050405020304" pitchFamily="18" charset="0"/>
                <a:ea typeface="Times New Roman" panose="02020603050405020304" pitchFamily="18" charset="0"/>
              </a:rPr>
              <a:t>Care</a:t>
            </a:r>
            <a:r>
              <a:rPr lang="en-US" spc="8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should</a:t>
            </a:r>
            <a:r>
              <a:rPr lang="en-US" spc="8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be</a:t>
            </a:r>
            <a:r>
              <a:rPr lang="en-US" spc="4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taken</a:t>
            </a:r>
            <a:r>
              <a:rPr lang="en-US" spc="8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to</a:t>
            </a:r>
            <a:r>
              <a:rPr lang="en-US" spc="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interpret</a:t>
            </a:r>
            <a:r>
              <a:rPr lang="en-US" spc="12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a:t>
            </a:r>
            <a:r>
              <a:rPr lang="en-US" spc="5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signs</a:t>
            </a:r>
            <a:r>
              <a:rPr lang="en-US" spc="7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and</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symptoms</a:t>
            </a:r>
            <a:r>
              <a:rPr lang="en-US" spc="12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within</a:t>
            </a:r>
            <a:r>
              <a:rPr lang="en-US" spc="9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 context</a:t>
            </a:r>
            <a:r>
              <a:rPr lang="en-US" spc="11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of</a:t>
            </a:r>
            <a:r>
              <a:rPr lang="en-US" spc="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a:t>
            </a:r>
            <a:r>
              <a:rPr lang="en-US" spc="5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participant</a:t>
            </a:r>
            <a:r>
              <a:rPr lang="en-US" spc="-80" dirty="0">
                <a:solidFill>
                  <a:srgbClr val="000000"/>
                </a:solidFill>
                <a:latin typeface="Times New Roman" panose="02020603050405020304" pitchFamily="18" charset="0"/>
                <a:ea typeface="Times New Roman" panose="02020603050405020304" pitchFamily="18" charset="0"/>
              </a:rPr>
              <a:t>’</a:t>
            </a:r>
            <a:r>
              <a:rPr lang="en-US" dirty="0">
                <a:solidFill>
                  <a:srgbClr val="000000"/>
                </a:solidFill>
                <a:latin typeface="Times New Roman" panose="02020603050405020304" pitchFamily="18" charset="0"/>
                <a:ea typeface="Times New Roman" panose="02020603050405020304" pitchFamily="18" charset="0"/>
              </a:rPr>
              <a:t>s</a:t>
            </a:r>
            <a:r>
              <a:rPr lang="en-US" spc="18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recent</a:t>
            </a:r>
            <a:r>
              <a:rPr lang="en-US" spc="10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histor</a:t>
            </a:r>
            <a:r>
              <a:rPr lang="en-US" spc="-95" dirty="0">
                <a:solidFill>
                  <a:srgbClr val="000000"/>
                </a:solidFill>
                <a:latin typeface="Times New Roman" panose="02020603050405020304" pitchFamily="18" charset="0"/>
                <a:ea typeface="Times New Roman" panose="02020603050405020304" pitchFamily="18" charset="0"/>
              </a:rPr>
              <a:t>y</a:t>
            </a:r>
            <a:r>
              <a:rPr lang="en-US" dirty="0">
                <a:solidFill>
                  <a:srgbClr val="000000"/>
                </a:solidFill>
                <a:latin typeface="Times New Roman" panose="02020603050405020304" pitchFamily="18" charset="0"/>
                <a:ea typeface="Times New Roman" panose="02020603050405020304" pitchFamily="18" charset="0"/>
              </a:rPr>
              <a:t>,</a:t>
            </a:r>
            <a:r>
              <a:rPr lang="en-US" spc="10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and</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additional</a:t>
            </a:r>
            <a:r>
              <a:rPr lang="en-US" spc="14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information</a:t>
            </a:r>
            <a:r>
              <a:rPr lang="en-US" spc="1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should</a:t>
            </a:r>
            <a:r>
              <a:rPr lang="en-US" spc="8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be sought</a:t>
            </a:r>
            <a:r>
              <a:rPr lang="en-US" spc="8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to</a:t>
            </a:r>
            <a:r>
              <a:rPr lang="en-US" spc="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clarify</a:t>
            </a:r>
            <a:r>
              <a:rPr lang="en-US" spc="10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vague</a:t>
            </a:r>
            <a:r>
              <a:rPr lang="en-US" spc="8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or</a:t>
            </a:r>
            <a:r>
              <a:rPr lang="en-US" spc="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ambiguous</a:t>
            </a:r>
            <a:r>
              <a:rPr lang="en-US" spc="14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responses.</a:t>
            </a:r>
            <a:r>
              <a:rPr lang="en-US" spc="135" dirty="0">
                <a:solidFill>
                  <a:srgbClr val="000000"/>
                </a:solidFill>
                <a:latin typeface="Times New Roman" panose="02020603050405020304" pitchFamily="18" charset="0"/>
                <a:ea typeface="Times New Roman" panose="02020603050405020304" pitchFamily="18" charset="0"/>
              </a:rPr>
              <a:t> </a:t>
            </a:r>
            <a:endParaRPr lang="en-US" spc="135" dirty="0" smtClean="0">
              <a:solidFill>
                <a:srgbClr val="000000"/>
              </a:solidFill>
              <a:latin typeface="Times New Roman" panose="02020603050405020304" pitchFamily="18" charset="0"/>
              <a:ea typeface="Times New Roman" panose="02020603050405020304" pitchFamily="18" charset="0"/>
            </a:endParaRPr>
          </a:p>
          <a:p>
            <a:pPr algn="just"/>
            <a:r>
              <a:rPr lang="en-US" dirty="0" smtClean="0">
                <a:solidFill>
                  <a:srgbClr val="000000"/>
                </a:solidFill>
                <a:latin typeface="Times New Roman" panose="02020603050405020304" pitchFamily="18" charset="0"/>
                <a:ea typeface="Times New Roman" panose="02020603050405020304" pitchFamily="18" charset="0"/>
              </a:rPr>
              <a:t>For</a:t>
            </a:r>
            <a:r>
              <a:rPr lang="en-US" spc="45"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example,</a:t>
            </a:r>
            <a:r>
              <a:rPr lang="en-US" spc="1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a:t>
            </a:r>
            <a:r>
              <a:rPr lang="en-US" spc="2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participant</a:t>
            </a:r>
            <a:r>
              <a:rPr lang="en-US" spc="16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may describe</a:t>
            </a:r>
            <a:r>
              <a:rPr lang="en-US" spc="12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recent</a:t>
            </a:r>
            <a:r>
              <a:rPr lang="en-US" spc="10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periods</a:t>
            </a:r>
            <a:r>
              <a:rPr lang="en-US" spc="10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of</a:t>
            </a:r>
            <a:r>
              <a:rPr lang="en-US" spc="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noticeable</a:t>
            </a:r>
            <a:r>
              <a:rPr lang="en-US" spc="16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breathlessness.</a:t>
            </a:r>
            <a:r>
              <a:rPr lang="en-US" spc="205" dirty="0">
                <a:solidFill>
                  <a:srgbClr val="000000"/>
                </a:solidFill>
                <a:latin typeface="Times New Roman" panose="02020603050405020304" pitchFamily="18" charset="0"/>
                <a:ea typeface="Times New Roman" panose="02020603050405020304" pitchFamily="18" charset="0"/>
              </a:rPr>
              <a:t> </a:t>
            </a:r>
            <a:endParaRPr lang="en-US" spc="205" dirty="0" smtClean="0">
              <a:solidFill>
                <a:srgbClr val="000000"/>
              </a:solidFill>
              <a:latin typeface="Times New Roman" panose="02020603050405020304" pitchFamily="18" charset="0"/>
              <a:ea typeface="Times New Roman" panose="02020603050405020304" pitchFamily="18" charset="0"/>
            </a:endParaRPr>
          </a:p>
          <a:p>
            <a:pPr algn="just"/>
            <a:r>
              <a:rPr lang="en-US" dirty="0" smtClean="0">
                <a:solidFill>
                  <a:srgbClr val="000000"/>
                </a:solidFill>
                <a:latin typeface="Times New Roman" panose="02020603050405020304" pitchFamily="18" charset="0"/>
                <a:ea typeface="Times New Roman" panose="02020603050405020304" pitchFamily="18" charset="0"/>
              </a:rPr>
              <a:t>This</a:t>
            </a:r>
            <a:r>
              <a:rPr lang="en-US" spc="70"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occurrence</a:t>
            </a:r>
            <a:r>
              <a:rPr lang="en-US" spc="16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is</a:t>
            </a:r>
            <a:r>
              <a:rPr lang="en-US" spc="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 nonspecific</a:t>
            </a:r>
            <a:r>
              <a:rPr lang="en-US" spc="16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symptom</a:t>
            </a:r>
            <a:r>
              <a:rPr lang="en-US" spc="1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of</a:t>
            </a:r>
            <a:r>
              <a:rPr lang="en-US" spc="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CVD</a:t>
            </a:r>
            <a:r>
              <a:rPr lang="en-US" spc="7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as</a:t>
            </a:r>
            <a:r>
              <a:rPr lang="en-US" spc="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many</a:t>
            </a:r>
            <a:r>
              <a:rPr lang="en-US" spc="7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factors</a:t>
            </a:r>
            <a:r>
              <a:rPr lang="en-US" spc="10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can</a:t>
            </a:r>
            <a:r>
              <a:rPr lang="en-US" spc="6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cause</a:t>
            </a:r>
            <a:r>
              <a:rPr lang="en-US" spc="9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shortness</a:t>
            </a:r>
            <a:r>
              <a:rPr lang="en-US" spc="12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of</a:t>
            </a:r>
            <a:r>
              <a:rPr lang="en-US" spc="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breath. </a:t>
            </a:r>
            <a:endParaRPr lang="en-US" dirty="0" smtClean="0">
              <a:solidFill>
                <a:srgbClr val="000000"/>
              </a:solidFill>
              <a:latin typeface="Times New Roman" panose="02020603050405020304" pitchFamily="18" charset="0"/>
              <a:ea typeface="Times New Roman" panose="02020603050405020304" pitchFamily="18" charset="0"/>
            </a:endParaRPr>
          </a:p>
          <a:p>
            <a:pPr algn="just"/>
            <a:r>
              <a:rPr lang="en-US" dirty="0" smtClean="0">
                <a:solidFill>
                  <a:srgbClr val="000000"/>
                </a:solidFill>
                <a:latin typeface="Times New Roman" panose="02020603050405020304" pitchFamily="18" charset="0"/>
                <a:ea typeface="Times New Roman" panose="02020603050405020304" pitchFamily="18" charset="0"/>
              </a:rPr>
              <a:t>Pertinent</a:t>
            </a:r>
            <a:r>
              <a:rPr lang="en-US" spc="130"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follow-up</a:t>
            </a:r>
            <a:r>
              <a:rPr lang="en-US" spc="12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questions</a:t>
            </a:r>
            <a:r>
              <a:rPr lang="en-US" spc="12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may</a:t>
            </a:r>
            <a:r>
              <a:rPr lang="en-US" spc="6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include</a:t>
            </a:r>
            <a:r>
              <a:rPr lang="en-US" spc="11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“What</a:t>
            </a:r>
            <a:r>
              <a:rPr lang="en-US" spc="9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were</a:t>
            </a:r>
            <a:r>
              <a:rPr lang="en-US" spc="7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you</a:t>
            </a:r>
            <a:r>
              <a:rPr lang="en-US" spc="5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doing</a:t>
            </a:r>
            <a:r>
              <a:rPr lang="en-US" spc="7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during</a:t>
            </a:r>
            <a:r>
              <a:rPr lang="en-US" spc="8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these periods?”</a:t>
            </a:r>
            <a:r>
              <a:rPr lang="en-US" spc="1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or</a:t>
            </a:r>
            <a:r>
              <a:rPr lang="en-US" spc="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t>
            </a:r>
            <a:r>
              <a:rPr lang="en-US" spc="-115" dirty="0">
                <a:solidFill>
                  <a:srgbClr val="000000"/>
                </a:solidFill>
                <a:latin typeface="Times New Roman" panose="02020603050405020304" pitchFamily="18" charset="0"/>
                <a:ea typeface="Times New Roman" panose="02020603050405020304" pitchFamily="18" charset="0"/>
              </a:rPr>
              <a:t>W</a:t>
            </a:r>
            <a:r>
              <a:rPr lang="en-US" dirty="0">
                <a:solidFill>
                  <a:srgbClr val="000000"/>
                </a:solidFill>
                <a:latin typeface="Times New Roman" panose="02020603050405020304" pitchFamily="18" charset="0"/>
                <a:ea typeface="Times New Roman" panose="02020603050405020304" pitchFamily="18" charset="0"/>
              </a:rPr>
              <a:t>ere</a:t>
            </a:r>
            <a:r>
              <a:rPr lang="en-US" spc="10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you</a:t>
            </a:r>
            <a:r>
              <a:rPr lang="en-US" spc="5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more</a:t>
            </a:r>
            <a:r>
              <a:rPr lang="en-US" spc="7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breathless</a:t>
            </a:r>
            <a:r>
              <a:rPr lang="en-US" spc="14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than</a:t>
            </a:r>
            <a:r>
              <a:rPr lang="en-US" spc="6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you</a:t>
            </a:r>
            <a:r>
              <a:rPr lang="en-US" spc="5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would</a:t>
            </a:r>
            <a:r>
              <a:rPr lang="en-US" spc="8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have</a:t>
            </a:r>
            <a:r>
              <a:rPr lang="en-US" spc="7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expected</a:t>
            </a:r>
            <a:r>
              <a:rPr lang="en-US" spc="1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for</a:t>
            </a:r>
            <a:r>
              <a:rPr lang="en-US" spc="4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this </a:t>
            </a:r>
            <a:r>
              <a:rPr lang="en-US" sz="3200" dirty="0">
                <a:solidFill>
                  <a:srgbClr val="000000"/>
                </a:solidFill>
                <a:latin typeface="Times New Roman" panose="02020603050405020304" pitchFamily="18" charset="0"/>
                <a:ea typeface="Times New Roman" panose="02020603050405020304" pitchFamily="18" charset="0"/>
              </a:rPr>
              <a:t>activity?”</a:t>
            </a:r>
            <a:r>
              <a:rPr lang="en-US" sz="3200" spc="-60" dirty="0">
                <a:solidFill>
                  <a:srgbClr val="000000"/>
                </a:solidFill>
                <a:latin typeface="Times New Roman" panose="02020603050405020304" pitchFamily="18" charset="0"/>
                <a:ea typeface="Times New Roman" panose="02020603050405020304" pitchFamily="18" charset="0"/>
              </a:rPr>
              <a:t> </a:t>
            </a:r>
            <a:endParaRPr lang="en-US" sz="3200" spc="-60" dirty="0" smtClean="0">
              <a:solidFill>
                <a:srgbClr val="000000"/>
              </a:solidFill>
              <a:latin typeface="Times New Roman" panose="02020603050405020304" pitchFamily="18" charset="0"/>
              <a:ea typeface="Times New Roman" panose="02020603050405020304" pitchFamily="18" charset="0"/>
            </a:endParaRPr>
          </a:p>
          <a:p>
            <a:pPr algn="just"/>
            <a:r>
              <a:rPr lang="en-US" sz="3200" dirty="0" smtClean="0">
                <a:solidFill>
                  <a:srgbClr val="000000"/>
                </a:solidFill>
                <a:latin typeface="Times New Roman" panose="02020603050405020304" pitchFamily="18" charset="0"/>
                <a:ea typeface="Times New Roman" panose="02020603050405020304" pitchFamily="18" charset="0"/>
              </a:rPr>
              <a:t>These</a:t>
            </a:r>
            <a:r>
              <a:rPr lang="en-US" sz="3200" spc="-40" dirty="0" smtClean="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questions</a:t>
            </a:r>
            <a:r>
              <a:rPr lang="en-US" sz="3200" spc="-60"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may</a:t>
            </a:r>
            <a:r>
              <a:rPr lang="en-US" sz="3200" spc="-30"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provide</a:t>
            </a:r>
            <a:r>
              <a:rPr lang="en-US" sz="3200" spc="-50"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better</a:t>
            </a:r>
            <a:r>
              <a:rPr lang="en-US" sz="3200" spc="-35"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clarification</a:t>
            </a:r>
            <a:r>
              <a:rPr lang="en-US" sz="3200" spc="-75"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to</a:t>
            </a:r>
            <a:r>
              <a:rPr lang="en-US" sz="3200" spc="-15"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better</a:t>
            </a:r>
            <a:r>
              <a:rPr lang="en-US" sz="3200" spc="-35"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distinguish expected</a:t>
            </a:r>
            <a:r>
              <a:rPr lang="en-US" sz="3200" spc="-55"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from</a:t>
            </a:r>
            <a:r>
              <a:rPr lang="en-US" sz="3200" spc="-30"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potentially</a:t>
            </a:r>
            <a:r>
              <a:rPr lang="en-US" sz="3200" spc="-65"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pathological</a:t>
            </a:r>
            <a:r>
              <a:rPr lang="en-US" sz="3200" spc="-75"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signs</a:t>
            </a:r>
            <a:r>
              <a:rPr lang="en-US" sz="3200" spc="-35"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and</a:t>
            </a:r>
            <a:r>
              <a:rPr lang="en-US" sz="3200" spc="-25"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symptoms.</a:t>
            </a:r>
            <a:r>
              <a:rPr lang="en-US" sz="3200" spc="-65" dirty="0">
                <a:solidFill>
                  <a:srgbClr val="000000"/>
                </a:solidFill>
                <a:latin typeface="Times New Roman" panose="02020603050405020304" pitchFamily="18" charset="0"/>
                <a:ea typeface="Times New Roman" panose="02020603050405020304" pitchFamily="18" charset="0"/>
              </a:rPr>
              <a:t> </a:t>
            </a:r>
            <a:endParaRPr lang="en-US" sz="3200" spc="-65" dirty="0" smtClean="0">
              <a:solidFill>
                <a:srgbClr val="000000"/>
              </a:solidFill>
              <a:latin typeface="Times New Roman" panose="02020603050405020304" pitchFamily="18" charset="0"/>
              <a:ea typeface="Times New Roman" panose="02020603050405020304" pitchFamily="18" charset="0"/>
            </a:endParaRPr>
          </a:p>
          <a:p>
            <a:pPr algn="just"/>
            <a:r>
              <a:rPr lang="en-US" sz="3200" dirty="0" smtClean="0">
                <a:solidFill>
                  <a:srgbClr val="000000"/>
                </a:solidFill>
                <a:latin typeface="Times New Roman" panose="02020603050405020304" pitchFamily="18" charset="0"/>
                <a:ea typeface="Times New Roman" panose="02020603050405020304" pitchFamily="18" charset="0"/>
              </a:rPr>
              <a:t>An</a:t>
            </a:r>
            <a:r>
              <a:rPr lang="en-US" sz="3200" spc="-20" dirty="0" smtClean="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exercise </a:t>
            </a:r>
            <a:r>
              <a:rPr lang="en-US" sz="3200" dirty="0" smtClean="0">
                <a:solidFill>
                  <a:srgbClr val="000000"/>
                </a:solidFill>
                <a:latin typeface="Times New Roman" panose="02020603050405020304" pitchFamily="18" charset="0"/>
                <a:ea typeface="Times New Roman" panose="02020603050405020304" pitchFamily="18" charset="0"/>
              </a:rPr>
              <a:t>pre-participation</a:t>
            </a:r>
            <a:r>
              <a:rPr lang="en-US" sz="3200" spc="-95" dirty="0" smtClean="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health</a:t>
            </a:r>
            <a:r>
              <a:rPr lang="en-US" sz="3200" spc="-40"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screening</a:t>
            </a:r>
            <a:r>
              <a:rPr lang="en-US" sz="3200" spc="-60"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checklist</a:t>
            </a:r>
            <a:r>
              <a:rPr lang="en-US" sz="3200" spc="-55" dirty="0">
                <a:solidFill>
                  <a:srgbClr val="000000"/>
                </a:solidFill>
                <a:latin typeface="Times New Roman" panose="02020603050405020304" pitchFamily="18" charset="0"/>
                <a:ea typeface="Times New Roman" panose="02020603050405020304" pitchFamily="18" charset="0"/>
              </a:rPr>
              <a:t> </a:t>
            </a:r>
            <a:r>
              <a:rPr lang="en-US" sz="3200" dirty="0" smtClean="0">
                <a:solidFill>
                  <a:srgbClr val="000000"/>
                </a:solidFill>
                <a:latin typeface="Times New Roman" panose="02020603050405020304" pitchFamily="18" charset="0"/>
                <a:ea typeface="Times New Roman" panose="02020603050405020304" pitchFamily="18" charset="0"/>
              </a:rPr>
              <a:t>is</a:t>
            </a:r>
            <a:r>
              <a:rPr lang="en-US" sz="3200" spc="-15" dirty="0" smtClean="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included</a:t>
            </a:r>
            <a:r>
              <a:rPr lang="en-US" sz="3200" spc="-55"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to</a:t>
            </a:r>
            <a:r>
              <a:rPr lang="en-US" sz="3200" spc="-15"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guide</a:t>
            </a:r>
            <a:r>
              <a:rPr lang="en-US" sz="3200" spc="-35"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the exercise</a:t>
            </a:r>
            <a:r>
              <a:rPr lang="en-US" sz="3200" spc="-50"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professional</a:t>
            </a:r>
            <a:r>
              <a:rPr lang="en-US" sz="3200" spc="-75"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through</a:t>
            </a:r>
            <a:r>
              <a:rPr lang="en-US" sz="3200" spc="-50"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the</a:t>
            </a:r>
            <a:r>
              <a:rPr lang="en-US" sz="3200" spc="-20"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prescreening</a:t>
            </a:r>
            <a:r>
              <a:rPr lang="en-US" sz="3200" spc="-80"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rPr>
              <a:t>process.</a:t>
            </a:r>
            <a:endParaRPr lang="en-US" dirty="0"/>
          </a:p>
        </p:txBody>
      </p:sp>
    </p:spTree>
    <p:extLst>
      <p:ext uri="{BB962C8B-B14F-4D97-AF65-F5344CB8AC3E}">
        <p14:creationId xmlns:p14="http://schemas.microsoft.com/office/powerpoint/2010/main" val="2008849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690" y="707922"/>
            <a:ext cx="10808110" cy="5707625"/>
          </a:xfrm>
        </p:spPr>
        <p:txBody>
          <a:bodyPr>
            <a:normAutofit/>
          </a:bodyPr>
          <a:lstStyle/>
          <a:p>
            <a:pPr marL="63500" marR="40640" algn="just">
              <a:lnSpc>
                <a:spcPct val="112000"/>
              </a:lnSpc>
              <a:spcBef>
                <a:spcPts val="105"/>
              </a:spcBef>
              <a:spcAft>
                <a:spcPts val="0"/>
              </a:spcAft>
            </a:pPr>
            <a:r>
              <a:rPr lang="en-US" dirty="0">
                <a:latin typeface="Times New Roman" panose="02020603050405020304" pitchFamily="18" charset="0"/>
                <a:ea typeface="Times New Roman" panose="02020603050405020304" pitchFamily="18" charset="0"/>
              </a:rPr>
              <a:t>Desired</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intensity</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is</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final</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component</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pre-participation screening</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algorithm.</a:t>
            </a:r>
            <a:r>
              <a:rPr lang="en-US" spc="-65" dirty="0">
                <a:latin typeface="Times New Roman" panose="02020603050405020304" pitchFamily="18" charset="0"/>
                <a:ea typeface="Times New Roman" panose="02020603050405020304" pitchFamily="18" charset="0"/>
              </a:rPr>
              <a:t> </a:t>
            </a:r>
            <a:endParaRPr lang="en-US" spc="-65" dirty="0" smtClean="0">
              <a:latin typeface="Times New Roman" panose="02020603050405020304" pitchFamily="18" charset="0"/>
              <a:ea typeface="Times New Roman" panose="02020603050405020304" pitchFamily="18" charset="0"/>
            </a:endParaRPr>
          </a:p>
          <a:p>
            <a:pPr marL="63500" marR="40640" algn="just">
              <a:lnSpc>
                <a:spcPct val="112000"/>
              </a:lnSpc>
              <a:spcBef>
                <a:spcPts val="105"/>
              </a:spcBef>
              <a:spcAft>
                <a:spcPts val="0"/>
              </a:spcAft>
            </a:pPr>
            <a:r>
              <a:rPr lang="en-US" dirty="0" smtClean="0">
                <a:latin typeface="Times New Roman" panose="02020603050405020304" pitchFamily="18" charset="0"/>
                <a:ea typeface="Times New Roman" panose="02020603050405020304" pitchFamily="18" charset="0"/>
              </a:rPr>
              <a:t>Because</a:t>
            </a:r>
            <a:r>
              <a:rPr lang="en-US" spc="-50"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vigorous</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intensity</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is</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more</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likely</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trigger acute</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a:t>
            </a:r>
            <a:r>
              <a:rPr lang="en-US" spc="-25" dirty="0">
                <a:latin typeface="Times New Roman" panose="02020603050405020304" pitchFamily="18" charset="0"/>
                <a:ea typeface="Times New Roman" panose="02020603050405020304" pitchFamily="18" charset="0"/>
              </a:rPr>
              <a:t>V </a:t>
            </a:r>
            <a:r>
              <a:rPr lang="en-US" dirty="0">
                <a:latin typeface="Times New Roman" panose="02020603050405020304" pitchFamily="18" charset="0"/>
                <a:ea typeface="Times New Roman" panose="02020603050405020304" pitchFamily="18" charset="0"/>
              </a:rPr>
              <a:t>events,</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versus</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light-to-moderate</a:t>
            </a:r>
            <a:r>
              <a:rPr lang="en-US" spc="-10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intensity</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selected </a:t>
            </a:r>
            <a:r>
              <a:rPr lang="en-US" dirty="0" smtClean="0">
                <a:latin typeface="Times New Roman" panose="02020603050405020304" pitchFamily="18" charset="0"/>
                <a:ea typeface="Times New Roman" panose="02020603050405020304" pitchFamily="18" charset="0"/>
              </a:rPr>
              <a:t>individuals</a:t>
            </a:r>
            <a:r>
              <a:rPr lang="en-US" dirty="0" smtClean="0">
                <a:solidFill>
                  <a:srgbClr val="000000"/>
                </a:solidFill>
                <a:latin typeface="Times New Roman" panose="02020603050405020304" pitchFamily="18" charset="0"/>
                <a:ea typeface="Times New Roman" panose="02020603050405020304" pitchFamily="18" charset="0"/>
              </a:rPr>
              <a:t>,</a:t>
            </a:r>
            <a:r>
              <a:rPr lang="en-US" spc="-50"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identifying</a:t>
            </a:r>
            <a:r>
              <a:rPr lang="en-US" spc="-6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a:t>
            </a:r>
            <a:r>
              <a:rPr lang="en-US" spc="-2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intensity</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at</a:t>
            </a:r>
            <a:r>
              <a:rPr lang="en-US" spc="-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which</a:t>
            </a:r>
            <a:r>
              <a:rPr lang="en-US" spc="-4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a:t>
            </a:r>
            <a:r>
              <a:rPr lang="en-US" spc="-1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participant</a:t>
            </a:r>
            <a:r>
              <a:rPr lang="en-US" spc="-6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intends</a:t>
            </a:r>
            <a:r>
              <a:rPr lang="en-US" spc="-4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to exercise</a:t>
            </a:r>
            <a:r>
              <a:rPr lang="en-US" spc="-5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is</a:t>
            </a:r>
            <a:r>
              <a:rPr lang="en-US" spc="-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important.</a:t>
            </a:r>
            <a:r>
              <a:rPr lang="en-US" spc="-65" dirty="0">
                <a:solidFill>
                  <a:srgbClr val="000000"/>
                </a:solidFill>
                <a:latin typeface="Times New Roman" panose="02020603050405020304" pitchFamily="18" charset="0"/>
                <a:ea typeface="Times New Roman" panose="02020603050405020304" pitchFamily="18" charset="0"/>
              </a:rPr>
              <a:t> </a:t>
            </a:r>
            <a:endParaRPr lang="en-US" spc="-65" dirty="0" smtClean="0">
              <a:solidFill>
                <a:srgbClr val="000000"/>
              </a:solidFill>
              <a:latin typeface="Times New Roman" panose="02020603050405020304" pitchFamily="18" charset="0"/>
              <a:ea typeface="Times New Roman" panose="02020603050405020304" pitchFamily="18" charset="0"/>
            </a:endParaRPr>
          </a:p>
          <a:p>
            <a:pPr marL="63500" marR="40640" algn="just">
              <a:lnSpc>
                <a:spcPct val="112000"/>
              </a:lnSpc>
              <a:spcBef>
                <a:spcPts val="105"/>
              </a:spcBef>
              <a:spcAft>
                <a:spcPts val="0"/>
              </a:spcAft>
            </a:pPr>
            <a:endParaRPr lang="en-US" spc="-65">
              <a:solidFill>
                <a:srgbClr val="000000"/>
              </a:solidFill>
              <a:latin typeface="Times New Roman" panose="02020603050405020304" pitchFamily="18" charset="0"/>
              <a:ea typeface="Times New Roman" panose="02020603050405020304" pitchFamily="18" charset="0"/>
            </a:endParaRPr>
          </a:p>
          <a:p>
            <a:pPr marL="63500" marR="40640" algn="just">
              <a:lnSpc>
                <a:spcPct val="112000"/>
              </a:lnSpc>
              <a:spcBef>
                <a:spcPts val="105"/>
              </a:spcBef>
              <a:spcAft>
                <a:spcPts val="0"/>
              </a:spcAft>
            </a:pPr>
            <a:r>
              <a:rPr lang="en-US" smtClean="0">
                <a:solidFill>
                  <a:srgbClr val="000000"/>
                </a:solidFill>
                <a:latin typeface="Times New Roman" panose="02020603050405020304" pitchFamily="18" charset="0"/>
                <a:ea typeface="Times New Roman" panose="02020603050405020304" pitchFamily="18" charset="0"/>
              </a:rPr>
              <a:t>Guidance</a:t>
            </a:r>
            <a:r>
              <a:rPr lang="en-US" spc="-6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is</a:t>
            </a:r>
            <a:r>
              <a:rPr lang="en-US" spc="-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a:t>
            </a:r>
            <a:r>
              <a:rPr lang="en-US" spc="-25" dirty="0">
                <a:solidFill>
                  <a:srgbClr val="000000"/>
                </a:solidFill>
                <a:latin typeface="Times New Roman" panose="02020603050405020304" pitchFamily="18" charset="0"/>
                <a:ea typeface="Times New Roman" panose="02020603050405020304" pitchFamily="18" charset="0"/>
              </a:rPr>
              <a:t>f</a:t>
            </a:r>
            <a:r>
              <a:rPr lang="en-US" dirty="0">
                <a:solidFill>
                  <a:srgbClr val="000000"/>
                </a:solidFill>
                <a:latin typeface="Times New Roman" panose="02020603050405020304" pitchFamily="18" charset="0"/>
                <a:ea typeface="Times New Roman" panose="02020603050405020304" pitchFamily="18" charset="0"/>
              </a:rPr>
              <a:t>fered</a:t>
            </a:r>
            <a:r>
              <a:rPr lang="en-US" spc="-4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a:t>
            </a:r>
            <a:r>
              <a:rPr lang="en-US" spc="-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a:t>
            </a:r>
            <a:r>
              <a:rPr lang="en-US" spc="-2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footnotes</a:t>
            </a:r>
            <a:r>
              <a:rPr lang="en-US" spc="-6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of</a:t>
            </a:r>
            <a:r>
              <a:rPr lang="en-US" spc="-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a:t>
            </a:r>
            <a:r>
              <a:rPr lang="en-US" spc="-2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algorithm</a:t>
            </a:r>
            <a:r>
              <a:rPr lang="en-US" spc="-60" dirty="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on</a:t>
            </a:r>
            <a:r>
              <a:rPr lang="en-US" sz="1400"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the</a:t>
            </a:r>
            <a:r>
              <a:rPr lang="en-US" spc="-20"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aforementioned</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designations</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as</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well</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as</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what</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constitutes</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light,</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moderate,</a:t>
            </a:r>
            <a:r>
              <a:rPr lang="en-US" spc="-60"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and</a:t>
            </a:r>
            <a:r>
              <a:rPr lang="en-US" sz="1400" dirty="0" smtClean="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vigorous</a:t>
            </a:r>
            <a:r>
              <a:rPr lang="en-US" sz="2400" spc="11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intensity</a:t>
            </a:r>
            <a:r>
              <a:rPr lang="en-US" sz="2400" spc="12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exercise.</a:t>
            </a:r>
            <a:r>
              <a:rPr lang="en-US" sz="2400" spc="135" dirty="0">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1859266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723" y="471948"/>
            <a:ext cx="11518490" cy="5705015"/>
          </a:xfrm>
        </p:spPr>
        <p:txBody>
          <a:bodyPr>
            <a:normAutofit/>
          </a:bodyPr>
          <a:lstStyle/>
          <a:p>
            <a:pPr marL="63500" marR="40640" algn="just">
              <a:lnSpc>
                <a:spcPct val="112000"/>
              </a:lnSpc>
              <a:spcBef>
                <a:spcPts val="105"/>
              </a:spcBef>
              <a:spcAft>
                <a:spcPts val="0"/>
              </a:spcAft>
            </a:pPr>
            <a:r>
              <a:rPr lang="en-US" dirty="0">
                <a:latin typeface="Times New Roman" panose="02020603050405020304" pitchFamily="18" charset="0"/>
                <a:ea typeface="Times New Roman" panose="02020603050405020304" pitchFamily="18" charset="0"/>
              </a:rPr>
              <a:t>Desired</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intensity</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is</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final</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component</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pre-participation screening</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algorithm.</a:t>
            </a:r>
            <a:r>
              <a:rPr lang="en-US" spc="-65" dirty="0">
                <a:latin typeface="Times New Roman" panose="02020603050405020304" pitchFamily="18" charset="0"/>
                <a:ea typeface="Times New Roman" panose="02020603050405020304" pitchFamily="18" charset="0"/>
              </a:rPr>
              <a:t> </a:t>
            </a:r>
            <a:endParaRPr lang="en-US" spc="-65" dirty="0" smtClean="0">
              <a:latin typeface="Times New Roman" panose="02020603050405020304" pitchFamily="18" charset="0"/>
              <a:ea typeface="Times New Roman" panose="02020603050405020304" pitchFamily="18" charset="0"/>
            </a:endParaRPr>
          </a:p>
          <a:p>
            <a:pPr marL="63500" marR="40640" algn="just">
              <a:lnSpc>
                <a:spcPct val="112000"/>
              </a:lnSpc>
              <a:spcBef>
                <a:spcPts val="105"/>
              </a:spcBef>
              <a:spcAft>
                <a:spcPts val="0"/>
              </a:spcAft>
            </a:pPr>
            <a:endParaRPr lang="en-US" spc="-65" dirty="0">
              <a:latin typeface="Times New Roman" panose="02020603050405020304" pitchFamily="18" charset="0"/>
              <a:ea typeface="Times New Roman" panose="02020603050405020304" pitchFamily="18" charset="0"/>
            </a:endParaRPr>
          </a:p>
          <a:p>
            <a:pPr marL="63500" marR="40640" algn="just">
              <a:lnSpc>
                <a:spcPct val="112000"/>
              </a:lnSpc>
              <a:spcBef>
                <a:spcPts val="105"/>
              </a:spcBef>
              <a:spcAft>
                <a:spcPts val="0"/>
              </a:spcAft>
            </a:pPr>
            <a:r>
              <a:rPr lang="en-US" dirty="0" smtClean="0">
                <a:latin typeface="Times New Roman" panose="02020603050405020304" pitchFamily="18" charset="0"/>
                <a:ea typeface="Times New Roman" panose="02020603050405020304" pitchFamily="18" charset="0"/>
              </a:rPr>
              <a:t>Because</a:t>
            </a:r>
            <a:r>
              <a:rPr lang="en-US" spc="-50"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vigorous</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intensity</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is</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more</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likely</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trigger acute</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a:t>
            </a:r>
            <a:r>
              <a:rPr lang="en-US" spc="-25" dirty="0">
                <a:latin typeface="Times New Roman" panose="02020603050405020304" pitchFamily="18" charset="0"/>
                <a:ea typeface="Times New Roman" panose="02020603050405020304" pitchFamily="18" charset="0"/>
              </a:rPr>
              <a:t>V </a:t>
            </a:r>
            <a:r>
              <a:rPr lang="en-US" dirty="0">
                <a:latin typeface="Times New Roman" panose="02020603050405020304" pitchFamily="18" charset="0"/>
                <a:ea typeface="Times New Roman" panose="02020603050405020304" pitchFamily="18" charset="0"/>
              </a:rPr>
              <a:t>events,</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versus</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light-to-moderate</a:t>
            </a:r>
            <a:r>
              <a:rPr lang="en-US" spc="-10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intensity</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selected </a:t>
            </a:r>
            <a:r>
              <a:rPr lang="en-US" dirty="0" smtClean="0">
                <a:latin typeface="Times New Roman" panose="02020603050405020304" pitchFamily="18" charset="0"/>
                <a:ea typeface="Times New Roman" panose="02020603050405020304" pitchFamily="18" charset="0"/>
              </a:rPr>
              <a:t>individuals</a:t>
            </a:r>
            <a:r>
              <a:rPr lang="en-US" spc="-70" dirty="0" smtClean="0">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identifying</a:t>
            </a:r>
            <a:r>
              <a:rPr lang="en-US" spc="-65"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a:t>
            </a:r>
            <a:r>
              <a:rPr lang="en-US" spc="-2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intensity</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at</a:t>
            </a:r>
            <a:r>
              <a:rPr lang="en-US" spc="-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which</a:t>
            </a:r>
            <a:r>
              <a:rPr lang="en-US" spc="-4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a:t>
            </a:r>
            <a:r>
              <a:rPr lang="en-US" spc="-1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participant</a:t>
            </a:r>
            <a:r>
              <a:rPr lang="en-US" spc="-6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intends</a:t>
            </a:r>
            <a:r>
              <a:rPr lang="en-US" spc="-4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to exercise</a:t>
            </a:r>
            <a:r>
              <a:rPr lang="en-US" spc="-5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is</a:t>
            </a:r>
            <a:r>
              <a:rPr lang="en-US" spc="-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important.</a:t>
            </a:r>
            <a:r>
              <a:rPr lang="en-US" spc="-65" dirty="0">
                <a:solidFill>
                  <a:srgbClr val="000000"/>
                </a:solidFill>
                <a:latin typeface="Times New Roman" panose="02020603050405020304" pitchFamily="18" charset="0"/>
                <a:ea typeface="Times New Roman" panose="02020603050405020304" pitchFamily="18" charset="0"/>
              </a:rPr>
              <a:t> </a:t>
            </a:r>
            <a:endParaRPr lang="en-US" spc="-65" dirty="0" smtClean="0">
              <a:solidFill>
                <a:srgbClr val="000000"/>
              </a:solidFill>
              <a:latin typeface="Times New Roman" panose="02020603050405020304" pitchFamily="18" charset="0"/>
              <a:ea typeface="Times New Roman" panose="02020603050405020304" pitchFamily="18" charset="0"/>
            </a:endParaRPr>
          </a:p>
          <a:p>
            <a:pPr marL="63500" marR="40640" algn="just">
              <a:lnSpc>
                <a:spcPct val="112000"/>
              </a:lnSpc>
              <a:spcBef>
                <a:spcPts val="105"/>
              </a:spcBef>
              <a:spcAft>
                <a:spcPts val="0"/>
              </a:spcAft>
            </a:pPr>
            <a:endParaRPr lang="en-US" spc="-65" dirty="0">
              <a:solidFill>
                <a:srgbClr val="000000"/>
              </a:solidFill>
              <a:latin typeface="Times New Roman" panose="02020603050405020304" pitchFamily="18" charset="0"/>
              <a:ea typeface="Times New Roman" panose="02020603050405020304" pitchFamily="18" charset="0"/>
            </a:endParaRPr>
          </a:p>
          <a:p>
            <a:pPr marL="63500" marR="40640" algn="just">
              <a:lnSpc>
                <a:spcPct val="112000"/>
              </a:lnSpc>
              <a:spcBef>
                <a:spcPts val="105"/>
              </a:spcBef>
              <a:spcAft>
                <a:spcPts val="0"/>
              </a:spcAft>
            </a:pPr>
            <a:r>
              <a:rPr lang="en-US" dirty="0" smtClean="0">
                <a:solidFill>
                  <a:srgbClr val="000000"/>
                </a:solidFill>
                <a:latin typeface="Times New Roman" panose="02020603050405020304" pitchFamily="18" charset="0"/>
                <a:ea typeface="Times New Roman" panose="02020603050405020304" pitchFamily="18" charset="0"/>
              </a:rPr>
              <a:t>Guidance</a:t>
            </a:r>
            <a:r>
              <a:rPr lang="en-US" spc="-60"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is</a:t>
            </a:r>
            <a:r>
              <a:rPr lang="en-US" spc="-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a:t>
            </a:r>
            <a:r>
              <a:rPr lang="en-US" spc="-25" dirty="0">
                <a:solidFill>
                  <a:srgbClr val="000000"/>
                </a:solidFill>
                <a:latin typeface="Times New Roman" panose="02020603050405020304" pitchFamily="18" charset="0"/>
                <a:ea typeface="Times New Roman" panose="02020603050405020304" pitchFamily="18" charset="0"/>
              </a:rPr>
              <a:t>f</a:t>
            </a:r>
            <a:r>
              <a:rPr lang="en-US" dirty="0">
                <a:solidFill>
                  <a:srgbClr val="000000"/>
                </a:solidFill>
                <a:latin typeface="Times New Roman" panose="02020603050405020304" pitchFamily="18" charset="0"/>
                <a:ea typeface="Times New Roman" panose="02020603050405020304" pitchFamily="18" charset="0"/>
              </a:rPr>
              <a:t>fered</a:t>
            </a:r>
            <a:r>
              <a:rPr lang="en-US" spc="-4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a:t>
            </a:r>
            <a:r>
              <a:rPr lang="en-US" spc="-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a:t>
            </a:r>
            <a:r>
              <a:rPr lang="en-US" spc="-2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footnotes</a:t>
            </a:r>
            <a:r>
              <a:rPr lang="en-US" spc="-6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of</a:t>
            </a:r>
            <a:r>
              <a:rPr lang="en-US" spc="-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a:t>
            </a:r>
            <a:r>
              <a:rPr lang="en-US" spc="-2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algorithm</a:t>
            </a:r>
            <a:r>
              <a:rPr lang="en-US" spc="-60" dirty="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on</a:t>
            </a:r>
            <a:r>
              <a:rPr lang="en-US" sz="1400"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the</a:t>
            </a:r>
            <a:r>
              <a:rPr lang="en-US" spc="-20"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aforementioned</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designations</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as</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well</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as</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what</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constitutes</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light,</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moderate,</a:t>
            </a:r>
            <a:r>
              <a:rPr lang="en-US" spc="-60"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and</a:t>
            </a:r>
            <a:r>
              <a:rPr lang="en-US" sz="1400" dirty="0" smtClean="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vigorous</a:t>
            </a:r>
            <a:r>
              <a:rPr lang="en-US" sz="2400" spc="11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intensity</a:t>
            </a:r>
            <a:r>
              <a:rPr lang="en-US" sz="2400" spc="12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exercise</a:t>
            </a:r>
            <a:endParaRPr lang="en-US" dirty="0"/>
          </a:p>
        </p:txBody>
      </p:sp>
    </p:spTree>
    <p:extLst>
      <p:ext uri="{BB962C8B-B14F-4D97-AF65-F5344CB8AC3E}">
        <p14:creationId xmlns:p14="http://schemas.microsoft.com/office/powerpoint/2010/main" val="3597164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24937" cy="898191"/>
          </a:xfrm>
        </p:spPr>
        <p:txBody>
          <a:bodyPr>
            <a:normAutofit fontScale="90000"/>
          </a:bodyPr>
          <a:lstStyle/>
          <a:p>
            <a:r>
              <a:rPr lang="en-US" b="1" dirty="0">
                <a:solidFill>
                  <a:srgbClr val="FFFFFF"/>
                </a:solidFill>
                <a:latin typeface="Times New Roman" panose="02020603050405020304" pitchFamily="18" charset="0"/>
                <a:ea typeface="Times New Roman" panose="02020603050405020304" pitchFamily="18" charset="0"/>
              </a:rPr>
              <a:t>The</a:t>
            </a:r>
            <a:r>
              <a:rPr lang="en-US" b="1" spc="70" dirty="0">
                <a:solidFill>
                  <a:srgbClr val="FFFFFF"/>
                </a:solidFill>
                <a:latin typeface="Times New Roman" panose="02020603050405020304" pitchFamily="18" charset="0"/>
                <a:ea typeface="Times New Roman" panose="02020603050405020304" pitchFamily="18" charset="0"/>
              </a:rPr>
              <a:t> </a:t>
            </a:r>
            <a:r>
              <a:rPr lang="en-US" b="1" dirty="0" smtClean="0">
                <a:solidFill>
                  <a:srgbClr val="FFFFFF"/>
                </a:solidFill>
                <a:latin typeface="Times New Roman" panose="02020603050405020304" pitchFamily="18" charset="0"/>
                <a:ea typeface="Times New Roman" panose="02020603050405020304" pitchFamily="18" charset="0"/>
              </a:rPr>
              <a:t>A</a:t>
            </a:r>
            <a:br>
              <a:rPr lang="en-US" b="1" dirty="0" smtClean="0">
                <a:solidFill>
                  <a:srgbClr val="FFFFFF"/>
                </a:solidFill>
                <a:latin typeface="Times New Roman" panose="02020603050405020304" pitchFamily="18" charset="0"/>
                <a:ea typeface="Times New Roman" panose="02020603050405020304" pitchFamily="18" charset="0"/>
              </a:rPr>
            </a:br>
            <a:r>
              <a:rPr lang="en-US" b="1" dirty="0" smtClean="0">
                <a:solidFill>
                  <a:srgbClr val="FFFFFF"/>
                </a:solidFill>
                <a:latin typeface="Times New Roman" panose="02020603050405020304" pitchFamily="18" charset="0"/>
                <a:ea typeface="Times New Roman" panose="02020603050405020304" pitchFamily="18" charset="0"/>
              </a:rPr>
              <a:t/>
            </a:r>
            <a:br>
              <a:rPr lang="en-US" b="1" dirty="0" smtClean="0">
                <a:solidFill>
                  <a:srgbClr val="FFFFFF"/>
                </a:solidFill>
                <a:latin typeface="Times New Roman" panose="02020603050405020304" pitchFamily="18" charset="0"/>
                <a:ea typeface="Times New Roman" panose="02020603050405020304" pitchFamily="18" charset="0"/>
              </a:rPr>
            </a:br>
            <a:r>
              <a:rPr lang="en-US" sz="3600" b="1" dirty="0" smtClean="0"/>
              <a:t>The </a:t>
            </a:r>
            <a:r>
              <a:rPr lang="en-US" sz="3600" b="1" dirty="0"/>
              <a:t>ACSM-AHA Primary Physical Activity (PA) Recommendations </a:t>
            </a:r>
            <a:r>
              <a:rPr lang="en-US" sz="3600" b="1" dirty="0" smtClean="0">
                <a:solidFill>
                  <a:srgbClr val="FFFFFF"/>
                </a:solidFill>
                <a:latin typeface="Times New Roman" panose="02020603050405020304" pitchFamily="18" charset="0"/>
                <a:ea typeface="Times New Roman" panose="02020603050405020304" pitchFamily="18" charset="0"/>
              </a:rPr>
              <a:t>CSM-AH</a:t>
            </a:r>
            <a:r>
              <a:rPr lang="en-US" sz="3600" b="1" spc="-80" dirty="0" smtClean="0">
                <a:solidFill>
                  <a:srgbClr val="FFFFFF"/>
                </a:solidFill>
                <a:latin typeface="Times New Roman" panose="02020603050405020304" pitchFamily="18" charset="0"/>
                <a:ea typeface="Times New Roman" panose="02020603050405020304" pitchFamily="18" charset="0"/>
              </a:rPr>
              <a:t>A</a:t>
            </a:r>
            <a:r>
              <a:rPr lang="en-US" sz="3600" b="1" spc="160" dirty="0" smtClean="0">
                <a:solidFill>
                  <a:srgbClr val="FFFFFF"/>
                </a:solidFill>
                <a:latin typeface="Times New Roman" panose="02020603050405020304" pitchFamily="18" charset="0"/>
                <a:ea typeface="Times New Roman" panose="02020603050405020304" pitchFamily="18" charset="0"/>
              </a:rPr>
              <a:t> </a:t>
            </a:r>
            <a:r>
              <a:rPr lang="en-US" b="1" dirty="0">
                <a:solidFill>
                  <a:srgbClr val="FFFFFF"/>
                </a:solidFill>
                <a:latin typeface="Times New Roman" panose="02020603050405020304" pitchFamily="18" charset="0"/>
                <a:ea typeface="Times New Roman" panose="02020603050405020304" pitchFamily="18" charset="0"/>
              </a:rPr>
              <a:t>Primary</a:t>
            </a:r>
            <a:r>
              <a:rPr lang="en-US" b="1" spc="135" dirty="0">
                <a:solidFill>
                  <a:srgbClr val="FFFFFF"/>
                </a:solidFill>
                <a:latin typeface="Times New Roman" panose="02020603050405020304" pitchFamily="18" charset="0"/>
                <a:ea typeface="Times New Roman" panose="02020603050405020304" pitchFamily="18" charset="0"/>
              </a:rPr>
              <a:t> </a:t>
            </a:r>
            <a:r>
              <a:rPr lang="en-US" b="1" dirty="0">
                <a:solidFill>
                  <a:srgbClr val="FFFFFF"/>
                </a:solidFill>
                <a:latin typeface="Times New Roman" panose="02020603050405020304" pitchFamily="18" charset="0"/>
                <a:ea typeface="Times New Roman" panose="02020603050405020304" pitchFamily="18" charset="0"/>
              </a:rPr>
              <a:t>Physical</a:t>
            </a:r>
            <a:r>
              <a:rPr lang="en-US" b="1" spc="130" dirty="0">
                <a:solidFill>
                  <a:srgbClr val="FFFFFF"/>
                </a:solidFill>
                <a:latin typeface="Times New Roman" panose="02020603050405020304" pitchFamily="18" charset="0"/>
                <a:ea typeface="Times New Roman" panose="02020603050405020304" pitchFamily="18" charset="0"/>
              </a:rPr>
              <a:t> </a:t>
            </a:r>
            <a:r>
              <a:rPr lang="en-US" b="1" dirty="0">
                <a:solidFill>
                  <a:srgbClr val="FFFFFF"/>
                </a:solidFill>
                <a:latin typeface="Times New Roman" panose="02020603050405020304" pitchFamily="18" charset="0"/>
                <a:ea typeface="Times New Roman" panose="02020603050405020304" pitchFamily="18" charset="0"/>
              </a:rPr>
              <a:t>Activity</a:t>
            </a:r>
            <a:r>
              <a:rPr lang="en-US" b="1" spc="115" dirty="0">
                <a:solidFill>
                  <a:srgbClr val="FFFFFF"/>
                </a:solidFill>
                <a:latin typeface="Times New Roman" panose="02020603050405020304" pitchFamily="18" charset="0"/>
                <a:ea typeface="Times New Roman" panose="02020603050405020304" pitchFamily="18" charset="0"/>
              </a:rPr>
              <a:t> </a:t>
            </a:r>
            <a:r>
              <a:rPr lang="en-US" b="1" dirty="0">
                <a:solidFill>
                  <a:srgbClr val="FFFFFF"/>
                </a:solidFill>
                <a:latin typeface="Times New Roman" panose="02020603050405020304" pitchFamily="18" charset="0"/>
                <a:ea typeface="Times New Roman" panose="02020603050405020304" pitchFamily="18" charset="0"/>
              </a:rPr>
              <a:t>(</a:t>
            </a:r>
            <a:r>
              <a:rPr lang="en-US" b="1" spc="-110" dirty="0">
                <a:solidFill>
                  <a:srgbClr val="FFFFFF"/>
                </a:solidFill>
                <a:latin typeface="Times New Roman" panose="02020603050405020304" pitchFamily="18" charset="0"/>
                <a:ea typeface="Times New Roman" panose="02020603050405020304" pitchFamily="18" charset="0"/>
              </a:rPr>
              <a:t>P</a:t>
            </a:r>
            <a:r>
              <a:rPr lang="en-US" b="1" dirty="0">
                <a:solidFill>
                  <a:srgbClr val="FFFFFF"/>
                </a:solidFill>
                <a:latin typeface="Times New Roman" panose="02020603050405020304" pitchFamily="18" charset="0"/>
                <a:ea typeface="Times New Roman" panose="02020603050405020304" pitchFamily="18" charset="0"/>
              </a:rPr>
              <a:t>A) Recommendations</a:t>
            </a:r>
            <a:r>
              <a:rPr lang="en-US" b="1" spc="250" dirty="0">
                <a:solidFill>
                  <a:srgbClr val="FFFFFF"/>
                </a:solidFill>
                <a:latin typeface="Times New Roman" panose="02020603050405020304" pitchFamily="18" charset="0"/>
                <a:ea typeface="Times New Roman" panose="02020603050405020304" pitchFamily="18" charset="0"/>
              </a:rPr>
              <a:t> </a:t>
            </a:r>
            <a:endParaRPr lang="en-US" dirty="0"/>
          </a:p>
        </p:txBody>
      </p:sp>
      <p:sp>
        <p:nvSpPr>
          <p:cNvPr id="5" name="Content Placeholder 4"/>
          <p:cNvSpPr>
            <a:spLocks noGrp="1"/>
          </p:cNvSpPr>
          <p:nvPr>
            <p:ph idx="1"/>
          </p:nvPr>
        </p:nvSpPr>
        <p:spPr>
          <a:xfrm>
            <a:off x="309716" y="1263316"/>
            <a:ext cx="11044084" cy="5447200"/>
          </a:xfrm>
        </p:spPr>
        <p:txBody>
          <a:bodyPr>
            <a:normAutofit/>
          </a:bodyPr>
          <a:lstStyle/>
          <a:p>
            <a:pPr marL="365125" marR="367665" indent="-118745" algn="just">
              <a:lnSpc>
                <a:spcPct val="108000"/>
              </a:lnSpc>
              <a:spcBef>
                <a:spcPts val="105"/>
              </a:spcBef>
              <a:spcAft>
                <a:spcPts val="0"/>
              </a:spcAft>
            </a:pPr>
            <a:r>
              <a:rPr lang="en-US" dirty="0">
                <a:latin typeface="Times New Roman" panose="02020603050405020304" pitchFamily="18" charset="0"/>
                <a:ea typeface="Times New Roman" panose="02020603050405020304" pitchFamily="18" charset="0"/>
              </a:rPr>
              <a:t>All</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healthy</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adults</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aged</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18–65</a:t>
            </a:r>
            <a:r>
              <a:rPr lang="en-US" spc="-40"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yr</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should</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participate</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1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moderate</a:t>
            </a:r>
            <a:r>
              <a:rPr lang="en-US" b="1" spc="-5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intensity aerobic</a:t>
            </a:r>
            <a:r>
              <a:rPr lang="en-US" b="1" spc="-45" dirty="0">
                <a:latin typeface="Times New Roman" panose="02020603050405020304" pitchFamily="18" charset="0"/>
                <a:ea typeface="Times New Roman" panose="02020603050405020304" pitchFamily="18" charset="0"/>
              </a:rPr>
              <a:t> </a:t>
            </a:r>
            <a:r>
              <a:rPr lang="en-US" b="1" spc="-130" dirty="0">
                <a:latin typeface="Times New Roman" panose="02020603050405020304" pitchFamily="18" charset="0"/>
                <a:ea typeface="Times New Roman" panose="02020603050405020304" pitchFamily="18" charset="0"/>
              </a:rPr>
              <a:t>P</a:t>
            </a:r>
            <a:r>
              <a:rPr lang="en-US" b="1" spc="-80" dirty="0">
                <a:latin typeface="Times New Roman" panose="02020603050405020304" pitchFamily="18" charset="0"/>
                <a:ea typeface="Times New Roman" panose="02020603050405020304" pitchFamily="18" charset="0"/>
              </a:rPr>
              <a:t>A</a:t>
            </a:r>
            <a:r>
              <a:rPr lang="en-US" b="1" spc="-2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for</a:t>
            </a:r>
            <a:r>
              <a:rPr lang="en-US" b="1" spc="-2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a</a:t>
            </a:r>
            <a:r>
              <a:rPr lang="en-US" b="1" spc="-1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minimum</a:t>
            </a:r>
            <a:r>
              <a:rPr lang="en-US" b="1" spc="-6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of</a:t>
            </a:r>
            <a:r>
              <a:rPr lang="en-US" b="1" spc="-1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30</a:t>
            </a:r>
            <a:r>
              <a:rPr lang="en-US" b="1" spc="-2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min</a:t>
            </a:r>
            <a:r>
              <a:rPr lang="en-US" b="1" spc="-2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on</a:t>
            </a:r>
            <a:r>
              <a:rPr lang="en-US" b="1" spc="-2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5</a:t>
            </a:r>
            <a:r>
              <a:rPr lang="en-US" b="1" spc="-1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d</a:t>
            </a:r>
            <a:r>
              <a:rPr lang="en-US" b="1" spc="-1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a:t>
            </a:r>
            <a:r>
              <a:rPr lang="en-US" b="1" spc="9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wk</a:t>
            </a:r>
            <a:r>
              <a:rPr lang="en-US" sz="1600" b="1" dirty="0">
                <a:latin typeface="Times New Roman" panose="02020603050405020304" pitchFamily="18" charset="0"/>
                <a:ea typeface="Times New Roman" panose="02020603050405020304" pitchFamily="18" charset="0"/>
              </a:rPr>
              <a:t>−1</a:t>
            </a:r>
            <a:r>
              <a:rPr lang="en-US" b="1" spc="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or</a:t>
            </a:r>
            <a:r>
              <a:rPr lang="en-US" b="1" spc="-1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vigorous</a:t>
            </a:r>
            <a:r>
              <a:rPr lang="en-US" b="1" spc="-5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intensity aerobic</a:t>
            </a:r>
            <a:r>
              <a:rPr lang="en-US" b="1" spc="-4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activity</a:t>
            </a:r>
            <a:r>
              <a:rPr lang="en-US" b="1" spc="-4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for</a:t>
            </a:r>
            <a:r>
              <a:rPr lang="en-US" b="1" spc="-2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a</a:t>
            </a:r>
            <a:r>
              <a:rPr lang="en-US" b="1" spc="-1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minimum</a:t>
            </a:r>
            <a:r>
              <a:rPr lang="en-US" b="1" spc="-6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of</a:t>
            </a:r>
            <a:r>
              <a:rPr lang="en-US" b="1" spc="-1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20</a:t>
            </a:r>
            <a:r>
              <a:rPr lang="en-US" b="1" spc="-2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min</a:t>
            </a:r>
            <a:r>
              <a:rPr lang="en-US" b="1" spc="-2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on</a:t>
            </a:r>
            <a:r>
              <a:rPr lang="en-US" b="1" spc="-2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3</a:t>
            </a:r>
            <a:r>
              <a:rPr lang="en-US" b="1" spc="-1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d</a:t>
            </a:r>
            <a:r>
              <a:rPr lang="en-US" b="1" spc="-1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a:t>
            </a:r>
            <a:r>
              <a:rPr lang="en-US" b="1" spc="9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wk</a:t>
            </a:r>
            <a:r>
              <a:rPr lang="en-US" sz="1600" b="1" dirty="0">
                <a:latin typeface="Times New Roman" panose="02020603050405020304" pitchFamily="18" charset="0"/>
                <a:ea typeface="Times New Roman" panose="02020603050405020304" pitchFamily="18" charset="0"/>
              </a:rPr>
              <a:t>−1</a:t>
            </a:r>
            <a:r>
              <a:rPr lang="en-US" b="1" dirty="0">
                <a:latin typeface="Times New Roman" panose="02020603050405020304" pitchFamily="18" charset="0"/>
                <a:ea typeface="Times New Roman" panose="02020603050405020304" pitchFamily="18" charset="0"/>
              </a:rPr>
              <a:t>.</a:t>
            </a:r>
            <a:endParaRPr lang="en-US" sz="1400" b="1" dirty="0">
              <a:latin typeface="Times New Roman" panose="02020603050405020304" pitchFamily="18" charset="0"/>
              <a:ea typeface="Times New Roman" panose="02020603050405020304" pitchFamily="18" charset="0"/>
            </a:endParaRPr>
          </a:p>
          <a:p>
            <a:pPr marL="365125" marR="918210" indent="-118745" algn="just">
              <a:lnSpc>
                <a:spcPct val="112000"/>
              </a:lnSpc>
              <a:spcBef>
                <a:spcPts val="50"/>
              </a:spcBef>
              <a:spcAft>
                <a:spcPts val="0"/>
              </a:spcAft>
            </a:pPr>
            <a:r>
              <a:rPr lang="en-US" dirty="0">
                <a:latin typeface="Times New Roman" panose="02020603050405020304" pitchFamily="18" charset="0"/>
                <a:ea typeface="Times New Roman" panose="02020603050405020304" pitchFamily="18" charset="0"/>
              </a:rPr>
              <a:t>  Combinations</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moderate</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vigorous</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intensity</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can</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be performed</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meet</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this</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recommendation.</a:t>
            </a:r>
            <a:endParaRPr lang="en-US" sz="1400" dirty="0">
              <a:latin typeface="Times New Roman" panose="02020603050405020304" pitchFamily="18" charset="0"/>
              <a:ea typeface="Times New Roman" panose="02020603050405020304" pitchFamily="18" charset="0"/>
            </a:endParaRPr>
          </a:p>
          <a:p>
            <a:pPr marL="365125" marR="274320" indent="-118745" algn="just">
              <a:lnSpc>
                <a:spcPct val="112000"/>
              </a:lnSpc>
              <a:spcBef>
                <a:spcPts val="5"/>
              </a:spcBef>
              <a:spcAft>
                <a:spcPts val="0"/>
              </a:spcAft>
            </a:pPr>
            <a:r>
              <a:rPr lang="en-US" dirty="0">
                <a:latin typeface="Times New Roman" panose="02020603050405020304" pitchFamily="18" charset="0"/>
                <a:ea typeface="Times New Roman" panose="02020603050405020304" pitchFamily="18" charset="0"/>
              </a:rPr>
              <a:t>  Moderate</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intensity</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aerobic</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activity</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can</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be</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accumulated</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total</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30</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min minimum</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by</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performing</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bouts</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each</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lasting</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≥10</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min.</a:t>
            </a:r>
            <a:endParaRPr lang="en-US" sz="1400" dirty="0">
              <a:latin typeface="Times New Roman" panose="02020603050405020304" pitchFamily="18" charset="0"/>
              <a:ea typeface="Times New Roman" panose="02020603050405020304" pitchFamily="18" charset="0"/>
            </a:endParaRPr>
          </a:p>
          <a:p>
            <a:pPr marL="0" indent="0">
              <a:buNone/>
            </a:pPr>
            <a:r>
              <a:rPr lang="en-US" dirty="0">
                <a:latin typeface="Times New Roman" panose="02020603050405020304" pitchFamily="18" charset="0"/>
                <a:ea typeface="Times New Roman" panose="02020603050405020304" pitchFamily="18" charset="0"/>
              </a:rPr>
              <a:t/>
            </a:r>
            <a:br>
              <a:rPr lang="en-US" dirty="0">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4212075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9148" y="138524"/>
            <a:ext cx="8760542" cy="6580952"/>
          </a:xfrm>
          <a:prstGeom prst="rect">
            <a:avLst/>
          </a:prstGeom>
        </p:spPr>
      </p:pic>
    </p:spTree>
    <p:extLst>
      <p:ext uri="{BB962C8B-B14F-4D97-AF65-F5344CB8AC3E}">
        <p14:creationId xmlns:p14="http://schemas.microsoft.com/office/powerpoint/2010/main" val="31165918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723" y="471948"/>
            <a:ext cx="11518490" cy="5705015"/>
          </a:xfrm>
        </p:spPr>
        <p:txBody>
          <a:bodyPr>
            <a:normAutofit/>
          </a:bodyPr>
          <a:lstStyle/>
          <a:p>
            <a:pPr marL="63500" marR="40640" algn="just">
              <a:lnSpc>
                <a:spcPct val="112000"/>
              </a:lnSpc>
              <a:spcBef>
                <a:spcPts val="105"/>
              </a:spcBef>
              <a:spcAft>
                <a:spcPts val="0"/>
              </a:spcAft>
            </a:pPr>
            <a:r>
              <a:rPr lang="en-US" dirty="0">
                <a:latin typeface="Times New Roman" panose="02020603050405020304" pitchFamily="18" charset="0"/>
                <a:ea typeface="Times New Roman" panose="02020603050405020304" pitchFamily="18" charset="0"/>
              </a:rPr>
              <a:t>Desired</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intensity</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is</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final</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component</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pre-participation screening</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algorithm.</a:t>
            </a:r>
            <a:r>
              <a:rPr lang="en-US" spc="-65" dirty="0">
                <a:latin typeface="Times New Roman" panose="02020603050405020304" pitchFamily="18" charset="0"/>
                <a:ea typeface="Times New Roman" panose="02020603050405020304" pitchFamily="18" charset="0"/>
              </a:rPr>
              <a:t> </a:t>
            </a:r>
            <a:endParaRPr lang="en-US" spc="-65" dirty="0" smtClean="0">
              <a:latin typeface="Times New Roman" panose="02020603050405020304" pitchFamily="18" charset="0"/>
              <a:ea typeface="Times New Roman" panose="02020603050405020304" pitchFamily="18" charset="0"/>
            </a:endParaRPr>
          </a:p>
          <a:p>
            <a:pPr marL="63500" marR="40640" algn="just">
              <a:lnSpc>
                <a:spcPct val="112000"/>
              </a:lnSpc>
              <a:spcBef>
                <a:spcPts val="105"/>
              </a:spcBef>
              <a:spcAft>
                <a:spcPts val="0"/>
              </a:spcAft>
            </a:pPr>
            <a:endParaRPr lang="en-US" spc="-65" dirty="0">
              <a:latin typeface="Times New Roman" panose="02020603050405020304" pitchFamily="18" charset="0"/>
              <a:ea typeface="Times New Roman" panose="02020603050405020304" pitchFamily="18" charset="0"/>
            </a:endParaRPr>
          </a:p>
          <a:p>
            <a:pPr marL="63500" marR="40640" algn="just">
              <a:lnSpc>
                <a:spcPct val="112000"/>
              </a:lnSpc>
              <a:spcBef>
                <a:spcPts val="105"/>
              </a:spcBef>
              <a:spcAft>
                <a:spcPts val="0"/>
              </a:spcAft>
            </a:pPr>
            <a:r>
              <a:rPr lang="en-US" dirty="0" smtClean="0">
                <a:latin typeface="Times New Roman" panose="02020603050405020304" pitchFamily="18" charset="0"/>
                <a:ea typeface="Times New Roman" panose="02020603050405020304" pitchFamily="18" charset="0"/>
              </a:rPr>
              <a:t>Because</a:t>
            </a:r>
            <a:r>
              <a:rPr lang="en-US" spc="-50"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vigorous</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intensity</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is</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more</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likely</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trigger acute</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a:t>
            </a:r>
            <a:r>
              <a:rPr lang="en-US" spc="-25" dirty="0">
                <a:latin typeface="Times New Roman" panose="02020603050405020304" pitchFamily="18" charset="0"/>
                <a:ea typeface="Times New Roman" panose="02020603050405020304" pitchFamily="18" charset="0"/>
              </a:rPr>
              <a:t>V </a:t>
            </a:r>
            <a:r>
              <a:rPr lang="en-US" dirty="0">
                <a:latin typeface="Times New Roman" panose="02020603050405020304" pitchFamily="18" charset="0"/>
                <a:ea typeface="Times New Roman" panose="02020603050405020304" pitchFamily="18" charset="0"/>
              </a:rPr>
              <a:t>events,</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versus</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light-to-moderate</a:t>
            </a:r>
            <a:r>
              <a:rPr lang="en-US" spc="-10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intensity</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selected </a:t>
            </a:r>
            <a:r>
              <a:rPr lang="en-US" dirty="0" smtClean="0">
                <a:latin typeface="Times New Roman" panose="02020603050405020304" pitchFamily="18" charset="0"/>
                <a:ea typeface="Times New Roman" panose="02020603050405020304" pitchFamily="18" charset="0"/>
              </a:rPr>
              <a:t>individuals</a:t>
            </a:r>
            <a:r>
              <a:rPr lang="en-US" spc="-70" dirty="0" smtClean="0">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identifying</a:t>
            </a:r>
            <a:r>
              <a:rPr lang="en-US" spc="-65"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a:t>
            </a:r>
            <a:r>
              <a:rPr lang="en-US" spc="-2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intensity</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at</a:t>
            </a:r>
            <a:r>
              <a:rPr lang="en-US" spc="-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which</a:t>
            </a:r>
            <a:r>
              <a:rPr lang="en-US" spc="-4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a:t>
            </a:r>
            <a:r>
              <a:rPr lang="en-US" spc="-1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participant</a:t>
            </a:r>
            <a:r>
              <a:rPr lang="en-US" spc="-6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intends</a:t>
            </a:r>
            <a:r>
              <a:rPr lang="en-US" spc="-4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to exercise</a:t>
            </a:r>
            <a:r>
              <a:rPr lang="en-US" spc="-5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is</a:t>
            </a:r>
            <a:r>
              <a:rPr lang="en-US" spc="-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important.</a:t>
            </a:r>
            <a:r>
              <a:rPr lang="en-US" spc="-65" dirty="0">
                <a:solidFill>
                  <a:srgbClr val="000000"/>
                </a:solidFill>
                <a:latin typeface="Times New Roman" panose="02020603050405020304" pitchFamily="18" charset="0"/>
                <a:ea typeface="Times New Roman" panose="02020603050405020304" pitchFamily="18" charset="0"/>
              </a:rPr>
              <a:t> </a:t>
            </a:r>
            <a:endParaRPr lang="en-US" spc="-65" dirty="0" smtClean="0">
              <a:solidFill>
                <a:srgbClr val="000000"/>
              </a:solidFill>
              <a:latin typeface="Times New Roman" panose="02020603050405020304" pitchFamily="18" charset="0"/>
              <a:ea typeface="Times New Roman" panose="02020603050405020304" pitchFamily="18" charset="0"/>
            </a:endParaRPr>
          </a:p>
          <a:p>
            <a:pPr marL="63500" marR="40640" algn="just">
              <a:lnSpc>
                <a:spcPct val="112000"/>
              </a:lnSpc>
              <a:spcBef>
                <a:spcPts val="105"/>
              </a:spcBef>
              <a:spcAft>
                <a:spcPts val="0"/>
              </a:spcAft>
            </a:pPr>
            <a:endParaRPr lang="en-US" spc="-65" dirty="0">
              <a:solidFill>
                <a:srgbClr val="000000"/>
              </a:solidFill>
              <a:latin typeface="Times New Roman" panose="02020603050405020304" pitchFamily="18" charset="0"/>
              <a:ea typeface="Times New Roman" panose="02020603050405020304" pitchFamily="18" charset="0"/>
            </a:endParaRPr>
          </a:p>
          <a:p>
            <a:pPr marL="63500" marR="40640" algn="just">
              <a:lnSpc>
                <a:spcPct val="112000"/>
              </a:lnSpc>
              <a:spcBef>
                <a:spcPts val="105"/>
              </a:spcBef>
              <a:spcAft>
                <a:spcPts val="0"/>
              </a:spcAft>
            </a:pPr>
            <a:r>
              <a:rPr lang="en-US" dirty="0" smtClean="0">
                <a:solidFill>
                  <a:srgbClr val="000000"/>
                </a:solidFill>
                <a:latin typeface="Times New Roman" panose="02020603050405020304" pitchFamily="18" charset="0"/>
                <a:ea typeface="Times New Roman" panose="02020603050405020304" pitchFamily="18" charset="0"/>
              </a:rPr>
              <a:t>Guidance</a:t>
            </a:r>
            <a:r>
              <a:rPr lang="en-US" spc="-60"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is</a:t>
            </a:r>
            <a:r>
              <a:rPr lang="en-US" spc="-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a:t>
            </a:r>
            <a:r>
              <a:rPr lang="en-US" spc="-25" dirty="0">
                <a:solidFill>
                  <a:srgbClr val="000000"/>
                </a:solidFill>
                <a:latin typeface="Times New Roman" panose="02020603050405020304" pitchFamily="18" charset="0"/>
                <a:ea typeface="Times New Roman" panose="02020603050405020304" pitchFamily="18" charset="0"/>
              </a:rPr>
              <a:t>f</a:t>
            </a:r>
            <a:r>
              <a:rPr lang="en-US" dirty="0">
                <a:solidFill>
                  <a:srgbClr val="000000"/>
                </a:solidFill>
                <a:latin typeface="Times New Roman" panose="02020603050405020304" pitchFamily="18" charset="0"/>
                <a:ea typeface="Times New Roman" panose="02020603050405020304" pitchFamily="18" charset="0"/>
              </a:rPr>
              <a:t>fered</a:t>
            </a:r>
            <a:r>
              <a:rPr lang="en-US" spc="-4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in</a:t>
            </a:r>
            <a:r>
              <a:rPr lang="en-US" spc="-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a:t>
            </a:r>
            <a:r>
              <a:rPr lang="en-US" spc="-2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footnotes</a:t>
            </a:r>
            <a:r>
              <a:rPr lang="en-US" spc="-6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of</a:t>
            </a:r>
            <a:r>
              <a:rPr lang="en-US" spc="-1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a:t>
            </a:r>
            <a:r>
              <a:rPr lang="en-US" spc="-2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algorithm</a:t>
            </a:r>
            <a:r>
              <a:rPr lang="en-US" spc="-60" dirty="0">
                <a:solidFill>
                  <a:srgbClr val="000000"/>
                </a:solidFill>
                <a:latin typeface="Times New Roman" panose="02020603050405020304" pitchFamily="18" charset="0"/>
                <a:ea typeface="Times New Roman" panose="02020603050405020304" pitchFamily="18" charset="0"/>
              </a:rPr>
              <a:t> </a:t>
            </a:r>
            <a:r>
              <a:rPr lang="en-US" dirty="0" smtClean="0">
                <a:solidFill>
                  <a:srgbClr val="000000"/>
                </a:solidFill>
                <a:latin typeface="Times New Roman" panose="02020603050405020304" pitchFamily="18" charset="0"/>
                <a:ea typeface="Times New Roman" panose="02020603050405020304" pitchFamily="18" charset="0"/>
              </a:rPr>
              <a:t>on</a:t>
            </a:r>
            <a:r>
              <a:rPr lang="en-US" sz="1400"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the</a:t>
            </a:r>
            <a:r>
              <a:rPr lang="en-US" spc="-20"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aforementioned</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designations</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as</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well</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as</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what</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constitutes</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light,</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moderate,</a:t>
            </a:r>
            <a:r>
              <a:rPr lang="en-US" spc="-60"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and</a:t>
            </a:r>
            <a:r>
              <a:rPr lang="en-US" sz="1400" dirty="0" smtClean="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vigorous</a:t>
            </a:r>
            <a:r>
              <a:rPr lang="en-US" sz="2400" spc="11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intensity</a:t>
            </a:r>
            <a:r>
              <a:rPr lang="en-US" sz="2400" spc="125"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exercise</a:t>
            </a:r>
            <a:endParaRPr lang="en-US" dirty="0"/>
          </a:p>
        </p:txBody>
      </p:sp>
    </p:spTree>
    <p:extLst>
      <p:ext uri="{BB962C8B-B14F-4D97-AF65-F5344CB8AC3E}">
        <p14:creationId xmlns:p14="http://schemas.microsoft.com/office/powerpoint/2010/main" val="249423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729"/>
            <a:ext cx="10515600" cy="811161"/>
          </a:xfrm>
        </p:spPr>
        <p:txBody>
          <a:bodyPr>
            <a:normAutofit fontScale="90000"/>
          </a:bodyPr>
          <a:lstStyle/>
          <a:p>
            <a:pPr marL="228600" lvl="0" indent="-228600" algn="ctr">
              <a:spcBef>
                <a:spcPts val="1000"/>
              </a:spcBef>
            </a:pPr>
            <a:r>
              <a:rPr lang="en-US" sz="2200" dirty="0" smtClean="0">
                <a:solidFill>
                  <a:prstClr val="black"/>
                </a:solidFill>
                <a:latin typeface="Calibri" panose="020F0502020204030204"/>
                <a:ea typeface="+mn-ea"/>
                <a:cs typeface="+mn-cs"/>
              </a:rPr>
              <a:t>                      </a:t>
            </a:r>
            <a:br>
              <a:rPr lang="en-US" sz="2200" dirty="0" smtClean="0">
                <a:solidFill>
                  <a:prstClr val="black"/>
                </a:solidFill>
                <a:latin typeface="Calibri" panose="020F0502020204030204"/>
                <a:ea typeface="+mn-ea"/>
                <a:cs typeface="+mn-cs"/>
              </a:rPr>
            </a:br>
            <a:r>
              <a:rPr lang="en-US" sz="2200" dirty="0" smtClean="0">
                <a:solidFill>
                  <a:prstClr val="black"/>
                </a:solidFill>
                <a:latin typeface="Calibri" panose="020F0502020204030204"/>
                <a:ea typeface="+mn-ea"/>
                <a:cs typeface="+mn-cs"/>
              </a:rPr>
              <a:t/>
            </a:r>
            <a:br>
              <a:rPr lang="en-US" sz="2200" dirty="0" smtClean="0">
                <a:solidFill>
                  <a:prstClr val="black"/>
                </a:solidFill>
                <a:latin typeface="Calibri" panose="020F0502020204030204"/>
                <a:ea typeface="+mn-ea"/>
                <a:cs typeface="+mn-cs"/>
              </a:rPr>
            </a:br>
            <a:r>
              <a:rPr lang="en-US" b="1" dirty="0" smtClean="0">
                <a:solidFill>
                  <a:prstClr val="black"/>
                </a:solidFill>
                <a:latin typeface="Calibri" panose="020F0502020204030204"/>
                <a:ea typeface="+mn-ea"/>
                <a:cs typeface="+mn-cs"/>
              </a:rPr>
              <a:t>Using </a:t>
            </a:r>
            <a:r>
              <a:rPr lang="en-US" b="1" dirty="0">
                <a:solidFill>
                  <a:prstClr val="black"/>
                </a:solidFill>
                <a:latin typeface="Calibri" panose="020F0502020204030204"/>
                <a:ea typeface="+mn-ea"/>
                <a:cs typeface="+mn-cs"/>
              </a:rPr>
              <a:t>the Algorithm</a:t>
            </a:r>
            <a:br>
              <a:rPr lang="en-US" b="1" dirty="0">
                <a:solidFill>
                  <a:prstClr val="black"/>
                </a:solidFill>
                <a:latin typeface="Calibri" panose="020F0502020204030204"/>
                <a:ea typeface="+mn-ea"/>
                <a:cs typeface="+mn-cs"/>
              </a:rPr>
            </a:br>
            <a:endParaRPr lang="en-US" sz="7300" b="1" dirty="0"/>
          </a:p>
        </p:txBody>
      </p:sp>
      <p:sp>
        <p:nvSpPr>
          <p:cNvPr id="3" name="Content Placeholder 2"/>
          <p:cNvSpPr>
            <a:spLocks noGrp="1"/>
          </p:cNvSpPr>
          <p:nvPr>
            <p:ph idx="1"/>
          </p:nvPr>
        </p:nvSpPr>
        <p:spPr>
          <a:xfrm>
            <a:off x="309715" y="707922"/>
            <a:ext cx="11592233" cy="5781367"/>
          </a:xfrm>
        </p:spPr>
        <p:txBody>
          <a:bodyPr>
            <a:normAutofit fontScale="92500" lnSpcReduction="10000"/>
          </a:bodyPr>
          <a:lstStyle/>
          <a:p>
            <a:endParaRPr lang="en-US" dirty="0"/>
          </a:p>
          <a:p>
            <a:pPr algn="just"/>
            <a:r>
              <a:rPr lang="en-US" dirty="0"/>
              <a:t>According to the </a:t>
            </a:r>
            <a:r>
              <a:rPr lang="en-US" dirty="0" smtClean="0"/>
              <a:t>pre-participation </a:t>
            </a:r>
            <a:r>
              <a:rPr lang="en-US" dirty="0"/>
              <a:t>screening algorithm, participants are grouped into one of six categories. </a:t>
            </a:r>
            <a:endParaRPr lang="en-US" dirty="0" smtClean="0"/>
          </a:p>
          <a:p>
            <a:pPr algn="just"/>
            <a:r>
              <a:rPr lang="en-US" dirty="0" smtClean="0"/>
              <a:t>Each </a:t>
            </a:r>
            <a:r>
              <a:rPr lang="en-US" dirty="0"/>
              <a:t>category is explained later, moving from left to right across Figure </a:t>
            </a:r>
            <a:r>
              <a:rPr lang="en-US" dirty="0" smtClean="0"/>
              <a:t>2.2.</a:t>
            </a:r>
          </a:p>
          <a:p>
            <a:pPr algn="just"/>
            <a:r>
              <a:rPr lang="en-US" dirty="0" smtClean="0"/>
              <a:t>Importantly</a:t>
            </a:r>
            <a:r>
              <a:rPr lang="en-US" dirty="0"/>
              <a:t>, exercise professionals using this algorithm should monitor participants for changes that may alter their categorization and recommendations. </a:t>
            </a:r>
            <a:endParaRPr lang="en-US" dirty="0" smtClean="0"/>
          </a:p>
          <a:p>
            <a:pPr algn="just"/>
            <a:r>
              <a:rPr lang="en-US" dirty="0" smtClean="0"/>
              <a:t>For </a:t>
            </a:r>
            <a:r>
              <a:rPr lang="en-US" dirty="0"/>
              <a:t>example, participants who initially declare no signs or symptoms of disease may develop signs or symptoms only after beginning an exercise program, and this would necessitate more aggressive screening recommendations.</a:t>
            </a:r>
          </a:p>
          <a:p>
            <a:pPr algn="just"/>
            <a:endParaRPr lang="en-US" dirty="0"/>
          </a:p>
          <a:p>
            <a:pPr algn="just"/>
            <a:r>
              <a:rPr lang="en-US" dirty="0"/>
              <a:t>  Apparently, healthy participants who do not currently exercise and have no history or signs or symptoms of CV, metabolic, or renal disease can immediately, and without medical clearance, initiate an exercise program at light-to-moderate intensity.</a:t>
            </a:r>
          </a:p>
        </p:txBody>
      </p:sp>
    </p:spTree>
    <p:extLst>
      <p:ext uri="{BB962C8B-B14F-4D97-AF65-F5344CB8AC3E}">
        <p14:creationId xmlns:p14="http://schemas.microsoft.com/office/powerpoint/2010/main" val="3408807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471" y="368710"/>
            <a:ext cx="11680723" cy="6164825"/>
          </a:xfrm>
        </p:spPr>
        <p:txBody>
          <a:bodyPr>
            <a:normAutofit lnSpcReduction="10000"/>
          </a:bodyPr>
          <a:lstStyle/>
          <a:p>
            <a:pPr algn="just"/>
            <a:r>
              <a:rPr lang="en-US" dirty="0"/>
              <a:t>Participants who do not currently exercise and have (a) known CV, metabolic,</a:t>
            </a:r>
          </a:p>
          <a:p>
            <a:pPr marL="0" indent="0" algn="just">
              <a:buNone/>
            </a:pPr>
            <a:r>
              <a:rPr lang="en-US" dirty="0"/>
              <a:t>or renal disease and (b) are asymptomatic should obtain medical clearance before initiating a structured exercise program of any intensity. </a:t>
            </a:r>
            <a:endParaRPr lang="en-US" dirty="0" smtClean="0"/>
          </a:p>
          <a:p>
            <a:pPr algn="just">
              <a:buFont typeface="Wingdings" panose="05000000000000000000" pitchFamily="2" charset="2"/>
              <a:buChar char="§"/>
            </a:pPr>
            <a:r>
              <a:rPr lang="en-US" dirty="0" smtClean="0"/>
              <a:t>Following </a:t>
            </a:r>
            <a:r>
              <a:rPr lang="en-US" dirty="0"/>
              <a:t>medical clearance, the individual may embark on light-to-moderate intensity exercise and progress as tolerated following ACSM Guidelines.</a:t>
            </a:r>
          </a:p>
          <a:p>
            <a:pPr algn="just"/>
            <a:r>
              <a:rPr lang="en-US" dirty="0"/>
              <a:t> </a:t>
            </a:r>
            <a:r>
              <a:rPr lang="en-US" dirty="0" smtClean="0"/>
              <a:t>Symptomatic </a:t>
            </a:r>
            <a:r>
              <a:rPr lang="en-US" dirty="0"/>
              <a:t>participants who do not currently exercise should seek medical clearance regardless of disease status. </a:t>
            </a:r>
            <a:endParaRPr lang="en-US" dirty="0" smtClean="0"/>
          </a:p>
          <a:p>
            <a:pPr algn="just"/>
            <a:r>
              <a:rPr lang="en-US" dirty="0" smtClean="0"/>
              <a:t>If </a:t>
            </a:r>
            <a:r>
              <a:rPr lang="en-US" dirty="0"/>
              <a:t>signs or symptoms are present with activities of daily living, medical clearance may be urgent. </a:t>
            </a:r>
            <a:endParaRPr lang="en-US" dirty="0" smtClean="0"/>
          </a:p>
          <a:p>
            <a:pPr algn="just"/>
            <a:r>
              <a:rPr lang="en-US" dirty="0" smtClean="0"/>
              <a:t>Following </a:t>
            </a:r>
            <a:r>
              <a:rPr lang="en-US" dirty="0"/>
              <a:t>medical clearance, the individual may embark on light-to-moderate intensity exercise and progress as tolerated following ACSM </a:t>
            </a:r>
            <a:r>
              <a:rPr lang="en-US" dirty="0" smtClean="0"/>
              <a:t>Guidelines</a:t>
            </a:r>
          </a:p>
          <a:p>
            <a:pPr algn="just"/>
            <a:r>
              <a:rPr lang="en-US" dirty="0" smtClean="0"/>
              <a:t>Participants </a:t>
            </a:r>
            <a:r>
              <a:rPr lang="en-US" dirty="0"/>
              <a:t>who already exercise regularly and have no history or signs or</a:t>
            </a:r>
          </a:p>
          <a:p>
            <a:pPr algn="just"/>
            <a:r>
              <a:rPr lang="en-US" dirty="0"/>
              <a:t>symptoms of CV, metabolic, or renal disease may continue with their current exercise volume/intensity or progress as appropriate without medical clearance.</a:t>
            </a:r>
          </a:p>
          <a:p>
            <a:endParaRPr lang="en-US" dirty="0"/>
          </a:p>
        </p:txBody>
      </p:sp>
    </p:spTree>
    <p:extLst>
      <p:ext uri="{BB962C8B-B14F-4D97-AF65-F5344CB8AC3E}">
        <p14:creationId xmlns:p14="http://schemas.microsoft.com/office/powerpoint/2010/main" val="60307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471" y="442452"/>
            <a:ext cx="11562735" cy="5734511"/>
          </a:xfrm>
        </p:spPr>
        <p:txBody>
          <a:bodyPr>
            <a:normAutofit/>
          </a:bodyPr>
          <a:lstStyle/>
          <a:p>
            <a:pPr algn="just"/>
            <a:r>
              <a:rPr lang="en-US" dirty="0"/>
              <a:t>Participants who already exercise regularly; have a known history of CV, metabolic, or renal disease; but have no current signs or symptoms (i.e., are clinically “stable”) may continue with moderate intensity exercise </a:t>
            </a:r>
            <a:r>
              <a:rPr lang="en-US" dirty="0" smtClean="0"/>
              <a:t>without medical </a:t>
            </a:r>
            <a:r>
              <a:rPr lang="en-US" dirty="0"/>
              <a:t>clearance. </a:t>
            </a:r>
            <a:endParaRPr lang="en-US" dirty="0" smtClean="0"/>
          </a:p>
          <a:p>
            <a:pPr algn="just"/>
            <a:endParaRPr lang="en-US" dirty="0"/>
          </a:p>
          <a:p>
            <a:pPr algn="just"/>
            <a:r>
              <a:rPr lang="en-US" dirty="0" smtClean="0"/>
              <a:t>However</a:t>
            </a:r>
            <a:r>
              <a:rPr lang="en-US" dirty="0"/>
              <a:t>, if these individuals desire to progress to vigorous intensity aerobic exercise, medical clearance is recommended.</a:t>
            </a:r>
          </a:p>
          <a:p>
            <a:pPr algn="just"/>
            <a:r>
              <a:rPr lang="en-US" dirty="0"/>
              <a:t>  Participants who already exercise regularly but experience signs </a:t>
            </a:r>
            <a:r>
              <a:rPr lang="en-US" dirty="0" smtClean="0"/>
              <a:t>or symptoms</a:t>
            </a:r>
            <a:endParaRPr lang="en-US" dirty="0"/>
          </a:p>
          <a:p>
            <a:pPr algn="just"/>
            <a:r>
              <a:rPr lang="en-US" dirty="0"/>
              <a:t>suggestive of CV, metabolic, or renal disease (regardless of disease status) should discontinue exercise and obtain medical clearance before continuing exercise at any intensity.</a:t>
            </a:r>
          </a:p>
          <a:p>
            <a:pPr algn="just"/>
            <a:endParaRPr lang="en-US" dirty="0"/>
          </a:p>
          <a:p>
            <a:pPr algn="just"/>
            <a:endParaRPr lang="en-US" dirty="0"/>
          </a:p>
        </p:txBody>
      </p:sp>
    </p:spTree>
    <p:extLst>
      <p:ext uri="{BB962C8B-B14F-4D97-AF65-F5344CB8AC3E}">
        <p14:creationId xmlns:p14="http://schemas.microsoft.com/office/powerpoint/2010/main" val="1415346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715" y="530942"/>
            <a:ext cx="11400503" cy="5646021"/>
          </a:xfrm>
        </p:spPr>
        <p:txBody>
          <a:bodyPr/>
          <a:lstStyle/>
          <a:p>
            <a:r>
              <a:rPr lang="en-US" dirty="0"/>
              <a:t>When participants are identified for whom medical clearance is warranted, they should be referred to an appropriate physician or other health care provider. </a:t>
            </a:r>
            <a:endParaRPr lang="en-US" dirty="0" smtClean="0"/>
          </a:p>
          <a:p>
            <a:pPr algn="just"/>
            <a:r>
              <a:rPr lang="en-US" dirty="0" smtClean="0"/>
              <a:t>Importantly</a:t>
            </a:r>
            <a:r>
              <a:rPr lang="en-US" dirty="0"/>
              <a:t>, the type of medical clearance is left to the discretion and clinical judgment of the provider to whom the participant is referred because there is no single, universally recommended screening </a:t>
            </a:r>
            <a:r>
              <a:rPr lang="en-US" dirty="0" smtClean="0"/>
              <a:t>test</a:t>
            </a:r>
          </a:p>
          <a:p>
            <a:pPr algn="just"/>
            <a:endParaRPr lang="en-US" dirty="0"/>
          </a:p>
          <a:p>
            <a:pPr algn="just"/>
            <a:r>
              <a:rPr lang="en-US" dirty="0"/>
              <a:t>Exercise professionals may request written clearance along with special instructions or restrictions (</a:t>
            </a:r>
            <a:r>
              <a:rPr lang="en-US" i="1" dirty="0"/>
              <a:t>e.g.</a:t>
            </a:r>
            <a:r>
              <a:rPr lang="en-US" dirty="0"/>
              <a:t>, exercise intensity) for the participant </a:t>
            </a:r>
            <a:r>
              <a:rPr lang="en-US" dirty="0" smtClean="0"/>
              <a:t>in question</a:t>
            </a:r>
            <a:r>
              <a:rPr lang="en-US" dirty="0"/>
              <a:t>, and continued communication between health care providers and exercise professionals is strongly encouraged.</a:t>
            </a:r>
          </a:p>
        </p:txBody>
      </p:sp>
    </p:spTree>
    <p:extLst>
      <p:ext uri="{BB962C8B-B14F-4D97-AF65-F5344CB8AC3E}">
        <p14:creationId xmlns:p14="http://schemas.microsoft.com/office/powerpoint/2010/main" val="1212473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65" y="365126"/>
            <a:ext cx="11606980" cy="667262"/>
          </a:xfrm>
        </p:spPr>
        <p:txBody>
          <a:bodyPr>
            <a:normAutofit fontScale="90000"/>
          </a:bodyPr>
          <a:lstStyle/>
          <a:p>
            <a:pPr marL="154940" marR="0">
              <a:spcBef>
                <a:spcPts val="0"/>
              </a:spcBef>
              <a:spcAft>
                <a:spcPts val="0"/>
              </a:spcAft>
            </a:pPr>
            <a:r>
              <a:rPr lang="en-US" b="1" dirty="0" smtClean="0">
                <a:solidFill>
                  <a:srgbClr val="592B80"/>
                </a:solidFill>
                <a:latin typeface="Times New Roman" panose="02020603050405020304" pitchFamily="18" charset="0"/>
                <a:ea typeface="Times New Roman" panose="02020603050405020304" pitchFamily="18" charset="0"/>
              </a:rPr>
              <a:t/>
            </a:r>
            <a:br>
              <a:rPr lang="en-US" b="1" dirty="0" smtClean="0">
                <a:solidFill>
                  <a:srgbClr val="592B80"/>
                </a:solidFill>
                <a:latin typeface="Times New Roman" panose="02020603050405020304" pitchFamily="18" charset="0"/>
                <a:ea typeface="Times New Roman" panose="02020603050405020304" pitchFamily="18" charset="0"/>
              </a:rPr>
            </a:br>
            <a:r>
              <a:rPr lang="en-US" sz="3600" b="1" dirty="0" smtClean="0">
                <a:solidFill>
                  <a:srgbClr val="592B80"/>
                </a:solidFill>
                <a:latin typeface="Times New Roman" panose="02020603050405020304" pitchFamily="18" charset="0"/>
                <a:ea typeface="Times New Roman" panose="02020603050405020304" pitchFamily="18" charset="0"/>
              </a:rPr>
              <a:t>Case studies to determine need for exercise pre-participation medical clearance </a:t>
            </a:r>
            <a:br>
              <a:rPr lang="en-US" sz="3600" b="1" dirty="0" smtClean="0">
                <a:solidFill>
                  <a:srgbClr val="592B80"/>
                </a:solidFill>
                <a:latin typeface="Times New Roman" panose="02020603050405020304" pitchFamily="18" charset="0"/>
                <a:ea typeface="Times New Roman" panose="02020603050405020304" pitchFamily="18" charset="0"/>
              </a:rPr>
            </a:br>
            <a:r>
              <a:rPr lang="en-US" sz="3600" b="1" dirty="0">
                <a:solidFill>
                  <a:srgbClr val="592B80"/>
                </a:solidFill>
                <a:latin typeface="Times New Roman" panose="02020603050405020304" pitchFamily="18" charset="0"/>
                <a:ea typeface="Times New Roman" panose="02020603050405020304" pitchFamily="18" charset="0"/>
              </a:rPr>
              <a:t>CASE</a:t>
            </a:r>
            <a:r>
              <a:rPr lang="en-US" sz="3600" b="1" spc="90" dirty="0">
                <a:solidFill>
                  <a:srgbClr val="592B80"/>
                </a:solidFill>
                <a:latin typeface="Times New Roman" panose="02020603050405020304" pitchFamily="18" charset="0"/>
                <a:ea typeface="Times New Roman" panose="02020603050405020304" pitchFamily="18" charset="0"/>
              </a:rPr>
              <a:t> </a:t>
            </a:r>
            <a:r>
              <a:rPr lang="en-US" sz="3600" b="1" dirty="0">
                <a:solidFill>
                  <a:srgbClr val="592B80"/>
                </a:solidFill>
                <a:latin typeface="Times New Roman" panose="02020603050405020304" pitchFamily="18" charset="0"/>
                <a:ea typeface="Times New Roman" panose="02020603050405020304" pitchFamily="18" charset="0"/>
              </a:rPr>
              <a:t>STUD</a:t>
            </a:r>
            <a:r>
              <a:rPr lang="en-US" sz="3600" b="1" spc="-55" dirty="0">
                <a:solidFill>
                  <a:srgbClr val="592B80"/>
                </a:solidFill>
                <a:latin typeface="Times New Roman" panose="02020603050405020304" pitchFamily="18" charset="0"/>
                <a:ea typeface="Times New Roman" panose="02020603050405020304" pitchFamily="18" charset="0"/>
              </a:rPr>
              <a:t>Y</a:t>
            </a:r>
            <a:r>
              <a:rPr lang="en-US" sz="3600" b="1" spc="110" dirty="0">
                <a:solidFill>
                  <a:srgbClr val="592B80"/>
                </a:solidFill>
                <a:latin typeface="Times New Roman" panose="02020603050405020304" pitchFamily="18" charset="0"/>
                <a:ea typeface="Times New Roman" panose="02020603050405020304" pitchFamily="18" charset="0"/>
              </a:rPr>
              <a:t> </a:t>
            </a:r>
            <a:r>
              <a:rPr lang="en-US" sz="3600" b="1" dirty="0">
                <a:solidFill>
                  <a:srgbClr val="592B80"/>
                </a:solidFill>
                <a:latin typeface="Times New Roman" panose="02020603050405020304" pitchFamily="18" charset="0"/>
                <a:ea typeface="Times New Roman" panose="02020603050405020304" pitchFamily="18" charset="0"/>
              </a:rPr>
              <a:t>I</a:t>
            </a:r>
            <a:endParaRPr lang="en-US" sz="3600" dirty="0"/>
          </a:p>
        </p:txBody>
      </p:sp>
      <p:sp>
        <p:nvSpPr>
          <p:cNvPr id="3" name="Content Placeholder 2"/>
          <p:cNvSpPr>
            <a:spLocks noGrp="1"/>
          </p:cNvSpPr>
          <p:nvPr>
            <p:ph idx="1"/>
          </p:nvPr>
        </p:nvSpPr>
        <p:spPr>
          <a:xfrm>
            <a:off x="324465" y="1825625"/>
            <a:ext cx="11606980" cy="4781652"/>
          </a:xfrm>
        </p:spPr>
        <p:txBody>
          <a:bodyPr>
            <a:normAutofit fontScale="92500" lnSpcReduction="10000"/>
          </a:bodyPr>
          <a:lstStyle/>
          <a:p>
            <a:pPr algn="just"/>
            <a:r>
              <a:rPr lang="en-US" spc="-80" dirty="0">
                <a:latin typeface="Times New Roman" panose="02020603050405020304" pitchFamily="18" charset="0"/>
                <a:ea typeface="Times New Roman" panose="02020603050405020304" pitchFamily="18" charset="0"/>
              </a:rPr>
              <a:t>A</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50-y</a:t>
            </a:r>
            <a:r>
              <a:rPr lang="en-US" spc="-30" dirty="0">
                <a:latin typeface="Times New Roman" panose="02020603050405020304" pitchFamily="18" charset="0"/>
                <a:ea typeface="Times New Roman" panose="02020603050405020304" pitchFamily="18" charset="0"/>
              </a:rPr>
              <a:t>r</a:t>
            </a:r>
            <a:r>
              <a:rPr lang="en-US" dirty="0">
                <a:latin typeface="Times New Roman" panose="02020603050405020304" pitchFamily="18" charset="0"/>
                <a:ea typeface="Times New Roman" panose="02020603050405020304" pitchFamily="18" charset="0"/>
              </a:rPr>
              <a:t>-old</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nonsmoking</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male</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was</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recently</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invited</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by</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colleagues</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participate in</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spc="-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10-km</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trail</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run.</a:t>
            </a:r>
            <a:r>
              <a:rPr lang="en-US" spc="-25" dirty="0">
                <a:latin typeface="Times New Roman" panose="02020603050405020304" pitchFamily="18" charset="0"/>
                <a:ea typeface="Times New Roman" panose="02020603050405020304" pitchFamily="18" charset="0"/>
              </a:rPr>
              <a:t> </a:t>
            </a:r>
            <a:endParaRPr lang="en-US" spc="-25" dirty="0" smtClean="0">
              <a:latin typeface="Times New Roman" panose="02020603050405020304" pitchFamily="18" charset="0"/>
              <a:ea typeface="Times New Roman" panose="02020603050405020304" pitchFamily="18" charset="0"/>
            </a:endParaRPr>
          </a:p>
          <a:p>
            <a:pPr algn="just"/>
            <a:r>
              <a:rPr lang="en-US" dirty="0" smtClean="0">
                <a:latin typeface="Times New Roman" panose="02020603050405020304" pitchFamily="18" charset="0"/>
                <a:ea typeface="Times New Roman" panose="02020603050405020304" pitchFamily="18" charset="0"/>
              </a:rPr>
              <a:t>He</a:t>
            </a:r>
            <a:r>
              <a:rPr lang="en-US" spc="-20"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reports</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currently</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walking</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40</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min</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on</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Monda</a:t>
            </a:r>
            <a:r>
              <a:rPr lang="en-US" spc="-95" dirty="0">
                <a:latin typeface="Times New Roman" panose="02020603050405020304" pitchFamily="18" charset="0"/>
                <a:ea typeface="Times New Roman" panose="02020603050405020304" pitchFamily="18" charset="0"/>
              </a:rPr>
              <a:t>y</a:t>
            </a:r>
            <a:r>
              <a:rPr lang="en-US" dirty="0">
                <a:latin typeface="Times New Roman" panose="02020603050405020304" pitchFamily="18" charset="0"/>
                <a:ea typeface="Times New Roman" panose="02020603050405020304" pitchFamily="18" charset="0"/>
              </a:rPr>
              <a:t>, </a:t>
            </a:r>
            <a:r>
              <a:rPr lang="en-US" spc="-115" dirty="0">
                <a:latin typeface="Times New Roman" panose="02020603050405020304" pitchFamily="18" charset="0"/>
                <a:ea typeface="Times New Roman" panose="02020603050405020304" pitchFamily="18" charset="0"/>
              </a:rPr>
              <a:t>W</a:t>
            </a:r>
            <a:r>
              <a:rPr lang="en-US" dirty="0">
                <a:latin typeface="Times New Roman" panose="02020603050405020304" pitchFamily="18" charset="0"/>
                <a:ea typeface="Times New Roman" panose="02020603050405020304" pitchFamily="18" charset="0"/>
              </a:rPr>
              <a:t>ednesda</a:t>
            </a:r>
            <a:r>
              <a:rPr lang="en-US" spc="-95" dirty="0">
                <a:latin typeface="Times New Roman" panose="02020603050405020304" pitchFamily="18" charset="0"/>
                <a:ea typeface="Times New Roman" panose="02020603050405020304" pitchFamily="18" charset="0"/>
              </a:rPr>
              <a:t>y</a:t>
            </a:r>
            <a:r>
              <a:rPr lang="en-US" dirty="0">
                <a:latin typeface="Times New Roman" panose="02020603050405020304" pitchFamily="18" charset="0"/>
                <a:ea typeface="Times New Roman" panose="02020603050405020304" pitchFamily="18" charset="0"/>
              </a:rPr>
              <a:t>,</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Friday</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something</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has</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done</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“for</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years.”</a:t>
            </a:r>
            <a:r>
              <a:rPr lang="en-US" spc="-45" dirty="0">
                <a:latin typeface="Times New Roman" panose="02020603050405020304" pitchFamily="18" charset="0"/>
                <a:ea typeface="Times New Roman" panose="02020603050405020304" pitchFamily="18" charset="0"/>
              </a:rPr>
              <a:t> </a:t>
            </a:r>
            <a:endParaRPr lang="en-US" spc="-45" dirty="0" smtClean="0">
              <a:latin typeface="Times New Roman" panose="02020603050405020304" pitchFamily="18" charset="0"/>
              <a:ea typeface="Times New Roman" panose="02020603050405020304" pitchFamily="18" charset="0"/>
            </a:endParaRPr>
          </a:p>
          <a:p>
            <a:pPr algn="just"/>
            <a:r>
              <a:rPr lang="en-US" dirty="0" smtClean="0">
                <a:latin typeface="Times New Roman" panose="02020603050405020304" pitchFamily="18" charset="0"/>
                <a:ea typeface="Times New Roman" panose="02020603050405020304" pitchFamily="18" charset="0"/>
              </a:rPr>
              <a:t>His</a:t>
            </a:r>
            <a:r>
              <a:rPr lang="en-US" spc="-25"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goal</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is</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 run</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entire</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race</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without</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stopping,</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is</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seeking</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training</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services.</a:t>
            </a:r>
            <a:r>
              <a:rPr lang="en-US" spc="-55" dirty="0">
                <a:latin typeface="Times New Roman" panose="02020603050405020304" pitchFamily="18" charset="0"/>
                <a:ea typeface="Times New Roman" panose="02020603050405020304" pitchFamily="18" charset="0"/>
              </a:rPr>
              <a:t> </a:t>
            </a:r>
            <a:endParaRPr lang="en-US" spc="-55" dirty="0" smtClean="0">
              <a:latin typeface="Times New Roman" panose="02020603050405020304" pitchFamily="18" charset="0"/>
              <a:ea typeface="Times New Roman" panose="02020603050405020304" pitchFamily="18" charset="0"/>
            </a:endParaRPr>
          </a:p>
          <a:p>
            <a:pPr algn="just"/>
            <a:r>
              <a:rPr lang="en-US" dirty="0" smtClean="0">
                <a:latin typeface="Times New Roman" panose="02020603050405020304" pitchFamily="18" charset="0"/>
                <a:ea typeface="Times New Roman" panose="02020603050405020304" pitchFamily="18" charset="0"/>
              </a:rPr>
              <a:t>He </a:t>
            </a:r>
            <a:r>
              <a:rPr lang="en-US" dirty="0">
                <a:latin typeface="Times New Roman" panose="02020603050405020304" pitchFamily="18" charset="0"/>
                <a:ea typeface="Times New Roman" panose="02020603050405020304" pitchFamily="18" charset="0"/>
              </a:rPr>
              <a:t>reports</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having</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what</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describes</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as</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spc="-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“mild</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heart</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attack”</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45</a:t>
            </a:r>
            <a:r>
              <a:rPr lang="en-US" spc="-20"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yr</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old, completed</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cardiac</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rehabilitation,</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has</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had</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no</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problems</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since.</a:t>
            </a:r>
            <a:r>
              <a:rPr lang="en-US" spc="-35" dirty="0">
                <a:latin typeface="Times New Roman" panose="02020603050405020304" pitchFamily="18" charset="0"/>
                <a:ea typeface="Times New Roman" panose="02020603050405020304" pitchFamily="18" charset="0"/>
              </a:rPr>
              <a:t> </a:t>
            </a:r>
            <a:endParaRPr lang="en-US" spc="-35" dirty="0" smtClean="0">
              <a:latin typeface="Times New Roman" panose="02020603050405020304" pitchFamily="18" charset="0"/>
              <a:ea typeface="Times New Roman" panose="02020603050405020304" pitchFamily="18" charset="0"/>
            </a:endParaRPr>
          </a:p>
          <a:p>
            <a:pPr algn="just"/>
            <a:r>
              <a:rPr lang="en-US" dirty="0" smtClean="0">
                <a:latin typeface="Times New Roman" panose="02020603050405020304" pitchFamily="18" charset="0"/>
                <a:ea typeface="Times New Roman" panose="02020603050405020304" pitchFamily="18" charset="0"/>
              </a:rPr>
              <a:t>He</a:t>
            </a:r>
            <a:r>
              <a:rPr lang="en-US" spc="-20"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takes</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 statin,</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angiotensin-converting</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enzyme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(ACE)</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inhibito</a:t>
            </a:r>
            <a:r>
              <a:rPr lang="en-US" spc="-60" dirty="0">
                <a:latin typeface="Times New Roman" panose="02020603050405020304" pitchFamily="18" charset="0"/>
                <a:ea typeface="Times New Roman" panose="02020603050405020304" pitchFamily="18" charset="0"/>
              </a:rPr>
              <a:t>r</a:t>
            </a:r>
            <a:r>
              <a:rPr lang="en-US" dirty="0">
                <a:latin typeface="Times New Roman" panose="02020603050405020304" pitchFamily="18" charset="0"/>
                <a:ea typeface="Times New Roman" panose="02020603050405020304" pitchFamily="18" charset="0"/>
              </a:rPr>
              <a:t>,</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aspirin</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dail</a:t>
            </a:r>
            <a:r>
              <a:rPr lang="en-US" spc="-95" dirty="0">
                <a:latin typeface="Times New Roman" panose="02020603050405020304" pitchFamily="18" charset="0"/>
                <a:ea typeface="Times New Roman" panose="02020603050405020304" pitchFamily="18" charset="0"/>
              </a:rPr>
              <a:t>y</a:t>
            </a:r>
            <a:r>
              <a:rPr lang="en-US" dirty="0">
                <a:latin typeface="Times New Roman" panose="02020603050405020304" pitchFamily="18" charset="0"/>
                <a:ea typeface="Times New Roman" panose="02020603050405020304" pitchFamily="18" charset="0"/>
              </a:rPr>
              <a:t>. </a:t>
            </a:r>
            <a:endParaRPr lang="en-US" dirty="0" smtClean="0">
              <a:latin typeface="Times New Roman" panose="02020603050405020304" pitchFamily="18" charset="0"/>
              <a:ea typeface="Times New Roman" panose="02020603050405020304" pitchFamily="18" charset="0"/>
            </a:endParaRPr>
          </a:p>
          <a:p>
            <a:pPr algn="just"/>
            <a:r>
              <a:rPr lang="en-US" dirty="0" smtClean="0">
                <a:latin typeface="Times New Roman" panose="02020603050405020304" pitchFamily="18" charset="0"/>
                <a:ea typeface="Times New Roman" panose="02020603050405020304" pitchFamily="18" charset="0"/>
              </a:rPr>
              <a:t>During</a:t>
            </a:r>
            <a:r>
              <a:rPr lang="en-US" spc="-45"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last</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visit</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with</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his</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cardiologist,</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which</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took</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place</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2</a:t>
            </a:r>
            <a:r>
              <a:rPr lang="en-US" spc="-10"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yr</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ago,</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 cardiologist</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noted</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no</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changes</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his</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medical</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condition</a:t>
            </a:r>
            <a:endParaRPr lang="en-US" dirty="0"/>
          </a:p>
        </p:txBody>
      </p:sp>
    </p:spTree>
    <p:extLst>
      <p:ext uri="{BB962C8B-B14F-4D97-AF65-F5344CB8AC3E}">
        <p14:creationId xmlns:p14="http://schemas.microsoft.com/office/powerpoint/2010/main" val="1479241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lstStyle/>
          <a:p>
            <a:r>
              <a:rPr lang="en-US" sz="3200" b="1" dirty="0">
                <a:solidFill>
                  <a:srgbClr val="592B80"/>
                </a:solidFill>
                <a:latin typeface="Times New Roman" panose="02020603050405020304" pitchFamily="18" charset="0"/>
                <a:ea typeface="Times New Roman" panose="02020603050405020304" pitchFamily="18" charset="0"/>
              </a:rPr>
              <a:t>CASE</a:t>
            </a:r>
            <a:r>
              <a:rPr lang="en-US" sz="3200" b="1" spc="90" dirty="0">
                <a:solidFill>
                  <a:srgbClr val="592B80"/>
                </a:solidFill>
                <a:latin typeface="Times New Roman" panose="02020603050405020304" pitchFamily="18" charset="0"/>
                <a:ea typeface="Times New Roman" panose="02020603050405020304" pitchFamily="18" charset="0"/>
              </a:rPr>
              <a:t> </a:t>
            </a:r>
            <a:r>
              <a:rPr lang="en-US" sz="3200" b="1" dirty="0">
                <a:solidFill>
                  <a:srgbClr val="592B80"/>
                </a:solidFill>
                <a:latin typeface="Times New Roman" panose="02020603050405020304" pitchFamily="18" charset="0"/>
                <a:ea typeface="Times New Roman" panose="02020603050405020304" pitchFamily="18" charset="0"/>
              </a:rPr>
              <a:t>STUD</a:t>
            </a:r>
            <a:r>
              <a:rPr lang="en-US" sz="3200" b="1" spc="-55" dirty="0">
                <a:solidFill>
                  <a:srgbClr val="592B80"/>
                </a:solidFill>
                <a:latin typeface="Times New Roman" panose="02020603050405020304" pitchFamily="18" charset="0"/>
                <a:ea typeface="Times New Roman" panose="02020603050405020304" pitchFamily="18" charset="0"/>
              </a:rPr>
              <a:t>Y</a:t>
            </a:r>
            <a:r>
              <a:rPr lang="en-US" sz="3200" b="1" spc="110" dirty="0">
                <a:solidFill>
                  <a:srgbClr val="592B80"/>
                </a:solidFill>
                <a:latin typeface="Times New Roman" panose="02020603050405020304" pitchFamily="18" charset="0"/>
                <a:ea typeface="Times New Roman" panose="02020603050405020304" pitchFamily="18" charset="0"/>
              </a:rPr>
              <a:t> </a:t>
            </a:r>
            <a:r>
              <a:rPr lang="en-US" sz="3200" b="1" dirty="0" smtClean="0">
                <a:solidFill>
                  <a:srgbClr val="592B80"/>
                </a:solidFill>
                <a:latin typeface="Times New Roman" panose="02020603050405020304" pitchFamily="18" charset="0"/>
                <a:ea typeface="Times New Roman" panose="02020603050405020304" pitchFamily="18" charset="0"/>
              </a:rPr>
              <a:t>II</a:t>
            </a:r>
            <a:endParaRPr lang="en-US" dirty="0"/>
          </a:p>
        </p:txBody>
      </p:sp>
      <p:sp>
        <p:nvSpPr>
          <p:cNvPr id="3" name="Content Placeholder 2"/>
          <p:cNvSpPr>
            <a:spLocks noGrp="1"/>
          </p:cNvSpPr>
          <p:nvPr>
            <p:ph idx="1"/>
          </p:nvPr>
        </p:nvSpPr>
        <p:spPr>
          <a:xfrm>
            <a:off x="379827" y="1280160"/>
            <a:ext cx="11366695" cy="5205046"/>
          </a:xfrm>
        </p:spPr>
        <p:txBody>
          <a:bodyPr/>
          <a:lstStyle/>
          <a:p>
            <a:pPr marL="66040" marR="38735" algn="just">
              <a:lnSpc>
                <a:spcPct val="116000"/>
              </a:lnSpc>
              <a:spcBef>
                <a:spcPts val="335"/>
              </a:spcBef>
              <a:spcAft>
                <a:spcPts val="0"/>
              </a:spcAft>
            </a:pPr>
            <a:r>
              <a:rPr lang="en-US" spc="-80" dirty="0">
                <a:latin typeface="Times New Roman" panose="02020603050405020304" pitchFamily="18" charset="0"/>
                <a:ea typeface="Times New Roman" panose="02020603050405020304" pitchFamily="18" charset="0"/>
              </a:rPr>
              <a:t>A</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22-y</a:t>
            </a:r>
            <a:r>
              <a:rPr lang="en-US" spc="-30" dirty="0">
                <a:latin typeface="Times New Roman" panose="02020603050405020304" pitchFamily="18" charset="0"/>
                <a:ea typeface="Times New Roman" panose="02020603050405020304" pitchFamily="18" charset="0"/>
              </a:rPr>
              <a:t>r</a:t>
            </a:r>
            <a:r>
              <a:rPr lang="en-US" dirty="0">
                <a:latin typeface="Times New Roman" panose="02020603050405020304" pitchFamily="18" charset="0"/>
                <a:ea typeface="Times New Roman" panose="02020603050405020304" pitchFamily="18" charset="0"/>
              </a:rPr>
              <a:t>-old</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recent</a:t>
            </a:r>
            <a:r>
              <a:rPr lang="en-US" spc="1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college</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graduate</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is</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joining</a:t>
            </a:r>
            <a:r>
              <a:rPr lang="en-US" spc="1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gym.</a:t>
            </a:r>
            <a:r>
              <a:rPr lang="en-US" spc="65" dirty="0">
                <a:latin typeface="Times New Roman" panose="02020603050405020304" pitchFamily="18" charset="0"/>
                <a:ea typeface="Times New Roman" panose="02020603050405020304" pitchFamily="18" charset="0"/>
              </a:rPr>
              <a:t> </a:t>
            </a:r>
          </a:p>
          <a:p>
            <a:pPr marL="66040" marR="38735" algn="just">
              <a:lnSpc>
                <a:spcPct val="116000"/>
              </a:lnSpc>
              <a:spcBef>
                <a:spcPts val="335"/>
              </a:spcBef>
              <a:spcAft>
                <a:spcPts val="0"/>
              </a:spcAft>
            </a:pPr>
            <a:r>
              <a:rPr lang="en-US" dirty="0" smtClean="0">
                <a:latin typeface="Times New Roman" panose="02020603050405020304" pitchFamily="18" charset="0"/>
                <a:ea typeface="Times New Roman" panose="02020603050405020304" pitchFamily="18" charset="0"/>
              </a:rPr>
              <a:t>Since</a:t>
            </a:r>
            <a:r>
              <a:rPr lang="en-US" spc="85"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becoming</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 accountant</a:t>
            </a:r>
            <a:r>
              <a:rPr lang="en-US" spc="1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6</a:t>
            </a:r>
            <a:r>
              <a:rPr lang="en-US" spc="20"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mo</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ago,</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no</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longer</a:t>
            </a:r>
            <a:r>
              <a:rPr lang="en-US" spc="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walks</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across</a:t>
            </a:r>
            <a:r>
              <a:rPr lang="en-US" spc="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campus</a:t>
            </a:r>
            <a:r>
              <a:rPr lang="en-US" spc="10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plays</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intramural soccer</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has</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concerns</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about</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her</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now</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sedentary</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lifestyle.</a:t>
            </a:r>
            <a:r>
              <a:rPr lang="en-US" spc="130" dirty="0">
                <a:latin typeface="Times New Roman" panose="02020603050405020304" pitchFamily="18" charset="0"/>
                <a:ea typeface="Times New Roman" panose="02020603050405020304" pitchFamily="18" charset="0"/>
              </a:rPr>
              <a:t> </a:t>
            </a:r>
            <a:endParaRPr lang="en-US" spc="130" dirty="0" smtClean="0">
              <a:latin typeface="Times New Roman" panose="02020603050405020304" pitchFamily="18" charset="0"/>
              <a:ea typeface="Times New Roman" panose="02020603050405020304" pitchFamily="18" charset="0"/>
            </a:endParaRPr>
          </a:p>
          <a:p>
            <a:pPr marL="66040" marR="38735" algn="just">
              <a:lnSpc>
                <a:spcPct val="116000"/>
              </a:lnSpc>
              <a:spcBef>
                <a:spcPts val="335"/>
              </a:spcBef>
              <a:spcAft>
                <a:spcPts val="0"/>
              </a:spcAft>
            </a:pPr>
            <a:endParaRPr lang="en-US" spc="130" dirty="0">
              <a:latin typeface="Times New Roman" panose="02020603050405020304" pitchFamily="18" charset="0"/>
              <a:ea typeface="Times New Roman" panose="02020603050405020304" pitchFamily="18" charset="0"/>
            </a:endParaRPr>
          </a:p>
          <a:p>
            <a:pPr marL="66040" marR="38735" algn="just">
              <a:lnSpc>
                <a:spcPct val="116000"/>
              </a:lnSpc>
              <a:spcBef>
                <a:spcPts val="335"/>
              </a:spcBef>
              <a:spcAft>
                <a:spcPts val="0"/>
              </a:spcAft>
            </a:pPr>
            <a:r>
              <a:rPr lang="en-US" dirty="0" smtClean="0">
                <a:latin typeface="Times New Roman" panose="02020603050405020304" pitchFamily="18" charset="0"/>
                <a:ea typeface="Times New Roman" panose="02020603050405020304" pitchFamily="18" charset="0"/>
              </a:rPr>
              <a:t>Although</a:t>
            </a:r>
            <a:r>
              <a:rPr lang="en-US" spc="120"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her</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body mass</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index</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(BMI)</a:t>
            </a:r>
            <a:r>
              <a:rPr lang="en-US" spc="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is</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slightly</a:t>
            </a:r>
            <a:r>
              <a:rPr lang="en-US" spc="10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above</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normal,</a:t>
            </a:r>
            <a:r>
              <a:rPr lang="en-US" spc="10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reports</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no</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significant</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medical history</a:t>
            </a:r>
            <a:r>
              <a:rPr lang="en-US" spc="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no</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symptoms</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any</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diseases,</a:t>
            </a:r>
            <a:r>
              <a:rPr lang="en-US" spc="1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even</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when</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walking</a:t>
            </a:r>
            <a:r>
              <a:rPr lang="en-US" spc="1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up</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three</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flights of</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stairs</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her</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apartment.</a:t>
            </a:r>
            <a:r>
              <a:rPr lang="en-US" spc="1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She</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would</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like</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begin</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playing</a:t>
            </a:r>
            <a:r>
              <a:rPr lang="en-US" spc="10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golf.</a:t>
            </a:r>
            <a:endParaRPr lang="en-US" sz="16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8282809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405"/>
          </a:xfrm>
        </p:spPr>
        <p:txBody>
          <a:bodyPr>
            <a:normAutofit fontScale="90000"/>
          </a:bodyPr>
          <a:lstStyle/>
          <a:p>
            <a:pPr marL="66040" lvl="0" indent="-228600">
              <a:spcBef>
                <a:spcPts val="0"/>
              </a:spcBef>
            </a:pPr>
            <a:r>
              <a:rPr lang="en-US" sz="2800" b="1" dirty="0" smtClean="0">
                <a:solidFill>
                  <a:srgbClr val="592B80"/>
                </a:solidFill>
                <a:latin typeface="Times New Roman" panose="02020603050405020304" pitchFamily="18" charset="0"/>
                <a:ea typeface="Times New Roman" panose="02020603050405020304" pitchFamily="18" charset="0"/>
                <a:cs typeface="+mn-cs"/>
              </a:rPr>
              <a:t/>
            </a:r>
            <a:br>
              <a:rPr lang="en-US" sz="2800" b="1" dirty="0" smtClean="0">
                <a:solidFill>
                  <a:srgbClr val="592B80"/>
                </a:solidFill>
                <a:latin typeface="Times New Roman" panose="02020603050405020304" pitchFamily="18" charset="0"/>
                <a:ea typeface="Times New Roman" panose="02020603050405020304" pitchFamily="18" charset="0"/>
                <a:cs typeface="+mn-cs"/>
              </a:rPr>
            </a:br>
            <a:r>
              <a:rPr lang="en-US" sz="2800" b="1" dirty="0" smtClean="0">
                <a:solidFill>
                  <a:srgbClr val="592B80"/>
                </a:solidFill>
                <a:latin typeface="Times New Roman" panose="02020603050405020304" pitchFamily="18" charset="0"/>
                <a:ea typeface="Times New Roman" panose="02020603050405020304" pitchFamily="18" charset="0"/>
                <a:cs typeface="+mn-cs"/>
              </a:rPr>
              <a:t>CASE</a:t>
            </a:r>
            <a:r>
              <a:rPr lang="en-US" sz="2800" b="1" spc="90" dirty="0" smtClean="0">
                <a:solidFill>
                  <a:srgbClr val="592B80"/>
                </a:solidFill>
                <a:latin typeface="Times New Roman" panose="02020603050405020304" pitchFamily="18" charset="0"/>
                <a:ea typeface="Times New Roman" panose="02020603050405020304" pitchFamily="18" charset="0"/>
                <a:cs typeface="+mn-cs"/>
              </a:rPr>
              <a:t> </a:t>
            </a:r>
            <a:r>
              <a:rPr lang="en-US" sz="2800" b="1" dirty="0">
                <a:solidFill>
                  <a:srgbClr val="592B80"/>
                </a:solidFill>
                <a:latin typeface="Times New Roman" panose="02020603050405020304" pitchFamily="18" charset="0"/>
                <a:ea typeface="Times New Roman" panose="02020603050405020304" pitchFamily="18" charset="0"/>
                <a:cs typeface="+mn-cs"/>
              </a:rPr>
              <a:t>STUD</a:t>
            </a:r>
            <a:r>
              <a:rPr lang="en-US" sz="2800" b="1" spc="-55" dirty="0">
                <a:solidFill>
                  <a:srgbClr val="592B80"/>
                </a:solidFill>
                <a:latin typeface="Times New Roman" panose="02020603050405020304" pitchFamily="18" charset="0"/>
                <a:ea typeface="Times New Roman" panose="02020603050405020304" pitchFamily="18" charset="0"/>
                <a:cs typeface="+mn-cs"/>
              </a:rPr>
              <a:t>Y</a:t>
            </a:r>
            <a:r>
              <a:rPr lang="en-US" sz="2800" b="1" spc="110" dirty="0">
                <a:solidFill>
                  <a:srgbClr val="592B80"/>
                </a:solidFill>
                <a:latin typeface="Times New Roman" panose="02020603050405020304" pitchFamily="18" charset="0"/>
                <a:ea typeface="Times New Roman" panose="02020603050405020304" pitchFamily="18" charset="0"/>
                <a:cs typeface="+mn-cs"/>
              </a:rPr>
              <a:t> </a:t>
            </a:r>
            <a:r>
              <a:rPr lang="en-US" sz="2800" b="1" dirty="0">
                <a:solidFill>
                  <a:srgbClr val="592B80"/>
                </a:solidFill>
                <a:latin typeface="Times New Roman" panose="02020603050405020304" pitchFamily="18" charset="0"/>
                <a:ea typeface="Times New Roman" panose="02020603050405020304" pitchFamily="18" charset="0"/>
                <a:cs typeface="+mn-cs"/>
              </a:rPr>
              <a:t>IV</a:t>
            </a:r>
            <a:r>
              <a:rPr lang="en-US" sz="1600" dirty="0">
                <a:solidFill>
                  <a:prstClr val="black"/>
                </a:solidFill>
                <a:latin typeface="Times New Roman" panose="02020603050405020304" pitchFamily="18" charset="0"/>
                <a:ea typeface="Times New Roman" panose="02020603050405020304" pitchFamily="18" charset="0"/>
                <a:cs typeface="+mn-cs"/>
              </a:rPr>
              <a:t/>
            </a:r>
            <a:br>
              <a:rPr lang="en-US" sz="1600" dirty="0">
                <a:solidFill>
                  <a:prstClr val="black"/>
                </a:solidFill>
                <a:latin typeface="Times New Roman" panose="02020603050405020304" pitchFamily="18" charset="0"/>
                <a:ea typeface="Times New Roman" panose="02020603050405020304" pitchFamily="18" charset="0"/>
                <a:cs typeface="+mn-cs"/>
              </a:rPr>
            </a:br>
            <a:endParaRPr lang="en-US" dirty="0"/>
          </a:p>
        </p:txBody>
      </p:sp>
      <p:sp>
        <p:nvSpPr>
          <p:cNvPr id="3" name="Content Placeholder 2"/>
          <p:cNvSpPr>
            <a:spLocks noGrp="1"/>
          </p:cNvSpPr>
          <p:nvPr>
            <p:ph idx="1"/>
          </p:nvPr>
        </p:nvSpPr>
        <p:spPr>
          <a:xfrm>
            <a:off x="439387" y="1092530"/>
            <a:ext cx="10914413" cy="5450774"/>
          </a:xfrm>
        </p:spPr>
        <p:txBody>
          <a:bodyPr>
            <a:normAutofit/>
          </a:bodyPr>
          <a:lstStyle/>
          <a:p>
            <a:pPr marL="66040" marR="150495" algn="just">
              <a:lnSpc>
                <a:spcPct val="116000"/>
              </a:lnSpc>
              <a:spcBef>
                <a:spcPts val="335"/>
              </a:spcBef>
              <a:spcAft>
                <a:spcPts val="0"/>
              </a:spcAft>
            </a:pPr>
            <a:r>
              <a:rPr lang="en-US" spc="-80" dirty="0" smtClean="0">
                <a:latin typeface="Times New Roman" panose="02020603050405020304" pitchFamily="18" charset="0"/>
                <a:ea typeface="Times New Roman" panose="02020603050405020304" pitchFamily="18" charset="0"/>
              </a:rPr>
              <a:t>A</a:t>
            </a:r>
            <a:r>
              <a:rPr lang="en-US" spc="25"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60-y</a:t>
            </a:r>
            <a:r>
              <a:rPr lang="en-US" spc="-30" dirty="0">
                <a:latin typeface="Times New Roman" panose="02020603050405020304" pitchFamily="18" charset="0"/>
                <a:ea typeface="Times New Roman" panose="02020603050405020304" pitchFamily="18" charset="0"/>
              </a:rPr>
              <a:t>r</a:t>
            </a:r>
            <a:r>
              <a:rPr lang="en-US" dirty="0">
                <a:latin typeface="Times New Roman" panose="02020603050405020304" pitchFamily="18" charset="0"/>
                <a:ea typeface="Times New Roman" panose="02020603050405020304" pitchFamily="18" charset="0"/>
              </a:rPr>
              <a:t>-old</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woman</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is</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beginning</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professionally</a:t>
            </a:r>
            <a:r>
              <a:rPr lang="en-US" spc="1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led</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walking</a:t>
            </a:r>
            <a:r>
              <a:rPr lang="en-US" spc="110"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program.</a:t>
            </a:r>
            <a:endParaRPr lang="en-US" spc="115" dirty="0" smtClean="0">
              <a:latin typeface="Times New Roman" panose="02020603050405020304" pitchFamily="18" charset="0"/>
              <a:ea typeface="Times New Roman" panose="02020603050405020304" pitchFamily="18" charset="0"/>
            </a:endParaRPr>
          </a:p>
          <a:p>
            <a:pPr marL="66040" marR="150495" algn="just">
              <a:lnSpc>
                <a:spcPct val="116000"/>
              </a:lnSpc>
              <a:spcBef>
                <a:spcPts val="335"/>
              </a:spcBef>
              <a:spcAft>
                <a:spcPts val="0"/>
              </a:spcAft>
            </a:pPr>
            <a:endParaRPr lang="en-US" spc="115" dirty="0">
              <a:latin typeface="Times New Roman" panose="02020603050405020304" pitchFamily="18" charset="0"/>
              <a:ea typeface="Times New Roman" panose="02020603050405020304" pitchFamily="18" charset="0"/>
            </a:endParaRPr>
          </a:p>
          <a:p>
            <a:pPr marL="66040" marR="150495" algn="just">
              <a:lnSpc>
                <a:spcPct val="116000"/>
              </a:lnSpc>
              <a:spcBef>
                <a:spcPts val="335"/>
              </a:spcBef>
              <a:spcAft>
                <a:spcPts val="0"/>
              </a:spcAft>
            </a:pPr>
            <a:r>
              <a:rPr lang="en-US" spc="-100" dirty="0" smtClean="0">
                <a:latin typeface="Times New Roman" panose="02020603050405020304" pitchFamily="18" charset="0"/>
                <a:ea typeface="Times New Roman" panose="02020603050405020304" pitchFamily="18" charset="0"/>
              </a:rPr>
              <a:t>T</a:t>
            </a:r>
            <a:r>
              <a:rPr lang="en-US" dirty="0" smtClean="0">
                <a:latin typeface="Times New Roman" panose="02020603050405020304" pitchFamily="18" charset="0"/>
                <a:ea typeface="Times New Roman" panose="02020603050405020304" pitchFamily="18" charset="0"/>
              </a:rPr>
              <a:t>wo </a:t>
            </a:r>
            <a:r>
              <a:rPr lang="en-US" dirty="0">
                <a:latin typeface="Times New Roman" panose="02020603050405020304" pitchFamily="18" charset="0"/>
                <a:ea typeface="Times New Roman" panose="02020603050405020304" pitchFamily="18" charset="0"/>
              </a:rPr>
              <a:t>years</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ago,</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had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drug-eluting</a:t>
            </a:r>
            <a:r>
              <a:rPr lang="en-US" spc="1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stent</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placed</a:t>
            </a:r>
            <a:r>
              <a:rPr lang="en-US" spc="1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her</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left</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anterior</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descending coronary</a:t>
            </a:r>
            <a:r>
              <a:rPr lang="en-US" spc="1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artery</a:t>
            </a:r>
            <a:r>
              <a:rPr lang="en-US" spc="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after</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routine</a:t>
            </a:r>
            <a:r>
              <a:rPr lang="en-US" spc="1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stress</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test</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revealed</a:t>
            </a:r>
            <a:r>
              <a:rPr lang="en-US" spc="1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significant</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a:t>
            </a:r>
            <a:r>
              <a:rPr lang="en-US" spc="-135" dirty="0">
                <a:latin typeface="Times New Roman" panose="02020603050405020304" pitchFamily="18" charset="0"/>
                <a:ea typeface="Times New Roman" panose="02020603050405020304" pitchFamily="18" charset="0"/>
              </a:rPr>
              <a:t>T</a:t>
            </a:r>
            <a:r>
              <a:rPr lang="en-US" dirty="0">
                <a:latin typeface="Times New Roman" panose="02020603050405020304" pitchFamily="18" charset="0"/>
                <a:ea typeface="Times New Roman" panose="02020603050405020304" pitchFamily="18" charset="0"/>
              </a:rPr>
              <a:t>- segment</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depression.</a:t>
            </a:r>
            <a:r>
              <a:rPr lang="en-US" spc="150" dirty="0">
                <a:latin typeface="Times New Roman" panose="02020603050405020304" pitchFamily="18" charset="0"/>
                <a:ea typeface="Times New Roman" panose="02020603050405020304" pitchFamily="18" charset="0"/>
              </a:rPr>
              <a:t> </a:t>
            </a:r>
            <a:endParaRPr lang="en-US" spc="150" dirty="0" smtClean="0">
              <a:latin typeface="Times New Roman" panose="02020603050405020304" pitchFamily="18" charset="0"/>
              <a:ea typeface="Times New Roman" panose="02020603050405020304" pitchFamily="18" charset="0"/>
            </a:endParaRPr>
          </a:p>
          <a:p>
            <a:pPr marL="66040" marR="150495" algn="just">
              <a:lnSpc>
                <a:spcPct val="116000"/>
              </a:lnSpc>
              <a:spcBef>
                <a:spcPts val="335"/>
              </a:spcBef>
              <a:spcAft>
                <a:spcPts val="0"/>
              </a:spcAft>
            </a:pPr>
            <a:endParaRPr lang="en-US" spc="150" dirty="0">
              <a:latin typeface="Times New Roman" panose="02020603050405020304" pitchFamily="18" charset="0"/>
              <a:ea typeface="Times New Roman" panose="02020603050405020304" pitchFamily="18" charset="0"/>
            </a:endParaRPr>
          </a:p>
          <a:p>
            <a:pPr marL="66040" marR="150495" algn="just">
              <a:lnSpc>
                <a:spcPct val="116000"/>
              </a:lnSpc>
              <a:spcBef>
                <a:spcPts val="335"/>
              </a:spcBef>
              <a:spcAft>
                <a:spcPts val="0"/>
              </a:spcAft>
            </a:pPr>
            <a:r>
              <a:rPr lang="en-US" dirty="0" smtClean="0">
                <a:latin typeface="Times New Roman" panose="02020603050405020304" pitchFamily="18" charset="0"/>
                <a:ea typeface="Times New Roman" panose="02020603050405020304" pitchFamily="18" charset="0"/>
              </a:rPr>
              <a:t>She</a:t>
            </a:r>
            <a:r>
              <a:rPr lang="en-US" spc="55"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completed</a:t>
            </a:r>
            <a:r>
              <a:rPr lang="en-US" spc="1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brief</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cardiac</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rehabilitation</a:t>
            </a:r>
            <a:r>
              <a:rPr lang="en-US" spc="2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program</a:t>
            </a:r>
            <a:r>
              <a:rPr lang="en-US" spc="1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 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2</a:t>
            </a:r>
            <a:r>
              <a:rPr lang="en-US" spc="20"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mo</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following</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procedure</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but</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has</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been</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inactive</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since.</a:t>
            </a:r>
            <a:r>
              <a:rPr lang="en-US" spc="90" dirty="0">
                <a:latin typeface="Times New Roman" panose="02020603050405020304" pitchFamily="18" charset="0"/>
                <a:ea typeface="Times New Roman" panose="02020603050405020304" pitchFamily="18" charset="0"/>
              </a:rPr>
              <a:t> </a:t>
            </a:r>
            <a:endParaRPr lang="en-US" spc="90" dirty="0" smtClean="0">
              <a:latin typeface="Times New Roman" panose="02020603050405020304" pitchFamily="18" charset="0"/>
              <a:ea typeface="Times New Roman" panose="02020603050405020304" pitchFamily="18" charset="0"/>
            </a:endParaRPr>
          </a:p>
          <a:p>
            <a:pPr marL="66040" marR="150495" algn="just">
              <a:lnSpc>
                <a:spcPct val="116000"/>
              </a:lnSpc>
              <a:spcBef>
                <a:spcPts val="335"/>
              </a:spcBef>
              <a:spcAft>
                <a:spcPts val="0"/>
              </a:spcAft>
            </a:pPr>
            <a:r>
              <a:rPr lang="en-US" dirty="0" smtClean="0">
                <a:latin typeface="Times New Roman" panose="02020603050405020304" pitchFamily="18" charset="0"/>
                <a:ea typeface="Times New Roman" panose="02020603050405020304" pitchFamily="18" charset="0"/>
              </a:rPr>
              <a:t>She</a:t>
            </a:r>
            <a:r>
              <a:rPr lang="en-US" spc="55"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reports</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no signs</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symptoms</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takes</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cholesterol-lowering</a:t>
            </a:r>
            <a:r>
              <a:rPr lang="en-US" spc="2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statin</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antiplatelet medications</a:t>
            </a:r>
            <a:r>
              <a:rPr lang="en-US" spc="1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as</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directed</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by</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her</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cardiologist.</a:t>
            </a:r>
            <a:endParaRPr lang="en-US" sz="16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65630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9904"/>
          </a:xfrm>
        </p:spPr>
        <p:txBody>
          <a:bodyPr>
            <a:normAutofit fontScale="90000"/>
          </a:bodyPr>
          <a:lstStyle/>
          <a:p>
            <a:pPr marL="66040" lvl="0" indent="-228600">
              <a:spcBef>
                <a:spcPts val="0"/>
              </a:spcBef>
            </a:pPr>
            <a:r>
              <a:rPr lang="en-US" sz="2400" b="1" dirty="0" smtClean="0">
                <a:solidFill>
                  <a:srgbClr val="592B80"/>
                </a:solidFill>
                <a:latin typeface="Times New Roman" panose="02020603050405020304" pitchFamily="18" charset="0"/>
                <a:ea typeface="Times New Roman" panose="02020603050405020304" pitchFamily="18" charset="0"/>
                <a:cs typeface="+mn-cs"/>
              </a:rPr>
              <a:t/>
            </a:r>
            <a:br>
              <a:rPr lang="en-US" sz="2400" b="1" dirty="0" smtClean="0">
                <a:solidFill>
                  <a:srgbClr val="592B80"/>
                </a:solidFill>
                <a:latin typeface="Times New Roman" panose="02020603050405020304" pitchFamily="18" charset="0"/>
                <a:ea typeface="Times New Roman" panose="02020603050405020304" pitchFamily="18" charset="0"/>
                <a:cs typeface="+mn-cs"/>
              </a:rPr>
            </a:br>
            <a:r>
              <a:rPr lang="en-US" sz="2400" b="1" dirty="0">
                <a:solidFill>
                  <a:srgbClr val="592B80"/>
                </a:solidFill>
                <a:latin typeface="Times New Roman" panose="02020603050405020304" pitchFamily="18" charset="0"/>
                <a:ea typeface="Times New Roman" panose="02020603050405020304" pitchFamily="18" charset="0"/>
                <a:cs typeface="+mn-cs"/>
              </a:rPr>
              <a:t/>
            </a:r>
            <a:br>
              <a:rPr lang="en-US" sz="2400" b="1" dirty="0">
                <a:solidFill>
                  <a:srgbClr val="592B80"/>
                </a:solidFill>
                <a:latin typeface="Times New Roman" panose="02020603050405020304" pitchFamily="18" charset="0"/>
                <a:ea typeface="Times New Roman" panose="02020603050405020304" pitchFamily="18" charset="0"/>
                <a:cs typeface="+mn-cs"/>
              </a:rPr>
            </a:br>
            <a:r>
              <a:rPr lang="en-US" sz="2400" b="1" dirty="0" smtClean="0">
                <a:solidFill>
                  <a:srgbClr val="592B80"/>
                </a:solidFill>
                <a:latin typeface="Times New Roman" panose="02020603050405020304" pitchFamily="18" charset="0"/>
                <a:ea typeface="Times New Roman" panose="02020603050405020304" pitchFamily="18" charset="0"/>
                <a:cs typeface="+mn-cs"/>
              </a:rPr>
              <a:t>CASE</a:t>
            </a:r>
            <a:r>
              <a:rPr lang="en-US" sz="2400" b="1" spc="90" dirty="0" smtClean="0">
                <a:solidFill>
                  <a:srgbClr val="592B80"/>
                </a:solidFill>
                <a:latin typeface="Times New Roman" panose="02020603050405020304" pitchFamily="18" charset="0"/>
                <a:ea typeface="Times New Roman" panose="02020603050405020304" pitchFamily="18" charset="0"/>
                <a:cs typeface="+mn-cs"/>
              </a:rPr>
              <a:t> </a:t>
            </a:r>
            <a:r>
              <a:rPr lang="en-US" sz="2400" b="1" dirty="0">
                <a:solidFill>
                  <a:srgbClr val="592B80"/>
                </a:solidFill>
                <a:latin typeface="Times New Roman" panose="02020603050405020304" pitchFamily="18" charset="0"/>
                <a:ea typeface="Times New Roman" panose="02020603050405020304" pitchFamily="18" charset="0"/>
                <a:cs typeface="+mn-cs"/>
              </a:rPr>
              <a:t>STUD</a:t>
            </a:r>
            <a:r>
              <a:rPr lang="en-US" sz="2400" b="1" spc="-55" dirty="0">
                <a:solidFill>
                  <a:srgbClr val="592B80"/>
                </a:solidFill>
                <a:latin typeface="Times New Roman" panose="02020603050405020304" pitchFamily="18" charset="0"/>
                <a:ea typeface="Times New Roman" panose="02020603050405020304" pitchFamily="18" charset="0"/>
                <a:cs typeface="+mn-cs"/>
              </a:rPr>
              <a:t>Y</a:t>
            </a:r>
            <a:r>
              <a:rPr lang="en-US" sz="2400" b="1" spc="110" dirty="0">
                <a:solidFill>
                  <a:srgbClr val="592B80"/>
                </a:solidFill>
                <a:latin typeface="Times New Roman" panose="02020603050405020304" pitchFamily="18" charset="0"/>
                <a:ea typeface="Times New Roman" panose="02020603050405020304" pitchFamily="18" charset="0"/>
                <a:cs typeface="+mn-cs"/>
              </a:rPr>
              <a:t> </a:t>
            </a:r>
            <a:r>
              <a:rPr lang="en-US" sz="2400" b="1" dirty="0">
                <a:solidFill>
                  <a:srgbClr val="592B80"/>
                </a:solidFill>
                <a:latin typeface="Times New Roman" panose="02020603050405020304" pitchFamily="18" charset="0"/>
                <a:ea typeface="Times New Roman" panose="02020603050405020304" pitchFamily="18" charset="0"/>
                <a:cs typeface="+mn-cs"/>
              </a:rPr>
              <a:t>V</a:t>
            </a:r>
            <a:r>
              <a:rPr lang="en-US" sz="1400" dirty="0">
                <a:solidFill>
                  <a:prstClr val="black"/>
                </a:solidFill>
                <a:latin typeface="Times New Roman" panose="02020603050405020304" pitchFamily="18" charset="0"/>
                <a:ea typeface="Times New Roman" panose="02020603050405020304" pitchFamily="18" charset="0"/>
                <a:cs typeface="+mn-cs"/>
              </a:rPr>
              <a:t/>
            </a:r>
            <a:br>
              <a:rPr lang="en-US" sz="1400" dirty="0">
                <a:solidFill>
                  <a:prstClr val="black"/>
                </a:solidFill>
                <a:latin typeface="Times New Roman" panose="02020603050405020304" pitchFamily="18" charset="0"/>
                <a:ea typeface="Times New Roman" panose="02020603050405020304" pitchFamily="18" charset="0"/>
                <a:cs typeface="+mn-cs"/>
              </a:rPr>
            </a:br>
            <a:endParaRPr lang="en-US" dirty="0"/>
          </a:p>
        </p:txBody>
      </p:sp>
      <p:sp>
        <p:nvSpPr>
          <p:cNvPr id="3" name="Content Placeholder 2"/>
          <p:cNvSpPr>
            <a:spLocks noGrp="1"/>
          </p:cNvSpPr>
          <p:nvPr>
            <p:ph idx="1"/>
          </p:nvPr>
        </p:nvSpPr>
        <p:spPr>
          <a:xfrm>
            <a:off x="332509" y="1045030"/>
            <a:ext cx="11388436" cy="5131933"/>
          </a:xfrm>
        </p:spPr>
        <p:txBody>
          <a:bodyPr>
            <a:normAutofit lnSpcReduction="10000"/>
          </a:bodyPr>
          <a:lstStyle/>
          <a:p>
            <a:pPr marL="66040" marR="88900" algn="just">
              <a:lnSpc>
                <a:spcPct val="112000"/>
              </a:lnSpc>
              <a:spcBef>
                <a:spcPts val="285"/>
              </a:spcBef>
              <a:spcAft>
                <a:spcPts val="0"/>
              </a:spcAft>
            </a:pPr>
            <a:r>
              <a:rPr lang="en-US" spc="-80" dirty="0" smtClean="0">
                <a:latin typeface="Times New Roman" panose="02020603050405020304" pitchFamily="18" charset="0"/>
                <a:ea typeface="Times New Roman" panose="02020603050405020304" pitchFamily="18" charset="0"/>
              </a:rPr>
              <a:t>A</a:t>
            </a:r>
            <a:r>
              <a:rPr lang="en-US" spc="-15"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35-y</a:t>
            </a:r>
            <a:r>
              <a:rPr lang="en-US" spc="-30" dirty="0">
                <a:latin typeface="Times New Roman" panose="02020603050405020304" pitchFamily="18" charset="0"/>
                <a:ea typeface="Times New Roman" panose="02020603050405020304" pitchFamily="18" charset="0"/>
              </a:rPr>
              <a:t>r</a:t>
            </a:r>
            <a:r>
              <a:rPr lang="en-US" dirty="0">
                <a:latin typeface="Times New Roman" panose="02020603050405020304" pitchFamily="18" charset="0"/>
                <a:ea typeface="Times New Roman" panose="02020603050405020304" pitchFamily="18" charset="0"/>
              </a:rPr>
              <a:t>-old</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business</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consultant</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is</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town</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for</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2</a:t>
            </a:r>
            <a:r>
              <a:rPr lang="en-US" spc="-10"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wk</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seeking</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spc="-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temporary membership</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spc="-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fitness</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club.</a:t>
            </a:r>
            <a:r>
              <a:rPr lang="en-US" spc="-30" dirty="0">
                <a:latin typeface="Times New Roman" panose="02020603050405020304" pitchFamily="18" charset="0"/>
                <a:ea typeface="Times New Roman" panose="02020603050405020304" pitchFamily="18" charset="0"/>
              </a:rPr>
              <a:t> </a:t>
            </a:r>
            <a:endParaRPr lang="en-US" spc="-30" dirty="0" smtClean="0">
              <a:latin typeface="Times New Roman" panose="02020603050405020304" pitchFamily="18" charset="0"/>
              <a:ea typeface="Times New Roman" panose="02020603050405020304" pitchFamily="18" charset="0"/>
            </a:endParaRPr>
          </a:p>
          <a:p>
            <a:pPr marL="66040" marR="88900" algn="just">
              <a:lnSpc>
                <a:spcPct val="112000"/>
              </a:lnSpc>
              <a:spcBef>
                <a:spcPts val="285"/>
              </a:spcBef>
              <a:spcAft>
                <a:spcPts val="0"/>
              </a:spcAft>
            </a:pPr>
            <a:endParaRPr lang="en-US" spc="-30" dirty="0">
              <a:latin typeface="Times New Roman" panose="02020603050405020304" pitchFamily="18" charset="0"/>
              <a:ea typeface="Times New Roman" panose="02020603050405020304" pitchFamily="18" charset="0"/>
            </a:endParaRPr>
          </a:p>
          <a:p>
            <a:pPr marL="66040" marR="88900" algn="just">
              <a:lnSpc>
                <a:spcPct val="112000"/>
              </a:lnSpc>
              <a:spcBef>
                <a:spcPts val="285"/>
              </a:spcBef>
              <a:spcAft>
                <a:spcPts val="0"/>
              </a:spcAft>
            </a:pPr>
            <a:r>
              <a:rPr lang="en-US" dirty="0" smtClean="0">
                <a:latin typeface="Times New Roman" panose="02020603050405020304" pitchFamily="18" charset="0"/>
                <a:ea typeface="Times New Roman" panose="02020603050405020304" pitchFamily="18" charset="0"/>
              </a:rPr>
              <a:t>She</a:t>
            </a:r>
            <a:r>
              <a:rPr lang="en-US" spc="-25"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her</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friends</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have</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been</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training</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for</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 long-distance</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charity</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bike</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ride</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for</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past</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16</a:t>
            </a:r>
            <a:r>
              <a:rPr lang="en-US" spc="-20"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wk</a:t>
            </a:r>
            <a:r>
              <a:rPr lang="en-US" dirty="0">
                <a:latin typeface="Times New Roman" panose="02020603050405020304" pitchFamily="18" charset="0"/>
                <a:ea typeface="Times New Roman" panose="02020603050405020304" pitchFamily="18" charset="0"/>
              </a:rPr>
              <a:t>;</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she</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is</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unable</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travel</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with her</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bike</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she</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does</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not</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want</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lose</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her</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fitness.</a:t>
            </a:r>
            <a:r>
              <a:rPr lang="en-US" spc="-45" dirty="0">
                <a:latin typeface="Times New Roman" panose="02020603050405020304" pitchFamily="18" charset="0"/>
                <a:ea typeface="Times New Roman" panose="02020603050405020304" pitchFamily="18" charset="0"/>
              </a:rPr>
              <a:t> </a:t>
            </a:r>
            <a:endParaRPr lang="en-US" spc="-45" dirty="0" smtClean="0">
              <a:latin typeface="Times New Roman" panose="02020603050405020304" pitchFamily="18" charset="0"/>
              <a:ea typeface="Times New Roman" panose="02020603050405020304" pitchFamily="18" charset="0"/>
            </a:endParaRPr>
          </a:p>
          <a:p>
            <a:pPr marL="0" marR="88900" indent="0" algn="just">
              <a:lnSpc>
                <a:spcPct val="112000"/>
              </a:lnSpc>
              <a:spcBef>
                <a:spcPts val="285"/>
              </a:spcBef>
              <a:spcAft>
                <a:spcPts val="0"/>
              </a:spcAft>
              <a:buNone/>
            </a:pPr>
            <a:endParaRPr lang="en-US" spc="-45" dirty="0">
              <a:latin typeface="Times New Roman" panose="02020603050405020304" pitchFamily="18" charset="0"/>
              <a:ea typeface="Times New Roman" panose="02020603050405020304" pitchFamily="18" charset="0"/>
            </a:endParaRPr>
          </a:p>
          <a:p>
            <a:pPr marL="66040" marR="88900">
              <a:lnSpc>
                <a:spcPct val="112000"/>
              </a:lnSpc>
              <a:spcBef>
                <a:spcPts val="285"/>
              </a:spcBef>
              <a:spcAft>
                <a:spcPts val="0"/>
              </a:spcAft>
            </a:pPr>
            <a:r>
              <a:rPr lang="en-US" dirty="0" smtClean="0">
                <a:latin typeface="Times New Roman" panose="02020603050405020304" pitchFamily="18" charset="0"/>
                <a:ea typeface="Times New Roman" panose="02020603050405020304" pitchFamily="18" charset="0"/>
              </a:rPr>
              <a:t>She</a:t>
            </a:r>
            <a:r>
              <a:rPr lang="en-US" spc="-25"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reports</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no</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current symptoms</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a:t>
            </a:r>
            <a:r>
              <a:rPr lang="en-US" spc="-25" dirty="0">
                <a:latin typeface="Times New Roman" panose="02020603050405020304" pitchFamily="18" charset="0"/>
                <a:ea typeface="Times New Roman" panose="02020603050405020304" pitchFamily="18" charset="0"/>
              </a:rPr>
              <a:t>V </a:t>
            </a:r>
            <a:r>
              <a:rPr lang="en-US" dirty="0">
                <a:latin typeface="Times New Roman" panose="02020603050405020304" pitchFamily="18" charset="0"/>
                <a:ea typeface="Times New Roman" panose="02020603050405020304" pitchFamily="18" charset="0"/>
              </a:rPr>
              <a:t>or</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metabolic</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disease</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has</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no</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medical</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history</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except hyperlipidemia,</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for</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which</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she</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takes</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spc="-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HMG-Co</a:t>
            </a:r>
            <a:r>
              <a:rPr lang="en-US" spc="-80" dirty="0">
                <a:latin typeface="Times New Roman" panose="02020603050405020304" pitchFamily="18" charset="0"/>
                <a:ea typeface="Times New Roman" panose="02020603050405020304" pitchFamily="18" charset="0"/>
              </a:rPr>
              <a:t>A</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reductase</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inhibitor</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(statin) dail</a:t>
            </a:r>
            <a:r>
              <a:rPr lang="en-US" spc="-95" dirty="0">
                <a:latin typeface="Times New Roman" panose="02020603050405020304" pitchFamily="18" charset="0"/>
                <a:ea typeface="Times New Roman" panose="02020603050405020304" pitchFamily="18" charset="0"/>
              </a:rPr>
              <a:t>y</a:t>
            </a:r>
            <a:r>
              <a:rPr lang="en-US" dirty="0" smtClean="0">
                <a:latin typeface="Times New Roman" panose="02020603050405020304" pitchFamily="18" charset="0"/>
                <a:ea typeface="Times New Roman" panose="02020603050405020304" pitchFamily="18" charset="0"/>
              </a:rPr>
              <a:t>.</a:t>
            </a:r>
            <a:r>
              <a:rPr lang="en-US" dirty="0">
                <a:latin typeface="Times New Roman" panose="02020603050405020304" pitchFamily="18" charset="0"/>
                <a:ea typeface="Times New Roman" panose="02020603050405020304" pitchFamily="18" charset="0"/>
              </a:rPr>
              <a:t/>
            </a:r>
            <a:br>
              <a:rPr lang="en-US" dirty="0">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3377550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2230"/>
          </a:xfrm>
        </p:spPr>
        <p:txBody>
          <a:bodyPr/>
          <a:lstStyle/>
          <a:p>
            <a:pPr algn="ctr"/>
            <a:r>
              <a:rPr lang="en-US" dirty="0" smtClean="0"/>
              <a:t>CONT</a:t>
            </a:r>
            <a:endParaRPr lang="en-US" dirty="0"/>
          </a:p>
        </p:txBody>
      </p:sp>
      <p:sp>
        <p:nvSpPr>
          <p:cNvPr id="3" name="Content Placeholder 2"/>
          <p:cNvSpPr>
            <a:spLocks noGrp="1"/>
          </p:cNvSpPr>
          <p:nvPr>
            <p:ph idx="1"/>
          </p:nvPr>
        </p:nvSpPr>
        <p:spPr>
          <a:xfrm>
            <a:off x="445770" y="1177290"/>
            <a:ext cx="10908030" cy="4999673"/>
          </a:xfrm>
        </p:spPr>
        <p:txBody>
          <a:bodyPr/>
          <a:lstStyle/>
          <a:p>
            <a:pPr marL="365125" marR="414655" lvl="0" indent="-118745" algn="just">
              <a:lnSpc>
                <a:spcPct val="108000"/>
              </a:lnSpc>
              <a:spcBef>
                <a:spcPts val="5"/>
              </a:spcBef>
            </a:pPr>
            <a:r>
              <a:rPr lang="en-US" sz="2600" dirty="0">
                <a:solidFill>
                  <a:prstClr val="black"/>
                </a:solidFill>
                <a:latin typeface="Times New Roman" panose="02020603050405020304" pitchFamily="18" charset="0"/>
                <a:ea typeface="Times New Roman" panose="02020603050405020304" pitchFamily="18" charset="0"/>
              </a:rPr>
              <a:t> </a:t>
            </a:r>
            <a:r>
              <a:rPr lang="en-US" sz="2600" dirty="0">
                <a:solidFill>
                  <a:prstClr val="black"/>
                </a:solidFill>
                <a:ea typeface="Times New Roman" panose="02020603050405020304" pitchFamily="18" charset="0"/>
              </a:rPr>
              <a:t>Every</a:t>
            </a:r>
            <a:r>
              <a:rPr lang="en-US" sz="2600" spc="-40" dirty="0">
                <a:solidFill>
                  <a:prstClr val="black"/>
                </a:solidFill>
                <a:ea typeface="Times New Roman" panose="02020603050405020304" pitchFamily="18" charset="0"/>
              </a:rPr>
              <a:t> </a:t>
            </a:r>
            <a:r>
              <a:rPr lang="en-US" sz="2600" dirty="0">
                <a:solidFill>
                  <a:prstClr val="black"/>
                </a:solidFill>
                <a:ea typeface="Times New Roman" panose="02020603050405020304" pitchFamily="18" charset="0"/>
              </a:rPr>
              <a:t>adult</a:t>
            </a:r>
            <a:r>
              <a:rPr lang="en-US" sz="2600" spc="-35" dirty="0">
                <a:solidFill>
                  <a:prstClr val="black"/>
                </a:solidFill>
                <a:ea typeface="Times New Roman" panose="02020603050405020304" pitchFamily="18" charset="0"/>
              </a:rPr>
              <a:t> </a:t>
            </a:r>
            <a:r>
              <a:rPr lang="en-US" sz="2600" dirty="0">
                <a:solidFill>
                  <a:prstClr val="black"/>
                </a:solidFill>
                <a:ea typeface="Times New Roman" panose="02020603050405020304" pitchFamily="18" charset="0"/>
              </a:rPr>
              <a:t>should</a:t>
            </a:r>
            <a:r>
              <a:rPr lang="en-US" sz="2600" spc="-40" dirty="0">
                <a:solidFill>
                  <a:prstClr val="black"/>
                </a:solidFill>
                <a:ea typeface="Times New Roman" panose="02020603050405020304" pitchFamily="18" charset="0"/>
              </a:rPr>
              <a:t> </a:t>
            </a:r>
            <a:r>
              <a:rPr lang="en-US" sz="2600" dirty="0">
                <a:solidFill>
                  <a:prstClr val="black"/>
                </a:solidFill>
                <a:ea typeface="Times New Roman" panose="02020603050405020304" pitchFamily="18" charset="0"/>
              </a:rPr>
              <a:t>perform</a:t>
            </a:r>
            <a:r>
              <a:rPr lang="en-US" sz="2600" spc="-50" dirty="0">
                <a:solidFill>
                  <a:prstClr val="black"/>
                </a:solidFill>
                <a:ea typeface="Times New Roman" panose="02020603050405020304" pitchFamily="18" charset="0"/>
              </a:rPr>
              <a:t> </a:t>
            </a:r>
            <a:r>
              <a:rPr lang="en-US" sz="2600" dirty="0">
                <a:solidFill>
                  <a:prstClr val="black"/>
                </a:solidFill>
                <a:ea typeface="Times New Roman" panose="02020603050405020304" pitchFamily="18" charset="0"/>
              </a:rPr>
              <a:t>activities</a:t>
            </a:r>
            <a:r>
              <a:rPr lang="en-US" sz="2600" spc="-55" dirty="0">
                <a:solidFill>
                  <a:prstClr val="black"/>
                </a:solidFill>
                <a:ea typeface="Times New Roman" panose="02020603050405020304" pitchFamily="18" charset="0"/>
              </a:rPr>
              <a:t> </a:t>
            </a:r>
            <a:r>
              <a:rPr lang="en-US" sz="2600" dirty="0">
                <a:solidFill>
                  <a:prstClr val="black"/>
                </a:solidFill>
                <a:ea typeface="Times New Roman" panose="02020603050405020304" pitchFamily="18" charset="0"/>
              </a:rPr>
              <a:t>that</a:t>
            </a:r>
            <a:r>
              <a:rPr lang="en-US" sz="2600" spc="-25" dirty="0">
                <a:solidFill>
                  <a:prstClr val="black"/>
                </a:solidFill>
                <a:ea typeface="Times New Roman" panose="02020603050405020304" pitchFamily="18" charset="0"/>
              </a:rPr>
              <a:t> </a:t>
            </a:r>
            <a:r>
              <a:rPr lang="en-US" sz="2600" dirty="0">
                <a:solidFill>
                  <a:prstClr val="black"/>
                </a:solidFill>
                <a:ea typeface="Times New Roman" panose="02020603050405020304" pitchFamily="18" charset="0"/>
              </a:rPr>
              <a:t>maintain</a:t>
            </a:r>
            <a:r>
              <a:rPr lang="en-US" sz="2600" spc="-55" dirty="0">
                <a:solidFill>
                  <a:prstClr val="black"/>
                </a:solidFill>
                <a:ea typeface="Times New Roman" panose="02020603050405020304" pitchFamily="18" charset="0"/>
              </a:rPr>
              <a:t> </a:t>
            </a:r>
            <a:r>
              <a:rPr lang="en-US" sz="2600" dirty="0">
                <a:solidFill>
                  <a:prstClr val="black"/>
                </a:solidFill>
                <a:ea typeface="Times New Roman" panose="02020603050405020304" pitchFamily="18" charset="0"/>
              </a:rPr>
              <a:t>or</a:t>
            </a:r>
            <a:r>
              <a:rPr lang="en-US" sz="2600" spc="-15" dirty="0">
                <a:solidFill>
                  <a:prstClr val="black"/>
                </a:solidFill>
                <a:ea typeface="Times New Roman" panose="02020603050405020304" pitchFamily="18" charset="0"/>
              </a:rPr>
              <a:t> </a:t>
            </a:r>
            <a:r>
              <a:rPr lang="en-US" sz="2600" dirty="0">
                <a:solidFill>
                  <a:prstClr val="black"/>
                </a:solidFill>
                <a:ea typeface="Times New Roman" panose="02020603050405020304" pitchFamily="18" charset="0"/>
              </a:rPr>
              <a:t>increase</a:t>
            </a:r>
            <a:r>
              <a:rPr lang="en-US" sz="2600" spc="-50" dirty="0">
                <a:solidFill>
                  <a:prstClr val="black"/>
                </a:solidFill>
                <a:ea typeface="Times New Roman" panose="02020603050405020304" pitchFamily="18" charset="0"/>
              </a:rPr>
              <a:t> </a:t>
            </a:r>
            <a:r>
              <a:rPr lang="en-US" sz="2600" dirty="0">
                <a:solidFill>
                  <a:prstClr val="black"/>
                </a:solidFill>
                <a:ea typeface="Times New Roman" panose="02020603050405020304" pitchFamily="18" charset="0"/>
              </a:rPr>
              <a:t>muscular strength</a:t>
            </a:r>
            <a:r>
              <a:rPr lang="en-US" sz="2600" spc="-50" dirty="0">
                <a:solidFill>
                  <a:prstClr val="black"/>
                </a:solidFill>
                <a:ea typeface="Times New Roman" panose="02020603050405020304" pitchFamily="18" charset="0"/>
              </a:rPr>
              <a:t> </a:t>
            </a:r>
            <a:r>
              <a:rPr lang="en-US" sz="2600" dirty="0">
                <a:solidFill>
                  <a:prstClr val="black"/>
                </a:solidFill>
                <a:ea typeface="Times New Roman" panose="02020603050405020304" pitchFamily="18" charset="0"/>
              </a:rPr>
              <a:t>and</a:t>
            </a:r>
            <a:r>
              <a:rPr lang="en-US" sz="2600" spc="-25" dirty="0">
                <a:solidFill>
                  <a:prstClr val="black"/>
                </a:solidFill>
                <a:ea typeface="Times New Roman" panose="02020603050405020304" pitchFamily="18" charset="0"/>
              </a:rPr>
              <a:t> </a:t>
            </a:r>
            <a:r>
              <a:rPr lang="en-US" sz="2600" dirty="0">
                <a:solidFill>
                  <a:prstClr val="black"/>
                </a:solidFill>
                <a:ea typeface="Times New Roman" panose="02020603050405020304" pitchFamily="18" charset="0"/>
              </a:rPr>
              <a:t>endurance</a:t>
            </a:r>
            <a:r>
              <a:rPr lang="en-US" sz="2600" spc="-65" dirty="0">
                <a:solidFill>
                  <a:prstClr val="black"/>
                </a:solidFill>
                <a:ea typeface="Times New Roman" panose="02020603050405020304" pitchFamily="18" charset="0"/>
              </a:rPr>
              <a:t> </a:t>
            </a:r>
            <a:r>
              <a:rPr lang="en-US" sz="2600" dirty="0">
                <a:solidFill>
                  <a:prstClr val="black"/>
                </a:solidFill>
                <a:ea typeface="Times New Roman" panose="02020603050405020304" pitchFamily="18" charset="0"/>
              </a:rPr>
              <a:t>for</a:t>
            </a:r>
            <a:r>
              <a:rPr lang="en-US" sz="2600" spc="-20" dirty="0">
                <a:solidFill>
                  <a:prstClr val="black"/>
                </a:solidFill>
                <a:ea typeface="Times New Roman" panose="02020603050405020304" pitchFamily="18" charset="0"/>
              </a:rPr>
              <a:t> </a:t>
            </a:r>
            <a:r>
              <a:rPr lang="en-US" sz="2600" dirty="0">
                <a:solidFill>
                  <a:prstClr val="black"/>
                </a:solidFill>
                <a:ea typeface="Times New Roman" panose="02020603050405020304" pitchFamily="18" charset="0"/>
              </a:rPr>
              <a:t>a</a:t>
            </a:r>
            <a:r>
              <a:rPr lang="en-US" sz="2600" spc="-10" dirty="0">
                <a:solidFill>
                  <a:prstClr val="black"/>
                </a:solidFill>
                <a:ea typeface="Times New Roman" panose="02020603050405020304" pitchFamily="18" charset="0"/>
              </a:rPr>
              <a:t> </a:t>
            </a:r>
            <a:r>
              <a:rPr lang="en-US" sz="2600" dirty="0">
                <a:solidFill>
                  <a:prstClr val="black"/>
                </a:solidFill>
                <a:ea typeface="Times New Roman" panose="02020603050405020304" pitchFamily="18" charset="0"/>
              </a:rPr>
              <a:t>minimum</a:t>
            </a:r>
            <a:r>
              <a:rPr lang="en-US" sz="2600" spc="-60" dirty="0">
                <a:solidFill>
                  <a:prstClr val="black"/>
                </a:solidFill>
                <a:ea typeface="Times New Roman" panose="02020603050405020304" pitchFamily="18" charset="0"/>
              </a:rPr>
              <a:t> </a:t>
            </a:r>
            <a:r>
              <a:rPr lang="en-US" sz="2600" dirty="0">
                <a:solidFill>
                  <a:prstClr val="black"/>
                </a:solidFill>
                <a:ea typeface="Times New Roman" panose="02020603050405020304" pitchFamily="18" charset="0"/>
              </a:rPr>
              <a:t>of</a:t>
            </a:r>
            <a:r>
              <a:rPr lang="en-US" sz="2600" spc="-15" dirty="0">
                <a:solidFill>
                  <a:prstClr val="black"/>
                </a:solidFill>
                <a:ea typeface="Times New Roman" panose="02020603050405020304" pitchFamily="18" charset="0"/>
              </a:rPr>
              <a:t> </a:t>
            </a:r>
            <a:r>
              <a:rPr lang="en-US" sz="2600" dirty="0">
                <a:solidFill>
                  <a:prstClr val="black"/>
                </a:solidFill>
                <a:ea typeface="Times New Roman" panose="02020603050405020304" pitchFamily="18" charset="0"/>
              </a:rPr>
              <a:t>2</a:t>
            </a:r>
            <a:r>
              <a:rPr lang="en-US" sz="2600" spc="-10" dirty="0">
                <a:solidFill>
                  <a:prstClr val="black"/>
                </a:solidFill>
                <a:ea typeface="Times New Roman" panose="02020603050405020304" pitchFamily="18" charset="0"/>
              </a:rPr>
              <a:t> </a:t>
            </a:r>
            <a:r>
              <a:rPr lang="en-US" sz="2600" dirty="0">
                <a:solidFill>
                  <a:prstClr val="black"/>
                </a:solidFill>
                <a:ea typeface="Times New Roman" panose="02020603050405020304" pitchFamily="18" charset="0"/>
              </a:rPr>
              <a:t>d</a:t>
            </a:r>
            <a:r>
              <a:rPr lang="en-US" sz="2600" spc="-10" dirty="0">
                <a:solidFill>
                  <a:prstClr val="black"/>
                </a:solidFill>
                <a:ea typeface="Times New Roman" panose="02020603050405020304" pitchFamily="18" charset="0"/>
              </a:rPr>
              <a:t> </a:t>
            </a:r>
            <a:r>
              <a:rPr lang="en-US" sz="2600" dirty="0">
                <a:solidFill>
                  <a:prstClr val="black"/>
                </a:solidFill>
                <a:ea typeface="Times New Roman" panose="02020603050405020304" pitchFamily="18" charset="0"/>
              </a:rPr>
              <a:t>·</a:t>
            </a:r>
            <a:r>
              <a:rPr lang="en-US" sz="2600" spc="90" dirty="0">
                <a:solidFill>
                  <a:prstClr val="black"/>
                </a:solidFill>
                <a:ea typeface="Times New Roman" panose="02020603050405020304" pitchFamily="18" charset="0"/>
              </a:rPr>
              <a:t> </a:t>
            </a:r>
            <a:r>
              <a:rPr lang="en-US" sz="2600" dirty="0">
                <a:solidFill>
                  <a:prstClr val="black"/>
                </a:solidFill>
                <a:ea typeface="Times New Roman" panose="02020603050405020304" pitchFamily="18" charset="0"/>
              </a:rPr>
              <a:t>wk</a:t>
            </a:r>
            <a:r>
              <a:rPr lang="en-US" sz="1500" dirty="0">
                <a:solidFill>
                  <a:prstClr val="black"/>
                </a:solidFill>
                <a:ea typeface="Times New Roman" panose="02020603050405020304" pitchFamily="18" charset="0"/>
              </a:rPr>
              <a:t>−1</a:t>
            </a:r>
            <a:r>
              <a:rPr lang="en-US" sz="2600" dirty="0" smtClean="0">
                <a:solidFill>
                  <a:prstClr val="black"/>
                </a:solidFill>
                <a:ea typeface="Times New Roman" panose="02020603050405020304" pitchFamily="18" charset="0"/>
              </a:rPr>
              <a:t>.</a:t>
            </a:r>
          </a:p>
          <a:p>
            <a:pPr marL="246063" marR="414655" lvl="0" indent="-246063" algn="just">
              <a:lnSpc>
                <a:spcPct val="108000"/>
              </a:lnSpc>
              <a:spcBef>
                <a:spcPts val="5"/>
              </a:spcBef>
              <a:buNone/>
            </a:pPr>
            <a:endParaRPr lang="en-US" sz="2600" dirty="0" smtClean="0">
              <a:solidFill>
                <a:prstClr val="black"/>
              </a:solidFill>
              <a:ea typeface="Times New Roman" panose="02020603050405020304" pitchFamily="18" charset="0"/>
            </a:endParaRPr>
          </a:p>
          <a:p>
            <a:pPr marL="246063" marR="414655" lvl="0" indent="-246063" algn="just">
              <a:lnSpc>
                <a:spcPct val="108000"/>
              </a:lnSpc>
              <a:spcBef>
                <a:spcPts val="5"/>
              </a:spcBef>
              <a:buNone/>
            </a:pPr>
            <a:endParaRPr lang="en-US" sz="2600" dirty="0">
              <a:solidFill>
                <a:prstClr val="black"/>
              </a:solidFill>
              <a:ea typeface="Times New Roman" panose="02020603050405020304" pitchFamily="18" charset="0"/>
            </a:endParaRPr>
          </a:p>
          <a:p>
            <a:pPr marL="365125" marR="414655" lvl="0" indent="-118745" algn="just">
              <a:lnSpc>
                <a:spcPct val="108000"/>
              </a:lnSpc>
              <a:spcBef>
                <a:spcPts val="5"/>
              </a:spcBef>
            </a:pPr>
            <a:r>
              <a:rPr lang="en-US" sz="2600" dirty="0">
                <a:solidFill>
                  <a:prstClr val="black"/>
                </a:solidFill>
              </a:rPr>
              <a:t>Because of the dose-response relationship between PA and health, individuals who wish to further improve their fitness, reduce their risk for chronic diseases and disabilities, and/or prevent unhealthy weight gain may benefit by exceeding the minimum recommended amounts of PA.</a:t>
            </a:r>
            <a:endParaRPr lang="en-US" dirty="0"/>
          </a:p>
        </p:txBody>
      </p:sp>
    </p:spTree>
    <p:extLst>
      <p:ext uri="{BB962C8B-B14F-4D97-AF65-F5344CB8AC3E}">
        <p14:creationId xmlns:p14="http://schemas.microsoft.com/office/powerpoint/2010/main" val="11104697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8028"/>
          </a:xfrm>
        </p:spPr>
        <p:txBody>
          <a:bodyPr>
            <a:normAutofit fontScale="90000"/>
          </a:bodyPr>
          <a:lstStyle/>
          <a:p>
            <a:r>
              <a:rPr lang="en-US" dirty="0" smtClean="0"/>
              <a:t>          </a:t>
            </a:r>
            <a:r>
              <a:rPr lang="en-US" b="1" dirty="0" smtClean="0"/>
              <a:t>Summary of Case Studies </a:t>
            </a:r>
            <a:endParaRPr lang="en-US" b="1" dirty="0"/>
          </a:p>
        </p:txBody>
      </p:sp>
      <p:pic>
        <p:nvPicPr>
          <p:cNvPr id="4" name="Content Placeholder 3"/>
          <p:cNvPicPr>
            <a:picLocks noGrp="1" noChangeAspect="1"/>
          </p:cNvPicPr>
          <p:nvPr>
            <p:ph idx="1"/>
          </p:nvPr>
        </p:nvPicPr>
        <p:blipFill>
          <a:blip r:embed="rId2"/>
          <a:stretch>
            <a:fillRect/>
          </a:stretch>
        </p:blipFill>
        <p:spPr>
          <a:xfrm>
            <a:off x="2006930" y="1033154"/>
            <a:ext cx="7386452" cy="5225142"/>
          </a:xfrm>
          <a:prstGeom prst="rect">
            <a:avLst/>
          </a:prstGeom>
        </p:spPr>
      </p:pic>
    </p:spTree>
    <p:extLst>
      <p:ext uri="{BB962C8B-B14F-4D97-AF65-F5344CB8AC3E}">
        <p14:creationId xmlns:p14="http://schemas.microsoft.com/office/powerpoint/2010/main" val="19983260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06" y="365125"/>
            <a:ext cx="11116294" cy="4717513"/>
          </a:xfrm>
        </p:spPr>
        <p:txBody>
          <a:bodyPr>
            <a:normAutofit/>
          </a:bodyPr>
          <a:lstStyle/>
          <a:p>
            <a:r>
              <a:rPr lang="en-US" b="1" dirty="0" smtClean="0">
                <a:solidFill>
                  <a:srgbClr val="592B80"/>
                </a:solidFill>
                <a:latin typeface="Times New Roman" panose="02020603050405020304" pitchFamily="18" charset="0"/>
                <a:ea typeface="Times New Roman" panose="02020603050405020304" pitchFamily="18" charset="0"/>
              </a:rPr>
              <a:t>  Risk Str</a:t>
            </a:r>
            <a:r>
              <a:rPr lang="en-US" b="1" spc="-120" dirty="0" smtClean="0">
                <a:solidFill>
                  <a:srgbClr val="592B80"/>
                </a:solidFill>
                <a:latin typeface="Times New Roman" panose="02020603050405020304" pitchFamily="18" charset="0"/>
                <a:ea typeface="Times New Roman" panose="02020603050405020304" pitchFamily="18" charset="0"/>
              </a:rPr>
              <a:t>a</a:t>
            </a:r>
            <a:r>
              <a:rPr lang="en-US" b="1" dirty="0" smtClean="0">
                <a:solidFill>
                  <a:srgbClr val="592B80"/>
                </a:solidFill>
                <a:latin typeface="Times New Roman" panose="02020603050405020304" pitchFamily="18" charset="0"/>
                <a:ea typeface="Times New Roman" panose="02020603050405020304" pitchFamily="18" charset="0"/>
              </a:rPr>
              <a:t>tific</a:t>
            </a:r>
            <a:r>
              <a:rPr lang="en-US" b="1" spc="-120" dirty="0" smtClean="0">
                <a:solidFill>
                  <a:srgbClr val="592B80"/>
                </a:solidFill>
                <a:latin typeface="Times New Roman" panose="02020603050405020304" pitchFamily="18" charset="0"/>
                <a:ea typeface="Times New Roman" panose="02020603050405020304" pitchFamily="18" charset="0"/>
              </a:rPr>
              <a:t>a</a:t>
            </a:r>
            <a:r>
              <a:rPr lang="en-US" b="1" dirty="0" smtClean="0">
                <a:solidFill>
                  <a:srgbClr val="592B80"/>
                </a:solidFill>
                <a:latin typeface="Times New Roman" panose="02020603050405020304" pitchFamily="18" charset="0"/>
                <a:ea typeface="Times New Roman" panose="02020603050405020304" pitchFamily="18" charset="0"/>
              </a:rPr>
              <a:t>tion For </a:t>
            </a:r>
            <a:r>
              <a:rPr lang="en-US" b="1" spc="-125" dirty="0" smtClean="0">
                <a:solidFill>
                  <a:srgbClr val="592B80"/>
                </a:solidFill>
                <a:latin typeface="Times New Roman" panose="02020603050405020304" pitchFamily="18" charset="0"/>
                <a:ea typeface="Times New Roman" panose="02020603050405020304" pitchFamily="18" charset="0"/>
              </a:rPr>
              <a:t>P</a:t>
            </a:r>
            <a:r>
              <a:rPr lang="en-US" b="1" spc="-120" dirty="0" smtClean="0">
                <a:solidFill>
                  <a:srgbClr val="592B80"/>
                </a:solidFill>
                <a:latin typeface="Times New Roman" panose="02020603050405020304" pitchFamily="18" charset="0"/>
                <a:ea typeface="Times New Roman" panose="02020603050405020304" pitchFamily="18" charset="0"/>
              </a:rPr>
              <a:t>a</a:t>
            </a:r>
            <a:r>
              <a:rPr lang="en-US" b="1" dirty="0" smtClean="0">
                <a:solidFill>
                  <a:srgbClr val="592B80"/>
                </a:solidFill>
                <a:latin typeface="Times New Roman" panose="02020603050405020304" pitchFamily="18" charset="0"/>
                <a:ea typeface="Times New Roman" panose="02020603050405020304" pitchFamily="18" charset="0"/>
              </a:rPr>
              <a:t>tients In Cardiac Rehabili</a:t>
            </a:r>
            <a:r>
              <a:rPr lang="en-US" b="1" spc="-125" dirty="0" smtClean="0">
                <a:solidFill>
                  <a:srgbClr val="592B80"/>
                </a:solidFill>
                <a:latin typeface="Times New Roman" panose="02020603050405020304" pitchFamily="18" charset="0"/>
                <a:ea typeface="Times New Roman" panose="02020603050405020304" pitchFamily="18" charset="0"/>
              </a:rPr>
              <a:t>t</a:t>
            </a:r>
            <a:r>
              <a:rPr lang="en-US" b="1" spc="-120" dirty="0" smtClean="0">
                <a:solidFill>
                  <a:srgbClr val="592B80"/>
                </a:solidFill>
                <a:latin typeface="Times New Roman" panose="02020603050405020304" pitchFamily="18" charset="0"/>
                <a:ea typeface="Times New Roman" panose="02020603050405020304" pitchFamily="18" charset="0"/>
              </a:rPr>
              <a:t>a</a:t>
            </a:r>
            <a:r>
              <a:rPr lang="en-US" b="1" dirty="0" smtClean="0">
                <a:solidFill>
                  <a:srgbClr val="592B80"/>
                </a:solidFill>
                <a:latin typeface="Times New Roman" panose="02020603050405020304" pitchFamily="18" charset="0"/>
                <a:ea typeface="Times New Roman" panose="02020603050405020304" pitchFamily="18" charset="0"/>
              </a:rPr>
              <a:t>tion And Medica</a:t>
            </a:r>
            <a:r>
              <a:rPr lang="en-US" b="1" spc="-90" dirty="0" smtClean="0">
                <a:solidFill>
                  <a:srgbClr val="592B80"/>
                </a:solidFill>
                <a:latin typeface="Times New Roman" panose="02020603050405020304" pitchFamily="18" charset="0"/>
                <a:ea typeface="Times New Roman" panose="02020603050405020304" pitchFamily="18" charset="0"/>
              </a:rPr>
              <a:t>l</a:t>
            </a:r>
            <a:r>
              <a:rPr lang="en-US" b="1" dirty="0" smtClean="0">
                <a:solidFill>
                  <a:srgbClr val="592B80"/>
                </a:solidFill>
                <a:latin typeface="Times New Roman" panose="02020603050405020304" pitchFamily="18" charset="0"/>
                <a:ea typeface="Times New Roman" panose="02020603050405020304" pitchFamily="18" charset="0"/>
              </a:rPr>
              <a:t> Fitness </a:t>
            </a:r>
            <a:r>
              <a:rPr lang="en-US" b="1" spc="-125" dirty="0" smtClean="0">
                <a:solidFill>
                  <a:srgbClr val="592B80"/>
                </a:solidFill>
                <a:latin typeface="Times New Roman" panose="02020603050405020304" pitchFamily="18" charset="0"/>
                <a:ea typeface="Times New Roman" panose="02020603050405020304" pitchFamily="18" charset="0"/>
              </a:rPr>
              <a:t>F</a:t>
            </a:r>
            <a:r>
              <a:rPr lang="en-US" b="1" dirty="0" smtClean="0">
                <a:solidFill>
                  <a:srgbClr val="592B80"/>
                </a:solidFill>
                <a:latin typeface="Times New Roman" panose="02020603050405020304" pitchFamily="18" charset="0"/>
                <a:ea typeface="Times New Roman" panose="02020603050405020304" pitchFamily="18" charset="0"/>
              </a:rPr>
              <a:t>acilities</a:t>
            </a:r>
            <a:endParaRPr lang="en-US" dirty="0"/>
          </a:p>
        </p:txBody>
      </p:sp>
    </p:spTree>
    <p:extLst>
      <p:ext uri="{BB962C8B-B14F-4D97-AF65-F5344CB8AC3E}">
        <p14:creationId xmlns:p14="http://schemas.microsoft.com/office/powerpoint/2010/main" val="3163231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05" y="213756"/>
            <a:ext cx="11697195" cy="890649"/>
          </a:xfrm>
        </p:spPr>
        <p:txBody>
          <a:bodyPr>
            <a:noAutofit/>
          </a:bodyPr>
          <a:lstStyle/>
          <a:p>
            <a:pPr lvl="0">
              <a:spcBef>
                <a:spcPts val="1000"/>
              </a:spcBef>
            </a:pPr>
            <a:r>
              <a:rPr lang="en-US" sz="2800" b="1" dirty="0" smtClean="0">
                <a:solidFill>
                  <a:prstClr val="black"/>
                </a:solidFill>
                <a:latin typeface="Calibri" panose="020F0502020204030204"/>
                <a:ea typeface="+mn-ea"/>
                <a:cs typeface="+mn-cs"/>
              </a:rPr>
              <a:t/>
            </a:r>
            <a:br>
              <a:rPr lang="en-US" sz="2800" b="1" dirty="0" smtClean="0">
                <a:solidFill>
                  <a:prstClr val="black"/>
                </a:solidFill>
                <a:latin typeface="Calibri" panose="020F0502020204030204"/>
                <a:ea typeface="+mn-ea"/>
                <a:cs typeface="+mn-cs"/>
              </a:rPr>
            </a:br>
            <a:r>
              <a:rPr lang="en-US" sz="2800" b="1" dirty="0">
                <a:solidFill>
                  <a:prstClr val="black"/>
                </a:solidFill>
                <a:latin typeface="Calibri" panose="020F0502020204030204"/>
                <a:ea typeface="+mn-ea"/>
                <a:cs typeface="+mn-cs"/>
              </a:rPr>
              <a:t/>
            </a:r>
            <a:br>
              <a:rPr lang="en-US" sz="2800" b="1" dirty="0">
                <a:solidFill>
                  <a:prstClr val="black"/>
                </a:solidFill>
                <a:latin typeface="Calibri" panose="020F0502020204030204"/>
                <a:ea typeface="+mn-ea"/>
                <a:cs typeface="+mn-cs"/>
              </a:rPr>
            </a:br>
            <a:r>
              <a:rPr lang="en-US" sz="2800" b="1" dirty="0" smtClean="0">
                <a:solidFill>
                  <a:prstClr val="black"/>
                </a:solidFill>
                <a:latin typeface="Calibri" panose="020F0502020204030204"/>
                <a:ea typeface="+mn-ea"/>
                <a:cs typeface="+mn-cs"/>
              </a:rPr>
              <a:t>American </a:t>
            </a:r>
            <a:r>
              <a:rPr lang="en-US" sz="2800" b="1" dirty="0">
                <a:solidFill>
                  <a:prstClr val="black"/>
                </a:solidFill>
                <a:latin typeface="Calibri" panose="020F0502020204030204"/>
                <a:ea typeface="+mn-ea"/>
                <a:cs typeface="+mn-cs"/>
              </a:rPr>
              <a:t>Association of Cardiovascular and Pulmonary Rehabilitation Risk Stratification Criteria for Patients with Cardiovascular Disease </a:t>
            </a:r>
            <a:br>
              <a:rPr lang="en-US" sz="2800" b="1" dirty="0">
                <a:solidFill>
                  <a:prstClr val="black"/>
                </a:solidFill>
                <a:latin typeface="Calibri" panose="020F0502020204030204"/>
                <a:ea typeface="+mn-ea"/>
                <a:cs typeface="+mn-cs"/>
              </a:rPr>
            </a:br>
            <a:endParaRPr lang="en-US" b="1" dirty="0"/>
          </a:p>
        </p:txBody>
      </p:sp>
      <p:sp>
        <p:nvSpPr>
          <p:cNvPr id="3" name="Content Placeholder 2"/>
          <p:cNvSpPr>
            <a:spLocks noGrp="1"/>
          </p:cNvSpPr>
          <p:nvPr>
            <p:ph idx="1"/>
          </p:nvPr>
        </p:nvSpPr>
        <p:spPr>
          <a:xfrm>
            <a:off x="190005" y="1520042"/>
            <a:ext cx="11697195" cy="5106389"/>
          </a:xfrm>
        </p:spPr>
        <p:txBody>
          <a:bodyPr>
            <a:normAutofit/>
          </a:bodyPr>
          <a:lstStyle/>
          <a:p>
            <a:pPr marL="0" indent="0">
              <a:buNone/>
            </a:pPr>
            <a:r>
              <a:rPr lang="en-US" sz="3600" b="1" dirty="0"/>
              <a:t>LOWEST RISK</a:t>
            </a:r>
          </a:p>
          <a:p>
            <a:pPr algn="just"/>
            <a:r>
              <a:rPr lang="en-US" dirty="0"/>
              <a:t>Characteristics of patients at lowest risk for exercise participation (all characteristics listed must be present for patients to remain at lowest risk)</a:t>
            </a:r>
          </a:p>
          <a:p>
            <a:pPr algn="just"/>
            <a:r>
              <a:rPr lang="en-US" dirty="0"/>
              <a:t>  Absence of complex ventricular dysrhythmias during exercise testing </a:t>
            </a:r>
            <a:r>
              <a:rPr lang="en-US" dirty="0" smtClean="0"/>
              <a:t>and recovery</a:t>
            </a:r>
            <a:endParaRPr lang="en-US" dirty="0"/>
          </a:p>
          <a:p>
            <a:pPr algn="just"/>
            <a:r>
              <a:rPr lang="en-US" dirty="0"/>
              <a:t>  Absence of angina or other significant symptoms (e.g., unusual shortness of breath, light-headedness, or dizziness, during exercise testing and recovery)</a:t>
            </a:r>
          </a:p>
          <a:p>
            <a:pPr algn="just"/>
            <a:r>
              <a:rPr lang="en-US" dirty="0"/>
              <a:t>  Presence of normal hemodynamics during exercise testing and recovery (i.e., appropriate increases and decreases in heart rate and systolic blood pressure with increasing workloads and </a:t>
            </a:r>
            <a:r>
              <a:rPr lang="en-US" dirty="0" smtClean="0"/>
              <a:t>recovery)</a:t>
            </a:r>
          </a:p>
          <a:p>
            <a:pPr algn="just"/>
            <a:r>
              <a:rPr lang="en-US" dirty="0" smtClean="0"/>
              <a:t>Functional </a:t>
            </a:r>
            <a:r>
              <a:rPr lang="en-US" dirty="0"/>
              <a:t>capacity ≥7 metabolic equivalents (METs) </a:t>
            </a:r>
          </a:p>
          <a:p>
            <a:endParaRPr lang="en-US" dirty="0"/>
          </a:p>
        </p:txBody>
      </p:sp>
    </p:spTree>
    <p:extLst>
      <p:ext uri="{BB962C8B-B14F-4D97-AF65-F5344CB8AC3E}">
        <p14:creationId xmlns:p14="http://schemas.microsoft.com/office/powerpoint/2010/main" val="5559763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138" y="718458"/>
            <a:ext cx="10890662" cy="5458506"/>
          </a:xfrm>
        </p:spPr>
        <p:txBody>
          <a:bodyPr>
            <a:normAutofit/>
          </a:bodyPr>
          <a:lstStyle/>
          <a:p>
            <a:pPr marL="0" marR="0" indent="0" algn="just">
              <a:spcBef>
                <a:spcPts val="260"/>
              </a:spcBef>
              <a:spcAft>
                <a:spcPts val="0"/>
              </a:spcAft>
              <a:buNone/>
            </a:pPr>
            <a:r>
              <a:rPr lang="en-US" sz="4000" b="1" dirty="0">
                <a:solidFill>
                  <a:prstClr val="black"/>
                </a:solidFill>
                <a:latin typeface="Calibri Light" panose="020F0302020204030204"/>
                <a:ea typeface="+mj-ea"/>
                <a:cs typeface="+mj-cs"/>
              </a:rPr>
              <a:t>Non-exercise Testing Findings</a:t>
            </a:r>
            <a:endParaRPr lang="en-US" sz="2400" b="1" dirty="0" smtClean="0">
              <a:latin typeface="Times New Roman" panose="02020603050405020304" pitchFamily="18" charset="0"/>
              <a:ea typeface="Times New Roman" panose="02020603050405020304" pitchFamily="18" charset="0"/>
            </a:endParaRPr>
          </a:p>
          <a:p>
            <a:pPr marL="0" marR="0" indent="0" algn="just">
              <a:spcBef>
                <a:spcPts val="260"/>
              </a:spcBef>
              <a:spcAft>
                <a:spcPts val="0"/>
              </a:spcAft>
              <a:buNone/>
            </a:pPr>
            <a:endParaRPr lang="en-US" b="1" dirty="0">
              <a:latin typeface="Times New Roman" panose="02020603050405020304" pitchFamily="18" charset="0"/>
              <a:ea typeface="Times New Roman" panose="02020603050405020304" pitchFamily="18" charset="0"/>
            </a:endParaRPr>
          </a:p>
          <a:p>
            <a:pPr marL="157480" marR="0" algn="just">
              <a:spcBef>
                <a:spcPts val="260"/>
              </a:spcBef>
              <a:spcAft>
                <a:spcPts val="0"/>
              </a:spcAft>
            </a:pPr>
            <a:r>
              <a:rPr lang="en-US" b="1" dirty="0" smtClean="0">
                <a:latin typeface="Times New Roman" panose="02020603050405020304" pitchFamily="18" charset="0"/>
                <a:ea typeface="Times New Roman" panose="02020603050405020304" pitchFamily="18" charset="0"/>
              </a:rPr>
              <a:t>Resting</a:t>
            </a:r>
            <a:r>
              <a:rPr lang="en-US" b="1" spc="115" dirty="0" smtClean="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ejection</a:t>
            </a:r>
            <a:r>
              <a:rPr lang="en-US" b="1" spc="12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fraction</a:t>
            </a:r>
            <a:r>
              <a:rPr lang="en-US" b="1" spc="11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≥50%</a:t>
            </a:r>
            <a:endParaRPr lang="en-US" sz="1600" b="1" dirty="0">
              <a:latin typeface="Times New Roman" panose="02020603050405020304" pitchFamily="18" charset="0"/>
              <a:ea typeface="Times New Roman" panose="02020603050405020304" pitchFamily="18" charset="0"/>
            </a:endParaRPr>
          </a:p>
          <a:p>
            <a:pPr marL="157480" marR="0" algn="just">
              <a:spcBef>
                <a:spcPts val="260"/>
              </a:spcBef>
              <a:spcAft>
                <a:spcPts val="0"/>
              </a:spcAft>
            </a:pPr>
            <a:r>
              <a:rPr lang="en-US" b="1" dirty="0">
                <a:latin typeface="Times New Roman" panose="02020603050405020304" pitchFamily="18" charset="0"/>
                <a:ea typeface="Times New Roman" panose="02020603050405020304" pitchFamily="18" charset="0"/>
              </a:rPr>
              <a:t>  Uncomplicated</a:t>
            </a:r>
            <a:r>
              <a:rPr lang="en-US" b="1" spc="21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myocardial</a:t>
            </a:r>
            <a:r>
              <a:rPr lang="en-US" b="1" spc="16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infarction</a:t>
            </a:r>
            <a:r>
              <a:rPr lang="en-US" b="1" spc="14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or</a:t>
            </a:r>
            <a:r>
              <a:rPr lang="en-US" b="1" spc="3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revascularization</a:t>
            </a:r>
            <a:r>
              <a:rPr lang="en-US" b="1" spc="25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procedure</a:t>
            </a:r>
            <a:endParaRPr lang="en-US" sz="1600" b="1" dirty="0">
              <a:latin typeface="Times New Roman" panose="02020603050405020304" pitchFamily="18" charset="0"/>
              <a:ea typeface="Times New Roman" panose="02020603050405020304" pitchFamily="18" charset="0"/>
            </a:endParaRPr>
          </a:p>
          <a:p>
            <a:pPr marL="0" marR="0" indent="0" algn="just">
              <a:spcBef>
                <a:spcPts val="260"/>
              </a:spcBef>
              <a:spcAft>
                <a:spcPts val="0"/>
              </a:spcAft>
              <a:buNone/>
            </a:pPr>
            <a:r>
              <a:rPr lang="en-US" b="1" dirty="0" smtClean="0">
                <a:latin typeface="Times New Roman" panose="02020603050405020304" pitchFamily="18" charset="0"/>
                <a:ea typeface="Times New Roman" panose="02020603050405020304" pitchFamily="18" charset="0"/>
              </a:rPr>
              <a:t> </a:t>
            </a:r>
          </a:p>
          <a:p>
            <a:pPr marL="157480" marR="0" algn="just">
              <a:spcBef>
                <a:spcPts val="260"/>
              </a:spcBef>
              <a:spcAft>
                <a:spcPts val="0"/>
              </a:spcAft>
            </a:pPr>
            <a:r>
              <a:rPr lang="en-US" b="1" dirty="0" smtClean="0">
                <a:latin typeface="Times New Roman" panose="02020603050405020304" pitchFamily="18" charset="0"/>
                <a:ea typeface="Times New Roman" panose="02020603050405020304" pitchFamily="18" charset="0"/>
              </a:rPr>
              <a:t>Absence</a:t>
            </a:r>
            <a:r>
              <a:rPr lang="en-US" b="1" spc="120" dirty="0" smtClean="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of</a:t>
            </a:r>
            <a:r>
              <a:rPr lang="en-US" b="1" spc="3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complicated</a:t>
            </a:r>
            <a:r>
              <a:rPr lang="en-US" b="1" spc="18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ventricular</a:t>
            </a:r>
            <a:r>
              <a:rPr lang="en-US" b="1" spc="16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dysrhythmias</a:t>
            </a:r>
            <a:r>
              <a:rPr lang="en-US" b="1" spc="17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at</a:t>
            </a:r>
            <a:r>
              <a:rPr lang="en-US" b="1" spc="3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rest</a:t>
            </a:r>
            <a:endParaRPr lang="en-US" sz="1600" b="1" dirty="0">
              <a:latin typeface="Times New Roman" panose="02020603050405020304" pitchFamily="18" charset="0"/>
              <a:ea typeface="Times New Roman" panose="02020603050405020304" pitchFamily="18" charset="0"/>
            </a:endParaRPr>
          </a:p>
          <a:p>
            <a:pPr marL="157480" marR="0" algn="just">
              <a:spcBef>
                <a:spcPts val="260"/>
              </a:spcBef>
              <a:spcAft>
                <a:spcPts val="0"/>
              </a:spcAft>
            </a:pPr>
            <a:r>
              <a:rPr lang="en-US" b="1" dirty="0">
                <a:latin typeface="Times New Roman" panose="02020603050405020304" pitchFamily="18" charset="0"/>
                <a:ea typeface="Times New Roman" panose="02020603050405020304" pitchFamily="18" charset="0"/>
              </a:rPr>
              <a:t>  Absence</a:t>
            </a:r>
            <a:r>
              <a:rPr lang="en-US" b="1" spc="12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of</a:t>
            </a:r>
            <a:r>
              <a:rPr lang="en-US" b="1" spc="3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congestive</a:t>
            </a:r>
            <a:r>
              <a:rPr lang="en-US" b="1" spc="15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heart</a:t>
            </a:r>
            <a:r>
              <a:rPr lang="en-US" b="1" spc="8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failure</a:t>
            </a:r>
            <a:endParaRPr lang="en-US" sz="1600" b="1" dirty="0">
              <a:latin typeface="Times New Roman" panose="02020603050405020304" pitchFamily="18" charset="0"/>
              <a:ea typeface="Times New Roman" panose="02020603050405020304" pitchFamily="18" charset="0"/>
            </a:endParaRPr>
          </a:p>
          <a:p>
            <a:pPr marL="276225" marR="469900" indent="-118745" algn="just">
              <a:lnSpc>
                <a:spcPct val="116000"/>
              </a:lnSpc>
              <a:spcBef>
                <a:spcPts val="260"/>
              </a:spcBef>
              <a:spcAft>
                <a:spcPts val="0"/>
              </a:spcAft>
            </a:pPr>
            <a:r>
              <a:rPr lang="en-US" b="1" dirty="0">
                <a:latin typeface="Times New Roman" panose="02020603050405020304" pitchFamily="18" charset="0"/>
                <a:ea typeface="Times New Roman" panose="02020603050405020304" pitchFamily="18" charset="0"/>
              </a:rPr>
              <a:t>  Absence</a:t>
            </a:r>
            <a:r>
              <a:rPr lang="en-US" b="1" spc="12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of</a:t>
            </a:r>
            <a:r>
              <a:rPr lang="en-US" b="1" spc="3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signs</a:t>
            </a:r>
            <a:r>
              <a:rPr lang="en-US" b="1" spc="7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or</a:t>
            </a:r>
            <a:r>
              <a:rPr lang="en-US" b="1" spc="3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symptoms</a:t>
            </a:r>
            <a:r>
              <a:rPr lang="en-US" b="1" spc="12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of</a:t>
            </a:r>
            <a:r>
              <a:rPr lang="en-US" b="1" spc="30" dirty="0">
                <a:latin typeface="Times New Roman" panose="02020603050405020304" pitchFamily="18" charset="0"/>
                <a:ea typeface="Times New Roman" panose="02020603050405020304" pitchFamily="18" charset="0"/>
              </a:rPr>
              <a:t> </a:t>
            </a:r>
            <a:r>
              <a:rPr lang="en-US" b="1" dirty="0" smtClean="0">
                <a:latin typeface="Times New Roman" panose="02020603050405020304" pitchFamily="18" charset="0"/>
                <a:ea typeface="Times New Roman" panose="02020603050405020304" pitchFamily="18" charset="0"/>
              </a:rPr>
              <a:t>post event/post procedure</a:t>
            </a:r>
            <a:r>
              <a:rPr lang="en-US" b="1" spc="325" dirty="0" smtClean="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myocardial ischemia</a:t>
            </a:r>
            <a:endParaRPr lang="en-US" sz="1600" b="1" dirty="0">
              <a:latin typeface="Times New Roman" panose="02020603050405020304" pitchFamily="18" charset="0"/>
              <a:ea typeface="Times New Roman" panose="02020603050405020304" pitchFamily="18" charset="0"/>
            </a:endParaRPr>
          </a:p>
          <a:p>
            <a:pPr marL="157480" marR="0" algn="just">
              <a:spcBef>
                <a:spcPts val="10"/>
              </a:spcBef>
              <a:spcAft>
                <a:spcPts val="0"/>
              </a:spcAft>
            </a:pPr>
            <a:r>
              <a:rPr lang="en-US" b="1" dirty="0">
                <a:latin typeface="Times New Roman" panose="02020603050405020304" pitchFamily="18" charset="0"/>
                <a:ea typeface="Times New Roman" panose="02020603050405020304" pitchFamily="18" charset="0"/>
              </a:rPr>
              <a:t>  Absence</a:t>
            </a:r>
            <a:r>
              <a:rPr lang="en-US" b="1" spc="12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of</a:t>
            </a:r>
            <a:r>
              <a:rPr lang="en-US" b="1" spc="3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clinical</a:t>
            </a:r>
            <a:r>
              <a:rPr lang="en-US" b="1" spc="12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depression</a:t>
            </a:r>
            <a:endParaRPr lang="en-US" sz="1600" b="1"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0886725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8464"/>
          </a:xfrm>
        </p:spPr>
        <p:txBody>
          <a:bodyPr>
            <a:normAutofit fontScale="90000"/>
          </a:bodyPr>
          <a:lstStyle/>
          <a:p>
            <a:pPr marL="66040" lvl="0" indent="-228600">
              <a:spcBef>
                <a:spcPts val="0"/>
              </a:spcBef>
            </a:pPr>
            <a:r>
              <a:rPr lang="en-US" sz="2400" b="1" dirty="0" smtClean="0">
                <a:solidFill>
                  <a:srgbClr val="592B80"/>
                </a:solidFill>
                <a:latin typeface="Times New Roman" panose="02020603050405020304" pitchFamily="18" charset="0"/>
                <a:ea typeface="Times New Roman" panose="02020603050405020304" pitchFamily="18" charset="0"/>
                <a:cs typeface="+mn-cs"/>
              </a:rPr>
              <a:t>                               </a:t>
            </a:r>
            <a:br>
              <a:rPr lang="en-US" sz="2400" b="1" dirty="0" smtClean="0">
                <a:solidFill>
                  <a:srgbClr val="592B80"/>
                </a:solidFill>
                <a:latin typeface="Times New Roman" panose="02020603050405020304" pitchFamily="18" charset="0"/>
                <a:ea typeface="Times New Roman" panose="02020603050405020304" pitchFamily="18" charset="0"/>
                <a:cs typeface="+mn-cs"/>
              </a:rPr>
            </a:br>
            <a:r>
              <a:rPr lang="en-US" sz="2400" b="1" dirty="0">
                <a:solidFill>
                  <a:srgbClr val="592B80"/>
                </a:solidFill>
                <a:latin typeface="Times New Roman" panose="02020603050405020304" pitchFamily="18" charset="0"/>
                <a:ea typeface="Times New Roman" panose="02020603050405020304" pitchFamily="18" charset="0"/>
                <a:cs typeface="+mn-cs"/>
              </a:rPr>
              <a:t/>
            </a:r>
            <a:br>
              <a:rPr lang="en-US" sz="2400" b="1" dirty="0">
                <a:solidFill>
                  <a:srgbClr val="592B80"/>
                </a:solidFill>
                <a:latin typeface="Times New Roman" panose="02020603050405020304" pitchFamily="18" charset="0"/>
                <a:ea typeface="Times New Roman" panose="02020603050405020304" pitchFamily="18" charset="0"/>
                <a:cs typeface="+mn-cs"/>
              </a:rPr>
            </a:br>
            <a:r>
              <a:rPr lang="en-US" sz="2400" b="1" dirty="0" smtClean="0">
                <a:solidFill>
                  <a:srgbClr val="592B80"/>
                </a:solidFill>
                <a:latin typeface="Times New Roman" panose="02020603050405020304" pitchFamily="18" charset="0"/>
                <a:ea typeface="Times New Roman" panose="02020603050405020304" pitchFamily="18" charset="0"/>
                <a:cs typeface="+mn-cs"/>
              </a:rPr>
              <a:t>                         </a:t>
            </a:r>
            <a:r>
              <a:rPr lang="en-US" sz="3600" b="1" dirty="0" smtClean="0">
                <a:solidFill>
                  <a:srgbClr val="592B80"/>
                </a:solidFill>
                <a:latin typeface="Times New Roman" panose="02020603050405020304" pitchFamily="18" charset="0"/>
                <a:ea typeface="Times New Roman" panose="02020603050405020304" pitchFamily="18" charset="0"/>
                <a:cs typeface="+mn-cs"/>
              </a:rPr>
              <a:t>MODER</a:t>
            </a:r>
            <a:r>
              <a:rPr lang="en-US" sz="3600" b="1" spc="-105" dirty="0" smtClean="0">
                <a:solidFill>
                  <a:srgbClr val="592B80"/>
                </a:solidFill>
                <a:latin typeface="Times New Roman" panose="02020603050405020304" pitchFamily="18" charset="0"/>
                <a:ea typeface="Times New Roman" panose="02020603050405020304" pitchFamily="18" charset="0"/>
                <a:cs typeface="+mn-cs"/>
              </a:rPr>
              <a:t>A</a:t>
            </a:r>
            <a:r>
              <a:rPr lang="en-US" sz="3600" b="1" dirty="0" smtClean="0">
                <a:solidFill>
                  <a:srgbClr val="592B80"/>
                </a:solidFill>
                <a:latin typeface="Times New Roman" panose="02020603050405020304" pitchFamily="18" charset="0"/>
                <a:ea typeface="Times New Roman" panose="02020603050405020304" pitchFamily="18" charset="0"/>
                <a:cs typeface="+mn-cs"/>
              </a:rPr>
              <a:t>TE</a:t>
            </a:r>
            <a:r>
              <a:rPr lang="en-US" sz="3600" b="1" spc="200" dirty="0" smtClean="0">
                <a:solidFill>
                  <a:srgbClr val="592B80"/>
                </a:solidFill>
                <a:latin typeface="Times New Roman" panose="02020603050405020304" pitchFamily="18" charset="0"/>
                <a:ea typeface="Times New Roman" panose="02020603050405020304" pitchFamily="18" charset="0"/>
                <a:cs typeface="+mn-cs"/>
              </a:rPr>
              <a:t> </a:t>
            </a:r>
            <a:r>
              <a:rPr lang="en-US" sz="3600" b="1" dirty="0">
                <a:solidFill>
                  <a:srgbClr val="592B80"/>
                </a:solidFill>
                <a:latin typeface="Times New Roman" panose="02020603050405020304" pitchFamily="18" charset="0"/>
                <a:ea typeface="Times New Roman" panose="02020603050405020304" pitchFamily="18" charset="0"/>
                <a:cs typeface="+mn-cs"/>
              </a:rPr>
              <a:t>RISK</a:t>
            </a:r>
            <a:r>
              <a:rPr lang="en-US" sz="1400" dirty="0">
                <a:solidFill>
                  <a:prstClr val="black"/>
                </a:solidFill>
                <a:latin typeface="Times New Roman" panose="02020603050405020304" pitchFamily="18" charset="0"/>
                <a:ea typeface="Times New Roman" panose="02020603050405020304" pitchFamily="18" charset="0"/>
                <a:cs typeface="+mn-cs"/>
              </a:rPr>
              <a:t/>
            </a:r>
            <a:br>
              <a:rPr lang="en-US" sz="1400" dirty="0">
                <a:solidFill>
                  <a:prstClr val="black"/>
                </a:solidFill>
                <a:latin typeface="Times New Roman" panose="02020603050405020304" pitchFamily="18" charset="0"/>
                <a:ea typeface="Times New Roman" panose="02020603050405020304" pitchFamily="18" charset="0"/>
                <a:cs typeface="+mn-cs"/>
              </a:rPr>
            </a:br>
            <a:endParaRPr lang="en-US" dirty="0"/>
          </a:p>
        </p:txBody>
      </p:sp>
      <p:sp>
        <p:nvSpPr>
          <p:cNvPr id="3" name="Content Placeholder 2"/>
          <p:cNvSpPr>
            <a:spLocks noGrp="1"/>
          </p:cNvSpPr>
          <p:nvPr>
            <p:ph idx="1"/>
          </p:nvPr>
        </p:nvSpPr>
        <p:spPr>
          <a:xfrm>
            <a:off x="261257" y="1071154"/>
            <a:ext cx="11390812" cy="5486400"/>
          </a:xfrm>
        </p:spPr>
        <p:txBody>
          <a:bodyPr>
            <a:normAutofit/>
          </a:bodyPr>
          <a:lstStyle/>
          <a:p>
            <a:pPr marL="66040" marR="340360" algn="just">
              <a:lnSpc>
                <a:spcPct val="114000"/>
              </a:lnSpc>
              <a:spcBef>
                <a:spcPts val="260"/>
              </a:spcBef>
              <a:spcAft>
                <a:spcPts val="0"/>
              </a:spcAft>
            </a:pPr>
            <a:r>
              <a:rPr lang="en-US" b="1" dirty="0" smtClean="0">
                <a:latin typeface="Times New Roman" panose="02020603050405020304" pitchFamily="18" charset="0"/>
                <a:ea typeface="Times New Roman" panose="02020603050405020304" pitchFamily="18" charset="0"/>
              </a:rPr>
              <a:t>Characteristics</a:t>
            </a:r>
            <a:r>
              <a:rPr lang="en-US" b="1" spc="225" dirty="0" smtClean="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of</a:t>
            </a:r>
            <a:r>
              <a:rPr lang="en-US" b="1" spc="3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patients</a:t>
            </a:r>
            <a:r>
              <a:rPr lang="en-US" b="1" spc="11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at</a:t>
            </a:r>
            <a:r>
              <a:rPr lang="en-US" b="1" spc="3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moderate</a:t>
            </a:r>
            <a:r>
              <a:rPr lang="en-US" b="1" spc="14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risk</a:t>
            </a:r>
            <a:r>
              <a:rPr lang="en-US" b="1" spc="6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fo</a:t>
            </a:r>
            <a:r>
              <a:rPr lang="en-US" b="1" spc="-25" dirty="0">
                <a:latin typeface="Times New Roman" panose="02020603050405020304" pitchFamily="18" charset="0"/>
                <a:ea typeface="Times New Roman" panose="02020603050405020304" pitchFamily="18" charset="0"/>
              </a:rPr>
              <a:t>r</a:t>
            </a:r>
            <a:r>
              <a:rPr lang="en-US" b="1" spc="5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exe</a:t>
            </a:r>
            <a:r>
              <a:rPr lang="en-US" b="1" spc="-25" dirty="0">
                <a:latin typeface="Times New Roman" panose="02020603050405020304" pitchFamily="18" charset="0"/>
                <a:ea typeface="Times New Roman" panose="02020603050405020304" pitchFamily="18" charset="0"/>
              </a:rPr>
              <a:t>r</a:t>
            </a:r>
            <a:r>
              <a:rPr lang="en-US" b="1" dirty="0">
                <a:latin typeface="Times New Roman" panose="02020603050405020304" pitchFamily="18" charset="0"/>
                <a:ea typeface="Times New Roman" panose="02020603050405020304" pitchFamily="18" charset="0"/>
              </a:rPr>
              <a:t>cise</a:t>
            </a:r>
            <a:r>
              <a:rPr lang="en-US" b="1" spc="13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participation </a:t>
            </a:r>
            <a:r>
              <a:rPr lang="en-US" sz="3200" b="1" dirty="0">
                <a:latin typeface="Times New Roman" panose="02020603050405020304" pitchFamily="18" charset="0"/>
                <a:ea typeface="Times New Roman" panose="02020603050405020304" pitchFamily="18" charset="0"/>
              </a:rPr>
              <a:t>(any</a:t>
            </a:r>
            <a:r>
              <a:rPr lang="en-US" sz="3200" b="1" spc="-30" dirty="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one</a:t>
            </a:r>
            <a:r>
              <a:rPr lang="en-US" sz="3200" b="1" spc="-25" dirty="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o</a:t>
            </a:r>
            <a:r>
              <a:rPr lang="en-US" sz="3200" b="1" spc="-25" dirty="0">
                <a:latin typeface="Times New Roman" panose="02020603050405020304" pitchFamily="18" charset="0"/>
                <a:ea typeface="Times New Roman" panose="02020603050405020304" pitchFamily="18" charset="0"/>
              </a:rPr>
              <a:t>r</a:t>
            </a:r>
            <a:r>
              <a:rPr lang="en-US" sz="3200" b="1" spc="-15" dirty="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combination</a:t>
            </a:r>
            <a:r>
              <a:rPr lang="en-US" sz="3200" b="1" spc="-80" dirty="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of</a:t>
            </a:r>
            <a:r>
              <a:rPr lang="en-US" sz="3200" b="1" spc="-15" dirty="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these</a:t>
            </a:r>
            <a:r>
              <a:rPr lang="en-US" sz="3200" b="1" spc="-35" dirty="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findings</a:t>
            </a:r>
            <a:r>
              <a:rPr lang="en-US" sz="3200" b="1" spc="-55" dirty="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places</a:t>
            </a:r>
            <a:r>
              <a:rPr lang="en-US" sz="3200" b="1" spc="-40" dirty="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a</a:t>
            </a:r>
            <a:r>
              <a:rPr lang="en-US" sz="3200" b="1" spc="-10" dirty="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patient</a:t>
            </a:r>
            <a:r>
              <a:rPr lang="en-US" sz="3200" b="1" spc="-45" dirty="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at</a:t>
            </a:r>
            <a:r>
              <a:rPr lang="en-US" sz="3200" b="1" spc="-15" dirty="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moderate </a:t>
            </a:r>
            <a:r>
              <a:rPr lang="en-US" b="1" dirty="0">
                <a:latin typeface="Times New Roman" panose="02020603050405020304" pitchFamily="18" charset="0"/>
                <a:ea typeface="Times New Roman" panose="02020603050405020304" pitchFamily="18" charset="0"/>
              </a:rPr>
              <a:t>risk)</a:t>
            </a:r>
            <a:endParaRPr lang="en-US" sz="1600" dirty="0">
              <a:latin typeface="Times New Roman" panose="02020603050405020304" pitchFamily="18" charset="0"/>
              <a:ea typeface="Times New Roman" panose="02020603050405020304" pitchFamily="18" charset="0"/>
            </a:endParaRPr>
          </a:p>
          <a:p>
            <a:pPr marL="276225" marR="43180" indent="-118745" algn="just">
              <a:lnSpc>
                <a:spcPct val="116000"/>
              </a:lnSpc>
              <a:spcBef>
                <a:spcPts val="40"/>
              </a:spcBef>
              <a:spcAft>
                <a:spcPts val="0"/>
              </a:spcAft>
            </a:pPr>
            <a:r>
              <a:rPr lang="en-US" dirty="0">
                <a:latin typeface="Times New Roman" panose="02020603050405020304" pitchFamily="18" charset="0"/>
                <a:ea typeface="Times New Roman" panose="02020603050405020304" pitchFamily="18" charset="0"/>
              </a:rPr>
              <a:t>  Presence</a:t>
            </a:r>
            <a:r>
              <a:rPr lang="en-US" spc="1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angina</a:t>
            </a:r>
            <a:r>
              <a:rPr lang="en-US" spc="1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other</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significant</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symptoms</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
            </a:r>
            <a:r>
              <a:rPr lang="en-US" i="1" dirty="0">
                <a:latin typeface="Times New Roman" panose="02020603050405020304" pitchFamily="18" charset="0"/>
                <a:ea typeface="Times New Roman" panose="02020603050405020304" pitchFamily="18" charset="0"/>
              </a:rPr>
              <a:t>e.g.</a:t>
            </a:r>
            <a:r>
              <a:rPr lang="en-US" dirty="0">
                <a:latin typeface="Times New Roman" panose="02020603050405020304" pitchFamily="18" charset="0"/>
                <a:ea typeface="Times New Roman" panose="02020603050405020304" pitchFamily="18" charset="0"/>
              </a:rPr>
              <a:t>,</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unusual</a:t>
            </a:r>
            <a:r>
              <a:rPr lang="en-US" spc="10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shortness</a:t>
            </a:r>
            <a:r>
              <a:rPr lang="en-US" spc="1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 breath,</a:t>
            </a:r>
            <a:r>
              <a:rPr lang="en-US" spc="1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light-headedness,</a:t>
            </a:r>
            <a:r>
              <a:rPr lang="en-US" spc="2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dizziness</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occurring</a:t>
            </a:r>
            <a:r>
              <a:rPr lang="en-US" spc="1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only</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high</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levels</a:t>
            </a:r>
            <a:r>
              <a:rPr lang="en-US" spc="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 exertion</a:t>
            </a:r>
            <a:r>
              <a:rPr lang="en-US" spc="1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[≥7</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ME</a:t>
            </a:r>
            <a:r>
              <a:rPr lang="en-US" spc="-100" dirty="0">
                <a:latin typeface="Times New Roman" panose="02020603050405020304" pitchFamily="18" charset="0"/>
                <a:ea typeface="Times New Roman" panose="02020603050405020304" pitchFamily="18" charset="0"/>
              </a:rPr>
              <a:t>T</a:t>
            </a:r>
            <a:r>
              <a:rPr lang="en-US" dirty="0">
                <a:latin typeface="Times New Roman" panose="02020603050405020304" pitchFamily="18" charset="0"/>
                <a:ea typeface="Times New Roman" panose="02020603050405020304" pitchFamily="18" charset="0"/>
              </a:rPr>
              <a:t>s])</a:t>
            </a:r>
            <a:endParaRPr lang="en-US" sz="1600" dirty="0">
              <a:latin typeface="Times New Roman" panose="02020603050405020304" pitchFamily="18" charset="0"/>
              <a:ea typeface="Times New Roman" panose="02020603050405020304" pitchFamily="18" charset="0"/>
            </a:endParaRPr>
          </a:p>
          <a:p>
            <a:pPr marL="276225" marR="678815" indent="-118745" algn="just">
              <a:lnSpc>
                <a:spcPct val="116000"/>
              </a:lnSpc>
              <a:spcBef>
                <a:spcPts val="10"/>
              </a:spcBef>
              <a:spcAft>
                <a:spcPts val="0"/>
              </a:spcAft>
            </a:pPr>
            <a:r>
              <a:rPr lang="en-US" dirty="0">
                <a:latin typeface="Times New Roman" panose="02020603050405020304" pitchFamily="18" charset="0"/>
                <a:ea typeface="Times New Roman" panose="02020603050405020304" pitchFamily="18" charset="0"/>
              </a:rPr>
              <a:t>  Mild-to-moderate</a:t>
            </a:r>
            <a:r>
              <a:rPr lang="en-US" spc="2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level</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silent</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ischemia</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during</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exercise</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testing</a:t>
            </a:r>
            <a:r>
              <a:rPr lang="en-US" spc="1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 recovery</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a:t>
            </a:r>
            <a:r>
              <a:rPr lang="en-US" spc="-135" dirty="0">
                <a:latin typeface="Times New Roman" panose="02020603050405020304" pitchFamily="18" charset="0"/>
                <a:ea typeface="Times New Roman" panose="02020603050405020304" pitchFamily="18" charset="0"/>
              </a:rPr>
              <a:t>T</a:t>
            </a:r>
            <a:r>
              <a:rPr lang="en-US" dirty="0">
                <a:latin typeface="Times New Roman" panose="02020603050405020304" pitchFamily="18" charset="0"/>
                <a:ea typeface="Times New Roman" panose="02020603050405020304" pitchFamily="18" charset="0"/>
              </a:rPr>
              <a:t>-segment</a:t>
            </a:r>
            <a:r>
              <a:rPr lang="en-US" spc="1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depression</a:t>
            </a:r>
            <a:r>
              <a:rPr lang="en-US" spc="1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&lt;2</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mm</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from</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baseline)</a:t>
            </a:r>
            <a:endParaRPr lang="en-US" sz="1600" dirty="0">
              <a:latin typeface="Times New Roman" panose="02020603050405020304" pitchFamily="18" charset="0"/>
              <a:ea typeface="Times New Roman" panose="02020603050405020304" pitchFamily="18" charset="0"/>
            </a:endParaRPr>
          </a:p>
          <a:p>
            <a:pPr marL="157480" marR="0" algn="just">
              <a:spcBef>
                <a:spcPts val="10"/>
              </a:spcBef>
              <a:spcAft>
                <a:spcPts val="0"/>
              </a:spcAft>
            </a:pPr>
            <a:r>
              <a:rPr lang="en-US" dirty="0">
                <a:latin typeface="Times New Roman" panose="02020603050405020304" pitchFamily="18" charset="0"/>
                <a:ea typeface="Times New Roman" panose="02020603050405020304" pitchFamily="18" charset="0"/>
              </a:rPr>
              <a:t>  Functional</a:t>
            </a:r>
            <a:r>
              <a:rPr lang="en-US" spc="1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capacity</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&lt;5</a:t>
            </a:r>
            <a:r>
              <a:rPr lang="en-US" spc="45"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ME</a:t>
            </a:r>
            <a:r>
              <a:rPr lang="en-US" spc="-100" dirty="0" smtClean="0">
                <a:latin typeface="Times New Roman" panose="02020603050405020304" pitchFamily="18" charset="0"/>
                <a:ea typeface="Times New Roman" panose="02020603050405020304" pitchFamily="18" charset="0"/>
              </a:rPr>
              <a:t>T</a:t>
            </a:r>
            <a:r>
              <a:rPr lang="en-US" dirty="0" smtClean="0">
                <a:latin typeface="Times New Roman" panose="02020603050405020304" pitchFamily="18" charset="0"/>
                <a:ea typeface="Times New Roman" panose="02020603050405020304" pitchFamily="18" charset="0"/>
              </a:rPr>
              <a:t>s</a:t>
            </a:r>
            <a:r>
              <a:rPr lang="en-US" sz="1600" dirty="0">
                <a:latin typeface="Times New Roman" panose="02020603050405020304" pitchFamily="18" charset="0"/>
                <a:ea typeface="Times New Roman" panose="02020603050405020304" pitchFamily="18" charset="0"/>
              </a:rPr>
              <a:t> </a:t>
            </a:r>
          </a:p>
          <a:p>
            <a:pPr marL="66040" marR="0" algn="just">
              <a:spcBef>
                <a:spcPts val="0"/>
              </a:spcBef>
              <a:spcAft>
                <a:spcPts val="0"/>
              </a:spcAft>
            </a:pPr>
            <a:r>
              <a:rPr lang="en-US" b="1" dirty="0" smtClean="0">
                <a:latin typeface="Times New Roman" panose="02020603050405020304" pitchFamily="18" charset="0"/>
                <a:ea typeface="Times New Roman" panose="02020603050405020304" pitchFamily="18" charset="0"/>
              </a:rPr>
              <a:t>Non-exe</a:t>
            </a:r>
            <a:r>
              <a:rPr lang="en-US" b="1" spc="-25" dirty="0" smtClean="0">
                <a:latin typeface="Times New Roman" panose="02020603050405020304" pitchFamily="18" charset="0"/>
                <a:ea typeface="Times New Roman" panose="02020603050405020304" pitchFamily="18" charset="0"/>
              </a:rPr>
              <a:t>r</a:t>
            </a:r>
            <a:r>
              <a:rPr lang="en-US" b="1" dirty="0" smtClean="0">
                <a:latin typeface="Times New Roman" panose="02020603050405020304" pitchFamily="18" charset="0"/>
                <a:ea typeface="Times New Roman" panose="02020603050405020304" pitchFamily="18" charset="0"/>
              </a:rPr>
              <a:t>cise</a:t>
            </a:r>
            <a:r>
              <a:rPr lang="en-US" b="1" spc="185" dirty="0" smtClean="0">
                <a:latin typeface="Times New Roman" panose="02020603050405020304" pitchFamily="18" charset="0"/>
                <a:ea typeface="Times New Roman" panose="02020603050405020304" pitchFamily="18" charset="0"/>
              </a:rPr>
              <a:t> </a:t>
            </a:r>
            <a:r>
              <a:rPr lang="en-US" b="1" spc="-130" dirty="0">
                <a:latin typeface="Times New Roman" panose="02020603050405020304" pitchFamily="18" charset="0"/>
                <a:ea typeface="Times New Roman" panose="02020603050405020304" pitchFamily="18" charset="0"/>
              </a:rPr>
              <a:t>T</a:t>
            </a:r>
            <a:r>
              <a:rPr lang="en-US" b="1" dirty="0">
                <a:latin typeface="Times New Roman" panose="02020603050405020304" pitchFamily="18" charset="0"/>
                <a:ea typeface="Times New Roman" panose="02020603050405020304" pitchFamily="18" charset="0"/>
              </a:rPr>
              <a:t>esting</a:t>
            </a:r>
            <a:r>
              <a:rPr lang="en-US" b="1" spc="11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Findings</a:t>
            </a:r>
            <a:endParaRPr lang="en-US" sz="1600" dirty="0">
              <a:latin typeface="Times New Roman" panose="02020603050405020304" pitchFamily="18" charset="0"/>
              <a:ea typeface="Times New Roman" panose="02020603050405020304" pitchFamily="18" charset="0"/>
            </a:endParaRPr>
          </a:p>
          <a:p>
            <a:pPr marL="157480" marR="0" algn="just">
              <a:spcBef>
                <a:spcPts val="260"/>
              </a:spcBef>
              <a:spcAft>
                <a:spcPts val="0"/>
              </a:spcAft>
            </a:pPr>
            <a:r>
              <a:rPr lang="en-US" dirty="0">
                <a:latin typeface="Times New Roman" panose="02020603050405020304" pitchFamily="18" charset="0"/>
                <a:ea typeface="Times New Roman" panose="02020603050405020304" pitchFamily="18" charset="0"/>
              </a:rPr>
              <a:t>  Rest</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ejection</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fraction</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40%–49%</a:t>
            </a:r>
            <a:endParaRPr lang="en-US" sz="16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5997148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503"/>
            <a:ext cx="10515600" cy="888275"/>
          </a:xfrm>
        </p:spPr>
        <p:txBody>
          <a:bodyPr>
            <a:normAutofit fontScale="90000"/>
          </a:bodyPr>
          <a:lstStyle/>
          <a:p>
            <a:pPr marL="228600" lvl="0" indent="-228600">
              <a:spcBef>
                <a:spcPts val="1000"/>
              </a:spcBef>
            </a:pPr>
            <a:r>
              <a:rPr lang="en-US" sz="2200" dirty="0" smtClean="0">
                <a:solidFill>
                  <a:prstClr val="black"/>
                </a:solidFill>
                <a:latin typeface="Calibri" panose="020F0502020204030204"/>
                <a:ea typeface="+mn-ea"/>
                <a:cs typeface="+mn-cs"/>
              </a:rPr>
              <a:t/>
            </a:r>
            <a:br>
              <a:rPr lang="en-US" sz="2200" dirty="0" smtClean="0">
                <a:solidFill>
                  <a:prstClr val="black"/>
                </a:solidFill>
                <a:latin typeface="Calibri" panose="020F0502020204030204"/>
                <a:ea typeface="+mn-ea"/>
                <a:cs typeface="+mn-cs"/>
              </a:rPr>
            </a:br>
            <a:r>
              <a:rPr lang="en-US" sz="2200" dirty="0">
                <a:solidFill>
                  <a:prstClr val="black"/>
                </a:solidFill>
                <a:latin typeface="Calibri" panose="020F0502020204030204"/>
                <a:ea typeface="+mn-ea"/>
                <a:cs typeface="+mn-cs"/>
              </a:rPr>
              <a:t/>
            </a:r>
            <a:br>
              <a:rPr lang="en-US" sz="2200" dirty="0">
                <a:solidFill>
                  <a:prstClr val="black"/>
                </a:solidFill>
                <a:latin typeface="Calibri" panose="020F0502020204030204"/>
                <a:ea typeface="+mn-ea"/>
                <a:cs typeface="+mn-cs"/>
              </a:rPr>
            </a:br>
            <a:r>
              <a:rPr lang="en-US" sz="2200" dirty="0" smtClean="0">
                <a:solidFill>
                  <a:prstClr val="black"/>
                </a:solidFill>
                <a:latin typeface="Calibri" panose="020F0502020204030204"/>
                <a:ea typeface="+mn-ea"/>
                <a:cs typeface="+mn-cs"/>
              </a:rPr>
              <a:t/>
            </a:r>
            <a:br>
              <a:rPr lang="en-US" sz="2200" dirty="0" smtClean="0">
                <a:solidFill>
                  <a:prstClr val="black"/>
                </a:solidFill>
                <a:latin typeface="Calibri" panose="020F0502020204030204"/>
                <a:ea typeface="+mn-ea"/>
                <a:cs typeface="+mn-cs"/>
              </a:rPr>
            </a:br>
            <a:r>
              <a:rPr lang="en-US" dirty="0" smtClean="0">
                <a:solidFill>
                  <a:prstClr val="black"/>
                </a:solidFill>
                <a:latin typeface="Calibri" panose="020F0502020204030204"/>
                <a:ea typeface="+mn-ea"/>
                <a:cs typeface="+mn-cs"/>
              </a:rPr>
              <a:t>HIGHEST </a:t>
            </a:r>
            <a:r>
              <a:rPr lang="en-US" dirty="0">
                <a:solidFill>
                  <a:prstClr val="black"/>
                </a:solidFill>
                <a:latin typeface="Calibri" panose="020F0502020204030204"/>
                <a:ea typeface="+mn-ea"/>
                <a:cs typeface="+mn-cs"/>
              </a:rPr>
              <a:t>RISK</a:t>
            </a:r>
            <a:br>
              <a:rPr lang="en-US" dirty="0">
                <a:solidFill>
                  <a:prstClr val="black"/>
                </a:solidFill>
                <a:latin typeface="Calibri" panose="020F0502020204030204"/>
                <a:ea typeface="+mn-ea"/>
                <a:cs typeface="+mn-cs"/>
              </a:rPr>
            </a:br>
            <a:endParaRPr lang="en-US" sz="7300" dirty="0"/>
          </a:p>
        </p:txBody>
      </p:sp>
      <p:sp>
        <p:nvSpPr>
          <p:cNvPr id="3" name="Content Placeholder 2"/>
          <p:cNvSpPr>
            <a:spLocks noGrp="1"/>
          </p:cNvSpPr>
          <p:nvPr>
            <p:ph idx="1"/>
          </p:nvPr>
        </p:nvSpPr>
        <p:spPr>
          <a:xfrm>
            <a:off x="300445" y="992778"/>
            <a:ext cx="11456125" cy="5551713"/>
          </a:xfrm>
        </p:spPr>
        <p:txBody>
          <a:bodyPr>
            <a:normAutofit fontScale="92500"/>
          </a:bodyPr>
          <a:lstStyle/>
          <a:p>
            <a:pPr algn="just"/>
            <a:r>
              <a:rPr lang="en-US" dirty="0" smtClean="0"/>
              <a:t>Characteristics </a:t>
            </a:r>
            <a:r>
              <a:rPr lang="en-US" dirty="0"/>
              <a:t>of patients at high risk for exercise participation (any one or combination of these findings places a patient at high risk)</a:t>
            </a:r>
          </a:p>
          <a:p>
            <a:pPr algn="just"/>
            <a:r>
              <a:rPr lang="en-US" dirty="0"/>
              <a:t>  Presence of complex ventricular dysrhythmias during exercise testing or recovery</a:t>
            </a:r>
          </a:p>
          <a:p>
            <a:pPr algn="just"/>
            <a:r>
              <a:rPr lang="en-US" dirty="0"/>
              <a:t>  Presence of angina or other significant symptoms (e.g., unusual shortness of</a:t>
            </a:r>
          </a:p>
          <a:p>
            <a:pPr algn="just"/>
            <a:r>
              <a:rPr lang="en-US" dirty="0"/>
              <a:t>breath, light-headedness, dizziness at low levels of exertion [&lt;5 METs] or during recovery)</a:t>
            </a:r>
          </a:p>
          <a:p>
            <a:pPr algn="just"/>
            <a:r>
              <a:rPr lang="en-US" dirty="0"/>
              <a:t>  High level of silent ischemia (ST-segment depression ≥2 mm from baseline)</a:t>
            </a:r>
          </a:p>
          <a:p>
            <a:pPr algn="just"/>
            <a:r>
              <a:rPr lang="en-US" dirty="0"/>
              <a:t>during exercise testing or recovery</a:t>
            </a:r>
          </a:p>
          <a:p>
            <a:pPr algn="just"/>
            <a:r>
              <a:rPr lang="en-US" dirty="0"/>
              <a:t>  Presence of abnormal hemodynamics with exercise testing (i.e., chronotropic incompetence or flat or decreasing systolic blood pressure with increasing workloads) or recovery (i.e., severe </a:t>
            </a:r>
            <a:r>
              <a:rPr lang="en-US" dirty="0" smtClean="0"/>
              <a:t>post exercise hypotension</a:t>
            </a:r>
            <a:r>
              <a:rPr lang="en-US" dirty="0"/>
              <a:t>)</a:t>
            </a:r>
          </a:p>
          <a:p>
            <a:endParaRPr lang="en-US" dirty="0"/>
          </a:p>
        </p:txBody>
      </p:sp>
    </p:spTree>
    <p:extLst>
      <p:ext uri="{BB962C8B-B14F-4D97-AF65-F5344CB8AC3E}">
        <p14:creationId xmlns:p14="http://schemas.microsoft.com/office/powerpoint/2010/main" val="3071275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9" y="757646"/>
            <a:ext cx="11131731" cy="5799908"/>
          </a:xfrm>
        </p:spPr>
        <p:txBody>
          <a:bodyPr>
            <a:normAutofit/>
          </a:bodyPr>
          <a:lstStyle/>
          <a:p>
            <a:pPr marL="0" marR="0" indent="0" algn="just">
              <a:spcBef>
                <a:spcPts val="0"/>
              </a:spcBef>
              <a:spcAft>
                <a:spcPts val="0"/>
              </a:spcAft>
              <a:buNone/>
            </a:pPr>
            <a:r>
              <a:rPr lang="en-US" b="1" dirty="0" smtClean="0">
                <a:latin typeface="Times New Roman" panose="02020603050405020304" pitchFamily="18" charset="0"/>
                <a:ea typeface="Times New Roman" panose="02020603050405020304" pitchFamily="18" charset="0"/>
              </a:rPr>
              <a:t>Non-exe</a:t>
            </a:r>
            <a:r>
              <a:rPr lang="en-US" b="1" spc="-25" dirty="0" smtClean="0">
                <a:latin typeface="Times New Roman" panose="02020603050405020304" pitchFamily="18" charset="0"/>
                <a:ea typeface="Times New Roman" panose="02020603050405020304" pitchFamily="18" charset="0"/>
              </a:rPr>
              <a:t>r</a:t>
            </a:r>
            <a:r>
              <a:rPr lang="en-US" b="1" dirty="0" smtClean="0">
                <a:latin typeface="Times New Roman" panose="02020603050405020304" pitchFamily="18" charset="0"/>
                <a:ea typeface="Times New Roman" panose="02020603050405020304" pitchFamily="18" charset="0"/>
              </a:rPr>
              <a:t>cise</a:t>
            </a:r>
            <a:r>
              <a:rPr lang="en-US" b="1" spc="185" dirty="0" smtClean="0">
                <a:latin typeface="Times New Roman" panose="02020603050405020304" pitchFamily="18" charset="0"/>
                <a:ea typeface="Times New Roman" panose="02020603050405020304" pitchFamily="18" charset="0"/>
              </a:rPr>
              <a:t> </a:t>
            </a:r>
            <a:r>
              <a:rPr lang="en-US" b="1" spc="-130" dirty="0">
                <a:latin typeface="Times New Roman" panose="02020603050405020304" pitchFamily="18" charset="0"/>
                <a:ea typeface="Times New Roman" panose="02020603050405020304" pitchFamily="18" charset="0"/>
              </a:rPr>
              <a:t>T</a:t>
            </a:r>
            <a:r>
              <a:rPr lang="en-US" b="1" dirty="0">
                <a:latin typeface="Times New Roman" panose="02020603050405020304" pitchFamily="18" charset="0"/>
                <a:ea typeface="Times New Roman" panose="02020603050405020304" pitchFamily="18" charset="0"/>
              </a:rPr>
              <a:t>esting</a:t>
            </a:r>
            <a:r>
              <a:rPr lang="en-US" b="1" spc="11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Findings</a:t>
            </a:r>
            <a:endParaRPr lang="en-US" sz="1600" dirty="0">
              <a:latin typeface="Times New Roman" panose="02020603050405020304" pitchFamily="18" charset="0"/>
              <a:ea typeface="Times New Roman" panose="02020603050405020304" pitchFamily="18" charset="0"/>
            </a:endParaRPr>
          </a:p>
          <a:p>
            <a:pPr marL="246380" marR="0" algn="just">
              <a:spcBef>
                <a:spcPts val="260"/>
              </a:spcBef>
              <a:spcAft>
                <a:spcPts val="0"/>
              </a:spcAft>
            </a:pPr>
            <a:r>
              <a:rPr lang="en-US" dirty="0">
                <a:latin typeface="Times New Roman" panose="02020603050405020304" pitchFamily="18" charset="0"/>
                <a:ea typeface="Times New Roman" panose="02020603050405020304" pitchFamily="18" charset="0"/>
              </a:rPr>
              <a:t>  Rest</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ejection</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fraction</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&lt;40%</a:t>
            </a:r>
            <a:endParaRPr lang="en-US" sz="1600" dirty="0">
              <a:latin typeface="Times New Roman" panose="02020603050405020304" pitchFamily="18" charset="0"/>
              <a:ea typeface="Times New Roman" panose="02020603050405020304" pitchFamily="18" charset="0"/>
            </a:endParaRPr>
          </a:p>
          <a:p>
            <a:pPr marL="246380" marR="0" algn="just">
              <a:spcBef>
                <a:spcPts val="260"/>
              </a:spcBef>
              <a:spcAft>
                <a:spcPts val="0"/>
              </a:spcAft>
            </a:pPr>
            <a:r>
              <a:rPr lang="en-US" dirty="0">
                <a:latin typeface="Times New Roman" panose="02020603050405020304" pitchFamily="18" charset="0"/>
                <a:ea typeface="Times New Roman" panose="02020603050405020304" pitchFamily="18" charset="0"/>
              </a:rPr>
              <a:t>  History</a:t>
            </a:r>
            <a:r>
              <a:rPr lang="en-US" spc="1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cardiac</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arrest</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sudden</a:t>
            </a:r>
            <a:r>
              <a:rPr lang="en-US" spc="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death</a:t>
            </a:r>
            <a:endParaRPr lang="en-US" sz="1600" dirty="0">
              <a:latin typeface="Times New Roman" panose="02020603050405020304" pitchFamily="18" charset="0"/>
              <a:ea typeface="Times New Roman" panose="02020603050405020304" pitchFamily="18" charset="0"/>
            </a:endParaRPr>
          </a:p>
          <a:p>
            <a:pPr marL="246380" marR="0" algn="just">
              <a:spcBef>
                <a:spcPts val="260"/>
              </a:spcBef>
              <a:spcAft>
                <a:spcPts val="0"/>
              </a:spcAft>
            </a:pPr>
            <a:r>
              <a:rPr lang="en-US" dirty="0">
                <a:latin typeface="Times New Roman" panose="02020603050405020304" pitchFamily="18" charset="0"/>
                <a:ea typeface="Times New Roman" panose="02020603050405020304" pitchFamily="18" charset="0"/>
              </a:rPr>
              <a:t>  Complex</a:t>
            </a:r>
            <a:r>
              <a:rPr lang="en-US" spc="1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dysrhythmias</a:t>
            </a:r>
            <a:r>
              <a:rPr lang="en-US" spc="1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a:t>
            </a:r>
            <a:r>
              <a:rPr lang="en-US" spc="35"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rest</a:t>
            </a:r>
          </a:p>
          <a:p>
            <a:pPr marL="246380" marR="0" algn="just">
              <a:spcBef>
                <a:spcPts val="260"/>
              </a:spcBef>
              <a:spcAft>
                <a:spcPts val="0"/>
              </a:spcAft>
            </a:pPr>
            <a:endParaRPr lang="en-US" sz="1600" dirty="0">
              <a:latin typeface="Times New Roman" panose="02020603050405020304" pitchFamily="18" charset="0"/>
              <a:ea typeface="Times New Roman" panose="02020603050405020304" pitchFamily="18" charset="0"/>
            </a:endParaRPr>
          </a:p>
          <a:p>
            <a:r>
              <a:rPr lang="en-US" dirty="0"/>
              <a:t>Complicated myocardial infarction or revascularization procedure</a:t>
            </a:r>
          </a:p>
          <a:p>
            <a:r>
              <a:rPr lang="en-US" dirty="0"/>
              <a:t>  Presence of congestive heart failure</a:t>
            </a:r>
          </a:p>
          <a:p>
            <a:r>
              <a:rPr lang="en-US" dirty="0"/>
              <a:t>  Presence of signs or symptoms of </a:t>
            </a:r>
            <a:r>
              <a:rPr lang="en-US" dirty="0" smtClean="0"/>
              <a:t>post event/post procedure </a:t>
            </a:r>
            <a:r>
              <a:rPr lang="en-US" dirty="0"/>
              <a:t>myocardial ischemia</a:t>
            </a:r>
          </a:p>
          <a:p>
            <a:r>
              <a:rPr lang="en-US" dirty="0"/>
              <a:t>  Presence of clinical depression</a:t>
            </a:r>
          </a:p>
          <a:p>
            <a:pPr marL="246380" marR="0" algn="just">
              <a:spcBef>
                <a:spcPts val="260"/>
              </a:spcBef>
              <a:spcAft>
                <a:spcPts val="0"/>
              </a:spcAft>
            </a:pPr>
            <a:endParaRPr lang="en-US" sz="16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0361158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3" y="365125"/>
            <a:ext cx="11612880" cy="1325563"/>
          </a:xfrm>
        </p:spPr>
        <p:txBody>
          <a:bodyPr>
            <a:noAutofit/>
          </a:bodyPr>
          <a:lstStyle/>
          <a:p>
            <a:r>
              <a:rPr lang="en-US" sz="3200" b="1" dirty="0"/>
              <a:t>American Association of Cardiovascular and </a:t>
            </a:r>
            <a:r>
              <a:rPr lang="en-US" sz="3200" b="1" dirty="0" smtClean="0"/>
              <a:t>Pulmonary Rehabilitation </a:t>
            </a:r>
            <a:r>
              <a:rPr lang="en-US" sz="3200" b="1" dirty="0"/>
              <a:t>Risk Stratification Criteria for Patients </a:t>
            </a:r>
            <a:r>
              <a:rPr lang="en-US" sz="3200" b="1" dirty="0" smtClean="0"/>
              <a:t>with Cardiovascular Disease</a:t>
            </a:r>
            <a:br>
              <a:rPr lang="en-US" sz="3200" b="1" dirty="0" smtClean="0"/>
            </a:br>
            <a:r>
              <a:rPr lang="en-US" sz="3200" b="1" dirty="0" smtClean="0"/>
              <a:t>(</a:t>
            </a:r>
            <a:r>
              <a:rPr lang="en-US" sz="3200" b="1" dirty="0" smtClean="0">
                <a:solidFill>
                  <a:prstClr val="black"/>
                </a:solidFill>
                <a:latin typeface="Times New Roman" panose="02020603050405020304" pitchFamily="18" charset="0"/>
                <a:ea typeface="Times New Roman" panose="02020603050405020304" pitchFamily="18" charset="0"/>
                <a:cs typeface="+mn-cs"/>
              </a:rPr>
              <a:t>AACVPR)</a:t>
            </a:r>
            <a:r>
              <a:rPr lang="en-US" sz="3200" b="1" spc="140" dirty="0" smtClean="0">
                <a:solidFill>
                  <a:prstClr val="black"/>
                </a:solidFill>
                <a:latin typeface="Times New Roman" panose="02020603050405020304" pitchFamily="18" charset="0"/>
                <a:ea typeface="Times New Roman" panose="02020603050405020304" pitchFamily="18" charset="0"/>
                <a:cs typeface="+mn-cs"/>
              </a:rPr>
              <a:t> </a:t>
            </a:r>
            <a:endParaRPr lang="en-US" sz="3200" b="1" dirty="0"/>
          </a:p>
        </p:txBody>
      </p:sp>
      <p:sp>
        <p:nvSpPr>
          <p:cNvPr id="3" name="Content Placeholder 2"/>
          <p:cNvSpPr>
            <a:spLocks noGrp="1"/>
          </p:cNvSpPr>
          <p:nvPr>
            <p:ph idx="1"/>
          </p:nvPr>
        </p:nvSpPr>
        <p:spPr>
          <a:xfrm>
            <a:off x="378823" y="1825625"/>
            <a:ext cx="11456126" cy="4771118"/>
          </a:xfrm>
        </p:spPr>
        <p:txBody>
          <a:bodyPr>
            <a:normAutofit/>
          </a:bodyPr>
          <a:lstStyle/>
          <a:p>
            <a:pPr lvl="0" algn="just"/>
            <a:r>
              <a:rPr lang="en-US" sz="3200" dirty="0">
                <a:solidFill>
                  <a:prstClr val="black"/>
                </a:solidFill>
                <a:latin typeface="Times New Roman" panose="02020603050405020304" pitchFamily="18" charset="0"/>
                <a:ea typeface="Times New Roman" panose="02020603050405020304" pitchFamily="18" charset="0"/>
              </a:rPr>
              <a:t>The</a:t>
            </a:r>
            <a:r>
              <a:rPr lang="en-US" sz="3200" spc="6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AACVPR</a:t>
            </a:r>
            <a:r>
              <a:rPr lang="en-US" sz="3200" spc="14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guidelines</a:t>
            </a:r>
            <a:r>
              <a:rPr lang="en-US" sz="3200" spc="14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provide</a:t>
            </a:r>
            <a:r>
              <a:rPr lang="en-US" sz="3200" spc="10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recommendations</a:t>
            </a:r>
            <a:r>
              <a:rPr lang="en-US" sz="3200" spc="24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for</a:t>
            </a:r>
            <a:r>
              <a:rPr lang="en-US" sz="3200" spc="4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participant</a:t>
            </a:r>
            <a:r>
              <a:rPr lang="en-US" sz="3200" spc="16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and/or patient</a:t>
            </a:r>
            <a:r>
              <a:rPr lang="en-US" sz="3200" spc="10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monitoring</a:t>
            </a:r>
            <a:r>
              <a:rPr lang="en-US" sz="3200" spc="14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and</a:t>
            </a:r>
            <a:r>
              <a:rPr lang="en-US" sz="3200" spc="5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exercise</a:t>
            </a:r>
            <a:r>
              <a:rPr lang="en-US" sz="3200" spc="12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supervision</a:t>
            </a:r>
            <a:r>
              <a:rPr lang="en-US" sz="3200" spc="15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and</a:t>
            </a:r>
            <a:r>
              <a:rPr lang="en-US" sz="3200" spc="5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for</a:t>
            </a:r>
            <a:r>
              <a:rPr lang="en-US" sz="3200" spc="4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activity</a:t>
            </a:r>
            <a:r>
              <a:rPr lang="en-US" sz="3200" spc="12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prescription</a:t>
            </a:r>
            <a:r>
              <a:rPr lang="en-US" sz="3200" spc="16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and restriction.</a:t>
            </a:r>
            <a:r>
              <a:rPr lang="en-US" sz="3200" spc="155" dirty="0">
                <a:solidFill>
                  <a:prstClr val="black"/>
                </a:solidFill>
                <a:latin typeface="Times New Roman" panose="02020603050405020304" pitchFamily="18" charset="0"/>
                <a:ea typeface="Times New Roman" panose="02020603050405020304" pitchFamily="18" charset="0"/>
              </a:rPr>
              <a:t> </a:t>
            </a:r>
          </a:p>
          <a:p>
            <a:pPr marL="0" lvl="0" indent="0" algn="just">
              <a:buNone/>
            </a:pPr>
            <a:endParaRPr lang="en-US" sz="3200" spc="155" dirty="0">
              <a:solidFill>
                <a:prstClr val="black"/>
              </a:solidFill>
              <a:latin typeface="Times New Roman" panose="02020603050405020304" pitchFamily="18" charset="0"/>
              <a:ea typeface="Times New Roman" panose="02020603050405020304" pitchFamily="18" charset="0"/>
            </a:endParaRPr>
          </a:p>
          <a:p>
            <a:pPr lvl="0" algn="just"/>
            <a:r>
              <a:rPr lang="en-US" sz="3200" dirty="0">
                <a:solidFill>
                  <a:prstClr val="black"/>
                </a:solidFill>
                <a:latin typeface="Times New Roman" panose="02020603050405020304" pitchFamily="18" charset="0"/>
                <a:ea typeface="Times New Roman" panose="02020603050405020304" pitchFamily="18" charset="0"/>
              </a:rPr>
              <a:t>Clinical</a:t>
            </a:r>
            <a:r>
              <a:rPr lang="en-US" sz="3200" spc="13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exercise</a:t>
            </a:r>
            <a:r>
              <a:rPr lang="en-US" sz="3200" spc="12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professionals</a:t>
            </a:r>
            <a:r>
              <a:rPr lang="en-US" sz="3200" spc="17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should</a:t>
            </a:r>
            <a:r>
              <a:rPr lang="en-US" sz="3200" spc="8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recognize</a:t>
            </a:r>
            <a:r>
              <a:rPr lang="en-US" sz="3200" spc="14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that</a:t>
            </a:r>
            <a:r>
              <a:rPr lang="en-US" sz="3200" spc="6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the</a:t>
            </a:r>
            <a:r>
              <a:rPr lang="en-US" sz="3200" spc="5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AACVPR guidelines</a:t>
            </a:r>
            <a:r>
              <a:rPr lang="en-US" sz="3200" spc="14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do</a:t>
            </a:r>
            <a:r>
              <a:rPr lang="en-US" sz="3200" spc="3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not</a:t>
            </a:r>
            <a:r>
              <a:rPr lang="en-US" sz="3200" spc="4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consider</a:t>
            </a:r>
            <a:r>
              <a:rPr lang="en-US" sz="3200" spc="12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comorbidities</a:t>
            </a:r>
            <a:r>
              <a:rPr lang="en-US" sz="3200" spc="19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a:t>
            </a:r>
            <a:r>
              <a:rPr lang="en-US" sz="3200" i="1" dirty="0">
                <a:solidFill>
                  <a:prstClr val="black"/>
                </a:solidFill>
                <a:latin typeface="Times New Roman" panose="02020603050405020304" pitchFamily="18" charset="0"/>
                <a:ea typeface="Times New Roman" panose="02020603050405020304" pitchFamily="18" charset="0"/>
              </a:rPr>
              <a:t>e.g.</a:t>
            </a:r>
            <a:r>
              <a:rPr lang="en-US" sz="3200" dirty="0">
                <a:solidFill>
                  <a:prstClr val="black"/>
                </a:solidFill>
                <a:latin typeface="Times New Roman" panose="02020603050405020304" pitchFamily="18" charset="0"/>
                <a:ea typeface="Times New Roman" panose="02020603050405020304" pitchFamily="18" charset="0"/>
              </a:rPr>
              <a:t>,</a:t>
            </a:r>
            <a:r>
              <a:rPr lang="en-US" sz="3200" spc="70" dirty="0">
                <a:solidFill>
                  <a:prstClr val="black"/>
                </a:solidFill>
                <a:latin typeface="Times New Roman" panose="02020603050405020304" pitchFamily="18" charset="0"/>
                <a:ea typeface="Times New Roman" panose="02020603050405020304" pitchFamily="18" charset="0"/>
              </a:rPr>
              <a:t> </a:t>
            </a:r>
            <a:r>
              <a:rPr lang="en-US" sz="3200" spc="-100" dirty="0">
                <a:solidFill>
                  <a:prstClr val="black"/>
                </a:solidFill>
                <a:latin typeface="Times New Roman" panose="02020603050405020304" pitchFamily="18" charset="0"/>
                <a:ea typeface="Times New Roman" panose="02020603050405020304" pitchFamily="18" charset="0"/>
              </a:rPr>
              <a:t>T</a:t>
            </a:r>
            <a:r>
              <a:rPr lang="en-US" sz="3200" dirty="0">
                <a:solidFill>
                  <a:prstClr val="black"/>
                </a:solidFill>
                <a:latin typeface="Times New Roman" panose="02020603050405020304" pitchFamily="18" charset="0"/>
                <a:ea typeface="Times New Roman" panose="02020603050405020304" pitchFamily="18" charset="0"/>
              </a:rPr>
              <a:t>ype</a:t>
            </a:r>
            <a:r>
              <a:rPr lang="en-US" sz="3200" spc="8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2</a:t>
            </a:r>
            <a:r>
              <a:rPr lang="en-US" sz="3200" spc="2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DM,</a:t>
            </a:r>
            <a:r>
              <a:rPr lang="en-US" sz="3200" spc="6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morbid</a:t>
            </a:r>
            <a:r>
              <a:rPr lang="en-US" sz="3200" spc="9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obesit</a:t>
            </a:r>
            <a:r>
              <a:rPr lang="en-US" sz="3200" spc="-95" dirty="0">
                <a:solidFill>
                  <a:prstClr val="black"/>
                </a:solidFill>
                <a:latin typeface="Times New Roman" panose="02020603050405020304" pitchFamily="18" charset="0"/>
                <a:ea typeface="Times New Roman" panose="02020603050405020304" pitchFamily="18" charset="0"/>
              </a:rPr>
              <a:t>y</a:t>
            </a:r>
            <a:r>
              <a:rPr lang="en-US" sz="3200" dirty="0">
                <a:solidFill>
                  <a:prstClr val="black"/>
                </a:solidFill>
                <a:latin typeface="Times New Roman" panose="02020603050405020304" pitchFamily="18" charset="0"/>
                <a:ea typeface="Times New Roman" panose="02020603050405020304" pitchFamily="18" charset="0"/>
              </a:rPr>
              <a:t>, severe</a:t>
            </a:r>
            <a:r>
              <a:rPr lang="en-US" sz="3200" spc="9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pulmonary</a:t>
            </a:r>
            <a:r>
              <a:rPr lang="en-US" sz="3200" spc="14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disease,</a:t>
            </a:r>
            <a:r>
              <a:rPr lang="en-US" sz="3200" spc="11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debilitating</a:t>
            </a:r>
            <a:r>
              <a:rPr lang="en-US" sz="3200" spc="17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neurological</a:t>
            </a:r>
            <a:r>
              <a:rPr lang="en-US" sz="3200" spc="17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and</a:t>
            </a:r>
            <a:r>
              <a:rPr lang="en-US" sz="3200" spc="5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orthopedic</a:t>
            </a:r>
            <a:r>
              <a:rPr lang="en-US" sz="3200" spc="14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conditions) that</a:t>
            </a:r>
            <a:r>
              <a:rPr lang="en-US" sz="3200" spc="6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may</a:t>
            </a:r>
            <a:r>
              <a:rPr lang="en-US" sz="3200" spc="6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require</a:t>
            </a:r>
            <a:r>
              <a:rPr lang="en-US" sz="3200" spc="10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modification</a:t>
            </a:r>
            <a:r>
              <a:rPr lang="en-US" sz="3200" spc="18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of</a:t>
            </a:r>
            <a:r>
              <a:rPr lang="en-US" sz="3200" spc="3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the</a:t>
            </a:r>
            <a:r>
              <a:rPr lang="en-US" sz="3200" spc="5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recommendations</a:t>
            </a:r>
            <a:r>
              <a:rPr lang="en-US" sz="3200" spc="24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for</a:t>
            </a:r>
            <a:r>
              <a:rPr lang="en-US" sz="3200" spc="4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monitoring</a:t>
            </a:r>
            <a:r>
              <a:rPr lang="en-US" sz="3200" spc="14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and supervision</a:t>
            </a:r>
            <a:r>
              <a:rPr lang="en-US" sz="3200" spc="150"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during</a:t>
            </a:r>
            <a:r>
              <a:rPr lang="en-US" sz="3200" spc="8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exercise</a:t>
            </a:r>
            <a:r>
              <a:rPr lang="en-US" sz="3200" spc="125" dirty="0">
                <a:solidFill>
                  <a:prstClr val="black"/>
                </a:solidFill>
                <a:latin typeface="Times New Roman" panose="02020603050405020304" pitchFamily="18" charset="0"/>
                <a:ea typeface="Times New Roman" panose="02020603050405020304" pitchFamily="18" charset="0"/>
              </a:rPr>
              <a:t> </a:t>
            </a:r>
            <a:r>
              <a:rPr lang="en-US" sz="3200" dirty="0">
                <a:solidFill>
                  <a:prstClr val="black"/>
                </a:solidFill>
                <a:latin typeface="Times New Roman" panose="02020603050405020304" pitchFamily="18" charset="0"/>
                <a:ea typeface="Times New Roman" panose="02020603050405020304" pitchFamily="18" charset="0"/>
              </a:rPr>
              <a:t>training.</a:t>
            </a:r>
            <a:endParaRPr lang="en-US" sz="3200" dirty="0">
              <a:solidFill>
                <a:prstClr val="black"/>
              </a:solidFill>
            </a:endParaRPr>
          </a:p>
          <a:p>
            <a:endParaRPr lang="en-US" dirty="0"/>
          </a:p>
        </p:txBody>
      </p:sp>
    </p:spTree>
    <p:extLst>
      <p:ext uri="{BB962C8B-B14F-4D97-AF65-F5344CB8AC3E}">
        <p14:creationId xmlns:p14="http://schemas.microsoft.com/office/powerpoint/2010/main" val="33543756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5846"/>
          </a:xfrm>
        </p:spPr>
        <p:txBody>
          <a:bodyPr>
            <a:noAutofit/>
          </a:bodyPr>
          <a:lstStyle/>
          <a:p>
            <a:r>
              <a:rPr lang="en-US" sz="6000" dirty="0">
                <a:latin typeface="Times New Roman" panose="02020603050405020304" pitchFamily="18" charset="0"/>
                <a:ea typeface="Times New Roman" panose="02020603050405020304" pitchFamily="18" charset="0"/>
              </a:rPr>
              <a:t>Pre-exercise</a:t>
            </a:r>
            <a:r>
              <a:rPr lang="en-US" sz="6000" spc="140" dirty="0">
                <a:latin typeface="Times New Roman" panose="02020603050405020304" pitchFamily="18" charset="0"/>
                <a:ea typeface="Times New Roman" panose="02020603050405020304" pitchFamily="18" charset="0"/>
              </a:rPr>
              <a:t> </a:t>
            </a:r>
            <a:r>
              <a:rPr lang="en-US" sz="6000" dirty="0">
                <a:latin typeface="Times New Roman" panose="02020603050405020304" pitchFamily="18" charset="0"/>
                <a:ea typeface="Times New Roman" panose="02020603050405020304" pitchFamily="18" charset="0"/>
              </a:rPr>
              <a:t>Evaluation</a:t>
            </a:r>
            <a:endParaRPr lang="en-US" sz="6000" dirty="0"/>
          </a:p>
        </p:txBody>
      </p:sp>
      <p:sp>
        <p:nvSpPr>
          <p:cNvPr id="3" name="Content Placeholder 2"/>
          <p:cNvSpPr>
            <a:spLocks noGrp="1"/>
          </p:cNvSpPr>
          <p:nvPr>
            <p:ph idx="1"/>
          </p:nvPr>
        </p:nvSpPr>
        <p:spPr>
          <a:xfrm>
            <a:off x="418011" y="1397726"/>
            <a:ext cx="10935789" cy="4779237"/>
          </a:xfrm>
        </p:spPr>
        <p:txBody>
          <a:bodyPr/>
          <a:lstStyle/>
          <a:p>
            <a:r>
              <a:rPr lang="en-US" dirty="0" smtClean="0">
                <a:latin typeface="Times New Roman" panose="02020603050405020304" pitchFamily="18" charset="0"/>
                <a:ea typeface="Times New Roman" panose="02020603050405020304" pitchFamily="18" charset="0"/>
              </a:rPr>
              <a:t>The</a:t>
            </a:r>
            <a:r>
              <a:rPr lang="en-US" spc="50"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pre-participation</a:t>
            </a:r>
            <a:r>
              <a:rPr lang="en-US" spc="230"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evaluation includes:</a:t>
            </a:r>
          </a:p>
          <a:p>
            <a:endParaRPr lang="en-US" dirty="0">
              <a:solidFill>
                <a:srgbClr val="000000"/>
              </a:solidFill>
              <a:latin typeface="Times New Roman" panose="02020603050405020304" pitchFamily="18" charset="0"/>
              <a:ea typeface="Times New Roman" panose="02020603050405020304" pitchFamily="18" charset="0"/>
            </a:endParaRPr>
          </a:p>
          <a:p>
            <a:r>
              <a:rPr lang="en-US" dirty="0" smtClean="0">
                <a:solidFill>
                  <a:srgbClr val="000000"/>
                </a:solidFill>
                <a:latin typeface="Times New Roman" panose="02020603050405020304" pitchFamily="18" charset="0"/>
                <a:ea typeface="Times New Roman" panose="02020603050405020304" pitchFamily="18" charset="0"/>
              </a:rPr>
              <a:t>informed </a:t>
            </a:r>
            <a:r>
              <a:rPr lang="en-US" dirty="0">
                <a:solidFill>
                  <a:srgbClr val="000000"/>
                </a:solidFill>
                <a:latin typeface="Times New Roman" panose="02020603050405020304" pitchFamily="18" charset="0"/>
                <a:ea typeface="Times New Roman" panose="02020603050405020304" pitchFamily="18" charset="0"/>
              </a:rPr>
              <a:t>consent</a:t>
            </a:r>
            <a:r>
              <a:rPr lang="en-US" spc="11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procedures,</a:t>
            </a:r>
            <a:r>
              <a:rPr lang="en-US" spc="155" dirty="0">
                <a:solidFill>
                  <a:srgbClr val="000000"/>
                </a:solidFill>
                <a:latin typeface="Times New Roman" panose="02020603050405020304" pitchFamily="18" charset="0"/>
                <a:ea typeface="Times New Roman" panose="02020603050405020304" pitchFamily="18" charset="0"/>
              </a:rPr>
              <a:t> </a:t>
            </a:r>
            <a:endParaRPr lang="en-US" spc="155" dirty="0" smtClean="0">
              <a:solidFill>
                <a:srgbClr val="000000"/>
              </a:solidFill>
              <a:latin typeface="Times New Roman" panose="02020603050405020304" pitchFamily="18" charset="0"/>
              <a:ea typeface="Times New Roman" panose="02020603050405020304" pitchFamily="18" charset="0"/>
            </a:endParaRPr>
          </a:p>
          <a:p>
            <a:r>
              <a:rPr lang="en-US" dirty="0" smtClean="0">
                <a:solidFill>
                  <a:srgbClr val="000000"/>
                </a:solidFill>
                <a:latin typeface="Times New Roman" panose="02020603050405020304" pitchFamily="18" charset="0"/>
                <a:ea typeface="Times New Roman" panose="02020603050405020304" pitchFamily="18" charset="0"/>
              </a:rPr>
              <a:t>medical</a:t>
            </a:r>
            <a:r>
              <a:rPr lang="en-US" spc="120"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history</a:t>
            </a:r>
            <a:r>
              <a:rPr lang="en-US" spc="9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and</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cardiovascular</a:t>
            </a:r>
            <a:r>
              <a:rPr lang="en-US" spc="21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disease</a:t>
            </a:r>
            <a:r>
              <a:rPr lang="en-US" spc="11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[CVD]</a:t>
            </a:r>
            <a:r>
              <a:rPr lang="en-US" spc="9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risk factor</a:t>
            </a:r>
            <a:r>
              <a:rPr lang="en-US" spc="9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assessment,</a:t>
            </a:r>
            <a:r>
              <a:rPr lang="en-US" spc="160" dirty="0">
                <a:solidFill>
                  <a:srgbClr val="000000"/>
                </a:solidFill>
                <a:latin typeface="Times New Roman" panose="02020603050405020304" pitchFamily="18" charset="0"/>
                <a:ea typeface="Times New Roman" panose="02020603050405020304" pitchFamily="18" charset="0"/>
              </a:rPr>
              <a:t> </a:t>
            </a:r>
            <a:endParaRPr lang="en-US" spc="160" dirty="0" smtClean="0">
              <a:solidFill>
                <a:srgbClr val="000000"/>
              </a:solidFill>
              <a:latin typeface="Times New Roman" panose="02020603050405020304" pitchFamily="18" charset="0"/>
              <a:ea typeface="Times New Roman" panose="02020603050405020304" pitchFamily="18" charset="0"/>
            </a:endParaRPr>
          </a:p>
          <a:p>
            <a:r>
              <a:rPr lang="en-US" dirty="0" smtClean="0">
                <a:solidFill>
                  <a:srgbClr val="000000"/>
                </a:solidFill>
                <a:latin typeface="Times New Roman" panose="02020603050405020304" pitchFamily="18" charset="0"/>
                <a:ea typeface="Times New Roman" panose="02020603050405020304" pitchFamily="18" charset="0"/>
              </a:rPr>
              <a:t>physical</a:t>
            </a:r>
            <a:r>
              <a:rPr lang="en-US" spc="120"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examination</a:t>
            </a:r>
            <a:r>
              <a:rPr lang="en-US" spc="17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and</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laboratory</a:t>
            </a:r>
            <a:r>
              <a:rPr lang="en-US" spc="14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tests,</a:t>
            </a:r>
            <a:r>
              <a:rPr lang="en-US" spc="80" dirty="0">
                <a:solidFill>
                  <a:srgbClr val="000000"/>
                </a:solidFill>
                <a:latin typeface="Times New Roman" panose="02020603050405020304" pitchFamily="18" charset="0"/>
                <a:ea typeface="Times New Roman" panose="02020603050405020304" pitchFamily="18" charset="0"/>
              </a:rPr>
              <a:t> </a:t>
            </a:r>
            <a:endParaRPr lang="en-US" spc="80" dirty="0" smtClean="0">
              <a:solidFill>
                <a:srgbClr val="000000"/>
              </a:solidFill>
              <a:latin typeface="Times New Roman" panose="02020603050405020304" pitchFamily="18" charset="0"/>
              <a:ea typeface="Times New Roman" panose="02020603050405020304" pitchFamily="18" charset="0"/>
            </a:endParaRPr>
          </a:p>
          <a:p>
            <a:r>
              <a:rPr lang="en-US" dirty="0" smtClean="0">
                <a:solidFill>
                  <a:srgbClr val="000000"/>
                </a:solidFill>
                <a:latin typeface="Times New Roman" panose="02020603050405020304" pitchFamily="18" charset="0"/>
                <a:ea typeface="Times New Roman" panose="02020603050405020304" pitchFamily="18" charset="0"/>
              </a:rPr>
              <a:t>participant </a:t>
            </a:r>
            <a:r>
              <a:rPr lang="en-US" dirty="0">
                <a:solidFill>
                  <a:srgbClr val="000000"/>
                </a:solidFill>
                <a:latin typeface="Times New Roman" panose="02020603050405020304" pitchFamily="18" charset="0"/>
                <a:ea typeface="Times New Roman" panose="02020603050405020304" pitchFamily="18" charset="0"/>
              </a:rPr>
              <a:t>instructions)</a:t>
            </a:r>
            <a:r>
              <a:rPr lang="en-US" spc="17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relate</a:t>
            </a:r>
            <a:r>
              <a:rPr lang="en-US" spc="9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to</a:t>
            </a:r>
            <a:r>
              <a:rPr lang="en-US" spc="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both</a:t>
            </a:r>
            <a:r>
              <a:rPr lang="en-US" spc="6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a:t>
            </a:r>
            <a:r>
              <a:rPr lang="en-US" spc="5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health/fitness</a:t>
            </a:r>
            <a:r>
              <a:rPr lang="en-US" spc="19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and</a:t>
            </a:r>
            <a:r>
              <a:rPr lang="en-US" spc="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a:t>
            </a:r>
            <a:r>
              <a:rPr lang="en-US" spc="5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clinical</a:t>
            </a:r>
            <a:r>
              <a:rPr lang="en-US" spc="12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exercise</a:t>
            </a:r>
            <a:r>
              <a:rPr lang="en-US" spc="12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settings</a:t>
            </a:r>
            <a:endParaRPr lang="en-US" dirty="0"/>
          </a:p>
        </p:txBody>
      </p:sp>
    </p:spTree>
    <p:extLst>
      <p:ext uri="{BB962C8B-B14F-4D97-AF65-F5344CB8AC3E}">
        <p14:creationId xmlns:p14="http://schemas.microsoft.com/office/powerpoint/2010/main" val="2460962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949" y="666206"/>
            <a:ext cx="11286308" cy="5695405"/>
          </a:xfrm>
        </p:spPr>
        <p:txBody>
          <a:bodyPr/>
          <a:lstStyle/>
          <a:p>
            <a:pPr algn="just"/>
            <a:r>
              <a:rPr lang="en-US" dirty="0"/>
              <a:t>If an individual is referred for medical clearance, the extent of the </a:t>
            </a:r>
            <a:r>
              <a:rPr lang="en-US" dirty="0" smtClean="0"/>
              <a:t>pre-exercise </a:t>
            </a:r>
            <a:r>
              <a:rPr lang="en-US" dirty="0"/>
              <a:t>evaluation is based on the discretion of the health care provider </a:t>
            </a:r>
          </a:p>
          <a:p>
            <a:pPr algn="just"/>
            <a:endParaRPr lang="en-US" dirty="0" smtClean="0"/>
          </a:p>
          <a:p>
            <a:pPr algn="just"/>
            <a:endParaRPr lang="en-US" dirty="0"/>
          </a:p>
          <a:p>
            <a:pPr algn="just"/>
            <a:r>
              <a:rPr lang="en-US" dirty="0" smtClean="0"/>
              <a:t> </a:t>
            </a:r>
            <a:r>
              <a:rPr lang="en-US" dirty="0"/>
              <a:t>A </a:t>
            </a:r>
            <a:r>
              <a:rPr lang="en-US" dirty="0" smtClean="0"/>
              <a:t>pre-exercise </a:t>
            </a:r>
            <a:r>
              <a:rPr lang="en-US" dirty="0"/>
              <a:t>evaluation that includes a physical examination, an exercise test, and/or laboratory tests may be warranted for any individual whenever the exercise professional or health care provider has concerns about an individual’s health status or requires additional information to design an exercise prescription (Ex Rx) or when the exercise participant has concerns about starting an exercise program of any intensity without such a medical evaluation</a:t>
            </a:r>
          </a:p>
        </p:txBody>
      </p:sp>
    </p:spTree>
    <p:extLst>
      <p:ext uri="{BB962C8B-B14F-4D97-AF65-F5344CB8AC3E}">
        <p14:creationId xmlns:p14="http://schemas.microsoft.com/office/powerpoint/2010/main" val="188328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1780"/>
          </a:xfrm>
        </p:spPr>
        <p:txBody>
          <a:bodyPr>
            <a:normAutofit/>
          </a:bodyPr>
          <a:lstStyle/>
          <a:p>
            <a:pPr marL="246380" marR="0">
              <a:spcBef>
                <a:spcPts val="0"/>
              </a:spcBef>
              <a:spcAft>
                <a:spcPts val="0"/>
              </a:spcAft>
            </a:pPr>
            <a:r>
              <a:rPr lang="en-US" sz="4000" b="1" dirty="0" smtClean="0">
                <a:latin typeface="Times New Roman" panose="02020603050405020304" pitchFamily="18" charset="0"/>
                <a:ea typeface="Times New Roman" panose="02020603050405020304" pitchFamily="18" charset="0"/>
              </a:rPr>
              <a:t>PA Guidelines</a:t>
            </a:r>
            <a:r>
              <a:rPr lang="en-US" sz="4000" b="1" spc="150" dirty="0" smtClean="0">
                <a:latin typeface="Times New Roman" panose="02020603050405020304" pitchFamily="18" charset="0"/>
                <a:ea typeface="Times New Roman" panose="02020603050405020304" pitchFamily="18" charset="0"/>
              </a:rPr>
              <a:t> </a:t>
            </a:r>
            <a:r>
              <a:rPr lang="en-US" sz="4000" b="1" dirty="0">
                <a:latin typeface="Times New Roman" panose="02020603050405020304" pitchFamily="18" charset="0"/>
                <a:ea typeface="Times New Roman" panose="02020603050405020304" pitchFamily="18" charset="0"/>
              </a:rPr>
              <a:t>Advisory</a:t>
            </a:r>
            <a:r>
              <a:rPr lang="en-US" sz="4000" b="1" spc="115" dirty="0">
                <a:latin typeface="Times New Roman" panose="02020603050405020304" pitchFamily="18" charset="0"/>
                <a:ea typeface="Times New Roman" panose="02020603050405020304" pitchFamily="18" charset="0"/>
              </a:rPr>
              <a:t> </a:t>
            </a:r>
            <a:r>
              <a:rPr lang="en-US" b="1" dirty="0" smtClean="0">
                <a:latin typeface="Times New Roman" panose="02020603050405020304" pitchFamily="18" charset="0"/>
                <a:ea typeface="Times New Roman" panose="02020603050405020304" pitchFamily="18" charset="0"/>
              </a:rPr>
              <a:t>Committee Report</a:t>
            </a:r>
            <a:endParaRPr lang="en-US" b="1" dirty="0"/>
          </a:p>
        </p:txBody>
      </p:sp>
      <p:sp>
        <p:nvSpPr>
          <p:cNvPr id="3" name="Content Placeholder 2"/>
          <p:cNvSpPr>
            <a:spLocks noGrp="1"/>
          </p:cNvSpPr>
          <p:nvPr>
            <p:ph idx="1"/>
          </p:nvPr>
        </p:nvSpPr>
        <p:spPr>
          <a:xfrm>
            <a:off x="297180" y="1417320"/>
            <a:ext cx="11056620" cy="5097779"/>
          </a:xfrm>
        </p:spPr>
        <p:txBody>
          <a:bodyPr>
            <a:normAutofit lnSpcReduction="10000"/>
          </a:bodyPr>
          <a:lstStyle/>
          <a:p>
            <a:pPr marL="63500" marR="168910" algn="just">
              <a:lnSpc>
                <a:spcPct val="116000"/>
              </a:lnSpc>
              <a:spcBef>
                <a:spcPts val="260"/>
              </a:spcBef>
              <a:spcAft>
                <a:spcPts val="0"/>
              </a:spcAft>
            </a:pPr>
            <a:r>
              <a:rPr lang="en-US" dirty="0" smtClean="0">
                <a:latin typeface="Times New Roman" panose="02020603050405020304" pitchFamily="18" charset="0"/>
                <a:ea typeface="Times New Roman" panose="02020603050405020304" pitchFamily="18" charset="0"/>
              </a:rPr>
              <a:t>Physical</a:t>
            </a:r>
            <a:r>
              <a:rPr lang="en-US" spc="120"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Activity</a:t>
            </a:r>
            <a:r>
              <a:rPr lang="en-US" spc="1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Guidelines</a:t>
            </a:r>
            <a:r>
              <a:rPr lang="en-US" spc="1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Advisory</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Committee,</a:t>
            </a:r>
            <a:r>
              <a:rPr lang="en-US" spc="1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review</a:t>
            </a:r>
            <a:r>
              <a:rPr lang="en-US" spc="1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scientific evidence</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on</a:t>
            </a:r>
            <a:r>
              <a:rPr lang="en-US" spc="35" dirty="0">
                <a:latin typeface="Times New Roman" panose="02020603050405020304" pitchFamily="18" charset="0"/>
                <a:ea typeface="Times New Roman" panose="02020603050405020304" pitchFamily="18" charset="0"/>
              </a:rPr>
              <a:t> </a:t>
            </a:r>
            <a:r>
              <a:rPr lang="en-US" spc="-130" dirty="0">
                <a:latin typeface="Times New Roman" panose="02020603050405020304" pitchFamily="18" charset="0"/>
                <a:ea typeface="Times New Roman" panose="02020603050405020304" pitchFamily="18" charset="0"/>
              </a:rPr>
              <a:t>P</a:t>
            </a:r>
            <a:r>
              <a:rPr lang="en-US" spc="-80" dirty="0">
                <a:latin typeface="Times New Roman" panose="02020603050405020304" pitchFamily="18" charset="0"/>
                <a:ea typeface="Times New Roman" panose="02020603050405020304" pitchFamily="18" charset="0"/>
              </a:rPr>
              <a:t>A</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health</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published</a:t>
            </a:r>
            <a:r>
              <a:rPr lang="en-US" spc="1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since</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1996</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U.S.</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Su</a:t>
            </a:r>
            <a:r>
              <a:rPr lang="en-US" spc="-25" dirty="0">
                <a:latin typeface="Times New Roman" panose="02020603050405020304" pitchFamily="18" charset="0"/>
                <a:ea typeface="Times New Roman" panose="02020603050405020304" pitchFamily="18" charset="0"/>
              </a:rPr>
              <a:t>r</a:t>
            </a:r>
            <a:r>
              <a:rPr lang="en-US" dirty="0">
                <a:latin typeface="Times New Roman" panose="02020603050405020304" pitchFamily="18" charset="0"/>
                <a:ea typeface="Times New Roman" panose="02020603050405020304" pitchFamily="18" charset="0"/>
              </a:rPr>
              <a:t>geon</a:t>
            </a:r>
            <a:r>
              <a:rPr lang="en-US" spc="10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General</a:t>
            </a:r>
            <a:r>
              <a:rPr lang="en-US" spc="-80" dirty="0">
                <a:latin typeface="Times New Roman" panose="02020603050405020304" pitchFamily="18" charset="0"/>
                <a:ea typeface="Times New Roman" panose="02020603050405020304" pitchFamily="18" charset="0"/>
              </a:rPr>
              <a:t>’</a:t>
            </a:r>
            <a:r>
              <a:rPr lang="en-US" dirty="0">
                <a:latin typeface="Times New Roman" panose="02020603050405020304" pitchFamily="18" charset="0"/>
                <a:ea typeface="Times New Roman" panose="02020603050405020304" pitchFamily="18" charset="0"/>
              </a:rPr>
              <a:t>s </a:t>
            </a:r>
            <a:r>
              <a:rPr lang="en-US" dirty="0" smtClean="0">
                <a:latin typeface="Times New Roman" panose="02020603050405020304" pitchFamily="18" charset="0"/>
                <a:ea typeface="Times New Roman" panose="02020603050405020304" pitchFamily="18" charset="0"/>
              </a:rPr>
              <a:t>Report</a:t>
            </a:r>
            <a:endParaRPr lang="en-US" spc="100" dirty="0" smtClean="0">
              <a:latin typeface="Times New Roman" panose="02020603050405020304" pitchFamily="18" charset="0"/>
              <a:ea typeface="Times New Roman" panose="02020603050405020304" pitchFamily="18" charset="0"/>
            </a:endParaRPr>
          </a:p>
          <a:p>
            <a:pPr marL="63500" marR="168910" algn="just">
              <a:lnSpc>
                <a:spcPct val="116000"/>
              </a:lnSpc>
              <a:spcBef>
                <a:spcPts val="260"/>
              </a:spcBef>
              <a:spcAft>
                <a:spcPts val="0"/>
              </a:spcAft>
            </a:pPr>
            <a:endParaRPr lang="en-US" dirty="0" smtClean="0">
              <a:solidFill>
                <a:srgbClr val="000000"/>
              </a:solidFill>
              <a:latin typeface="Times New Roman" panose="02020603050405020304" pitchFamily="18" charset="0"/>
              <a:ea typeface="Times New Roman" panose="02020603050405020304" pitchFamily="18" charset="0"/>
            </a:endParaRPr>
          </a:p>
          <a:p>
            <a:pPr marL="63500" marR="168910" algn="just">
              <a:lnSpc>
                <a:spcPct val="116000"/>
              </a:lnSpc>
              <a:spcBef>
                <a:spcPts val="260"/>
              </a:spcBef>
              <a:spcAft>
                <a:spcPts val="0"/>
              </a:spcAft>
            </a:pPr>
            <a:r>
              <a:rPr lang="en-US" dirty="0" smtClean="0">
                <a:solidFill>
                  <a:srgbClr val="000000"/>
                </a:solidFill>
                <a:latin typeface="Times New Roman" panose="02020603050405020304" pitchFamily="18" charset="0"/>
                <a:ea typeface="Times New Roman" panose="02020603050405020304" pitchFamily="18" charset="0"/>
              </a:rPr>
              <a:t>This</a:t>
            </a:r>
            <a:r>
              <a:rPr lang="en-US" spc="70"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committee</a:t>
            </a:r>
            <a:r>
              <a:rPr lang="en-US" spc="1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found</a:t>
            </a:r>
            <a:r>
              <a:rPr lang="en-US" spc="7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compelling</a:t>
            </a:r>
            <a:r>
              <a:rPr lang="en-US" spc="15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evidence</a:t>
            </a:r>
            <a:r>
              <a:rPr lang="en-US" spc="135"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regarding</a:t>
            </a:r>
            <a:r>
              <a:rPr lang="en-US" spc="13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the</a:t>
            </a:r>
            <a:r>
              <a:rPr lang="en-US" spc="5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benefits</a:t>
            </a:r>
            <a:endParaRPr lang="en-US" sz="1600" dirty="0">
              <a:latin typeface="Times New Roman" panose="02020603050405020304" pitchFamily="18" charset="0"/>
              <a:ea typeface="Times New Roman" panose="02020603050405020304" pitchFamily="18" charset="0"/>
            </a:endParaRPr>
          </a:p>
          <a:p>
            <a:pPr marL="0" marR="33020" indent="0" algn="just">
              <a:lnSpc>
                <a:spcPct val="116000"/>
              </a:lnSpc>
              <a:spcBef>
                <a:spcPts val="10"/>
              </a:spcBef>
              <a:spcAft>
                <a:spcPts val="0"/>
              </a:spcAft>
              <a:buNone/>
            </a:pPr>
            <a:r>
              <a:rPr lang="en-US" dirty="0">
                <a:latin typeface="Times New Roman" panose="02020603050405020304" pitchFamily="18" charset="0"/>
                <a:ea typeface="Times New Roman" panose="02020603050405020304" pitchFamily="18" charset="0"/>
              </a:rPr>
              <a:t>of</a:t>
            </a:r>
            <a:r>
              <a:rPr lang="en-US" spc="30" dirty="0">
                <a:latin typeface="Times New Roman" panose="02020603050405020304" pitchFamily="18" charset="0"/>
                <a:ea typeface="Times New Roman" panose="02020603050405020304" pitchFamily="18" charset="0"/>
              </a:rPr>
              <a:t> </a:t>
            </a:r>
            <a:r>
              <a:rPr lang="en-US" spc="-130" dirty="0">
                <a:latin typeface="Times New Roman" panose="02020603050405020304" pitchFamily="18" charset="0"/>
                <a:ea typeface="Times New Roman" panose="02020603050405020304" pitchFamily="18" charset="0"/>
              </a:rPr>
              <a:t>P</a:t>
            </a:r>
            <a:r>
              <a:rPr lang="en-US" spc="-80" dirty="0">
                <a:latin typeface="Times New Roman" panose="02020603050405020304" pitchFamily="18" charset="0"/>
                <a:ea typeface="Times New Roman" panose="02020603050405020304" pitchFamily="18" charset="0"/>
              </a:rPr>
              <a:t>A</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for</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health</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as</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well</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as</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presence</a:t>
            </a:r>
            <a:r>
              <a:rPr lang="en-US" spc="1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dose-response</a:t>
            </a:r>
            <a:r>
              <a:rPr lang="en-US" spc="1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relationship</a:t>
            </a:r>
            <a:r>
              <a:rPr lang="en-US" spc="1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for</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many diseases</a:t>
            </a:r>
            <a:r>
              <a:rPr lang="en-US" spc="1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health</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conditions.</a:t>
            </a:r>
            <a:r>
              <a:rPr lang="en-US" spc="150" dirty="0">
                <a:latin typeface="Times New Roman" panose="02020603050405020304" pitchFamily="18" charset="0"/>
                <a:ea typeface="Times New Roman" panose="02020603050405020304" pitchFamily="18" charset="0"/>
              </a:rPr>
              <a:t> </a:t>
            </a:r>
          </a:p>
          <a:p>
            <a:pPr marR="33020" algn="just">
              <a:lnSpc>
                <a:spcPct val="116000"/>
              </a:lnSpc>
              <a:spcBef>
                <a:spcPts val="10"/>
              </a:spcBef>
              <a:spcAft>
                <a:spcPts val="0"/>
              </a:spcAft>
              <a:buFont typeface="Wingdings" panose="05000000000000000000" pitchFamily="2" charset="2"/>
              <a:buChar char="§"/>
            </a:pPr>
            <a:r>
              <a:rPr lang="en-US" spc="-100" dirty="0" smtClean="0">
                <a:latin typeface="Times New Roman" panose="02020603050405020304" pitchFamily="18" charset="0"/>
                <a:ea typeface="Times New Roman" panose="02020603050405020304" pitchFamily="18" charset="0"/>
              </a:rPr>
              <a:t>T</a:t>
            </a:r>
            <a:r>
              <a:rPr lang="en-US" dirty="0" smtClean="0">
                <a:latin typeface="Times New Roman" panose="02020603050405020304" pitchFamily="18" charset="0"/>
                <a:ea typeface="Times New Roman" panose="02020603050405020304" pitchFamily="18" charset="0"/>
              </a:rPr>
              <a:t>wo</a:t>
            </a:r>
            <a:r>
              <a:rPr lang="en-US" spc="65"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important</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conclusions</a:t>
            </a:r>
            <a:r>
              <a:rPr lang="en-US" spc="1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from</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Physical Activity</a:t>
            </a:r>
            <a:r>
              <a:rPr lang="en-US" i="1" spc="135"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Guidelines</a:t>
            </a:r>
            <a:r>
              <a:rPr lang="en-US" i="1" spc="150"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Advisory</a:t>
            </a:r>
            <a:r>
              <a:rPr lang="en-US" i="1" spc="130"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Committee</a:t>
            </a:r>
            <a:r>
              <a:rPr lang="en-US" i="1" spc="160"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Report</a:t>
            </a:r>
            <a:r>
              <a:rPr lang="en-US" spc="1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that</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influenced</a:t>
            </a:r>
            <a:r>
              <a:rPr lang="en-US" spc="1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development of</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spc="-130" dirty="0">
                <a:latin typeface="Times New Roman" panose="02020603050405020304" pitchFamily="18" charset="0"/>
                <a:ea typeface="Times New Roman" panose="02020603050405020304" pitchFamily="18" charset="0"/>
              </a:rPr>
              <a:t>P</a:t>
            </a:r>
            <a:r>
              <a:rPr lang="en-US" spc="-80" dirty="0">
                <a:latin typeface="Times New Roman" panose="02020603050405020304" pitchFamily="18" charset="0"/>
                <a:ea typeface="Times New Roman" panose="02020603050405020304" pitchFamily="18" charset="0"/>
              </a:rPr>
              <a:t>A</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recommendations</a:t>
            </a:r>
            <a:r>
              <a:rPr lang="en-US" spc="2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are</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following:</a:t>
            </a:r>
            <a:endParaRPr lang="en-US" sz="16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4203415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011" y="653143"/>
            <a:ext cx="11416938" cy="5523820"/>
          </a:xfrm>
        </p:spPr>
        <p:txBody>
          <a:bodyPr>
            <a:normAutofit/>
          </a:bodyPr>
          <a:lstStyle/>
          <a:p>
            <a:pPr algn="just"/>
            <a:r>
              <a:rPr lang="en-US" dirty="0"/>
              <a:t>The healthier populations typically encountered in the health fitness </a:t>
            </a:r>
            <a:r>
              <a:rPr lang="en-US" dirty="0" smtClean="0"/>
              <a:t>setting generally </a:t>
            </a:r>
            <a:r>
              <a:rPr lang="en-US" dirty="0"/>
              <a:t>warrant a less intensive approach to the </a:t>
            </a:r>
            <a:r>
              <a:rPr lang="en-US" dirty="0" smtClean="0"/>
              <a:t>pre-exercise evaluation.</a:t>
            </a:r>
          </a:p>
          <a:p>
            <a:pPr algn="just"/>
            <a:endParaRPr lang="en-US" dirty="0"/>
          </a:p>
          <a:p>
            <a:pPr algn="just"/>
            <a:r>
              <a:rPr lang="en-US" dirty="0" smtClean="0"/>
              <a:t>However</a:t>
            </a:r>
            <a:r>
              <a:rPr lang="en-US" dirty="0"/>
              <a:t>, individuals with chronic disease and other health challenges may be encountered in these settings, so exercise professionals are urged to be prudent in identifying those who need medical clearance</a:t>
            </a:r>
            <a:r>
              <a:rPr lang="en-US" dirty="0" smtClean="0"/>
              <a:t>.</a:t>
            </a:r>
          </a:p>
          <a:p>
            <a:pPr marL="0" indent="0" algn="just">
              <a:buNone/>
            </a:pPr>
            <a:endParaRPr lang="en-US" dirty="0"/>
          </a:p>
          <a:p>
            <a:pPr algn="just"/>
            <a:r>
              <a:rPr lang="en-US" dirty="0"/>
              <a:t>A comprehensive </a:t>
            </a:r>
            <a:r>
              <a:rPr lang="en-US" dirty="0" smtClean="0"/>
              <a:t>pre-exercise </a:t>
            </a:r>
            <a:r>
              <a:rPr lang="en-US" dirty="0"/>
              <a:t>evaluation in the clinical setting generally </a:t>
            </a:r>
            <a:r>
              <a:rPr lang="en-US" dirty="0" smtClean="0"/>
              <a:t> includes </a:t>
            </a:r>
            <a:r>
              <a:rPr lang="en-US" b="1" dirty="0"/>
              <a:t>a medical history and risk factor assessment</a:t>
            </a:r>
            <a:r>
              <a:rPr lang="en-US" dirty="0"/>
              <a:t>, </a:t>
            </a:r>
            <a:r>
              <a:rPr lang="en-US" b="1" dirty="0"/>
              <a:t>physical examination</a:t>
            </a:r>
            <a:r>
              <a:rPr lang="en-US" dirty="0"/>
              <a:t>, and </a:t>
            </a:r>
            <a:r>
              <a:rPr lang="en-US" b="1" dirty="0"/>
              <a:t>laboratory tests,</a:t>
            </a:r>
            <a:r>
              <a:rPr lang="en-US" dirty="0"/>
              <a:t> </a:t>
            </a:r>
            <a:r>
              <a:rPr lang="en-US" b="1" dirty="0"/>
              <a:t>the results of which should be documented in the client’s or patient’s file</a:t>
            </a:r>
            <a:r>
              <a:rPr lang="en-US" dirty="0"/>
              <a:t>.</a:t>
            </a:r>
          </a:p>
        </p:txBody>
      </p:sp>
    </p:spTree>
    <p:extLst>
      <p:ext uri="{BB962C8B-B14F-4D97-AF65-F5344CB8AC3E}">
        <p14:creationId xmlns:p14="http://schemas.microsoft.com/office/powerpoint/2010/main" val="3164644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9721"/>
          </a:xfrm>
        </p:spPr>
        <p:txBody>
          <a:bodyPr>
            <a:normAutofit/>
          </a:bodyPr>
          <a:lstStyle/>
          <a:p>
            <a:r>
              <a:rPr lang="en-US" sz="5400" b="1" dirty="0"/>
              <a:t>INFORMED CONSEN</a:t>
            </a:r>
          </a:p>
        </p:txBody>
      </p:sp>
      <p:sp>
        <p:nvSpPr>
          <p:cNvPr id="3" name="Content Placeholder 2"/>
          <p:cNvSpPr>
            <a:spLocks noGrp="1"/>
          </p:cNvSpPr>
          <p:nvPr>
            <p:ph idx="1"/>
          </p:nvPr>
        </p:nvSpPr>
        <p:spPr>
          <a:xfrm>
            <a:off x="300446" y="1071154"/>
            <a:ext cx="11469188" cy="5355772"/>
          </a:xfrm>
        </p:spPr>
        <p:txBody>
          <a:bodyPr>
            <a:normAutofit fontScale="92500"/>
          </a:bodyPr>
          <a:lstStyle/>
          <a:p>
            <a:pPr algn="just"/>
            <a:r>
              <a:rPr lang="en-US" dirty="0"/>
              <a:t>Obtaining adequate informed consent from participants before exercise testing in health/fitness or clinical settings is an important ethical and legal consideration. </a:t>
            </a:r>
            <a:endParaRPr lang="en-US" dirty="0" smtClean="0"/>
          </a:p>
          <a:p>
            <a:pPr algn="just"/>
            <a:r>
              <a:rPr lang="en-US" dirty="0" smtClean="0"/>
              <a:t>Although </a:t>
            </a:r>
            <a:r>
              <a:rPr lang="en-US" dirty="0"/>
              <a:t>the content and extent of consent forms may vary, enough information must be present in the informed consent process to ensure that the participant knows and understands the purposes and risks associated with the test </a:t>
            </a:r>
            <a:r>
              <a:rPr lang="en-US" dirty="0" smtClean="0"/>
              <a:t>or exercise </a:t>
            </a:r>
            <a:r>
              <a:rPr lang="en-US" dirty="0"/>
              <a:t>program in health/fitness or clinical settings. </a:t>
            </a:r>
            <a:endParaRPr lang="en-US" dirty="0" smtClean="0"/>
          </a:p>
          <a:p>
            <a:pPr algn="just"/>
            <a:endParaRPr lang="en-US" dirty="0"/>
          </a:p>
          <a:p>
            <a:pPr algn="just"/>
            <a:r>
              <a:rPr lang="en-US" dirty="0" smtClean="0"/>
              <a:t>The </a:t>
            </a:r>
            <a:r>
              <a:rPr lang="en-US" dirty="0"/>
              <a:t>consent form should be verbally explained and include a statement indicating the client or patient has been given an opportunity to ask questions about the procedure and </a:t>
            </a:r>
            <a:r>
              <a:rPr lang="en-US" dirty="0" smtClean="0"/>
              <a:t>has sufficient </a:t>
            </a:r>
            <a:r>
              <a:rPr lang="en-US" dirty="0"/>
              <a:t>information to give informed </a:t>
            </a:r>
            <a:r>
              <a:rPr lang="en-US" dirty="0" smtClean="0"/>
              <a:t>consent</a:t>
            </a:r>
          </a:p>
          <a:p>
            <a:pPr algn="just"/>
            <a:r>
              <a:rPr lang="en-US" dirty="0"/>
              <a:t>The consent </a:t>
            </a:r>
            <a:r>
              <a:rPr lang="en-US" dirty="0" smtClean="0"/>
              <a:t>form must </a:t>
            </a:r>
            <a:r>
              <a:rPr lang="en-US" dirty="0"/>
              <a:t>indicate the participant is free to withdraw from the procedure at any time</a:t>
            </a:r>
          </a:p>
        </p:txBody>
      </p:sp>
    </p:spTree>
    <p:extLst>
      <p:ext uri="{BB962C8B-B14F-4D97-AF65-F5344CB8AC3E}">
        <p14:creationId xmlns:p14="http://schemas.microsoft.com/office/powerpoint/2010/main" val="28810399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62595" y="0"/>
            <a:ext cx="7485016" cy="6766560"/>
          </a:xfrm>
          <a:prstGeom prst="rect">
            <a:avLst/>
          </a:prstGeom>
        </p:spPr>
      </p:pic>
    </p:spTree>
    <p:extLst>
      <p:ext uri="{BB962C8B-B14F-4D97-AF65-F5344CB8AC3E}">
        <p14:creationId xmlns:p14="http://schemas.microsoft.com/office/powerpoint/2010/main" val="35207795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951458"/>
          </a:xfrm>
        </p:spPr>
        <p:txBody>
          <a:bodyPr>
            <a:normAutofit/>
          </a:bodyPr>
          <a:lstStyle/>
          <a:p>
            <a:r>
              <a:rPr lang="en-US" sz="4000" b="1" dirty="0"/>
              <a:t>MEDICAL HISTORY AND CARDIOVASCULAR DISEASE RISK FACTOR ASSESSMEN</a:t>
            </a:r>
          </a:p>
        </p:txBody>
      </p:sp>
    </p:spTree>
    <p:extLst>
      <p:ext uri="{BB962C8B-B14F-4D97-AF65-F5344CB8AC3E}">
        <p14:creationId xmlns:p14="http://schemas.microsoft.com/office/powerpoint/2010/main" val="18803811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lstStyle/>
          <a:p>
            <a:pPr algn="ctr"/>
            <a:r>
              <a:rPr lang="en-US" b="1" dirty="0" smtClean="0"/>
              <a:t>Components of Medical History </a:t>
            </a:r>
            <a:endParaRPr lang="en-US" b="1" dirty="0"/>
          </a:p>
        </p:txBody>
      </p:sp>
      <p:sp>
        <p:nvSpPr>
          <p:cNvPr id="3" name="Content Placeholder 2"/>
          <p:cNvSpPr>
            <a:spLocks noGrp="1"/>
          </p:cNvSpPr>
          <p:nvPr>
            <p:ph idx="1"/>
          </p:nvPr>
        </p:nvSpPr>
        <p:spPr>
          <a:xfrm>
            <a:off x="261257" y="1097280"/>
            <a:ext cx="11665132" cy="5079683"/>
          </a:xfrm>
        </p:spPr>
        <p:txBody>
          <a:bodyPr/>
          <a:lstStyle/>
          <a:p>
            <a:pPr marL="0" marR="0" indent="0" algn="just">
              <a:spcBef>
                <a:spcPts val="0"/>
              </a:spcBef>
              <a:spcAft>
                <a:spcPts val="0"/>
              </a:spcAft>
              <a:buNone/>
            </a:pPr>
            <a:r>
              <a:rPr lang="en-US" b="1" dirty="0" smtClean="0">
                <a:latin typeface="Times New Roman" panose="02020603050405020304" pitchFamily="18" charset="0"/>
                <a:ea typeface="Times New Roman" panose="02020603050405020304" pitchFamily="18" charset="0"/>
              </a:rPr>
              <a:t>Appropriate</a:t>
            </a:r>
            <a:r>
              <a:rPr lang="en-US" b="1" spc="-75" dirty="0" smtClean="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components</a:t>
            </a:r>
            <a:r>
              <a:rPr lang="en-US" b="1" spc="-7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of</a:t>
            </a:r>
            <a:r>
              <a:rPr lang="en-US" b="1" spc="-1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the</a:t>
            </a:r>
            <a:r>
              <a:rPr lang="en-US" b="1" spc="-2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medical</a:t>
            </a:r>
            <a:r>
              <a:rPr lang="en-US" b="1" spc="-5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history</a:t>
            </a:r>
            <a:r>
              <a:rPr lang="en-US" b="1" spc="-4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may</a:t>
            </a:r>
            <a:r>
              <a:rPr lang="en-US" b="1" spc="-3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include</a:t>
            </a:r>
            <a:r>
              <a:rPr lang="en-US" b="1" spc="-4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the</a:t>
            </a:r>
            <a:r>
              <a:rPr lang="en-US" b="1" spc="-2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following</a:t>
            </a:r>
            <a:r>
              <a:rPr lang="en-US" b="1" dirty="0" smtClean="0">
                <a:latin typeface="Times New Roman" panose="02020603050405020304" pitchFamily="18"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a:p>
            <a:pPr algn="just"/>
            <a:r>
              <a:rPr lang="en-US" b="1" dirty="0" smtClean="0">
                <a:latin typeface="Times New Roman" panose="02020603050405020304" pitchFamily="18" charset="0"/>
                <a:ea typeface="Times New Roman" panose="02020603050405020304" pitchFamily="18" charset="0"/>
              </a:rPr>
              <a:t>Medical</a:t>
            </a:r>
            <a:r>
              <a:rPr lang="en-US" b="1" spc="-50" dirty="0" smtClean="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diagnoses</a:t>
            </a:r>
            <a:r>
              <a:rPr lang="en-US" b="1" spc="-6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and</a:t>
            </a:r>
            <a:r>
              <a:rPr lang="en-US" b="1" spc="-2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history</a:t>
            </a:r>
            <a:r>
              <a:rPr lang="en-US" b="1" spc="-4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of</a:t>
            </a:r>
            <a:r>
              <a:rPr lang="en-US" b="1" spc="-15"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medical</a:t>
            </a:r>
            <a:r>
              <a:rPr lang="en-US" b="1" spc="-50"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procedures:</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cardiovascular disease</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risk</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factors</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including</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hypertension,</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obesit</a:t>
            </a:r>
            <a:r>
              <a:rPr lang="en-US" spc="-95" dirty="0">
                <a:latin typeface="Times New Roman" panose="02020603050405020304" pitchFamily="18" charset="0"/>
                <a:ea typeface="Times New Roman" panose="02020603050405020304" pitchFamily="18" charset="0"/>
              </a:rPr>
              <a:t>y</a:t>
            </a:r>
            <a:r>
              <a:rPr lang="en-US" dirty="0">
                <a:latin typeface="Times New Roman" panose="02020603050405020304" pitchFamily="18" charset="0"/>
                <a:ea typeface="Times New Roman" panose="02020603050405020304" pitchFamily="18" charset="0"/>
              </a:rPr>
              <a:t>,</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dyslipidemia,</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 diabetes;</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cardiovascular</a:t>
            </a:r>
            <a:r>
              <a:rPr lang="en-US" spc="-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disease</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including</a:t>
            </a:r>
            <a:r>
              <a:rPr lang="en-US" spc="-6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heart</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failure,</a:t>
            </a:r>
            <a:r>
              <a:rPr lang="en-US" spc="-45" dirty="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valvular</a:t>
            </a:r>
            <a:r>
              <a:rPr lang="en-US" dirty="0" smtClean="0">
                <a:latin typeface="Times New Roman" panose="02020603050405020304" pitchFamily="18" charset="0"/>
                <a:ea typeface="Times New Roman" panose="02020603050405020304" pitchFamily="18" charset="0"/>
              </a:rPr>
              <a:t> </a:t>
            </a:r>
            <a:r>
              <a:rPr lang="en-US" dirty="0"/>
              <a:t>dysfunction (e.g., aortic stenosis/mitral valve disease), myocardial infarction, and other acute coronary syndromes; percutaneous coronary interventions including angioplasty and coronary stent(s), coronary artery bypass surgery, and other cardiac surgeries such as </a:t>
            </a:r>
            <a:r>
              <a:rPr lang="en-US" dirty="0" err="1"/>
              <a:t>valvular</a:t>
            </a:r>
            <a:r>
              <a:rPr lang="en-US" dirty="0"/>
              <a:t> surgeries; cardiac transplantation; pacemaker and/or implantable cardioverter defibrillator; </a:t>
            </a:r>
          </a:p>
        </p:txBody>
      </p:sp>
    </p:spTree>
    <p:extLst>
      <p:ext uri="{BB962C8B-B14F-4D97-AF65-F5344CB8AC3E}">
        <p14:creationId xmlns:p14="http://schemas.microsoft.com/office/powerpoint/2010/main" val="33326058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703" y="679269"/>
            <a:ext cx="10792097" cy="5865222"/>
          </a:xfrm>
        </p:spPr>
        <p:txBody>
          <a:bodyPr>
            <a:normAutofit/>
          </a:bodyPr>
          <a:lstStyle/>
          <a:p>
            <a:pPr algn="just"/>
            <a:r>
              <a:rPr lang="en-US" dirty="0" smtClean="0"/>
              <a:t>peripheral </a:t>
            </a:r>
            <a:r>
              <a:rPr lang="en-US" dirty="0"/>
              <a:t>vascular disease; pulmonary disease including asthma, emphysema, and bronchitis; cerebrovascular disease including stroke and transient ischemic attacks; </a:t>
            </a:r>
            <a:r>
              <a:rPr lang="en-US" dirty="0" smtClean="0"/>
              <a:t>anemia; </a:t>
            </a:r>
            <a:r>
              <a:rPr lang="en-US" dirty="0"/>
              <a:t>cancer; pregnancy; osteoporosis; musculoskeletal disorders; emotional disorders; and eating </a:t>
            </a:r>
            <a:r>
              <a:rPr lang="en-US" dirty="0" smtClean="0"/>
              <a:t>disorders</a:t>
            </a:r>
            <a:endParaRPr lang="en-US" dirty="0"/>
          </a:p>
          <a:p>
            <a:endParaRPr lang="en-US" dirty="0" smtClean="0"/>
          </a:p>
          <a:p>
            <a:r>
              <a:rPr lang="en-US" b="1" dirty="0" smtClean="0"/>
              <a:t>Previous </a:t>
            </a:r>
            <a:r>
              <a:rPr lang="en-US" b="1" dirty="0"/>
              <a:t>physical examination findings:</a:t>
            </a:r>
            <a:r>
              <a:rPr lang="en-US" dirty="0"/>
              <a:t> murmurs, clicks, gallop </a:t>
            </a:r>
            <a:r>
              <a:rPr lang="en-US" dirty="0" smtClean="0"/>
              <a:t>rhythms, other </a:t>
            </a:r>
            <a:r>
              <a:rPr lang="en-US" dirty="0"/>
              <a:t>abnormal heart sounds, and other unusual cardiac and vascular findings; abnormal pulmonary findings (</a:t>
            </a:r>
            <a:r>
              <a:rPr lang="en-US" i="1" dirty="0"/>
              <a:t>e.g.</a:t>
            </a:r>
            <a:r>
              <a:rPr lang="en-US" dirty="0"/>
              <a:t>, wheezes, rales, crackles), high blood pressure, and edema</a:t>
            </a:r>
          </a:p>
          <a:p>
            <a:r>
              <a:rPr lang="en-US" dirty="0"/>
              <a:t>  </a:t>
            </a:r>
            <a:r>
              <a:rPr lang="en-US" b="1" dirty="0"/>
              <a:t>Laboratory findings: </a:t>
            </a:r>
            <a:r>
              <a:rPr lang="en-US" dirty="0"/>
              <a:t>plasma glucose, HbA1C, </a:t>
            </a:r>
            <a:r>
              <a:rPr lang="en-US" dirty="0" err="1"/>
              <a:t>hs</a:t>
            </a:r>
            <a:r>
              <a:rPr lang="en-US" dirty="0"/>
              <a:t>-CRP, serum lipids and lipoproteins, or other significant laboratory abnormalities</a:t>
            </a:r>
          </a:p>
          <a:p>
            <a:pPr algn="just"/>
            <a:endParaRPr lang="en-US" sz="3600" dirty="0"/>
          </a:p>
        </p:txBody>
      </p:sp>
    </p:spTree>
    <p:extLst>
      <p:ext uri="{BB962C8B-B14F-4D97-AF65-F5344CB8AC3E}">
        <p14:creationId xmlns:p14="http://schemas.microsoft.com/office/powerpoint/2010/main" val="40526438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5" y="666206"/>
            <a:ext cx="11234057" cy="5510757"/>
          </a:xfrm>
        </p:spPr>
        <p:txBody>
          <a:bodyPr/>
          <a:lstStyle/>
          <a:p>
            <a:pPr algn="just"/>
            <a:r>
              <a:rPr lang="en-US" b="1" dirty="0"/>
              <a:t>History of symptoms</a:t>
            </a:r>
            <a:r>
              <a:rPr lang="en-US" dirty="0"/>
              <a:t>: discomfort (e.g., pressure, tingling sensation, pain, heaviness, burning, tightness, squeezing, numbness) in the chest, jaw, neck, back, or arms; light-headedness, dizziness, or fainting; temporary loss of visual acuity or speech; transient unilateral numbness or weakness; shortness of breath; rapid heartbeat or palpitations, especially if associated with physical activity, eating a large meal, emotional upset, or exposure to cold (or any combination of these activities)</a:t>
            </a:r>
          </a:p>
          <a:p>
            <a:r>
              <a:rPr lang="en-US" dirty="0"/>
              <a:t>  </a:t>
            </a:r>
            <a:r>
              <a:rPr lang="en-US" b="1" dirty="0"/>
              <a:t>Recent illness, hospitalization, new medical diagnoses, or surgical procedures</a:t>
            </a:r>
          </a:p>
          <a:p>
            <a:endParaRPr lang="en-US" dirty="0"/>
          </a:p>
        </p:txBody>
      </p:sp>
    </p:spTree>
    <p:extLst>
      <p:ext uri="{BB962C8B-B14F-4D97-AF65-F5344CB8AC3E}">
        <p14:creationId xmlns:p14="http://schemas.microsoft.com/office/powerpoint/2010/main" val="18295960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823" y="666206"/>
            <a:ext cx="11299371" cy="5943600"/>
          </a:xfrm>
        </p:spPr>
        <p:txBody>
          <a:bodyPr>
            <a:normAutofit/>
          </a:bodyPr>
          <a:lstStyle/>
          <a:p>
            <a:r>
              <a:rPr lang="en-US" b="1" dirty="0"/>
              <a:t>Orthopedic problems including arthritis, joint swelling, and any </a:t>
            </a:r>
            <a:r>
              <a:rPr lang="en-US" b="1" dirty="0" smtClean="0"/>
              <a:t>condition that </a:t>
            </a:r>
            <a:r>
              <a:rPr lang="en-US" b="1" dirty="0"/>
              <a:t>would make ambulation or use of certain test modalities difficult</a:t>
            </a:r>
          </a:p>
          <a:p>
            <a:r>
              <a:rPr lang="en-US" dirty="0"/>
              <a:t>  </a:t>
            </a:r>
            <a:r>
              <a:rPr lang="en-US" b="1" dirty="0"/>
              <a:t>Medication use </a:t>
            </a:r>
            <a:r>
              <a:rPr lang="en-US" dirty="0"/>
              <a:t>(including dietary/nutritional supplements) and drug allergies</a:t>
            </a:r>
          </a:p>
          <a:p>
            <a:r>
              <a:rPr lang="en-US" b="1" dirty="0"/>
              <a:t>  Other habits including caffeine, alcohol, tobacco, or recreational (</a:t>
            </a:r>
            <a:r>
              <a:rPr lang="en-US" b="1" dirty="0" smtClean="0"/>
              <a:t>illicit) drug </a:t>
            </a:r>
            <a:r>
              <a:rPr lang="en-US" b="1" dirty="0"/>
              <a:t>use</a:t>
            </a:r>
          </a:p>
          <a:p>
            <a:r>
              <a:rPr lang="en-US" dirty="0"/>
              <a:t>  </a:t>
            </a:r>
            <a:r>
              <a:rPr lang="en-US" b="1" dirty="0"/>
              <a:t>Exercise history: </a:t>
            </a:r>
            <a:r>
              <a:rPr lang="en-US" dirty="0"/>
              <a:t>information on readiness for change and habitual level of activity: frequency, duration or time, type, and intensity or FITT of </a:t>
            </a:r>
            <a:r>
              <a:rPr lang="en-US" dirty="0" smtClean="0"/>
              <a:t>exercise</a:t>
            </a:r>
          </a:p>
          <a:p>
            <a:r>
              <a:rPr lang="en-US" b="1" dirty="0"/>
              <a:t>Work history </a:t>
            </a:r>
            <a:r>
              <a:rPr lang="en-US" dirty="0"/>
              <a:t>with emphasis on current or expected physical demands, noting upper and lower extremity requirements</a:t>
            </a:r>
          </a:p>
          <a:p>
            <a:r>
              <a:rPr lang="en-US" dirty="0"/>
              <a:t>  </a:t>
            </a:r>
            <a:r>
              <a:rPr lang="en-US" b="1" dirty="0"/>
              <a:t>Family history of cardiac, pulmonary, or metabolic disease, stroke, or sudden death</a:t>
            </a:r>
          </a:p>
          <a:p>
            <a:endParaRPr lang="en-US" dirty="0"/>
          </a:p>
          <a:p>
            <a:endParaRPr lang="en-US" dirty="0"/>
          </a:p>
        </p:txBody>
      </p:sp>
    </p:spTree>
    <p:extLst>
      <p:ext uri="{BB962C8B-B14F-4D97-AF65-F5344CB8AC3E}">
        <p14:creationId xmlns:p14="http://schemas.microsoft.com/office/powerpoint/2010/main" val="25166895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06286" y="0"/>
            <a:ext cx="7458891" cy="6858000"/>
          </a:xfrm>
          <a:prstGeom prst="rect">
            <a:avLst/>
          </a:prstGeom>
        </p:spPr>
      </p:pic>
    </p:spTree>
    <p:extLst>
      <p:ext uri="{BB962C8B-B14F-4D97-AF65-F5344CB8AC3E}">
        <p14:creationId xmlns:p14="http://schemas.microsoft.com/office/powerpoint/2010/main" val="13852171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527606"/>
          </a:xfrm>
        </p:spPr>
        <p:txBody>
          <a:bodyPr>
            <a:noAutofit/>
          </a:bodyPr>
          <a:lstStyle/>
          <a:p>
            <a:r>
              <a:rPr lang="en-US" sz="4000" b="1" dirty="0"/>
              <a:t>Case Studies to Conduct Cardiovascular Disease Risk </a:t>
            </a:r>
            <a:r>
              <a:rPr lang="en-US" sz="4000" b="1" dirty="0" smtClean="0"/>
              <a:t>Factor Assessment</a:t>
            </a:r>
            <a:r>
              <a:rPr lang="en-US" sz="4000" b="1" dirty="0"/>
              <a:t/>
            </a:r>
            <a:br>
              <a:rPr lang="en-US" sz="4000" b="1" dirty="0"/>
            </a:br>
            <a:endParaRPr lang="en-US" sz="4000" b="1" dirty="0"/>
          </a:p>
        </p:txBody>
      </p:sp>
    </p:spTree>
    <p:extLst>
      <p:ext uri="{BB962C8B-B14F-4D97-AF65-F5344CB8AC3E}">
        <p14:creationId xmlns:p14="http://schemas.microsoft.com/office/powerpoint/2010/main" val="524531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lstStyle/>
          <a:p>
            <a:r>
              <a:rPr lang="en-US" dirty="0" smtClean="0"/>
              <a:t>CONT</a:t>
            </a:r>
            <a:endParaRPr lang="en-US" dirty="0"/>
          </a:p>
        </p:txBody>
      </p:sp>
      <p:sp>
        <p:nvSpPr>
          <p:cNvPr id="3" name="Content Placeholder 2"/>
          <p:cNvSpPr>
            <a:spLocks noGrp="1"/>
          </p:cNvSpPr>
          <p:nvPr>
            <p:ph idx="1"/>
          </p:nvPr>
        </p:nvSpPr>
        <p:spPr>
          <a:xfrm>
            <a:off x="838200" y="1097280"/>
            <a:ext cx="10515600" cy="5079683"/>
          </a:xfrm>
        </p:spPr>
        <p:txBody>
          <a:bodyPr/>
          <a:lstStyle/>
          <a:p>
            <a:pPr algn="just"/>
            <a:r>
              <a:rPr lang="en-US" dirty="0"/>
              <a:t>Important health benefits can be obtained by performing a moderate amount of PA on most, if not all, days of the week.</a:t>
            </a:r>
          </a:p>
          <a:p>
            <a:pPr marL="0" indent="0" algn="just">
              <a:buNone/>
            </a:pPr>
            <a:r>
              <a:rPr lang="en-US" dirty="0" smtClean="0"/>
              <a:t> </a:t>
            </a:r>
          </a:p>
          <a:p>
            <a:pPr algn="just"/>
            <a:endParaRPr lang="en-US" dirty="0"/>
          </a:p>
          <a:p>
            <a:pPr algn="just"/>
            <a:r>
              <a:rPr lang="en-US" dirty="0" smtClean="0"/>
              <a:t>Additional </a:t>
            </a:r>
            <a:r>
              <a:rPr lang="en-US" dirty="0"/>
              <a:t>health benefits result from greater amounts of </a:t>
            </a:r>
            <a:r>
              <a:rPr lang="en-US" dirty="0" smtClean="0"/>
              <a:t>PA.</a:t>
            </a:r>
          </a:p>
          <a:p>
            <a:pPr algn="just"/>
            <a:r>
              <a:rPr lang="en-US" dirty="0" smtClean="0"/>
              <a:t>Individuals </a:t>
            </a:r>
            <a:r>
              <a:rPr lang="en-US" dirty="0"/>
              <a:t>who maintain a regular program of PA that is longer in duration, of greater intensity, or both are likely to derive greater benefit than those who engage in lesser amounts</a:t>
            </a:r>
          </a:p>
          <a:p>
            <a:pPr marL="0" indent="0" algn="just">
              <a:buNone/>
            </a:pPr>
            <a:endParaRPr lang="en-US" dirty="0"/>
          </a:p>
        </p:txBody>
      </p:sp>
    </p:spTree>
    <p:extLst>
      <p:ext uri="{BB962C8B-B14F-4D97-AF65-F5344CB8AC3E}">
        <p14:creationId xmlns:p14="http://schemas.microsoft.com/office/powerpoint/2010/main" val="38915579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4406"/>
          </a:xfrm>
        </p:spPr>
        <p:txBody>
          <a:bodyPr/>
          <a:lstStyle/>
          <a:p>
            <a:r>
              <a:rPr lang="en-US" b="1" dirty="0">
                <a:solidFill>
                  <a:srgbClr val="592B80"/>
                </a:solidFill>
                <a:latin typeface="Times New Roman" panose="02020603050405020304" pitchFamily="18" charset="0"/>
                <a:ea typeface="Times New Roman" panose="02020603050405020304" pitchFamily="18" charset="0"/>
              </a:rPr>
              <a:t>CASE</a:t>
            </a:r>
            <a:r>
              <a:rPr lang="en-US" b="1" spc="-40" dirty="0">
                <a:solidFill>
                  <a:srgbClr val="592B80"/>
                </a:solidFill>
                <a:latin typeface="Times New Roman" panose="02020603050405020304" pitchFamily="18" charset="0"/>
                <a:ea typeface="Times New Roman" panose="02020603050405020304" pitchFamily="18" charset="0"/>
              </a:rPr>
              <a:t> </a:t>
            </a:r>
            <a:r>
              <a:rPr lang="en-US" b="1" dirty="0">
                <a:solidFill>
                  <a:srgbClr val="592B80"/>
                </a:solidFill>
                <a:latin typeface="Times New Roman" panose="02020603050405020304" pitchFamily="18" charset="0"/>
                <a:ea typeface="Times New Roman" panose="02020603050405020304" pitchFamily="18" charset="0"/>
              </a:rPr>
              <a:t>STUD</a:t>
            </a:r>
            <a:r>
              <a:rPr lang="en-US" b="1" spc="-55" dirty="0">
                <a:solidFill>
                  <a:srgbClr val="592B80"/>
                </a:solidFill>
                <a:latin typeface="Times New Roman" panose="02020603050405020304" pitchFamily="18" charset="0"/>
                <a:ea typeface="Times New Roman" panose="02020603050405020304" pitchFamily="18" charset="0"/>
              </a:rPr>
              <a:t>Y </a:t>
            </a:r>
            <a:r>
              <a:rPr lang="en-US" b="1" dirty="0">
                <a:solidFill>
                  <a:srgbClr val="592B80"/>
                </a:solidFill>
                <a:latin typeface="Times New Roman" panose="02020603050405020304" pitchFamily="18" charset="0"/>
                <a:ea typeface="Times New Roman" panose="02020603050405020304" pitchFamily="18" charset="0"/>
              </a:rPr>
              <a:t>I</a:t>
            </a:r>
            <a:endParaRPr lang="en-US" dirty="0"/>
          </a:p>
        </p:txBody>
      </p:sp>
      <p:sp>
        <p:nvSpPr>
          <p:cNvPr id="3" name="Content Placeholder 2"/>
          <p:cNvSpPr>
            <a:spLocks noGrp="1"/>
          </p:cNvSpPr>
          <p:nvPr>
            <p:ph idx="1"/>
          </p:nvPr>
        </p:nvSpPr>
        <p:spPr>
          <a:xfrm>
            <a:off x="378823" y="1149532"/>
            <a:ext cx="11443063" cy="5551714"/>
          </a:xfrm>
        </p:spPr>
        <p:txBody>
          <a:bodyPr>
            <a:normAutofit lnSpcReduction="10000"/>
          </a:bodyPr>
          <a:lstStyle/>
          <a:p>
            <a:r>
              <a:rPr lang="en-US" dirty="0" smtClean="0"/>
              <a:t>Female, age </a:t>
            </a:r>
            <a:r>
              <a:rPr lang="en-US" dirty="0"/>
              <a:t>21 </a:t>
            </a:r>
            <a:r>
              <a:rPr lang="en-US" dirty="0" err="1"/>
              <a:t>yr</a:t>
            </a:r>
            <a:r>
              <a:rPr lang="en-US" dirty="0"/>
              <a:t>, smokes socially on weekends (~10–20 cigarettes). </a:t>
            </a:r>
          </a:p>
          <a:p>
            <a:r>
              <a:rPr lang="en-US" dirty="0" smtClean="0"/>
              <a:t>Drinks </a:t>
            </a:r>
            <a:r>
              <a:rPr lang="en-US" dirty="0"/>
              <a:t>alcohol one or two nights a week, usually on weekends. </a:t>
            </a:r>
            <a:endParaRPr lang="en-US" dirty="0" smtClean="0"/>
          </a:p>
          <a:p>
            <a:r>
              <a:rPr lang="en-US" dirty="0" smtClean="0"/>
              <a:t>Height </a:t>
            </a:r>
            <a:r>
              <a:rPr lang="en-US" dirty="0"/>
              <a:t>= 63 in (160 cm), weight = 124 </a:t>
            </a:r>
            <a:r>
              <a:rPr lang="en-US" dirty="0" err="1"/>
              <a:t>lb</a:t>
            </a:r>
            <a:r>
              <a:rPr lang="en-US" dirty="0"/>
              <a:t> (56.4 kg), BMI = 22.0 kg · m−2. </a:t>
            </a:r>
            <a:endParaRPr lang="en-US" dirty="0" smtClean="0"/>
          </a:p>
          <a:p>
            <a:r>
              <a:rPr lang="en-US" dirty="0" smtClean="0"/>
              <a:t>RHR </a:t>
            </a:r>
            <a:r>
              <a:rPr lang="en-US" dirty="0"/>
              <a:t>= 76 beats · min−1, </a:t>
            </a:r>
            <a:endParaRPr lang="en-US" dirty="0" smtClean="0"/>
          </a:p>
          <a:p>
            <a:r>
              <a:rPr lang="en-US" dirty="0" smtClean="0"/>
              <a:t>resting </a:t>
            </a:r>
            <a:r>
              <a:rPr lang="en-US" dirty="0"/>
              <a:t>BP = 118/72 mm Hg. </a:t>
            </a:r>
            <a:endParaRPr lang="en-US" dirty="0" smtClean="0"/>
          </a:p>
          <a:p>
            <a:r>
              <a:rPr lang="en-US" dirty="0" smtClean="0"/>
              <a:t>Total </a:t>
            </a:r>
            <a:r>
              <a:rPr lang="en-US" dirty="0"/>
              <a:t>cholesterol = 178 mg · dL−1 (4.61 </a:t>
            </a:r>
            <a:r>
              <a:rPr lang="en-US" dirty="0" err="1"/>
              <a:t>mmol</a:t>
            </a:r>
            <a:r>
              <a:rPr lang="en-US" dirty="0"/>
              <a:t> · </a:t>
            </a:r>
            <a:r>
              <a:rPr lang="en-US" dirty="0" smtClean="0"/>
              <a:t>L−</a:t>
            </a:r>
            <a:r>
              <a:rPr lang="en-US" dirty="0"/>
              <a:t>1), </a:t>
            </a:r>
            <a:endParaRPr lang="en-US" dirty="0" smtClean="0"/>
          </a:p>
          <a:p>
            <a:r>
              <a:rPr lang="en-US" dirty="0" smtClean="0"/>
              <a:t>LDL-C </a:t>
            </a:r>
            <a:r>
              <a:rPr lang="en-US" dirty="0"/>
              <a:t>= 98 mg · dL−1 (2.54 </a:t>
            </a:r>
            <a:r>
              <a:rPr lang="en-US" dirty="0" err="1"/>
              <a:t>mmol</a:t>
            </a:r>
            <a:r>
              <a:rPr lang="en-US" dirty="0"/>
              <a:t> · L−1), </a:t>
            </a:r>
            <a:endParaRPr lang="en-US" dirty="0" smtClean="0"/>
          </a:p>
          <a:p>
            <a:r>
              <a:rPr lang="en-US" dirty="0" smtClean="0"/>
              <a:t>HDL-C </a:t>
            </a:r>
            <a:r>
              <a:rPr lang="en-US" dirty="0"/>
              <a:t>= 62 mg · dL−1 (</a:t>
            </a:r>
            <a:r>
              <a:rPr lang="en-US" dirty="0" smtClean="0"/>
              <a:t>1.60 </a:t>
            </a:r>
            <a:r>
              <a:rPr lang="en-US" dirty="0" err="1" smtClean="0"/>
              <a:t>mmol</a:t>
            </a:r>
            <a:r>
              <a:rPr lang="en-US" dirty="0" smtClean="0"/>
              <a:t> </a:t>
            </a:r>
            <a:r>
              <a:rPr lang="en-US" dirty="0"/>
              <a:t>· L−1), </a:t>
            </a:r>
            <a:endParaRPr lang="en-US" dirty="0" smtClean="0"/>
          </a:p>
          <a:p>
            <a:r>
              <a:rPr lang="en-US" dirty="0" smtClean="0"/>
              <a:t>FBG </a:t>
            </a:r>
            <a:r>
              <a:rPr lang="en-US" dirty="0"/>
              <a:t>= 96 mg · dL−1 (5.33 </a:t>
            </a:r>
            <a:r>
              <a:rPr lang="en-US" dirty="0" err="1"/>
              <a:t>mmol</a:t>
            </a:r>
            <a:r>
              <a:rPr lang="en-US" dirty="0"/>
              <a:t> · L−1). </a:t>
            </a:r>
            <a:endParaRPr lang="en-US" dirty="0" smtClean="0"/>
          </a:p>
          <a:p>
            <a:r>
              <a:rPr lang="en-US" dirty="0" smtClean="0"/>
              <a:t>Currently </a:t>
            </a:r>
            <a:r>
              <a:rPr lang="en-US" dirty="0"/>
              <a:t>taking oral contraceptives. </a:t>
            </a:r>
            <a:endParaRPr lang="en-US" dirty="0" smtClean="0"/>
          </a:p>
          <a:p>
            <a:r>
              <a:rPr lang="en-US" dirty="0" smtClean="0"/>
              <a:t>Attends </a:t>
            </a:r>
            <a:r>
              <a:rPr lang="en-US" dirty="0"/>
              <a:t>group exercise class two to three times a week. Both parents living and in good health</a:t>
            </a:r>
          </a:p>
          <a:p>
            <a:endParaRPr lang="en-US" dirty="0"/>
          </a:p>
        </p:txBody>
      </p:sp>
    </p:spTree>
    <p:extLst>
      <p:ext uri="{BB962C8B-B14F-4D97-AF65-F5344CB8AC3E}">
        <p14:creationId xmlns:p14="http://schemas.microsoft.com/office/powerpoint/2010/main" val="16588943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2337"/>
          </a:xfrm>
        </p:spPr>
        <p:txBody>
          <a:bodyPr>
            <a:normAutofit fontScale="90000"/>
          </a:bodyPr>
          <a:lstStyle/>
          <a:p>
            <a:r>
              <a:rPr lang="en-US" dirty="0" smtClean="0"/>
              <a:t/>
            </a:r>
            <a:br>
              <a:rPr lang="en-US" dirty="0" smtClean="0"/>
            </a:br>
            <a:r>
              <a:rPr lang="en-US" dirty="0" smtClean="0"/>
              <a:t>               </a:t>
            </a:r>
            <a:r>
              <a:rPr lang="en-US" b="1" dirty="0" smtClean="0"/>
              <a:t>CASE </a:t>
            </a:r>
            <a:r>
              <a:rPr lang="en-US" b="1" dirty="0"/>
              <a:t>STUDY II</a:t>
            </a:r>
            <a:br>
              <a:rPr lang="en-US" b="1" dirty="0"/>
            </a:br>
            <a:endParaRPr lang="en-US" b="1" dirty="0"/>
          </a:p>
        </p:txBody>
      </p:sp>
      <p:sp>
        <p:nvSpPr>
          <p:cNvPr id="3" name="Content Placeholder 2"/>
          <p:cNvSpPr>
            <a:spLocks noGrp="1"/>
          </p:cNvSpPr>
          <p:nvPr>
            <p:ph idx="1"/>
          </p:nvPr>
        </p:nvSpPr>
        <p:spPr>
          <a:xfrm>
            <a:off x="248194" y="1067979"/>
            <a:ext cx="11482252" cy="5385071"/>
          </a:xfrm>
        </p:spPr>
        <p:txBody>
          <a:bodyPr>
            <a:normAutofit lnSpcReduction="10000"/>
          </a:bodyPr>
          <a:lstStyle/>
          <a:p>
            <a:r>
              <a:rPr lang="en-US" dirty="0" smtClean="0"/>
              <a:t>Man</a:t>
            </a:r>
            <a:r>
              <a:rPr lang="en-US" dirty="0"/>
              <a:t>, age 45 </a:t>
            </a:r>
            <a:r>
              <a:rPr lang="en-US" dirty="0" err="1"/>
              <a:t>yr</a:t>
            </a:r>
            <a:r>
              <a:rPr lang="en-US" dirty="0"/>
              <a:t>, nonsmoker. </a:t>
            </a:r>
            <a:endParaRPr lang="en-US" dirty="0" smtClean="0"/>
          </a:p>
          <a:p>
            <a:r>
              <a:rPr lang="en-US" dirty="0" smtClean="0"/>
              <a:t>Height </a:t>
            </a:r>
            <a:r>
              <a:rPr lang="en-US" dirty="0"/>
              <a:t>= 72 in (182.9 cm), </a:t>
            </a:r>
            <a:endParaRPr lang="en-US" dirty="0" smtClean="0"/>
          </a:p>
          <a:p>
            <a:r>
              <a:rPr lang="en-US" dirty="0" smtClean="0"/>
              <a:t>weight </a:t>
            </a:r>
            <a:r>
              <a:rPr lang="en-US" dirty="0"/>
              <a:t>= 168 </a:t>
            </a:r>
            <a:r>
              <a:rPr lang="en-US" dirty="0" err="1"/>
              <a:t>lb</a:t>
            </a:r>
            <a:r>
              <a:rPr lang="en-US" dirty="0"/>
              <a:t> (76.4 kg), BMI = 22.8 kg · m−2. </a:t>
            </a:r>
            <a:endParaRPr lang="en-US" dirty="0" smtClean="0"/>
          </a:p>
          <a:p>
            <a:r>
              <a:rPr lang="en-US" dirty="0" smtClean="0"/>
              <a:t>RHR </a:t>
            </a:r>
            <a:r>
              <a:rPr lang="en-US" dirty="0"/>
              <a:t>= 64 beats · min−1, resting BP = 124/78 mm Hg. </a:t>
            </a:r>
            <a:endParaRPr lang="en-US" dirty="0" smtClean="0"/>
          </a:p>
          <a:p>
            <a:r>
              <a:rPr lang="en-US" dirty="0" smtClean="0"/>
              <a:t>Total </a:t>
            </a:r>
            <a:r>
              <a:rPr lang="en-US" dirty="0"/>
              <a:t>cholesterol = 187 mg · dL−1 (4.84 </a:t>
            </a:r>
            <a:r>
              <a:rPr lang="en-US" dirty="0" err="1"/>
              <a:t>mmol</a:t>
            </a:r>
            <a:r>
              <a:rPr lang="en-US" dirty="0"/>
              <a:t> · L−1), </a:t>
            </a:r>
            <a:endParaRPr lang="en-US" dirty="0" smtClean="0"/>
          </a:p>
          <a:p>
            <a:r>
              <a:rPr lang="en-US" dirty="0" smtClean="0"/>
              <a:t>LDL-C </a:t>
            </a:r>
            <a:r>
              <a:rPr lang="en-US" dirty="0"/>
              <a:t>= 103 mg · </a:t>
            </a:r>
            <a:r>
              <a:rPr lang="en-US" dirty="0" smtClean="0"/>
              <a:t>L−</a:t>
            </a:r>
            <a:r>
              <a:rPr lang="en-US" dirty="0"/>
              <a:t>1 (2.67 </a:t>
            </a:r>
            <a:r>
              <a:rPr lang="en-US" dirty="0" err="1"/>
              <a:t>mmol</a:t>
            </a:r>
            <a:r>
              <a:rPr lang="en-US" dirty="0"/>
              <a:t> · L−1), </a:t>
            </a:r>
            <a:endParaRPr lang="en-US" dirty="0" smtClean="0"/>
          </a:p>
          <a:p>
            <a:r>
              <a:rPr lang="en-US" dirty="0" smtClean="0"/>
              <a:t>HDL-C </a:t>
            </a:r>
            <a:r>
              <a:rPr lang="en-US" dirty="0"/>
              <a:t>= 39 mg · dL−1 (1.01 </a:t>
            </a:r>
            <a:r>
              <a:rPr lang="en-US" dirty="0" err="1"/>
              <a:t>mmol</a:t>
            </a:r>
            <a:r>
              <a:rPr lang="en-US" dirty="0"/>
              <a:t> · L−1), FBG = 88 </a:t>
            </a:r>
            <a:r>
              <a:rPr lang="en-US" dirty="0" smtClean="0"/>
              <a:t>mg· </a:t>
            </a:r>
            <a:r>
              <a:rPr lang="en-US" dirty="0"/>
              <a:t>dL−1 (4.84 </a:t>
            </a:r>
            <a:r>
              <a:rPr lang="en-US" dirty="0" err="1"/>
              <a:t>mmol</a:t>
            </a:r>
            <a:r>
              <a:rPr lang="en-US" dirty="0"/>
              <a:t> · L−1). Recreationally competitive runner, </a:t>
            </a:r>
            <a:endParaRPr lang="en-US" dirty="0" smtClean="0"/>
          </a:p>
          <a:p>
            <a:r>
              <a:rPr lang="en-US" dirty="0" smtClean="0"/>
              <a:t>runs </a:t>
            </a:r>
            <a:r>
              <a:rPr lang="en-US" dirty="0"/>
              <a:t>4–7 d · </a:t>
            </a:r>
            <a:r>
              <a:rPr lang="en-US" dirty="0" smtClean="0"/>
              <a:t>wk−</a:t>
            </a:r>
            <a:r>
              <a:rPr lang="en-US" dirty="0"/>
              <a:t>1, completes one to two marathons and numerous other road races every year. </a:t>
            </a:r>
            <a:endParaRPr lang="en-US" dirty="0" smtClean="0"/>
          </a:p>
          <a:p>
            <a:r>
              <a:rPr lang="en-US" dirty="0" smtClean="0"/>
              <a:t>No </a:t>
            </a:r>
            <a:r>
              <a:rPr lang="en-US" dirty="0"/>
              <a:t>medications other than over-the-counter ibuprofen as needed. </a:t>
            </a:r>
            <a:endParaRPr lang="en-US" dirty="0" smtClean="0"/>
          </a:p>
          <a:p>
            <a:r>
              <a:rPr lang="en-US" dirty="0" smtClean="0"/>
              <a:t>Father died at </a:t>
            </a:r>
            <a:r>
              <a:rPr lang="en-US" dirty="0"/>
              <a:t>age 51 </a:t>
            </a:r>
            <a:r>
              <a:rPr lang="en-US" dirty="0" err="1"/>
              <a:t>yr</a:t>
            </a:r>
            <a:r>
              <a:rPr lang="en-US" dirty="0"/>
              <a:t> of a heart attack; mother died at age 81 </a:t>
            </a:r>
            <a:r>
              <a:rPr lang="en-US" dirty="0" err="1"/>
              <a:t>yr</a:t>
            </a:r>
            <a:r>
              <a:rPr lang="en-US" dirty="0"/>
              <a:t> of cancer.</a:t>
            </a:r>
          </a:p>
          <a:p>
            <a:endParaRPr lang="en-US" dirty="0"/>
          </a:p>
        </p:txBody>
      </p:sp>
    </p:spTree>
    <p:extLst>
      <p:ext uri="{BB962C8B-B14F-4D97-AF65-F5344CB8AC3E}">
        <p14:creationId xmlns:p14="http://schemas.microsoft.com/office/powerpoint/2010/main" val="4053472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5034"/>
          </a:xfrm>
        </p:spPr>
        <p:txBody>
          <a:bodyPr>
            <a:normAutofit fontScale="90000"/>
          </a:bodyPr>
          <a:lstStyle/>
          <a:p>
            <a:r>
              <a:rPr lang="en-US" b="1" dirty="0" smtClean="0"/>
              <a:t/>
            </a:r>
            <a:br>
              <a:rPr lang="en-US" b="1" dirty="0" smtClean="0"/>
            </a:br>
            <a:r>
              <a:rPr lang="en-US" b="1" dirty="0"/>
              <a:t/>
            </a:r>
            <a:br>
              <a:rPr lang="en-US" b="1" dirty="0"/>
            </a:br>
            <a:r>
              <a:rPr lang="en-US" b="1" dirty="0" smtClean="0"/>
              <a:t>            CASE </a:t>
            </a:r>
            <a:r>
              <a:rPr lang="en-US" b="1" dirty="0"/>
              <a:t>STUDY III</a:t>
            </a:r>
            <a:br>
              <a:rPr lang="en-US" b="1" dirty="0"/>
            </a:br>
            <a:endParaRPr lang="en-US" b="1" dirty="0"/>
          </a:p>
        </p:txBody>
      </p:sp>
      <p:sp>
        <p:nvSpPr>
          <p:cNvPr id="3" name="Content Placeholder 2"/>
          <p:cNvSpPr>
            <a:spLocks noGrp="1"/>
          </p:cNvSpPr>
          <p:nvPr>
            <p:ph idx="1"/>
          </p:nvPr>
        </p:nvSpPr>
        <p:spPr>
          <a:xfrm>
            <a:off x="444137" y="1436914"/>
            <a:ext cx="11260183" cy="5199017"/>
          </a:xfrm>
        </p:spPr>
        <p:txBody>
          <a:bodyPr>
            <a:normAutofit fontScale="92500" lnSpcReduction="10000"/>
          </a:bodyPr>
          <a:lstStyle/>
          <a:p>
            <a:r>
              <a:rPr lang="en-US" dirty="0" smtClean="0"/>
              <a:t>Man</a:t>
            </a:r>
            <a:r>
              <a:rPr lang="en-US" dirty="0"/>
              <a:t>, age 44 </a:t>
            </a:r>
            <a:r>
              <a:rPr lang="en-US" dirty="0" err="1"/>
              <a:t>yr</a:t>
            </a:r>
            <a:r>
              <a:rPr lang="en-US" dirty="0"/>
              <a:t>, nonsmoker. </a:t>
            </a:r>
            <a:endParaRPr lang="en-US" dirty="0" smtClean="0"/>
          </a:p>
          <a:p>
            <a:r>
              <a:rPr lang="en-US" dirty="0" smtClean="0"/>
              <a:t>Height </a:t>
            </a:r>
            <a:r>
              <a:rPr lang="en-US" dirty="0"/>
              <a:t>= 70 in (177.8 cm), </a:t>
            </a:r>
            <a:endParaRPr lang="en-US" dirty="0" smtClean="0"/>
          </a:p>
          <a:p>
            <a:r>
              <a:rPr lang="en-US" dirty="0" smtClean="0"/>
              <a:t>weight </a:t>
            </a:r>
            <a:r>
              <a:rPr lang="en-US" dirty="0"/>
              <a:t>= 216 </a:t>
            </a:r>
            <a:r>
              <a:rPr lang="en-US" dirty="0" err="1"/>
              <a:t>lb</a:t>
            </a:r>
            <a:r>
              <a:rPr lang="en-US" dirty="0"/>
              <a:t> (98.2 kg), BMI = 31.0 kg · m−2. </a:t>
            </a:r>
            <a:endParaRPr lang="en-US" dirty="0" smtClean="0"/>
          </a:p>
          <a:p>
            <a:r>
              <a:rPr lang="en-US" dirty="0" smtClean="0"/>
              <a:t>RHR </a:t>
            </a:r>
            <a:r>
              <a:rPr lang="en-US" dirty="0"/>
              <a:t>= 62 beats · min−1, </a:t>
            </a:r>
            <a:endParaRPr lang="en-US" dirty="0" smtClean="0"/>
          </a:p>
          <a:p>
            <a:r>
              <a:rPr lang="en-US" dirty="0" smtClean="0"/>
              <a:t>resting </a:t>
            </a:r>
            <a:r>
              <a:rPr lang="en-US" dirty="0"/>
              <a:t>BP = 128/84 mm Hg. </a:t>
            </a:r>
            <a:endParaRPr lang="en-US" dirty="0" smtClean="0"/>
          </a:p>
          <a:p>
            <a:r>
              <a:rPr lang="en-US" dirty="0" smtClean="0"/>
              <a:t>Total </a:t>
            </a:r>
            <a:r>
              <a:rPr lang="en-US" dirty="0"/>
              <a:t>serum cholesterol = 184 mg · dL−1 (4.77 </a:t>
            </a:r>
            <a:r>
              <a:rPr lang="en-US" dirty="0" err="1"/>
              <a:t>mmol</a:t>
            </a:r>
            <a:r>
              <a:rPr lang="en-US" dirty="0"/>
              <a:t> · L−1), </a:t>
            </a:r>
            <a:endParaRPr lang="en-US" dirty="0" smtClean="0"/>
          </a:p>
          <a:p>
            <a:r>
              <a:rPr lang="en-US" dirty="0" smtClean="0"/>
              <a:t>LDL-C </a:t>
            </a:r>
            <a:r>
              <a:rPr lang="en-US" dirty="0"/>
              <a:t>= 106 mg · dL−1 (2.75 </a:t>
            </a:r>
            <a:r>
              <a:rPr lang="en-US" dirty="0" err="1"/>
              <a:t>mmol</a:t>
            </a:r>
            <a:r>
              <a:rPr lang="en-US" dirty="0"/>
              <a:t> · L−1), HDL-C = 44 mg · dL−1 (1.14 </a:t>
            </a:r>
            <a:r>
              <a:rPr lang="en-US" dirty="0" err="1"/>
              <a:t>mmol</a:t>
            </a:r>
            <a:r>
              <a:rPr lang="en-US" dirty="0"/>
              <a:t> · L−1), </a:t>
            </a:r>
            <a:endParaRPr lang="en-US" dirty="0" smtClean="0"/>
          </a:p>
          <a:p>
            <a:r>
              <a:rPr lang="en-US" dirty="0" smtClean="0"/>
              <a:t>FBG = </a:t>
            </a:r>
            <a:r>
              <a:rPr lang="en-US" dirty="0"/>
              <a:t>130 mg · dL−1 (7.22 </a:t>
            </a:r>
            <a:r>
              <a:rPr lang="en-US" dirty="0" err="1"/>
              <a:t>mmol</a:t>
            </a:r>
            <a:r>
              <a:rPr lang="en-US" dirty="0"/>
              <a:t> · L−1). </a:t>
            </a:r>
            <a:endParaRPr lang="en-US" dirty="0" smtClean="0"/>
          </a:p>
          <a:p>
            <a:r>
              <a:rPr lang="en-US" dirty="0" smtClean="0"/>
              <a:t>Reports </a:t>
            </a:r>
            <a:r>
              <a:rPr lang="en-US" dirty="0"/>
              <a:t>that he does not have time to exercise. </a:t>
            </a:r>
            <a:endParaRPr lang="en-US" dirty="0" smtClean="0"/>
          </a:p>
          <a:p>
            <a:r>
              <a:rPr lang="en-US" dirty="0" smtClean="0"/>
              <a:t>Father </a:t>
            </a:r>
            <a:r>
              <a:rPr lang="en-US" dirty="0"/>
              <a:t>had Type 2 diabetes and died at age 67 </a:t>
            </a:r>
            <a:r>
              <a:rPr lang="en-US" dirty="0" err="1"/>
              <a:t>yr</a:t>
            </a:r>
            <a:r>
              <a:rPr lang="en-US" dirty="0"/>
              <a:t> of a heart attack; mother living, no CVD. No medications.</a:t>
            </a:r>
          </a:p>
          <a:p>
            <a:endParaRPr lang="en-US" dirty="0"/>
          </a:p>
        </p:txBody>
      </p:sp>
    </p:spTree>
    <p:extLst>
      <p:ext uri="{BB962C8B-B14F-4D97-AF65-F5344CB8AC3E}">
        <p14:creationId xmlns:p14="http://schemas.microsoft.com/office/powerpoint/2010/main" val="19256443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3149"/>
          </a:xfrm>
        </p:spPr>
        <p:txBody>
          <a:bodyPr>
            <a:noAutofit/>
          </a:bodyPr>
          <a:lstStyle/>
          <a:p>
            <a:pPr marL="228600" lvl="0" indent="-228600">
              <a:spcBef>
                <a:spcPts val="1000"/>
              </a:spcBef>
            </a:pPr>
            <a:r>
              <a:rPr lang="en-US" sz="4000" b="1" dirty="0" smtClean="0">
                <a:solidFill>
                  <a:prstClr val="black"/>
                </a:solidFill>
                <a:latin typeface="Calibri" panose="020F0502020204030204"/>
                <a:ea typeface="+mn-ea"/>
                <a:cs typeface="+mn-cs"/>
              </a:rPr>
              <a:t/>
            </a:r>
            <a:br>
              <a:rPr lang="en-US" sz="4000" b="1" dirty="0" smtClean="0">
                <a:solidFill>
                  <a:prstClr val="black"/>
                </a:solidFill>
                <a:latin typeface="Calibri" panose="020F0502020204030204"/>
                <a:ea typeface="+mn-ea"/>
                <a:cs typeface="+mn-cs"/>
              </a:rPr>
            </a:br>
            <a:r>
              <a:rPr lang="en-US" sz="4000" b="1" dirty="0">
                <a:solidFill>
                  <a:prstClr val="black"/>
                </a:solidFill>
                <a:latin typeface="Calibri" panose="020F0502020204030204"/>
                <a:ea typeface="+mn-ea"/>
                <a:cs typeface="+mn-cs"/>
              </a:rPr>
              <a:t/>
            </a:r>
            <a:br>
              <a:rPr lang="en-US" sz="4000" b="1" dirty="0">
                <a:solidFill>
                  <a:prstClr val="black"/>
                </a:solidFill>
                <a:latin typeface="Calibri" panose="020F0502020204030204"/>
                <a:ea typeface="+mn-ea"/>
                <a:cs typeface="+mn-cs"/>
              </a:rPr>
            </a:br>
            <a:r>
              <a:rPr lang="en-US" sz="4000" b="1" dirty="0" smtClean="0">
                <a:solidFill>
                  <a:prstClr val="black"/>
                </a:solidFill>
                <a:latin typeface="Calibri" panose="020F0502020204030204"/>
                <a:ea typeface="+mn-ea"/>
                <a:cs typeface="+mn-cs"/>
              </a:rPr>
              <a:t>CASE </a:t>
            </a:r>
            <a:r>
              <a:rPr lang="en-US" sz="4000" b="1" dirty="0">
                <a:solidFill>
                  <a:prstClr val="black"/>
                </a:solidFill>
                <a:latin typeface="Calibri" panose="020F0502020204030204"/>
                <a:ea typeface="+mn-ea"/>
                <a:cs typeface="+mn-cs"/>
              </a:rPr>
              <a:t>STUDY IV</a:t>
            </a:r>
            <a:br>
              <a:rPr lang="en-US" sz="4000" b="1" dirty="0">
                <a:solidFill>
                  <a:prstClr val="black"/>
                </a:solidFill>
                <a:latin typeface="Calibri" panose="020F0502020204030204"/>
                <a:ea typeface="+mn-ea"/>
                <a:cs typeface="+mn-cs"/>
              </a:rPr>
            </a:br>
            <a:endParaRPr lang="en-US" sz="6000" b="1" dirty="0"/>
          </a:p>
        </p:txBody>
      </p:sp>
      <p:sp>
        <p:nvSpPr>
          <p:cNvPr id="3" name="Content Placeholder 2"/>
          <p:cNvSpPr>
            <a:spLocks noGrp="1"/>
          </p:cNvSpPr>
          <p:nvPr>
            <p:ph idx="1"/>
          </p:nvPr>
        </p:nvSpPr>
        <p:spPr>
          <a:xfrm>
            <a:off x="838200" y="1162594"/>
            <a:ext cx="10515600" cy="5460275"/>
          </a:xfrm>
        </p:spPr>
        <p:txBody>
          <a:bodyPr>
            <a:normAutofit/>
          </a:bodyPr>
          <a:lstStyle/>
          <a:p>
            <a:r>
              <a:rPr lang="en-US" dirty="0" smtClean="0"/>
              <a:t>Woman</a:t>
            </a:r>
            <a:r>
              <a:rPr lang="en-US" dirty="0"/>
              <a:t>, age 36 </a:t>
            </a:r>
            <a:r>
              <a:rPr lang="en-US" dirty="0" err="1"/>
              <a:t>yr</a:t>
            </a:r>
            <a:r>
              <a:rPr lang="en-US" dirty="0"/>
              <a:t>, nonsmoker. </a:t>
            </a:r>
            <a:endParaRPr lang="en-US" dirty="0" smtClean="0"/>
          </a:p>
          <a:p>
            <a:r>
              <a:rPr lang="en-US" dirty="0" smtClean="0"/>
              <a:t>Height </a:t>
            </a:r>
            <a:r>
              <a:rPr lang="en-US" dirty="0"/>
              <a:t>= 64 in (162.6 cm), </a:t>
            </a:r>
            <a:endParaRPr lang="en-US" dirty="0" smtClean="0"/>
          </a:p>
          <a:p>
            <a:r>
              <a:rPr lang="en-US" dirty="0" smtClean="0"/>
              <a:t>weight </a:t>
            </a:r>
            <a:r>
              <a:rPr lang="en-US" dirty="0"/>
              <a:t>= 108 </a:t>
            </a:r>
            <a:r>
              <a:rPr lang="en-US" dirty="0" err="1"/>
              <a:t>lb</a:t>
            </a:r>
            <a:r>
              <a:rPr lang="en-US" dirty="0"/>
              <a:t> (49.1 kg), BMI = 18.5 kg · m−2. </a:t>
            </a:r>
            <a:endParaRPr lang="en-US" dirty="0" smtClean="0"/>
          </a:p>
          <a:p>
            <a:r>
              <a:rPr lang="en-US" dirty="0" smtClean="0"/>
              <a:t>RHR </a:t>
            </a:r>
            <a:r>
              <a:rPr lang="en-US" dirty="0"/>
              <a:t>= 61 beats · min−1, </a:t>
            </a:r>
            <a:endParaRPr lang="en-US" dirty="0" smtClean="0"/>
          </a:p>
          <a:p>
            <a:r>
              <a:rPr lang="en-US" dirty="0" smtClean="0"/>
              <a:t>resting </a:t>
            </a:r>
            <a:r>
              <a:rPr lang="en-US" dirty="0"/>
              <a:t>BP = 142/86 mm Hg. </a:t>
            </a:r>
            <a:endParaRPr lang="en-US" dirty="0" smtClean="0"/>
          </a:p>
          <a:p>
            <a:r>
              <a:rPr lang="en-US" dirty="0" smtClean="0"/>
              <a:t>Total </a:t>
            </a:r>
            <a:r>
              <a:rPr lang="en-US" dirty="0"/>
              <a:t>cholesterol = 174 mg · dL−1 (4.51 </a:t>
            </a:r>
            <a:r>
              <a:rPr lang="en-US" dirty="0" err="1"/>
              <a:t>mmol</a:t>
            </a:r>
            <a:r>
              <a:rPr lang="en-US" dirty="0"/>
              <a:t> · L−1), </a:t>
            </a:r>
            <a:endParaRPr lang="en-US" dirty="0" smtClean="0"/>
          </a:p>
          <a:p>
            <a:r>
              <a:rPr lang="en-US" dirty="0" smtClean="0"/>
              <a:t>blood </a:t>
            </a:r>
            <a:r>
              <a:rPr lang="en-US" dirty="0"/>
              <a:t>glucose normal with insulin injections. </a:t>
            </a:r>
            <a:endParaRPr lang="en-US" dirty="0" smtClean="0"/>
          </a:p>
          <a:p>
            <a:r>
              <a:rPr lang="en-US" dirty="0" smtClean="0"/>
              <a:t>Type </a:t>
            </a:r>
            <a:r>
              <a:rPr lang="en-US" dirty="0"/>
              <a:t>1 diabetes mellitus diagnosed at age 7 yr. </a:t>
            </a:r>
            <a:endParaRPr lang="en-US" dirty="0" smtClean="0"/>
          </a:p>
          <a:p>
            <a:r>
              <a:rPr lang="en-US" dirty="0" smtClean="0"/>
              <a:t>Teaches </a:t>
            </a:r>
            <a:r>
              <a:rPr lang="en-US" dirty="0"/>
              <a:t>dance aerobic classes three times a week, walks approximately 45 min four times a week. </a:t>
            </a:r>
            <a:endParaRPr lang="en-US" dirty="0" smtClean="0"/>
          </a:p>
          <a:p>
            <a:r>
              <a:rPr lang="en-US" dirty="0" smtClean="0"/>
              <a:t>Both </a:t>
            </a:r>
            <a:r>
              <a:rPr lang="en-US" dirty="0"/>
              <a:t>parents in good health with no history of CVD. </a:t>
            </a:r>
          </a:p>
          <a:p>
            <a:endParaRPr lang="en-US" dirty="0"/>
          </a:p>
        </p:txBody>
      </p:sp>
    </p:spTree>
    <p:extLst>
      <p:ext uri="{BB962C8B-B14F-4D97-AF65-F5344CB8AC3E}">
        <p14:creationId xmlns:p14="http://schemas.microsoft.com/office/powerpoint/2010/main" val="34342454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4406"/>
          </a:xfrm>
        </p:spPr>
        <p:txBody>
          <a:bodyPr/>
          <a:lstStyle/>
          <a:p>
            <a:pPr algn="ctr"/>
            <a:r>
              <a:rPr lang="en-US" b="1" dirty="0" smtClean="0"/>
              <a:t>Summary of Cases </a:t>
            </a:r>
            <a:endParaRPr lang="en-US" b="1" dirty="0"/>
          </a:p>
        </p:txBody>
      </p:sp>
      <p:pic>
        <p:nvPicPr>
          <p:cNvPr id="4" name="Content Placeholder 3"/>
          <p:cNvPicPr>
            <a:picLocks noGrp="1" noChangeAspect="1"/>
          </p:cNvPicPr>
          <p:nvPr>
            <p:ph idx="1"/>
          </p:nvPr>
        </p:nvPicPr>
        <p:blipFill>
          <a:blip r:embed="rId2"/>
          <a:stretch>
            <a:fillRect/>
          </a:stretch>
        </p:blipFill>
        <p:spPr>
          <a:xfrm>
            <a:off x="2037807" y="1058091"/>
            <a:ext cx="7824650" cy="5564778"/>
          </a:xfrm>
          <a:prstGeom prst="rect">
            <a:avLst/>
          </a:prstGeom>
        </p:spPr>
      </p:pic>
    </p:spTree>
    <p:extLst>
      <p:ext uri="{BB962C8B-B14F-4D97-AF65-F5344CB8AC3E}">
        <p14:creationId xmlns:p14="http://schemas.microsoft.com/office/powerpoint/2010/main" val="21370405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365125"/>
            <a:ext cx="11001103" cy="4259125"/>
          </a:xfrm>
        </p:spPr>
        <p:txBody>
          <a:bodyPr/>
          <a:lstStyle/>
          <a:p>
            <a:r>
              <a:rPr lang="en-US" b="1" dirty="0" smtClean="0"/>
              <a:t>Physical Examination And Laboratory Tests</a:t>
            </a:r>
            <a:endParaRPr lang="en-US" b="1" dirty="0"/>
          </a:p>
        </p:txBody>
      </p:sp>
    </p:spTree>
    <p:extLst>
      <p:ext uri="{BB962C8B-B14F-4D97-AF65-F5344CB8AC3E}">
        <p14:creationId xmlns:p14="http://schemas.microsoft.com/office/powerpoint/2010/main" val="39368785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365126"/>
            <a:ext cx="11014166" cy="601526"/>
          </a:xfrm>
        </p:spPr>
        <p:txBody>
          <a:bodyPr>
            <a:noAutofit/>
          </a:bodyPr>
          <a:lstStyle/>
          <a:p>
            <a:r>
              <a:rPr lang="en-US" sz="3600" b="1" dirty="0"/>
              <a:t>Components of the </a:t>
            </a:r>
            <a:r>
              <a:rPr lang="en-US" sz="3600" b="1" dirty="0" smtClean="0"/>
              <a:t>Pre-participation </a:t>
            </a:r>
            <a:r>
              <a:rPr lang="en-US" sz="3600" b="1" dirty="0"/>
              <a:t>Physical Examination</a:t>
            </a:r>
          </a:p>
        </p:txBody>
      </p:sp>
      <p:sp>
        <p:nvSpPr>
          <p:cNvPr id="3" name="Content Placeholder 2"/>
          <p:cNvSpPr>
            <a:spLocks noGrp="1"/>
          </p:cNvSpPr>
          <p:nvPr>
            <p:ph idx="1"/>
          </p:nvPr>
        </p:nvSpPr>
        <p:spPr>
          <a:xfrm>
            <a:off x="182879" y="966652"/>
            <a:ext cx="11717383" cy="5708468"/>
          </a:xfrm>
        </p:spPr>
        <p:txBody>
          <a:bodyPr>
            <a:normAutofit lnSpcReduction="10000"/>
          </a:bodyPr>
          <a:lstStyle/>
          <a:p>
            <a:pPr marL="0" indent="0">
              <a:buNone/>
            </a:pPr>
            <a:r>
              <a:rPr lang="en-US" b="1" dirty="0"/>
              <a:t>Appropriate components of the physical examination may include </a:t>
            </a:r>
            <a:r>
              <a:rPr lang="en-US" b="1" dirty="0" smtClean="0"/>
              <a:t>the following:</a:t>
            </a:r>
            <a:endParaRPr lang="en-US" dirty="0"/>
          </a:p>
          <a:p>
            <a:pPr algn="just"/>
            <a:r>
              <a:rPr lang="en-US" b="1" dirty="0"/>
              <a:t>Body weight; </a:t>
            </a:r>
            <a:r>
              <a:rPr lang="en-US" dirty="0"/>
              <a:t>in many instances, determination of body mass index, waist girth, and/or body composition (body fat percentage) is desirable.</a:t>
            </a:r>
          </a:p>
          <a:p>
            <a:pPr algn="just"/>
            <a:r>
              <a:rPr lang="en-US" dirty="0"/>
              <a:t>  </a:t>
            </a:r>
            <a:r>
              <a:rPr lang="en-US" b="1" dirty="0"/>
              <a:t>Apical pulse rate and rhythm</a:t>
            </a:r>
          </a:p>
          <a:p>
            <a:pPr algn="just"/>
            <a:r>
              <a:rPr lang="en-US" dirty="0"/>
              <a:t>  Resting blood pressure: seated, supine, and standing</a:t>
            </a:r>
          </a:p>
          <a:p>
            <a:pPr algn="just"/>
            <a:r>
              <a:rPr lang="en-US" dirty="0"/>
              <a:t>  Auscultation of the lungs with specific attention to uniformity of breath sounds in all areas (absence of rales, wheezes, and other breathing sounds)</a:t>
            </a:r>
          </a:p>
          <a:p>
            <a:pPr algn="just"/>
            <a:r>
              <a:rPr lang="en-US" dirty="0"/>
              <a:t>  Palpation of the cardiac apical impulse and point of maximal impulse</a:t>
            </a:r>
          </a:p>
          <a:p>
            <a:pPr algn="just"/>
            <a:r>
              <a:rPr lang="en-US" dirty="0"/>
              <a:t>  Auscultation of the heart with specific attention to murmurs, gallops, clicks, and rubs</a:t>
            </a:r>
          </a:p>
          <a:p>
            <a:pPr algn="just"/>
            <a:r>
              <a:rPr lang="en-US" dirty="0"/>
              <a:t>  Palpation and auscultation of carotid, abdominal, and femoral arteries</a:t>
            </a:r>
          </a:p>
          <a:p>
            <a:pPr algn="just"/>
            <a:r>
              <a:rPr lang="en-US" dirty="0"/>
              <a:t>  Evaluation of the abdomen for bowel sounds, </a:t>
            </a:r>
            <a:r>
              <a:rPr lang="en-US" dirty="0" smtClean="0"/>
              <a:t>masses, </a:t>
            </a:r>
            <a:r>
              <a:rPr lang="en-US" dirty="0"/>
              <a:t>and tenderness</a:t>
            </a:r>
          </a:p>
          <a:p>
            <a:pPr marL="0" indent="0">
              <a:buNone/>
            </a:pPr>
            <a:endParaRPr lang="en-US" dirty="0"/>
          </a:p>
        </p:txBody>
      </p:sp>
    </p:spTree>
    <p:extLst>
      <p:ext uri="{BB962C8B-B14F-4D97-AF65-F5344CB8AC3E}">
        <p14:creationId xmlns:p14="http://schemas.microsoft.com/office/powerpoint/2010/main" val="10243327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634" y="640080"/>
            <a:ext cx="11521440" cy="5536883"/>
          </a:xfrm>
        </p:spPr>
        <p:txBody>
          <a:bodyPr/>
          <a:lstStyle/>
          <a:p>
            <a:r>
              <a:rPr lang="en-US" dirty="0"/>
              <a:t>Palpation and inspection of lower extremities for edema and presence of arterial pulses</a:t>
            </a:r>
          </a:p>
          <a:p>
            <a:r>
              <a:rPr lang="en-US" dirty="0"/>
              <a:t>  Absence or presence of tendon xanthoma and skin </a:t>
            </a:r>
            <a:r>
              <a:rPr lang="en-US" dirty="0" err="1"/>
              <a:t>xanthelasma</a:t>
            </a:r>
            <a:endParaRPr lang="en-US" dirty="0"/>
          </a:p>
          <a:p>
            <a:r>
              <a:rPr lang="en-US" dirty="0"/>
              <a:t>  Follow-up examination related to orthopedic or other medical conditions that would limit exercise testing</a:t>
            </a:r>
          </a:p>
          <a:p>
            <a:r>
              <a:rPr lang="en-US" dirty="0"/>
              <a:t>  Tests of neurologic function including reflexes and cognition (as indicated)</a:t>
            </a:r>
          </a:p>
          <a:p>
            <a:r>
              <a:rPr lang="en-US" dirty="0"/>
              <a:t>  Inspection of the skin, especially of the lower extremities in known patients with diabetes mellitus</a:t>
            </a:r>
          </a:p>
          <a:p>
            <a:endParaRPr lang="en-US" dirty="0"/>
          </a:p>
        </p:txBody>
      </p:sp>
    </p:spTree>
    <p:extLst>
      <p:ext uri="{BB962C8B-B14F-4D97-AF65-F5344CB8AC3E}">
        <p14:creationId xmlns:p14="http://schemas.microsoft.com/office/powerpoint/2010/main" val="14462106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9092"/>
          </a:xfrm>
        </p:spPr>
        <p:txBody>
          <a:bodyPr/>
          <a:lstStyle/>
          <a:p>
            <a:r>
              <a:rPr lang="en-US" b="1" dirty="0"/>
              <a:t>Recommended Laboratory Tests</a:t>
            </a:r>
          </a:p>
        </p:txBody>
      </p:sp>
      <p:sp>
        <p:nvSpPr>
          <p:cNvPr id="3" name="Content Placeholder 2"/>
          <p:cNvSpPr>
            <a:spLocks noGrp="1"/>
          </p:cNvSpPr>
          <p:nvPr>
            <p:ph idx="1"/>
          </p:nvPr>
        </p:nvSpPr>
        <p:spPr>
          <a:xfrm>
            <a:off x="418011" y="1084218"/>
            <a:ext cx="11403875" cy="5355771"/>
          </a:xfrm>
        </p:spPr>
        <p:txBody>
          <a:bodyPr/>
          <a:lstStyle/>
          <a:p>
            <a:pPr algn="just"/>
            <a:r>
              <a:rPr lang="en-US" dirty="0"/>
              <a:t>All Individuals</a:t>
            </a:r>
          </a:p>
          <a:p>
            <a:pPr algn="just"/>
            <a:r>
              <a:rPr lang="en-US" dirty="0"/>
              <a:t>  Fasting serum total cholesterol, LDL cholesterol, HDL cholesterol, and triglycerides</a:t>
            </a:r>
          </a:p>
          <a:p>
            <a:pPr algn="just"/>
            <a:r>
              <a:rPr lang="en-US" dirty="0"/>
              <a:t>  Fasting plasma glucose. For all patients, particularly those who are overweight or obese (BMI ≥25 kg · m−2 or ≥23 kg · m−2 in Asian Americans), testing should begin at age 45 yr. </a:t>
            </a:r>
            <a:endParaRPr lang="en-US" dirty="0" smtClean="0"/>
          </a:p>
          <a:p>
            <a:pPr algn="just"/>
            <a:r>
              <a:rPr lang="en-US" dirty="0" smtClean="0"/>
              <a:t>Testing </a:t>
            </a:r>
            <a:r>
              <a:rPr lang="en-US" dirty="0"/>
              <a:t>should be considered in all adults regardless of age who are overweight or obese and have one or more additional risk factors for Type 2 diabetes mellitus: </a:t>
            </a:r>
            <a:r>
              <a:rPr lang="en-US" b="1" dirty="0"/>
              <a:t>a first-degree relative with diabetes, member of a high-risk ethnic population (e.g., </a:t>
            </a:r>
          </a:p>
          <a:p>
            <a:endParaRPr lang="en-US" dirty="0"/>
          </a:p>
        </p:txBody>
      </p:sp>
    </p:spTree>
    <p:extLst>
      <p:ext uri="{BB962C8B-B14F-4D97-AF65-F5344CB8AC3E}">
        <p14:creationId xmlns:p14="http://schemas.microsoft.com/office/powerpoint/2010/main" val="25536998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069" y="718456"/>
            <a:ext cx="11795759" cy="5839097"/>
          </a:xfrm>
        </p:spPr>
        <p:txBody>
          <a:bodyPr>
            <a:normAutofit/>
          </a:bodyPr>
          <a:lstStyle/>
          <a:p>
            <a:r>
              <a:rPr lang="en-US" dirty="0" smtClean="0"/>
              <a:t>History </a:t>
            </a:r>
            <a:r>
              <a:rPr lang="en-US" dirty="0"/>
              <a:t>of gestational diabetes, hypertension (BP ≥140/90 mm Hg in adults) or on therapy for hypertension, HDL cholesterol &lt;35 mg · dL−1 (&lt;0.90 </a:t>
            </a:r>
            <a:r>
              <a:rPr lang="en-US" dirty="0" err="1"/>
              <a:t>mmol</a:t>
            </a:r>
            <a:r>
              <a:rPr lang="en-US" dirty="0"/>
              <a:t> · </a:t>
            </a:r>
            <a:r>
              <a:rPr lang="en-US" dirty="0" smtClean="0"/>
              <a:t>L−</a:t>
            </a:r>
            <a:r>
              <a:rPr lang="en-US" dirty="0"/>
              <a:t>1) and/or triglycerides ≥250 mg · dL−1 (≥2.82 </a:t>
            </a:r>
            <a:r>
              <a:rPr lang="en-US" dirty="0" err="1"/>
              <a:t>mmol</a:t>
            </a:r>
            <a:r>
              <a:rPr lang="en-US" dirty="0"/>
              <a:t> · L−1), </a:t>
            </a:r>
            <a:endParaRPr lang="en-US" dirty="0" smtClean="0"/>
          </a:p>
          <a:p>
            <a:endParaRPr lang="en-US" dirty="0" smtClean="0"/>
          </a:p>
          <a:p>
            <a:endParaRPr lang="en-US" dirty="0"/>
          </a:p>
          <a:p>
            <a:r>
              <a:rPr lang="en-US" dirty="0" smtClean="0"/>
              <a:t>Polycystic ovary </a:t>
            </a:r>
            <a:r>
              <a:rPr lang="en-US" dirty="0"/>
              <a:t>disease, previously identified impaired glucose tolerance or impaired fasting glucose (fasting glucose ≥100 mg · dL−1; ≥5.55 </a:t>
            </a:r>
            <a:r>
              <a:rPr lang="en-US" dirty="0" err="1"/>
              <a:t>mmol</a:t>
            </a:r>
            <a:r>
              <a:rPr lang="en-US" dirty="0"/>
              <a:t> · L−1) or HbA1C ≥5.7%, habitual physical inactivity, other clinical conditions associated with insulin resistance (e.g., severe </a:t>
            </a:r>
            <a:r>
              <a:rPr lang="en-US" dirty="0" smtClean="0"/>
              <a:t>obesity), </a:t>
            </a:r>
            <a:r>
              <a:rPr lang="en-US" dirty="0"/>
              <a:t>and history of atherosclerotic vascular disease </a:t>
            </a:r>
          </a:p>
          <a:p>
            <a:endParaRPr lang="en-US" dirty="0"/>
          </a:p>
        </p:txBody>
      </p:sp>
    </p:spTree>
    <p:extLst>
      <p:ext uri="{BB962C8B-B14F-4D97-AF65-F5344CB8AC3E}">
        <p14:creationId xmlns:p14="http://schemas.microsoft.com/office/powerpoint/2010/main" val="4157989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274320" y="1314450"/>
            <a:ext cx="11079480" cy="5223509"/>
          </a:xfrm>
        </p:spPr>
        <p:txBody>
          <a:bodyPr>
            <a:noAutofit/>
          </a:bodyPr>
          <a:lstStyle/>
          <a:p>
            <a:pPr marL="0" marR="145415" indent="0" algn="just">
              <a:lnSpc>
                <a:spcPct val="108000"/>
              </a:lnSpc>
              <a:spcBef>
                <a:spcPts val="105"/>
              </a:spcBef>
              <a:spcAft>
                <a:spcPts val="0"/>
              </a:spcAft>
            </a:pPr>
            <a:r>
              <a:rPr lang="en-US" dirty="0">
                <a:latin typeface="Times New Roman" panose="02020603050405020304" pitchFamily="18" charset="0"/>
                <a:ea typeface="Times New Roman" panose="02020603050405020304" pitchFamily="18" charset="0"/>
              </a:rPr>
              <a:t>All</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Americans</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should</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participate</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amount</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ene</a:t>
            </a:r>
            <a:r>
              <a:rPr lang="en-US" spc="-25" dirty="0">
                <a:latin typeface="Times New Roman" panose="02020603050405020304" pitchFamily="18" charset="0"/>
                <a:ea typeface="Times New Roman" panose="02020603050405020304" pitchFamily="18" charset="0"/>
              </a:rPr>
              <a:t>r</a:t>
            </a:r>
            <a:r>
              <a:rPr lang="en-US" dirty="0">
                <a:latin typeface="Times New Roman" panose="02020603050405020304" pitchFamily="18" charset="0"/>
                <a:ea typeface="Times New Roman" panose="02020603050405020304" pitchFamily="18" charset="0"/>
              </a:rPr>
              <a:t>gy</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expenditure equivalent</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to</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150</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min</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
            </a:r>
            <a:r>
              <a:rPr lang="en-US" spc="9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wk</a:t>
            </a:r>
            <a:r>
              <a:rPr lang="en-US" sz="1600" dirty="0">
                <a:latin typeface="Times New Roman" panose="02020603050405020304" pitchFamily="18" charset="0"/>
                <a:ea typeface="Times New Roman" panose="02020603050405020304" pitchFamily="18" charset="0"/>
              </a:rPr>
              <a:t>−1</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moderate</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intensity</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aerobic</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activit</a:t>
            </a:r>
            <a:r>
              <a:rPr lang="en-US" spc="-95" dirty="0">
                <a:latin typeface="Times New Roman" panose="02020603050405020304" pitchFamily="18" charset="0"/>
                <a:ea typeface="Times New Roman" panose="02020603050405020304" pitchFamily="18" charset="0"/>
              </a:rPr>
              <a:t>y</a:t>
            </a:r>
            <a:r>
              <a:rPr lang="en-US" dirty="0">
                <a:latin typeface="Times New Roman" panose="02020603050405020304" pitchFamily="18" charset="0"/>
                <a:ea typeface="Times New Roman" panose="02020603050405020304" pitchFamily="18" charset="0"/>
              </a:rPr>
              <a:t>,</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75</a:t>
            </a:r>
            <a:r>
              <a:rPr lang="en-US" spc="-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min</a:t>
            </a:r>
            <a:endParaRPr lang="en-US" sz="1400" dirty="0">
              <a:latin typeface="Times New Roman" panose="02020603050405020304" pitchFamily="18" charset="0"/>
              <a:ea typeface="Times New Roman" panose="02020603050405020304" pitchFamily="18" charset="0"/>
            </a:endParaRPr>
          </a:p>
          <a:p>
            <a:pPr marL="136525" marR="0" indent="0" algn="just">
              <a:lnSpc>
                <a:spcPts val="1700"/>
              </a:lnSpc>
              <a:spcBef>
                <a:spcPts val="0"/>
              </a:spcBef>
              <a:spcAft>
                <a:spcPts val="0"/>
              </a:spcAft>
              <a:buNone/>
            </a:pPr>
            <a:endParaRPr lang="en-US" dirty="0" smtClean="0">
              <a:latin typeface="Times New Roman" panose="02020603050405020304" pitchFamily="18" charset="0"/>
              <a:ea typeface="Times New Roman" panose="02020603050405020304" pitchFamily="18" charset="0"/>
            </a:endParaRPr>
          </a:p>
          <a:p>
            <a:pPr marL="136525" marR="0" indent="0" algn="just">
              <a:lnSpc>
                <a:spcPts val="1700"/>
              </a:lnSpc>
              <a:spcBef>
                <a:spcPts val="0"/>
              </a:spcBef>
              <a:spcAft>
                <a:spcPts val="0"/>
              </a:spcAft>
              <a:buNone/>
            </a:pPr>
            <a:r>
              <a:rPr lang="en-US" dirty="0" smtClean="0">
                <a:latin typeface="Times New Roman" panose="02020603050405020304" pitchFamily="18" charset="0"/>
                <a:ea typeface="Times New Roman" panose="02020603050405020304" pitchFamily="18" charset="0"/>
              </a:rPr>
              <a:t>wk</a:t>
            </a:r>
            <a:r>
              <a:rPr lang="en-US" sz="1600" dirty="0" smtClean="0">
                <a:latin typeface="Times New Roman" panose="02020603050405020304" pitchFamily="18" charset="0"/>
                <a:ea typeface="Times New Roman" panose="02020603050405020304" pitchFamily="18" charset="0"/>
              </a:rPr>
              <a:t>−1</a:t>
            </a:r>
            <a:r>
              <a:rPr lang="en-US" spc="5"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of</a:t>
            </a:r>
            <a:r>
              <a:rPr lang="en-US" spc="-15"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vigorous</a:t>
            </a:r>
            <a:r>
              <a:rPr lang="en-US" spc="-55"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intensity</a:t>
            </a:r>
            <a:r>
              <a:rPr lang="en-US" spc="-55"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aerobic</a:t>
            </a:r>
            <a:r>
              <a:rPr lang="en-US" spc="-45"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activit</a:t>
            </a:r>
            <a:r>
              <a:rPr lang="en-US" spc="-95" dirty="0" smtClean="0">
                <a:latin typeface="Times New Roman" panose="02020603050405020304" pitchFamily="18" charset="0"/>
                <a:ea typeface="Times New Roman" panose="02020603050405020304" pitchFamily="18" charset="0"/>
              </a:rPr>
              <a:t>y</a:t>
            </a:r>
            <a:r>
              <a:rPr lang="en-US" dirty="0" smtClean="0">
                <a:latin typeface="Times New Roman" panose="02020603050405020304" pitchFamily="18" charset="0"/>
                <a:ea typeface="Times New Roman" panose="02020603050405020304" pitchFamily="18" charset="0"/>
              </a:rPr>
              <a:t>,</a:t>
            </a:r>
            <a:r>
              <a:rPr lang="en-US" spc="-50"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or</a:t>
            </a:r>
            <a:r>
              <a:rPr lang="en-US" spc="-15"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a</a:t>
            </a:r>
            <a:r>
              <a:rPr lang="en-US" spc="-10"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combination</a:t>
            </a:r>
            <a:r>
              <a:rPr lang="en-US" spc="-75"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of</a:t>
            </a:r>
            <a:r>
              <a:rPr lang="en-US" spc="-15"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both</a:t>
            </a:r>
          </a:p>
          <a:p>
            <a:pPr marL="136525" marR="0" indent="0" algn="just">
              <a:lnSpc>
                <a:spcPts val="1700"/>
              </a:lnSpc>
              <a:spcBef>
                <a:spcPts val="0"/>
              </a:spcBef>
              <a:spcAft>
                <a:spcPts val="0"/>
              </a:spcAft>
              <a:buNone/>
            </a:pPr>
            <a:endParaRPr lang="en-US" sz="1400" dirty="0">
              <a:latin typeface="Times New Roman" panose="02020603050405020304" pitchFamily="18" charset="0"/>
              <a:ea typeface="Times New Roman" panose="02020603050405020304" pitchFamily="18" charset="0"/>
            </a:endParaRPr>
          </a:p>
          <a:p>
            <a:pPr marL="58738" marR="0" indent="-41275" algn="just">
              <a:spcBef>
                <a:spcPts val="5"/>
              </a:spcBef>
              <a:spcAft>
                <a:spcPts val="0"/>
              </a:spcAft>
            </a:pPr>
            <a:r>
              <a:rPr lang="en-US"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These</a:t>
            </a:r>
            <a:r>
              <a:rPr lang="en-US" spc="-40"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guidelines</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further</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specify</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a:t>
            </a:r>
            <a:r>
              <a:rPr lang="en-US" spc="-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dose-response</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relationship,</a:t>
            </a:r>
            <a:r>
              <a:rPr lang="en-US" spc="-75"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rPr>
              <a:t>indicating</a:t>
            </a:r>
            <a:endParaRPr lang="en-US"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14703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394" y="182245"/>
            <a:ext cx="11105606" cy="1325563"/>
          </a:xfrm>
        </p:spPr>
        <p:txBody>
          <a:bodyPr>
            <a:normAutofit/>
          </a:bodyPr>
          <a:lstStyle/>
          <a:p>
            <a:r>
              <a:rPr lang="en-US" sz="3600" b="1" dirty="0"/>
              <a:t>Individuals with Signs/Symptoms or Known Cardiovascular Disease</a:t>
            </a:r>
          </a:p>
        </p:txBody>
      </p:sp>
      <p:sp>
        <p:nvSpPr>
          <p:cNvPr id="3" name="Content Placeholder 2"/>
          <p:cNvSpPr>
            <a:spLocks noGrp="1"/>
          </p:cNvSpPr>
          <p:nvPr>
            <p:ph idx="1"/>
          </p:nvPr>
        </p:nvSpPr>
        <p:spPr>
          <a:xfrm>
            <a:off x="444137" y="1397726"/>
            <a:ext cx="10909663" cy="4779237"/>
          </a:xfrm>
        </p:spPr>
        <p:txBody>
          <a:bodyPr/>
          <a:lstStyle/>
          <a:p>
            <a:r>
              <a:rPr lang="en-US" dirty="0"/>
              <a:t>Preceding tests plus pertinent previous cardiovascular laboratory tests as indicated </a:t>
            </a:r>
            <a:r>
              <a:rPr lang="en-US" dirty="0" smtClean="0"/>
              <a:t>(coronary angiography, previous </a:t>
            </a:r>
            <a:r>
              <a:rPr lang="en-US" dirty="0"/>
              <a:t>exercise tests)</a:t>
            </a:r>
          </a:p>
          <a:p>
            <a:r>
              <a:rPr lang="en-US" dirty="0"/>
              <a:t>  Carotid ultrasound and other peripheral vascular studies as indicated</a:t>
            </a:r>
          </a:p>
          <a:p>
            <a:r>
              <a:rPr lang="en-US" dirty="0"/>
              <a:t>  Chest radiograph, if heart failure is present or suspected</a:t>
            </a:r>
          </a:p>
          <a:p>
            <a:r>
              <a:rPr lang="en-US" dirty="0"/>
              <a:t>  Comprehensive blood chemistry panel and complete blood count as indicated by history and physical examination </a:t>
            </a:r>
          </a:p>
          <a:p>
            <a:endParaRPr lang="en-US" dirty="0"/>
          </a:p>
        </p:txBody>
      </p:sp>
    </p:spTree>
    <p:extLst>
      <p:ext uri="{BB962C8B-B14F-4D97-AF65-F5344CB8AC3E}">
        <p14:creationId xmlns:p14="http://schemas.microsoft.com/office/powerpoint/2010/main" val="19838928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5846"/>
          </a:xfrm>
        </p:spPr>
        <p:txBody>
          <a:bodyPr>
            <a:normAutofit fontScale="90000"/>
          </a:bodyPr>
          <a:lstStyle/>
          <a:p>
            <a:r>
              <a:rPr lang="en-US" b="1" dirty="0" smtClean="0"/>
              <a:t/>
            </a:r>
            <a:br>
              <a:rPr lang="en-US" b="1" dirty="0" smtClean="0"/>
            </a:br>
            <a:r>
              <a:rPr lang="en-US" b="1" dirty="0" smtClean="0"/>
              <a:t>Patients </a:t>
            </a:r>
            <a:r>
              <a:rPr lang="en-US" b="1" dirty="0"/>
              <a:t>with Pulmonary Disease</a:t>
            </a:r>
            <a:br>
              <a:rPr lang="en-US" b="1" dirty="0"/>
            </a:br>
            <a:endParaRPr lang="en-US" b="1" dirty="0"/>
          </a:p>
        </p:txBody>
      </p:sp>
      <p:sp>
        <p:nvSpPr>
          <p:cNvPr id="3" name="Content Placeholder 2"/>
          <p:cNvSpPr>
            <a:spLocks noGrp="1"/>
          </p:cNvSpPr>
          <p:nvPr>
            <p:ph idx="1"/>
          </p:nvPr>
        </p:nvSpPr>
        <p:spPr>
          <a:xfrm>
            <a:off x="838200" y="1645920"/>
            <a:ext cx="10515600" cy="4531043"/>
          </a:xfrm>
        </p:spPr>
        <p:txBody>
          <a:bodyPr/>
          <a:lstStyle/>
          <a:p>
            <a:r>
              <a:rPr lang="en-US" dirty="0" smtClean="0"/>
              <a:t>Chest </a:t>
            </a:r>
            <a:r>
              <a:rPr lang="en-US" dirty="0"/>
              <a:t>radiograph</a:t>
            </a:r>
          </a:p>
          <a:p>
            <a:r>
              <a:rPr lang="en-US" dirty="0"/>
              <a:t>  Pulmonary function tests </a:t>
            </a:r>
            <a:endParaRPr lang="en-US" dirty="0" smtClean="0"/>
          </a:p>
          <a:p>
            <a:endParaRPr lang="en-US" dirty="0"/>
          </a:p>
          <a:p>
            <a:r>
              <a:rPr lang="en-US" dirty="0" smtClean="0"/>
              <a:t>Carbon </a:t>
            </a:r>
            <a:r>
              <a:rPr lang="en-US" dirty="0"/>
              <a:t>monoxide diffusing capacity</a:t>
            </a:r>
          </a:p>
          <a:p>
            <a:r>
              <a:rPr lang="en-US" dirty="0"/>
              <a:t>  Other specialized pulmonary studies (e.g., oximetry or blood gas analysis)</a:t>
            </a:r>
          </a:p>
          <a:p>
            <a:endParaRPr lang="en-US" dirty="0"/>
          </a:p>
        </p:txBody>
      </p:sp>
    </p:spTree>
    <p:extLst>
      <p:ext uri="{BB962C8B-B14F-4D97-AF65-F5344CB8AC3E}">
        <p14:creationId xmlns:p14="http://schemas.microsoft.com/office/powerpoint/2010/main" val="26339756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5846"/>
          </a:xfrm>
        </p:spPr>
        <p:txBody>
          <a:bodyPr>
            <a:normAutofit fontScale="90000"/>
          </a:bodyPr>
          <a:lstStyle/>
          <a:p>
            <a:r>
              <a:rPr lang="en-US" dirty="0" smtClean="0"/>
              <a:t/>
            </a:r>
            <a:br>
              <a:rPr lang="en-US" dirty="0" smtClean="0"/>
            </a:br>
            <a:r>
              <a:rPr lang="en-US" b="1" dirty="0" smtClean="0"/>
              <a:t>Blood </a:t>
            </a:r>
            <a:r>
              <a:rPr lang="en-US" b="1" dirty="0"/>
              <a:t>Pressure</a:t>
            </a:r>
            <a:br>
              <a:rPr lang="en-US" b="1" dirty="0"/>
            </a:br>
            <a:endParaRPr lang="en-US" b="1" dirty="0"/>
          </a:p>
        </p:txBody>
      </p:sp>
      <p:sp>
        <p:nvSpPr>
          <p:cNvPr id="3" name="Content Placeholder 2"/>
          <p:cNvSpPr>
            <a:spLocks noGrp="1"/>
          </p:cNvSpPr>
          <p:nvPr>
            <p:ph idx="1"/>
          </p:nvPr>
        </p:nvSpPr>
        <p:spPr>
          <a:xfrm>
            <a:off x="352697" y="1240972"/>
            <a:ext cx="11416937" cy="5055325"/>
          </a:xfrm>
        </p:spPr>
        <p:txBody>
          <a:bodyPr/>
          <a:lstStyle/>
          <a:p>
            <a:endParaRPr lang="en-US" dirty="0"/>
          </a:p>
          <a:p>
            <a:r>
              <a:rPr lang="en-US" dirty="0"/>
              <a:t>Measurement of resting BP is an integral component of the </a:t>
            </a:r>
            <a:r>
              <a:rPr lang="en-US" dirty="0" smtClean="0"/>
              <a:t>pre-exercise </a:t>
            </a:r>
            <a:r>
              <a:rPr lang="en-US" dirty="0"/>
              <a:t>evaluation. </a:t>
            </a:r>
            <a:endParaRPr lang="en-US" dirty="0" smtClean="0"/>
          </a:p>
          <a:p>
            <a:r>
              <a:rPr lang="en-US" dirty="0" smtClean="0"/>
              <a:t>Subsequent </a:t>
            </a:r>
            <a:r>
              <a:rPr lang="en-US" dirty="0"/>
              <a:t>decisions should be based on the average of two or more properly measured, seated BP readings recorded during each of two or more office visits </a:t>
            </a:r>
            <a:endParaRPr lang="en-US" dirty="0" smtClean="0"/>
          </a:p>
          <a:p>
            <a:r>
              <a:rPr lang="en-US" dirty="0" smtClean="0"/>
              <a:t>Specific </a:t>
            </a:r>
            <a:r>
              <a:rPr lang="en-US" dirty="0"/>
              <a:t>techniques for measuring BP are critical to accuracy and detection of high </a:t>
            </a:r>
            <a:r>
              <a:rPr lang="en-US" dirty="0" smtClean="0"/>
              <a:t>BP</a:t>
            </a:r>
          </a:p>
          <a:p>
            <a:r>
              <a:rPr lang="en-US" dirty="0" smtClean="0"/>
              <a:t>In </a:t>
            </a:r>
            <a:r>
              <a:rPr lang="en-US" dirty="0"/>
              <a:t>addition to high BP readings, unusual low readings should also be evaluated for clinical significance</a:t>
            </a:r>
          </a:p>
        </p:txBody>
      </p:sp>
    </p:spTree>
    <p:extLst>
      <p:ext uri="{BB962C8B-B14F-4D97-AF65-F5344CB8AC3E}">
        <p14:creationId xmlns:p14="http://schemas.microsoft.com/office/powerpoint/2010/main" val="21465109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451" y="365125"/>
            <a:ext cx="11416938" cy="797469"/>
          </a:xfrm>
        </p:spPr>
        <p:txBody>
          <a:bodyPr/>
          <a:lstStyle/>
          <a:p>
            <a:r>
              <a:rPr lang="en-US" dirty="0" smtClean="0"/>
              <a:t> </a:t>
            </a:r>
            <a:r>
              <a:rPr lang="en-US" sz="4000" b="1" dirty="0" smtClean="0"/>
              <a:t>Procedures </a:t>
            </a:r>
            <a:r>
              <a:rPr lang="en-US" sz="4000" b="1" dirty="0"/>
              <a:t>for Assessment of Resting Blood Pressure</a:t>
            </a:r>
            <a:endParaRPr lang="en-US" b="1" dirty="0"/>
          </a:p>
        </p:txBody>
      </p:sp>
      <p:sp>
        <p:nvSpPr>
          <p:cNvPr id="3" name="Content Placeholder 2"/>
          <p:cNvSpPr>
            <a:spLocks noGrp="1"/>
          </p:cNvSpPr>
          <p:nvPr>
            <p:ph idx="1"/>
          </p:nvPr>
        </p:nvSpPr>
        <p:spPr>
          <a:xfrm>
            <a:off x="404949" y="1345474"/>
            <a:ext cx="11338560" cy="5159829"/>
          </a:xfrm>
        </p:spPr>
        <p:txBody>
          <a:bodyPr>
            <a:normAutofit/>
          </a:bodyPr>
          <a:lstStyle/>
          <a:p>
            <a:pPr algn="just"/>
            <a:r>
              <a:rPr lang="en-US" sz="3200" dirty="0"/>
              <a:t>Patients should be seated quietly for at least 5 min in a chair with back support (rather than on an examination table) with their feet on the floor and their arms supported at heart level. </a:t>
            </a:r>
            <a:endParaRPr lang="en-US" sz="3200" dirty="0" smtClean="0"/>
          </a:p>
          <a:p>
            <a:pPr algn="just"/>
            <a:endParaRPr lang="en-US" sz="3200" dirty="0"/>
          </a:p>
          <a:p>
            <a:pPr algn="just"/>
            <a:r>
              <a:rPr lang="en-US" sz="3200" dirty="0" smtClean="0"/>
              <a:t>Patients </a:t>
            </a:r>
            <a:r>
              <a:rPr lang="en-US" sz="3200" dirty="0"/>
              <a:t>should refrain from smoking cigarettes or ingesting caffeine for at least 30 min preceding the measurement.</a:t>
            </a:r>
          </a:p>
          <a:p>
            <a:pPr algn="just"/>
            <a:r>
              <a:rPr lang="en-US" sz="3200" dirty="0"/>
              <a:t> </a:t>
            </a:r>
            <a:r>
              <a:rPr lang="en-US" sz="3200" dirty="0" smtClean="0"/>
              <a:t>Measuring </a:t>
            </a:r>
            <a:r>
              <a:rPr lang="en-US" sz="3200" dirty="0"/>
              <a:t>supine and standing values may be indicated under special circumstances.</a:t>
            </a:r>
          </a:p>
          <a:p>
            <a:pPr algn="just"/>
            <a:r>
              <a:rPr lang="en-US" sz="3200" dirty="0"/>
              <a:t> </a:t>
            </a:r>
            <a:r>
              <a:rPr lang="en-US" sz="3200" dirty="0" smtClean="0"/>
              <a:t>Wrap </a:t>
            </a:r>
            <a:r>
              <a:rPr lang="en-US" sz="3200" dirty="0"/>
              <a:t>cuff firmly around upper arm at heart level; align cuff with brachial artery.</a:t>
            </a:r>
          </a:p>
          <a:p>
            <a:endParaRPr lang="en-US" dirty="0"/>
          </a:p>
        </p:txBody>
      </p:sp>
    </p:spTree>
    <p:extLst>
      <p:ext uri="{BB962C8B-B14F-4D97-AF65-F5344CB8AC3E}">
        <p14:creationId xmlns:p14="http://schemas.microsoft.com/office/powerpoint/2010/main" val="30817396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1344"/>
          </a:xfrm>
        </p:spPr>
        <p:txBody>
          <a:bodyPr>
            <a:normAutofit/>
          </a:bodyPr>
          <a:lstStyle/>
          <a:p>
            <a:r>
              <a:rPr lang="en-US" sz="3600" b="1" dirty="0"/>
              <a:t>Potential Sources of Error in Blood Pressure Assessment</a:t>
            </a:r>
          </a:p>
        </p:txBody>
      </p:sp>
      <p:sp>
        <p:nvSpPr>
          <p:cNvPr id="3" name="Content Placeholder 2"/>
          <p:cNvSpPr>
            <a:spLocks noGrp="1"/>
          </p:cNvSpPr>
          <p:nvPr>
            <p:ph idx="1"/>
          </p:nvPr>
        </p:nvSpPr>
        <p:spPr>
          <a:xfrm>
            <a:off x="483326" y="1240971"/>
            <a:ext cx="10870474" cy="4935992"/>
          </a:xfrm>
        </p:spPr>
        <p:txBody>
          <a:bodyPr>
            <a:normAutofit/>
          </a:bodyPr>
          <a:lstStyle/>
          <a:p>
            <a:r>
              <a:rPr lang="en-US" dirty="0"/>
              <a:t>Improper cuff size</a:t>
            </a:r>
          </a:p>
          <a:p>
            <a:r>
              <a:rPr lang="en-US" dirty="0"/>
              <a:t> </a:t>
            </a:r>
            <a:r>
              <a:rPr lang="en-US" dirty="0" smtClean="0"/>
              <a:t>Auditory </a:t>
            </a:r>
            <a:r>
              <a:rPr lang="en-US" dirty="0"/>
              <a:t>acuity of technician</a:t>
            </a:r>
          </a:p>
          <a:p>
            <a:r>
              <a:rPr lang="en-US" dirty="0"/>
              <a:t>  Rate of inflation or deflation of cuff pressure</a:t>
            </a:r>
          </a:p>
          <a:p>
            <a:r>
              <a:rPr lang="en-US" dirty="0"/>
              <a:t>  Experience of technician</a:t>
            </a:r>
          </a:p>
          <a:p>
            <a:r>
              <a:rPr lang="en-US" dirty="0"/>
              <a:t>  Faulty equipment</a:t>
            </a:r>
          </a:p>
          <a:p>
            <a:r>
              <a:rPr lang="en-US" dirty="0"/>
              <a:t>  Improper stethoscope placement or pressure</a:t>
            </a:r>
          </a:p>
          <a:p>
            <a:r>
              <a:rPr lang="en-US" dirty="0"/>
              <a:t>  Not having the cuff at heart level</a:t>
            </a:r>
          </a:p>
          <a:p>
            <a:r>
              <a:rPr lang="en-US" dirty="0"/>
              <a:t>  Certain physiologic abnormalities (e.g., damaged brachial </a:t>
            </a:r>
            <a:r>
              <a:rPr lang="en-US" dirty="0" smtClean="0"/>
              <a:t>artery)</a:t>
            </a:r>
            <a:endParaRPr lang="en-US" dirty="0"/>
          </a:p>
          <a:p>
            <a:r>
              <a:rPr lang="en-US" dirty="0"/>
              <a:t>  Reaction time of </a:t>
            </a:r>
            <a:r>
              <a:rPr lang="en-US" dirty="0" smtClean="0"/>
              <a:t>technician</a:t>
            </a:r>
            <a:endParaRPr lang="en-US" dirty="0"/>
          </a:p>
          <a:p>
            <a:endParaRPr lang="en-US" dirty="0"/>
          </a:p>
        </p:txBody>
      </p:sp>
    </p:spTree>
    <p:extLst>
      <p:ext uri="{BB962C8B-B14F-4D97-AF65-F5344CB8AC3E}">
        <p14:creationId xmlns:p14="http://schemas.microsoft.com/office/powerpoint/2010/main" val="14977680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41417" y="130629"/>
            <a:ext cx="6659345" cy="6557554"/>
          </a:xfrm>
          <a:prstGeom prst="rect">
            <a:avLst/>
          </a:prstGeom>
        </p:spPr>
      </p:pic>
    </p:spTree>
    <p:extLst>
      <p:ext uri="{BB962C8B-B14F-4D97-AF65-F5344CB8AC3E}">
        <p14:creationId xmlns:p14="http://schemas.microsoft.com/office/powerpoint/2010/main" val="25380977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875211"/>
            <a:ext cx="11009811" cy="5301752"/>
          </a:xfrm>
        </p:spPr>
        <p:txBody>
          <a:bodyPr/>
          <a:lstStyle/>
          <a:p>
            <a:pPr algn="just"/>
            <a:r>
              <a:rPr lang="en-US" dirty="0"/>
              <a:t>The relationship between BP and risk for cardiovascular events is continuous, consistent, and independent of other risk factors. </a:t>
            </a:r>
            <a:endParaRPr lang="en-US" dirty="0" smtClean="0"/>
          </a:p>
          <a:p>
            <a:pPr algn="just"/>
            <a:endParaRPr lang="en-US" dirty="0"/>
          </a:p>
          <a:p>
            <a:pPr algn="just"/>
            <a:r>
              <a:rPr lang="en-US" dirty="0" smtClean="0"/>
              <a:t>For </a:t>
            </a:r>
            <a:r>
              <a:rPr lang="en-US" dirty="0"/>
              <a:t>individuals aged 40–70 </a:t>
            </a:r>
            <a:r>
              <a:rPr lang="en-US" dirty="0" err="1"/>
              <a:t>yr</a:t>
            </a:r>
            <a:r>
              <a:rPr lang="en-US" dirty="0"/>
              <a:t>, each increment of 20 mm Hg in systolic blood pressure (SBP) or 10 mm Hg in diastolic blood pressure (DBP) doubles the risk of CVD across the entire BP range of 115/75–185/115 mm Hg. Individuals with an SBP of 120–139 mm Hg and/or a DBP of 80–89 mm Hg have prehypertension and require health- promoting lifestyle modifications to prevent the development of hypertension</a:t>
            </a:r>
          </a:p>
        </p:txBody>
      </p:sp>
    </p:spTree>
    <p:extLst>
      <p:ext uri="{BB962C8B-B14F-4D97-AF65-F5344CB8AC3E}">
        <p14:creationId xmlns:p14="http://schemas.microsoft.com/office/powerpoint/2010/main" val="24497495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89" y="979714"/>
            <a:ext cx="11377748" cy="5197249"/>
          </a:xfrm>
        </p:spPr>
        <p:txBody>
          <a:bodyPr/>
          <a:lstStyle/>
          <a:p>
            <a:pPr algn="just"/>
            <a:r>
              <a:rPr lang="en-US" dirty="0"/>
              <a:t>Lifestyle modification including PA, weight reduction, a Dietary Approaches</a:t>
            </a:r>
          </a:p>
          <a:p>
            <a:pPr algn="just"/>
            <a:r>
              <a:rPr lang="en-US" dirty="0"/>
              <a:t>to Stop Hypertension (DASH) eating plan (i.e., a diet rich in fruits, vegetables, low-fat dairy products with a reduced content of saturated and total fat), dietary sodium reduction (no more than 2 g sodium per day), and moderation of alcohol consumption remains the cornerstone of antihypertensive therapy. </a:t>
            </a:r>
            <a:endParaRPr lang="en-US" dirty="0" smtClean="0"/>
          </a:p>
          <a:p>
            <a:pPr algn="just"/>
            <a:endParaRPr lang="en-US" dirty="0"/>
          </a:p>
          <a:p>
            <a:pPr algn="just"/>
            <a:r>
              <a:rPr lang="en-US" dirty="0" smtClean="0"/>
              <a:t>Pharmacologic </a:t>
            </a:r>
            <a:r>
              <a:rPr lang="en-US" dirty="0"/>
              <a:t>therapy is added when lifestyle interventions have not proven effective in achieving the desired goal </a:t>
            </a:r>
          </a:p>
        </p:txBody>
      </p:sp>
    </p:spTree>
    <p:extLst>
      <p:ext uri="{BB962C8B-B14F-4D97-AF65-F5344CB8AC3E}">
        <p14:creationId xmlns:p14="http://schemas.microsoft.com/office/powerpoint/2010/main" val="10253889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25" y="653143"/>
            <a:ext cx="11325497" cy="6035040"/>
          </a:xfrm>
        </p:spPr>
        <p:txBody>
          <a:bodyPr>
            <a:normAutofit lnSpcReduction="10000"/>
          </a:bodyPr>
          <a:lstStyle/>
          <a:p>
            <a:r>
              <a:rPr lang="en-US" dirty="0"/>
              <a:t>However, most patients with hypertension who require drug therapy in addition to lifestyle modification require two or more antihypertensive medications to achieve the BP goal </a:t>
            </a:r>
            <a:endParaRPr lang="en-US" dirty="0" smtClean="0"/>
          </a:p>
          <a:p>
            <a:endParaRPr lang="en-US" dirty="0"/>
          </a:p>
          <a:p>
            <a:r>
              <a:rPr lang="en-US" dirty="0"/>
              <a:t>The main goal of BP treatment is to decrease the risk of CVD </a:t>
            </a:r>
            <a:r>
              <a:rPr lang="en-US" dirty="0" err="1" smtClean="0"/>
              <a:t>orbidity</a:t>
            </a:r>
            <a:r>
              <a:rPr lang="en-US" dirty="0" smtClean="0"/>
              <a:t> </a:t>
            </a:r>
            <a:r>
              <a:rPr lang="en-US" dirty="0"/>
              <a:t>and mortality and renal morbidity. </a:t>
            </a:r>
            <a:endParaRPr lang="en-US" dirty="0" smtClean="0"/>
          </a:p>
          <a:p>
            <a:endParaRPr lang="en-US" dirty="0"/>
          </a:p>
          <a:p>
            <a:r>
              <a:rPr lang="en-US" dirty="0" smtClean="0"/>
              <a:t>In </a:t>
            </a:r>
            <a:r>
              <a:rPr lang="en-US" dirty="0"/>
              <a:t>general, the recommended BP goal for most patients is &lt;140/90 mm Hg. </a:t>
            </a:r>
            <a:endParaRPr lang="en-US" dirty="0" smtClean="0"/>
          </a:p>
          <a:p>
            <a:r>
              <a:rPr lang="en-US" dirty="0"/>
              <a:t>However, the recent </a:t>
            </a:r>
            <a:r>
              <a:rPr lang="en-US" dirty="0" smtClean="0"/>
              <a:t>guideline </a:t>
            </a:r>
            <a:r>
              <a:rPr lang="en-US" dirty="0"/>
              <a:t>recommends initiating pharmacologic therapy for patients ≥60 </a:t>
            </a:r>
            <a:r>
              <a:rPr lang="en-US" dirty="0" err="1"/>
              <a:t>yr</a:t>
            </a:r>
            <a:r>
              <a:rPr lang="en-US" dirty="0"/>
              <a:t> (without DM or chronic kidney disease) at SBP ≥150 mm Hg or DBP ≥90 mm Hg and to </a:t>
            </a:r>
            <a:r>
              <a:rPr lang="en-US" dirty="0" smtClean="0"/>
              <a:t>treat to </a:t>
            </a:r>
            <a:r>
              <a:rPr lang="en-US" dirty="0"/>
              <a:t>an SBP goal of &lt;150 mm Hg and a DBP goal of &lt;90 mm Hg. (19). </a:t>
            </a:r>
            <a:endParaRPr lang="en-US" dirty="0" smtClean="0"/>
          </a:p>
          <a:p>
            <a:r>
              <a:rPr lang="en-US" dirty="0" smtClean="0"/>
              <a:t>Because </a:t>
            </a:r>
            <a:r>
              <a:rPr lang="en-US" dirty="0"/>
              <a:t>of differences in the general health of very old patients, the BP goal may be higher than &lt;140/90 mm Hg, and the decision to treat should be made on an individual basis </a:t>
            </a:r>
          </a:p>
        </p:txBody>
      </p:sp>
    </p:spTree>
    <p:extLst>
      <p:ext uri="{BB962C8B-B14F-4D97-AF65-F5344CB8AC3E}">
        <p14:creationId xmlns:p14="http://schemas.microsoft.com/office/powerpoint/2010/main" val="25260688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862" y="365126"/>
            <a:ext cx="9511937" cy="954224"/>
          </a:xfrm>
        </p:spPr>
        <p:txBody>
          <a:bodyPr>
            <a:normAutofit/>
          </a:bodyPr>
          <a:lstStyle/>
          <a:p>
            <a:r>
              <a:rPr lang="en-US" sz="4000" b="1" dirty="0"/>
              <a:t>Lipids and Lipoproteins</a:t>
            </a:r>
          </a:p>
        </p:txBody>
      </p:sp>
      <p:sp>
        <p:nvSpPr>
          <p:cNvPr id="3" name="Content Placeholder 2"/>
          <p:cNvSpPr>
            <a:spLocks noGrp="1"/>
          </p:cNvSpPr>
          <p:nvPr>
            <p:ph idx="1"/>
          </p:nvPr>
        </p:nvSpPr>
        <p:spPr>
          <a:xfrm>
            <a:off x="300445" y="1149531"/>
            <a:ext cx="11508377" cy="5381898"/>
          </a:xfrm>
        </p:spPr>
        <p:txBody>
          <a:bodyPr>
            <a:normAutofit/>
          </a:bodyPr>
          <a:lstStyle/>
          <a:p>
            <a:r>
              <a:rPr lang="en-US" dirty="0" smtClean="0"/>
              <a:t>the </a:t>
            </a:r>
            <a:r>
              <a:rPr lang="en-US" dirty="0"/>
              <a:t>recent </a:t>
            </a:r>
            <a:r>
              <a:rPr lang="en-US" dirty="0" smtClean="0"/>
              <a:t>AHA </a:t>
            </a:r>
            <a:r>
              <a:rPr lang="en-US" dirty="0"/>
              <a:t>Guidelines on the Treatment of Blood Cholesterol to Reduce Atherosclerotic Cardiovascular Risk in Adults, LDL-C is identified as the primary target for cholesterol-lowering </a:t>
            </a:r>
            <a:r>
              <a:rPr lang="en-US" dirty="0" smtClean="0"/>
              <a:t>therapy. </a:t>
            </a:r>
          </a:p>
          <a:p>
            <a:endParaRPr lang="en-US" dirty="0"/>
          </a:p>
          <a:p>
            <a:r>
              <a:rPr lang="en-US" dirty="0" smtClean="0"/>
              <a:t>This </a:t>
            </a:r>
            <a:r>
              <a:rPr lang="en-US" dirty="0"/>
              <a:t>designation is based on a wide variety of evidence indicating elevated LDL- C is a powerful risk factor for CVD, and lowering of LDL-C results in a striking reduction in the incidence of CVD. </a:t>
            </a:r>
            <a:endParaRPr lang="en-US" dirty="0" smtClean="0"/>
          </a:p>
          <a:p>
            <a:r>
              <a:rPr lang="en-US" b="1" dirty="0" smtClean="0"/>
              <a:t>Table </a:t>
            </a:r>
            <a:r>
              <a:rPr lang="en-US" b="1" dirty="0"/>
              <a:t>3.3 summarizes </a:t>
            </a:r>
            <a:r>
              <a:rPr lang="en-US" dirty="0"/>
              <a:t>the clinically accepted </a:t>
            </a:r>
            <a:r>
              <a:rPr lang="en-US" dirty="0" smtClean="0"/>
              <a:t>classifications </a:t>
            </a:r>
            <a:r>
              <a:rPr lang="en-US" dirty="0"/>
              <a:t>of LDL-C, total cholesterol, and HDL-C </a:t>
            </a:r>
            <a:r>
              <a:rPr lang="en-US" dirty="0" smtClean="0"/>
              <a:t>and triglycerides</a:t>
            </a:r>
            <a:endParaRPr lang="en-US" dirty="0"/>
          </a:p>
        </p:txBody>
      </p:sp>
    </p:spTree>
    <p:extLst>
      <p:ext uri="{BB962C8B-B14F-4D97-AF65-F5344CB8AC3E}">
        <p14:creationId xmlns:p14="http://schemas.microsoft.com/office/powerpoint/2010/main" val="1676390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46380" marR="0">
              <a:spcBef>
                <a:spcPts val="0"/>
              </a:spcBef>
              <a:spcAft>
                <a:spcPts val="0"/>
              </a:spcAft>
            </a:pPr>
            <a:r>
              <a:rPr lang="en-US" sz="4000" dirty="0" smtClean="0">
                <a:latin typeface="Times New Roman" panose="02020603050405020304" pitchFamily="18" charset="0"/>
                <a:ea typeface="Times New Roman" panose="02020603050405020304" pitchFamily="18" charset="0"/>
              </a:rPr>
              <a:t>2008</a:t>
            </a:r>
            <a:r>
              <a:rPr lang="en-US" sz="2400" dirty="0" smtClean="0">
                <a:latin typeface="Times New Roman" panose="02020603050405020304" pitchFamily="18" charset="0"/>
                <a:ea typeface="Times New Roman" panose="02020603050405020304" pitchFamily="18" charset="0"/>
              </a:rPr>
              <a:t> </a:t>
            </a:r>
            <a:r>
              <a:rPr lang="en-US" sz="4000" dirty="0" smtClean="0">
                <a:latin typeface="Times New Roman" panose="02020603050405020304" pitchFamily="18" charset="0"/>
                <a:ea typeface="Times New Roman" panose="02020603050405020304" pitchFamily="18" charset="0"/>
              </a:rPr>
              <a:t>PA Guidelines</a:t>
            </a:r>
            <a:r>
              <a:rPr lang="en-US" sz="4000" spc="150" dirty="0" smtClean="0">
                <a:latin typeface="Times New Roman" panose="02020603050405020304" pitchFamily="18" charset="0"/>
                <a:ea typeface="Times New Roman" panose="02020603050405020304" pitchFamily="18" charset="0"/>
              </a:rPr>
              <a:t> </a:t>
            </a:r>
            <a:r>
              <a:rPr lang="en-US" sz="4000" dirty="0">
                <a:latin typeface="Times New Roman" panose="02020603050405020304" pitchFamily="18" charset="0"/>
                <a:ea typeface="Times New Roman" panose="02020603050405020304" pitchFamily="18" charset="0"/>
              </a:rPr>
              <a:t>Advisory</a:t>
            </a:r>
            <a:r>
              <a:rPr lang="en-US" sz="4000" spc="115" dirty="0">
                <a:latin typeface="Times New Roman" panose="02020603050405020304" pitchFamily="18" charset="0"/>
                <a:ea typeface="Times New Roman" panose="02020603050405020304" pitchFamily="18" charset="0"/>
              </a:rPr>
              <a:t> </a:t>
            </a:r>
            <a:r>
              <a:rPr lang="en-US" sz="4000" dirty="0" smtClean="0">
                <a:latin typeface="Times New Roman" panose="02020603050405020304" pitchFamily="18" charset="0"/>
                <a:ea typeface="Times New Roman" panose="02020603050405020304" pitchFamily="18" charset="0"/>
              </a:rPr>
              <a:t>Committee Recommendation </a:t>
            </a:r>
            <a:endParaRPr lang="en-US" sz="4000" dirty="0"/>
          </a:p>
        </p:txBody>
      </p:sp>
      <p:sp>
        <p:nvSpPr>
          <p:cNvPr id="3" name="Content Placeholder 2"/>
          <p:cNvSpPr>
            <a:spLocks noGrp="1"/>
          </p:cNvSpPr>
          <p:nvPr>
            <p:ph idx="1"/>
          </p:nvPr>
        </p:nvSpPr>
        <p:spPr/>
        <p:txBody>
          <a:bodyPr>
            <a:normAutofit fontScale="92500" lnSpcReduction="10000"/>
          </a:bodyPr>
          <a:lstStyle/>
          <a:p>
            <a:pPr marL="365125" marR="414020" algn="just">
              <a:lnSpc>
                <a:spcPct val="112000"/>
              </a:lnSpc>
              <a:spcBef>
                <a:spcPts val="350"/>
              </a:spcBef>
              <a:spcAft>
                <a:spcPts val="0"/>
              </a:spcAft>
            </a:pPr>
            <a:r>
              <a:rPr lang="en-US" dirty="0" smtClean="0">
                <a:latin typeface="Times New Roman" panose="02020603050405020304" pitchFamily="18" charset="0"/>
                <a:ea typeface="Times New Roman" panose="02020603050405020304" pitchFamily="18" charset="0"/>
              </a:rPr>
              <a:t>Additional</a:t>
            </a:r>
            <a:r>
              <a:rPr lang="en-US" spc="145"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health</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benefits</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are</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obtained</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with</a:t>
            </a:r>
            <a:r>
              <a:rPr lang="en-US" spc="6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300</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min</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wk</a:t>
            </a:r>
            <a:r>
              <a:rPr lang="en-US" sz="1800" dirty="0">
                <a:latin typeface="Times New Roman" panose="02020603050405020304" pitchFamily="18" charset="0"/>
                <a:ea typeface="Times New Roman" panose="02020603050405020304" pitchFamily="18" charset="0"/>
              </a:rPr>
              <a:t>−1</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more</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 moderate</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intensity</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aerobic</a:t>
            </a:r>
            <a:r>
              <a:rPr lang="en-US" spc="1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activit</a:t>
            </a:r>
            <a:r>
              <a:rPr lang="en-US" spc="-95" dirty="0">
                <a:latin typeface="Times New Roman" panose="02020603050405020304" pitchFamily="18" charset="0"/>
                <a:ea typeface="Times New Roman" panose="02020603050405020304" pitchFamily="18" charset="0"/>
              </a:rPr>
              <a:t>y</a:t>
            </a:r>
            <a:r>
              <a:rPr lang="en-US" dirty="0">
                <a:latin typeface="Times New Roman" panose="02020603050405020304" pitchFamily="18" charset="0"/>
                <a:ea typeface="Times New Roman" panose="02020603050405020304" pitchFamily="18" charset="0"/>
              </a:rPr>
              <a:t>,</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150</a:t>
            </a:r>
            <a:r>
              <a:rPr lang="en-US" spc="5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min</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
            </a:r>
            <a:r>
              <a:rPr lang="en-US" spc="8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wk</a:t>
            </a:r>
            <a:r>
              <a:rPr lang="en-US" sz="1800" dirty="0">
                <a:latin typeface="Times New Roman" panose="02020603050405020304" pitchFamily="18" charset="0"/>
                <a:ea typeface="Times New Roman" panose="02020603050405020304" pitchFamily="18" charset="0"/>
              </a:rPr>
              <a:t>−1</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more</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vigorous intensity</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aerobic</a:t>
            </a:r>
            <a:r>
              <a:rPr lang="en-US" spc="1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activit</a:t>
            </a:r>
            <a:r>
              <a:rPr lang="en-US" spc="-95" dirty="0">
                <a:latin typeface="Times New Roman" panose="02020603050405020304" pitchFamily="18" charset="0"/>
                <a:ea typeface="Times New Roman" panose="02020603050405020304" pitchFamily="18" charset="0"/>
              </a:rPr>
              <a:t>y</a:t>
            </a:r>
            <a:r>
              <a:rPr lang="en-US" dirty="0">
                <a:latin typeface="Times New Roman" panose="02020603050405020304" pitchFamily="18" charset="0"/>
                <a:ea typeface="Times New Roman" panose="02020603050405020304" pitchFamily="18" charset="0"/>
              </a:rPr>
              <a:t>,</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equivalent</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combination</a:t>
            </a:r>
            <a:r>
              <a:rPr lang="en-US" spc="1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of</a:t>
            </a:r>
            <a:r>
              <a:rPr lang="en-US" spc="3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moderate</a:t>
            </a:r>
            <a:r>
              <a:rPr lang="en-US" spc="1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 vigorous</a:t>
            </a:r>
            <a:r>
              <a:rPr lang="en-US" spc="1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intensity</a:t>
            </a:r>
            <a:r>
              <a:rPr lang="en-US" spc="1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aerobic</a:t>
            </a:r>
            <a:r>
              <a:rPr lang="en-US" spc="11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activit</a:t>
            </a:r>
            <a:r>
              <a:rPr lang="en-US" spc="-95" dirty="0">
                <a:latin typeface="Times New Roman" panose="02020603050405020304" pitchFamily="18" charset="0"/>
                <a:ea typeface="Times New Roman" panose="02020603050405020304" pitchFamily="18" charset="0"/>
              </a:rPr>
              <a:t>y</a:t>
            </a:r>
            <a:r>
              <a:rPr lang="en-US" dirty="0">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marL="365125" marR="215900" indent="-118745" algn="just">
              <a:lnSpc>
                <a:spcPct val="112000"/>
              </a:lnSpc>
              <a:spcBef>
                <a:spcPts val="60"/>
              </a:spcBef>
              <a:spcAft>
                <a:spcPts val="0"/>
              </a:spcAft>
            </a:pPr>
            <a:endParaRPr lang="en-US" dirty="0" smtClean="0">
              <a:latin typeface="Times New Roman" panose="02020603050405020304" pitchFamily="18" charset="0"/>
              <a:ea typeface="Times New Roman" panose="02020603050405020304" pitchFamily="18" charset="0"/>
            </a:endParaRPr>
          </a:p>
          <a:p>
            <a:pPr marL="365125" marR="215900" indent="-118745" algn="just">
              <a:lnSpc>
                <a:spcPct val="112000"/>
              </a:lnSpc>
              <a:spcBef>
                <a:spcPts val="60"/>
              </a:spcBef>
              <a:spcAft>
                <a:spcPts val="0"/>
              </a:spcAft>
            </a:pPr>
            <a:endParaRPr lang="en-US" dirty="0">
              <a:latin typeface="Times New Roman" panose="02020603050405020304" pitchFamily="18" charset="0"/>
              <a:ea typeface="Times New Roman" panose="02020603050405020304" pitchFamily="18" charset="0"/>
            </a:endParaRPr>
          </a:p>
          <a:p>
            <a:pPr marL="365125" marR="215900" indent="-118745" algn="just">
              <a:lnSpc>
                <a:spcPct val="112000"/>
              </a:lnSpc>
              <a:spcBef>
                <a:spcPts val="60"/>
              </a:spcBef>
              <a:spcAft>
                <a:spcPts val="0"/>
              </a:spcAft>
            </a:pPr>
            <a:r>
              <a:rPr lang="en-US" dirty="0" smtClean="0">
                <a:latin typeface="Times New Roman" panose="02020603050405020304" pitchFamily="18" charset="0"/>
                <a:ea typeface="Times New Roman" panose="02020603050405020304" pitchFamily="18" charset="0"/>
              </a:rPr>
              <a:t>Adults</a:t>
            </a:r>
            <a:r>
              <a:rPr lang="en-US" spc="60"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should</a:t>
            </a:r>
            <a:r>
              <a:rPr lang="en-US" spc="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do</a:t>
            </a:r>
            <a:r>
              <a:rPr lang="en-US" spc="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muscle</a:t>
            </a:r>
            <a:r>
              <a:rPr lang="en-US" spc="7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strengthening</a:t>
            </a:r>
            <a:r>
              <a:rPr lang="en-US" spc="15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activities</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that</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are</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moderate</a:t>
            </a:r>
            <a:r>
              <a:rPr lang="en-US" spc="10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or high intensity</a:t>
            </a:r>
            <a:r>
              <a:rPr lang="en-US" spc="12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a:t>
            </a:r>
            <a:r>
              <a:rPr lang="en-US" spc="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involve</a:t>
            </a:r>
            <a:r>
              <a:rPr lang="en-US" spc="1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all</a:t>
            </a:r>
            <a:r>
              <a:rPr lang="en-US" spc="4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major</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muscle</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groups</a:t>
            </a:r>
            <a:r>
              <a:rPr lang="en-US" spc="7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a:t>
            </a:r>
            <a:r>
              <a:rPr lang="en-US" spc="2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≥2</a:t>
            </a:r>
            <a:r>
              <a:rPr lang="en-US" spc="3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d</a:t>
            </a:r>
            <a:r>
              <a:rPr lang="en-US" spc="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
            </a:r>
            <a:r>
              <a:rPr lang="en-US" spc="8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wk</a:t>
            </a:r>
            <a:r>
              <a:rPr lang="en-US" sz="1800" dirty="0">
                <a:latin typeface="Times New Roman" panose="02020603050405020304" pitchFamily="18" charset="0"/>
                <a:ea typeface="Times New Roman" panose="02020603050405020304" pitchFamily="18" charset="0"/>
              </a:rPr>
              <a:t>−1</a:t>
            </a:r>
            <a:r>
              <a:rPr lang="en-US" dirty="0">
                <a:latin typeface="Times New Roman" panose="02020603050405020304" pitchFamily="18" charset="0"/>
                <a:ea typeface="Times New Roman" panose="02020603050405020304" pitchFamily="18" charset="0"/>
              </a:rPr>
              <a:t> because</a:t>
            </a:r>
            <a:r>
              <a:rPr lang="en-US" spc="11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these activities</a:t>
            </a:r>
            <a:r>
              <a:rPr lang="en-US" spc="1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provide</a:t>
            </a:r>
            <a:r>
              <a:rPr lang="en-US" spc="10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additional</a:t>
            </a:r>
            <a:r>
              <a:rPr lang="en-US" spc="14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health</a:t>
            </a:r>
            <a:r>
              <a:rPr lang="en-US" spc="95"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benefits.</a:t>
            </a:r>
            <a:br>
              <a:rPr lang="en-US" dirty="0">
                <a:latin typeface="Times New Roman" panose="02020603050405020304" pitchFamily="18" charset="0"/>
                <a:ea typeface="Times New Roman" panose="02020603050405020304" pitchFamily="18" charset="0"/>
              </a:rPr>
            </a:br>
            <a:endParaRPr lang="en-US" dirty="0"/>
          </a:p>
          <a:p>
            <a:endParaRPr lang="en-US" dirty="0"/>
          </a:p>
        </p:txBody>
      </p:sp>
    </p:spTree>
    <p:extLst>
      <p:ext uri="{BB962C8B-B14F-4D97-AF65-F5344CB8AC3E}">
        <p14:creationId xmlns:p14="http://schemas.microsoft.com/office/powerpoint/2010/main" val="16795140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3" y="705394"/>
            <a:ext cx="11286310" cy="5891349"/>
          </a:xfrm>
        </p:spPr>
        <p:txBody>
          <a:bodyPr>
            <a:normAutofit lnSpcReduction="10000"/>
          </a:bodyPr>
          <a:lstStyle/>
          <a:p>
            <a:pPr algn="just"/>
            <a:r>
              <a:rPr lang="en-US" dirty="0"/>
              <a:t>There is evidence of an association between elevated triglycerides and CVD risk, although adjustment for other risk factors, especially HDL-C, appears to attenuate this </a:t>
            </a:r>
            <a:r>
              <a:rPr lang="en-US" dirty="0" smtClean="0"/>
              <a:t>relationship. </a:t>
            </a:r>
          </a:p>
          <a:p>
            <a:pPr algn="just"/>
            <a:endParaRPr lang="en-US" dirty="0"/>
          </a:p>
          <a:p>
            <a:pPr algn="just"/>
            <a:r>
              <a:rPr lang="en-US" dirty="0" smtClean="0"/>
              <a:t>Non-fasting </a:t>
            </a:r>
            <a:r>
              <a:rPr lang="en-US" dirty="0"/>
              <a:t>triglyceride levels have a stronger relationship with CVD risk than do fasting levels </a:t>
            </a:r>
            <a:r>
              <a:rPr lang="en-US" dirty="0" smtClean="0"/>
              <a:t>. </a:t>
            </a:r>
            <a:r>
              <a:rPr lang="en-US" dirty="0"/>
              <a:t>Studies suggest some species of triglyceride-rich lipoproteins, notably small very low-density lipoproteins (VLDLs) and intermediate-density lipoproteins (IDLs), promote atherosclerosis and predispose to </a:t>
            </a:r>
            <a:r>
              <a:rPr lang="en-US" dirty="0" smtClean="0"/>
              <a:t>CVD</a:t>
            </a:r>
          </a:p>
          <a:p>
            <a:pPr algn="just"/>
            <a:r>
              <a:rPr lang="en-US" dirty="0"/>
              <a:t>The fundamental principle of guideline recommendations for the treatment of dyslipidemia is that the intensity of therapy should be adjusted to the individual’s absolute risk for </a:t>
            </a:r>
            <a:r>
              <a:rPr lang="en-US" dirty="0" smtClean="0"/>
              <a:t>CVD. </a:t>
            </a:r>
          </a:p>
          <a:p>
            <a:pPr algn="just"/>
            <a:r>
              <a:rPr lang="en-US" dirty="0" smtClean="0"/>
              <a:t>Therapeutic </a:t>
            </a:r>
            <a:r>
              <a:rPr lang="en-US" dirty="0"/>
              <a:t>lifestyle changes are the cornerstone of </a:t>
            </a:r>
            <a:r>
              <a:rPr lang="en-US" dirty="0" smtClean="0"/>
              <a:t>therapy, </a:t>
            </a:r>
            <a:r>
              <a:rPr lang="en-US" dirty="0"/>
              <a:t>with pharmacological therapy to lower </a:t>
            </a:r>
            <a:r>
              <a:rPr lang="en-US" dirty="0" smtClean="0"/>
              <a:t>LDL-C </a:t>
            </a:r>
            <a:endParaRPr lang="en-US" dirty="0"/>
          </a:p>
        </p:txBody>
      </p:sp>
    </p:spTree>
    <p:extLst>
      <p:ext uri="{BB962C8B-B14F-4D97-AF65-F5344CB8AC3E}">
        <p14:creationId xmlns:p14="http://schemas.microsoft.com/office/powerpoint/2010/main" val="9472154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1789"/>
          </a:xfrm>
        </p:spPr>
        <p:txBody>
          <a:bodyPr>
            <a:normAutofit fontScale="90000"/>
          </a:bodyPr>
          <a:lstStyle/>
          <a:p>
            <a:pPr lvl="0">
              <a:spcBef>
                <a:spcPts val="1000"/>
              </a:spcBef>
            </a:pPr>
            <a:r>
              <a:rPr lang="en-US" sz="2800" dirty="0" smtClean="0">
                <a:solidFill>
                  <a:prstClr val="black"/>
                </a:solidFill>
                <a:latin typeface="Calibri" panose="020F0502020204030204"/>
                <a:ea typeface="+mn-ea"/>
                <a:cs typeface="+mn-cs"/>
              </a:rPr>
              <a:t/>
            </a:r>
            <a:br>
              <a:rPr lang="en-US" sz="2800" dirty="0" smtClean="0">
                <a:solidFill>
                  <a:prstClr val="black"/>
                </a:solidFill>
                <a:latin typeface="Calibri" panose="020F0502020204030204"/>
                <a:ea typeface="+mn-ea"/>
                <a:cs typeface="+mn-cs"/>
              </a:rPr>
            </a:br>
            <a:r>
              <a:rPr lang="en-US" sz="2800" dirty="0" smtClean="0">
                <a:solidFill>
                  <a:prstClr val="black"/>
                </a:solidFill>
                <a:latin typeface="Calibri" panose="020F0502020204030204"/>
                <a:ea typeface="+mn-ea"/>
                <a:cs typeface="+mn-cs"/>
              </a:rPr>
              <a:t/>
            </a:r>
            <a:br>
              <a:rPr lang="en-US" sz="2800" dirty="0" smtClean="0">
                <a:solidFill>
                  <a:prstClr val="black"/>
                </a:solidFill>
                <a:latin typeface="Calibri" panose="020F0502020204030204"/>
                <a:ea typeface="+mn-ea"/>
                <a:cs typeface="+mn-cs"/>
              </a:rPr>
            </a:br>
            <a:r>
              <a:rPr lang="en-US" sz="2800" dirty="0">
                <a:solidFill>
                  <a:prstClr val="black"/>
                </a:solidFill>
                <a:latin typeface="Calibri" panose="020F0502020204030204"/>
                <a:ea typeface="+mn-ea"/>
                <a:cs typeface="+mn-cs"/>
              </a:rPr>
              <a:t> </a:t>
            </a:r>
            <a:r>
              <a:rPr lang="en-US" sz="2800" dirty="0" smtClean="0">
                <a:solidFill>
                  <a:prstClr val="black"/>
                </a:solidFill>
                <a:latin typeface="Calibri" panose="020F0502020204030204"/>
                <a:ea typeface="+mn-ea"/>
                <a:cs typeface="+mn-cs"/>
              </a:rPr>
              <a:t>                 </a:t>
            </a:r>
            <a:r>
              <a:rPr lang="en-US" b="1" dirty="0" smtClean="0">
                <a:solidFill>
                  <a:prstClr val="black"/>
                </a:solidFill>
                <a:latin typeface="Calibri" panose="020F0502020204030204"/>
                <a:ea typeface="+mn-ea"/>
                <a:cs typeface="+mn-cs"/>
              </a:rPr>
              <a:t>Blood </a:t>
            </a:r>
            <a:r>
              <a:rPr lang="en-US" b="1" dirty="0">
                <a:solidFill>
                  <a:prstClr val="black"/>
                </a:solidFill>
                <a:latin typeface="Calibri" panose="020F0502020204030204"/>
                <a:ea typeface="+mn-ea"/>
                <a:cs typeface="+mn-cs"/>
              </a:rPr>
              <a:t>Profile Analyses</a:t>
            </a:r>
            <a:br>
              <a:rPr lang="en-US" b="1" dirty="0">
                <a:solidFill>
                  <a:prstClr val="black"/>
                </a:solidFill>
                <a:latin typeface="Calibri" panose="020F0502020204030204"/>
                <a:ea typeface="+mn-ea"/>
                <a:cs typeface="+mn-cs"/>
              </a:rPr>
            </a:br>
            <a:endParaRPr lang="en-US" sz="6700" b="1" dirty="0"/>
          </a:p>
        </p:txBody>
      </p:sp>
      <p:sp>
        <p:nvSpPr>
          <p:cNvPr id="3" name="Content Placeholder 2"/>
          <p:cNvSpPr>
            <a:spLocks noGrp="1"/>
          </p:cNvSpPr>
          <p:nvPr>
            <p:ph idx="1"/>
          </p:nvPr>
        </p:nvSpPr>
        <p:spPr>
          <a:xfrm>
            <a:off x="404949" y="1345474"/>
            <a:ext cx="11299371" cy="5316583"/>
          </a:xfrm>
        </p:spPr>
        <p:txBody>
          <a:bodyPr>
            <a:normAutofit fontScale="92500" lnSpcReduction="10000"/>
          </a:bodyPr>
          <a:lstStyle/>
          <a:p>
            <a:endParaRPr lang="en-US" dirty="0"/>
          </a:p>
          <a:p>
            <a:pPr algn="just"/>
            <a:r>
              <a:rPr lang="en-US" dirty="0"/>
              <a:t>Multiple analyses of blood profiles are commonly evaluated in clinical exercise programs. </a:t>
            </a:r>
            <a:endParaRPr lang="en-US" dirty="0" smtClean="0"/>
          </a:p>
          <a:p>
            <a:pPr algn="just"/>
            <a:r>
              <a:rPr lang="en-US" dirty="0" smtClean="0"/>
              <a:t>Such </a:t>
            </a:r>
            <a:r>
              <a:rPr lang="en-US" dirty="0"/>
              <a:t>profiles may provide useful information about an individual’s overall health status and ability to exercise and may help to explain certain ECG </a:t>
            </a:r>
            <a:r>
              <a:rPr lang="en-US" dirty="0" smtClean="0"/>
              <a:t>abnormalities</a:t>
            </a:r>
          </a:p>
          <a:p>
            <a:pPr algn="just"/>
            <a:r>
              <a:rPr lang="en-US" dirty="0"/>
              <a:t>Because of varied methods of assaying blood samples, some caution is advised when comparing blood chemistries from </a:t>
            </a:r>
            <a:r>
              <a:rPr lang="en-US" dirty="0" smtClean="0"/>
              <a:t>different laboratories.</a:t>
            </a:r>
          </a:p>
          <a:p>
            <a:pPr algn="just"/>
            <a:r>
              <a:rPr lang="en-US" i="1" dirty="0" smtClean="0"/>
              <a:t>Table </a:t>
            </a:r>
            <a:r>
              <a:rPr lang="en-US" i="1" dirty="0"/>
              <a:t>3.4</a:t>
            </a:r>
            <a:r>
              <a:rPr lang="en-US" dirty="0"/>
              <a:t> gives normal ranges for selected blood chemistries, derived from a variety of sources. </a:t>
            </a:r>
            <a:endParaRPr lang="en-US" dirty="0" smtClean="0"/>
          </a:p>
          <a:p>
            <a:pPr algn="just"/>
            <a:r>
              <a:rPr lang="en-US" dirty="0" smtClean="0"/>
              <a:t>For </a:t>
            </a:r>
            <a:r>
              <a:rPr lang="en-US" dirty="0"/>
              <a:t>many patients with CVD, medications for dyslipidemia and hypertension are common. </a:t>
            </a:r>
            <a:endParaRPr lang="en-US" dirty="0" smtClean="0"/>
          </a:p>
          <a:p>
            <a:pPr algn="just"/>
            <a:r>
              <a:rPr lang="en-US" dirty="0" smtClean="0"/>
              <a:t>Many </a:t>
            </a:r>
            <a:r>
              <a:rPr lang="en-US" dirty="0"/>
              <a:t>of these medications act </a:t>
            </a:r>
            <a:r>
              <a:rPr lang="en-US" dirty="0" smtClean="0"/>
              <a:t>in the </a:t>
            </a:r>
            <a:r>
              <a:rPr lang="en-US" dirty="0"/>
              <a:t>liver to lower blood cholesterol and in the kidneys to lower BP </a:t>
            </a:r>
          </a:p>
        </p:txBody>
      </p:sp>
    </p:spTree>
    <p:extLst>
      <p:ext uri="{BB962C8B-B14F-4D97-AF65-F5344CB8AC3E}">
        <p14:creationId xmlns:p14="http://schemas.microsoft.com/office/powerpoint/2010/main" val="31112075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26" y="574766"/>
            <a:ext cx="11220994" cy="5904411"/>
          </a:xfrm>
        </p:spPr>
        <p:txBody>
          <a:bodyPr/>
          <a:lstStyle/>
          <a:p>
            <a:r>
              <a:rPr lang="en-US" dirty="0"/>
              <a:t>Although current recommendations do not suggest performing serial tests of liver function in patients receiving statin drugs, tests such as </a:t>
            </a:r>
            <a:r>
              <a:rPr lang="en-US" dirty="0" smtClean="0"/>
              <a:t>alanine transaminase </a:t>
            </a:r>
            <a:r>
              <a:rPr lang="en-US" dirty="0"/>
              <a:t>(ALT) and aspartate transaminase (AST) may indicate the presence of liver abnormalities induced by the these agents. </a:t>
            </a:r>
            <a:endParaRPr lang="en-US" dirty="0" smtClean="0"/>
          </a:p>
          <a:p>
            <a:endParaRPr lang="en-US" dirty="0"/>
          </a:p>
          <a:p>
            <a:r>
              <a:rPr lang="en-US" dirty="0" smtClean="0"/>
              <a:t>Periodic </a:t>
            </a:r>
            <a:r>
              <a:rPr lang="en-US" dirty="0"/>
              <a:t>testing of renal function with tests such as creatinine, estimated glomerular filtration rate (GFR), blood urea nitrogen (BUN</a:t>
            </a:r>
            <a:r>
              <a:rPr lang="en-US" dirty="0" smtClean="0"/>
              <a:t>),UN/creatinine </a:t>
            </a:r>
            <a:r>
              <a:rPr lang="en-US" dirty="0"/>
              <a:t>ratio, and serum sodium and potassium levels is indicated in patients prescribed medications that may lead to alterations in renal function</a:t>
            </a:r>
            <a:r>
              <a:rPr lang="en-US" dirty="0" smtClean="0"/>
              <a:t>.</a:t>
            </a:r>
          </a:p>
          <a:p>
            <a:r>
              <a:rPr lang="en-US" dirty="0"/>
              <a:t>Indication of volume depletion and potassium abnormalities can be seen in the sodium and potassium measurements</a:t>
            </a:r>
          </a:p>
        </p:txBody>
      </p:sp>
    </p:spTree>
    <p:extLst>
      <p:ext uri="{BB962C8B-B14F-4D97-AF65-F5344CB8AC3E}">
        <p14:creationId xmlns:p14="http://schemas.microsoft.com/office/powerpoint/2010/main" val="10476772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8354" y="91440"/>
            <a:ext cx="7328263" cy="6648994"/>
          </a:xfrm>
          <a:prstGeom prst="rect">
            <a:avLst/>
          </a:prstGeom>
        </p:spPr>
      </p:pic>
    </p:spTree>
    <p:extLst>
      <p:ext uri="{BB962C8B-B14F-4D97-AF65-F5344CB8AC3E}">
        <p14:creationId xmlns:p14="http://schemas.microsoft.com/office/powerpoint/2010/main" val="40233288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0532"/>
          </a:xfrm>
        </p:spPr>
        <p:txBody>
          <a:bodyPr>
            <a:normAutofit fontScale="90000"/>
          </a:bodyPr>
          <a:lstStyle/>
          <a:p>
            <a:r>
              <a:rPr lang="en-US" dirty="0" smtClean="0"/>
              <a:t/>
            </a:r>
            <a:br>
              <a:rPr lang="en-US" dirty="0" smtClean="0"/>
            </a:br>
            <a:r>
              <a:rPr lang="en-US" dirty="0"/>
              <a:t> </a:t>
            </a:r>
            <a:r>
              <a:rPr lang="en-US" dirty="0" smtClean="0"/>
              <a:t>   </a:t>
            </a:r>
            <a:r>
              <a:rPr lang="en-US" b="1" dirty="0" smtClean="0"/>
              <a:t>Pulmonary </a:t>
            </a:r>
            <a:r>
              <a:rPr lang="en-US" b="1" dirty="0"/>
              <a:t>Function</a:t>
            </a:r>
            <a:br>
              <a:rPr lang="en-US" b="1" dirty="0"/>
            </a:br>
            <a:endParaRPr lang="en-US" b="1" dirty="0"/>
          </a:p>
        </p:txBody>
      </p:sp>
      <p:sp>
        <p:nvSpPr>
          <p:cNvPr id="3" name="Content Placeholder 2"/>
          <p:cNvSpPr>
            <a:spLocks noGrp="1"/>
          </p:cNvSpPr>
          <p:nvPr>
            <p:ph idx="1"/>
          </p:nvPr>
        </p:nvSpPr>
        <p:spPr>
          <a:xfrm>
            <a:off x="431073" y="1175658"/>
            <a:ext cx="11260183" cy="5172891"/>
          </a:xfrm>
        </p:spPr>
        <p:txBody>
          <a:bodyPr/>
          <a:lstStyle/>
          <a:p>
            <a:endParaRPr lang="en-US" dirty="0"/>
          </a:p>
          <a:p>
            <a:pPr algn="just"/>
            <a:r>
              <a:rPr lang="en-US" dirty="0"/>
              <a:t>Pulmonary function testing with spirometry is recommended for all smokers &gt;45 </a:t>
            </a:r>
            <a:r>
              <a:rPr lang="en-US" dirty="0" err="1"/>
              <a:t>yr</a:t>
            </a:r>
            <a:r>
              <a:rPr lang="en-US" dirty="0"/>
              <a:t> old and in any individual presenting with dyspnea (i.e., shortness of breath), chronic cough, wheezing, or excessive mucus production (12). </a:t>
            </a:r>
            <a:endParaRPr lang="en-US" dirty="0" smtClean="0"/>
          </a:p>
          <a:p>
            <a:pPr algn="just"/>
            <a:r>
              <a:rPr lang="en-US" dirty="0" smtClean="0"/>
              <a:t>Spirometry </a:t>
            </a:r>
            <a:r>
              <a:rPr lang="en-US" dirty="0"/>
              <a:t>is a simple and noninvasive test that can be performed </a:t>
            </a:r>
            <a:r>
              <a:rPr lang="en-US" dirty="0" smtClean="0"/>
              <a:t>easily.</a:t>
            </a:r>
          </a:p>
          <a:p>
            <a:pPr algn="just"/>
            <a:r>
              <a:rPr lang="en-US" dirty="0" smtClean="0"/>
              <a:t>Indications </a:t>
            </a:r>
            <a:r>
              <a:rPr lang="en-US" dirty="0"/>
              <a:t>for spirometry are listed in Table 3.5. When performing spirometry, standards for the </a:t>
            </a:r>
            <a:r>
              <a:rPr lang="en-US" dirty="0" smtClean="0"/>
              <a:t>performance </a:t>
            </a:r>
            <a:r>
              <a:rPr lang="en-US" dirty="0"/>
              <a:t>of the test, as endorsed by the American Thoracic Society (ATS), should be followed</a:t>
            </a:r>
          </a:p>
          <a:p>
            <a:endParaRPr lang="en-US" dirty="0"/>
          </a:p>
        </p:txBody>
      </p:sp>
    </p:spTree>
    <p:extLst>
      <p:ext uri="{BB962C8B-B14F-4D97-AF65-F5344CB8AC3E}">
        <p14:creationId xmlns:p14="http://schemas.microsoft.com/office/powerpoint/2010/main" val="6622521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633" y="404949"/>
            <a:ext cx="11534503" cy="5772014"/>
          </a:xfrm>
        </p:spPr>
        <p:txBody>
          <a:bodyPr>
            <a:normAutofit/>
          </a:bodyPr>
          <a:lstStyle/>
          <a:p>
            <a:pPr algn="just"/>
            <a:r>
              <a:rPr lang="en-US" dirty="0"/>
              <a:t>Although many measurements can be made from a </a:t>
            </a:r>
            <a:r>
              <a:rPr lang="en-US" dirty="0" err="1"/>
              <a:t>spirometric</a:t>
            </a:r>
            <a:r>
              <a:rPr lang="en-US" dirty="0"/>
              <a:t> test, the most commonly used include the forced vital capacity (FVC), forced expiratory volume in one second (FEV1.0), FEV1.0/FVC ratio, and peak expiratory flow (PEF). </a:t>
            </a:r>
            <a:endParaRPr lang="en-US" dirty="0" smtClean="0"/>
          </a:p>
          <a:p>
            <a:pPr algn="just"/>
            <a:r>
              <a:rPr lang="en-US" dirty="0" smtClean="0"/>
              <a:t>Results </a:t>
            </a:r>
            <a:r>
              <a:rPr lang="en-US" dirty="0"/>
              <a:t>from these measurements can help to identify the presence </a:t>
            </a:r>
            <a:r>
              <a:rPr lang="en-US" dirty="0" smtClean="0"/>
              <a:t>of restrictive or obstructive respiratory abnormalities, sometimes before symptoms or signs of disease are present. </a:t>
            </a:r>
          </a:p>
          <a:p>
            <a:pPr algn="just"/>
            <a:r>
              <a:rPr lang="en-US" dirty="0" smtClean="0"/>
              <a:t>The FEV1.0/FVC ratio is diminished with obstructive airway diseases (e.g., asthma, chronic bronchitis, emphysema, chronic obstructive pulmonary disease [COPD]) but remains normal with restrictive disorders (e.g., </a:t>
            </a:r>
            <a:r>
              <a:rPr lang="en-US" dirty="0" err="1" smtClean="0"/>
              <a:t>kyphoscoliosis</a:t>
            </a:r>
            <a:r>
              <a:rPr lang="en-US" dirty="0" smtClean="0"/>
              <a:t>, neuromuscular disease, pulmonary fibrosis, other interstitial lung diseases).</a:t>
            </a:r>
          </a:p>
          <a:p>
            <a:endParaRPr lang="en-US" dirty="0"/>
          </a:p>
        </p:txBody>
      </p:sp>
    </p:spTree>
    <p:extLst>
      <p:ext uri="{BB962C8B-B14F-4D97-AF65-F5344CB8AC3E}">
        <p14:creationId xmlns:p14="http://schemas.microsoft.com/office/powerpoint/2010/main" val="272310965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68434" y="0"/>
            <a:ext cx="7785463" cy="6858000"/>
          </a:xfrm>
          <a:prstGeom prst="rect">
            <a:avLst/>
          </a:prstGeom>
        </p:spPr>
      </p:pic>
    </p:spTree>
    <p:extLst>
      <p:ext uri="{BB962C8B-B14F-4D97-AF65-F5344CB8AC3E}">
        <p14:creationId xmlns:p14="http://schemas.microsoft.com/office/powerpoint/2010/main" val="229476508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9092"/>
          </a:xfrm>
        </p:spPr>
        <p:txBody>
          <a:bodyPr/>
          <a:lstStyle/>
          <a:p>
            <a:r>
              <a:rPr lang="en-US" b="1" dirty="0"/>
              <a:t>PARTICIPANT </a:t>
            </a:r>
            <a:r>
              <a:rPr lang="en-US" b="1" dirty="0" smtClean="0"/>
              <a:t>INSTRUCTIONS</a:t>
            </a:r>
            <a:endParaRPr lang="en-US" b="1" dirty="0"/>
          </a:p>
        </p:txBody>
      </p:sp>
      <p:sp>
        <p:nvSpPr>
          <p:cNvPr id="3" name="Content Placeholder 2"/>
          <p:cNvSpPr>
            <a:spLocks noGrp="1"/>
          </p:cNvSpPr>
          <p:nvPr>
            <p:ph idx="1"/>
          </p:nvPr>
        </p:nvSpPr>
        <p:spPr>
          <a:xfrm>
            <a:off x="483325" y="1084218"/>
            <a:ext cx="11260183" cy="5538651"/>
          </a:xfrm>
        </p:spPr>
        <p:txBody>
          <a:bodyPr>
            <a:normAutofit fontScale="92500" lnSpcReduction="10000"/>
          </a:bodyPr>
          <a:lstStyle/>
          <a:p>
            <a:pPr marL="0" marR="65405" indent="0" algn="just">
              <a:lnSpc>
                <a:spcPct val="116000"/>
              </a:lnSpc>
              <a:spcBef>
                <a:spcPts val="0"/>
              </a:spcBef>
              <a:spcAft>
                <a:spcPts val="0"/>
              </a:spcAft>
              <a:buNone/>
            </a:pPr>
            <a:r>
              <a:rPr lang="en-US" b="1" dirty="0">
                <a:solidFill>
                  <a:srgbClr val="000000"/>
                </a:solidFill>
                <a:latin typeface="Times New Roman" panose="02020603050405020304" pitchFamily="18" charset="0"/>
                <a:ea typeface="Times New Roman" panose="02020603050405020304" pitchFamily="18" charset="0"/>
              </a:rPr>
              <a:t>The</a:t>
            </a:r>
            <a:r>
              <a:rPr lang="en-US" b="1" spc="65"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following</a:t>
            </a:r>
            <a:r>
              <a:rPr lang="en-US" b="1" spc="125"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points should</a:t>
            </a:r>
            <a:r>
              <a:rPr lang="en-US" b="1" spc="85"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be</a:t>
            </a:r>
            <a:r>
              <a:rPr lang="en-US" b="1" spc="40"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considered</a:t>
            </a:r>
            <a:r>
              <a:rPr lang="en-US" b="1" spc="150"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for</a:t>
            </a:r>
            <a:r>
              <a:rPr lang="en-US" b="1" spc="40"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inclusion</a:t>
            </a:r>
            <a:r>
              <a:rPr lang="en-US" b="1" spc="125"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in</a:t>
            </a:r>
            <a:r>
              <a:rPr lang="en-US" b="1" spc="35"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such</a:t>
            </a:r>
            <a:r>
              <a:rPr lang="en-US" b="1" spc="65"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preliminary</a:t>
            </a:r>
            <a:r>
              <a:rPr lang="en-US" b="1" spc="160"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instructions;</a:t>
            </a:r>
            <a:r>
              <a:rPr lang="en-US" b="1" spc="170"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howeve</a:t>
            </a:r>
            <a:r>
              <a:rPr lang="en-US" b="1" spc="-60" dirty="0">
                <a:solidFill>
                  <a:srgbClr val="000000"/>
                </a:solidFill>
                <a:latin typeface="Times New Roman" panose="02020603050405020304" pitchFamily="18" charset="0"/>
                <a:ea typeface="Times New Roman" panose="02020603050405020304" pitchFamily="18" charset="0"/>
              </a:rPr>
              <a:t>r</a:t>
            </a:r>
            <a:r>
              <a:rPr lang="en-US" b="1" dirty="0">
                <a:solidFill>
                  <a:srgbClr val="000000"/>
                </a:solidFill>
                <a:latin typeface="Times New Roman" panose="02020603050405020304" pitchFamily="18" charset="0"/>
                <a:ea typeface="Times New Roman" panose="02020603050405020304" pitchFamily="18" charset="0"/>
              </a:rPr>
              <a:t>, specific</a:t>
            </a:r>
            <a:r>
              <a:rPr lang="en-US" b="1" spc="120"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instructions</a:t>
            </a:r>
            <a:r>
              <a:rPr lang="en-US" b="1" spc="160"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vary</a:t>
            </a:r>
            <a:r>
              <a:rPr lang="en-US" b="1" spc="65"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with</a:t>
            </a:r>
            <a:r>
              <a:rPr lang="en-US" b="1" spc="65"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test</a:t>
            </a:r>
            <a:r>
              <a:rPr lang="en-US" b="1" spc="60"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type</a:t>
            </a:r>
            <a:r>
              <a:rPr lang="en-US" b="1" spc="65"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and</a:t>
            </a:r>
            <a:r>
              <a:rPr lang="en-US" b="1" spc="55" dirty="0">
                <a:solidFill>
                  <a:srgbClr val="000000"/>
                </a:solidFill>
                <a:latin typeface="Times New Roman" panose="02020603050405020304" pitchFamily="18"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purpose:</a:t>
            </a:r>
            <a:endParaRPr lang="en-US" sz="1600" b="1" dirty="0">
              <a:latin typeface="Times New Roman" panose="02020603050405020304" pitchFamily="18" charset="0"/>
              <a:ea typeface="Times New Roman" panose="02020603050405020304" pitchFamily="18" charset="0"/>
            </a:endParaRPr>
          </a:p>
          <a:p>
            <a:pPr marL="0" marR="0" algn="just">
              <a:lnSpc>
                <a:spcPts val="700"/>
              </a:lnSpc>
              <a:spcBef>
                <a:spcPts val="30"/>
              </a:spcBef>
              <a:spcAft>
                <a:spcPts val="0"/>
              </a:spcAft>
            </a:pPr>
            <a:r>
              <a:rPr lang="en-US" sz="800" dirty="0">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algn="just"/>
            <a:r>
              <a:rPr lang="en-US" dirty="0"/>
              <a:t> At a minimum, participants should refrain from ingesting food, alcohol, or caffeine or using tobacco products within 3 h of testing.</a:t>
            </a:r>
          </a:p>
          <a:p>
            <a:pPr algn="just"/>
            <a:r>
              <a:rPr lang="en-US" dirty="0"/>
              <a:t>  Participants should be rested for the assessment, avoiding significant exertion or exercise on the day of the assessment.</a:t>
            </a:r>
          </a:p>
          <a:p>
            <a:pPr algn="just"/>
            <a:r>
              <a:rPr lang="en-US" dirty="0"/>
              <a:t>  Clothing should permit freedom of movement and include walking or running shoes. </a:t>
            </a:r>
            <a:endParaRPr lang="en-US" dirty="0" smtClean="0"/>
          </a:p>
          <a:p>
            <a:pPr algn="just"/>
            <a:r>
              <a:rPr lang="en-US" dirty="0" smtClean="0"/>
              <a:t>Women </a:t>
            </a:r>
            <a:r>
              <a:rPr lang="en-US" dirty="0"/>
              <a:t>should bring a loose-fitting, short-sleeved blouse that buttons down the front and should avoid restrictive undergarments.</a:t>
            </a:r>
          </a:p>
          <a:p>
            <a:pPr algn="just"/>
            <a:r>
              <a:rPr lang="en-US" dirty="0"/>
              <a:t>  If the evaluation is on an outpatient basis, participants should be made aware that the exercise test may be fatiguing, and they may wish to have someone accompany them to the assessment to drive home afterward.</a:t>
            </a:r>
          </a:p>
        </p:txBody>
      </p:sp>
    </p:spTree>
    <p:extLst>
      <p:ext uri="{BB962C8B-B14F-4D97-AF65-F5344CB8AC3E}">
        <p14:creationId xmlns:p14="http://schemas.microsoft.com/office/powerpoint/2010/main" val="27045852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3" y="418012"/>
            <a:ext cx="11299373" cy="6230982"/>
          </a:xfrm>
        </p:spPr>
        <p:txBody>
          <a:bodyPr>
            <a:normAutofit lnSpcReduction="10000"/>
          </a:bodyPr>
          <a:lstStyle/>
          <a:p>
            <a:pPr algn="just"/>
            <a:r>
              <a:rPr lang="en-US" dirty="0"/>
              <a:t>If the exercise test is for diagnostic purposes, it may be helpful for patients to discontinue prescribed cardiovascular medications but only with physician approval</a:t>
            </a:r>
            <a:r>
              <a:rPr lang="en-US" dirty="0" smtClean="0"/>
              <a:t>.</a:t>
            </a:r>
          </a:p>
          <a:p>
            <a:pPr algn="just"/>
            <a:r>
              <a:rPr lang="en-US" dirty="0"/>
              <a:t>If the exercise test is for functional or Ex Rx purposes, </a:t>
            </a:r>
            <a:r>
              <a:rPr lang="en-US" i="1" dirty="0"/>
              <a:t>patients should continue their medication regimen</a:t>
            </a:r>
            <a:r>
              <a:rPr lang="en-US" dirty="0"/>
              <a:t> on their usual schedule so that the exercise responses will be consistent with responses expected during exercise training</a:t>
            </a:r>
            <a:r>
              <a:rPr lang="en-US" dirty="0" smtClean="0"/>
              <a:t>.</a:t>
            </a:r>
          </a:p>
          <a:p>
            <a:pPr algn="just"/>
            <a:r>
              <a:rPr lang="en-US" dirty="0"/>
              <a:t>Participants should bring a list of their medications including dosage and frequency of administration to the assessment and should report the last actual dose taken. </a:t>
            </a:r>
            <a:endParaRPr lang="en-US" dirty="0" smtClean="0"/>
          </a:p>
          <a:p>
            <a:pPr algn="just"/>
            <a:r>
              <a:rPr lang="en-US" dirty="0" smtClean="0"/>
              <a:t>As </a:t>
            </a:r>
            <a:r>
              <a:rPr lang="en-US" dirty="0"/>
              <a:t>an alternative, participants may wish to bring their medications with them for the exercise testing staff to record.</a:t>
            </a:r>
          </a:p>
          <a:p>
            <a:pPr algn="just"/>
            <a:r>
              <a:rPr lang="en-US" dirty="0"/>
              <a:t>  Participants should be instructed to drink ample fluids over the 24-h period preceding the exercise test to ensure normal hydration before testing.</a:t>
            </a:r>
          </a:p>
          <a:p>
            <a:endParaRPr lang="en-US" dirty="0"/>
          </a:p>
        </p:txBody>
      </p:sp>
    </p:spTree>
    <p:extLst>
      <p:ext uri="{BB962C8B-B14F-4D97-AF65-F5344CB8AC3E}">
        <p14:creationId xmlns:p14="http://schemas.microsoft.com/office/powerpoint/2010/main" val="23306775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166" y="1825625"/>
            <a:ext cx="11324492" cy="4351338"/>
          </a:xfrm>
        </p:spPr>
        <p:txBody>
          <a:bodyPr>
            <a:normAutofit/>
          </a:bodyPr>
          <a:lstStyle/>
          <a:p>
            <a:pPr marL="0" indent="0">
              <a:buNone/>
            </a:pPr>
            <a:r>
              <a:rPr lang="en-US" sz="3600" b="1" dirty="0" smtClean="0"/>
              <a:t>Chapter Two:</a:t>
            </a:r>
          </a:p>
          <a:p>
            <a:pPr marL="0" indent="0">
              <a:buNone/>
            </a:pPr>
            <a:r>
              <a:rPr lang="en-US" sz="3600" b="1" dirty="0" smtClean="0"/>
              <a:t>Health-Related Physical Fitness </a:t>
            </a:r>
            <a:r>
              <a:rPr lang="en-US" sz="3600" b="1" dirty="0"/>
              <a:t>Testing </a:t>
            </a:r>
            <a:r>
              <a:rPr lang="en-US" sz="3600" b="1" dirty="0" smtClean="0"/>
              <a:t>and Interpretation</a:t>
            </a:r>
            <a:endParaRPr lang="en-US" sz="3600" b="1" dirty="0"/>
          </a:p>
          <a:p>
            <a:endParaRPr lang="en-US" sz="3600" b="1" dirty="0"/>
          </a:p>
        </p:txBody>
      </p:sp>
    </p:spTree>
    <p:extLst>
      <p:ext uri="{BB962C8B-B14F-4D97-AF65-F5344CB8AC3E}">
        <p14:creationId xmlns:p14="http://schemas.microsoft.com/office/powerpoint/2010/main" val="3421700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1236</TotalTime>
  <Words>11628</Words>
  <Application>Microsoft Office PowerPoint</Application>
  <PresentationFormat>Widescreen</PresentationFormat>
  <Paragraphs>739</Paragraphs>
  <Slides>146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146</vt:i4>
      </vt:variant>
    </vt:vector>
  </HeadingPairs>
  <TitlesOfParts>
    <vt:vector size="153" baseType="lpstr">
      <vt:lpstr>Arial</vt:lpstr>
      <vt:lpstr>Calibri</vt:lpstr>
      <vt:lpstr>Calibri Light</vt:lpstr>
      <vt:lpstr>Symbol</vt:lpstr>
      <vt:lpstr>Times New Roman</vt:lpstr>
      <vt:lpstr>Wingdings</vt:lpstr>
      <vt:lpstr>Office Theme</vt:lpstr>
      <vt:lpstr>CHAPTER ONE </vt:lpstr>
      <vt:lpstr>Public Health Perspective for Current Recommendations</vt:lpstr>
      <vt:lpstr>CONT</vt:lpstr>
      <vt:lpstr>The A  The ACSM-AHA Primary Physical Activity (PA) Recommendations CSM-AHA Primary Physical Activity (PA) Recommendations </vt:lpstr>
      <vt:lpstr>CONT</vt:lpstr>
      <vt:lpstr>PA Guidelines Advisory Committee Report</vt:lpstr>
      <vt:lpstr>CONT</vt:lpstr>
      <vt:lpstr>CONT</vt:lpstr>
      <vt:lpstr>2008 PA Guidelines Advisory Committee Recommendation </vt:lpstr>
      <vt:lpstr>  HEALTH BENEFITS OF REGULAR PA &amp; EXERCISE  </vt:lpstr>
      <vt:lpstr>Benefits of PA and exercise </vt:lpstr>
      <vt:lpstr> Reduction in Cardiovascular Disease Risk Factors </vt:lpstr>
      <vt:lpstr>  Decreased Morbidity and Mortality </vt:lpstr>
      <vt:lpstr>            Other Benefits </vt:lpstr>
      <vt:lpstr>  Risks Associated with Physical Activity and   Exercise   </vt:lpstr>
      <vt:lpstr> Exercise-Related Musculoskeletal Injury </vt:lpstr>
      <vt:lpstr>CONT</vt:lpstr>
      <vt:lpstr>   Sudden Cardiac Death Among Young Individuals  </vt:lpstr>
      <vt:lpstr>PowerPoint Presentation</vt:lpstr>
      <vt:lpstr>PowerPoint Presentation</vt:lpstr>
      <vt:lpstr>  Exercise Pre-Participation Health Screening  </vt:lpstr>
      <vt:lpstr>Exercise pre-participation health screening should bases on:</vt:lpstr>
      <vt:lpstr>PowerPoint Presentation</vt:lpstr>
      <vt:lpstr>PowerPoint Presentation</vt:lpstr>
      <vt:lpstr>  </vt:lpstr>
      <vt:lpstr>PowerPoint Presentation</vt:lpstr>
      <vt:lpstr>PowerPoint Presentation</vt:lpstr>
      <vt:lpstr>Exercise pre-participation health screening guideline:</vt:lpstr>
      <vt:lpstr>Pre-participation health screening Methods </vt:lpstr>
      <vt:lpstr>PowerPoint Presentation</vt:lpstr>
      <vt:lpstr>PowerPoint Presentation</vt:lpstr>
      <vt:lpstr>The ACSM pre-participation screening algorithm </vt:lpstr>
      <vt:lpstr>PowerPoint Presentation</vt:lpstr>
      <vt:lpstr>PowerPoint Presentation</vt:lpstr>
      <vt:lpstr> Pre-participation health screening Algorithm Components </vt:lpstr>
      <vt:lpstr>PowerPoint Presentation</vt:lpstr>
      <vt:lpstr>PowerPoint Presentation</vt:lpstr>
      <vt:lpstr>PowerPoint Presentation</vt:lpstr>
      <vt:lpstr>PowerPoint Presentation</vt:lpstr>
      <vt:lpstr>PowerPoint Presentation</vt:lpstr>
      <vt:lpstr>PowerPoint Presentation</vt:lpstr>
      <vt:lpstr>                        Using the Algorithm </vt:lpstr>
      <vt:lpstr>PowerPoint Presentation</vt:lpstr>
      <vt:lpstr>PowerPoint Presentation</vt:lpstr>
      <vt:lpstr>PowerPoint Presentation</vt:lpstr>
      <vt:lpstr> Case studies to determine need for exercise pre-participation medical clearance  CASE STUDY I</vt:lpstr>
      <vt:lpstr>CASE STUDY II</vt:lpstr>
      <vt:lpstr> CASE STUDY IV </vt:lpstr>
      <vt:lpstr>  CASE STUDY V </vt:lpstr>
      <vt:lpstr>          Summary of Case Studies </vt:lpstr>
      <vt:lpstr>  Risk Stratification For Patients In Cardiac Rehabilitation And Medical Fitness Facilities</vt:lpstr>
      <vt:lpstr>  American Association of Cardiovascular and Pulmonary Rehabilitation Risk Stratification Criteria for Patients with Cardiovascular Disease  </vt:lpstr>
      <vt:lpstr>PowerPoint Presentation</vt:lpstr>
      <vt:lpstr>                                                          MODERATE RISK </vt:lpstr>
      <vt:lpstr>   HIGHEST RISK </vt:lpstr>
      <vt:lpstr>PowerPoint Presentation</vt:lpstr>
      <vt:lpstr>American Association of Cardiovascular and Pulmonary Rehabilitation Risk Stratification Criteria for Patients with Cardiovascular Disease (AACVPR) </vt:lpstr>
      <vt:lpstr>Pre-exercise Evaluation</vt:lpstr>
      <vt:lpstr>PowerPoint Presentation</vt:lpstr>
      <vt:lpstr>PowerPoint Presentation</vt:lpstr>
      <vt:lpstr>INFORMED CONSEN</vt:lpstr>
      <vt:lpstr>PowerPoint Presentation</vt:lpstr>
      <vt:lpstr>MEDICAL HISTORY AND CARDIOVASCULAR DISEASE RISK FACTOR ASSESSMEN</vt:lpstr>
      <vt:lpstr>Components of Medical History </vt:lpstr>
      <vt:lpstr>PowerPoint Presentation</vt:lpstr>
      <vt:lpstr>PowerPoint Presentation</vt:lpstr>
      <vt:lpstr>PowerPoint Presentation</vt:lpstr>
      <vt:lpstr>PowerPoint Presentation</vt:lpstr>
      <vt:lpstr>Case Studies to Conduct Cardiovascular Disease Risk Factor Assessment </vt:lpstr>
      <vt:lpstr>CASE STUDY I</vt:lpstr>
      <vt:lpstr>                CASE STUDY II </vt:lpstr>
      <vt:lpstr>              CASE STUDY III </vt:lpstr>
      <vt:lpstr>  CASE STUDY IV </vt:lpstr>
      <vt:lpstr>Summary of Cases </vt:lpstr>
      <vt:lpstr>Physical Examination And Laboratory Tests</vt:lpstr>
      <vt:lpstr>Components of the Pre-participation Physical Examination</vt:lpstr>
      <vt:lpstr>PowerPoint Presentation</vt:lpstr>
      <vt:lpstr>Recommended Laboratory Tests</vt:lpstr>
      <vt:lpstr>PowerPoint Presentation</vt:lpstr>
      <vt:lpstr>Individuals with Signs/Symptoms or Known Cardiovascular Disease</vt:lpstr>
      <vt:lpstr> Patients with Pulmonary Disease </vt:lpstr>
      <vt:lpstr> Blood Pressure </vt:lpstr>
      <vt:lpstr> Procedures for Assessment of Resting Blood Pressure</vt:lpstr>
      <vt:lpstr>Potential Sources of Error in Blood Pressure Assessment</vt:lpstr>
      <vt:lpstr>PowerPoint Presentation</vt:lpstr>
      <vt:lpstr>PowerPoint Presentation</vt:lpstr>
      <vt:lpstr>PowerPoint Presentation</vt:lpstr>
      <vt:lpstr>PowerPoint Presentation</vt:lpstr>
      <vt:lpstr>Lipids and Lipoproteins</vt:lpstr>
      <vt:lpstr>PowerPoint Presentation</vt:lpstr>
      <vt:lpstr>                    Blood Profile Analyses </vt:lpstr>
      <vt:lpstr>PowerPoint Presentation</vt:lpstr>
      <vt:lpstr>PowerPoint Presentation</vt:lpstr>
      <vt:lpstr>     Pulmonary Function </vt:lpstr>
      <vt:lpstr>PowerPoint Presentation</vt:lpstr>
      <vt:lpstr>PowerPoint Presentation</vt:lpstr>
      <vt:lpstr>PARTICIPANT INSTRUCTIONS</vt:lpstr>
      <vt:lpstr>PowerPoint Presentation</vt:lpstr>
      <vt:lpstr>PowerPoint Presentation</vt:lpstr>
      <vt:lpstr>PowerPoint Presentation</vt:lpstr>
      <vt:lpstr>        Pretest Instructions </vt:lpstr>
      <vt:lpstr>  Test Organization </vt:lpstr>
      <vt:lpstr>                  Test Environment </vt:lpstr>
      <vt:lpstr>PowerPoint Presentation</vt:lpstr>
      <vt:lpstr>PowerPoint Presentation</vt:lpstr>
      <vt:lpstr> Circumferences </vt:lpstr>
      <vt:lpstr>Standardized Description of Circumference Sites and Procedures </vt:lpstr>
      <vt:lpstr>PowerPoint Presentation</vt:lpstr>
      <vt:lpstr> Skinfold Measurements </vt:lpstr>
      <vt:lpstr> Standardized Description of Skinfold Sites and Procedures  </vt:lpstr>
      <vt:lpstr>PowerPoint Presentation</vt:lpstr>
      <vt:lpstr> PROCEDURES </vt:lpstr>
      <vt:lpstr>Generalized Skinfold Equations</vt:lpstr>
      <vt:lpstr>PowerPoint Presentation</vt:lpstr>
      <vt:lpstr>PowerPoint Presentation</vt:lpstr>
      <vt:lpstr>PowerPoint Presentation</vt:lpstr>
      <vt:lpstr>PowerPoint Presentation</vt:lpstr>
      <vt:lpstr>       CARDIORESPIRATORY FITNESS</vt:lpstr>
      <vt:lpstr>  General Indications for Stopping an Exercise Test  </vt:lpstr>
      <vt:lpstr>General Procedures for Submaximal Testing of Cardiorespiratory Fitness </vt:lpstr>
      <vt:lpstr>PowerPoint Presentation</vt:lpstr>
      <vt:lpstr>PowerPoint Presentation</vt:lpstr>
      <vt:lpstr> Cardiorespiratory Test Sequence and Measures </vt:lpstr>
      <vt:lpstr>PowerPoint Presentation</vt:lpstr>
      <vt:lpstr>PowerPoint Presentation</vt:lpstr>
      <vt:lpstr>PowerPoint Presentation</vt:lpstr>
      <vt:lpstr> Modes of Testing </vt:lpstr>
      <vt:lpstr>PowerPoint Presentation</vt:lpstr>
      <vt:lpstr>PowerPoint Presentation</vt:lpstr>
      <vt:lpstr>PowerPoint Presentation</vt:lpstr>
      <vt:lpstr>PowerPoint Presentation</vt:lpstr>
      <vt:lpstr>PowerPoint Presentation</vt:lpstr>
      <vt:lpstr> Cycle Ergometer Tests </vt:lpstr>
      <vt:lpstr>PowerPoint Presentation</vt:lpstr>
      <vt:lpstr>PowerPoint Presentation</vt:lpstr>
      <vt:lpstr> Treadmill Tests </vt:lpstr>
      <vt:lpstr>  Step Tests </vt:lpstr>
      <vt:lpstr>PowerPoint Presentation</vt:lpstr>
      <vt:lpstr>PowerPoint Presentation</vt:lpstr>
      <vt:lpstr>MUSCULAR FITNESS</vt:lpstr>
      <vt:lpstr>Muscular Strength </vt:lpstr>
      <vt:lpstr>PowerPoint Presentation</vt:lpstr>
      <vt:lpstr>           Muscular Endurance</vt:lpstr>
      <vt:lpstr>FLEXIBILITY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 </dc:title>
  <dc:creator>user</dc:creator>
  <cp:lastModifiedBy>user</cp:lastModifiedBy>
  <cp:revision>72</cp:revision>
  <dcterms:created xsi:type="dcterms:W3CDTF">2020-03-04T08:31:29Z</dcterms:created>
  <dcterms:modified xsi:type="dcterms:W3CDTF">2020-03-13T08:46:48Z</dcterms:modified>
</cp:coreProperties>
</file>