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93" r:id="rId3"/>
    <p:sldId id="294" r:id="rId4"/>
    <p:sldId id="295" r:id="rId5"/>
    <p:sldId id="259" r:id="rId6"/>
    <p:sldId id="260" r:id="rId7"/>
    <p:sldId id="296" r:id="rId8"/>
    <p:sldId id="261" r:id="rId9"/>
    <p:sldId id="268" r:id="rId10"/>
    <p:sldId id="297" r:id="rId11"/>
    <p:sldId id="271" r:id="rId12"/>
    <p:sldId id="274" r:id="rId13"/>
    <p:sldId id="298" r:id="rId14"/>
    <p:sldId id="276" r:id="rId15"/>
    <p:sldId id="277" r:id="rId16"/>
    <p:sldId id="279" r:id="rId17"/>
    <p:sldId id="281" r:id="rId18"/>
    <p:sldId id="282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120" y="1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Bookman Old Style" pitchFamily="18" charset="0"/>
              </a:rPr>
              <a:t>Violation of Classical Assumptions</a:t>
            </a: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839200" cy="5562600"/>
          </a:xfrm>
        </p:spPr>
        <p:txBody>
          <a:bodyPr>
            <a:normAutofit fontScale="625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3000" dirty="0">
                <a:latin typeface="Bookman Old Style" pitchFamily="18" charset="0"/>
              </a:rPr>
              <a:t>Inferences made based on the results of OLS estimations</a:t>
            </a:r>
            <a:br>
              <a:rPr lang="en-US" sz="3000" dirty="0">
                <a:latin typeface="Bookman Old Style" pitchFamily="18" charset="0"/>
              </a:rPr>
            </a:br>
            <a:r>
              <a:rPr lang="en-US" sz="3000" dirty="0">
                <a:latin typeface="Bookman Old Style" pitchFamily="18" charset="0"/>
              </a:rPr>
              <a:t>are valid so long as the assumptions of the classical linear</a:t>
            </a:r>
            <a:br>
              <a:rPr lang="en-US" sz="3000" dirty="0">
                <a:latin typeface="Bookman Old Style" pitchFamily="18" charset="0"/>
              </a:rPr>
            </a:br>
            <a:r>
              <a:rPr lang="en-US" sz="3000" dirty="0">
                <a:latin typeface="Bookman Old Style" pitchFamily="18" charset="0"/>
              </a:rPr>
              <a:t>regression model </a:t>
            </a:r>
            <a:r>
              <a:rPr lang="en-US" sz="3000" dirty="0" smtClean="0">
                <a:latin typeface="Bookman Old Style" pitchFamily="18" charset="0"/>
              </a:rPr>
              <a:t>hold.</a:t>
            </a:r>
            <a:endParaRPr lang="en-US" sz="3000" dirty="0">
              <a:latin typeface="Bookman Old Style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3000" dirty="0" smtClean="0">
                <a:latin typeface="Bookman Old Style" pitchFamily="18" charset="0"/>
              </a:rPr>
              <a:t>Unfortunately</a:t>
            </a:r>
            <a:r>
              <a:rPr lang="en-US" sz="3000" dirty="0">
                <a:latin typeface="Bookman Old Style" pitchFamily="18" charset="0"/>
              </a:rPr>
              <a:t>, one or more of those assumptions are</a:t>
            </a:r>
            <a:br>
              <a:rPr lang="en-US" sz="3000" dirty="0">
                <a:latin typeface="Bookman Old Style" pitchFamily="18" charset="0"/>
              </a:rPr>
            </a:br>
            <a:r>
              <a:rPr lang="en-US" sz="3000" dirty="0" smtClean="0">
                <a:latin typeface="Bookman Old Style" pitchFamily="18" charset="0"/>
              </a:rPr>
              <a:t>violated.</a:t>
            </a:r>
            <a:endParaRPr lang="en-US" sz="3000" dirty="0">
              <a:latin typeface="Bookman Old Style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3000" dirty="0" smtClean="0">
                <a:latin typeface="Bookman Old Style" pitchFamily="18" charset="0"/>
              </a:rPr>
              <a:t>The </a:t>
            </a:r>
            <a:r>
              <a:rPr lang="en-US" sz="3000" dirty="0">
                <a:latin typeface="Bookman Old Style" pitchFamily="18" charset="0"/>
              </a:rPr>
              <a:t>seriousness and implications of the violations of </a:t>
            </a:r>
            <a:r>
              <a:rPr lang="en-US" sz="3000" dirty="0" smtClean="0">
                <a:latin typeface="Bookman Old Style" pitchFamily="18" charset="0"/>
              </a:rPr>
              <a:t>the</a:t>
            </a:r>
            <a:r>
              <a:rPr lang="en-US" sz="3000" dirty="0">
                <a:latin typeface="Bookman Old Style" pitchFamily="18" charset="0"/>
              </a:rPr>
              <a:t> </a:t>
            </a:r>
            <a:r>
              <a:rPr lang="en-US" sz="3000" dirty="0" smtClean="0">
                <a:latin typeface="Bookman Old Style" pitchFamily="18" charset="0"/>
              </a:rPr>
              <a:t>assumptions </a:t>
            </a:r>
            <a:r>
              <a:rPr lang="en-US" sz="3000" dirty="0">
                <a:latin typeface="Bookman Old Style" pitchFamily="18" charset="0"/>
              </a:rPr>
              <a:t>depend on which assumption is </a:t>
            </a:r>
            <a:r>
              <a:rPr lang="en-US" sz="3000" dirty="0" smtClean="0">
                <a:latin typeface="Bookman Old Style" pitchFamily="18" charset="0"/>
              </a:rPr>
              <a:t>violated.</a:t>
            </a:r>
          </a:p>
          <a:p>
            <a:pPr marL="0" indent="0" algn="just">
              <a:lnSpc>
                <a:spcPct val="170000"/>
              </a:lnSpc>
              <a:buNone/>
            </a:pPr>
            <a:endParaRPr lang="en-US" sz="3000" dirty="0">
              <a:latin typeface="Bookman Old Style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sz="3000" dirty="0" smtClean="0">
                <a:latin typeface="Bookman Old Style" pitchFamily="18" charset="0"/>
              </a:rPr>
              <a:t>In </a:t>
            </a:r>
            <a:r>
              <a:rPr lang="en-US" sz="3000" dirty="0">
                <a:latin typeface="Bookman Old Style" pitchFamily="18" charset="0"/>
              </a:rPr>
              <a:t>most cases, econometricians can test for and </a:t>
            </a:r>
            <a:r>
              <a:rPr lang="en-US" sz="3000" dirty="0" smtClean="0">
                <a:latin typeface="Bookman Old Style" pitchFamily="18" charset="0"/>
              </a:rPr>
              <a:t>remedy such </a:t>
            </a:r>
            <a:r>
              <a:rPr lang="en-US" sz="3000" dirty="0">
                <a:latin typeface="Bookman Old Style" pitchFamily="18" charset="0"/>
              </a:rPr>
              <a:t>problems.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2422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dirty="0" smtClean="0">
                <a:latin typeface="Bookman Old Style" pitchFamily="18" charset="0"/>
              </a:rPr>
              <a:t>Hetero….</a:t>
            </a: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838200"/>
            <a:ext cx="8763000" cy="5638800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b="1" i="1" u="sng" dirty="0">
                <a:latin typeface="Bookman Old Style" pitchFamily="18" charset="0"/>
              </a:rPr>
              <a:t>Dealing with </a:t>
            </a:r>
            <a:r>
              <a:rPr lang="en-US" sz="2800" b="1" i="1" u="sng" dirty="0" err="1">
                <a:latin typeface="Bookman Old Style" pitchFamily="18" charset="0"/>
              </a:rPr>
              <a:t>Heteroscedasticity</a:t>
            </a:r>
            <a:r>
              <a:rPr lang="en-US" sz="2800" b="1" i="1" u="sng" dirty="0">
                <a:latin typeface="Bookman Old Style" pitchFamily="18" charset="0"/>
              </a:rPr>
              <a:t> </a:t>
            </a:r>
            <a:endParaRPr lang="en-US" sz="2800" b="1" i="1" u="sng" dirty="0" smtClean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Bookman Old Style" pitchFamily="18" charset="0"/>
              </a:rPr>
              <a:t>In the </a:t>
            </a:r>
            <a:r>
              <a:rPr lang="en-US" sz="2800" dirty="0">
                <a:latin typeface="Bookman Old Style" pitchFamily="18" charset="0"/>
              </a:rPr>
              <a:t>last two decades, econometricians have learned how to adjust standard errors</a:t>
            </a:r>
            <a:r>
              <a:rPr lang="en-US" sz="2800" dirty="0" smtClean="0">
                <a:latin typeface="Bookman Old Style" pitchFamily="18" charset="0"/>
              </a:rPr>
              <a:t>,</a:t>
            </a:r>
            <a:r>
              <a:rPr lang="en-US" sz="2800" dirty="0">
                <a:latin typeface="Bookman Old Style" pitchFamily="18" charset="0"/>
              </a:rPr>
              <a:t> so that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i="1" dirty="0">
                <a:latin typeface="Bookman Old Style" pitchFamily="18" charset="0"/>
              </a:rPr>
              <a:t>t</a:t>
            </a:r>
            <a:r>
              <a:rPr lang="en-US" sz="2800" dirty="0">
                <a:latin typeface="Bookman Old Style" pitchFamily="18" charset="0"/>
              </a:rPr>
              <a:t>, </a:t>
            </a:r>
            <a:r>
              <a:rPr lang="en-US" sz="2800" i="1" dirty="0" smtClean="0">
                <a:latin typeface="Bookman Old Style" pitchFamily="18" charset="0"/>
              </a:rPr>
              <a:t>F</a:t>
            </a:r>
            <a:r>
              <a:rPr lang="en-US" sz="2800" dirty="0" smtClean="0">
                <a:latin typeface="Bookman Old Style" pitchFamily="18" charset="0"/>
              </a:rPr>
              <a:t>, and </a:t>
            </a:r>
            <a:r>
              <a:rPr lang="en-US" sz="2800" i="1" dirty="0">
                <a:latin typeface="Bookman Old Style" pitchFamily="18" charset="0"/>
              </a:rPr>
              <a:t>LM </a:t>
            </a:r>
            <a:r>
              <a:rPr lang="en-US" sz="2800" dirty="0">
                <a:latin typeface="Bookman Old Style" pitchFamily="18" charset="0"/>
              </a:rPr>
              <a:t>statistics </a:t>
            </a:r>
            <a:r>
              <a:rPr lang="en-US" sz="2800" dirty="0" smtClean="0">
                <a:latin typeface="Bookman Old Style" pitchFamily="18" charset="0"/>
              </a:rPr>
              <a:t> </a:t>
            </a:r>
            <a:r>
              <a:rPr lang="en-US" sz="2800" dirty="0">
                <a:latin typeface="Bookman Old Style" pitchFamily="18" charset="0"/>
              </a:rPr>
              <a:t>are valid in the presence of </a:t>
            </a:r>
            <a:r>
              <a:rPr lang="en-US" sz="2800" b="1" dirty="0" err="1" smtClean="0">
                <a:latin typeface="Bookman Old Style" pitchFamily="18" charset="0"/>
              </a:rPr>
              <a:t>heteroskedasticity</a:t>
            </a:r>
            <a:r>
              <a:rPr lang="en-US" sz="2800" dirty="0" smtClean="0">
                <a:latin typeface="Bookman Old Style" pitchFamily="18" charset="0"/>
              </a:rPr>
              <a:t>. </a:t>
            </a:r>
          </a:p>
          <a:p>
            <a:pPr marL="0" indent="0" algn="just">
              <a:lnSpc>
                <a:spcPct val="150000"/>
              </a:lnSpc>
              <a:buNone/>
            </a:pPr>
            <a:endParaRPr lang="en-US" sz="2800" dirty="0" smtClean="0">
              <a:latin typeface="Bookman Old Style" pitchFamily="18" charset="0"/>
            </a:endParaRP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Bookman Old Style" pitchFamily="18" charset="0"/>
              </a:rPr>
              <a:t>This </a:t>
            </a:r>
            <a:r>
              <a:rPr lang="en-US" sz="2800" dirty="0">
                <a:latin typeface="Bookman Old Style" pitchFamily="18" charset="0"/>
              </a:rPr>
              <a:t>is very convenient because it means we can report new </a:t>
            </a:r>
            <a:r>
              <a:rPr lang="en-US" sz="2800" dirty="0" smtClean="0">
                <a:latin typeface="Bookman Old Style" pitchFamily="18" charset="0"/>
              </a:rPr>
              <a:t>statistics that </a:t>
            </a:r>
            <a:r>
              <a:rPr lang="en-US" sz="2800" dirty="0">
                <a:latin typeface="Bookman Old Style" pitchFamily="18" charset="0"/>
              </a:rPr>
              <a:t>work, regardless of the kind of </a:t>
            </a:r>
            <a:r>
              <a:rPr lang="en-US" sz="2800" dirty="0" err="1">
                <a:latin typeface="Bookman Old Style" pitchFamily="18" charset="0"/>
              </a:rPr>
              <a:t>heteroskedasticity</a:t>
            </a:r>
            <a:r>
              <a:rPr lang="en-US" sz="2800" dirty="0">
                <a:latin typeface="Bookman Old Style" pitchFamily="18" charset="0"/>
              </a:rPr>
              <a:t> present in the population.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84733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sz="2800" dirty="0">
                <a:latin typeface="Bookman Old Style" pitchFamily="18" charset="0"/>
              </a:rPr>
              <a:t>Hetero….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762000"/>
            <a:ext cx="8991600" cy="5943600"/>
          </a:xfrm>
        </p:spPr>
        <p:txBody>
          <a:bodyPr>
            <a:normAutofit fontScale="70000" lnSpcReduction="20000"/>
          </a:bodyPr>
          <a:lstStyle/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>
                <a:latin typeface="Bookman Old Style" pitchFamily="18" charset="0"/>
              </a:rPr>
              <a:t>While </a:t>
            </a:r>
            <a:r>
              <a:rPr lang="en-US" dirty="0" err="1">
                <a:latin typeface="Bookman Old Style" pitchFamily="18" charset="0"/>
              </a:rPr>
              <a:t>heteroscedasticity</a:t>
            </a:r>
            <a:r>
              <a:rPr lang="en-US" dirty="0">
                <a:latin typeface="Bookman Old Style" pitchFamily="18" charset="0"/>
              </a:rPr>
              <a:t> is the property of disturbances, the </a:t>
            </a:r>
            <a:br>
              <a:rPr lang="en-US" dirty="0">
                <a:latin typeface="Bookman Old Style" pitchFamily="18" charset="0"/>
              </a:rPr>
            </a:br>
            <a:r>
              <a:rPr lang="en-US" dirty="0">
                <a:latin typeface="Bookman Old Style" pitchFamily="18" charset="0"/>
              </a:rPr>
              <a:t>above tests deal with </a:t>
            </a:r>
            <a:r>
              <a:rPr lang="en-US" dirty="0" smtClean="0">
                <a:latin typeface="Bookman Old Style" pitchFamily="18" charset="0"/>
              </a:rPr>
              <a:t>residuals.</a:t>
            </a:r>
            <a:endParaRPr lang="en-US" dirty="0">
              <a:latin typeface="Bookman Old Style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>
                <a:latin typeface="Bookman Old Style" pitchFamily="18" charset="0"/>
              </a:rPr>
              <a:t>Thus</a:t>
            </a:r>
            <a:r>
              <a:rPr lang="en-US" dirty="0">
                <a:latin typeface="Bookman Old Style" pitchFamily="18" charset="0"/>
              </a:rPr>
              <a:t>, they may not report the genuine </a:t>
            </a:r>
            <a:r>
              <a:rPr lang="en-US" dirty="0" err="1" smtClean="0">
                <a:latin typeface="Bookman Old Style" pitchFamily="18" charset="0"/>
              </a:rPr>
              <a:t>heteroskedasticity</a:t>
            </a:r>
            <a:r>
              <a:rPr lang="en-US" dirty="0" smtClean="0">
                <a:latin typeface="Bookman Old Style" pitchFamily="18" charset="0"/>
              </a:rPr>
              <a:t>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>
                <a:latin typeface="Bookman Old Style" pitchFamily="18" charset="0"/>
              </a:rPr>
              <a:t>Diagnostic </a:t>
            </a:r>
            <a:r>
              <a:rPr lang="en-US" dirty="0">
                <a:latin typeface="Bookman Old Style" pitchFamily="18" charset="0"/>
              </a:rPr>
              <a:t>results against </a:t>
            </a:r>
            <a:r>
              <a:rPr lang="en-US" dirty="0" err="1">
                <a:latin typeface="Bookman Old Style" pitchFamily="18" charset="0"/>
              </a:rPr>
              <a:t>homoskedasticity</a:t>
            </a:r>
            <a:r>
              <a:rPr lang="en-US" dirty="0">
                <a:latin typeface="Bookman Old Style" pitchFamily="18" charset="0"/>
              </a:rPr>
              <a:t> could be due to</a:t>
            </a:r>
            <a:br>
              <a:rPr lang="en-US" dirty="0">
                <a:latin typeface="Bookman Old Style" pitchFamily="18" charset="0"/>
              </a:rPr>
            </a:br>
            <a:r>
              <a:rPr lang="en-US" dirty="0">
                <a:latin typeface="Bookman Old Style" pitchFamily="18" charset="0"/>
              </a:rPr>
              <a:t>misspecification of the </a:t>
            </a:r>
            <a:r>
              <a:rPr lang="en-US" dirty="0" smtClean="0">
                <a:latin typeface="Bookman Old Style" pitchFamily="18" charset="0"/>
              </a:rPr>
              <a:t>model.</a:t>
            </a:r>
            <a:endParaRPr lang="en-US" dirty="0">
              <a:latin typeface="Bookman Old Style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Ø"/>
            </a:pPr>
            <a:r>
              <a:rPr lang="en-US" dirty="0" smtClean="0">
                <a:latin typeface="Bookman Old Style" pitchFamily="18" charset="0"/>
              </a:rPr>
              <a:t>But</a:t>
            </a:r>
            <a:r>
              <a:rPr lang="en-US" dirty="0">
                <a:latin typeface="Bookman Old Style" pitchFamily="18" charset="0"/>
              </a:rPr>
              <a:t>, if we are sure that there is a genuine </a:t>
            </a:r>
            <a:r>
              <a:rPr lang="en-US" dirty="0" err="1">
                <a:latin typeface="Bookman Old Style" pitchFamily="18" charset="0"/>
              </a:rPr>
              <a:t>heteroskedasticity</a:t>
            </a:r>
            <a:r>
              <a:rPr lang="en-US" dirty="0">
                <a:latin typeface="Bookman Old Style" pitchFamily="18" charset="0"/>
              </a:rPr>
              <a:t/>
            </a:r>
            <a:br>
              <a:rPr lang="en-US" dirty="0">
                <a:latin typeface="Bookman Old Style" pitchFamily="18" charset="0"/>
              </a:rPr>
            </a:br>
            <a:r>
              <a:rPr lang="en-US" dirty="0">
                <a:latin typeface="Bookman Old Style" pitchFamily="18" charset="0"/>
              </a:rPr>
              <a:t>problem, we can deal with the problem </a:t>
            </a:r>
            <a:r>
              <a:rPr lang="en-US" dirty="0" smtClean="0">
                <a:latin typeface="Bookman Old Style" pitchFamily="18" charset="0"/>
              </a:rPr>
              <a:t>using:</a:t>
            </a:r>
          </a:p>
          <a:p>
            <a:pPr algn="just">
              <a:lnSpc>
                <a:spcPct val="170000"/>
              </a:lnSpc>
              <a:buNone/>
            </a:pPr>
            <a:endParaRPr lang="en-US" dirty="0">
              <a:latin typeface="Bookman Old Style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2900" b="1" dirty="0" err="1" smtClean="0">
                <a:latin typeface="Bookman Old Style" pitchFamily="18" charset="0"/>
              </a:rPr>
              <a:t>Heteroskedasticity</a:t>
            </a:r>
            <a:r>
              <a:rPr lang="en-US" sz="2900" b="1" dirty="0" smtClean="0">
                <a:latin typeface="Bookman Old Style" pitchFamily="18" charset="0"/>
              </a:rPr>
              <a:t>-robust </a:t>
            </a:r>
            <a:r>
              <a:rPr lang="en-US" sz="2900" b="1" dirty="0">
                <a:latin typeface="Bookman Old Style" pitchFamily="18" charset="0"/>
              </a:rPr>
              <a:t>statistics after estimation by </a:t>
            </a:r>
            <a:r>
              <a:rPr lang="en-US" sz="2900" b="1" dirty="0" smtClean="0">
                <a:latin typeface="Bookman Old Style" pitchFamily="18" charset="0"/>
              </a:rPr>
              <a:t>OLS.</a:t>
            </a:r>
            <a:endParaRPr lang="en-US" sz="2900" b="1" dirty="0">
              <a:latin typeface="Bookman Old Style" pitchFamily="18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ü"/>
            </a:pPr>
            <a:r>
              <a:rPr lang="en-US" sz="2900" b="1" dirty="0" smtClean="0">
                <a:latin typeface="Bookman Old Style" pitchFamily="18" charset="0"/>
              </a:rPr>
              <a:t>Weighted </a:t>
            </a:r>
            <a:r>
              <a:rPr lang="en-US" sz="2900" b="1" dirty="0">
                <a:latin typeface="Bookman Old Style" pitchFamily="18" charset="0"/>
              </a:rPr>
              <a:t>least squares (</a:t>
            </a:r>
            <a:r>
              <a:rPr lang="en-US" sz="2900" b="1" i="1" dirty="0">
                <a:latin typeface="Bookman Old Style" pitchFamily="18" charset="0"/>
              </a:rPr>
              <a:t>WLS</a:t>
            </a:r>
            <a:r>
              <a:rPr lang="en-US" sz="2900" b="1" dirty="0">
                <a:latin typeface="Bookman Old Style" pitchFamily="18" charset="0"/>
              </a:rPr>
              <a:t>) </a:t>
            </a:r>
            <a:r>
              <a:rPr lang="en-US" sz="2900" b="1" dirty="0" smtClean="0">
                <a:latin typeface="Bookman Old Style" pitchFamily="18" charset="0"/>
              </a:rPr>
              <a:t>estimation.</a:t>
            </a:r>
            <a:endParaRPr lang="en-US" sz="2900" b="1" dirty="0"/>
          </a:p>
        </p:txBody>
      </p:sp>
    </p:spTree>
    <p:extLst>
      <p:ext uri="{BB962C8B-B14F-4D97-AF65-F5344CB8AC3E}">
        <p14:creationId xmlns="" xmlns:p14="http://schemas.microsoft.com/office/powerpoint/2010/main" val="3939923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>
                <a:latin typeface="Bookman Old Style" pitchFamily="18" charset="0"/>
              </a:rPr>
              <a:t>Autocorrelation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76200" y="914400"/>
                <a:ext cx="8915400" cy="5867400"/>
              </a:xfrm>
            </p:spPr>
            <p:txBody>
              <a:bodyPr>
                <a:normAutofit fontScale="62500" lnSpcReduction="20000"/>
              </a:bodyPr>
              <a:lstStyle/>
              <a:p>
                <a:pPr algn="just">
                  <a:lnSpc>
                    <a:spcPct val="170000"/>
                  </a:lnSpc>
                </a:pPr>
                <a:r>
                  <a:rPr lang="en-US" dirty="0" smtClean="0">
                    <a:latin typeface="Bookman Old Style" pitchFamily="18" charset="0"/>
                  </a:rPr>
                  <a:t>It occurs when the classical assumption that:</a:t>
                </a:r>
                <a:r>
                  <a:rPr lang="en-US" dirty="0">
                    <a:latin typeface="Bookman Old Style" pitchFamily="18" charset="0"/>
                  </a:rPr>
                  <a:t/>
                </a:r>
                <a:r>
                  <a:rPr lang="en-US" dirty="0" smtClean="0">
                    <a:latin typeface="Bookman Old Style" pitchFamily="18" charset="0"/>
                  </a:rPr>
                  <a:t/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𝑐𝑜𝑣</m:t>
                    </m:r>
                    <m:d>
                      <m:dPr>
                        <m:ctrlPr>
                          <a:rPr lang="en-US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/>
                      </a:rPr>
                      <m:t>=0 </m:t>
                    </m:r>
                    <m:r>
                      <a:rPr lang="en-US" b="0" i="1" smtClean="0">
                        <a:latin typeface="Cambria Math"/>
                      </a:rPr>
                      <m:t>𝑓𝑜𝑟</m:t>
                    </m:r>
                    <m:r>
                      <a:rPr lang="en-US" b="0" i="1" smtClean="0">
                        <a:latin typeface="Cambria Math"/>
                      </a:rPr>
                      <m:t> ∀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𝑗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𝑖𝑠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𝑣𝑖𝑜𝑙𝑎𝑡𝑒𝑑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. </m:t>
                    </m:r>
                  </m:oMath>
                </a14:m>
                <a:endParaRPr lang="en-US" dirty="0" smtClean="0">
                  <a:latin typeface="Bookman Old Style" pitchFamily="18" charset="0"/>
                </a:endParaRPr>
              </a:p>
              <a:p>
                <a:pPr algn="just">
                  <a:lnSpc>
                    <a:spcPct val="170000"/>
                  </a:lnSpc>
                </a:pPr>
                <a:r>
                  <a:rPr lang="en-US" dirty="0" smtClean="0">
                    <a:latin typeface="Bookman Old Style" pitchFamily="18" charset="0"/>
                  </a:rPr>
                  <a:t>It </a:t>
                </a:r>
                <a:r>
                  <a:rPr lang="en-US" dirty="0">
                    <a:latin typeface="Bookman Old Style" pitchFamily="18" charset="0"/>
                  </a:rPr>
                  <a:t>occurs most frequently when estimating models using </a:t>
                </a:r>
                <a:r>
                  <a:rPr lang="en-US" dirty="0" smtClean="0">
                    <a:latin typeface="Bookman Old Style" pitchFamily="18" charset="0"/>
                  </a:rPr>
                  <a:t>time series </a:t>
                </a:r>
                <a:r>
                  <a:rPr lang="en-US" dirty="0">
                    <a:latin typeface="Bookman Old Style" pitchFamily="18" charset="0"/>
                  </a:rPr>
                  <a:t>data, and, hence also called serial </a:t>
                </a:r>
                <a:r>
                  <a:rPr lang="en-US" dirty="0" smtClean="0">
                    <a:latin typeface="Bookman Old Style" pitchFamily="18" charset="0"/>
                  </a:rPr>
                  <a:t>correlation.</a:t>
                </a:r>
                <a:endParaRPr lang="en-US" dirty="0">
                  <a:latin typeface="Bookman Old Style" pitchFamily="18" charset="0"/>
                </a:endParaRPr>
              </a:p>
              <a:p>
                <a:pPr algn="just">
                  <a:lnSpc>
                    <a:spcPct val="170000"/>
                  </a:lnSpc>
                </a:pPr>
                <a:r>
                  <a:rPr lang="en-US" dirty="0" smtClean="0">
                    <a:latin typeface="Bookman Old Style" pitchFamily="18" charset="0"/>
                  </a:rPr>
                  <a:t>The </a:t>
                </a:r>
                <a:r>
                  <a:rPr lang="en-US" dirty="0">
                    <a:latin typeface="Bookman Old Style" pitchFamily="18" charset="0"/>
                  </a:rPr>
                  <a:t>most popular way of modeling serially correlated</a:t>
                </a:r>
                <a:br>
                  <a:rPr lang="en-US" dirty="0">
                    <a:latin typeface="Bookman Old Style" pitchFamily="18" charset="0"/>
                  </a:rPr>
                </a:br>
                <a:r>
                  <a:rPr lang="en-US" dirty="0">
                    <a:latin typeface="Bookman Old Style" pitchFamily="18" charset="0"/>
                  </a:rPr>
                  <a:t>disturbances has been to replace the classical assumptions</a:t>
                </a:r>
                <a:br>
                  <a:rPr lang="en-US" dirty="0">
                    <a:latin typeface="Bookman Old Style" pitchFamily="18" charset="0"/>
                  </a:rPr>
                </a:br>
                <a:r>
                  <a:rPr lang="en-US" dirty="0">
                    <a:latin typeface="Bookman Old Style" pitchFamily="18" charset="0"/>
                  </a:rPr>
                  <a:t>concerning </a:t>
                </a:r>
                <a:r>
                  <a:rPr lang="en-US" dirty="0" err="1" smtClean="0">
                    <a:latin typeface="Bookman Old Style" pitchFamily="18" charset="0"/>
                  </a:rPr>
                  <a:t>ε</a:t>
                </a:r>
                <a:r>
                  <a:rPr lang="en-US" i="1" dirty="0" err="1" smtClean="0">
                    <a:latin typeface="Bookman Old Style" pitchFamily="18" charset="0"/>
                  </a:rPr>
                  <a:t>t</a:t>
                </a:r>
                <a:r>
                  <a:rPr lang="en-US" i="1" dirty="0" smtClean="0">
                    <a:latin typeface="Bookman Old Style" pitchFamily="18" charset="0"/>
                  </a:rPr>
                  <a:t/>
                </a:r>
                <a:r>
                  <a:rPr lang="en-US" dirty="0" smtClean="0">
                    <a:latin typeface="Bookman Old Style" pitchFamily="18" charset="0"/>
                  </a:rPr>
                  <a:t>by: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</a:rPr>
                          <m:t>𝑡</m:t>
                        </m:r>
                      </m:sub>
                    </m:sSub>
                    <m:r>
                      <a:rPr lang="en-US" b="0" i="1" smtClean="0">
                        <a:latin typeface="Cambria Math"/>
                      </a:rPr>
                      <m:t>=</m:t>
                    </m:r>
                    <m:r>
                      <a:rPr lang="en-US" b="0" i="1" smtClean="0">
                        <a:latin typeface="Cambria Math"/>
                        <a:ea typeface="Cambria Math"/>
                      </a:rPr>
                      <m:t>𝜌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−1</m:t>
                        </m:r>
                      </m:sub>
                    </m:sSub>
                    <m:r>
                      <a:rPr lang="en-US" b="0" i="1" smtClean="0">
                        <a:latin typeface="Cambria Math"/>
                        <a:ea typeface="Cambria Math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  <m:sub>
                        <m:r>
                          <a:rPr lang="en-US" b="0" i="1" smtClean="0">
                            <a:latin typeface="Cambria Math"/>
                            <a:ea typeface="Cambria Math"/>
                          </a:rPr>
                          <m:t>𝑡</m:t>
                        </m:r>
                      </m:sub>
                    </m:sSub>
                  </m:oMath>
                </a14:m>
                <a:endParaRPr lang="en-US" dirty="0" smtClean="0">
                  <a:latin typeface="Bookman Old Style" pitchFamily="18" charset="0"/>
                </a:endParaRPr>
              </a:p>
              <a:p>
                <a:pPr algn="just">
                  <a:lnSpc>
                    <a:spcPct val="170000"/>
                  </a:lnSpc>
                </a:pPr>
                <a:r>
                  <a:rPr lang="en-US" dirty="0" smtClean="0">
                    <a:latin typeface="Bookman Old Style" pitchFamily="18" charset="0"/>
                  </a:rPr>
                  <a:t>where ρ is </a:t>
                </a:r>
                <a:r>
                  <a:rPr lang="en-US" dirty="0">
                    <a:latin typeface="Bookman Old Style" pitchFamily="18" charset="0"/>
                  </a:rPr>
                  <a:t>a parameter such that </a:t>
                </a:r>
                <a:r>
                  <a:rPr lang="en-US" i="1" dirty="0">
                    <a:latin typeface="Bookman Old Style" pitchFamily="18" charset="0"/>
                  </a:rPr>
                  <a:t>—1 </a:t>
                </a:r>
                <a:r>
                  <a:rPr lang="en-US" dirty="0">
                    <a:latin typeface="Bookman Old Style" pitchFamily="18" charset="0"/>
                  </a:rPr>
                  <a:t>≤ρ ≤ </a:t>
                </a:r>
                <a:r>
                  <a:rPr lang="en-US" i="1" dirty="0">
                    <a:latin typeface="Bookman Old Style" pitchFamily="18" charset="0"/>
                  </a:rPr>
                  <a:t>1</a:t>
                </a:r>
                <a:r>
                  <a:rPr lang="en-US" dirty="0">
                    <a:latin typeface="Bookman Old Style" pitchFamily="18" charset="0"/>
                  </a:rPr>
                  <a:t>, and </a:t>
                </a:r>
                <a:r>
                  <a:rPr lang="en-US" dirty="0" smtClean="0">
                    <a:latin typeface="Bookman Old Style" pitchFamily="18" charset="0"/>
                  </a:rPr>
                  <a:t>ν is error term </a:t>
                </a:r>
                <a:r>
                  <a:rPr lang="en-US" dirty="0">
                    <a:latin typeface="Bookman Old Style" pitchFamily="18" charset="0"/>
                  </a:rPr>
                  <a:t>with CLRM assumptions </a:t>
                </a:r>
                <a:r>
                  <a:rPr lang="en-US" dirty="0" smtClean="0">
                    <a:latin typeface="Bookman Old Style" pitchFamily="18" charset="0"/>
                  </a:rPr>
                  <a:t>holding.</a:t>
                </a:r>
                <a:endParaRPr lang="en-US" dirty="0">
                  <a:latin typeface="Bookman Old Style" pitchFamily="18" charset="0"/>
                </a:endParaRPr>
              </a:p>
              <a:p>
                <a:pPr algn="just">
                  <a:lnSpc>
                    <a:spcPct val="170000"/>
                  </a:lnSpc>
                </a:pPr>
                <a:r>
                  <a:rPr lang="en-US" dirty="0" smtClean="0">
                    <a:latin typeface="Bookman Old Style" pitchFamily="18" charset="0"/>
                  </a:rPr>
                  <a:t>It </a:t>
                </a:r>
                <a:r>
                  <a:rPr lang="en-US" dirty="0">
                    <a:latin typeface="Bookman Old Style" pitchFamily="18" charset="0"/>
                  </a:rPr>
                  <a:t>is called a </a:t>
                </a:r>
                <a:r>
                  <a:rPr lang="en-US" i="1" dirty="0">
                    <a:latin typeface="Bookman Old Style" pitchFamily="18" charset="0"/>
                  </a:rPr>
                  <a:t>first order autoregressive </a:t>
                </a:r>
                <a:r>
                  <a:rPr lang="en-US" dirty="0" smtClean="0">
                    <a:latin typeface="Bookman Old Style" pitchFamily="18" charset="0"/>
                  </a:rPr>
                  <a:t>(</a:t>
                </a:r>
                <a:r>
                  <a:rPr lang="en-US" i="1" dirty="0" smtClean="0">
                    <a:latin typeface="Bookman Old Style" pitchFamily="18" charset="0"/>
                  </a:rPr>
                  <a:t>AR</a:t>
                </a:r>
                <a:r>
                  <a:rPr lang="en-US" dirty="0">
                    <a:latin typeface="Bookman Old Style" pitchFamily="18" charset="0"/>
                  </a:rPr>
                  <a:t>) process</a:t>
                </a:r>
                <a:r>
                  <a:rPr lang="en-US" dirty="0" smtClean="0">
                    <a:latin typeface="Bookman Old Style" pitchFamily="18" charset="0"/>
                  </a:rPr>
                  <a:t>.</a:t>
                </a:r>
                <a:r>
                  <a:rPr lang="en-US" dirty="0" smtClean="0"/>
                  <a:t/>
                </a:r>
                <a:r>
                  <a:rPr lang="en-US" dirty="0"/>
                  <a:t/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6200" y="914400"/>
                <a:ext cx="8915400" cy="5867400"/>
              </a:xfrm>
              <a:blipFill rotWithShape="1">
                <a:blip r:embed="rId2"/>
                <a:stretch>
                  <a:fillRect l="-616" r="-24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109672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 pitchFamily="18" charset="0"/>
              </a:rPr>
              <a:t/>
            </a:r>
            <a:br>
              <a:rPr lang="en-US" dirty="0" smtClean="0">
                <a:latin typeface="Bookman Old Style" pitchFamily="18" charset="0"/>
              </a:rPr>
            </a:br>
            <a:r>
              <a:rPr lang="en-US" sz="3100" dirty="0" smtClean="0">
                <a:latin typeface="Bookman Old Style" pitchFamily="18" charset="0"/>
              </a:rPr>
              <a:t>Autocorrelation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838200"/>
            <a:ext cx="8610600" cy="579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8849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 pitchFamily="18" charset="0"/>
              </a:rPr>
              <a:t/>
            </a:r>
            <a:br>
              <a:rPr lang="en-US" dirty="0" smtClean="0">
                <a:latin typeface="Bookman Old Style" pitchFamily="18" charset="0"/>
              </a:rPr>
            </a:br>
            <a:r>
              <a:rPr lang="en-US" sz="3100" dirty="0" smtClean="0">
                <a:latin typeface="Bookman Old Style" pitchFamily="18" charset="0"/>
              </a:rPr>
              <a:t>Autocorrelation</a:t>
            </a:r>
            <a:r>
              <a:rPr lang="en-US" sz="3100" dirty="0" smtClean="0"/>
              <a:t> </a:t>
            </a:r>
            <a:r>
              <a:rPr lang="en-US" sz="3100" dirty="0"/>
              <a:t/>
            </a:r>
            <a:br>
              <a:rPr lang="en-US" sz="3100" dirty="0"/>
            </a:b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8392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160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 pitchFamily="18" charset="0"/>
              </a:rPr>
              <a:t/>
            </a:r>
            <a:br>
              <a:rPr lang="en-US" dirty="0" smtClean="0">
                <a:latin typeface="Bookman Old Style" pitchFamily="18" charset="0"/>
              </a:rPr>
            </a:br>
            <a:r>
              <a:rPr lang="en-US" sz="3100" dirty="0" smtClean="0">
                <a:latin typeface="Bookman Old Style" pitchFamily="18" charset="0"/>
              </a:rPr>
              <a:t>Autocorrelation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763000" cy="556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11847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 pitchFamily="18" charset="0"/>
              </a:rPr>
              <a:t/>
            </a:r>
            <a:br>
              <a:rPr lang="en-US" dirty="0" smtClean="0">
                <a:latin typeface="Bookman Old Style" pitchFamily="18" charset="0"/>
              </a:rPr>
            </a:br>
            <a:r>
              <a:rPr lang="en-US" sz="3100" dirty="0" smtClean="0">
                <a:latin typeface="Bookman Old Style" pitchFamily="18" charset="0"/>
              </a:rPr>
              <a:t>Autocorrelation</a:t>
            </a:r>
            <a:r>
              <a:rPr lang="en-US" sz="31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219200"/>
            <a:ext cx="8686800" cy="525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67358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 pitchFamily="18" charset="0"/>
              </a:rPr>
              <a:t/>
            </a:r>
            <a:br>
              <a:rPr lang="en-US" dirty="0" smtClean="0">
                <a:latin typeface="Bookman Old Style" pitchFamily="18" charset="0"/>
              </a:rPr>
            </a:br>
            <a:r>
              <a:rPr lang="en-US" dirty="0" smtClean="0">
                <a:latin typeface="Bookman Old Style" pitchFamily="18" charset="0"/>
              </a:rPr>
              <a:t/>
            </a:r>
            <a:br>
              <a:rPr lang="en-US" dirty="0" smtClean="0">
                <a:latin typeface="Bookman Old Style" pitchFamily="18" charset="0"/>
              </a:rPr>
            </a:br>
            <a:r>
              <a:rPr lang="en-US" sz="3100" dirty="0" err="1" smtClean="0">
                <a:latin typeface="Bookman Old Style" pitchFamily="18" charset="0"/>
              </a:rPr>
              <a:t>Multicollinearity</a:t>
            </a:r>
            <a:r>
              <a:rPr lang="en-US" sz="2800" dirty="0" smtClean="0"/>
              <a:t>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3100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668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11239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Bookman Old Style" pitchFamily="18" charset="0"/>
              </a:rPr>
              <a:t/>
            </a:r>
            <a:br>
              <a:rPr lang="en-US" dirty="0" smtClean="0">
                <a:latin typeface="Bookman Old Style" pitchFamily="18" charset="0"/>
              </a:rPr>
            </a:br>
            <a:r>
              <a:rPr lang="en-US" sz="3100" dirty="0" err="1" smtClean="0">
                <a:latin typeface="Bookman Old Style" pitchFamily="18" charset="0"/>
              </a:rPr>
              <a:t>Multicollinearity</a:t>
            </a:r>
            <a:r>
              <a:rPr lang="en-US" sz="4000" dirty="0" smtClean="0"/>
              <a:t> </a:t>
            </a:r>
            <a:r>
              <a:rPr lang="en-US" sz="4000" dirty="0"/>
              <a:t/>
            </a:r>
            <a:br>
              <a:rPr lang="en-US" sz="4000" dirty="0"/>
            </a:br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10600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926622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3100" dirty="0" err="1" smtClean="0">
                <a:latin typeface="Bookman Old Style" pitchFamily="18" charset="0"/>
              </a:rPr>
              <a:t>Heteroskedasticity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763000" cy="5486400"/>
          </a:xfrm>
        </p:spPr>
        <p:txBody>
          <a:bodyPr>
            <a:normAutofit fontScale="77500" lnSpcReduction="20000"/>
          </a:bodyPr>
          <a:lstStyle/>
          <a:p>
            <a:pPr algn="just">
              <a:lnSpc>
                <a:spcPct val="120000"/>
              </a:lnSpc>
            </a:pPr>
            <a:r>
              <a:rPr lang="en-US" dirty="0">
                <a:latin typeface="Bookman Old Style" pitchFamily="18" charset="0"/>
              </a:rPr>
              <a:t>The </a:t>
            </a:r>
            <a:r>
              <a:rPr lang="en-US" dirty="0" err="1">
                <a:latin typeface="Bookman Old Style" pitchFamily="18" charset="0"/>
              </a:rPr>
              <a:t>homoskedasticity</a:t>
            </a:r>
            <a:r>
              <a:rPr lang="en-US" dirty="0">
                <a:latin typeface="Bookman Old Style" pitchFamily="18" charset="0"/>
              </a:rPr>
              <a:t> assumption states that the variance of the unobservable </a:t>
            </a:r>
            <a:r>
              <a:rPr lang="en-US" dirty="0" smtClean="0">
                <a:latin typeface="Bookman Old Style" pitchFamily="18" charset="0"/>
              </a:rPr>
              <a:t>error /explanatory </a:t>
            </a:r>
            <a:r>
              <a:rPr lang="en-US" dirty="0">
                <a:latin typeface="Bookman Old Style" pitchFamily="18" charset="0"/>
              </a:rPr>
              <a:t>variables, is constant. </a:t>
            </a:r>
            <a:endParaRPr lang="en-US" dirty="0" smtClean="0">
              <a:latin typeface="Bookman Old Style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en-US" dirty="0" err="1">
                <a:latin typeface="Bookman Old Style" pitchFamily="18" charset="0"/>
              </a:rPr>
              <a:t>Homoskedasticity</a:t>
            </a:r>
            <a:r>
              <a:rPr lang="en-US" dirty="0">
                <a:latin typeface="Bookman Old Style" pitchFamily="18" charset="0"/>
              </a:rPr>
              <a:t> is needed to justify the usual </a:t>
            </a:r>
            <a:r>
              <a:rPr lang="en-US" b="1" i="1" dirty="0">
                <a:solidFill>
                  <a:srgbClr val="FF0000"/>
                </a:solidFill>
                <a:latin typeface="Bookman Old Style" pitchFamily="18" charset="0"/>
              </a:rPr>
              <a:t>t </a:t>
            </a:r>
            <a:r>
              <a:rPr lang="en-US" dirty="0">
                <a:latin typeface="Bookman Old Style" pitchFamily="18" charset="0"/>
              </a:rPr>
              <a:t>tests, </a:t>
            </a:r>
            <a:r>
              <a:rPr lang="en-US" b="1" i="1" dirty="0">
                <a:solidFill>
                  <a:srgbClr val="FF0000"/>
                </a:solidFill>
                <a:latin typeface="Bookman Old Style" pitchFamily="18" charset="0"/>
              </a:rPr>
              <a:t>F</a:t>
            </a:r>
            <a:r>
              <a:rPr lang="en-US" i="1" dirty="0">
                <a:latin typeface="Bookman Old Style" pitchFamily="18" charset="0"/>
              </a:rPr>
              <a:t> </a:t>
            </a:r>
            <a:r>
              <a:rPr lang="en-US" dirty="0">
                <a:latin typeface="Bookman Old Style" pitchFamily="18" charset="0"/>
              </a:rPr>
              <a:t>tests, and </a:t>
            </a:r>
            <a:r>
              <a:rPr lang="en-US" b="1" dirty="0">
                <a:solidFill>
                  <a:srgbClr val="FF0000"/>
                </a:solidFill>
                <a:latin typeface="Bookman Old Style" pitchFamily="18" charset="0"/>
              </a:rPr>
              <a:t>confidence intervals </a:t>
            </a:r>
            <a:r>
              <a:rPr lang="en-US" dirty="0">
                <a:latin typeface="Bookman Old Style" pitchFamily="18" charset="0"/>
              </a:rPr>
              <a:t>for OLS estimation of the linear regression model, even with large sample sizes. </a:t>
            </a:r>
          </a:p>
          <a:p>
            <a:pPr algn="just">
              <a:lnSpc>
                <a:spcPct val="120000"/>
              </a:lnSpc>
            </a:pPr>
            <a:r>
              <a:rPr lang="en-US" dirty="0" err="1">
                <a:latin typeface="Bookman Old Style" pitchFamily="18" charset="0"/>
              </a:rPr>
              <a:t>Homoskedasticity</a:t>
            </a:r>
            <a:r>
              <a:rPr lang="en-US" dirty="0">
                <a:latin typeface="Bookman Old Style" pitchFamily="18" charset="0"/>
              </a:rPr>
              <a:t> fails whenever the variance </a:t>
            </a:r>
            <a:r>
              <a:rPr lang="en-US" i="1" dirty="0">
                <a:latin typeface="Bookman Old Style" pitchFamily="18" charset="0"/>
              </a:rPr>
              <a:t>u</a:t>
            </a:r>
            <a:r>
              <a:rPr lang="en-US" dirty="0">
                <a:latin typeface="Bookman Old Style" pitchFamily="18" charset="0"/>
              </a:rPr>
              <a:t>, conditional on the of the </a:t>
            </a:r>
            <a:r>
              <a:rPr lang="en-US" dirty="0" err="1">
                <a:latin typeface="Bookman Old Style" pitchFamily="18" charset="0"/>
              </a:rPr>
              <a:t>unobservables</a:t>
            </a:r>
            <a:r>
              <a:rPr lang="en-US" dirty="0">
                <a:latin typeface="Bookman Old Style" pitchFamily="18" charset="0"/>
              </a:rPr>
              <a:t> changes across different segments of the population, which are  determined by the different values of the explanatory variables. </a:t>
            </a:r>
          </a:p>
          <a:p>
            <a:pPr algn="just">
              <a:lnSpc>
                <a:spcPct val="120000"/>
              </a:lnSpc>
            </a:pPr>
            <a:r>
              <a:rPr lang="en-US" dirty="0">
                <a:latin typeface="Bookman Old Style" pitchFamily="18" charset="0"/>
              </a:rPr>
              <a:t>For example, regressing typing </a:t>
            </a:r>
            <a:r>
              <a:rPr lang="en-US" dirty="0" smtClean="0">
                <a:latin typeface="Bookman Old Style" pitchFamily="18" charset="0"/>
              </a:rPr>
              <a:t>skills against </a:t>
            </a:r>
            <a:r>
              <a:rPr lang="en-US" dirty="0">
                <a:latin typeface="Bookman Old Style" pitchFamily="18" charset="0"/>
              </a:rPr>
              <a:t>time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51310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Hetro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95400"/>
            <a:ext cx="8839200" cy="5334000"/>
          </a:xfrm>
        </p:spPr>
        <p:txBody>
          <a:bodyPr>
            <a:normAutofit fontScale="92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err="1">
                <a:latin typeface="Bookman Old Style" pitchFamily="18" charset="0"/>
              </a:rPr>
              <a:t>Heteroskedasticity</a:t>
            </a:r>
            <a:r>
              <a:rPr lang="en-US" dirty="0">
                <a:latin typeface="Bookman Old Style" pitchFamily="18" charset="0"/>
              </a:rPr>
              <a:t> tends to occur when the variance of </a:t>
            </a:r>
            <a:r>
              <a:rPr lang="en-US" dirty="0" smtClean="0">
                <a:latin typeface="Bookman Old Style" pitchFamily="18" charset="0"/>
              </a:rPr>
              <a:t>the unobservable </a:t>
            </a:r>
            <a:r>
              <a:rPr lang="en-US" dirty="0">
                <a:latin typeface="Bookman Old Style" pitchFamily="18" charset="0"/>
              </a:rPr>
              <a:t>changes across different segments of </a:t>
            </a:r>
            <a:r>
              <a:rPr lang="en-US" dirty="0" smtClean="0">
                <a:latin typeface="Bookman Old Style" pitchFamily="18" charset="0"/>
              </a:rPr>
              <a:t>the population </a:t>
            </a:r>
            <a:r>
              <a:rPr lang="en-US" dirty="0">
                <a:latin typeface="Bookman Old Style" pitchFamily="18" charset="0"/>
              </a:rPr>
              <a:t>with the explanatory variables. </a:t>
            </a:r>
            <a:endParaRPr lang="en-US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en-US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>
                <a:latin typeface="Bookman Old Style" pitchFamily="18" charset="0"/>
              </a:rPr>
              <a:t>Under </a:t>
            </a:r>
            <a:r>
              <a:rPr lang="en-US" dirty="0" err="1">
                <a:latin typeface="Bookman Old Style" pitchFamily="18" charset="0"/>
              </a:rPr>
              <a:t>heteroskedasticity</a:t>
            </a:r>
            <a:r>
              <a:rPr lang="en-US" dirty="0">
                <a:latin typeface="Bookman Old Style" pitchFamily="18" charset="0"/>
              </a:rPr>
              <a:t>, the OLS estimates of β</a:t>
            </a:r>
            <a:r>
              <a:rPr lang="en-US" i="1" dirty="0">
                <a:latin typeface="Bookman Old Style" pitchFamily="18" charset="0"/>
              </a:rPr>
              <a:t>‘s‘s </a:t>
            </a:r>
            <a:r>
              <a:rPr lang="en-US" dirty="0">
                <a:latin typeface="Bookman Old Style" pitchFamily="18" charset="0"/>
              </a:rPr>
              <a:t>are </a:t>
            </a:r>
            <a:r>
              <a:rPr lang="en-US" dirty="0" smtClean="0">
                <a:latin typeface="Bookman Old Style" pitchFamily="18" charset="0"/>
              </a:rPr>
              <a:t>still unbiased</a:t>
            </a:r>
            <a:r>
              <a:rPr lang="en-US" dirty="0">
                <a:latin typeface="Bookman Old Style" pitchFamily="18" charset="0"/>
              </a:rPr>
              <a:t>, and </a:t>
            </a:r>
            <a:r>
              <a:rPr lang="en-US" dirty="0" smtClean="0">
                <a:latin typeface="Bookman Old Style" pitchFamily="18" charset="0"/>
              </a:rPr>
              <a:t>consistent.</a:t>
            </a:r>
          </a:p>
          <a:p>
            <a:pPr marL="0" indent="0" algn="just">
              <a:buNone/>
            </a:pPr>
            <a:endParaRPr lang="en-US" dirty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Bookman Old Style" pitchFamily="18" charset="0"/>
              </a:rPr>
              <a:t>Moreover</a:t>
            </a:r>
            <a:r>
              <a:rPr lang="en-US" dirty="0">
                <a:latin typeface="Bookman Old Style" pitchFamily="18" charset="0"/>
              </a:rPr>
              <a:t>, the interpretation of the </a:t>
            </a:r>
            <a:r>
              <a:rPr lang="en-US" i="1" dirty="0" smtClean="0">
                <a:latin typeface="Bookman Old Style" pitchFamily="18" charset="0"/>
              </a:rPr>
              <a:t>R2 </a:t>
            </a:r>
            <a:r>
              <a:rPr lang="en-US" dirty="0" smtClean="0">
                <a:latin typeface="Bookman Old Style" pitchFamily="18" charset="0"/>
              </a:rPr>
              <a:t>and </a:t>
            </a:r>
            <a:r>
              <a:rPr lang="en-US" i="1" dirty="0">
                <a:latin typeface="Bookman Old Style" pitchFamily="18" charset="0"/>
              </a:rPr>
              <a:t>adjusted </a:t>
            </a:r>
            <a:r>
              <a:rPr lang="en-US" i="1" dirty="0" smtClean="0">
                <a:latin typeface="Bookman Old Style" pitchFamily="18" charset="0"/>
              </a:rPr>
              <a:t>R2 </a:t>
            </a:r>
            <a:r>
              <a:rPr lang="en-US" dirty="0" smtClean="0">
                <a:latin typeface="Bookman Old Style" pitchFamily="18" charset="0"/>
              </a:rPr>
              <a:t>is </a:t>
            </a:r>
            <a:r>
              <a:rPr lang="en-US" dirty="0" smtClean="0">
                <a:latin typeface="Bookman Old Style" pitchFamily="18" charset="0"/>
              </a:rPr>
              <a:t>is not </a:t>
            </a:r>
            <a:r>
              <a:rPr lang="en-US" dirty="0">
                <a:latin typeface="Bookman Old Style" pitchFamily="18" charset="0"/>
              </a:rPr>
              <a:t>affected </a:t>
            </a:r>
            <a:r>
              <a:rPr lang="en-US" dirty="0" smtClean="0">
                <a:latin typeface="Bookman Old Style" pitchFamily="18" charset="0"/>
              </a:rPr>
              <a:t>under </a:t>
            </a:r>
            <a:r>
              <a:rPr lang="en-US" dirty="0" err="1" smtClean="0">
                <a:latin typeface="Bookman Old Style" pitchFamily="18" charset="0"/>
              </a:rPr>
              <a:t>heteroskedasticity</a:t>
            </a:r>
            <a:r>
              <a:rPr lang="en-US" dirty="0">
                <a:latin typeface="Bookman Old Style" pitchFamily="18" charset="0"/>
              </a:rPr>
              <a:t>. 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7566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err="1" smtClean="0">
                <a:latin typeface="Bookman Old Style" pitchFamily="18" charset="0"/>
              </a:rPr>
              <a:t>hetro</a:t>
            </a:r>
            <a:endParaRPr lang="en-US" sz="3200" dirty="0">
              <a:latin typeface="Bookman Old Style" pitchFamily="18" charset="0"/>
            </a:endParaRPr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569513"/>
            <a:ext cx="8686800" cy="44809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1654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Bookman Old Style" pitchFamily="18" charset="0"/>
              </a:rPr>
              <a:t>Hetro</a:t>
            </a:r>
            <a:r>
              <a:rPr lang="en-US" sz="2800" dirty="0" smtClean="0">
                <a:latin typeface="Bookman Old Style" pitchFamily="18" charset="0"/>
              </a:rPr>
              <a:t>….</a:t>
            </a: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49530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en-US" sz="2800" b="1" i="1" u="sng" dirty="0" smtClean="0">
                <a:latin typeface="Bookman Old Style" pitchFamily="18" charset="0"/>
              </a:rPr>
              <a:t>Cause of </a:t>
            </a:r>
            <a:r>
              <a:rPr lang="en-US" sz="2800" b="1" i="1" u="sng" dirty="0" err="1" smtClean="0">
                <a:latin typeface="Bookman Old Style" pitchFamily="18" charset="0"/>
              </a:rPr>
              <a:t>Heteroschedasity</a:t>
            </a:r>
            <a:r>
              <a:rPr lang="en-US" sz="2800" b="1" i="1" u="sng" dirty="0" smtClean="0">
                <a:latin typeface="Bookman Old Style" pitchFamily="18" charset="0"/>
              </a:rPr>
              <a:t>: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Bookman Old Style" pitchFamily="18" charset="0"/>
              </a:rPr>
              <a:t>Error learning model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Bookman Old Style" pitchFamily="18" charset="0"/>
              </a:rPr>
              <a:t>Improvement in data collection technique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800" dirty="0" smtClean="0">
                <a:latin typeface="Bookman Old Style" pitchFamily="18" charset="0"/>
              </a:rPr>
              <a:t>Presence of outliers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27837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Bookman Old Style" pitchFamily="18" charset="0"/>
              </a:rPr>
              <a:t>Hetro</a:t>
            </a:r>
            <a:r>
              <a:rPr lang="en-US" sz="2800" dirty="0">
                <a:latin typeface="Bookman Old Style" pitchFamily="18" charset="0"/>
              </a:rPr>
              <a:t>….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14400"/>
            <a:ext cx="8763000" cy="5791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400" b="1" i="1" u="sng" dirty="0" smtClean="0">
                <a:latin typeface="Bookman Old Style" pitchFamily="18" charset="0"/>
              </a:rPr>
              <a:t>consequences of </a:t>
            </a:r>
            <a:r>
              <a:rPr lang="en-US" sz="3400" b="1" i="1" u="sng" dirty="0" err="1" smtClean="0">
                <a:latin typeface="Bookman Old Style" pitchFamily="18" charset="0"/>
              </a:rPr>
              <a:t>heteroskedasticity</a:t>
            </a:r>
            <a:r>
              <a:rPr lang="en-US" sz="3400" b="1" i="1" u="sng" dirty="0" smtClean="0">
                <a:latin typeface="Bookman Old Style" pitchFamily="18" charset="0"/>
              </a:rPr>
              <a:t> for </a:t>
            </a:r>
            <a:r>
              <a:rPr lang="en-US" sz="3400" b="1" i="1" u="sng" dirty="0" err="1" smtClean="0">
                <a:latin typeface="Bookman Old Style" pitchFamily="18" charset="0"/>
              </a:rPr>
              <a:t>ols</a:t>
            </a:r>
            <a:r>
              <a:rPr lang="en-US" sz="3400" i="1" u="sng" dirty="0" smtClean="0">
                <a:latin typeface="Bookman Old Style" pitchFamily="18" charset="0"/>
              </a:rPr>
              <a:t>:</a:t>
            </a:r>
          </a:p>
          <a:p>
            <a:pPr algn="just">
              <a:buFont typeface="Wingdings" pitchFamily="2" charset="2"/>
              <a:buChar char="Ø"/>
            </a:pPr>
            <a:endParaRPr lang="en-US" sz="3100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800" dirty="0" smtClean="0">
                <a:latin typeface="Bookman Old Style" pitchFamily="18" charset="0"/>
              </a:rPr>
              <a:t>Unbiased estimators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800" dirty="0" smtClean="0">
                <a:latin typeface="Bookman Old Style" pitchFamily="18" charset="0"/>
              </a:rPr>
              <a:t>Biased variance and they </a:t>
            </a:r>
            <a:r>
              <a:rPr lang="en-US" sz="3800" dirty="0">
                <a:latin typeface="Bookman Old Style" pitchFamily="18" charset="0"/>
              </a:rPr>
              <a:t>are no longer valid </a:t>
            </a:r>
            <a:r>
              <a:rPr lang="en-US" sz="3800" dirty="0" smtClean="0">
                <a:latin typeface="Bookman Old Style" pitchFamily="18" charset="0"/>
              </a:rPr>
              <a:t>for constructing </a:t>
            </a:r>
            <a:r>
              <a:rPr lang="en-US" sz="3800" dirty="0">
                <a:latin typeface="Bookman Old Style" pitchFamily="18" charset="0"/>
              </a:rPr>
              <a:t>confidence intervals and </a:t>
            </a:r>
            <a:r>
              <a:rPr lang="en-US" sz="3800" i="1" dirty="0">
                <a:latin typeface="Bookman Old Style" pitchFamily="18" charset="0"/>
              </a:rPr>
              <a:t>t </a:t>
            </a:r>
            <a:r>
              <a:rPr lang="en-US" sz="3800" dirty="0">
                <a:latin typeface="Bookman Old Style" pitchFamily="18" charset="0"/>
              </a:rPr>
              <a:t>statistics</a:t>
            </a:r>
            <a:r>
              <a:rPr lang="en-US" sz="3800" dirty="0" smtClean="0">
                <a:latin typeface="Bookman Old Style" pitchFamily="18" charset="0"/>
              </a:rPr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800" dirty="0" smtClean="0">
                <a:latin typeface="Bookman Old Style" pitchFamily="18" charset="0"/>
              </a:rPr>
              <a:t>Inefficient </a:t>
            </a:r>
            <a:r>
              <a:rPr lang="en-US" sz="3800" dirty="0" smtClean="0">
                <a:latin typeface="Bookman Old Style" pitchFamily="18" charset="0"/>
              </a:rPr>
              <a:t>estimators </a:t>
            </a:r>
          </a:p>
          <a:p>
            <a:pPr marL="0" indent="0" algn="just">
              <a:buNone/>
            </a:pPr>
            <a:endParaRPr lang="en-US" sz="3800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800" dirty="0" smtClean="0">
                <a:latin typeface="Bookman Old Style" pitchFamily="18" charset="0"/>
              </a:rPr>
              <a:t> the </a:t>
            </a:r>
            <a:r>
              <a:rPr lang="en-US" sz="3800" dirty="0">
                <a:latin typeface="Bookman Old Style" pitchFamily="18" charset="0"/>
              </a:rPr>
              <a:t>usual OLS </a:t>
            </a:r>
            <a:r>
              <a:rPr lang="en-US" sz="3800" i="1" dirty="0">
                <a:latin typeface="Bookman Old Style" pitchFamily="18" charset="0"/>
              </a:rPr>
              <a:t>t </a:t>
            </a:r>
            <a:r>
              <a:rPr lang="en-US" sz="3800" dirty="0">
                <a:latin typeface="Bookman Old Style" pitchFamily="18" charset="0"/>
              </a:rPr>
              <a:t>statistics do not </a:t>
            </a:r>
            <a:r>
              <a:rPr lang="en-US" sz="3800" dirty="0" smtClean="0">
                <a:latin typeface="Bookman Old Style" pitchFamily="18" charset="0"/>
              </a:rPr>
              <a:t>have </a:t>
            </a:r>
            <a:r>
              <a:rPr lang="en-US" sz="3800" i="1" dirty="0" smtClean="0">
                <a:latin typeface="Bookman Old Style" pitchFamily="18" charset="0"/>
              </a:rPr>
              <a:t>t </a:t>
            </a:r>
            <a:r>
              <a:rPr lang="en-US" sz="3800" dirty="0">
                <a:latin typeface="Bookman Old Style" pitchFamily="18" charset="0"/>
              </a:rPr>
              <a:t>distributions in the presence of </a:t>
            </a:r>
            <a:r>
              <a:rPr lang="en-US" sz="3800" dirty="0" err="1">
                <a:latin typeface="Bookman Old Style" pitchFamily="18" charset="0"/>
              </a:rPr>
              <a:t>heteroskedasticity</a:t>
            </a:r>
            <a:r>
              <a:rPr lang="en-US" sz="3800" dirty="0">
                <a:latin typeface="Bookman Old Style" pitchFamily="18" charset="0"/>
              </a:rPr>
              <a:t>, </a:t>
            </a:r>
            <a:r>
              <a:rPr lang="en-US" sz="3800" dirty="0" smtClean="0">
                <a:latin typeface="Bookman Old Style" pitchFamily="18" charset="0"/>
              </a:rPr>
              <a:t>similarly</a:t>
            </a:r>
            <a:r>
              <a:rPr lang="en-US" sz="3800" dirty="0">
                <a:latin typeface="Bookman Old Style" pitchFamily="18" charset="0"/>
              </a:rPr>
              <a:t>, </a:t>
            </a:r>
            <a:r>
              <a:rPr lang="en-US" sz="3800" i="1" dirty="0">
                <a:latin typeface="Bookman Old Style" pitchFamily="18" charset="0"/>
              </a:rPr>
              <a:t>F </a:t>
            </a:r>
            <a:r>
              <a:rPr lang="en-US" sz="3800" dirty="0">
                <a:latin typeface="Bookman Old Style" pitchFamily="18" charset="0"/>
              </a:rPr>
              <a:t>statistics are no longer </a:t>
            </a:r>
            <a:r>
              <a:rPr lang="en-US" sz="3800" i="1" dirty="0">
                <a:latin typeface="Bookman Old Style" pitchFamily="18" charset="0"/>
              </a:rPr>
              <a:t>F </a:t>
            </a:r>
            <a:r>
              <a:rPr lang="en-US" sz="3800" dirty="0">
                <a:latin typeface="Bookman Old Style" pitchFamily="18" charset="0"/>
              </a:rPr>
              <a:t>distributed, </a:t>
            </a:r>
            <a:endParaRPr lang="en-US" sz="3800" dirty="0" smtClean="0">
              <a:latin typeface="Bookman Old Style" pitchFamily="18" charset="0"/>
            </a:endParaRPr>
          </a:p>
          <a:p>
            <a:pPr marL="0" indent="0" algn="just">
              <a:buNone/>
            </a:pPr>
            <a:endParaRPr lang="en-US" sz="3800" dirty="0" smtClean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800" dirty="0" smtClean="0">
                <a:latin typeface="Bookman Old Style" pitchFamily="18" charset="0"/>
              </a:rPr>
              <a:t>thus,</a:t>
            </a:r>
            <a:r>
              <a:rPr lang="en-US" sz="3800" dirty="0">
                <a:latin typeface="Bookman Old Style" pitchFamily="18" charset="0"/>
              </a:rPr>
              <a:t> </a:t>
            </a:r>
            <a:r>
              <a:rPr lang="en-US" sz="3800" dirty="0" smtClean="0">
                <a:latin typeface="Bookman Old Style" pitchFamily="18" charset="0"/>
              </a:rPr>
              <a:t>the statistics we </a:t>
            </a:r>
            <a:r>
              <a:rPr lang="en-US" sz="3800" dirty="0">
                <a:latin typeface="Bookman Old Style" pitchFamily="18" charset="0"/>
              </a:rPr>
              <a:t>used to test hypotheses </a:t>
            </a:r>
            <a:r>
              <a:rPr lang="en-US" sz="3800" dirty="0" smtClean="0">
                <a:latin typeface="Bookman Old Style" pitchFamily="18" charset="0"/>
              </a:rPr>
              <a:t>are </a:t>
            </a:r>
            <a:r>
              <a:rPr lang="en-US" sz="3800" dirty="0">
                <a:latin typeface="Bookman Old Style" pitchFamily="18" charset="0"/>
              </a:rPr>
              <a:t>not valid in </a:t>
            </a:r>
            <a:r>
              <a:rPr lang="en-US" sz="3800" dirty="0" smtClean="0">
                <a:latin typeface="Bookman Old Style" pitchFamily="18" charset="0"/>
              </a:rPr>
              <a:t>the presence </a:t>
            </a:r>
            <a:r>
              <a:rPr lang="en-US" sz="3800" dirty="0">
                <a:latin typeface="Bookman Old Style" pitchFamily="18" charset="0"/>
              </a:rPr>
              <a:t>of </a:t>
            </a:r>
            <a:r>
              <a:rPr lang="en-US" sz="3800" dirty="0" err="1">
                <a:latin typeface="Bookman Old Style" pitchFamily="18" charset="0"/>
              </a:rPr>
              <a:t>heteroskedasticity</a:t>
            </a:r>
            <a:r>
              <a:rPr lang="en-US" sz="3800" dirty="0">
                <a:latin typeface="Bookman Old Style" pitchFamily="18" charset="0"/>
              </a:rPr>
              <a:t>. 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800" dirty="0" smtClean="0">
                <a:latin typeface="Bookman Old Style" pitchFamily="18" charset="0"/>
              </a:rPr>
              <a:t>OLS </a:t>
            </a:r>
            <a:r>
              <a:rPr lang="en-US" sz="3800" dirty="0">
                <a:latin typeface="Bookman Old Style" pitchFamily="18" charset="0"/>
              </a:rPr>
              <a:t>is no longer </a:t>
            </a:r>
            <a:r>
              <a:rPr lang="en-US" sz="3800" dirty="0" smtClean="0">
                <a:latin typeface="Bookman Old Style" pitchFamily="18" charset="0"/>
              </a:rPr>
              <a:t>BLUE</a:t>
            </a:r>
          </a:p>
        </p:txBody>
      </p:sp>
    </p:spTree>
    <p:extLst>
      <p:ext uri="{BB962C8B-B14F-4D97-AF65-F5344CB8AC3E}">
        <p14:creationId xmlns="" xmlns:p14="http://schemas.microsoft.com/office/powerpoint/2010/main" val="180806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Bookman Old Style" pitchFamily="18" charset="0"/>
              </a:rPr>
              <a:t>Detecting </a:t>
            </a:r>
            <a:r>
              <a:rPr lang="en-US" sz="2400" dirty="0" err="1" smtClean="0">
                <a:latin typeface="Bookman Old Style" pitchFamily="18" charset="0"/>
              </a:rPr>
              <a:t>Heteroskedasticity</a:t>
            </a:r>
            <a:endParaRPr lang="en-US" sz="2800" dirty="0">
              <a:latin typeface="Bookman Old Style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8763000" cy="5715000"/>
          </a:xfrm>
        </p:spPr>
        <p:txBody>
          <a:bodyPr>
            <a:normAutofit fontScale="85000" lnSpcReduction="10000"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Bookman Old Style" pitchFamily="18" charset="0"/>
              </a:rPr>
              <a:t>It </a:t>
            </a:r>
            <a:r>
              <a:rPr lang="en-US" dirty="0">
                <a:latin typeface="Bookman Old Style" pitchFamily="18" charset="0"/>
              </a:rPr>
              <a:t>may be generally the rule instead of expectation to </a:t>
            </a:r>
            <a:r>
              <a:rPr lang="en-US" dirty="0" smtClean="0">
                <a:latin typeface="Bookman Old Style" pitchFamily="18" charset="0"/>
              </a:rPr>
              <a:t>face </a:t>
            </a:r>
            <a:r>
              <a:rPr lang="en-US" dirty="0" err="1" smtClean="0">
                <a:latin typeface="Bookman Old Style" pitchFamily="18" charset="0"/>
              </a:rPr>
              <a:t>heteroskedasticity</a:t>
            </a:r>
            <a:r>
              <a:rPr lang="en-US" dirty="0" smtClean="0">
                <a:latin typeface="Bookman Old Style" pitchFamily="18" charset="0"/>
              </a:rPr>
              <a:t> </a:t>
            </a:r>
            <a:r>
              <a:rPr lang="en-US" dirty="0">
                <a:latin typeface="Bookman Old Style" pitchFamily="18" charset="0"/>
              </a:rPr>
              <a:t>in cross sectional </a:t>
            </a:r>
            <a:r>
              <a:rPr lang="en-US" dirty="0" smtClean="0">
                <a:latin typeface="Bookman Old Style" pitchFamily="18" charset="0"/>
              </a:rPr>
              <a:t>data.</a:t>
            </a:r>
          </a:p>
          <a:p>
            <a:pPr marL="0" indent="0" algn="just">
              <a:buNone/>
            </a:pPr>
            <a:endParaRPr lang="en-US" dirty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Bookman Old Style" pitchFamily="18" charset="0"/>
              </a:rPr>
              <a:t>The </a:t>
            </a:r>
            <a:r>
              <a:rPr lang="en-US" dirty="0">
                <a:latin typeface="Bookman Old Style" pitchFamily="18" charset="0"/>
              </a:rPr>
              <a:t>graph of the square of the residual against </a:t>
            </a:r>
            <a:r>
              <a:rPr lang="en-US" dirty="0" smtClean="0">
                <a:latin typeface="Bookman Old Style" pitchFamily="18" charset="0"/>
              </a:rPr>
              <a:t>the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smtClean="0">
                <a:latin typeface="Bookman Old Style" pitchFamily="18" charset="0"/>
              </a:rPr>
              <a:t>dependent </a:t>
            </a:r>
            <a:r>
              <a:rPr lang="en-US" dirty="0">
                <a:latin typeface="Bookman Old Style" pitchFamily="18" charset="0"/>
              </a:rPr>
              <a:t>variable gives rough indication of the </a:t>
            </a:r>
            <a:r>
              <a:rPr lang="en-US" dirty="0" smtClean="0">
                <a:latin typeface="Bookman Old Style" pitchFamily="18" charset="0"/>
              </a:rPr>
              <a:t>existence of </a:t>
            </a:r>
            <a:r>
              <a:rPr lang="en-US" dirty="0" err="1">
                <a:latin typeface="Bookman Old Style" pitchFamily="18" charset="0"/>
              </a:rPr>
              <a:t>of</a:t>
            </a:r>
            <a:r>
              <a:rPr lang="en-US" dirty="0">
                <a:latin typeface="Bookman Old Style" pitchFamily="18" charset="0"/>
              </a:rPr>
              <a:t> </a:t>
            </a:r>
            <a:r>
              <a:rPr lang="en-US" dirty="0" err="1" smtClean="0">
                <a:latin typeface="Bookman Old Style" pitchFamily="18" charset="0"/>
              </a:rPr>
              <a:t>heteroskedasticity</a:t>
            </a:r>
            <a:r>
              <a:rPr lang="en-US" dirty="0" smtClean="0">
                <a:latin typeface="Bookman Old Style" pitchFamily="18" charset="0"/>
              </a:rPr>
              <a:t>.</a:t>
            </a:r>
          </a:p>
          <a:p>
            <a:pPr marL="0" indent="0" algn="just">
              <a:buNone/>
            </a:pPr>
            <a:endParaRPr lang="en-US" dirty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Bookman Old Style" pitchFamily="18" charset="0"/>
              </a:rPr>
              <a:t>If </a:t>
            </a:r>
            <a:r>
              <a:rPr lang="en-US" dirty="0">
                <a:latin typeface="Bookman Old Style" pitchFamily="18" charset="0"/>
              </a:rPr>
              <a:t>there appears a systematic trend in the graph it may </a:t>
            </a:r>
            <a:r>
              <a:rPr lang="en-US" dirty="0" smtClean="0">
                <a:latin typeface="Bookman Old Style" pitchFamily="18" charset="0"/>
              </a:rPr>
              <a:t>be an </a:t>
            </a:r>
            <a:r>
              <a:rPr lang="en-US" dirty="0">
                <a:latin typeface="Bookman Old Style" pitchFamily="18" charset="0"/>
              </a:rPr>
              <a:t>indication of the existence of </a:t>
            </a:r>
            <a:r>
              <a:rPr lang="en-US" dirty="0" err="1" smtClean="0">
                <a:latin typeface="Bookman Old Style" pitchFamily="18" charset="0"/>
              </a:rPr>
              <a:t>heteroskedasticity</a:t>
            </a:r>
            <a:r>
              <a:rPr lang="en-US" dirty="0" smtClean="0">
                <a:latin typeface="Bookman Old Style" pitchFamily="18" charset="0"/>
              </a:rPr>
              <a:t>.</a:t>
            </a:r>
            <a:endParaRPr lang="en-US" dirty="0">
              <a:latin typeface="Bookman Old Style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dirty="0" smtClean="0">
                <a:latin typeface="Bookman Old Style" pitchFamily="18" charset="0"/>
              </a:rPr>
              <a:t>There </a:t>
            </a:r>
            <a:r>
              <a:rPr lang="en-US" dirty="0">
                <a:latin typeface="Bookman Old Style" pitchFamily="18" charset="0"/>
              </a:rPr>
              <a:t>are however formal methods of detecting</a:t>
            </a:r>
            <a:br>
              <a:rPr lang="en-US" dirty="0">
                <a:latin typeface="Bookman Old Style" pitchFamily="18" charset="0"/>
              </a:rPr>
            </a:br>
            <a:r>
              <a:rPr lang="en-US" dirty="0" err="1">
                <a:latin typeface="Bookman Old Style" pitchFamily="18" charset="0"/>
              </a:rPr>
              <a:t>heteroskedasticy</a:t>
            </a:r>
            <a:r>
              <a:rPr lang="en-US" dirty="0">
                <a:latin typeface="Bookman Old Style" pitchFamily="18" charset="0"/>
              </a:rPr>
              <a:t>. 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150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Autofit/>
          </a:bodyPr>
          <a:lstStyle/>
          <a:p>
            <a:r>
              <a:rPr lang="en-US" sz="2800" dirty="0" err="1">
                <a:latin typeface="Bookman Old Style" pitchFamily="18" charset="0"/>
              </a:rPr>
              <a:t>Hetro</a:t>
            </a:r>
            <a:r>
              <a:rPr lang="en-US" sz="2800" dirty="0">
                <a:latin typeface="Bookman Old Style" pitchFamily="18" charset="0"/>
              </a:rPr>
              <a:t>….</a:t>
            </a:r>
            <a:endParaRPr lang="en-US" sz="28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1143000"/>
                <a:ext cx="8763000" cy="5334000"/>
              </a:xfrm>
            </p:spPr>
            <p:txBody>
              <a:bodyPr>
                <a:normAutofit fontScale="77500" lnSpcReduction="20000"/>
              </a:bodyPr>
              <a:lstStyle/>
              <a:p>
                <a:pPr marL="0" indent="0" algn="just">
                  <a:buNone/>
                </a:pPr>
                <a:r>
                  <a:rPr lang="en-US" b="1" i="1" u="sng" dirty="0" smtClean="0">
                    <a:latin typeface="Bookman Old Style" pitchFamily="18" charset="0"/>
                  </a:rPr>
                  <a:t>The </a:t>
                </a:r>
                <a:r>
                  <a:rPr lang="en-US" b="1" i="1" u="sng" dirty="0" err="1">
                    <a:latin typeface="Bookman Old Style" pitchFamily="18" charset="0"/>
                  </a:rPr>
                  <a:t>Breusch</a:t>
                </a:r>
                <a:r>
                  <a:rPr lang="en-US" b="1" i="1" u="sng" dirty="0">
                    <a:latin typeface="Bookman Old Style" pitchFamily="18" charset="0"/>
                  </a:rPr>
                  <a:t>-Pagan </a:t>
                </a:r>
                <a:r>
                  <a:rPr lang="en-US" b="1" i="1" u="sng" dirty="0" smtClean="0">
                    <a:latin typeface="Bookman Old Style" pitchFamily="18" charset="0"/>
                  </a:rPr>
                  <a:t>Test</a:t>
                </a:r>
              </a:p>
              <a:p>
                <a:pPr marL="0" indent="0" algn="just">
                  <a:buNone/>
                </a:pPr>
                <a:r>
                  <a:rPr lang="en-US" dirty="0" smtClean="0">
                    <a:latin typeface="Bookman Old Style" pitchFamily="18" charset="0"/>
                  </a:rPr>
                  <a:t> Given </a:t>
                </a:r>
                <a:r>
                  <a:rPr lang="en-US" dirty="0">
                    <a:latin typeface="Bookman Old Style" pitchFamily="18" charset="0"/>
                  </a:rPr>
                  <a:t>the regression equation</a:t>
                </a:r>
                <a:r>
                  <a:rPr lang="en-US" dirty="0" smtClean="0">
                    <a:latin typeface="Bookman Old Style" pitchFamily="18" charset="0"/>
                  </a:rPr>
                  <a:t>:</a:t>
                </a:r>
              </a:p>
              <a:p>
                <a:pPr marL="0" indent="0" algn="just">
                  <a:buNone/>
                </a:pPr>
                <a:r>
                  <a:rPr lang="en-US" dirty="0">
                    <a:latin typeface="Bookman Old Style" pitchFamily="18" charset="0"/>
                  </a:rPr>
                  <a:t/>
                </a:r>
                <a:br>
                  <a:rPr lang="en-US" dirty="0">
                    <a:latin typeface="Bookman Old Style" pitchFamily="18" charset="0"/>
                  </a:rPr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+…+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 smtClean="0">
                    <a:latin typeface="Bookman Old Style" pitchFamily="18" charset="0"/>
                  </a:rPr>
                  <a:t> …………… 1</a:t>
                </a:r>
              </a:p>
              <a:p>
                <a:pPr algn="just">
                  <a:buFont typeface="Wingdings" pitchFamily="2" charset="2"/>
                  <a:buChar char="Ø"/>
                </a:pPr>
                <a:r>
                  <a:rPr lang="en-US" dirty="0">
                    <a:latin typeface="Bookman Old Style" pitchFamily="18" charset="0"/>
                  </a:rPr>
                  <a:t>the </a:t>
                </a:r>
                <a:r>
                  <a:rPr lang="en-US" i="1" dirty="0" err="1">
                    <a:latin typeface="Bookman Old Style" pitchFamily="18" charset="0"/>
                  </a:rPr>
                  <a:t>Breusch</a:t>
                </a:r>
                <a:r>
                  <a:rPr lang="en-US" i="1" dirty="0">
                    <a:latin typeface="Bookman Old Style" pitchFamily="18" charset="0"/>
                  </a:rPr>
                  <a:t>-Pagan </a:t>
                </a:r>
                <a:r>
                  <a:rPr lang="en-US" dirty="0">
                    <a:latin typeface="Bookman Old Style" pitchFamily="18" charset="0"/>
                  </a:rPr>
                  <a:t>test for </a:t>
                </a:r>
                <a:r>
                  <a:rPr lang="en-US" dirty="0" err="1">
                    <a:latin typeface="Bookman Old Style" pitchFamily="18" charset="0"/>
                  </a:rPr>
                  <a:t>heteroskedasticity</a:t>
                </a:r>
                <a:r>
                  <a:rPr lang="en-US" dirty="0">
                    <a:latin typeface="Bookman Old Style" pitchFamily="18" charset="0"/>
                  </a:rPr>
                  <a:t> is carried out as follows</a:t>
                </a:r>
                <a:r>
                  <a:rPr lang="en-US" dirty="0" smtClean="0">
                    <a:latin typeface="Bookman Old Style" pitchFamily="18" charset="0"/>
                  </a:rPr>
                  <a:t>:</a:t>
                </a:r>
              </a:p>
              <a:p>
                <a:pPr marL="0" indent="0" algn="just">
                  <a:buNone/>
                </a:pPr>
                <a:r>
                  <a:rPr lang="en-US" dirty="0" smtClean="0">
                    <a:latin typeface="Bookman Old Style" pitchFamily="18" charset="0"/>
                  </a:rPr>
                  <a:t/>
                </a:r>
                <a:r>
                  <a:rPr lang="en-US" dirty="0">
                    <a:latin typeface="Bookman Old Style" pitchFamily="18" charset="0"/>
                  </a:rPr>
                  <a:t/>
                </a:r>
                <a:br>
                  <a:rPr lang="en-US" dirty="0">
                    <a:latin typeface="Bookman Old Style" pitchFamily="18" charset="0"/>
                  </a:rPr>
                </a:br>
                <a:r>
                  <a:rPr lang="en-US" dirty="0">
                    <a:latin typeface="Bookman Old Style" pitchFamily="18" charset="0"/>
                  </a:rPr>
                  <a:t>1. </a:t>
                </a:r>
                <a:r>
                  <a:rPr lang="en-US" i="1" dirty="0">
                    <a:latin typeface="Bookman Old Style" pitchFamily="18" charset="0"/>
                  </a:rPr>
                  <a:t>Estimate the </a:t>
                </a:r>
                <a:r>
                  <a:rPr lang="en-US" i="1" dirty="0" smtClean="0">
                    <a:latin typeface="Bookman Old Style" pitchFamily="18" charset="0"/>
                  </a:rPr>
                  <a:t>Equation 1 by </a:t>
                </a:r>
                <a:r>
                  <a:rPr lang="en-US" i="1" dirty="0">
                    <a:latin typeface="Bookman Old Style" pitchFamily="18" charset="0"/>
                  </a:rPr>
                  <a:t>OLS and obtain the </a:t>
                </a:r>
                <a:r>
                  <a:rPr lang="en-US" i="1" dirty="0" smtClean="0">
                    <a:latin typeface="Bookman Old Style" pitchFamily="18" charset="0"/>
                  </a:rPr>
                  <a:t>	residual</a:t>
                </a:r>
                <a:r>
                  <a:rPr lang="en-US" i="1" dirty="0">
                    <a:latin typeface="Bookman Old Style" pitchFamily="18" charset="0"/>
                  </a:rPr>
                  <a:t>.</a:t>
                </a:r>
                <a:r>
                  <a:rPr lang="en-US" dirty="0">
                    <a:latin typeface="Bookman Old Style" pitchFamily="18" charset="0"/>
                  </a:rPr>
                  <a:t/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i="1" dirty="0">
                    <a:latin typeface="Bookman Old Style" pitchFamily="18" charset="0"/>
                  </a:rPr>
                  <a:t>run the regression:</a:t>
                </a:r>
                <a:r>
                  <a:rPr lang="en-US" dirty="0">
                    <a:latin typeface="Bookman Old Style" pitchFamily="18" charset="0"/>
                  </a:rPr>
                  <a:t/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</m:e>
                      <m:sup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+…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>
                    <a:latin typeface="Bookman Old Style" pitchFamily="18" charset="0"/>
                  </a:rPr>
                  <a:t> and obtain R –squared for the residual 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i="1" dirty="0">
                    <a:latin typeface="Bookman Old Style" pitchFamily="18" charset="0"/>
                  </a:rPr>
                  <a:t>Form the F-statistic: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𝐹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</a:rPr>
                        </m:ctrlPr>
                      </m:fPr>
                      <m:num>
                        <m:f>
                          <m:fPr>
                            <m:type m:val="lin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𝜀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</m:den>
                        </m:f>
                      </m:num>
                      <m:den>
                        <m:f>
                          <m:fPr>
                            <m:type m:val="skw"/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1−</m:t>
                            </m:r>
                            <m:sSup>
                              <m:sSup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/>
                                      </a:rPr>
                                      <m:t>𝑅</m:t>
                                    </m:r>
                                  </m:e>
                                  <m:sub>
                                    <m:acc>
                                      <m:accPr>
                                        <m:chr m:val="̂"/>
                                        <m:ctrlPr>
                                          <a:rPr lang="en-US" i="1">
                                            <a:latin typeface="Cambria Math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en-US" i="1">
                                            <a:latin typeface="Cambria Math"/>
                                            <a:ea typeface="Cambria Math"/>
                                          </a:rPr>
                                          <m:t>𝜀</m:t>
                                        </m:r>
                                      </m:e>
                                    </m:acc>
                                  </m:sub>
                                </m:sSub>
                              </m:e>
                              <m:sup>
                                <m:r>
                                  <a:rPr lang="en-US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𝑘</m:t>
                            </m:r>
                            <m:r>
                              <a:rPr lang="en-US" i="1">
                                <a:latin typeface="Cambria Math"/>
                              </a:rPr>
                              <m:t>−1</m:t>
                            </m:r>
                          </m:den>
                        </m:f>
                      </m:den>
                    </m:f>
                  </m:oMath>
                </a14:m>
                <a:endParaRPr lang="en-US" i="1" dirty="0" smtClean="0">
                  <a:latin typeface="Bookman Old Style" pitchFamily="18" charset="0"/>
                </a:endParaRPr>
              </a:p>
              <a:p>
                <a:pPr marL="0" indent="0" algn="just">
                  <a:buNone/>
                </a:pPr>
                <a:r>
                  <a:rPr lang="en-US" dirty="0">
                    <a:latin typeface="Bookman Old Style" pitchFamily="18" charset="0"/>
                  </a:rPr>
                  <a:t/>
                </a:r>
                <a:br>
                  <a:rPr lang="en-US" dirty="0">
                    <a:latin typeface="Bookman Old Style" pitchFamily="18" charset="0"/>
                  </a:rPr>
                </a:br>
                <a:r>
                  <a:rPr lang="en-US" i="1" dirty="0">
                    <a:latin typeface="Bookman Old Style" pitchFamily="18" charset="0"/>
                  </a:rPr>
                  <a:t>A small p-value rejects </a:t>
                </a:r>
                <a:r>
                  <a:rPr lang="en-US" i="1" dirty="0" smtClean="0">
                    <a:latin typeface="Bookman Old Style" pitchFamily="18" charset="0"/>
                  </a:rPr>
                  <a:t>the null </a:t>
                </a:r>
                <a:r>
                  <a:rPr lang="en-US" i="1" dirty="0">
                    <a:latin typeface="Bookman Old Style" pitchFamily="18" charset="0"/>
                  </a:rPr>
                  <a:t>of </a:t>
                </a:r>
                <a:r>
                  <a:rPr lang="en-US" i="1" dirty="0" err="1">
                    <a:latin typeface="Bookman Old Style" pitchFamily="18" charset="0"/>
                  </a:rPr>
                  <a:t>homoskedasticity</a:t>
                </a:r>
                <a:r>
                  <a:rPr lang="en-US" i="1" dirty="0" smtClean="0">
                    <a:latin typeface="Bookman Old Style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endParaRPr lang="en-US" dirty="0">
                  <a:latin typeface="Bookman Old Style" pitchFamily="18" charset="0"/>
                </a:endParaRP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1143000"/>
                <a:ext cx="8763000" cy="5334000"/>
              </a:xfrm>
              <a:blipFill rotWithShape="1">
                <a:blip r:embed="rId2"/>
                <a:stretch>
                  <a:fillRect l="-1113" t="-2286" r="-2156" b="-9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744135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2800" dirty="0" err="1">
                <a:latin typeface="Bookman Old Style" pitchFamily="18" charset="0"/>
              </a:rPr>
              <a:t>Hetro</a:t>
            </a:r>
            <a:r>
              <a:rPr lang="en-US" sz="2800" dirty="0">
                <a:latin typeface="Bookman Old Style" pitchFamily="18" charset="0"/>
              </a:rPr>
              <a:t>….</a:t>
            </a:r>
            <a:endParaRPr lang="en-US" sz="2800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52400" y="914400"/>
                <a:ext cx="8839200" cy="5715000"/>
              </a:xfrm>
            </p:spPr>
            <p:txBody>
              <a:bodyPr>
                <a:normAutofit fontScale="55000" lnSpcReduction="20000"/>
              </a:bodyPr>
              <a:lstStyle/>
              <a:p>
                <a:pPr marL="0" indent="0" algn="just">
                  <a:buNone/>
                </a:pPr>
                <a:r>
                  <a:rPr lang="en-US" sz="2800" b="1" i="1" u="sng" dirty="0" smtClean="0">
                    <a:latin typeface="Bookman Old Style" pitchFamily="18" charset="0"/>
                  </a:rPr>
                  <a:t>The White’s </a:t>
                </a:r>
                <a:r>
                  <a:rPr lang="en-US" sz="2800" b="1" i="1" u="sng" dirty="0">
                    <a:latin typeface="Bookman Old Style" pitchFamily="18" charset="0"/>
                  </a:rPr>
                  <a:t>General </a:t>
                </a:r>
                <a:r>
                  <a:rPr lang="en-US" sz="2800" b="1" i="1" u="sng" dirty="0" err="1">
                    <a:latin typeface="Bookman Old Style" pitchFamily="18" charset="0"/>
                  </a:rPr>
                  <a:t>Heteroskedasticity</a:t>
                </a:r>
                <a:r>
                  <a:rPr lang="en-US" sz="2800" b="1" i="1" u="sng" dirty="0">
                    <a:latin typeface="Bookman Old Style" pitchFamily="18" charset="0"/>
                  </a:rPr>
                  <a:t/>
                </a:r>
                <a:r>
                  <a:rPr lang="en-US" sz="2800" b="1" i="1" u="sng" dirty="0" smtClean="0">
                    <a:latin typeface="Bookman Old Style" pitchFamily="18" charset="0"/>
                  </a:rPr>
                  <a:t>Test</a:t>
                </a:r>
              </a:p>
              <a:p>
                <a:pPr marL="0" indent="0" algn="just">
                  <a:buNone/>
                </a:pPr>
                <a:r>
                  <a:rPr lang="en-US" sz="2800" b="1" i="1" u="sng" dirty="0" smtClean="0">
                    <a:latin typeface="Bookman Old Style" pitchFamily="18" charset="0"/>
                  </a:rPr>
                  <a:t/>
                </a: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sz="3800" dirty="0">
                    <a:latin typeface="Bookman Old Style" pitchFamily="18" charset="0"/>
                  </a:rPr>
                  <a:t>Given the regression model </a:t>
                </a:r>
                <a:r>
                  <a:rPr lang="en-US" sz="3800" dirty="0" smtClean="0">
                    <a:latin typeface="Bookman Old Style" pitchFamily="18" charset="0"/>
                  </a:rPr>
                  <a:t>under equation 1 </a:t>
                </a:r>
                <a:r>
                  <a:rPr lang="en-US" sz="3800" dirty="0">
                    <a:latin typeface="Bookman Old Style" pitchFamily="18" charset="0"/>
                  </a:rPr>
                  <a:t>the white’s test </a:t>
                </a:r>
                <a:r>
                  <a:rPr lang="en-US" sz="3800" dirty="0" smtClean="0">
                    <a:latin typeface="Bookman Old Style" pitchFamily="18" charset="0"/>
                  </a:rPr>
                  <a:t>for </a:t>
                </a:r>
                <a:r>
                  <a:rPr lang="en-US" sz="3800" dirty="0">
                    <a:latin typeface="Bookman Old Style" pitchFamily="18" charset="0"/>
                  </a:rPr>
                  <a:t>k = 3 </a:t>
                </a:r>
                <a:r>
                  <a:rPr lang="en-US" sz="3800" dirty="0" smtClean="0">
                    <a:latin typeface="Bookman Old Style" pitchFamily="18" charset="0"/>
                  </a:rPr>
                  <a:t>proceeds </a:t>
                </a:r>
                <a:r>
                  <a:rPr lang="en-US" sz="3800" dirty="0">
                    <a:latin typeface="Bookman Old Style" pitchFamily="18" charset="0"/>
                  </a:rPr>
                  <a:t>as follows</a:t>
                </a:r>
                <a:r>
                  <a:rPr lang="en-US" sz="3800" dirty="0" smtClean="0">
                    <a:latin typeface="Bookman Old Style" pitchFamily="18" charset="0"/>
                  </a:rPr>
                  <a:t>.</a:t>
                </a:r>
              </a:p>
              <a:p>
                <a:pPr marL="0" indent="0" algn="just">
                  <a:buNone/>
                </a:pPr>
                <a:endParaRPr lang="en-US" sz="3800" dirty="0" smtClean="0">
                  <a:latin typeface="Bookman Old Style" pitchFamily="18" charset="0"/>
                </a:endParaRP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sz="3800" dirty="0" smtClean="0">
                    <a:latin typeface="Bookman Old Style" pitchFamily="18" charset="0"/>
                  </a:rPr>
                  <a:t>Run </a:t>
                </a:r>
                <a:r>
                  <a:rPr lang="en-US" sz="3800" dirty="0">
                    <a:latin typeface="Bookman Old Style" pitchFamily="18" charset="0"/>
                  </a:rPr>
                  <a:t>regression </a:t>
                </a:r>
                <a:r>
                  <a:rPr lang="en-US" sz="3800" dirty="0" smtClean="0">
                    <a:latin typeface="Bookman Old Style" pitchFamily="18" charset="0"/>
                  </a:rPr>
                  <a:t>on equation 1 with </a:t>
                </a:r>
                <a:r>
                  <a:rPr lang="en-US" sz="3800" dirty="0">
                    <a:latin typeface="Bookman Old Style" pitchFamily="18" charset="0"/>
                  </a:rPr>
                  <a:t>k = 3 and obtain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</m:e>
                      <m:sup>
                        <m:r>
                          <a:rPr lang="en-US" sz="3800" i="1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800" dirty="0">
                    <a:latin typeface="Bookman Old Style" pitchFamily="18" charset="0"/>
                  </a:rPr>
                  <a:t>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en-US" sz="3800" dirty="0" smtClean="0">
                    <a:latin typeface="Bookman Old Style" pitchFamily="18" charset="0"/>
                  </a:rPr>
                  <a:t>Run </a:t>
                </a:r>
                <a:r>
                  <a:rPr lang="en-US" sz="3800" dirty="0">
                    <a:latin typeface="Bookman Old Style" pitchFamily="18" charset="0"/>
                  </a:rPr>
                  <a:t>the auxiliary regression: </a:t>
                </a:r>
              </a:p>
              <a:p>
                <a:pPr marL="0" indent="0" algn="just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3800" i="1">
                            <a:latin typeface="Cambria Math"/>
                          </a:rPr>
                        </m:ctrlPr>
                      </m:sSupPr>
                      <m:e>
                        <m:acc>
                          <m:accPr>
                            <m:chr m:val="̂"/>
                            <m:ctrlPr>
                              <a:rPr lang="en-US" sz="3800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𝜀</m:t>
                            </m:r>
                          </m:e>
                        </m:acc>
                      </m:e>
                      <m:sup>
                        <m:r>
                          <a:rPr lang="en-US" sz="3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n-US" sz="3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3</m:t>
                        </m:r>
                      </m:sub>
                    </m:sSub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3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4</m:t>
                        </m:r>
                      </m:sub>
                    </m:sSub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38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i="1">
                                    <a:latin typeface="Cambria Math"/>
                                  </a:rPr>
                                  <m:t>1</m:t>
                                </m:r>
                              </m:sub>
                            </m:sSub>
                          </m:e>
                          <m:sup>
                            <m:r>
                              <a:rPr lang="en-US" sz="3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3800" i="1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US" sz="3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b>
                            <m:r>
                              <a:rPr lang="en-US" sz="3800" i="1">
                                <a:latin typeface="Cambria Math"/>
                              </a:rPr>
                              <m:t>5</m:t>
                            </m:r>
                          </m:sub>
                        </m:sSub>
                        <m:sSup>
                          <m:sSupPr>
                            <m:ctrlPr>
                              <a:rPr lang="en-US" sz="3800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38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38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3800" i="1"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en-US" sz="3800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  <m:sub/>
                    </m:sSub>
                    <m:r>
                      <a:rPr lang="en-US" sz="3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6</m:t>
                        </m:r>
                      </m:sub>
                    </m:sSub>
                    <m:sSup>
                      <m:sSupPr>
                        <m:ctrlPr>
                          <a:rPr lang="en-US" sz="3800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3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38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3800" i="1">
                                <a:latin typeface="Cambria Math"/>
                              </a:rPr>
                              <m:t>3</m:t>
                            </m:r>
                          </m:sub>
                        </m:sSub>
                      </m:e>
                      <m:sup>
                        <m:r>
                          <a:rPr lang="en-US" sz="3800" i="1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3800" i="1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𝜀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3800" dirty="0">
                    <a:latin typeface="Bookman Old Style" pitchFamily="18" charset="0"/>
                  </a:rPr>
                  <a:t/>
                </a:r>
                <a:br>
                  <a:rPr lang="en-US" sz="3800" dirty="0">
                    <a:latin typeface="Bookman Old Style" pitchFamily="18" charset="0"/>
                  </a:rPr>
                </a:br>
                <a:endParaRPr lang="en-US" sz="3800" dirty="0" smtClean="0">
                  <a:latin typeface="Bookman Old Style" pitchFamily="18" charset="0"/>
                </a:endParaRPr>
              </a:p>
              <a:p>
                <a:pPr marL="0" indent="0" algn="just">
                  <a:buNone/>
                </a:pPr>
                <a:r>
                  <a:rPr lang="en-US" sz="3800" dirty="0" smtClean="0">
                    <a:latin typeface="Bookman Old Style" pitchFamily="18" charset="0"/>
                  </a:rPr>
                  <a:t>The </a:t>
                </a:r>
                <a:r>
                  <a:rPr lang="en-US" sz="3800" dirty="0">
                    <a:latin typeface="Bookman Old Style" pitchFamily="18" charset="0"/>
                  </a:rPr>
                  <a:t>rationale of including the independent variables, </a:t>
                </a:r>
                <a:r>
                  <a:rPr lang="en-US" sz="3800" dirty="0" smtClean="0">
                    <a:latin typeface="Bookman Old Style" pitchFamily="18" charset="0"/>
                  </a:rPr>
                  <a:t>their squares</a:t>
                </a:r>
                <a:r>
                  <a:rPr lang="en-US" sz="3800" dirty="0">
                    <a:latin typeface="Bookman Old Style" pitchFamily="18" charset="0"/>
                  </a:rPr>
                  <a:t>, and cross products is that the variance may </a:t>
                </a:r>
                <a:r>
                  <a:rPr lang="en-US" sz="3800" dirty="0" smtClean="0">
                    <a:latin typeface="Bookman Old Style" pitchFamily="18" charset="0"/>
                  </a:rPr>
                  <a:t>be systematically </a:t>
                </a:r>
                <a:r>
                  <a:rPr lang="en-US" sz="3800" dirty="0">
                    <a:latin typeface="Bookman Old Style" pitchFamily="18" charset="0"/>
                  </a:rPr>
                  <a:t>correlated with either of the </a:t>
                </a:r>
                <a:r>
                  <a:rPr lang="en-US" sz="3800" dirty="0" smtClean="0">
                    <a:latin typeface="Bookman Old Style" pitchFamily="18" charset="0"/>
                  </a:rPr>
                  <a:t>independent variables </a:t>
                </a:r>
                <a:r>
                  <a:rPr lang="en-US" sz="3800" dirty="0">
                    <a:latin typeface="Bookman Old Style" pitchFamily="18" charset="0"/>
                  </a:rPr>
                  <a:t>linearly or non-linearly </a:t>
                </a:r>
                <a:endParaRPr lang="en-US" sz="5800" dirty="0" smtClean="0">
                  <a:latin typeface="Bookman Old Style" pitchFamily="18" charset="0"/>
                </a:endParaRPr>
              </a:p>
              <a:p>
                <a:endParaRPr lang="en-US" sz="3800" dirty="0" smtClean="0">
                  <a:latin typeface="Bookman Old Style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 smtClean="0">
                    <a:latin typeface="Bookman Old Style" pitchFamily="18" charset="0"/>
                  </a:rPr>
                  <a:t>The </a:t>
                </a:r>
                <a:r>
                  <a:rPr lang="en-US" sz="3800" dirty="0">
                    <a:latin typeface="Bookman Old Style" pitchFamily="18" charset="0"/>
                  </a:rPr>
                  <a:t>null is that: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US" sz="3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3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3</m:t>
                        </m:r>
                      </m:sub>
                    </m:sSub>
                    <m:r>
                      <a:rPr lang="en-US" sz="3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4</m:t>
                        </m:r>
                      </m:sub>
                    </m:sSub>
                    <m:r>
                      <a:rPr lang="en-US" sz="3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5</m:t>
                        </m:r>
                      </m:sub>
                    </m:sSub>
                    <m:r>
                      <a:rPr lang="en-US" sz="3800" i="1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38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3800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b>
                        <m:r>
                          <a:rPr lang="en-US" sz="3800" i="1">
                            <a:latin typeface="Cambria Math"/>
                          </a:rPr>
                          <m:t>6</m:t>
                        </m:r>
                      </m:sub>
                    </m:sSub>
                    <m:r>
                      <a:rPr lang="en-US" sz="3800" i="1">
                        <a:latin typeface="Cambria Math"/>
                      </a:rPr>
                      <m:t>=0</m:t>
                    </m:r>
                  </m:oMath>
                </a14:m>
                <a:endParaRPr lang="en-US" sz="3800" dirty="0" smtClean="0">
                  <a:latin typeface="Bookman Old Style" pitchFamily="18" charset="0"/>
                </a:endParaRPr>
              </a:p>
              <a:p>
                <a:pPr marL="0" indent="0">
                  <a:buNone/>
                </a:pPr>
                <a:r>
                  <a:rPr lang="en-US" sz="3800" dirty="0">
                    <a:latin typeface="Bookman Old Style" pitchFamily="18" charset="0"/>
                  </a:rPr>
                  <a:t/>
                </a:r>
                <a:br>
                  <a:rPr lang="en-US" sz="3800" dirty="0">
                    <a:latin typeface="Bookman Old Style" pitchFamily="18" charset="0"/>
                  </a:rPr>
                </a:br>
                <a:r>
                  <a:rPr lang="en-US" sz="3800" dirty="0">
                    <a:latin typeface="Bookman Old Style" pitchFamily="18" charset="0"/>
                  </a:rPr>
                  <a:t>• Obtain </a:t>
                </a:r>
                <a:r>
                  <a:rPr lang="en-US" sz="3800" i="1" dirty="0">
                    <a:latin typeface="Bookman Old Style" pitchFamily="18" charset="0"/>
                  </a:rPr>
                  <a:t>R2 </a:t>
                </a:r>
                <a:r>
                  <a:rPr lang="en-US" sz="3800" dirty="0">
                    <a:latin typeface="Bookman Old Style" pitchFamily="18" charset="0"/>
                  </a:rPr>
                  <a:t>from the </a:t>
                </a:r>
                <a:r>
                  <a:rPr lang="en-US" sz="3800" dirty="0" smtClean="0">
                    <a:latin typeface="Bookman Old Style" pitchFamily="18" charset="0"/>
                  </a:rPr>
                  <a:t>regression Then</a:t>
                </a:r>
                <a:r>
                  <a:rPr lang="en-US" sz="3800" dirty="0">
                    <a:latin typeface="Bookman Old Style" pitchFamily="18" charset="0"/>
                  </a:rPr>
                  <a:t>: If we fail to reject the null, we </a:t>
                </a:r>
                <a:r>
                  <a:rPr lang="en-US" sz="3800" dirty="0" smtClean="0">
                    <a:latin typeface="Bookman Old Style" pitchFamily="18" charset="0"/>
                  </a:rPr>
                  <a:t>conclude that </a:t>
                </a:r>
                <a:r>
                  <a:rPr lang="en-US" sz="3800" dirty="0">
                    <a:latin typeface="Bookman Old Style" pitchFamily="18" charset="0"/>
                  </a:rPr>
                  <a:t>there is </a:t>
                </a:r>
                <a:r>
                  <a:rPr lang="en-US" sz="3800" dirty="0" err="1" smtClean="0">
                    <a:latin typeface="Bookman Old Style" pitchFamily="18" charset="0"/>
                  </a:rPr>
                  <a:t>homoskedasticity</a:t>
                </a:r>
                <a:r>
                  <a:rPr lang="en-US" sz="3800" dirty="0" smtClean="0">
                    <a:latin typeface="Bookman Old Style" pitchFamily="18" charset="0"/>
                  </a:rPr>
                  <a:t/>
                </a:r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52400" y="914400"/>
                <a:ext cx="8839200" cy="5715000"/>
              </a:xfrm>
              <a:blipFill rotWithShape="1">
                <a:blip r:embed="rId2"/>
                <a:stretch>
                  <a:fillRect l="-759" t="-959" r="-2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325403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</TotalTime>
  <Words>401</Words>
  <Application>Microsoft Office PowerPoint</Application>
  <PresentationFormat>On-screen Show (4:3)</PresentationFormat>
  <Paragraphs>67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Violation of Classical Assumptions</vt:lpstr>
      <vt:lpstr> Heteroskedasticity  </vt:lpstr>
      <vt:lpstr>Hetro….</vt:lpstr>
      <vt:lpstr>hetro</vt:lpstr>
      <vt:lpstr>Hetro….</vt:lpstr>
      <vt:lpstr>Hetro….</vt:lpstr>
      <vt:lpstr>Detecting Heteroskedasticity</vt:lpstr>
      <vt:lpstr>Hetro….</vt:lpstr>
      <vt:lpstr>Hetro….</vt:lpstr>
      <vt:lpstr>Hetero….</vt:lpstr>
      <vt:lpstr>Hetero….</vt:lpstr>
      <vt:lpstr> Autocorrelation  </vt:lpstr>
      <vt:lpstr> Autocorrelation  </vt:lpstr>
      <vt:lpstr> Autocorrelation  </vt:lpstr>
      <vt:lpstr> Autocorrelation  </vt:lpstr>
      <vt:lpstr> Autocorrelation  </vt:lpstr>
      <vt:lpstr>  Multicollinearity    </vt:lpstr>
      <vt:lpstr> Multicollinearity 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Dem</dc:creator>
  <cp:lastModifiedBy>user</cp:lastModifiedBy>
  <cp:revision>71</cp:revision>
  <dcterms:created xsi:type="dcterms:W3CDTF">2006-08-16T00:00:00Z</dcterms:created>
  <dcterms:modified xsi:type="dcterms:W3CDTF">2019-12-14T17:09:57Z</dcterms:modified>
</cp:coreProperties>
</file>