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2" r:id="rId3"/>
    <p:sldId id="301" r:id="rId4"/>
    <p:sldId id="303" r:id="rId5"/>
    <p:sldId id="289" r:id="rId6"/>
    <p:sldId id="304" r:id="rId7"/>
    <p:sldId id="290" r:id="rId8"/>
    <p:sldId id="305" r:id="rId9"/>
    <p:sldId id="291" r:id="rId10"/>
    <p:sldId id="292" r:id="rId11"/>
    <p:sldId id="293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298" r:id="rId20"/>
    <p:sldId id="313" r:id="rId21"/>
    <p:sldId id="284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2B5CE-2363-49E4-B9E6-AA93D88CF22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9149A-165F-4A54-B4AB-66248B51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9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2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6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6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6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7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5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2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FCD2B-24A4-42D3-B8F6-78AFA0A2589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1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937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Chapter Six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Risk Management in Financial Institutions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Long-term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Customer Relationships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past information contained in checking accounts, savings accounts, and previous loans provides valuable information to more easily determine credit worthiness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Loan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Commitments: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arrangements where the bank agrees to provide a loan up to a fixed amount, whenever the firm requests the loan.</a:t>
            </a:r>
          </a:p>
          <a:p>
            <a:pPr marL="0" lvl="1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5. Collateral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a pledge of property or other assets that must be surrendered if the terms of the loan are not met ( the loans are called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secured loans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1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2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Compensating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Balances: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reserves that a borrower must maintain in an account that act as collateral should the borrower default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7. Credit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rationing: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(1) lenders will refuse to lend to some borrowers, regardless of how much interest they are willing to pay, or (2) lenders will only finance part of a project, requiring that the remaining part come from equity financing.</a:t>
            </a:r>
          </a:p>
          <a:p>
            <a:pPr marL="0" lvl="1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8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addition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above financial institutions (particularly banks)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must protect themselves against the risks resulting from information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asymmetries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gathering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maximum information on the borrower before granting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loan,  design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contracts to limit the risk-taking of borrowers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this end, they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to use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credit analysis.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What is credit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analysis / screening/?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Credit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analysis examines factors that may lead to default in the repayment of the loan.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It aims to assess the ability and the willingness of the borrower to repay the loan.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Five Cs of credit analysis: capacity, character, capital, collateral, conditions.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3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Capacity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financial capacity of the borrower to borrow.</a:t>
            </a:r>
          </a:p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Legal capacity: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person requesting the loan legally capable of borrowing for the firm?</a:t>
            </a:r>
          </a:p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Financial capacity: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ability to repay the bank</a:t>
            </a:r>
          </a:p>
        </p:txBody>
      </p:sp>
    </p:spTree>
    <p:extLst>
      <p:ext uri="{BB962C8B-B14F-4D97-AF65-F5344CB8AC3E}">
        <p14:creationId xmlns:p14="http://schemas.microsoft.com/office/powerpoint/2010/main" val="29953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conditions that affect the ability of the borrower to repay the loan.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It depends on the prices of goods, costs of inputs, competition…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7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What is collateral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Collateral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every guarantee provided by the borrower to secure a loan.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a specific asset on which the lender has first claim in the event of default on the borrower.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apital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Greater capital means a better signal sent by firm owners and banks about the confidence they have in the firm’s future prospects.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Greater capital reduces the moral hazard problem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4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haracter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refers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borrower’s ability to repay debt and desire to settle all obligations within the terms of the contract.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4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132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Managing Interest-Rate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256"/>
            <a:ext cx="8229600" cy="519790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Financial institutions, banks in particular, specialize in earning a higher rate of return on their assets relative to the interest paid on their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liabilities.</a:t>
            </a:r>
          </a:p>
          <a:p>
            <a:pPr algn="just"/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 interest rate volatility increased, interest-rate risk exposure has become a concern for financial institutions.</a:t>
            </a:r>
          </a:p>
          <a:p>
            <a:pPr marL="0" lvl="0" indent="0" algn="just"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All other things being equal, the longer the time to maturity, the greater the interest rate risk.</a:t>
            </a:r>
          </a:p>
          <a:p>
            <a:pPr marL="0" lvl="0" indent="0" algn="just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All other things being equal, the lower the coupon rate, the greater the interest rate risk.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Risks in Financial Institutions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Credit risk.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Market risk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Interest rate risk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Operational risk.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Liquidity risk.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Business risk.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Reputational risk.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Liquidity and other Risks??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(Reading Assignment)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End of chapter Six!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Chapter Seven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</a:rPr>
              <a:t>Financial Markets and Institutions in </a:t>
            </a:r>
            <a:r>
              <a:rPr lang="en-US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Ethiopia-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Individual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Assignment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n-US" sz="3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Prepare your own term paper on the current status of financial sector and financial market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development in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Ethiopia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Managing Credit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Credit Risk</a:t>
            </a:r>
          </a:p>
          <a:p>
            <a:pPr lvl="0" algn="just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major part of the business of financial institutions is making loans, and the major risk with loans is that the borrow will </a:t>
            </a:r>
            <a:b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 repay.</a:t>
            </a:r>
          </a:p>
          <a:p>
            <a:pPr lvl="0" algn="just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Credit risk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is the risk that a borrower </a:t>
            </a:r>
            <a:b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will nor repay a loan according to the terms of the loan, either defaulting entirely or making late payments of interest </a:t>
            </a:r>
            <a:b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principal.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9436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default risk is influenced by the differences in information held by the bank and the borrower. These differences are the origin of the information asymmetries.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two information asymmetries: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borrower has a better knowledge of its ability =&gt;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 ante information asymmetry.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borrower is the only agent to know if the money lent by the bank was used as agreed with the bank =&gt;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 post information asymmetry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Information asymmetries matter in the credit activity because they explain the behavior of lenders such as the use of collateral.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Once again, the concepts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adverse selection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moral hazard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will provide our framework to understand the principles financial managers must follow to minimize credit risk, yet make successful loans.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Adverse selection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problem in the market for loans because those with the highest credit risk have the biggest incentives to borrow from others.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40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Adverse selection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results from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 ante information asymmetry: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borrower has a better information than the bank on his ability to pay back the loan before that the loan is granted.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borrower knows if he is a “good borrower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Adverse selection is important because: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informed agent has incentives to exploit his informational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advantage but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uninformed agent anticipates their informational handicap and behaves accordingly.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8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Moral hazard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plays as role as well.  Once a borrow has a loan, she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he may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engage in risky projects to produce the highest payoffs, especially if the project is financed mostly with debt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Moral hazard results from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 post information asymmetry: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borrower knows what he has done with the loan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 the case of a loan, moral hazard happens if the borrower takes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excessive risk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the borrowed money.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Why would the borrower act this way ?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Because he wants to maximize his wealth and not his ability to pay back the loan.</a:t>
            </a:r>
          </a:p>
          <a:p>
            <a:pPr algn="just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can the bank do with the moral hazard problem?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design a loan contract that aligns the incentives of the borrower with its incentives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How?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asking for collateral.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asking for a minimum amount of equity.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including covenants.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8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Solving Asymmetric Information Problems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Financial managers have a number of </a:t>
            </a:r>
            <a:b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tools available to assist in reducing or eliminating the asymmetric </a:t>
            </a:r>
            <a:b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information problem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1" indent="-514350" algn="just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Screening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collecting reliable information about prospective borrowers.  This has also lead some institutions to specialize in regions or industries, gaining expertise in evaluating particular firms or individuals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1" indent="-514350" algn="just">
              <a:buFont typeface="Arial" pitchFamily="34" charset="0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requiring certain actions, or prohibiting others, and then periodically verifying that the borrower is complying with the terms of the loan contact.</a:t>
            </a:r>
          </a:p>
          <a:p>
            <a:pPr marL="514350" lvl="1" indent="-514350" algn="just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988</Words>
  <Application>Microsoft Office PowerPoint</Application>
  <PresentationFormat>On-screen Show (4:3)</PresentationFormat>
  <Paragraphs>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Chapter Six</vt:lpstr>
      <vt:lpstr>Risks in Financial Institutions</vt:lpstr>
      <vt:lpstr>Managing Credit Risk</vt:lpstr>
      <vt:lpstr>Cont’d</vt:lpstr>
      <vt:lpstr>Cont’d</vt:lpstr>
      <vt:lpstr>Cont’d</vt:lpstr>
      <vt:lpstr>Cont’d</vt:lpstr>
      <vt:lpstr> What can the bank do with the moral hazard problem? </vt:lpstr>
      <vt:lpstr>Solving Asymmetric Information Problems</vt:lpstr>
      <vt:lpstr>Cont’d</vt:lpstr>
      <vt:lpstr>Cont’d</vt:lpstr>
      <vt:lpstr>Cont’d</vt:lpstr>
      <vt:lpstr>What is credit analysis / screening/?</vt:lpstr>
      <vt:lpstr>Capacity</vt:lpstr>
      <vt:lpstr>Conditions</vt:lpstr>
      <vt:lpstr>What is collateral?</vt:lpstr>
      <vt:lpstr>Capital</vt:lpstr>
      <vt:lpstr>Character</vt:lpstr>
      <vt:lpstr>Managing Interest-Rate Risk</vt:lpstr>
      <vt:lpstr>Liquidity and other Risks?? (Reading Assignment)</vt:lpstr>
      <vt:lpstr>PowerPoint Presentation</vt:lpstr>
      <vt:lpstr>Chapter Seven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Five</dc:title>
  <dc:creator>wow</dc:creator>
  <cp:lastModifiedBy>dmu</cp:lastModifiedBy>
  <cp:revision>52</cp:revision>
  <dcterms:created xsi:type="dcterms:W3CDTF">2016-05-16T07:28:30Z</dcterms:created>
  <dcterms:modified xsi:type="dcterms:W3CDTF">2020-05-15T06:30:15Z</dcterms:modified>
</cp:coreProperties>
</file>