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434" r:id="rId2"/>
    <p:sldId id="435" r:id="rId3"/>
    <p:sldId id="436"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4" r:id="rId21"/>
    <p:sldId id="368" r:id="rId22"/>
    <p:sldId id="341" r:id="rId23"/>
    <p:sldId id="369" r:id="rId24"/>
    <p:sldId id="360" r:id="rId25"/>
    <p:sldId id="361" r:id="rId26"/>
    <p:sldId id="374" r:id="rId27"/>
    <p:sldId id="375" r:id="rId28"/>
    <p:sldId id="376" r:id="rId29"/>
    <p:sldId id="362" r:id="rId30"/>
    <p:sldId id="371" r:id="rId31"/>
    <p:sldId id="373" r:id="rId32"/>
    <p:sldId id="372" r:id="rId33"/>
    <p:sldId id="377" r:id="rId34"/>
    <p:sldId id="259" r:id="rId35"/>
    <p:sldId id="260" r:id="rId36"/>
    <p:sldId id="378" r:id="rId37"/>
    <p:sldId id="379" r:id="rId38"/>
    <p:sldId id="380" r:id="rId39"/>
    <p:sldId id="413" r:id="rId40"/>
    <p:sldId id="387" r:id="rId41"/>
    <p:sldId id="386" r:id="rId42"/>
    <p:sldId id="384" r:id="rId43"/>
    <p:sldId id="383" r:id="rId44"/>
    <p:sldId id="382" r:id="rId45"/>
    <p:sldId id="381" r:id="rId46"/>
    <p:sldId id="264" r:id="rId47"/>
    <p:sldId id="388" r:id="rId48"/>
    <p:sldId id="391" r:id="rId49"/>
    <p:sldId id="390" r:id="rId50"/>
    <p:sldId id="389" r:id="rId51"/>
    <p:sldId id="335" r:id="rId52"/>
    <p:sldId id="393" r:id="rId53"/>
    <p:sldId id="275" r:id="rId54"/>
    <p:sldId id="418" r:id="rId55"/>
    <p:sldId id="395" r:id="rId56"/>
    <p:sldId id="394" r:id="rId57"/>
    <p:sldId id="399" r:id="rId58"/>
    <p:sldId id="396" r:id="rId59"/>
    <p:sldId id="397" r:id="rId60"/>
    <p:sldId id="398" r:id="rId61"/>
    <p:sldId id="274" r:id="rId62"/>
    <p:sldId id="404" r:id="rId63"/>
    <p:sldId id="403" r:id="rId64"/>
    <p:sldId id="405" r:id="rId65"/>
    <p:sldId id="402" r:id="rId66"/>
    <p:sldId id="432" r:id="rId67"/>
    <p:sldId id="401" r:id="rId68"/>
    <p:sldId id="433" r:id="rId69"/>
    <p:sldId id="400" r:id="rId70"/>
    <p:sldId id="407" r:id="rId71"/>
    <p:sldId id="406" r:id="rId72"/>
    <p:sldId id="337" r:id="rId73"/>
    <p:sldId id="408" r:id="rId74"/>
    <p:sldId id="409" r:id="rId75"/>
    <p:sldId id="426" r:id="rId76"/>
    <p:sldId id="431" r:id="rId77"/>
    <p:sldId id="429" r:id="rId78"/>
    <p:sldId id="430" r:id="rId79"/>
    <p:sldId id="427" r:id="rId80"/>
    <p:sldId id="424" r:id="rId81"/>
    <p:sldId id="423" r:id="rId82"/>
    <p:sldId id="421" r:id="rId83"/>
    <p:sldId id="28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F10324-0CA5-465A-B76B-89C517152BE7}" type="datetimeFigureOut">
              <a:rPr lang="en-US" smtClean="0"/>
              <a:pPr/>
              <a:t>5/21/2020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5A650-5384-472B-893F-36CF1F9465EA}" type="slidenum">
              <a:rPr lang="en-US" smtClean="0"/>
              <a:pPr/>
              <a:t>‹#›</a:t>
            </a:fld>
            <a:endParaRPr lang="en-US" dirty="0"/>
          </a:p>
        </p:txBody>
      </p:sp>
    </p:spTree>
    <p:extLst>
      <p:ext uri="{BB962C8B-B14F-4D97-AF65-F5344CB8AC3E}">
        <p14:creationId xmlns="" xmlns:p14="http://schemas.microsoft.com/office/powerpoint/2010/main" val="5431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A650-5384-472B-893F-36CF1F9465EA}" type="slidenum">
              <a:rPr lang="en-US" smtClean="0"/>
              <a:pPr/>
              <a:t>32</a:t>
            </a:fld>
            <a:endParaRPr lang="en-US" dirty="0"/>
          </a:p>
        </p:txBody>
      </p:sp>
    </p:spTree>
    <p:extLst>
      <p:ext uri="{BB962C8B-B14F-4D97-AF65-F5344CB8AC3E}">
        <p14:creationId xmlns="" xmlns:p14="http://schemas.microsoft.com/office/powerpoint/2010/main" val="31088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A650-5384-472B-893F-36CF1F9465EA}" type="slidenum">
              <a:rPr lang="en-US" smtClean="0"/>
              <a:pPr/>
              <a:t>40</a:t>
            </a:fld>
            <a:endParaRPr lang="en-US" dirty="0"/>
          </a:p>
        </p:txBody>
      </p:sp>
    </p:spTree>
    <p:extLst>
      <p:ext uri="{BB962C8B-B14F-4D97-AF65-F5344CB8AC3E}">
        <p14:creationId xmlns="" xmlns:p14="http://schemas.microsoft.com/office/powerpoint/2010/main" val="95806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242614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396341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316243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269975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202599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418725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135774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254900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23530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625978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5BDB2-11D9-4FAD-992A-EC1FE4063EE6}"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337315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5BDB2-11D9-4FAD-992A-EC1FE4063EE6}" type="datetimeFigureOut">
              <a:rPr lang="en-US" smtClean="0"/>
              <a:pPr/>
              <a:t>5/21/2020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2187B-D3B0-40FF-B0BE-E12700EED4A8}" type="slidenum">
              <a:rPr lang="en-US" smtClean="0"/>
              <a:pPr/>
              <a:t>‹#›</a:t>
            </a:fld>
            <a:endParaRPr lang="en-US" dirty="0"/>
          </a:p>
        </p:txBody>
      </p:sp>
    </p:spTree>
    <p:extLst>
      <p:ext uri="{BB962C8B-B14F-4D97-AF65-F5344CB8AC3E}">
        <p14:creationId xmlns="" xmlns:p14="http://schemas.microsoft.com/office/powerpoint/2010/main" val="333304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limitation%20of%20werner.JPG"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393825"/>
          </a:xfrm>
        </p:spPr>
        <p:txBody>
          <a:bodyPr/>
          <a:lstStyle/>
          <a:p>
            <a:r>
              <a:rPr lang="en-US" dirty="0" smtClean="0">
                <a:latin typeface="Helvetica" pitchFamily="34" charset="0"/>
              </a:rPr>
              <a:t>Chapter -2</a:t>
            </a:r>
            <a:endParaRPr lang="en-US" dirty="0">
              <a:latin typeface="Helvetica" pitchFamily="34" charset="0"/>
            </a:endParaRPr>
          </a:p>
        </p:txBody>
      </p:sp>
      <p:sp>
        <p:nvSpPr>
          <p:cNvPr id="3" name="Subtitle 2"/>
          <p:cNvSpPr>
            <a:spLocks noGrp="1"/>
          </p:cNvSpPr>
          <p:nvPr>
            <p:ph type="subTitle" idx="1"/>
          </p:nvPr>
        </p:nvSpPr>
        <p:spPr>
          <a:xfrm>
            <a:off x="457200" y="2514600"/>
            <a:ext cx="7315200" cy="3124200"/>
          </a:xfrm>
        </p:spPr>
        <p:txBody>
          <a:bodyPr>
            <a:normAutofit/>
          </a:bodyPr>
          <a:lstStyle/>
          <a:p>
            <a:r>
              <a:rPr lang="en-US" sz="3600" b="1" dirty="0" smtClean="0">
                <a:solidFill>
                  <a:schemeClr val="tx1"/>
                </a:solidFill>
              </a:rPr>
              <a:t>CHEMISTRY OF F-BLOCK </a:t>
            </a:r>
            <a:r>
              <a:rPr lang="en-US" sz="3600" b="1" dirty="0" smtClean="0">
                <a:solidFill>
                  <a:schemeClr val="tx1"/>
                </a:solidFill>
              </a:rPr>
              <a:t>ELEMENTS</a:t>
            </a:r>
          </a:p>
          <a:p>
            <a:endParaRPr lang="en-US" sz="3600" b="1" dirty="0" smtClean="0">
              <a:solidFill>
                <a:schemeClr val="tx1"/>
              </a:solidFill>
            </a:endParaRPr>
          </a:p>
          <a:p>
            <a:pPr algn="r"/>
            <a:r>
              <a:rPr lang="en-US" sz="3600" b="1" dirty="0" smtClean="0">
                <a:solidFill>
                  <a:schemeClr val="tx1"/>
                </a:solidFill>
              </a:rPr>
              <a:t>by: </a:t>
            </a:r>
            <a:r>
              <a:rPr lang="en-US" sz="3600" b="1" dirty="0" err="1" smtClean="0">
                <a:solidFill>
                  <a:schemeClr val="tx1"/>
                </a:solidFill>
              </a:rPr>
              <a:t>L</a:t>
            </a:r>
            <a:r>
              <a:rPr lang="en-US" sz="3600" b="1" dirty="0" err="1" smtClean="0">
                <a:solidFill>
                  <a:schemeClr val="tx1"/>
                </a:solidFill>
              </a:rPr>
              <a:t>eyela</a:t>
            </a:r>
            <a:r>
              <a:rPr lang="en-US" sz="3600" b="1" dirty="0" smtClean="0">
                <a:solidFill>
                  <a:schemeClr val="tx1"/>
                </a:solidFill>
              </a:rPr>
              <a:t> H.</a:t>
            </a:r>
          </a:p>
          <a:p>
            <a:pPr algn="r"/>
            <a:endParaRPr lang="en-US" sz="3600" b="1" dirty="0" smtClean="0">
              <a:solidFill>
                <a:schemeClr val="tx1"/>
              </a:solidFill>
            </a:endParaRPr>
          </a:p>
          <a:p>
            <a:pPr algn="r"/>
            <a:r>
              <a:rPr lang="en-US" sz="2400" b="1" dirty="0" smtClean="0">
                <a:solidFill>
                  <a:schemeClr val="tx1"/>
                </a:solidFill>
              </a:rPr>
              <a:t>DMU,2012 E.C</a:t>
            </a:r>
            <a:endParaRPr lang="en-US" sz="24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914400" y="1295400"/>
            <a:ext cx="7010399" cy="426719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762000" y="990600"/>
            <a:ext cx="7315200" cy="4114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609600" y="990599"/>
            <a:ext cx="7924800" cy="49704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1143000" y="914400"/>
            <a:ext cx="7107510" cy="48005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762000" y="1143000"/>
            <a:ext cx="7772400" cy="44196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533400" y="1143000"/>
            <a:ext cx="7772400" cy="50292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533399" y="609600"/>
            <a:ext cx="7696201" cy="5257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838200" y="838200"/>
            <a:ext cx="7010400" cy="4953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762000" y="990600"/>
            <a:ext cx="7279223" cy="4419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1219200" y="1476374"/>
            <a:ext cx="6705600" cy="44671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295399"/>
          </a:xfrm>
        </p:spPr>
        <p:txBody>
          <a:bodyPr>
            <a:normAutofit fontScale="90000"/>
          </a:bodyPr>
          <a:lstStyle/>
          <a:p>
            <a:r>
              <a:rPr lang="en-US" b="1" dirty="0" smtClean="0"/>
              <a:t>CHEMISTRY OF F-BLOCK ELEMENTS</a:t>
            </a:r>
            <a:r>
              <a:rPr lang="en-US" dirty="0" smtClean="0"/>
              <a:t/>
            </a:r>
            <a:br>
              <a:rPr lang="en-US" dirty="0" smtClean="0"/>
            </a:br>
            <a:endParaRPr lang="en-US" dirty="0"/>
          </a:p>
        </p:txBody>
      </p:sp>
      <p:pic>
        <p:nvPicPr>
          <p:cNvPr id="90114" name="Picture 2"/>
          <p:cNvPicPr>
            <a:picLocks noChangeAspect="1" noChangeArrowheads="1"/>
          </p:cNvPicPr>
          <p:nvPr/>
        </p:nvPicPr>
        <p:blipFill>
          <a:blip r:embed="rId2" cstate="print"/>
          <a:srcRect/>
          <a:stretch>
            <a:fillRect/>
          </a:stretch>
        </p:blipFill>
        <p:spPr bwMode="auto">
          <a:xfrm>
            <a:off x="762000" y="1447800"/>
            <a:ext cx="7620000" cy="44958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143000"/>
            <a:ext cx="7924800" cy="4800600"/>
          </a:xfrm>
        </p:spPr>
        <p:txBody>
          <a:bodyPr>
            <a:normAutofit/>
          </a:bodyPr>
          <a:lstStyle/>
          <a:p>
            <a:r>
              <a:rPr lang="en-US" sz="4000" b="1" cap="all" dirty="0" smtClean="0">
                <a:ln w="0"/>
                <a:solidFill>
                  <a:srgbClr val="00B050"/>
                </a:solidFill>
                <a:effectLst>
                  <a:reflection blurRad="12700" stA="50000" endPos="50000" dist="5000" dir="5400000" sy="-100000" rotWithShape="0"/>
                </a:effectLst>
                <a:latin typeface="Bodoni MT Black" pitchFamily="18" charset="0"/>
                <a:cs typeface="Times New Roman" pitchFamily="18" charset="0"/>
              </a:rPr>
              <a:t>Chapter- 3 </a:t>
            </a:r>
            <a:br>
              <a:rPr lang="en-US" sz="4000" b="1" cap="all" dirty="0" smtClean="0">
                <a:ln w="0"/>
                <a:solidFill>
                  <a:srgbClr val="00B050"/>
                </a:solidFill>
                <a:effectLst>
                  <a:reflection blurRad="12700" stA="50000" endPos="50000" dist="5000" dir="5400000" sy="-100000" rotWithShape="0"/>
                </a:effectLst>
                <a:latin typeface="Bodoni MT Black" pitchFamily="18" charset="0"/>
                <a:cs typeface="Times New Roman" pitchFamily="18" charset="0"/>
              </a:rPr>
            </a:br>
            <a:r>
              <a:rPr lang="en-US" sz="4000" b="1" cap="all" dirty="0" smtClean="0">
                <a:ln w="0"/>
                <a:solidFill>
                  <a:srgbClr val="00B050"/>
                </a:solidFill>
                <a:effectLst>
                  <a:reflection blurRad="12700" stA="50000" endPos="50000" dist="5000" dir="5400000" sy="-100000" rotWithShape="0"/>
                </a:effectLst>
                <a:latin typeface="Bodoni MT Black" pitchFamily="18" charset="0"/>
                <a:cs typeface="Times New Roman" pitchFamily="18" charset="0"/>
              </a:rPr>
              <a:t>  </a:t>
            </a:r>
            <a:br>
              <a:rPr lang="en-US" sz="4000" b="1" cap="all" dirty="0" smtClean="0">
                <a:ln w="0"/>
                <a:solidFill>
                  <a:srgbClr val="00B050"/>
                </a:solidFill>
                <a:effectLst>
                  <a:reflection blurRad="12700" stA="50000" endPos="50000" dist="5000" dir="5400000" sy="-100000" rotWithShape="0"/>
                </a:effectLst>
                <a:latin typeface="Bodoni MT Black" pitchFamily="18" charset="0"/>
                <a:cs typeface="Times New Roman" pitchFamily="18" charset="0"/>
              </a:rPr>
            </a:br>
            <a:r>
              <a:rPr lang="en-US" b="1" i="1" cap="all" dirty="0" smtClean="0">
                <a:ln w="0"/>
                <a:solidFill>
                  <a:srgbClr val="00B050"/>
                </a:solidFill>
                <a:effectLst>
                  <a:reflection blurRad="12700" stA="50000" endPos="50000" dist="5000" dir="5400000" sy="-100000" rotWithShape="0"/>
                </a:effectLst>
                <a:latin typeface="Elephant" pitchFamily="18" charset="0"/>
              </a:rPr>
              <a:t> COORDINATION </a:t>
            </a:r>
            <a:br>
              <a:rPr lang="en-US" b="1" i="1" cap="all" dirty="0" smtClean="0">
                <a:ln w="0"/>
                <a:solidFill>
                  <a:srgbClr val="00B050"/>
                </a:solidFill>
                <a:effectLst>
                  <a:reflection blurRad="12700" stA="50000" endPos="50000" dist="5000" dir="5400000" sy="-100000" rotWithShape="0"/>
                </a:effectLst>
                <a:latin typeface="Elephant" pitchFamily="18" charset="0"/>
              </a:rPr>
            </a:br>
            <a:r>
              <a:rPr lang="en-US" b="1" i="1" cap="all" dirty="0" smtClean="0">
                <a:ln w="0"/>
                <a:solidFill>
                  <a:srgbClr val="00B050"/>
                </a:solidFill>
                <a:effectLst>
                  <a:reflection blurRad="12700" stA="50000" endPos="50000" dist="5000" dir="5400000" sy="-100000" rotWithShape="0"/>
                </a:effectLst>
                <a:latin typeface="Elephant" pitchFamily="18" charset="0"/>
              </a:rPr>
              <a:t>CHEMISTRY OF </a:t>
            </a:r>
            <a:br>
              <a:rPr lang="en-US" b="1" i="1" cap="all" dirty="0" smtClean="0">
                <a:ln w="0"/>
                <a:solidFill>
                  <a:srgbClr val="00B050"/>
                </a:solidFill>
                <a:effectLst>
                  <a:reflection blurRad="12700" stA="50000" endPos="50000" dist="5000" dir="5400000" sy="-100000" rotWithShape="0"/>
                </a:effectLst>
                <a:latin typeface="Elephant" pitchFamily="18" charset="0"/>
              </a:rPr>
            </a:br>
            <a:r>
              <a:rPr lang="en-US" b="1" i="1" cap="all" dirty="0" smtClean="0">
                <a:ln w="0"/>
                <a:solidFill>
                  <a:srgbClr val="00B050"/>
                </a:solidFill>
                <a:effectLst>
                  <a:reflection blurRad="12700" stA="50000" endPos="50000" dist="5000" dir="5400000" sy="-100000" rotWithShape="0"/>
                </a:effectLst>
                <a:latin typeface="Elephant" pitchFamily="18" charset="0"/>
              </a:rPr>
              <a:t>TRANSITION </a:t>
            </a:r>
            <a:br>
              <a:rPr lang="en-US" b="1" i="1" cap="all" dirty="0" smtClean="0">
                <a:ln w="0"/>
                <a:solidFill>
                  <a:srgbClr val="00B050"/>
                </a:solidFill>
                <a:effectLst>
                  <a:reflection blurRad="12700" stA="50000" endPos="50000" dist="5000" dir="5400000" sy="-100000" rotWithShape="0"/>
                </a:effectLst>
                <a:latin typeface="Elephant" pitchFamily="18" charset="0"/>
              </a:rPr>
            </a:br>
            <a:r>
              <a:rPr lang="en-US" b="1" i="1" cap="all" dirty="0" smtClean="0">
                <a:ln w="0"/>
                <a:solidFill>
                  <a:srgbClr val="00B050"/>
                </a:solidFill>
                <a:effectLst>
                  <a:reflection blurRad="12700" stA="50000" endPos="50000" dist="5000" dir="5400000" sy="-100000" rotWithShape="0"/>
                </a:effectLst>
                <a:latin typeface="Elephant" pitchFamily="18" charset="0"/>
              </a:rPr>
              <a:t>METALS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2" y="0"/>
            <a:ext cx="9123528" cy="609600"/>
          </a:xfrm>
          <a:solidFill>
            <a:srgbClr val="002060"/>
          </a:solidFill>
        </p:spPr>
        <p:txBody>
          <a:bodyPr>
            <a:normAutofit fontScale="90000"/>
          </a:bodyPr>
          <a:lstStyle/>
          <a:p>
            <a:r>
              <a:rPr lang="en-US" dirty="0" smtClean="0"/>
              <a:t/>
            </a:r>
            <a:br>
              <a:rPr lang="en-US" dirty="0" smtClean="0"/>
            </a:br>
            <a:r>
              <a:rPr lang="en-US" b="1" spc="100" dirty="0" smtClean="0">
                <a:ln w="18000">
                  <a:solidFill>
                    <a:schemeClr val="accent1">
                      <a:satMod val="200000"/>
                      <a:tint val="72000"/>
                    </a:schemeClr>
                  </a:solidFill>
                  <a:prstDash val="solid"/>
                </a:ln>
                <a:solidFill>
                  <a:schemeClr val="tx1">
                    <a:lumMod val="95000"/>
                    <a:lumOff val="5000"/>
                    <a:alpha val="5700"/>
                  </a:schemeClr>
                </a:solidFill>
                <a:effectLst>
                  <a:outerShdw blurRad="25000" dist="20000" dir="16020000" algn="tl">
                    <a:schemeClr val="accent1">
                      <a:satMod val="200000"/>
                      <a:shade val="1000"/>
                      <a:alpha val="60000"/>
                    </a:schemeClr>
                  </a:outerShdw>
                </a:effectLst>
              </a:rPr>
              <a:t>3.1  </a:t>
            </a:r>
            <a:r>
              <a:rPr lang="en-US" b="1" spc="100" dirty="0">
                <a:ln w="18000">
                  <a:solidFill>
                    <a:schemeClr val="accent1">
                      <a:satMod val="200000"/>
                      <a:tint val="72000"/>
                    </a:schemeClr>
                  </a:solidFill>
                  <a:prstDash val="solid"/>
                </a:ln>
                <a:solidFill>
                  <a:schemeClr val="tx1">
                    <a:lumMod val="95000"/>
                    <a:lumOff val="5000"/>
                    <a:alpha val="5700"/>
                  </a:schemeClr>
                </a:solidFill>
                <a:effectLst>
                  <a:outerShdw blurRad="25000" dist="20000" dir="16020000" algn="tl">
                    <a:schemeClr val="accent1">
                      <a:satMod val="200000"/>
                      <a:shade val="1000"/>
                      <a:alpha val="60000"/>
                    </a:schemeClr>
                  </a:outerShdw>
                </a:effectLst>
              </a:rPr>
              <a:t>Introduction </a:t>
            </a:r>
            <a:r>
              <a:rPr lang="en-US" dirty="0"/>
              <a:t/>
            </a:r>
            <a:br>
              <a:rPr lang="en-US" dirty="0"/>
            </a:br>
            <a:endParaRPr lang="en-US" dirty="0"/>
          </a:p>
        </p:txBody>
      </p:sp>
      <p:sp>
        <p:nvSpPr>
          <p:cNvPr id="3" name="Content Placeholder 2"/>
          <p:cNvSpPr>
            <a:spLocks noGrp="1"/>
          </p:cNvSpPr>
          <p:nvPr>
            <p:ph idx="1"/>
          </p:nvPr>
        </p:nvSpPr>
        <p:spPr>
          <a:xfrm>
            <a:off x="6824" y="609600"/>
            <a:ext cx="9137176" cy="6248400"/>
          </a:xfrm>
        </p:spPr>
        <p:txBody>
          <a:bodyPr>
            <a:normAutofit fontScale="92500"/>
          </a:bodyPr>
          <a:lstStyle/>
          <a:p>
            <a:r>
              <a:rPr lang="en-US" sz="2500" dirty="0">
                <a:latin typeface="Bookman Old Style" pitchFamily="18" charset="0"/>
              </a:rPr>
              <a:t>Coordination Compounds are the backbone </a:t>
            </a:r>
            <a:r>
              <a:rPr lang="en-US" sz="2500" dirty="0" smtClean="0">
                <a:latin typeface="Bookman Old Style" pitchFamily="18" charset="0"/>
              </a:rPr>
              <a:t>of modern </a:t>
            </a:r>
            <a:r>
              <a:rPr lang="en-US" sz="2500" b="1" dirty="0" smtClean="0">
                <a:solidFill>
                  <a:srgbClr val="0000FF"/>
                </a:solidFill>
                <a:latin typeface="Bookman Old Style" pitchFamily="18" charset="0"/>
              </a:rPr>
              <a:t>inorganic, bioinorganic </a:t>
            </a:r>
            <a:r>
              <a:rPr lang="en-US" sz="2500" dirty="0">
                <a:latin typeface="Bookman Old Style" pitchFamily="18" charset="0"/>
              </a:rPr>
              <a:t>chemistry </a:t>
            </a:r>
            <a:r>
              <a:rPr lang="en-US" sz="2500" dirty="0" smtClean="0">
                <a:latin typeface="Bookman Old Style" pitchFamily="18" charset="0"/>
              </a:rPr>
              <a:t>and </a:t>
            </a:r>
            <a:r>
              <a:rPr lang="en-US" sz="2500" b="1" dirty="0" smtClean="0">
                <a:solidFill>
                  <a:srgbClr val="0000FF"/>
                </a:solidFill>
                <a:latin typeface="Bookman Old Style" pitchFamily="18" charset="0"/>
              </a:rPr>
              <a:t>chemical industry</a:t>
            </a:r>
            <a:r>
              <a:rPr lang="en-US" sz="2500" dirty="0" smtClean="0">
                <a:latin typeface="Bookman Old Style" pitchFamily="18" charset="0"/>
              </a:rPr>
              <a:t>.</a:t>
            </a:r>
          </a:p>
          <a:p>
            <a:r>
              <a:rPr lang="en-US" sz="2500" dirty="0" smtClean="0">
                <a:latin typeface="Bookman Old Style" pitchFamily="18" charset="0"/>
              </a:rPr>
              <a:t>Transition metals form </a:t>
            </a:r>
            <a:r>
              <a:rPr lang="en-US" sz="2500" dirty="0">
                <a:latin typeface="Bookman Old Style" pitchFamily="18" charset="0"/>
              </a:rPr>
              <a:t>a large number of  complex </a:t>
            </a:r>
            <a:r>
              <a:rPr lang="en-US" sz="2500" dirty="0" smtClean="0">
                <a:latin typeface="Bookman Old Style" pitchFamily="18" charset="0"/>
              </a:rPr>
              <a:t>compounds which is called </a:t>
            </a:r>
            <a:r>
              <a:rPr lang="en-US" sz="2500" b="1" dirty="0">
                <a:solidFill>
                  <a:srgbClr val="FF0000"/>
                </a:solidFill>
                <a:latin typeface="Bookman Old Style" pitchFamily="18" charset="0"/>
              </a:rPr>
              <a:t>coordination </a:t>
            </a:r>
            <a:r>
              <a:rPr lang="en-US" sz="2500" b="1" dirty="0" smtClean="0">
                <a:solidFill>
                  <a:srgbClr val="FF0000"/>
                </a:solidFill>
                <a:latin typeface="Bookman Old Style" pitchFamily="18" charset="0"/>
              </a:rPr>
              <a:t>compounds</a:t>
            </a:r>
            <a:r>
              <a:rPr lang="en-US" sz="2500" dirty="0" smtClean="0">
                <a:latin typeface="Bookman Old Style" pitchFamily="18" charset="0"/>
              </a:rPr>
              <a:t> in </a:t>
            </a:r>
            <a:r>
              <a:rPr lang="en-US" sz="2500" dirty="0">
                <a:latin typeface="Bookman Old Style" pitchFamily="18" charset="0"/>
              </a:rPr>
              <a:t>modern </a:t>
            </a:r>
            <a:r>
              <a:rPr lang="en-US" sz="2500" dirty="0" smtClean="0">
                <a:latin typeface="Bookman Old Style" pitchFamily="18" charset="0"/>
              </a:rPr>
              <a:t>terminology.</a:t>
            </a:r>
          </a:p>
          <a:p>
            <a:r>
              <a:rPr lang="en-US" sz="2500" dirty="0" smtClean="0">
                <a:latin typeface="Bookman Old Style" pitchFamily="18" charset="0"/>
              </a:rPr>
              <a:t>The chemistry </a:t>
            </a:r>
            <a:r>
              <a:rPr lang="en-US" sz="2500" dirty="0">
                <a:latin typeface="Bookman Old Style" pitchFamily="18" charset="0"/>
              </a:rPr>
              <a:t>of coordination compounds is an </a:t>
            </a:r>
            <a:r>
              <a:rPr lang="en-US" sz="2500" dirty="0" smtClean="0">
                <a:latin typeface="Bookman Old Style" pitchFamily="18" charset="0"/>
              </a:rPr>
              <a:t>important and </a:t>
            </a:r>
            <a:r>
              <a:rPr lang="en-US" sz="2500" dirty="0">
                <a:latin typeface="Bookman Old Style" pitchFamily="18" charset="0"/>
              </a:rPr>
              <a:t>challenging area of </a:t>
            </a:r>
            <a:r>
              <a:rPr lang="en-US" sz="2500" b="1" u="sng" dirty="0">
                <a:latin typeface="Bookman Old Style" pitchFamily="18" charset="0"/>
              </a:rPr>
              <a:t>modern inorganic chemistry</a:t>
            </a:r>
            <a:r>
              <a:rPr lang="en-US" sz="2500" dirty="0" smtClean="0">
                <a:latin typeface="Bookman Old Style" pitchFamily="18" charset="0"/>
              </a:rPr>
              <a:t>.</a:t>
            </a:r>
          </a:p>
          <a:p>
            <a:r>
              <a:rPr lang="en-US" sz="2500" dirty="0" smtClean="0">
                <a:latin typeface="Bookman Old Style" pitchFamily="18" charset="0"/>
              </a:rPr>
              <a:t> </a:t>
            </a:r>
            <a:r>
              <a:rPr lang="en-US" sz="2500" dirty="0">
                <a:latin typeface="Bookman Old Style" pitchFamily="18" charset="0"/>
              </a:rPr>
              <a:t>New concepts of chemical bonding and molecular structure have provided </a:t>
            </a:r>
            <a:r>
              <a:rPr lang="en-US" sz="2500" dirty="0" smtClean="0">
                <a:latin typeface="Bookman Old Style" pitchFamily="18" charset="0"/>
              </a:rPr>
              <a:t>insights  </a:t>
            </a:r>
            <a:r>
              <a:rPr lang="en-US" sz="2500" dirty="0">
                <a:latin typeface="Bookman Old Style" pitchFamily="18" charset="0"/>
              </a:rPr>
              <a:t>into  the  functioning  of  vital  components  of  biological  systems.  </a:t>
            </a:r>
            <a:endParaRPr lang="en-US" sz="2500" dirty="0" smtClean="0">
              <a:latin typeface="Bookman Old Style" pitchFamily="18" charset="0"/>
            </a:endParaRPr>
          </a:p>
          <a:p>
            <a:r>
              <a:rPr lang="en-US" sz="2500" dirty="0" smtClean="0">
                <a:latin typeface="Bookman Old Style" pitchFamily="18" charset="0"/>
              </a:rPr>
              <a:t>Example</a:t>
            </a:r>
            <a:r>
              <a:rPr lang="en-US" sz="2500" dirty="0">
                <a:latin typeface="Bookman Old Style" pitchFamily="18" charset="0"/>
              </a:rPr>
              <a:t>, </a:t>
            </a:r>
            <a:r>
              <a:rPr lang="en-US" sz="2500" dirty="0" smtClean="0">
                <a:latin typeface="Bookman Old Style" pitchFamily="18" charset="0"/>
              </a:rPr>
              <a:t>Chlorophyll</a:t>
            </a:r>
            <a:r>
              <a:rPr lang="en-US" sz="2500" dirty="0">
                <a:latin typeface="Bookman Old Style" pitchFamily="18" charset="0"/>
              </a:rPr>
              <a:t>, </a:t>
            </a:r>
            <a:r>
              <a:rPr lang="en-US" sz="2500" dirty="0" err="1">
                <a:latin typeface="Bookman Old Style" pitchFamily="18" charset="0"/>
              </a:rPr>
              <a:t>haemoglobin</a:t>
            </a:r>
            <a:r>
              <a:rPr lang="en-US" sz="2500" dirty="0">
                <a:latin typeface="Bookman Old Style" pitchFamily="18" charset="0"/>
              </a:rPr>
              <a:t> and vitamin B</a:t>
            </a:r>
            <a:r>
              <a:rPr lang="en-US" sz="2500" baseline="-25000" dirty="0">
                <a:latin typeface="Bookman Old Style" pitchFamily="18" charset="0"/>
              </a:rPr>
              <a:t>12</a:t>
            </a:r>
            <a:r>
              <a:rPr lang="en-US" sz="2500" dirty="0">
                <a:latin typeface="Bookman Old Style" pitchFamily="18" charset="0"/>
              </a:rPr>
              <a:t> are coordination compounds of </a:t>
            </a:r>
            <a:r>
              <a:rPr lang="en-US" sz="2500" dirty="0" smtClean="0">
                <a:latin typeface="Bookman Old Style" pitchFamily="18" charset="0"/>
              </a:rPr>
              <a:t>Mg, Fe  </a:t>
            </a:r>
            <a:r>
              <a:rPr lang="en-US" sz="2500" dirty="0">
                <a:latin typeface="Bookman Old Style" pitchFamily="18" charset="0"/>
              </a:rPr>
              <a:t>and  </a:t>
            </a:r>
            <a:r>
              <a:rPr lang="en-US" sz="2500" dirty="0" smtClean="0">
                <a:latin typeface="Bookman Old Style" pitchFamily="18" charset="0"/>
              </a:rPr>
              <a:t>Co  </a:t>
            </a:r>
            <a:r>
              <a:rPr lang="en-US" sz="2500" dirty="0">
                <a:latin typeface="Bookman Old Style" pitchFamily="18" charset="0"/>
              </a:rPr>
              <a:t>respectively. </a:t>
            </a:r>
            <a:endParaRPr lang="en-US" sz="2500" dirty="0" smtClean="0">
              <a:latin typeface="Bookman Old Style" pitchFamily="18" charset="0"/>
            </a:endParaRPr>
          </a:p>
          <a:p>
            <a:r>
              <a:rPr lang="en-US" sz="2500" dirty="0" smtClean="0">
                <a:latin typeface="Bookman Old Style" pitchFamily="18" charset="0"/>
              </a:rPr>
              <a:t> </a:t>
            </a:r>
            <a:r>
              <a:rPr lang="en-US" sz="2500" dirty="0">
                <a:latin typeface="Bookman Old Style" pitchFamily="18" charset="0"/>
              </a:rPr>
              <a:t>Variety  of  metallurgical  processes,  industrial  catalysts </a:t>
            </a:r>
            <a:r>
              <a:rPr lang="en-US" sz="2500" dirty="0" smtClean="0">
                <a:latin typeface="Bookman Old Style" pitchFamily="18" charset="0"/>
              </a:rPr>
              <a:t>and  </a:t>
            </a:r>
            <a:r>
              <a:rPr lang="en-US" sz="2500" dirty="0">
                <a:latin typeface="Bookman Old Style" pitchFamily="18" charset="0"/>
              </a:rPr>
              <a:t>analytical  reagents  involve  the  use  of  coordination  compounds. </a:t>
            </a:r>
            <a:endParaRPr lang="en-US" sz="2500" dirty="0" smtClean="0">
              <a:latin typeface="Bookman Old Style" pitchFamily="18" charset="0"/>
            </a:endParaRPr>
          </a:p>
          <a:p>
            <a:endParaRPr lang="en-US" sz="2400" dirty="0"/>
          </a:p>
        </p:txBody>
      </p:sp>
    </p:spTree>
    <p:extLst>
      <p:ext uri="{BB962C8B-B14F-4D97-AF65-F5344CB8AC3E}">
        <p14:creationId xmlns="" xmlns:p14="http://schemas.microsoft.com/office/powerpoint/2010/main" val="1021613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38200"/>
          </a:xfrm>
          <a:solidFill>
            <a:schemeClr val="tx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pPr lvl="1" algn="ctr" rtl="0">
              <a:spcBef>
                <a:spcPct val="0"/>
              </a:spcBef>
            </a:pPr>
            <a:r>
              <a:rPr lang="en-US" sz="2400" i="1" dirty="0" smtClean="0">
                <a:effectLst>
                  <a:outerShdw blurRad="38100" dist="38100" dir="2700000" algn="tl">
                    <a:srgbClr val="000000">
                      <a:alpha val="43137"/>
                    </a:srgbClr>
                  </a:outerShdw>
                </a:effectLst>
                <a:latin typeface="Castellar" pitchFamily="18" charset="0"/>
              </a:rPr>
              <a:t/>
            </a:r>
            <a:br>
              <a:rPr lang="en-US" sz="2400" i="1" dirty="0" smtClean="0">
                <a:effectLst>
                  <a:outerShdw blurRad="38100" dist="38100" dir="2700000" algn="tl">
                    <a:srgbClr val="000000">
                      <a:alpha val="43137"/>
                    </a:srgbClr>
                  </a:outerShdw>
                </a:effectLst>
                <a:latin typeface="Castellar" pitchFamily="18" charset="0"/>
              </a:rPr>
            </a:br>
            <a:r>
              <a:rPr lang="en-US" sz="2400" i="1" dirty="0" smtClean="0">
                <a:effectLst>
                  <a:outerShdw blurRad="38100" dist="38100" dir="2700000" algn="tl">
                    <a:srgbClr val="000000">
                      <a:alpha val="43137"/>
                    </a:srgbClr>
                  </a:outerShdw>
                </a:effectLst>
                <a:latin typeface="Castellar" pitchFamily="18" charset="0"/>
              </a:rPr>
              <a:t>Definition of coordination compounds</a:t>
            </a:r>
            <a:br>
              <a:rPr lang="en-US" sz="2400" i="1" dirty="0" smtClean="0">
                <a:effectLst>
                  <a:outerShdw blurRad="38100" dist="38100" dir="2700000" algn="tl">
                    <a:srgbClr val="000000">
                      <a:alpha val="43137"/>
                    </a:srgbClr>
                  </a:outerShdw>
                </a:effectLst>
                <a:latin typeface="Castellar" pitchFamily="18" charset="0"/>
              </a:rPr>
            </a:br>
            <a:r>
              <a:rPr lang="en-US" sz="2400" dirty="0" smtClean="0">
                <a:latin typeface="Castellar" pitchFamily="18" charset="0"/>
              </a:rPr>
              <a:t/>
            </a:r>
            <a:br>
              <a:rPr lang="en-US" sz="2400" dirty="0" smtClean="0">
                <a:latin typeface="Castellar" pitchFamily="18" charset="0"/>
              </a:rPr>
            </a:br>
            <a:endParaRPr lang="en-US" dirty="0"/>
          </a:p>
        </p:txBody>
      </p:sp>
      <p:sp>
        <p:nvSpPr>
          <p:cNvPr id="3" name="TextBox 2"/>
          <p:cNvSpPr txBox="1"/>
          <p:nvPr/>
        </p:nvSpPr>
        <p:spPr>
          <a:xfrm>
            <a:off x="304800" y="1219200"/>
            <a:ext cx="7848600" cy="369332"/>
          </a:xfrm>
          <a:prstGeom prst="rect">
            <a:avLst/>
          </a:prstGeom>
          <a:noFill/>
        </p:spPr>
        <p:txBody>
          <a:bodyPr wrap="square" rtlCol="0">
            <a:spAutoFit/>
          </a:bodyPr>
          <a:lstStyle/>
          <a:p>
            <a:endParaRPr lang="en-US" dirty="0"/>
          </a:p>
        </p:txBody>
      </p:sp>
      <p:sp>
        <p:nvSpPr>
          <p:cNvPr id="4" name="Rectangle 3"/>
          <p:cNvSpPr/>
          <p:nvPr/>
        </p:nvSpPr>
        <p:spPr>
          <a:xfrm>
            <a:off x="0" y="803701"/>
            <a:ext cx="9144000" cy="6740307"/>
          </a:xfrm>
          <a:prstGeom prst="rect">
            <a:avLst/>
          </a:prstGeom>
        </p:spPr>
        <p:txBody>
          <a:bodyPr wrap="square">
            <a:spAutoFit/>
          </a:bodyPr>
          <a:lstStyle/>
          <a:p>
            <a:pPr marL="342900" indent="-342900">
              <a:buFont typeface="Wingdings" pitchFamily="2" charset="2"/>
              <a:buChar char="v"/>
            </a:pPr>
            <a:r>
              <a:rPr lang="en-US" sz="2400" dirty="0" err="1" smtClean="0">
                <a:latin typeface="Bookman Old Style" pitchFamily="18" charset="0"/>
              </a:rPr>
              <a:t>A.Werner</a:t>
            </a:r>
            <a:r>
              <a:rPr lang="en-US" sz="2400" dirty="0" smtClean="0">
                <a:latin typeface="Bookman Old Style" pitchFamily="18" charset="0"/>
              </a:rPr>
              <a:t>, the </a:t>
            </a:r>
            <a:r>
              <a:rPr lang="en-US" sz="2400" dirty="0">
                <a:latin typeface="Bookman Old Style" pitchFamily="18" charset="0"/>
              </a:rPr>
              <a:t>first person who formulates the ideas </a:t>
            </a:r>
            <a:r>
              <a:rPr lang="en-US" sz="2400" dirty="0" smtClean="0">
                <a:latin typeface="Bookman Old Style" pitchFamily="18" charset="0"/>
              </a:rPr>
              <a:t>about  </a:t>
            </a:r>
            <a:r>
              <a:rPr lang="en-US" sz="2400" dirty="0">
                <a:latin typeface="Bookman Old Style" pitchFamily="18" charset="0"/>
              </a:rPr>
              <a:t>the  structures  of  coordination  compounds. </a:t>
            </a:r>
          </a:p>
          <a:p>
            <a:pPr marL="342900" indent="-342900">
              <a:buFont typeface="Wingdings" pitchFamily="2" charset="2"/>
              <a:buChar char="v"/>
            </a:pPr>
            <a:r>
              <a:rPr lang="en-US" sz="2400" i="1" dirty="0" smtClean="0">
                <a:latin typeface="Bookman Old Style" pitchFamily="18" charset="0"/>
              </a:rPr>
              <a:t>He  </a:t>
            </a:r>
            <a:r>
              <a:rPr lang="en-US" sz="2400" i="1" dirty="0">
                <a:latin typeface="Bookman Old Style" pitchFamily="18" charset="0"/>
              </a:rPr>
              <a:t>prepared and  </a:t>
            </a:r>
            <a:r>
              <a:rPr lang="en-US" sz="2400" i="1" dirty="0" err="1" smtClean="0">
                <a:latin typeface="Bookman Old Style" pitchFamily="18" charset="0"/>
              </a:rPr>
              <a:t>characterised</a:t>
            </a:r>
            <a:r>
              <a:rPr lang="en-US" sz="2400" i="1" dirty="0" smtClean="0">
                <a:latin typeface="Bookman Old Style" pitchFamily="18" charset="0"/>
              </a:rPr>
              <a:t>:</a:t>
            </a:r>
            <a:endParaRPr lang="en-US" sz="2400" i="1" dirty="0">
              <a:latin typeface="Bookman Old Style" pitchFamily="18" charset="0"/>
            </a:endParaRPr>
          </a:p>
          <a:p>
            <a:pPr marL="2114550" lvl="4" indent="-285750">
              <a:buFont typeface="Wingdings" pitchFamily="2" charset="2"/>
              <a:buChar char="Ø"/>
            </a:pPr>
            <a:r>
              <a:rPr lang="en-US" sz="2400" dirty="0" smtClean="0">
                <a:latin typeface="Bookman Old Style" pitchFamily="18" charset="0"/>
              </a:rPr>
              <a:t> large  </a:t>
            </a:r>
            <a:r>
              <a:rPr lang="en-US" sz="2400" dirty="0">
                <a:latin typeface="Bookman Old Style" pitchFamily="18" charset="0"/>
              </a:rPr>
              <a:t>number  of  coordination  compounds  </a:t>
            </a:r>
          </a:p>
          <a:p>
            <a:pPr marL="2114550" lvl="4" indent="-285750">
              <a:buFont typeface="Wingdings" pitchFamily="2" charset="2"/>
              <a:buChar char="Ø"/>
            </a:pPr>
            <a:r>
              <a:rPr lang="en-US" sz="2400" dirty="0" smtClean="0">
                <a:latin typeface="Bookman Old Style" pitchFamily="18" charset="0"/>
              </a:rPr>
              <a:t> studied  </a:t>
            </a:r>
            <a:r>
              <a:rPr lang="en-US" sz="2400" dirty="0">
                <a:latin typeface="Bookman Old Style" pitchFamily="18" charset="0"/>
              </a:rPr>
              <a:t>their  physical  and  chemical </a:t>
            </a:r>
          </a:p>
          <a:p>
            <a:r>
              <a:rPr lang="en-US" sz="2400" dirty="0" smtClean="0">
                <a:latin typeface="Bookman Old Style" pitchFamily="18" charset="0"/>
              </a:rPr>
              <a:t>                  </a:t>
            </a:r>
            <a:r>
              <a:rPr lang="en-US" sz="2400" dirty="0" err="1" smtClean="0">
                <a:latin typeface="Bookman Old Style" pitchFamily="18" charset="0"/>
              </a:rPr>
              <a:t>behaviour</a:t>
            </a:r>
            <a:r>
              <a:rPr lang="en-US" sz="2400" dirty="0" smtClean="0">
                <a:latin typeface="Bookman Old Style" pitchFamily="18" charset="0"/>
              </a:rPr>
              <a:t>  </a:t>
            </a:r>
            <a:r>
              <a:rPr lang="en-US" sz="2400" dirty="0">
                <a:latin typeface="Bookman Old Style" pitchFamily="18" charset="0"/>
              </a:rPr>
              <a:t>by  simple </a:t>
            </a:r>
            <a:r>
              <a:rPr lang="en-US" sz="2400" dirty="0" smtClean="0">
                <a:latin typeface="Bookman Old Style" pitchFamily="18" charset="0"/>
              </a:rPr>
              <a:t>experimental techniques.</a:t>
            </a:r>
          </a:p>
          <a:p>
            <a:pPr marL="342900" indent="-342900">
              <a:buFont typeface="Wingdings" pitchFamily="2" charset="2"/>
              <a:buChar char="v"/>
            </a:pPr>
            <a:r>
              <a:rPr lang="en-US" sz="2400" b="1" i="1" dirty="0" smtClean="0">
                <a:latin typeface="Bookman Old Style" pitchFamily="18" charset="0"/>
              </a:rPr>
              <a:t>Coordination compounds </a:t>
            </a:r>
            <a:r>
              <a:rPr lang="en-US" sz="2400" dirty="0" smtClean="0">
                <a:latin typeface="Bookman Old Style" pitchFamily="18" charset="0"/>
              </a:rPr>
              <a:t>are species in which a central metal ion (or atom) is attached to a group of surrounding molecules or ions by coordinate covalent bonds.</a:t>
            </a:r>
          </a:p>
          <a:p>
            <a:pPr marL="342900" indent="-342900">
              <a:buFont typeface="Wingdings" pitchFamily="2" charset="2"/>
              <a:buChar char="v"/>
            </a:pPr>
            <a:endParaRPr lang="en-US" sz="2400" dirty="0">
              <a:latin typeface="Bookman Old Style" pitchFamily="18" charset="0"/>
            </a:endParaRPr>
          </a:p>
          <a:p>
            <a:pPr marL="342900" indent="-342900">
              <a:buFont typeface="Wingdings" pitchFamily="2" charset="2"/>
              <a:buChar char="v"/>
            </a:pPr>
            <a:endParaRPr lang="en-US" sz="2400" dirty="0" smtClean="0">
              <a:latin typeface="Bookman Old Style" pitchFamily="18" charset="0"/>
            </a:endParaRPr>
          </a:p>
          <a:p>
            <a:pPr marL="342900" indent="-342900">
              <a:buFont typeface="Wingdings" pitchFamily="2" charset="2"/>
              <a:buChar char="v"/>
            </a:pPr>
            <a:endParaRPr lang="en-US" sz="2400" dirty="0">
              <a:latin typeface="Bookman Old Style" pitchFamily="18" charset="0"/>
            </a:endParaRPr>
          </a:p>
          <a:p>
            <a:endParaRPr lang="en-US" sz="2400" dirty="0" smtClean="0">
              <a:latin typeface="Bookman Old Style" pitchFamily="18" charset="0"/>
            </a:endParaRPr>
          </a:p>
          <a:p>
            <a:endParaRPr lang="en-US" sz="2400" dirty="0" smtClean="0">
              <a:ea typeface="ＭＳ Ｐゴシック" charset="-128"/>
            </a:endParaRPr>
          </a:p>
          <a:p>
            <a:r>
              <a:rPr lang="en-US" sz="2400" dirty="0" smtClean="0">
                <a:ea typeface="ＭＳ Ｐゴシック" charset="-128"/>
              </a:rPr>
              <a:t>Lewis </a:t>
            </a:r>
            <a:r>
              <a:rPr lang="en-US" sz="2400" dirty="0">
                <a:ea typeface="ＭＳ Ｐゴシック" charset="-128"/>
              </a:rPr>
              <a:t>acid: Co</a:t>
            </a:r>
            <a:r>
              <a:rPr lang="en-US" sz="2400" baseline="30000" dirty="0">
                <a:ea typeface="ＭＳ Ｐゴシック" charset="-128"/>
              </a:rPr>
              <a:t>3+</a:t>
            </a:r>
            <a:r>
              <a:rPr lang="en-US" sz="2400" dirty="0">
                <a:ea typeface="ＭＳ Ｐゴシック" charset="-128"/>
              </a:rPr>
              <a:t> </a:t>
            </a:r>
          </a:p>
          <a:p>
            <a:pPr marL="342900" indent="-342900">
              <a:buFont typeface="Wingdings" pitchFamily="2" charset="2"/>
              <a:buChar char="v"/>
            </a:pPr>
            <a:endParaRPr lang="en-US" sz="2400" dirty="0">
              <a:latin typeface="Bookman Old Style" pitchFamily="18" charset="0"/>
            </a:endParaRPr>
          </a:p>
          <a:p>
            <a:pPr marL="342900" indent="-342900">
              <a:buFont typeface="Wingdings" pitchFamily="2" charset="2"/>
              <a:buChar char="v"/>
            </a:pPr>
            <a:endParaRPr lang="en-US" sz="2400" dirty="0" smtClean="0">
              <a:latin typeface="Bookman Old Style" pitchFamily="18" charset="0"/>
            </a:endParaRPr>
          </a:p>
          <a:p>
            <a:pPr marL="342900" indent="-342900">
              <a:buFont typeface="Wingdings" pitchFamily="2" charset="2"/>
              <a:buChar char="v"/>
            </a:pPr>
            <a:endParaRPr lang="en-US" sz="2400" dirty="0" smtClean="0">
              <a:latin typeface="Bookman Old Style" pitchFamily="18" charset="0"/>
            </a:endParaRPr>
          </a:p>
        </p:txBody>
      </p:sp>
      <p:pic>
        <p:nvPicPr>
          <p:cNvPr id="6" name="Picture 2" descr="img12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7400" y="4191000"/>
            <a:ext cx="3429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0" y="4192042"/>
            <a:ext cx="30289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ea typeface="ＭＳ Ｐゴシック" charset="-128"/>
              </a:rPr>
              <a:t>Lewis base: </a:t>
            </a:r>
            <a:r>
              <a:rPr lang="en-US" dirty="0" smtClean="0">
                <a:ea typeface="ＭＳ Ｐゴシック" charset="-128"/>
              </a:rPr>
              <a:t>NH</a:t>
            </a:r>
            <a:r>
              <a:rPr lang="en-US" baseline="-25000" dirty="0" smtClean="0">
                <a:ea typeface="ＭＳ Ｐゴシック" charset="-128"/>
              </a:rPr>
              <a:t>3</a:t>
            </a:r>
            <a:endParaRPr lang="en-US" baseline="-25000" dirty="0">
              <a:ea typeface="ＭＳ Ｐゴシック" charset="-128"/>
            </a:endParaRPr>
          </a:p>
        </p:txBody>
      </p:sp>
      <p:sp>
        <p:nvSpPr>
          <p:cNvPr id="8" name="Line 5"/>
          <p:cNvSpPr>
            <a:spLocks noChangeShapeType="1"/>
          </p:cNvSpPr>
          <p:nvPr/>
        </p:nvSpPr>
        <p:spPr bwMode="auto">
          <a:xfrm flipV="1">
            <a:off x="2057400" y="5638800"/>
            <a:ext cx="1818138"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 name="Line 5"/>
          <p:cNvSpPr>
            <a:spLocks noChangeShapeType="1"/>
          </p:cNvSpPr>
          <p:nvPr/>
        </p:nvSpPr>
        <p:spPr bwMode="auto">
          <a:xfrm>
            <a:off x="1828800" y="4496125"/>
            <a:ext cx="1943100" cy="65249"/>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12"/>
          <p:cNvSpPr>
            <a:spLocks noChangeArrowheads="1"/>
          </p:cNvSpPr>
          <p:nvPr/>
        </p:nvSpPr>
        <p:spPr bwMode="auto">
          <a:xfrm>
            <a:off x="5410200" y="4449762"/>
            <a:ext cx="3657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dirty="0">
                <a:latin typeface="Bookman Old Style" pitchFamily="18" charset="0"/>
                <a:ea typeface="ＭＳ Ｐゴシック" charset="-128"/>
              </a:rPr>
              <a:t>Coordination complex: Ligand (electron donor) coordinated to a metal (electron acceptor)</a:t>
            </a:r>
          </a:p>
        </p:txBody>
      </p:sp>
    </p:spTree>
    <p:extLst>
      <p:ext uri="{BB962C8B-B14F-4D97-AF65-F5344CB8AC3E}">
        <p14:creationId xmlns="" xmlns:p14="http://schemas.microsoft.com/office/powerpoint/2010/main" val="4202792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20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b="1" i="1" dirty="0" smtClean="0">
                <a:solidFill>
                  <a:schemeClr val="tx2">
                    <a:lumMod val="50000"/>
                  </a:schemeClr>
                </a:solidFill>
                <a:latin typeface="Bookman Old Style" pitchFamily="18" charset="0"/>
              </a:rPr>
              <a:t>Cont’d</a:t>
            </a:r>
            <a:endParaRPr lang="en-US" b="1" i="1" dirty="0">
              <a:solidFill>
                <a:srgbClr val="FF0000"/>
              </a:solidFill>
              <a:latin typeface="Bookman Old Style" pitchFamily="18" charset="0"/>
            </a:endParaRPr>
          </a:p>
        </p:txBody>
      </p:sp>
      <p:sp>
        <p:nvSpPr>
          <p:cNvPr id="3" name="Subtitle 2"/>
          <p:cNvSpPr>
            <a:spLocks noGrp="1"/>
          </p:cNvSpPr>
          <p:nvPr>
            <p:ph type="subTitle" idx="1"/>
          </p:nvPr>
        </p:nvSpPr>
        <p:spPr>
          <a:xfrm>
            <a:off x="0" y="762000"/>
            <a:ext cx="9144000" cy="6096000"/>
          </a:xfrm>
        </p:spPr>
        <p:txBody>
          <a:bodyPr>
            <a:noAutofit/>
          </a:bodyPr>
          <a:lstStyle/>
          <a:p>
            <a:pPr algn="l"/>
            <a:endParaRPr lang="en-US" sz="2400" dirty="0">
              <a:solidFill>
                <a:srgbClr val="FF0000"/>
              </a:solidFill>
            </a:endParaRPr>
          </a:p>
          <a:p>
            <a:pPr algn="l"/>
            <a:endParaRPr lang="en-US" sz="2400" baseline="30000" dirty="0" smtClean="0">
              <a:solidFill>
                <a:schemeClr val="tx2">
                  <a:lumMod val="50000"/>
                </a:schemeClr>
              </a:solidFill>
              <a:latin typeface="Bookman Old Style" pitchFamily="18" charset="0"/>
            </a:endParaRPr>
          </a:p>
        </p:txBody>
      </p:sp>
      <p:pic>
        <p:nvPicPr>
          <p:cNvPr id="5122" name="Picture 2"/>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 xmlns:a14="http://schemas.microsoft.com/office/drawing/2010/main" val="0"/>
              </a:ext>
            </a:extLst>
          </a:blip>
          <a:srcRect/>
          <a:stretch>
            <a:fillRect/>
          </a:stretch>
        </p:blipFill>
        <p:spPr bwMode="auto">
          <a:xfrm>
            <a:off x="4114799" y="3886200"/>
            <a:ext cx="5121891" cy="2988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12"/>
          </p:nvPr>
        </p:nvSpPr>
        <p:spPr>
          <a:xfrm>
            <a:off x="6553200" y="6248400"/>
            <a:ext cx="19050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AC6860-1096-41C9-A530-2A841230382E}"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3"/>
          <p:cNvSpPr>
            <a:spLocks noChangeArrowheads="1"/>
          </p:cNvSpPr>
          <p:nvPr/>
        </p:nvSpPr>
        <p:spPr bwMode="auto">
          <a:xfrm>
            <a:off x="0" y="762000"/>
            <a:ext cx="9144000"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dirty="0">
                <a:solidFill>
                  <a:srgbClr val="FF0000"/>
                </a:solidFill>
                <a:latin typeface="Constantia" pitchFamily="18" charset="0"/>
              </a:rPr>
              <a:t>Werner’s explanation of coordination </a:t>
            </a:r>
            <a:r>
              <a:rPr lang="en-US" sz="2400" dirty="0" smtClean="0">
                <a:solidFill>
                  <a:srgbClr val="FF0000"/>
                </a:solidFill>
                <a:latin typeface="Constantia" pitchFamily="18" charset="0"/>
              </a:rPr>
              <a:t>complexes</a:t>
            </a:r>
            <a:endParaRPr lang="en-US" sz="2400" kern="0" dirty="0">
              <a:solidFill>
                <a:sysClr val="windowText" lastClr="000000"/>
              </a:solidFill>
              <a:latin typeface="Constantia" pitchFamily="18" charset="0"/>
            </a:endParaRPr>
          </a:p>
          <a:p>
            <a:pPr marL="285750" indent="-285750">
              <a:buFont typeface="Wingdings" pitchFamily="2" charset="2"/>
              <a:buChar char="Ø"/>
            </a:pPr>
            <a:r>
              <a:rPr kumimoji="0" lang="en-US" sz="2400" b="0" i="0" u="none" strike="noStrike" kern="0" cap="none" spc="0" normalizeH="0" baseline="0" noProof="0" dirty="0" smtClean="0">
                <a:ln>
                  <a:noFill/>
                </a:ln>
                <a:solidFill>
                  <a:sysClr val="windowText" lastClr="000000"/>
                </a:solidFill>
                <a:effectLst/>
                <a:uLnTx/>
                <a:uFillTx/>
                <a:latin typeface="Constantia" pitchFamily="18" charset="0"/>
              </a:rPr>
              <a:t>Metal ions exhibit </a:t>
            </a:r>
            <a:r>
              <a:rPr kumimoji="0" lang="en-US" sz="2400" b="0" i="0" u="none" strike="noStrike" kern="0" cap="none" spc="0" normalizeH="0" baseline="0" noProof="0" dirty="0" smtClean="0">
                <a:ln>
                  <a:noFill/>
                </a:ln>
                <a:solidFill>
                  <a:srgbClr val="FF0000"/>
                </a:solidFill>
                <a:effectLst/>
                <a:uLnTx/>
                <a:uFillTx/>
                <a:latin typeface="Constantia" pitchFamily="18" charset="0"/>
              </a:rPr>
              <a:t>two</a:t>
            </a:r>
            <a:r>
              <a:rPr kumimoji="0" lang="en-US" sz="2400" b="0" i="0" u="none" strike="noStrike" kern="0" cap="none" spc="0" normalizeH="0" baseline="0" noProof="0" dirty="0" smtClean="0">
                <a:ln>
                  <a:noFill/>
                </a:ln>
                <a:solidFill>
                  <a:sysClr val="windowText" lastClr="000000"/>
                </a:solidFill>
                <a:effectLst/>
                <a:uLnTx/>
                <a:uFillTx/>
                <a:latin typeface="Constantia" pitchFamily="18" charset="0"/>
              </a:rPr>
              <a:t> kinds of valence: </a:t>
            </a:r>
          </a:p>
          <a:p>
            <a:pPr marL="2628900" lvl="5" indent="-342900">
              <a:buFont typeface="Arial" pitchFamily="34" charset="0"/>
              <a:buChar char="•"/>
            </a:pPr>
            <a:r>
              <a:rPr lang="en-US" sz="2400" kern="0" dirty="0" smtClean="0">
                <a:solidFill>
                  <a:sysClr val="windowText" lastClr="000000"/>
                </a:solidFill>
                <a:latin typeface="Constantia" pitchFamily="18" charset="0"/>
              </a:rPr>
              <a:t> </a:t>
            </a:r>
            <a:r>
              <a:rPr kumimoji="0" lang="en-US" sz="2400" b="0" i="0" u="none" strike="noStrike" kern="0" cap="none" spc="0" normalizeH="0" baseline="0" noProof="0" dirty="0" smtClean="0">
                <a:ln>
                  <a:noFill/>
                </a:ln>
                <a:solidFill>
                  <a:srgbClr val="0080FF"/>
                </a:solidFill>
                <a:effectLst/>
                <a:uLnTx/>
                <a:uFillTx/>
                <a:latin typeface="Constantia" pitchFamily="18" charset="0"/>
              </a:rPr>
              <a:t>primary</a:t>
            </a:r>
            <a:r>
              <a:rPr kumimoji="0" lang="en-US" sz="2400" b="0" i="0" u="none" strike="noStrike" kern="0" cap="none" spc="0" normalizeH="0" baseline="0" noProof="0" dirty="0" smtClean="0">
                <a:ln>
                  <a:noFill/>
                </a:ln>
                <a:solidFill>
                  <a:sysClr val="windowText" lastClr="000000"/>
                </a:solidFill>
                <a:effectLst/>
                <a:uLnTx/>
                <a:uFillTx/>
                <a:latin typeface="Constantia" pitchFamily="18" charset="0"/>
              </a:rPr>
              <a:t> and </a:t>
            </a:r>
            <a:r>
              <a:rPr kumimoji="0" lang="en-US" sz="2400" b="0" i="0" u="none" strike="noStrike" kern="0" cap="none" spc="0" normalizeH="0" baseline="0" noProof="0" dirty="0" smtClean="0">
                <a:ln>
                  <a:noFill/>
                </a:ln>
                <a:solidFill>
                  <a:srgbClr val="FF00FF"/>
                </a:solidFill>
                <a:effectLst/>
                <a:uLnTx/>
                <a:uFillTx/>
                <a:latin typeface="Constantia" pitchFamily="18" charset="0"/>
              </a:rPr>
              <a:t>secondary</a:t>
            </a:r>
            <a:r>
              <a:rPr kumimoji="0" lang="en-US" sz="2400" b="0" i="0" u="none" strike="noStrike" kern="0" cap="none" spc="0" normalizeH="0" baseline="0" noProof="0" dirty="0" smtClean="0">
                <a:ln>
                  <a:noFill/>
                </a:ln>
                <a:solidFill>
                  <a:sysClr val="windowText" lastClr="000000"/>
                </a:solidFill>
                <a:effectLst/>
                <a:uLnTx/>
                <a:uFillTx/>
                <a:latin typeface="Constantia" pitchFamily="18" charset="0"/>
              </a:rPr>
              <a:t> valences</a:t>
            </a:r>
          </a:p>
          <a:p>
            <a:endParaRPr lang="en-US" sz="2400" kern="0" dirty="0">
              <a:solidFill>
                <a:sysClr val="windowText" lastClr="000000"/>
              </a:solidFill>
              <a:latin typeface="Constantia" pitchFamily="18" charset="0"/>
            </a:endParaRPr>
          </a:p>
          <a:p>
            <a:pPr marL="342900" indent="-342900">
              <a:buFont typeface="Wingdings" pitchFamily="2" charset="2"/>
              <a:buChar char="ü"/>
            </a:pPr>
            <a:r>
              <a:rPr lang="en-US" sz="2400" kern="0" dirty="0">
                <a:solidFill>
                  <a:sysClr val="windowText" lastClr="000000"/>
                </a:solidFill>
                <a:latin typeface="Constantia" pitchFamily="18" charset="0"/>
              </a:rPr>
              <a:t>The </a:t>
            </a:r>
            <a:r>
              <a:rPr lang="en-US" sz="2400" b="1" i="1" kern="0" dirty="0">
                <a:solidFill>
                  <a:srgbClr val="0000FF"/>
                </a:solidFill>
                <a:latin typeface="Constantia" pitchFamily="18" charset="0"/>
              </a:rPr>
              <a:t>primary valence </a:t>
            </a:r>
            <a:r>
              <a:rPr lang="en-US" sz="2400" kern="0" dirty="0">
                <a:solidFill>
                  <a:sysClr val="windowText" lastClr="000000"/>
                </a:solidFill>
                <a:latin typeface="Constantia" pitchFamily="18" charset="0"/>
              </a:rPr>
              <a:t>is the oxidation number (positive charge) of the </a:t>
            </a:r>
            <a:r>
              <a:rPr lang="en-US" sz="2400" kern="0" dirty="0" smtClean="0">
                <a:solidFill>
                  <a:sysClr val="windowText" lastClr="000000"/>
                </a:solidFill>
                <a:latin typeface="Constantia" pitchFamily="18" charset="0"/>
              </a:rPr>
              <a:t>metal.</a:t>
            </a:r>
          </a:p>
          <a:p>
            <a:pPr marL="342900" indent="-342900">
              <a:buFont typeface="Wingdings" pitchFamily="2" charset="2"/>
              <a:buChar char="ü"/>
            </a:pPr>
            <a:r>
              <a:rPr lang="en-US" sz="2400" kern="0" dirty="0" smtClean="0">
                <a:solidFill>
                  <a:sysClr val="windowText" lastClr="000000"/>
                </a:solidFill>
                <a:latin typeface="Constantia" pitchFamily="18" charset="0"/>
              </a:rPr>
              <a:t>The </a:t>
            </a:r>
            <a:r>
              <a:rPr lang="en-US" sz="2400" b="1" i="1" kern="0" dirty="0">
                <a:solidFill>
                  <a:srgbClr val="0000FF"/>
                </a:solidFill>
                <a:latin typeface="Constantia" pitchFamily="18" charset="0"/>
              </a:rPr>
              <a:t>secondary valence </a:t>
            </a:r>
            <a:r>
              <a:rPr lang="en-US" sz="2400" kern="0" dirty="0">
                <a:solidFill>
                  <a:sysClr val="windowText" lastClr="000000"/>
                </a:solidFill>
                <a:latin typeface="Constantia" pitchFamily="18" charset="0"/>
              </a:rPr>
              <a:t>is the number of atoms that are directly bonded (coordinated) to the </a:t>
            </a:r>
            <a:r>
              <a:rPr lang="en-US" sz="2400" kern="0" dirty="0" smtClean="0">
                <a:solidFill>
                  <a:sysClr val="windowText" lastClr="000000"/>
                </a:solidFill>
                <a:latin typeface="Constantia" pitchFamily="18" charset="0"/>
              </a:rPr>
              <a:t>metal.</a:t>
            </a:r>
            <a:endParaRPr lang="en-US" sz="2400" kern="0" dirty="0">
              <a:solidFill>
                <a:sysClr val="windowText" lastClr="000000"/>
              </a:solidFill>
              <a:latin typeface="Constantia" pitchFamily="18" charset="0"/>
            </a:endParaRPr>
          </a:p>
          <a:p>
            <a:endParaRPr lang="en-US"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 name="Rectangle 3"/>
          <p:cNvSpPr/>
          <p:nvPr/>
        </p:nvSpPr>
        <p:spPr>
          <a:xfrm>
            <a:off x="1" y="3810969"/>
            <a:ext cx="4572000" cy="1569660"/>
          </a:xfrm>
          <a:prstGeom prst="rect">
            <a:avLst/>
          </a:prstGeom>
        </p:spPr>
        <p:txBody>
          <a:bodyPr>
            <a:spAutoFit/>
          </a:bodyPr>
          <a:lstStyle/>
          <a:p>
            <a:pPr lvl="0"/>
            <a:r>
              <a:rPr lang="en-US" sz="2400" kern="0" dirty="0">
                <a:solidFill>
                  <a:sysClr val="windowText" lastClr="000000"/>
                </a:solidFill>
                <a:latin typeface="Constantia" pitchFamily="18" charset="0"/>
              </a:rPr>
              <a:t>The secondary valence is also termed the “coordination number” of the metal in a coordination complex</a:t>
            </a:r>
          </a:p>
        </p:txBody>
      </p:sp>
      <p:sp>
        <p:nvSpPr>
          <p:cNvPr id="10" name="TextBox 9"/>
          <p:cNvSpPr txBox="1"/>
          <p:nvPr/>
        </p:nvSpPr>
        <p:spPr>
          <a:xfrm>
            <a:off x="0" y="5288340"/>
            <a:ext cx="4103944" cy="1569660"/>
          </a:xfrm>
          <a:prstGeom prst="rect">
            <a:avLst/>
          </a:prstGeom>
          <a:noFill/>
        </p:spPr>
        <p:txBody>
          <a:bodyPr wrap="none" rtlCol="0">
            <a:spAutoFit/>
          </a:bodyPr>
          <a:lstStyle/>
          <a:p>
            <a:r>
              <a:rPr lang="en-US" sz="2400" b="1" u="sng" dirty="0" smtClean="0">
                <a:effectLst>
                  <a:outerShdw blurRad="38100" dist="38100" dir="2700000" algn="tl">
                    <a:srgbClr val="000000">
                      <a:alpha val="43137"/>
                    </a:srgbClr>
                  </a:outerShdw>
                </a:effectLst>
                <a:latin typeface="Constantia" pitchFamily="18" charset="0"/>
              </a:rPr>
              <a:t>Activity 3.1</a:t>
            </a:r>
          </a:p>
          <a:p>
            <a:r>
              <a:rPr lang="en-US" sz="2400" dirty="0" smtClean="0">
                <a:latin typeface="Constantia" pitchFamily="18" charset="0"/>
              </a:rPr>
              <a:t>1. </a:t>
            </a:r>
            <a:r>
              <a:rPr lang="en-US" sz="2400" i="1" dirty="0" smtClean="0">
                <a:solidFill>
                  <a:srgbClr val="FF0000"/>
                </a:solidFill>
                <a:effectLst>
                  <a:outerShdw blurRad="38100" dist="38100" dir="2700000" algn="tl">
                    <a:srgbClr val="000000">
                      <a:alpha val="43137"/>
                    </a:srgbClr>
                  </a:outerShdw>
                </a:effectLst>
                <a:latin typeface="Constantia" pitchFamily="18" charset="0"/>
              </a:rPr>
              <a:t>State the Werner’s postulate</a:t>
            </a:r>
          </a:p>
          <a:p>
            <a:r>
              <a:rPr lang="en-US" sz="2400" dirty="0" smtClean="0">
                <a:latin typeface="Constantia" pitchFamily="18" charset="0"/>
              </a:rPr>
              <a:t>2. </a:t>
            </a:r>
            <a:r>
              <a:rPr lang="en-US" sz="2400" i="1" dirty="0" smtClean="0">
                <a:solidFill>
                  <a:srgbClr val="FF0000"/>
                </a:solidFill>
                <a:effectLst>
                  <a:outerShdw blurRad="38100" dist="38100" dir="2700000" algn="tl">
                    <a:srgbClr val="000000">
                      <a:alpha val="43137"/>
                    </a:srgbClr>
                  </a:outerShdw>
                </a:effectLst>
                <a:latin typeface="Constantia" pitchFamily="18" charset="0"/>
              </a:rPr>
              <a:t>Write the limitation of </a:t>
            </a:r>
          </a:p>
          <a:p>
            <a:r>
              <a:rPr lang="en-US" sz="2400" i="1" dirty="0" smtClean="0">
                <a:solidFill>
                  <a:srgbClr val="FF0000"/>
                </a:solidFill>
                <a:effectLst>
                  <a:outerShdw blurRad="38100" dist="38100" dir="2700000" algn="tl">
                    <a:srgbClr val="000000">
                      <a:alpha val="43137"/>
                    </a:srgbClr>
                  </a:outerShdw>
                </a:effectLst>
                <a:latin typeface="Constantia" pitchFamily="18" charset="0"/>
                <a:hlinkClick r:id="rId3" action="ppaction://hlinkfile"/>
              </a:rPr>
              <a:t>Werner theory</a:t>
            </a:r>
            <a:r>
              <a:rPr lang="en-US" sz="2400" i="1" dirty="0" smtClean="0">
                <a:solidFill>
                  <a:srgbClr val="FF0000"/>
                </a:solidFill>
                <a:effectLst>
                  <a:outerShdw blurRad="38100" dist="38100" dir="2700000" algn="tl">
                    <a:srgbClr val="000000">
                      <a:alpha val="43137"/>
                    </a:srgbClr>
                  </a:outerShdw>
                </a:effectLst>
                <a:latin typeface="Constantia" pitchFamily="18" charset="0"/>
              </a:rPr>
              <a:t>.</a:t>
            </a:r>
            <a:endParaRPr lang="en-US" sz="2400" i="1" dirty="0">
              <a:solidFill>
                <a:srgbClr val="FF0000"/>
              </a:solidFill>
              <a:effectLst>
                <a:outerShdw blurRad="38100" dist="38100" dir="2700000" algn="tl">
                  <a:srgbClr val="000000">
                    <a:alpha val="43137"/>
                  </a:srgbClr>
                </a:outerShdw>
              </a:effectLst>
              <a:latin typeface="Constantia" pitchFamily="18" charset="0"/>
            </a:endParaRPr>
          </a:p>
        </p:txBody>
      </p:sp>
      <p:sp>
        <p:nvSpPr>
          <p:cNvPr id="7" name="TextBox 6"/>
          <p:cNvSpPr txBox="1"/>
          <p:nvPr/>
        </p:nvSpPr>
        <p:spPr>
          <a:xfrm>
            <a:off x="7162800" y="4135482"/>
            <a:ext cx="1552028" cy="369332"/>
          </a:xfrm>
          <a:prstGeom prst="rect">
            <a:avLst/>
          </a:prstGeom>
          <a:noFill/>
        </p:spPr>
        <p:txBody>
          <a:bodyPr wrap="none" rtlCol="0">
            <a:spAutoFit/>
          </a:bodyPr>
          <a:lstStyle/>
          <a:p>
            <a:r>
              <a:rPr lang="en-US" dirty="0" smtClean="0">
                <a:solidFill>
                  <a:srgbClr val="FF0000"/>
                </a:solidFill>
                <a:latin typeface="Elephant" pitchFamily="18" charset="0"/>
              </a:rPr>
              <a:t>Counter ion</a:t>
            </a:r>
            <a:endParaRPr lang="en-US" dirty="0">
              <a:solidFill>
                <a:srgbClr val="FF0000"/>
              </a:solidFill>
              <a:latin typeface="Elephant" pitchFamily="18" charset="0"/>
            </a:endParaRPr>
          </a:p>
        </p:txBody>
      </p:sp>
      <p:cxnSp>
        <p:nvCxnSpPr>
          <p:cNvPr id="9" name="Straight Arrow Connector 8"/>
          <p:cNvCxnSpPr/>
          <p:nvPr/>
        </p:nvCxnSpPr>
        <p:spPr>
          <a:xfrm flipH="1">
            <a:off x="7162800" y="4447906"/>
            <a:ext cx="152400" cy="2957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3678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14400"/>
          </a:xfrm>
          <a:solidFill>
            <a:schemeClr val="tx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b="1" dirty="0" smtClean="0">
                <a:solidFill>
                  <a:srgbClr val="0000FF"/>
                </a:solidFill>
              </a:rPr>
              <a:t>START UP!!!!</a:t>
            </a:r>
            <a:endParaRPr lang="en-US" b="1" dirty="0">
              <a:solidFill>
                <a:srgbClr val="0000FF"/>
              </a:solidFill>
            </a:endParaRPr>
          </a:p>
        </p:txBody>
      </p:sp>
      <p:sp>
        <p:nvSpPr>
          <p:cNvPr id="3" name="Rectangle 2"/>
          <p:cNvSpPr/>
          <p:nvPr/>
        </p:nvSpPr>
        <p:spPr>
          <a:xfrm>
            <a:off x="0" y="-76200"/>
            <a:ext cx="9144000" cy="1138773"/>
          </a:xfrm>
          <a:prstGeom prst="rect">
            <a:avLst/>
          </a:prstGeom>
          <a:solidFill>
            <a:schemeClr val="accent1">
              <a:lumMod val="60000"/>
              <a:lumOff val="40000"/>
            </a:schemeClr>
          </a:solidFill>
          <a:scene3d>
            <a:camera prst="orthographicFront"/>
            <a:lightRig rig="threePt" dir="t"/>
          </a:scene3d>
          <a:sp3d>
            <a:bevelT/>
          </a:sp3d>
        </p:spPr>
        <p:txBody>
          <a:bodyPr wrap="square">
            <a:spAutoFit/>
          </a:bodyPr>
          <a:lstStyle/>
          <a:p>
            <a:r>
              <a:rPr lang="en-US" sz="3200" dirty="0">
                <a:latin typeface="Mongolian Baiti" pitchFamily="66" charset="0"/>
                <a:cs typeface="Mongolian Baiti" pitchFamily="66" charset="0"/>
              </a:rPr>
              <a:t>Terms Related to Coordination Compounds </a:t>
            </a:r>
            <a:endParaRPr lang="en-US" sz="3200" dirty="0" smtClean="0">
              <a:latin typeface="Mongolian Baiti" pitchFamily="66" charset="0"/>
              <a:cs typeface="Mongolian Baiti" pitchFamily="66" charset="0"/>
            </a:endParaRPr>
          </a:p>
          <a:p>
            <a:endParaRPr lang="en-US" dirty="0"/>
          </a:p>
          <a:p>
            <a:endParaRPr lang="en-US" dirty="0"/>
          </a:p>
        </p:txBody>
      </p:sp>
      <p:sp>
        <p:nvSpPr>
          <p:cNvPr id="5" name="Rectangle 4"/>
          <p:cNvSpPr/>
          <p:nvPr/>
        </p:nvSpPr>
        <p:spPr>
          <a:xfrm>
            <a:off x="84729" y="1043433"/>
            <a:ext cx="9144000" cy="4801314"/>
          </a:xfrm>
          <a:prstGeom prst="rect">
            <a:avLst/>
          </a:prstGeom>
        </p:spPr>
        <p:txBody>
          <a:bodyPr wrap="square">
            <a:spAutoFit/>
          </a:bodyPr>
          <a:lstStyle/>
          <a:p>
            <a:r>
              <a:rPr lang="en-US" sz="2400" b="1" i="1" dirty="0">
                <a:effectLst>
                  <a:outerShdw blurRad="38100" dist="38100" dir="2700000" algn="tl">
                    <a:srgbClr val="000000">
                      <a:alpha val="43137"/>
                    </a:srgbClr>
                  </a:outerShdw>
                </a:effectLst>
                <a:latin typeface="Bookman Old Style" pitchFamily="18" charset="0"/>
              </a:rPr>
              <a:t>Coordination entity: </a:t>
            </a:r>
            <a:r>
              <a:rPr lang="en-US" sz="2400" dirty="0">
                <a:latin typeface="Bookman Old Style" pitchFamily="18" charset="0"/>
              </a:rPr>
              <a:t>a  central  metal  atom  or  ion  bonded  to  a  fixed </a:t>
            </a:r>
            <a:r>
              <a:rPr lang="en-US" sz="2400" dirty="0" smtClean="0">
                <a:latin typeface="Bookman Old Style" pitchFamily="18" charset="0"/>
              </a:rPr>
              <a:t>number </a:t>
            </a:r>
            <a:r>
              <a:rPr lang="en-US" sz="2400" dirty="0">
                <a:latin typeface="Bookman Old Style" pitchFamily="18" charset="0"/>
              </a:rPr>
              <a:t>of ions or molecules</a:t>
            </a:r>
            <a:r>
              <a:rPr lang="en-US" sz="2400" dirty="0" smtClean="0">
                <a:latin typeface="Bookman Old Style" pitchFamily="18" charset="0"/>
              </a:rPr>
              <a:t>.  Eg.  [CoCl</a:t>
            </a:r>
            <a:r>
              <a:rPr lang="en-US" sz="2400" baseline="-25000" dirty="0" smtClean="0">
                <a:latin typeface="Bookman Old Style" pitchFamily="18" charset="0"/>
              </a:rPr>
              <a:t>2</a:t>
            </a:r>
            <a:r>
              <a:rPr lang="en-US" sz="2400" dirty="0" smtClean="0">
                <a:latin typeface="Bookman Old Style" pitchFamily="18" charset="0"/>
              </a:rPr>
              <a:t>(NH</a:t>
            </a:r>
            <a:r>
              <a:rPr lang="en-US" sz="2400" baseline="-25000" dirty="0" smtClean="0">
                <a:latin typeface="Bookman Old Style" pitchFamily="18" charset="0"/>
              </a:rPr>
              <a:t>3</a:t>
            </a:r>
            <a:r>
              <a:rPr lang="en-US" sz="2400" dirty="0" smtClean="0">
                <a:latin typeface="Bookman Old Style" pitchFamily="18" charset="0"/>
              </a:rPr>
              <a:t>)</a:t>
            </a:r>
            <a:r>
              <a:rPr lang="en-US" sz="2400" baseline="-25000" dirty="0" smtClean="0">
                <a:latin typeface="Bookman Old Style" pitchFamily="18" charset="0"/>
              </a:rPr>
              <a:t>4</a:t>
            </a:r>
            <a:r>
              <a:rPr lang="en-US" sz="2400" dirty="0" smtClean="0">
                <a:latin typeface="Bookman Old Style" pitchFamily="18" charset="0"/>
              </a:rPr>
              <a:t>]</a:t>
            </a:r>
            <a:r>
              <a:rPr lang="en-US" sz="2400" baseline="30000" dirty="0" smtClean="0">
                <a:latin typeface="Bookman Old Style" pitchFamily="18" charset="0"/>
              </a:rPr>
              <a:t>+</a:t>
            </a: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120" y="2221380"/>
            <a:ext cx="3247030" cy="2445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53000" y="3733800"/>
            <a:ext cx="685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rot="5400000">
            <a:off x="1341027" y="3218742"/>
            <a:ext cx="609600" cy="2845863"/>
          </a:xfrm>
          <a:prstGeom prst="rightBrace">
            <a:avLst>
              <a:gd name="adj1" fmla="val 8333"/>
              <a:gd name="adj2" fmla="val 4953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42170" y="4745741"/>
            <a:ext cx="2834430" cy="400110"/>
          </a:xfrm>
          <a:prstGeom prst="rect">
            <a:avLst/>
          </a:prstGeom>
          <a:noFill/>
        </p:spPr>
        <p:txBody>
          <a:bodyPr wrap="none" rtlCol="0">
            <a:spAutoFit/>
          </a:bodyPr>
          <a:lstStyle/>
          <a:p>
            <a:r>
              <a:rPr lang="en-US" sz="2000" b="1" i="1" dirty="0" smtClean="0">
                <a:solidFill>
                  <a:srgbClr val="0000FF"/>
                </a:solidFill>
                <a:latin typeface="Bookman Old Style" pitchFamily="18" charset="0"/>
              </a:rPr>
              <a:t>Coordination entity</a:t>
            </a:r>
            <a:endParaRPr lang="en-US" sz="2000" b="1" i="1" dirty="0">
              <a:solidFill>
                <a:srgbClr val="0000FF"/>
              </a:solidFill>
              <a:latin typeface="Bookman Old Style" pitchFamily="18" charset="0"/>
            </a:endParaRPr>
          </a:p>
        </p:txBody>
      </p:sp>
      <p:sp>
        <p:nvSpPr>
          <p:cNvPr id="9" name="TextBox 8"/>
          <p:cNvSpPr txBox="1"/>
          <p:nvPr/>
        </p:nvSpPr>
        <p:spPr>
          <a:xfrm>
            <a:off x="3276600" y="1885667"/>
            <a:ext cx="5867399" cy="2308324"/>
          </a:xfrm>
          <a:prstGeom prst="rect">
            <a:avLst/>
          </a:prstGeom>
          <a:noFill/>
        </p:spPr>
        <p:txBody>
          <a:bodyPr wrap="square" rtlCol="0">
            <a:spAutoFit/>
          </a:bodyPr>
          <a:lstStyle/>
          <a:p>
            <a:r>
              <a:rPr lang="en-US" sz="2400" dirty="0" smtClean="0">
                <a:latin typeface="Bookman Old Style" pitchFamily="18" charset="0"/>
              </a:rPr>
              <a:t>In this coordination complex</a:t>
            </a:r>
          </a:p>
          <a:p>
            <a:r>
              <a:rPr lang="en-US" sz="2400" dirty="0" smtClean="0">
                <a:latin typeface="Bookman Old Style" pitchFamily="18" charset="0"/>
              </a:rPr>
              <a:t> ion the central metal ion, chloride anion and ammonia molecule are </a:t>
            </a:r>
          </a:p>
          <a:p>
            <a:r>
              <a:rPr lang="en-US" sz="2400" b="1" i="1" dirty="0" smtClean="0">
                <a:latin typeface="Bookman Old Style" pitchFamily="18" charset="0"/>
              </a:rPr>
              <a:t>coordination entity</a:t>
            </a:r>
            <a:r>
              <a:rPr lang="en-US" sz="2400" dirty="0" smtClean="0">
                <a:latin typeface="Bookman Old Style" pitchFamily="18" charset="0"/>
              </a:rPr>
              <a:t>.</a:t>
            </a:r>
          </a:p>
          <a:p>
            <a:endParaRPr lang="en-US" sz="2400" dirty="0" smtClean="0">
              <a:latin typeface="Bookman Old Style" pitchFamily="18" charset="0"/>
            </a:endParaRPr>
          </a:p>
          <a:p>
            <a:endParaRPr lang="en-US" sz="2400" dirty="0">
              <a:latin typeface="Bookman Old Style" pitchFamily="18" charset="0"/>
            </a:endParaRPr>
          </a:p>
        </p:txBody>
      </p:sp>
      <p:sp>
        <p:nvSpPr>
          <p:cNvPr id="10" name="TextBox 9"/>
          <p:cNvSpPr txBox="1"/>
          <p:nvPr/>
        </p:nvSpPr>
        <p:spPr>
          <a:xfrm>
            <a:off x="2774372" y="5859159"/>
            <a:ext cx="3270447" cy="369332"/>
          </a:xfrm>
          <a:prstGeom prst="rect">
            <a:avLst/>
          </a:prstGeom>
          <a:noFill/>
        </p:spPr>
        <p:txBody>
          <a:bodyPr wrap="none" rtlCol="0">
            <a:spAutoFit/>
          </a:bodyPr>
          <a:lstStyle/>
          <a:p>
            <a:r>
              <a:rPr lang="en-US" b="1" i="1" dirty="0" smtClean="0">
                <a:latin typeface="Bookman Old Style" pitchFamily="18" charset="0"/>
              </a:rPr>
              <a:t>Coordination atom or ion</a:t>
            </a:r>
            <a:endParaRPr lang="en-US" b="1" i="1" dirty="0">
              <a:latin typeface="Bookman Old Style" pitchFamily="18" charset="0"/>
            </a:endParaRPr>
          </a:p>
        </p:txBody>
      </p:sp>
      <p:sp>
        <p:nvSpPr>
          <p:cNvPr id="15" name="Rectangle 14"/>
          <p:cNvSpPr/>
          <p:nvPr/>
        </p:nvSpPr>
        <p:spPr>
          <a:xfrm>
            <a:off x="1938893" y="4076016"/>
            <a:ext cx="772802" cy="392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8934" y="5475416"/>
            <a:ext cx="2399824" cy="369332"/>
          </a:xfrm>
          <a:prstGeom prst="rect">
            <a:avLst/>
          </a:prstGeom>
          <a:noFill/>
        </p:spPr>
        <p:txBody>
          <a:bodyPr wrap="none" rtlCol="0">
            <a:spAutoFit/>
          </a:bodyPr>
          <a:lstStyle/>
          <a:p>
            <a:r>
              <a:rPr lang="en-US" b="1" i="1" dirty="0" smtClean="0">
                <a:solidFill>
                  <a:srgbClr val="FF0000"/>
                </a:solidFill>
                <a:latin typeface="Constantia" pitchFamily="18" charset="0"/>
              </a:rPr>
              <a:t>Coordination sphere</a:t>
            </a:r>
            <a:endParaRPr lang="en-US" b="1" i="1" dirty="0">
              <a:solidFill>
                <a:srgbClr val="FF0000"/>
              </a:solidFill>
              <a:latin typeface="Constantia" pitchFamily="18" charset="0"/>
            </a:endParaRPr>
          </a:p>
        </p:txBody>
      </p:sp>
      <p:sp>
        <p:nvSpPr>
          <p:cNvPr id="16" name="Right Brace 15"/>
          <p:cNvSpPr/>
          <p:nvPr/>
        </p:nvSpPr>
        <p:spPr>
          <a:xfrm rot="5400000">
            <a:off x="1395466" y="3550330"/>
            <a:ext cx="626658" cy="3417589"/>
          </a:xfrm>
          <a:prstGeom prst="rightBrace">
            <a:avLst>
              <a:gd name="adj1" fmla="val 8333"/>
              <a:gd name="adj2" fmla="val 51312"/>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417589" y="3351758"/>
            <a:ext cx="5726410" cy="2308324"/>
          </a:xfrm>
          <a:prstGeom prst="rect">
            <a:avLst/>
          </a:prstGeom>
          <a:noFill/>
        </p:spPr>
        <p:txBody>
          <a:bodyPr wrap="square" rtlCol="0">
            <a:spAutoFit/>
          </a:bodyPr>
          <a:lstStyle/>
          <a:p>
            <a:r>
              <a:rPr lang="en-US" sz="2400" b="1" i="1" dirty="0" smtClean="0">
                <a:effectLst>
                  <a:outerShdw blurRad="38100" dist="38100" dir="2700000" algn="tl">
                    <a:srgbClr val="000000">
                      <a:alpha val="43137"/>
                    </a:srgbClr>
                  </a:outerShdw>
                </a:effectLst>
                <a:latin typeface="Constantia" pitchFamily="18" charset="0"/>
              </a:rPr>
              <a:t>Coordination number (CN) </a:t>
            </a:r>
            <a:r>
              <a:rPr lang="en-US" sz="2400" dirty="0" smtClean="0">
                <a:latin typeface="Constantia" pitchFamily="18" charset="0"/>
              </a:rPr>
              <a:t>:</a:t>
            </a:r>
          </a:p>
          <a:p>
            <a:r>
              <a:rPr lang="en-US" sz="2400" dirty="0" smtClean="0">
                <a:latin typeface="Constantia" pitchFamily="18" charset="0"/>
              </a:rPr>
              <a:t> number species attached to central metal ion.</a:t>
            </a:r>
          </a:p>
          <a:p>
            <a:r>
              <a:rPr lang="en-US" sz="2400" b="1" i="1" dirty="0" smtClean="0">
                <a:effectLst>
                  <a:outerShdw blurRad="38100" dist="38100" dir="2700000" algn="tl">
                    <a:srgbClr val="000000">
                      <a:alpha val="43137"/>
                    </a:srgbClr>
                  </a:outerShdw>
                </a:effectLst>
                <a:latin typeface="Constantia" pitchFamily="18" charset="0"/>
              </a:rPr>
              <a:t>Ligand:</a:t>
            </a:r>
            <a:r>
              <a:rPr lang="en-US" sz="2400" b="1" i="1" dirty="0" smtClean="0">
                <a:latin typeface="Constantia" pitchFamily="18" charset="0"/>
              </a:rPr>
              <a:t> </a:t>
            </a:r>
            <a:r>
              <a:rPr lang="en-US" sz="2400" dirty="0" smtClean="0">
                <a:latin typeface="Constantia" pitchFamily="18" charset="0"/>
              </a:rPr>
              <a:t>directly attached species </a:t>
            </a:r>
          </a:p>
          <a:p>
            <a:r>
              <a:rPr lang="en-US" sz="2400" dirty="0" smtClean="0">
                <a:latin typeface="Constantia" pitchFamily="18" charset="0"/>
              </a:rPr>
              <a:t>  to central metal ion</a:t>
            </a:r>
          </a:p>
          <a:p>
            <a:endParaRPr lang="en-US" sz="2400" dirty="0">
              <a:latin typeface="Constantia" pitchFamily="18" charset="0"/>
            </a:endParaRPr>
          </a:p>
        </p:txBody>
      </p:sp>
      <p:cxnSp>
        <p:nvCxnSpPr>
          <p:cNvPr id="12" name="Straight Arrow Connector 11"/>
          <p:cNvCxnSpPr/>
          <p:nvPr/>
        </p:nvCxnSpPr>
        <p:spPr>
          <a:xfrm flipH="1" flipV="1">
            <a:off x="1737958" y="3424190"/>
            <a:ext cx="1915004" cy="2434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63016" y="4844623"/>
            <a:ext cx="2762250" cy="200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20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b="1" i="1" dirty="0" smtClean="0">
                <a:solidFill>
                  <a:schemeClr val="tx2">
                    <a:lumMod val="50000"/>
                  </a:schemeClr>
                </a:solidFill>
                <a:latin typeface="Bookman Old Style" pitchFamily="18" charset="0"/>
              </a:rPr>
              <a:t>Ligands and types of ligand</a:t>
            </a:r>
            <a:endParaRPr lang="en-US" b="1" i="1" dirty="0">
              <a:solidFill>
                <a:srgbClr val="FF0000"/>
              </a:solidFill>
              <a:latin typeface="Bookman Old Style" pitchFamily="18" charset="0"/>
            </a:endParaRPr>
          </a:p>
        </p:txBody>
      </p:sp>
      <p:sp>
        <p:nvSpPr>
          <p:cNvPr id="3" name="Subtitle 2"/>
          <p:cNvSpPr>
            <a:spLocks noGrp="1"/>
          </p:cNvSpPr>
          <p:nvPr>
            <p:ph type="subTitle" idx="1"/>
          </p:nvPr>
        </p:nvSpPr>
        <p:spPr>
          <a:xfrm>
            <a:off x="0" y="762000"/>
            <a:ext cx="9144000" cy="6096000"/>
          </a:xfrm>
        </p:spPr>
        <p:txBody>
          <a:bodyPr>
            <a:noAutofit/>
          </a:bodyPr>
          <a:lstStyle/>
          <a:p>
            <a:pPr marL="342900" indent="-342900" algn="l">
              <a:buFont typeface="Wingdings" pitchFamily="2" charset="2"/>
              <a:buChar char="Ø"/>
            </a:pPr>
            <a:r>
              <a:rPr lang="en-US" sz="2400" b="1" i="1" dirty="0">
                <a:solidFill>
                  <a:schemeClr val="tx2">
                    <a:lumMod val="50000"/>
                  </a:schemeClr>
                </a:solidFill>
                <a:latin typeface="Constantia" pitchFamily="18" charset="0"/>
              </a:rPr>
              <a:t>Ligands</a:t>
            </a:r>
            <a:r>
              <a:rPr lang="en-US" sz="2400" dirty="0">
                <a:solidFill>
                  <a:schemeClr val="tx2">
                    <a:lumMod val="50000"/>
                  </a:schemeClr>
                </a:solidFill>
                <a:latin typeface="Constantia" pitchFamily="18" charset="0"/>
              </a:rPr>
              <a:t>: The  ions  or  molecules  bound  to  the  central  atom/ion  in  the coordination </a:t>
            </a:r>
            <a:r>
              <a:rPr lang="en-US" sz="2400" dirty="0" smtClean="0">
                <a:solidFill>
                  <a:schemeClr val="tx2">
                    <a:lumMod val="50000"/>
                  </a:schemeClr>
                </a:solidFill>
                <a:latin typeface="Constantia" pitchFamily="18" charset="0"/>
              </a:rPr>
              <a:t>sphere. </a:t>
            </a:r>
          </a:p>
          <a:p>
            <a:pPr marL="342900" indent="-342900" algn="l">
              <a:buFont typeface="Wingdings" pitchFamily="2" charset="2"/>
              <a:buChar char="Ø"/>
            </a:pPr>
            <a:r>
              <a:rPr lang="en-US" sz="2400" dirty="0" smtClean="0">
                <a:solidFill>
                  <a:schemeClr val="tx2">
                    <a:lumMod val="50000"/>
                  </a:schemeClr>
                </a:solidFill>
                <a:latin typeface="Constantia" pitchFamily="18" charset="0"/>
              </a:rPr>
              <a:t>These </a:t>
            </a:r>
            <a:r>
              <a:rPr lang="en-US" sz="2400" dirty="0">
                <a:solidFill>
                  <a:schemeClr val="tx2">
                    <a:lumMod val="50000"/>
                  </a:schemeClr>
                </a:solidFill>
                <a:latin typeface="Constantia" pitchFamily="18" charset="0"/>
              </a:rPr>
              <a:t>may be simple ions such as </a:t>
            </a:r>
            <a:r>
              <a:rPr lang="en-US" sz="2400" dirty="0" err="1" smtClean="0">
                <a:solidFill>
                  <a:schemeClr val="tx2">
                    <a:lumMod val="50000"/>
                  </a:schemeClr>
                </a:solidFill>
                <a:latin typeface="Constantia" pitchFamily="18" charset="0"/>
              </a:rPr>
              <a:t>Cl</a:t>
            </a:r>
            <a:r>
              <a:rPr lang="en-US" sz="2400" baseline="30000" dirty="0" smtClean="0">
                <a:solidFill>
                  <a:schemeClr val="tx2">
                    <a:lumMod val="50000"/>
                  </a:schemeClr>
                </a:solidFill>
                <a:latin typeface="Bookman Old Style" pitchFamily="18" charset="0"/>
              </a:rPr>
              <a:t>–</a:t>
            </a:r>
            <a:r>
              <a:rPr lang="en-US" sz="2400" dirty="0" smtClean="0">
                <a:solidFill>
                  <a:schemeClr val="tx2">
                    <a:lumMod val="50000"/>
                  </a:schemeClr>
                </a:solidFill>
                <a:latin typeface="Constantia" pitchFamily="18" charset="0"/>
              </a:rPr>
              <a:t>, </a:t>
            </a:r>
            <a:r>
              <a:rPr lang="en-US" sz="2400" dirty="0">
                <a:solidFill>
                  <a:schemeClr val="tx2">
                    <a:lumMod val="50000"/>
                  </a:schemeClr>
                </a:solidFill>
                <a:latin typeface="Constantia" pitchFamily="18" charset="0"/>
              </a:rPr>
              <a:t>small molecules such </a:t>
            </a:r>
            <a:r>
              <a:rPr lang="en-US" sz="2400" dirty="0" smtClean="0">
                <a:solidFill>
                  <a:schemeClr val="tx2">
                    <a:lumMod val="50000"/>
                  </a:schemeClr>
                </a:solidFill>
                <a:latin typeface="Constantia" pitchFamily="18" charset="0"/>
              </a:rPr>
              <a:t>as  </a:t>
            </a:r>
            <a:r>
              <a:rPr lang="en-US" sz="2400" dirty="0">
                <a:solidFill>
                  <a:schemeClr val="tx2">
                    <a:lumMod val="50000"/>
                  </a:schemeClr>
                </a:solidFill>
                <a:latin typeface="Constantia" pitchFamily="18" charset="0"/>
              </a:rPr>
              <a:t>H2O  or  NH3,  larger  molecules  such  as  H2NCH2CH2NH2 </a:t>
            </a:r>
            <a:r>
              <a:rPr lang="en-US" sz="2400" dirty="0" smtClean="0">
                <a:solidFill>
                  <a:schemeClr val="tx2">
                    <a:lumMod val="50000"/>
                  </a:schemeClr>
                </a:solidFill>
                <a:latin typeface="Constantia" pitchFamily="18" charset="0"/>
              </a:rPr>
              <a:t>or </a:t>
            </a:r>
            <a:r>
              <a:rPr lang="en-US" sz="2400" dirty="0" smtClean="0">
                <a:solidFill>
                  <a:schemeClr val="tx2">
                    <a:lumMod val="50000"/>
                  </a:schemeClr>
                </a:solidFill>
                <a:latin typeface="Bookman Old Style" pitchFamily="18" charset="0"/>
              </a:rPr>
              <a:t>macromolecules</a:t>
            </a:r>
            <a:r>
              <a:rPr lang="en-US" sz="2400" dirty="0">
                <a:solidFill>
                  <a:schemeClr val="tx2">
                    <a:lumMod val="50000"/>
                  </a:schemeClr>
                </a:solidFill>
                <a:latin typeface="Bookman Old Style" pitchFamily="18" charset="0"/>
              </a:rPr>
              <a:t>, such as proteins. </a:t>
            </a:r>
            <a:endParaRPr lang="en-US" sz="2400" dirty="0" smtClean="0">
              <a:solidFill>
                <a:schemeClr val="tx2">
                  <a:lumMod val="50000"/>
                </a:schemeClr>
              </a:solidFill>
              <a:latin typeface="Bookman Old Style" pitchFamily="18" charset="0"/>
            </a:endParaRPr>
          </a:p>
          <a:p>
            <a:pPr marL="342900" indent="-342900" algn="l">
              <a:buFont typeface="Wingdings" pitchFamily="2" charset="2"/>
              <a:buChar char="Ø"/>
            </a:pPr>
            <a:r>
              <a:rPr lang="en-US" sz="2400" dirty="0">
                <a:solidFill>
                  <a:schemeClr val="tx2">
                    <a:lumMod val="50000"/>
                  </a:schemeClr>
                </a:solidFill>
                <a:latin typeface="Bookman Old Style" pitchFamily="18" charset="0"/>
              </a:rPr>
              <a:t> </a:t>
            </a:r>
            <a:r>
              <a:rPr lang="en-US" sz="2400" b="1" i="1" dirty="0">
                <a:solidFill>
                  <a:srgbClr val="0000FF"/>
                </a:solidFill>
                <a:latin typeface="Constantia" pitchFamily="18" charset="0"/>
              </a:rPr>
              <a:t>Monodentate ligand</a:t>
            </a:r>
            <a:r>
              <a:rPr lang="en-US" sz="2400" dirty="0">
                <a:solidFill>
                  <a:srgbClr val="0000FF"/>
                </a:solidFill>
                <a:latin typeface="Bookman Old Style" pitchFamily="18" charset="0"/>
              </a:rPr>
              <a:t>: </a:t>
            </a:r>
            <a:r>
              <a:rPr lang="en-US" sz="2400" dirty="0">
                <a:solidFill>
                  <a:schemeClr val="tx2">
                    <a:lumMod val="50000"/>
                  </a:schemeClr>
                </a:solidFill>
                <a:latin typeface="Bookman Old Style" pitchFamily="18" charset="0"/>
              </a:rPr>
              <a:t>Bound to a metal ion through a single donor atom. </a:t>
            </a:r>
            <a:r>
              <a:rPr lang="en-US" sz="2400" dirty="0" smtClean="0">
                <a:solidFill>
                  <a:schemeClr val="tx2">
                    <a:lumMod val="50000"/>
                  </a:schemeClr>
                </a:solidFill>
                <a:latin typeface="Bookman Old Style" pitchFamily="18" charset="0"/>
              </a:rPr>
              <a:t>  </a:t>
            </a:r>
            <a:r>
              <a:rPr lang="en-US" sz="2400" i="1" u="sng" dirty="0" smtClean="0">
                <a:solidFill>
                  <a:schemeClr val="tx2">
                    <a:lumMod val="50000"/>
                  </a:schemeClr>
                </a:solidFill>
                <a:latin typeface="Bookman Old Style" pitchFamily="18" charset="0"/>
              </a:rPr>
              <a:t>Example</a:t>
            </a:r>
            <a:r>
              <a:rPr lang="en-US" sz="2400" dirty="0">
                <a:solidFill>
                  <a:schemeClr val="tx2">
                    <a:lumMod val="50000"/>
                  </a:schemeClr>
                </a:solidFill>
                <a:latin typeface="Bookman Old Style" pitchFamily="18" charset="0"/>
              </a:rPr>
              <a:t>; </a:t>
            </a:r>
            <a:r>
              <a:rPr lang="en-US" sz="2400" dirty="0" err="1" smtClean="0">
                <a:solidFill>
                  <a:schemeClr val="tx2">
                    <a:lumMod val="50000"/>
                  </a:schemeClr>
                </a:solidFill>
                <a:latin typeface="Bookman Old Style" pitchFamily="18" charset="0"/>
              </a:rPr>
              <a:t>Cl</a:t>
            </a:r>
            <a:r>
              <a:rPr lang="en-US" sz="2400" baseline="30000" dirty="0" smtClean="0">
                <a:solidFill>
                  <a:schemeClr val="tx2">
                    <a:lumMod val="50000"/>
                  </a:schemeClr>
                </a:solidFill>
                <a:latin typeface="Bookman Old Style" pitchFamily="18" charset="0"/>
              </a:rPr>
              <a:t>–</a:t>
            </a:r>
            <a:r>
              <a:rPr lang="en-US" sz="2400" dirty="0" smtClean="0">
                <a:solidFill>
                  <a:schemeClr val="tx2">
                    <a:lumMod val="50000"/>
                  </a:schemeClr>
                </a:solidFill>
                <a:latin typeface="Bookman Old Style" pitchFamily="18" charset="0"/>
              </a:rPr>
              <a:t>, H</a:t>
            </a:r>
            <a:r>
              <a:rPr lang="en-US" sz="2400" baseline="-25000" dirty="0" smtClean="0">
                <a:solidFill>
                  <a:schemeClr val="tx2">
                    <a:lumMod val="50000"/>
                  </a:schemeClr>
                </a:solidFill>
                <a:latin typeface="Bookman Old Style" pitchFamily="18" charset="0"/>
              </a:rPr>
              <a:t>2</a:t>
            </a:r>
            <a:r>
              <a:rPr lang="en-US" sz="2400" dirty="0" smtClean="0">
                <a:solidFill>
                  <a:schemeClr val="tx2">
                    <a:lumMod val="50000"/>
                  </a:schemeClr>
                </a:solidFill>
                <a:latin typeface="Bookman Old Style" pitchFamily="18" charset="0"/>
              </a:rPr>
              <a:t>O </a:t>
            </a:r>
            <a:r>
              <a:rPr lang="en-US" sz="2400" dirty="0">
                <a:solidFill>
                  <a:schemeClr val="tx2">
                    <a:lumMod val="50000"/>
                  </a:schemeClr>
                </a:solidFill>
                <a:latin typeface="Bookman Old Style" pitchFamily="18" charset="0"/>
              </a:rPr>
              <a:t>or NH</a:t>
            </a:r>
            <a:r>
              <a:rPr lang="en-US" sz="2400" baseline="-25000" dirty="0">
                <a:solidFill>
                  <a:schemeClr val="tx2">
                    <a:lumMod val="50000"/>
                  </a:schemeClr>
                </a:solidFill>
                <a:latin typeface="Bookman Old Style" pitchFamily="18" charset="0"/>
              </a:rPr>
              <a:t>3</a:t>
            </a:r>
            <a:r>
              <a:rPr lang="en-US" sz="2400" dirty="0">
                <a:solidFill>
                  <a:schemeClr val="tx2">
                    <a:lumMod val="50000"/>
                  </a:schemeClr>
                </a:solidFill>
                <a:latin typeface="Bookman Old Style" pitchFamily="18" charset="0"/>
              </a:rPr>
              <a:t>. </a:t>
            </a:r>
            <a:endParaRPr lang="en-US" sz="2400" dirty="0" smtClean="0">
              <a:solidFill>
                <a:schemeClr val="tx2">
                  <a:lumMod val="50000"/>
                </a:schemeClr>
              </a:solidFill>
              <a:latin typeface="Bookman Old Style" pitchFamily="18" charset="0"/>
            </a:endParaRPr>
          </a:p>
          <a:p>
            <a:pPr marL="342900" indent="-342900" algn="l">
              <a:buFont typeface="Wingdings" pitchFamily="2" charset="2"/>
              <a:buChar char="Ø"/>
            </a:pPr>
            <a:r>
              <a:rPr lang="en-US" sz="2400" dirty="0">
                <a:solidFill>
                  <a:schemeClr val="tx2">
                    <a:lumMod val="50000"/>
                  </a:schemeClr>
                </a:solidFill>
                <a:latin typeface="Bookman Old Style" pitchFamily="18" charset="0"/>
              </a:rPr>
              <a:t> </a:t>
            </a:r>
            <a:r>
              <a:rPr lang="en-US" sz="2400" b="1" i="1" dirty="0" err="1">
                <a:solidFill>
                  <a:srgbClr val="0000FF"/>
                </a:solidFill>
                <a:latin typeface="Constantia" pitchFamily="18" charset="0"/>
              </a:rPr>
              <a:t>Bidentate</a:t>
            </a:r>
            <a:r>
              <a:rPr lang="en-US" sz="2400" b="1" i="1" dirty="0">
                <a:solidFill>
                  <a:srgbClr val="0000FF"/>
                </a:solidFill>
                <a:latin typeface="Constantia" pitchFamily="18" charset="0"/>
              </a:rPr>
              <a:t> ligand: </a:t>
            </a:r>
            <a:r>
              <a:rPr lang="en-US" sz="2400" dirty="0">
                <a:solidFill>
                  <a:schemeClr val="tx2">
                    <a:lumMod val="50000"/>
                  </a:schemeClr>
                </a:solidFill>
                <a:latin typeface="Bookman Old Style" pitchFamily="18" charset="0"/>
              </a:rPr>
              <a:t>Bound through two donor atoms.  </a:t>
            </a:r>
          </a:p>
          <a:p>
            <a:pPr algn="l"/>
            <a:r>
              <a:rPr lang="en-US" sz="2400" dirty="0" smtClean="0">
                <a:solidFill>
                  <a:schemeClr val="tx2">
                    <a:lumMod val="50000"/>
                  </a:schemeClr>
                </a:solidFill>
                <a:latin typeface="Bookman Old Style" pitchFamily="18" charset="0"/>
              </a:rPr>
              <a:t>                           </a:t>
            </a:r>
            <a:r>
              <a:rPr lang="en-US" sz="2400" i="1" u="sng" dirty="0" smtClean="0">
                <a:solidFill>
                  <a:schemeClr val="tx2">
                    <a:lumMod val="50000"/>
                  </a:schemeClr>
                </a:solidFill>
                <a:latin typeface="Bookman Old Style" pitchFamily="18" charset="0"/>
              </a:rPr>
              <a:t>Example</a:t>
            </a:r>
            <a:r>
              <a:rPr lang="en-US" sz="2400" dirty="0">
                <a:solidFill>
                  <a:schemeClr val="tx2">
                    <a:lumMod val="50000"/>
                  </a:schemeClr>
                </a:solidFill>
                <a:latin typeface="Bookman Old Style" pitchFamily="18" charset="0"/>
              </a:rPr>
              <a:t>; H</a:t>
            </a:r>
            <a:r>
              <a:rPr lang="en-US" sz="2400" baseline="-25000" dirty="0">
                <a:solidFill>
                  <a:schemeClr val="tx2">
                    <a:lumMod val="50000"/>
                  </a:schemeClr>
                </a:solidFill>
                <a:latin typeface="Bookman Old Style" pitchFamily="18" charset="0"/>
              </a:rPr>
              <a:t>2</a:t>
            </a:r>
            <a:r>
              <a:rPr lang="en-US" sz="2400" dirty="0">
                <a:solidFill>
                  <a:schemeClr val="tx2">
                    <a:lumMod val="50000"/>
                  </a:schemeClr>
                </a:solidFill>
                <a:latin typeface="Bookman Old Style" pitchFamily="18" charset="0"/>
              </a:rPr>
              <a:t>NCH</a:t>
            </a:r>
            <a:r>
              <a:rPr lang="en-US" sz="2400" baseline="-25000" dirty="0">
                <a:solidFill>
                  <a:schemeClr val="tx2">
                    <a:lumMod val="50000"/>
                  </a:schemeClr>
                </a:solidFill>
                <a:latin typeface="Bookman Old Style" pitchFamily="18" charset="0"/>
              </a:rPr>
              <a:t>2</a:t>
            </a:r>
            <a:r>
              <a:rPr lang="en-US" sz="2400" dirty="0">
                <a:solidFill>
                  <a:schemeClr val="tx2">
                    <a:lumMod val="50000"/>
                  </a:schemeClr>
                </a:solidFill>
                <a:latin typeface="Bookman Old Style" pitchFamily="18" charset="0"/>
              </a:rPr>
              <a:t>CH</a:t>
            </a:r>
            <a:r>
              <a:rPr lang="en-US" sz="2400" baseline="-25000" dirty="0">
                <a:solidFill>
                  <a:schemeClr val="tx2">
                    <a:lumMod val="50000"/>
                  </a:schemeClr>
                </a:solidFill>
                <a:latin typeface="Bookman Old Style" pitchFamily="18" charset="0"/>
              </a:rPr>
              <a:t>2</a:t>
            </a:r>
            <a:r>
              <a:rPr lang="en-US" sz="2400" dirty="0">
                <a:solidFill>
                  <a:schemeClr val="tx2">
                    <a:lumMod val="50000"/>
                  </a:schemeClr>
                </a:solidFill>
                <a:latin typeface="Bookman Old Style" pitchFamily="18" charset="0"/>
              </a:rPr>
              <a:t>NH</a:t>
            </a:r>
            <a:r>
              <a:rPr lang="en-US" sz="2400" baseline="-25000" dirty="0">
                <a:solidFill>
                  <a:schemeClr val="tx2">
                    <a:lumMod val="50000"/>
                  </a:schemeClr>
                </a:solidFill>
                <a:latin typeface="Bookman Old Style" pitchFamily="18" charset="0"/>
              </a:rPr>
              <a:t>2</a:t>
            </a:r>
            <a:r>
              <a:rPr lang="en-US" sz="2400" dirty="0">
                <a:solidFill>
                  <a:schemeClr val="tx2">
                    <a:lumMod val="50000"/>
                  </a:schemeClr>
                </a:solidFill>
                <a:latin typeface="Bookman Old Style" pitchFamily="18" charset="0"/>
              </a:rPr>
              <a:t> or </a:t>
            </a:r>
            <a:r>
              <a:rPr lang="en-US" sz="2400" dirty="0" smtClean="0">
                <a:solidFill>
                  <a:schemeClr val="tx2">
                    <a:lumMod val="50000"/>
                  </a:schemeClr>
                </a:solidFill>
                <a:latin typeface="Bookman Old Style" pitchFamily="18" charset="0"/>
              </a:rPr>
              <a:t>C</a:t>
            </a:r>
            <a:r>
              <a:rPr lang="en-US" sz="2400" baseline="-25000" dirty="0" smtClean="0">
                <a:solidFill>
                  <a:schemeClr val="tx2">
                    <a:lumMod val="50000"/>
                  </a:schemeClr>
                </a:solidFill>
                <a:latin typeface="Bookman Old Style" pitchFamily="18" charset="0"/>
              </a:rPr>
              <a:t>2</a:t>
            </a:r>
            <a:r>
              <a:rPr lang="en-US" sz="2400" dirty="0" smtClean="0">
                <a:solidFill>
                  <a:schemeClr val="tx2">
                    <a:lumMod val="50000"/>
                  </a:schemeClr>
                </a:solidFill>
                <a:latin typeface="Bookman Old Style" pitchFamily="18" charset="0"/>
              </a:rPr>
              <a:t>O</a:t>
            </a:r>
            <a:r>
              <a:rPr lang="en-US" sz="2400" baseline="-25000" dirty="0" smtClean="0">
                <a:solidFill>
                  <a:schemeClr val="tx2">
                    <a:lumMod val="50000"/>
                  </a:schemeClr>
                </a:solidFill>
                <a:latin typeface="Bookman Old Style" pitchFamily="18" charset="0"/>
              </a:rPr>
              <a:t>4</a:t>
            </a:r>
            <a:r>
              <a:rPr lang="en-US" sz="2400" baseline="30000" dirty="0" smtClean="0">
                <a:solidFill>
                  <a:schemeClr val="tx2">
                    <a:lumMod val="50000"/>
                  </a:schemeClr>
                </a:solidFill>
                <a:latin typeface="Bookman Old Style" pitchFamily="18" charset="0"/>
              </a:rPr>
              <a:t>2</a:t>
            </a:r>
            <a:r>
              <a:rPr lang="en-US" sz="2400" baseline="30000" dirty="0">
                <a:solidFill>
                  <a:schemeClr val="tx2">
                    <a:lumMod val="50000"/>
                  </a:schemeClr>
                </a:solidFill>
                <a:latin typeface="Bookman Old Style" pitchFamily="18" charset="0"/>
              </a:rPr>
              <a:t>–</a:t>
            </a:r>
          </a:p>
          <a:p>
            <a:pPr marL="342900" indent="-342900" algn="l">
              <a:buFont typeface="Wingdings" pitchFamily="2" charset="2"/>
              <a:buChar char="Ø"/>
            </a:pPr>
            <a:r>
              <a:rPr lang="en-US" sz="2400" dirty="0">
                <a:solidFill>
                  <a:schemeClr val="tx2">
                    <a:lumMod val="50000"/>
                  </a:schemeClr>
                </a:solidFill>
                <a:latin typeface="Bookman Old Style" pitchFamily="18" charset="0"/>
              </a:rPr>
              <a:t> </a:t>
            </a:r>
            <a:r>
              <a:rPr lang="en-US" sz="2400" b="1" i="1" dirty="0">
                <a:solidFill>
                  <a:srgbClr val="0000FF"/>
                </a:solidFill>
                <a:latin typeface="Constantia" pitchFamily="18" charset="0"/>
              </a:rPr>
              <a:t>Polydentate ligand:  </a:t>
            </a:r>
            <a:r>
              <a:rPr lang="en-US" sz="2400" dirty="0">
                <a:solidFill>
                  <a:schemeClr val="tx2">
                    <a:lumMod val="50000"/>
                  </a:schemeClr>
                </a:solidFill>
                <a:latin typeface="Bookman Old Style" pitchFamily="18" charset="0"/>
              </a:rPr>
              <a:t>bond using the electron pairs of many atoms and also known as </a:t>
            </a:r>
            <a:r>
              <a:rPr lang="en-US" sz="2400" i="1" dirty="0" smtClean="0">
                <a:solidFill>
                  <a:srgbClr val="FF0000"/>
                </a:solidFill>
                <a:effectLst>
                  <a:outerShdw blurRad="38100" dist="38100" dir="2700000" algn="tl">
                    <a:srgbClr val="000000">
                      <a:alpha val="43137"/>
                    </a:srgbClr>
                  </a:outerShdw>
                </a:effectLst>
                <a:latin typeface="Bookman Old Style" pitchFamily="18" charset="0"/>
              </a:rPr>
              <a:t>chelating </a:t>
            </a:r>
            <a:r>
              <a:rPr lang="en-US" sz="2400" i="1" dirty="0">
                <a:solidFill>
                  <a:srgbClr val="FF0000"/>
                </a:solidFill>
                <a:effectLst>
                  <a:outerShdw blurRad="38100" dist="38100" dir="2700000" algn="tl">
                    <a:srgbClr val="000000">
                      <a:alpha val="43137"/>
                    </a:srgbClr>
                  </a:outerShdw>
                </a:effectLst>
                <a:latin typeface="Bookman Old Style" pitchFamily="18" charset="0"/>
              </a:rPr>
              <a:t>agents</a:t>
            </a:r>
            <a:r>
              <a:rPr lang="en-US" sz="2400" dirty="0">
                <a:solidFill>
                  <a:schemeClr val="tx2">
                    <a:lumMod val="50000"/>
                  </a:schemeClr>
                </a:solidFill>
                <a:latin typeface="Bookman Old Style" pitchFamily="18" charset="0"/>
              </a:rPr>
              <a:t>. This group includes </a:t>
            </a:r>
            <a:r>
              <a:rPr lang="en-US" sz="2400" dirty="0" err="1">
                <a:solidFill>
                  <a:schemeClr val="tx2">
                    <a:lumMod val="50000"/>
                  </a:schemeClr>
                </a:solidFill>
                <a:latin typeface="Bookman Old Style" pitchFamily="18" charset="0"/>
              </a:rPr>
              <a:t>bidentate</a:t>
            </a:r>
            <a:r>
              <a:rPr lang="en-US" sz="2400" dirty="0">
                <a:solidFill>
                  <a:schemeClr val="tx2">
                    <a:lumMod val="50000"/>
                  </a:schemeClr>
                </a:solidFill>
                <a:latin typeface="Bookman Old Style" pitchFamily="18" charset="0"/>
              </a:rPr>
              <a:t>. </a:t>
            </a:r>
            <a:r>
              <a:rPr lang="en-US" sz="2400" i="1" u="sng" dirty="0" smtClean="0">
                <a:solidFill>
                  <a:schemeClr val="tx2">
                    <a:lumMod val="50000"/>
                  </a:schemeClr>
                </a:solidFill>
                <a:latin typeface="Bookman Old Style" pitchFamily="18" charset="0"/>
              </a:rPr>
              <a:t>Example</a:t>
            </a:r>
            <a:r>
              <a:rPr lang="en-US" sz="2400" dirty="0">
                <a:solidFill>
                  <a:schemeClr val="tx2">
                    <a:lumMod val="50000"/>
                  </a:schemeClr>
                </a:solidFill>
                <a:latin typeface="Bookman Old Style" pitchFamily="18" charset="0"/>
              </a:rPr>
              <a:t>; </a:t>
            </a:r>
            <a:r>
              <a:rPr lang="en-US" sz="2400" dirty="0" smtClean="0">
                <a:solidFill>
                  <a:schemeClr val="tx2">
                    <a:lumMod val="50000"/>
                  </a:schemeClr>
                </a:solidFill>
                <a:latin typeface="Bookman Old Style" pitchFamily="18" charset="0"/>
              </a:rPr>
              <a:t>EDTA</a:t>
            </a:r>
            <a:r>
              <a:rPr lang="en-US" sz="2400" baseline="30000" dirty="0" smtClean="0">
                <a:solidFill>
                  <a:schemeClr val="tx2">
                    <a:lumMod val="50000"/>
                  </a:schemeClr>
                </a:solidFill>
                <a:latin typeface="Bookman Old Style" pitchFamily="18" charset="0"/>
              </a:rPr>
              <a:t>4-</a:t>
            </a:r>
          </a:p>
          <a:p>
            <a:pPr algn="l"/>
            <a:r>
              <a:rPr lang="en-US" sz="2400" baseline="30000" dirty="0">
                <a:solidFill>
                  <a:schemeClr val="tx2">
                    <a:lumMod val="50000"/>
                  </a:schemeClr>
                </a:solidFill>
                <a:latin typeface="Bookman Old Style" pitchFamily="18" charset="0"/>
              </a:rPr>
              <a:t> </a:t>
            </a:r>
            <a:r>
              <a:rPr lang="en-US" sz="2400" b="1" i="1" dirty="0" err="1">
                <a:solidFill>
                  <a:srgbClr val="0000FF"/>
                </a:solidFill>
                <a:latin typeface="Constantia" pitchFamily="18" charset="0"/>
              </a:rPr>
              <a:t>Ambidentate</a:t>
            </a:r>
            <a:r>
              <a:rPr lang="en-US" sz="2400" b="1" i="1" dirty="0">
                <a:solidFill>
                  <a:srgbClr val="0000FF"/>
                </a:solidFill>
                <a:latin typeface="Constantia" pitchFamily="18" charset="0"/>
              </a:rPr>
              <a:t> ligand: </a:t>
            </a:r>
            <a:r>
              <a:rPr lang="en-US" sz="2400" dirty="0">
                <a:solidFill>
                  <a:schemeClr val="tx2">
                    <a:lumMod val="50000"/>
                  </a:schemeClr>
                </a:solidFill>
                <a:latin typeface="Bookman Old Style" pitchFamily="18" charset="0"/>
              </a:rPr>
              <a:t>Ligand which can ligate through two different atoms. </a:t>
            </a:r>
          </a:p>
          <a:p>
            <a:pPr algn="l"/>
            <a:r>
              <a:rPr lang="en-US" sz="2400" dirty="0" smtClean="0">
                <a:solidFill>
                  <a:schemeClr val="tx2">
                    <a:lumMod val="50000"/>
                  </a:schemeClr>
                </a:solidFill>
                <a:latin typeface="Bookman Old Style" pitchFamily="18" charset="0"/>
              </a:rPr>
              <a:t>               </a:t>
            </a:r>
            <a:r>
              <a:rPr lang="en-US" sz="2400" i="1" u="sng" dirty="0" smtClean="0">
                <a:solidFill>
                  <a:schemeClr val="tx2">
                    <a:lumMod val="50000"/>
                  </a:schemeClr>
                </a:solidFill>
                <a:latin typeface="Bookman Old Style" pitchFamily="18" charset="0"/>
              </a:rPr>
              <a:t>Example</a:t>
            </a:r>
            <a:r>
              <a:rPr lang="en-US" sz="2400" dirty="0">
                <a:solidFill>
                  <a:schemeClr val="tx2">
                    <a:lumMod val="50000"/>
                  </a:schemeClr>
                </a:solidFill>
                <a:latin typeface="Bookman Old Style" pitchFamily="18" charset="0"/>
              </a:rPr>
              <a:t>; </a:t>
            </a:r>
            <a:r>
              <a:rPr lang="en-US" sz="2400" dirty="0" smtClean="0">
                <a:solidFill>
                  <a:schemeClr val="tx2">
                    <a:lumMod val="50000"/>
                  </a:schemeClr>
                </a:solidFill>
                <a:latin typeface="Bookman Old Style" pitchFamily="18" charset="0"/>
              </a:rPr>
              <a:t>NO</a:t>
            </a:r>
            <a:r>
              <a:rPr lang="en-US" sz="2400" baseline="-25000" dirty="0" smtClean="0">
                <a:solidFill>
                  <a:schemeClr val="tx2">
                    <a:lumMod val="50000"/>
                  </a:schemeClr>
                </a:solidFill>
                <a:latin typeface="Bookman Old Style" pitchFamily="18" charset="0"/>
              </a:rPr>
              <a:t>2</a:t>
            </a:r>
            <a:r>
              <a:rPr lang="en-US" sz="2400" baseline="30000" dirty="0" smtClean="0">
                <a:solidFill>
                  <a:schemeClr val="tx2">
                    <a:lumMod val="50000"/>
                  </a:schemeClr>
                </a:solidFill>
                <a:latin typeface="Bookman Old Style" pitchFamily="18" charset="0"/>
              </a:rPr>
              <a:t>–</a:t>
            </a:r>
            <a:r>
              <a:rPr lang="en-US" sz="2400" dirty="0" smtClean="0">
                <a:solidFill>
                  <a:schemeClr val="tx2">
                    <a:lumMod val="50000"/>
                  </a:schemeClr>
                </a:solidFill>
                <a:latin typeface="Bookman Old Style" pitchFamily="18" charset="0"/>
              </a:rPr>
              <a:t> </a:t>
            </a:r>
            <a:r>
              <a:rPr lang="en-US" sz="2400" dirty="0">
                <a:solidFill>
                  <a:schemeClr val="tx2">
                    <a:lumMod val="50000"/>
                  </a:schemeClr>
                </a:solidFill>
                <a:latin typeface="Bookman Old Style" pitchFamily="18" charset="0"/>
              </a:rPr>
              <a:t>and </a:t>
            </a:r>
            <a:r>
              <a:rPr lang="en-US" sz="2400" dirty="0" smtClean="0">
                <a:solidFill>
                  <a:schemeClr val="tx2">
                    <a:lumMod val="50000"/>
                  </a:schemeClr>
                </a:solidFill>
                <a:latin typeface="Bookman Old Style" pitchFamily="18" charset="0"/>
              </a:rPr>
              <a:t>SCN– ions</a:t>
            </a:r>
            <a:r>
              <a:rPr lang="en-US" sz="2400" dirty="0">
                <a:solidFill>
                  <a:schemeClr val="tx2">
                    <a:lumMod val="50000"/>
                  </a:schemeClr>
                </a:solidFill>
                <a:latin typeface="Bookman Old Style" pitchFamily="18" charset="0"/>
              </a:rPr>
              <a:t>.</a:t>
            </a:r>
          </a:p>
          <a:p>
            <a:pPr marL="342900" indent="-342900" algn="l">
              <a:buFont typeface="Wingdings" pitchFamily="2" charset="2"/>
              <a:buChar char="Ø"/>
            </a:pPr>
            <a:endParaRPr lang="en-US" sz="2400" baseline="30000" dirty="0" smtClean="0">
              <a:solidFill>
                <a:schemeClr val="tx2">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0" y="5687"/>
            <a:ext cx="9144000" cy="3194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a:off x="0" y="3200401"/>
            <a:ext cx="9144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66290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962400"/>
            <a:ext cx="91440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3866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 y="990600"/>
            <a:ext cx="8686800" cy="1417638"/>
          </a:xfrm>
        </p:spPr>
        <p:txBody>
          <a:bodyPr>
            <a:noAutofit/>
          </a:bodyPr>
          <a:lstStyle/>
          <a:p>
            <a:pPr algn="l"/>
            <a:r>
              <a:rPr lang="en-US" sz="2400" dirty="0" smtClean="0"/>
              <a:t/>
            </a:r>
            <a:br>
              <a:rPr lang="en-US" sz="2400" dirty="0" smtClean="0"/>
            </a:br>
            <a:r>
              <a:rPr lang="en-US" sz="2400" dirty="0" smtClean="0">
                <a:latin typeface="Constantia" pitchFamily="18" charset="0"/>
              </a:rPr>
              <a:t>(a) and (b) represent </a:t>
            </a:r>
            <a:r>
              <a:rPr lang="en-US" sz="2400" dirty="0" err="1" smtClean="0">
                <a:latin typeface="Constantia" pitchFamily="18" charset="0"/>
              </a:rPr>
              <a:t>bidentate</a:t>
            </a:r>
            <a:r>
              <a:rPr lang="en-US" sz="2400" dirty="0" smtClean="0">
                <a:latin typeface="Constantia" pitchFamily="18" charset="0"/>
              </a:rPr>
              <a:t> ligands bound to cobalt.</a:t>
            </a:r>
            <a:br>
              <a:rPr lang="en-US" sz="2400" dirty="0" smtClean="0">
                <a:latin typeface="Constantia" pitchFamily="18" charset="0"/>
              </a:rPr>
            </a:br>
            <a:r>
              <a:rPr lang="en-US" sz="2400" dirty="0" smtClean="0">
                <a:latin typeface="Constantia" pitchFamily="18" charset="0"/>
              </a:rPr>
              <a:t>(c) and (d) represent a </a:t>
            </a:r>
            <a:r>
              <a:rPr lang="en-US" sz="2400" dirty="0" err="1" smtClean="0">
                <a:latin typeface="Constantia" pitchFamily="18" charset="0"/>
              </a:rPr>
              <a:t>hexadentate</a:t>
            </a:r>
            <a:r>
              <a:rPr lang="en-US" sz="2400" dirty="0" smtClean="0">
                <a:latin typeface="Constantia" pitchFamily="18" charset="0"/>
              </a:rPr>
              <a:t> </a:t>
            </a:r>
            <a:r>
              <a:rPr lang="en-US" sz="2400" dirty="0">
                <a:latin typeface="Constantia" pitchFamily="18" charset="0"/>
              </a:rPr>
              <a:t>ligands bound to cobalt.</a:t>
            </a:r>
            <a:r>
              <a:rPr lang="en-US" sz="2400" dirty="0" smtClean="0">
                <a:latin typeface="Constantia" pitchFamily="18" charset="0"/>
              </a:rPr>
              <a:t/>
            </a:r>
            <a:br>
              <a:rPr lang="en-US" sz="2400" dirty="0" smtClean="0">
                <a:latin typeface="Constantia" pitchFamily="18" charset="0"/>
              </a:rPr>
            </a:br>
            <a:r>
              <a:rPr lang="en-US" sz="2400" dirty="0" smtClean="0"/>
              <a:t/>
            </a:r>
            <a:br>
              <a:rPr lang="en-US" sz="2400" dirty="0" smtClean="0"/>
            </a:br>
            <a:endParaRPr lang="en-US" sz="2400" dirty="0"/>
          </a:p>
        </p:txBody>
      </p:sp>
      <p:pic>
        <p:nvPicPr>
          <p:cNvPr id="9218" name="Picture 2"/>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0" y="2286000"/>
            <a:ext cx="44958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0" y="1"/>
            <a:ext cx="9144000" cy="762000"/>
          </a:xfrm>
          <a:prstGeom prst="rect">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solidFill>
                  <a:schemeClr val="tx2">
                    <a:lumMod val="50000"/>
                  </a:schemeClr>
                </a:solidFill>
                <a:latin typeface="Bookman Old Style" pitchFamily="18" charset="0"/>
              </a:rPr>
              <a:t>How polydentate bound to central metal atom.</a:t>
            </a:r>
            <a:endParaRPr lang="en-US" b="1" i="1" dirty="0">
              <a:solidFill>
                <a:srgbClr val="FF0000"/>
              </a:solidFill>
              <a:latin typeface="Bookman Old Style" pitchFamily="18" charset="0"/>
            </a:endParaRPr>
          </a:p>
        </p:txBody>
      </p:sp>
      <p:pic>
        <p:nvPicPr>
          <p:cNvPr id="9220" name="Picture 4"/>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4495800" y="2286000"/>
            <a:ext cx="4655026"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0818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 y="758883"/>
            <a:ext cx="9246442" cy="4801314"/>
          </a:xfrm>
          <a:prstGeom prst="rect">
            <a:avLst/>
          </a:prstGeom>
          <a:noFill/>
        </p:spPr>
        <p:txBody>
          <a:bodyPr wrap="none" rtlCol="0">
            <a:spAutoFit/>
          </a:bodyPr>
          <a:lstStyle/>
          <a:p>
            <a:pPr algn="just"/>
            <a:r>
              <a:rPr lang="en-US" sz="2400" b="1" i="1" dirty="0" smtClean="0">
                <a:latin typeface="Constantia" pitchFamily="18" charset="0"/>
              </a:rPr>
              <a:t>Oxidation number of central metal atom: </a:t>
            </a:r>
          </a:p>
          <a:p>
            <a:pPr marL="342900" indent="-342900" algn="just">
              <a:buFont typeface="Wingdings" pitchFamily="2" charset="2"/>
              <a:buChar char="ü"/>
            </a:pPr>
            <a:r>
              <a:rPr lang="en-US" sz="2400" dirty="0" smtClean="0">
                <a:latin typeface="Constantia" pitchFamily="18" charset="0"/>
              </a:rPr>
              <a:t>  defined as the charge it would carry if all the ligands are removed</a:t>
            </a:r>
          </a:p>
          <a:p>
            <a:pPr algn="just"/>
            <a:r>
              <a:rPr lang="en-US" sz="2400" dirty="0" smtClean="0">
                <a:latin typeface="Constantia" pitchFamily="18" charset="0"/>
              </a:rPr>
              <a:t> along with the electron pairs that are shared with the central metal</a:t>
            </a:r>
          </a:p>
          <a:p>
            <a:pPr algn="just"/>
            <a:r>
              <a:rPr lang="en-US" sz="2400" dirty="0" smtClean="0">
                <a:latin typeface="Constantia" pitchFamily="18" charset="0"/>
              </a:rPr>
              <a:t> atom.</a:t>
            </a:r>
          </a:p>
          <a:p>
            <a:pPr marL="342900" indent="-342900" algn="just">
              <a:buFont typeface="Wingdings" pitchFamily="2" charset="2"/>
              <a:buChar char="v"/>
            </a:pPr>
            <a:r>
              <a:rPr lang="en-US" sz="2400" dirty="0" smtClean="0">
                <a:latin typeface="Constantia" pitchFamily="18" charset="0"/>
              </a:rPr>
              <a:t> Complex </a:t>
            </a:r>
            <a:r>
              <a:rPr lang="en-US" sz="2400" dirty="0">
                <a:latin typeface="Constantia" pitchFamily="18" charset="0"/>
              </a:rPr>
              <a:t>can be classified based on the kind of donor atoms</a:t>
            </a:r>
            <a:r>
              <a:rPr lang="en-US" sz="2400" dirty="0" smtClean="0">
                <a:latin typeface="Constantia" pitchFamily="18" charset="0"/>
              </a:rPr>
              <a:t>.</a:t>
            </a:r>
          </a:p>
          <a:p>
            <a:pPr algn="just"/>
            <a:r>
              <a:rPr lang="en-US" sz="2400" dirty="0" smtClean="0">
                <a:latin typeface="Constantia" pitchFamily="18" charset="0"/>
              </a:rPr>
              <a:t>            a. </a:t>
            </a:r>
            <a:r>
              <a:rPr lang="en-US" sz="2400" dirty="0" err="1" smtClean="0">
                <a:latin typeface="Constantia" pitchFamily="18" charset="0"/>
              </a:rPr>
              <a:t>Homoleptic</a:t>
            </a:r>
            <a:r>
              <a:rPr lang="en-US" sz="2400" dirty="0" smtClean="0">
                <a:latin typeface="Constantia" pitchFamily="18" charset="0"/>
              </a:rPr>
              <a:t> complexes</a:t>
            </a:r>
          </a:p>
          <a:p>
            <a:pPr algn="just"/>
            <a:endParaRPr lang="en-US" sz="2400" dirty="0">
              <a:latin typeface="Constantia" pitchFamily="18" charset="0"/>
            </a:endParaRPr>
          </a:p>
          <a:p>
            <a:pPr algn="just"/>
            <a:endParaRPr lang="en-US" sz="2400" dirty="0" smtClean="0">
              <a:latin typeface="Constantia" pitchFamily="18" charset="0"/>
            </a:endParaRPr>
          </a:p>
          <a:p>
            <a:pPr algn="just"/>
            <a:endParaRPr lang="en-US" sz="2400" dirty="0">
              <a:latin typeface="Constantia" pitchFamily="18" charset="0"/>
            </a:endParaRPr>
          </a:p>
          <a:p>
            <a:pPr algn="just"/>
            <a:endParaRPr lang="en-US" sz="2400" dirty="0" smtClean="0">
              <a:latin typeface="Constantia" pitchFamily="18" charset="0"/>
            </a:endParaRPr>
          </a:p>
          <a:p>
            <a:pPr algn="just"/>
            <a:r>
              <a:rPr lang="en-US" sz="2400" dirty="0">
                <a:latin typeface="Constantia" pitchFamily="18" charset="0"/>
              </a:rPr>
              <a:t>       </a:t>
            </a:r>
            <a:r>
              <a:rPr lang="en-US" sz="2400" dirty="0" smtClean="0">
                <a:latin typeface="Constantia" pitchFamily="18" charset="0"/>
              </a:rPr>
              <a:t>      b</a:t>
            </a:r>
            <a:r>
              <a:rPr lang="en-US" sz="2400" dirty="0">
                <a:latin typeface="Constantia" pitchFamily="18" charset="0"/>
              </a:rPr>
              <a:t>. </a:t>
            </a:r>
            <a:r>
              <a:rPr lang="en-US" sz="2400" dirty="0" err="1">
                <a:latin typeface="Constantia" pitchFamily="18" charset="0"/>
              </a:rPr>
              <a:t>Heteroleptic</a:t>
            </a:r>
            <a:r>
              <a:rPr lang="en-US" sz="2400" dirty="0">
                <a:latin typeface="Constantia" pitchFamily="18" charset="0"/>
              </a:rPr>
              <a:t> complexes </a:t>
            </a:r>
            <a:endParaRPr lang="en-US" sz="2400" dirty="0" smtClean="0">
              <a:latin typeface="Constantia" pitchFamily="18" charset="0"/>
            </a:endParaRPr>
          </a:p>
          <a:p>
            <a:pPr algn="just"/>
            <a:endParaRPr lang="en-US" sz="2400" dirty="0" smtClean="0">
              <a:latin typeface="Constantia" pitchFamily="18" charset="0"/>
            </a:endParaRPr>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0493" y="2771363"/>
            <a:ext cx="2590800" cy="192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09593" y="4903527"/>
            <a:ext cx="2851700" cy="201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ctrTitle"/>
          </p:nvPr>
        </p:nvSpPr>
        <p:spPr>
          <a:xfrm>
            <a:off x="0" y="1"/>
            <a:ext cx="9144000" cy="7620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b="1" i="1" dirty="0" smtClean="0">
                <a:solidFill>
                  <a:schemeClr val="tx2">
                    <a:lumMod val="50000"/>
                  </a:schemeClr>
                </a:solidFill>
                <a:latin typeface="Bookman Old Style" pitchFamily="18" charset="0"/>
              </a:rPr>
              <a:t>Cont’d</a:t>
            </a:r>
            <a:endParaRPr lang="en-US" b="1" i="1" dirty="0">
              <a:solidFill>
                <a:srgbClr val="FF0000"/>
              </a:solidFill>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2" cstate="print"/>
          <a:srcRect/>
          <a:stretch>
            <a:fillRect/>
          </a:stretch>
        </p:blipFill>
        <p:spPr bwMode="auto">
          <a:xfrm>
            <a:off x="1219200" y="457200"/>
            <a:ext cx="5791200" cy="457200"/>
          </a:xfrm>
          <a:prstGeom prst="rect">
            <a:avLst/>
          </a:prstGeom>
          <a:noFill/>
          <a:ln w="9525">
            <a:noFill/>
            <a:miter lim="800000"/>
            <a:headEnd/>
            <a:tailEnd/>
          </a:ln>
        </p:spPr>
      </p:pic>
      <p:pic>
        <p:nvPicPr>
          <p:cNvPr id="91140" name="Picture 4"/>
          <p:cNvPicPr>
            <a:picLocks noChangeAspect="1" noChangeArrowheads="1"/>
          </p:cNvPicPr>
          <p:nvPr/>
        </p:nvPicPr>
        <p:blipFill>
          <a:blip r:embed="rId3" cstate="print"/>
          <a:srcRect/>
          <a:stretch>
            <a:fillRect/>
          </a:stretch>
        </p:blipFill>
        <p:spPr bwMode="auto">
          <a:xfrm>
            <a:off x="838200" y="1295400"/>
            <a:ext cx="7239000" cy="48006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33"/>
            <a:ext cx="9144000" cy="733567"/>
          </a:xfrm>
          <a:solidFill>
            <a:schemeClr val="tx2">
              <a:lumMod val="40000"/>
              <a:lumOff val="60000"/>
            </a:schemeClr>
          </a:solidFill>
        </p:spPr>
        <p:txBody>
          <a:bodyPr>
            <a:normAutofit fontScale="90000"/>
          </a:bodyPr>
          <a:lstStyle/>
          <a:p>
            <a:r>
              <a:rPr lang="en-US" dirty="0" smtClean="0"/>
              <a:t>Cont’d </a:t>
            </a:r>
            <a:endParaRPr lang="en-US" dirty="0"/>
          </a:p>
        </p:txBody>
      </p:sp>
      <p:sp>
        <p:nvSpPr>
          <p:cNvPr id="3" name="Rectangle 2"/>
          <p:cNvSpPr/>
          <p:nvPr/>
        </p:nvSpPr>
        <p:spPr>
          <a:xfrm>
            <a:off x="0" y="743634"/>
            <a:ext cx="9144000" cy="4770537"/>
          </a:xfrm>
          <a:prstGeom prst="rect">
            <a:avLst/>
          </a:prstGeom>
        </p:spPr>
        <p:txBody>
          <a:bodyPr wrap="square">
            <a:spAutoFit/>
          </a:bodyPr>
          <a:lstStyle/>
          <a:p>
            <a:r>
              <a:rPr lang="en-US" sz="2400" dirty="0">
                <a:latin typeface="Constantia" pitchFamily="18" charset="0"/>
              </a:rPr>
              <a:t>Based on the type of charge on the complex they </a:t>
            </a:r>
            <a:r>
              <a:rPr lang="en-US" sz="2400" dirty="0" smtClean="0">
                <a:latin typeface="Constantia" pitchFamily="18" charset="0"/>
              </a:rPr>
              <a:t>can classified </a:t>
            </a:r>
            <a:r>
              <a:rPr lang="en-US" sz="2400" dirty="0">
                <a:latin typeface="Constantia" pitchFamily="18" charset="0"/>
              </a:rPr>
              <a:t>in to three, as listed </a:t>
            </a:r>
            <a:r>
              <a:rPr lang="en-US" sz="2400" dirty="0" smtClean="0">
                <a:latin typeface="Constantia" pitchFamily="18" charset="0"/>
              </a:rPr>
              <a:t>below.</a:t>
            </a:r>
          </a:p>
          <a:p>
            <a:r>
              <a:rPr lang="en-US" sz="2400" dirty="0" smtClean="0">
                <a:latin typeface="Constantia" pitchFamily="18" charset="0"/>
              </a:rPr>
              <a:t> </a:t>
            </a:r>
          </a:p>
          <a:p>
            <a:r>
              <a:rPr lang="en-US" sz="2400" b="1" i="1" dirty="0">
                <a:latin typeface="Constantia" pitchFamily="18" charset="0"/>
              </a:rPr>
              <a:t>Cationic complexes</a:t>
            </a:r>
            <a:r>
              <a:rPr lang="en-US" sz="2400" dirty="0">
                <a:latin typeface="Constantia" pitchFamily="18" charset="0"/>
              </a:rPr>
              <a:t>- are where the complex ion has a positive charge.  </a:t>
            </a:r>
          </a:p>
          <a:p>
            <a:r>
              <a:rPr lang="en-US" sz="2400" dirty="0">
                <a:latin typeface="Constantia" pitchFamily="18" charset="0"/>
              </a:rPr>
              <a:t>                  Ex., [</a:t>
            </a:r>
            <a:r>
              <a:rPr lang="en-US" sz="2400" dirty="0" smtClean="0">
                <a:latin typeface="Constantia" pitchFamily="18" charset="0"/>
              </a:rPr>
              <a:t>Co(NH</a:t>
            </a:r>
            <a:r>
              <a:rPr lang="en-US" sz="2400" baseline="-25000" dirty="0" smtClean="0">
                <a:latin typeface="Constantia" pitchFamily="18" charset="0"/>
              </a:rPr>
              <a:t>3</a:t>
            </a:r>
            <a:r>
              <a:rPr lang="en-US" sz="2400" dirty="0" smtClean="0">
                <a:latin typeface="Constantia" pitchFamily="18" charset="0"/>
              </a:rPr>
              <a:t>)</a:t>
            </a:r>
            <a:r>
              <a:rPr lang="en-US" sz="2400" baseline="-25000" dirty="0" smtClean="0">
                <a:latin typeface="Constantia" pitchFamily="18" charset="0"/>
              </a:rPr>
              <a:t>6</a:t>
            </a:r>
            <a:r>
              <a:rPr lang="en-US" sz="2400" dirty="0" smtClean="0">
                <a:latin typeface="Constantia" pitchFamily="18" charset="0"/>
              </a:rPr>
              <a:t>]</a:t>
            </a:r>
            <a:r>
              <a:rPr lang="en-US" sz="2400" baseline="30000" dirty="0" smtClean="0">
                <a:latin typeface="Constantia" pitchFamily="18" charset="0"/>
              </a:rPr>
              <a:t>3+</a:t>
            </a:r>
          </a:p>
          <a:p>
            <a:endParaRPr lang="en-US" sz="2400" baseline="30000" dirty="0">
              <a:latin typeface="Constantia" pitchFamily="18" charset="0"/>
            </a:endParaRPr>
          </a:p>
          <a:p>
            <a:r>
              <a:rPr lang="en-US" sz="2400" dirty="0">
                <a:latin typeface="Constantia" pitchFamily="18" charset="0"/>
              </a:rPr>
              <a:t> </a:t>
            </a:r>
            <a:r>
              <a:rPr lang="en-US" sz="2400" b="1" i="1" dirty="0">
                <a:latin typeface="Constantia" pitchFamily="18" charset="0"/>
              </a:rPr>
              <a:t>Anionic complexes</a:t>
            </a:r>
            <a:r>
              <a:rPr lang="en-US" sz="2400" dirty="0">
                <a:latin typeface="Constantia" pitchFamily="18" charset="0"/>
              </a:rPr>
              <a:t>- Those in which the complex carries a negative charge.   </a:t>
            </a:r>
          </a:p>
          <a:p>
            <a:r>
              <a:rPr lang="en-US" sz="2400" dirty="0">
                <a:latin typeface="Constantia" pitchFamily="18" charset="0"/>
              </a:rPr>
              <a:t>                 Ex.,   [Ag(CN)2</a:t>
            </a:r>
            <a:r>
              <a:rPr lang="en-US" sz="2400" dirty="0" smtClean="0">
                <a:latin typeface="Constantia" pitchFamily="18" charset="0"/>
              </a:rPr>
              <a:t>]</a:t>
            </a:r>
            <a:r>
              <a:rPr lang="en-US" sz="2400" baseline="30000" dirty="0" smtClean="0">
                <a:latin typeface="Constantia" pitchFamily="18" charset="0"/>
              </a:rPr>
              <a:t>-</a:t>
            </a:r>
            <a:r>
              <a:rPr lang="en-US" sz="2400" dirty="0" smtClean="0">
                <a:latin typeface="Constantia" pitchFamily="18" charset="0"/>
              </a:rPr>
              <a:t> </a:t>
            </a:r>
          </a:p>
          <a:p>
            <a:endParaRPr lang="en-US" sz="2400" dirty="0">
              <a:latin typeface="Constantia" pitchFamily="18" charset="0"/>
            </a:endParaRPr>
          </a:p>
          <a:p>
            <a:r>
              <a:rPr lang="en-US" sz="2400" b="1" i="1" dirty="0">
                <a:latin typeface="Constantia" pitchFamily="18" charset="0"/>
              </a:rPr>
              <a:t>Neutral complex</a:t>
            </a:r>
            <a:r>
              <a:rPr lang="en-US" sz="2400" dirty="0">
                <a:latin typeface="Constantia" pitchFamily="18" charset="0"/>
              </a:rPr>
              <a:t>- The complex does not carry a charge.   </a:t>
            </a:r>
          </a:p>
          <a:p>
            <a:r>
              <a:rPr lang="en-US" sz="2400" dirty="0">
                <a:latin typeface="Constantia" pitchFamily="18" charset="0"/>
              </a:rPr>
              <a:t>                 Ex., [Ni(CO)4],     [Co(NH3)3(NO2)3],   [</a:t>
            </a:r>
            <a:r>
              <a:rPr lang="en-US" sz="2400" dirty="0" err="1">
                <a:latin typeface="Constantia" pitchFamily="18" charset="0"/>
              </a:rPr>
              <a:t>Pt</a:t>
            </a:r>
            <a:r>
              <a:rPr lang="en-US" sz="2400" dirty="0">
                <a:latin typeface="Constantia" pitchFamily="18" charset="0"/>
              </a:rPr>
              <a:t>(NH3)2Cl4]</a:t>
            </a:r>
          </a:p>
        </p:txBody>
      </p:sp>
    </p:spTree>
    <p:extLst>
      <p:ext uri="{BB962C8B-B14F-4D97-AF65-F5344CB8AC3E}">
        <p14:creationId xmlns="" xmlns:p14="http://schemas.microsoft.com/office/powerpoint/2010/main" val="2633825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20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2800" b="1" i="1" dirty="0" smtClean="0">
                <a:solidFill>
                  <a:schemeClr val="tx2">
                    <a:lumMod val="50000"/>
                  </a:schemeClr>
                </a:solidFill>
                <a:latin typeface="Bookman Old Style" pitchFamily="18" charset="0"/>
              </a:rPr>
              <a:t>Nomenclature </a:t>
            </a:r>
            <a:r>
              <a:rPr lang="en-US" sz="2800" b="1" i="1" dirty="0">
                <a:solidFill>
                  <a:schemeClr val="tx2">
                    <a:lumMod val="50000"/>
                  </a:schemeClr>
                </a:solidFill>
                <a:latin typeface="Bookman Old Style" pitchFamily="18" charset="0"/>
              </a:rPr>
              <a:t>of Coordination Compounds</a:t>
            </a:r>
            <a:endParaRPr lang="en-US" sz="2800" b="1" i="1" dirty="0">
              <a:solidFill>
                <a:srgbClr val="FF0000"/>
              </a:solidFill>
              <a:latin typeface="Bookman Old Style" pitchFamily="18" charset="0"/>
            </a:endParaRPr>
          </a:p>
        </p:txBody>
      </p:sp>
      <p:sp>
        <p:nvSpPr>
          <p:cNvPr id="3" name="Subtitle 2"/>
          <p:cNvSpPr>
            <a:spLocks noGrp="1"/>
          </p:cNvSpPr>
          <p:nvPr>
            <p:ph type="subTitle" idx="1"/>
          </p:nvPr>
        </p:nvSpPr>
        <p:spPr>
          <a:xfrm>
            <a:off x="0" y="762000"/>
            <a:ext cx="9144000" cy="6096000"/>
          </a:xfrm>
        </p:spPr>
        <p:txBody>
          <a:bodyPr>
            <a:noAutofit/>
          </a:bodyPr>
          <a:lstStyle/>
          <a:p>
            <a:pPr marL="342900" indent="-342900" algn="l">
              <a:buFont typeface="Wingdings" pitchFamily="2" charset="2"/>
              <a:buChar char="Ø"/>
            </a:pPr>
            <a:r>
              <a:rPr lang="en-US" sz="2400" dirty="0" smtClean="0">
                <a:solidFill>
                  <a:schemeClr val="tx2">
                    <a:lumMod val="50000"/>
                  </a:schemeClr>
                </a:solidFill>
                <a:latin typeface="Bookman Old Style" pitchFamily="18" charset="0"/>
              </a:rPr>
              <a:t>Like that of naming  </a:t>
            </a:r>
            <a:r>
              <a:rPr lang="en-US" sz="2400" dirty="0">
                <a:solidFill>
                  <a:schemeClr val="tx2">
                    <a:lumMod val="50000"/>
                  </a:schemeClr>
                </a:solidFill>
                <a:latin typeface="Bookman Old Style" pitchFamily="18" charset="0"/>
              </a:rPr>
              <a:t>simple  inorganic  and  organic  compounds, </a:t>
            </a:r>
            <a:r>
              <a:rPr lang="en-US" sz="2400" dirty="0" smtClean="0">
                <a:solidFill>
                  <a:schemeClr val="tx2">
                    <a:lumMod val="50000"/>
                  </a:schemeClr>
                </a:solidFill>
                <a:latin typeface="Bookman Old Style" pitchFamily="18" charset="0"/>
              </a:rPr>
              <a:t>coordination </a:t>
            </a:r>
            <a:r>
              <a:rPr lang="en-US" sz="2400" dirty="0">
                <a:solidFill>
                  <a:schemeClr val="tx2">
                    <a:lumMod val="50000"/>
                  </a:schemeClr>
                </a:solidFill>
                <a:latin typeface="Bookman Old Style" pitchFamily="18" charset="0"/>
              </a:rPr>
              <a:t>compounds  are  named  according to </a:t>
            </a:r>
            <a:r>
              <a:rPr lang="en-US" sz="2400" dirty="0" smtClean="0">
                <a:solidFill>
                  <a:schemeClr val="tx2">
                    <a:lumMod val="50000"/>
                  </a:schemeClr>
                </a:solidFill>
                <a:latin typeface="Bookman Old Style" pitchFamily="18" charset="0"/>
              </a:rPr>
              <a:t>set </a:t>
            </a:r>
            <a:r>
              <a:rPr lang="en-US" sz="2400" dirty="0">
                <a:solidFill>
                  <a:schemeClr val="tx2">
                    <a:lumMod val="50000"/>
                  </a:schemeClr>
                </a:solidFill>
                <a:latin typeface="Bookman Old Style" pitchFamily="18" charset="0"/>
              </a:rPr>
              <a:t>of rules given by </a:t>
            </a:r>
            <a:r>
              <a:rPr lang="en-US" sz="2400" dirty="0" smtClean="0">
                <a:solidFill>
                  <a:schemeClr val="tx2">
                    <a:lumMod val="50000"/>
                  </a:schemeClr>
                </a:solidFill>
                <a:latin typeface="Bookman Old Style" pitchFamily="18" charset="0"/>
              </a:rPr>
              <a:t>IUPAC system.</a:t>
            </a:r>
            <a:endParaRPr lang="en-US" sz="2400" dirty="0">
              <a:solidFill>
                <a:schemeClr val="tx2">
                  <a:lumMod val="50000"/>
                </a:schemeClr>
              </a:solidFill>
              <a:latin typeface="Bookman Old Style" pitchFamily="18" charset="0"/>
            </a:endParaRPr>
          </a:p>
          <a:p>
            <a:pPr marL="457200" indent="-457200" algn="l">
              <a:buAutoNum type="arabicPeriod"/>
            </a:pPr>
            <a:r>
              <a:rPr lang="en-US" sz="2400" dirty="0" smtClean="0">
                <a:solidFill>
                  <a:schemeClr val="tx2">
                    <a:lumMod val="50000"/>
                  </a:schemeClr>
                </a:solidFill>
                <a:latin typeface="Bookman Old Style" pitchFamily="18" charset="0"/>
              </a:rPr>
              <a:t>Name </a:t>
            </a:r>
            <a:r>
              <a:rPr lang="en-US" sz="2400" dirty="0">
                <a:solidFill>
                  <a:schemeClr val="tx2">
                    <a:lumMod val="50000"/>
                  </a:schemeClr>
                </a:solidFill>
                <a:latin typeface="Bookman Old Style" pitchFamily="18" charset="0"/>
              </a:rPr>
              <a:t>of the compound is written in two parts </a:t>
            </a:r>
            <a:endParaRPr lang="en-US" sz="2400" dirty="0" smtClean="0">
              <a:solidFill>
                <a:schemeClr val="tx2">
                  <a:lumMod val="50000"/>
                </a:schemeClr>
              </a:solidFill>
              <a:latin typeface="Bookman Old Style" pitchFamily="18" charset="0"/>
            </a:endParaRPr>
          </a:p>
          <a:p>
            <a:pPr algn="l"/>
            <a:r>
              <a:rPr lang="en-US" sz="2400" dirty="0">
                <a:solidFill>
                  <a:schemeClr val="tx2">
                    <a:lumMod val="50000"/>
                  </a:schemeClr>
                </a:solidFill>
                <a:latin typeface="Bookman Old Style" pitchFamily="18" charset="0"/>
              </a:rPr>
              <a:t> </a:t>
            </a:r>
            <a:r>
              <a:rPr lang="en-US" sz="2400" dirty="0" smtClean="0">
                <a:solidFill>
                  <a:schemeClr val="tx2">
                    <a:lumMod val="50000"/>
                  </a:schemeClr>
                </a:solidFill>
                <a:latin typeface="Bookman Old Style" pitchFamily="18" charset="0"/>
              </a:rPr>
              <a:t>            (</a:t>
            </a:r>
            <a:r>
              <a:rPr lang="en-US" sz="2400" dirty="0">
                <a:solidFill>
                  <a:schemeClr val="tx2">
                    <a:lumMod val="50000"/>
                  </a:schemeClr>
                </a:solidFill>
                <a:latin typeface="Bookman Old Style" pitchFamily="18" charset="0"/>
              </a:rPr>
              <a:t>i) </a:t>
            </a:r>
            <a:r>
              <a:rPr lang="en-US" sz="2400" b="1" i="1" dirty="0">
                <a:solidFill>
                  <a:srgbClr val="0000FF"/>
                </a:solidFill>
                <a:latin typeface="Bookman Old Style" pitchFamily="18" charset="0"/>
              </a:rPr>
              <a:t>name of </a:t>
            </a:r>
            <a:r>
              <a:rPr lang="en-US" sz="2400" b="1" i="1" dirty="0" err="1">
                <a:solidFill>
                  <a:srgbClr val="0000FF"/>
                </a:solidFill>
                <a:latin typeface="Bookman Old Style" pitchFamily="18" charset="0"/>
              </a:rPr>
              <a:t>cation</a:t>
            </a:r>
            <a:r>
              <a:rPr lang="en-US" sz="2400" dirty="0">
                <a:solidFill>
                  <a:schemeClr val="tx2">
                    <a:lumMod val="50000"/>
                  </a:schemeClr>
                </a:solidFill>
                <a:latin typeface="Bookman Old Style" pitchFamily="18" charset="0"/>
              </a:rPr>
              <a:t>, </a:t>
            </a:r>
            <a:r>
              <a:rPr lang="en-US" sz="2400" dirty="0" smtClean="0">
                <a:solidFill>
                  <a:schemeClr val="tx2">
                    <a:lumMod val="50000"/>
                  </a:schemeClr>
                </a:solidFill>
                <a:latin typeface="Bookman Old Style" pitchFamily="18" charset="0"/>
              </a:rPr>
              <a:t>and</a:t>
            </a:r>
          </a:p>
          <a:p>
            <a:pPr algn="l"/>
            <a:r>
              <a:rPr lang="en-US" sz="2400" dirty="0">
                <a:solidFill>
                  <a:schemeClr val="tx2">
                    <a:lumMod val="50000"/>
                  </a:schemeClr>
                </a:solidFill>
                <a:latin typeface="Bookman Old Style" pitchFamily="18" charset="0"/>
              </a:rPr>
              <a:t> </a:t>
            </a:r>
            <a:r>
              <a:rPr lang="en-US" sz="2400" dirty="0" smtClean="0">
                <a:solidFill>
                  <a:schemeClr val="tx2">
                    <a:lumMod val="50000"/>
                  </a:schemeClr>
                </a:solidFill>
                <a:latin typeface="Bookman Old Style" pitchFamily="18" charset="0"/>
              </a:rPr>
              <a:t>             </a:t>
            </a:r>
            <a:r>
              <a:rPr lang="en-US" sz="2400" dirty="0">
                <a:solidFill>
                  <a:schemeClr val="tx2">
                    <a:lumMod val="50000"/>
                  </a:schemeClr>
                </a:solidFill>
                <a:latin typeface="Bookman Old Style" pitchFamily="18" charset="0"/>
              </a:rPr>
              <a:t>(ii) </a:t>
            </a:r>
            <a:r>
              <a:rPr lang="en-US" sz="2400" b="1" i="1" dirty="0">
                <a:solidFill>
                  <a:srgbClr val="0000FF"/>
                </a:solidFill>
                <a:latin typeface="Bookman Old Style" pitchFamily="18" charset="0"/>
              </a:rPr>
              <a:t>name of anion</a:t>
            </a:r>
            <a:r>
              <a:rPr lang="en-US" sz="2400" dirty="0">
                <a:solidFill>
                  <a:schemeClr val="tx2">
                    <a:lumMod val="50000"/>
                  </a:schemeClr>
                </a:solidFill>
                <a:latin typeface="Bookman Old Style" pitchFamily="18" charset="0"/>
              </a:rPr>
              <a:t>. </a:t>
            </a:r>
            <a:endParaRPr lang="en-US" sz="2400" dirty="0" smtClean="0">
              <a:solidFill>
                <a:schemeClr val="tx2">
                  <a:lumMod val="50000"/>
                </a:schemeClr>
              </a:solidFill>
              <a:latin typeface="Bookman Old Style" pitchFamily="18" charset="0"/>
            </a:endParaRPr>
          </a:p>
          <a:p>
            <a:pPr algn="l"/>
            <a:r>
              <a:rPr lang="en-US" sz="2400" dirty="0" smtClean="0">
                <a:solidFill>
                  <a:schemeClr val="tx2">
                    <a:lumMod val="50000"/>
                  </a:schemeClr>
                </a:solidFill>
                <a:latin typeface="Bookman Old Style" pitchFamily="18" charset="0"/>
              </a:rPr>
              <a:t>2.The </a:t>
            </a:r>
            <a:r>
              <a:rPr lang="en-US" sz="2400" dirty="0" err="1">
                <a:solidFill>
                  <a:schemeClr val="tx2">
                    <a:lumMod val="50000"/>
                  </a:schemeClr>
                </a:solidFill>
                <a:latin typeface="Bookman Old Style" pitchFamily="18" charset="0"/>
              </a:rPr>
              <a:t>cation</a:t>
            </a:r>
            <a:r>
              <a:rPr lang="en-US" sz="2400" dirty="0">
                <a:solidFill>
                  <a:schemeClr val="tx2">
                    <a:lumMod val="50000"/>
                  </a:schemeClr>
                </a:solidFill>
                <a:latin typeface="Bookman Old Style" pitchFamily="18" charset="0"/>
              </a:rPr>
              <a:t> is named first in both </a:t>
            </a:r>
            <a:r>
              <a:rPr lang="en-US" sz="2400" dirty="0" smtClean="0">
                <a:solidFill>
                  <a:schemeClr val="tx2">
                    <a:lumMod val="50000"/>
                  </a:schemeClr>
                </a:solidFill>
                <a:latin typeface="Bookman Old Style" pitchFamily="18" charset="0"/>
              </a:rPr>
              <a:t>+</a:t>
            </a:r>
            <a:r>
              <a:rPr lang="en-US" sz="2400" dirty="0" err="1" smtClean="0">
                <a:solidFill>
                  <a:schemeClr val="tx2">
                    <a:lumMod val="50000"/>
                  </a:schemeClr>
                </a:solidFill>
                <a:latin typeface="Bookman Old Style" pitchFamily="18" charset="0"/>
              </a:rPr>
              <a:t>vly</a:t>
            </a:r>
            <a:r>
              <a:rPr lang="en-US" sz="2400" dirty="0" smtClean="0">
                <a:solidFill>
                  <a:schemeClr val="tx2">
                    <a:lumMod val="50000"/>
                  </a:schemeClr>
                </a:solidFill>
                <a:latin typeface="Bookman Old Style" pitchFamily="18" charset="0"/>
              </a:rPr>
              <a:t>  and -</a:t>
            </a:r>
            <a:r>
              <a:rPr lang="en-US" sz="2400" dirty="0" err="1" smtClean="0">
                <a:solidFill>
                  <a:schemeClr val="tx2">
                    <a:lumMod val="50000"/>
                  </a:schemeClr>
                </a:solidFill>
                <a:latin typeface="Bookman Old Style" pitchFamily="18" charset="0"/>
              </a:rPr>
              <a:t>vly</a:t>
            </a:r>
            <a:r>
              <a:rPr lang="en-US" sz="2400" dirty="0" smtClean="0">
                <a:solidFill>
                  <a:schemeClr val="tx2">
                    <a:lumMod val="50000"/>
                  </a:schemeClr>
                </a:solidFill>
                <a:latin typeface="Bookman Old Style" pitchFamily="18" charset="0"/>
              </a:rPr>
              <a:t> </a:t>
            </a:r>
            <a:r>
              <a:rPr lang="en-US" sz="2400" dirty="0">
                <a:solidFill>
                  <a:schemeClr val="tx2">
                    <a:lumMod val="50000"/>
                  </a:schemeClr>
                </a:solidFill>
                <a:latin typeface="Bookman Old Style" pitchFamily="18" charset="0"/>
              </a:rPr>
              <a:t>charged coordination complexes  with  space </a:t>
            </a:r>
            <a:r>
              <a:rPr lang="en-US" sz="2400" dirty="0" smtClean="0">
                <a:solidFill>
                  <a:schemeClr val="tx2">
                    <a:lumMod val="50000"/>
                  </a:schemeClr>
                </a:solidFill>
                <a:latin typeface="Bookman Old Style" pitchFamily="18" charset="0"/>
              </a:rPr>
              <a:t>between </a:t>
            </a:r>
            <a:r>
              <a:rPr lang="en-US" sz="2400" dirty="0">
                <a:solidFill>
                  <a:schemeClr val="tx2">
                    <a:lumMod val="50000"/>
                  </a:schemeClr>
                </a:solidFill>
                <a:latin typeface="Bookman Old Style" pitchFamily="18" charset="0"/>
              </a:rPr>
              <a:t>them</a:t>
            </a:r>
            <a:r>
              <a:rPr lang="en-US" sz="2400" dirty="0" smtClean="0">
                <a:solidFill>
                  <a:schemeClr val="tx2">
                    <a:lumMod val="50000"/>
                  </a:schemeClr>
                </a:solidFill>
                <a:latin typeface="Bookman Old Style" pitchFamily="18" charset="0"/>
              </a:rPr>
              <a:t>.</a:t>
            </a:r>
          </a:p>
          <a:p>
            <a:pPr algn="l"/>
            <a:r>
              <a:rPr lang="en-US" sz="2400" dirty="0" smtClean="0">
                <a:solidFill>
                  <a:schemeClr val="tx2">
                    <a:lumMod val="50000"/>
                  </a:schemeClr>
                </a:solidFill>
                <a:latin typeface="Bookman Old Style" pitchFamily="18" charset="0"/>
              </a:rPr>
              <a:t>Eg</a:t>
            </a:r>
            <a:r>
              <a:rPr lang="en-US" sz="2400" dirty="0">
                <a:solidFill>
                  <a:schemeClr val="tx2">
                    <a:lumMod val="50000"/>
                  </a:schemeClr>
                </a:solidFill>
                <a:latin typeface="Bookman Old Style" pitchFamily="18" charset="0"/>
              </a:rPr>
              <a:t>. </a:t>
            </a:r>
            <a:r>
              <a:rPr lang="en-US" sz="2400" b="1" dirty="0" smtClean="0">
                <a:solidFill>
                  <a:schemeClr val="tx2">
                    <a:lumMod val="50000"/>
                  </a:schemeClr>
                </a:solidFill>
                <a:latin typeface="Bookman Old Style" pitchFamily="18" charset="0"/>
              </a:rPr>
              <a:t>K</a:t>
            </a:r>
            <a:r>
              <a:rPr lang="en-US" sz="2400" b="1" baseline="-25000" dirty="0" smtClean="0">
                <a:solidFill>
                  <a:schemeClr val="tx2">
                    <a:lumMod val="50000"/>
                  </a:schemeClr>
                </a:solidFill>
                <a:latin typeface="Bookman Old Style" pitchFamily="18" charset="0"/>
              </a:rPr>
              <a:t>2</a:t>
            </a:r>
            <a:r>
              <a:rPr lang="en-US" sz="2400" b="1" dirty="0" smtClean="0">
                <a:solidFill>
                  <a:schemeClr val="tx2">
                    <a:lumMod val="50000"/>
                  </a:schemeClr>
                </a:solidFill>
                <a:latin typeface="Bookman Old Style" pitchFamily="18" charset="0"/>
              </a:rPr>
              <a:t>[PtCl</a:t>
            </a:r>
            <a:r>
              <a:rPr lang="en-US" sz="2400" b="1" baseline="-25000" dirty="0" smtClean="0">
                <a:solidFill>
                  <a:schemeClr val="tx2">
                    <a:lumMod val="50000"/>
                  </a:schemeClr>
                </a:solidFill>
                <a:latin typeface="Bookman Old Style" pitchFamily="18" charset="0"/>
              </a:rPr>
              <a:t>4</a:t>
            </a:r>
            <a:r>
              <a:rPr lang="en-US" sz="2400" b="1" dirty="0">
                <a:solidFill>
                  <a:schemeClr val="tx2">
                    <a:lumMod val="50000"/>
                  </a:schemeClr>
                </a:solidFill>
                <a:latin typeface="Bookman Old Style" pitchFamily="18" charset="0"/>
              </a:rPr>
              <a:t>], </a:t>
            </a:r>
            <a:endParaRPr lang="en-US" sz="2400" b="1" dirty="0" smtClean="0">
              <a:solidFill>
                <a:schemeClr val="tx2">
                  <a:lumMod val="50000"/>
                </a:schemeClr>
              </a:solidFill>
              <a:latin typeface="Bookman Old Style" pitchFamily="18" charset="0"/>
            </a:endParaRPr>
          </a:p>
          <a:p>
            <a:pPr algn="l"/>
            <a:r>
              <a:rPr lang="en-US" sz="2400" dirty="0" smtClean="0">
                <a:solidFill>
                  <a:schemeClr val="tx2">
                    <a:lumMod val="50000"/>
                  </a:schemeClr>
                </a:solidFill>
                <a:latin typeface="Bookman Old Style" pitchFamily="18" charset="0"/>
              </a:rPr>
              <a:t>potassium </a:t>
            </a:r>
            <a:r>
              <a:rPr lang="en-US" sz="2400" dirty="0" err="1">
                <a:solidFill>
                  <a:schemeClr val="tx2">
                    <a:lumMod val="50000"/>
                  </a:schemeClr>
                </a:solidFill>
                <a:latin typeface="Bookman Old Style" pitchFamily="18" charset="0"/>
              </a:rPr>
              <a:t>tetrachloroplatinate</a:t>
            </a:r>
            <a:r>
              <a:rPr lang="en-US" sz="2400" dirty="0">
                <a:solidFill>
                  <a:schemeClr val="tx2">
                    <a:lumMod val="50000"/>
                  </a:schemeClr>
                </a:solidFill>
                <a:latin typeface="Bookman Old Style" pitchFamily="18" charset="0"/>
              </a:rPr>
              <a:t>(II</a:t>
            </a:r>
            <a:r>
              <a:rPr lang="en-US" sz="2400" dirty="0" smtClean="0">
                <a:solidFill>
                  <a:schemeClr val="tx2">
                    <a:lumMod val="50000"/>
                  </a:schemeClr>
                </a:solidFill>
                <a:latin typeface="Bookman Old Style" pitchFamily="18" charset="0"/>
              </a:rPr>
              <a:t>)</a:t>
            </a:r>
          </a:p>
          <a:p>
            <a:pPr algn="l"/>
            <a:r>
              <a:rPr lang="en-US" sz="2400" b="1" dirty="0">
                <a:solidFill>
                  <a:schemeClr val="tx2">
                    <a:lumMod val="50000"/>
                  </a:schemeClr>
                </a:solidFill>
                <a:latin typeface="Bookman Old Style" pitchFamily="18" charset="0"/>
              </a:rPr>
              <a:t> </a:t>
            </a:r>
            <a:r>
              <a:rPr lang="en-US" sz="2400" b="1" dirty="0" smtClean="0">
                <a:solidFill>
                  <a:schemeClr val="tx2">
                    <a:lumMod val="50000"/>
                  </a:schemeClr>
                </a:solidFill>
                <a:latin typeface="Bookman Old Style" pitchFamily="18" charset="0"/>
              </a:rPr>
              <a:t>     [Cr(NH</a:t>
            </a:r>
            <a:r>
              <a:rPr lang="en-US" sz="2400" b="1" baseline="-25000" dirty="0" smtClean="0">
                <a:solidFill>
                  <a:schemeClr val="tx2">
                    <a:lumMod val="50000"/>
                  </a:schemeClr>
                </a:solidFill>
                <a:latin typeface="Bookman Old Style" pitchFamily="18" charset="0"/>
              </a:rPr>
              <a:t>3</a:t>
            </a:r>
            <a:r>
              <a:rPr lang="en-US" sz="2400" b="1" dirty="0" smtClean="0">
                <a:solidFill>
                  <a:schemeClr val="tx2">
                    <a:lumMod val="50000"/>
                  </a:schemeClr>
                </a:solidFill>
                <a:latin typeface="Bookman Old Style" pitchFamily="18" charset="0"/>
              </a:rPr>
              <a:t>)</a:t>
            </a:r>
            <a:r>
              <a:rPr lang="en-US" sz="2400" b="1" baseline="-25000" dirty="0" smtClean="0">
                <a:solidFill>
                  <a:schemeClr val="tx2">
                    <a:lumMod val="50000"/>
                  </a:schemeClr>
                </a:solidFill>
                <a:latin typeface="Bookman Old Style" pitchFamily="18" charset="0"/>
              </a:rPr>
              <a:t>6</a:t>
            </a:r>
            <a:r>
              <a:rPr lang="en-US" sz="2400" b="1" dirty="0" smtClean="0">
                <a:solidFill>
                  <a:schemeClr val="tx2">
                    <a:lumMod val="50000"/>
                  </a:schemeClr>
                </a:solidFill>
                <a:latin typeface="Bookman Old Style" pitchFamily="18" charset="0"/>
              </a:rPr>
              <a:t>][IrCl</a:t>
            </a:r>
            <a:r>
              <a:rPr lang="en-US" sz="2400" b="1" baseline="-25000" dirty="0" smtClean="0">
                <a:solidFill>
                  <a:schemeClr val="tx2">
                    <a:lumMod val="50000"/>
                  </a:schemeClr>
                </a:solidFill>
                <a:latin typeface="Bookman Old Style" pitchFamily="18" charset="0"/>
              </a:rPr>
              <a:t>6</a:t>
            </a:r>
            <a:r>
              <a:rPr lang="en-US" sz="2400" b="1" dirty="0">
                <a:solidFill>
                  <a:schemeClr val="tx2">
                    <a:lumMod val="50000"/>
                  </a:schemeClr>
                </a:solidFill>
                <a:latin typeface="Bookman Old Style" pitchFamily="18" charset="0"/>
              </a:rPr>
              <a:t>], </a:t>
            </a:r>
            <a:endParaRPr lang="en-US" sz="2400" b="1" dirty="0" smtClean="0">
              <a:solidFill>
                <a:schemeClr val="tx2">
                  <a:lumMod val="50000"/>
                </a:schemeClr>
              </a:solidFill>
              <a:latin typeface="Bookman Old Style" pitchFamily="18" charset="0"/>
            </a:endParaRPr>
          </a:p>
          <a:p>
            <a:pPr algn="l"/>
            <a:r>
              <a:rPr lang="en-US" sz="2400" dirty="0" err="1" smtClean="0">
                <a:solidFill>
                  <a:schemeClr val="tx2">
                    <a:lumMod val="50000"/>
                  </a:schemeClr>
                </a:solidFill>
                <a:latin typeface="Bookman Old Style" pitchFamily="18" charset="0"/>
              </a:rPr>
              <a:t>hexaamminechromium</a:t>
            </a:r>
            <a:r>
              <a:rPr lang="en-US" sz="2400" dirty="0" smtClean="0">
                <a:solidFill>
                  <a:schemeClr val="tx2">
                    <a:lumMod val="50000"/>
                  </a:schemeClr>
                </a:solidFill>
                <a:latin typeface="Bookman Old Style" pitchFamily="18" charset="0"/>
              </a:rPr>
              <a:t>(III</a:t>
            </a:r>
            <a:r>
              <a:rPr lang="en-US" sz="2400" dirty="0">
                <a:solidFill>
                  <a:schemeClr val="tx2">
                    <a:lumMod val="50000"/>
                  </a:schemeClr>
                </a:solidFill>
                <a:latin typeface="Bookman Old Style" pitchFamily="18" charset="0"/>
              </a:rPr>
              <a:t>) </a:t>
            </a:r>
            <a:r>
              <a:rPr lang="en-US" sz="2400" dirty="0" err="1">
                <a:solidFill>
                  <a:schemeClr val="tx2">
                    <a:lumMod val="50000"/>
                  </a:schemeClr>
                </a:solidFill>
                <a:latin typeface="Bookman Old Style" pitchFamily="18" charset="0"/>
              </a:rPr>
              <a:t>hexachloroiridate</a:t>
            </a:r>
            <a:r>
              <a:rPr lang="en-US" sz="2400" dirty="0">
                <a:solidFill>
                  <a:schemeClr val="tx2">
                    <a:lumMod val="50000"/>
                  </a:schemeClr>
                </a:solidFill>
                <a:latin typeface="Bookman Old Style" pitchFamily="18" charset="0"/>
              </a:rPr>
              <a:t>(III)</a:t>
            </a:r>
            <a:endParaRPr lang="en-US" sz="2400" dirty="0" smtClean="0">
              <a:solidFill>
                <a:schemeClr val="tx2">
                  <a:lumMod val="50000"/>
                </a:schemeClr>
              </a:solidFill>
              <a:latin typeface="Bookman Old Style" pitchFamily="18" charset="0"/>
            </a:endParaRPr>
          </a:p>
          <a:p>
            <a:pPr algn="l"/>
            <a:r>
              <a:rPr lang="en-US" sz="2400" dirty="0">
                <a:solidFill>
                  <a:schemeClr val="tx2">
                    <a:lumMod val="50000"/>
                  </a:schemeClr>
                </a:solidFill>
                <a:latin typeface="Bookman Old Style" pitchFamily="18" charset="0"/>
              </a:rPr>
              <a:t>3. When giving the name of the complex ion or molecule, name the ligands </a:t>
            </a:r>
            <a:r>
              <a:rPr lang="en-US" sz="2400" dirty="0" smtClean="0">
                <a:solidFill>
                  <a:schemeClr val="tx2">
                    <a:lumMod val="50000"/>
                  </a:schemeClr>
                </a:solidFill>
                <a:latin typeface="Bookman Old Style" pitchFamily="18" charset="0"/>
              </a:rPr>
              <a:t>first as follow.</a:t>
            </a:r>
            <a:endParaRPr lang="en-US" sz="2400" dirty="0">
              <a:solidFill>
                <a:schemeClr val="tx2">
                  <a:lumMod val="50000"/>
                </a:schemeClr>
              </a:solidFill>
              <a:latin typeface="Bookman Old Style" pitchFamily="18" charset="0"/>
            </a:endParaRPr>
          </a:p>
          <a:p>
            <a:pPr algn="l"/>
            <a:endParaRPr lang="en-US" sz="2400" dirty="0" smtClean="0">
              <a:solidFill>
                <a:schemeClr val="tx2">
                  <a:lumMod val="50000"/>
                </a:schemeClr>
              </a:solidFill>
              <a:latin typeface="Bookman Old Style" pitchFamily="18" charset="0"/>
            </a:endParaRPr>
          </a:p>
        </p:txBody>
      </p:sp>
    </p:spTree>
    <p:extLst>
      <p:ext uri="{BB962C8B-B14F-4D97-AF65-F5344CB8AC3E}">
        <p14:creationId xmlns="" xmlns:p14="http://schemas.microsoft.com/office/powerpoint/2010/main" val="3224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20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200" b="1" i="1" dirty="0" smtClean="0">
                <a:solidFill>
                  <a:schemeClr val="tx2">
                    <a:lumMod val="50000"/>
                  </a:schemeClr>
                </a:solidFill>
                <a:latin typeface="Bookman Old Style" pitchFamily="18" charset="0"/>
              </a:rPr>
              <a:t>Naming ligand in coordination sphere.</a:t>
            </a:r>
            <a:endParaRPr lang="en-US" sz="3200" b="1" i="1" dirty="0">
              <a:solidFill>
                <a:srgbClr val="FF0000"/>
              </a:solidFill>
              <a:latin typeface="Bookman Old Style" pitchFamily="18" charset="0"/>
            </a:endParaRPr>
          </a:p>
        </p:txBody>
      </p:sp>
      <p:sp>
        <p:nvSpPr>
          <p:cNvPr id="3" name="Subtitle 2"/>
          <p:cNvSpPr>
            <a:spLocks noGrp="1"/>
          </p:cNvSpPr>
          <p:nvPr>
            <p:ph type="subTitle" idx="1"/>
          </p:nvPr>
        </p:nvSpPr>
        <p:spPr>
          <a:xfrm>
            <a:off x="0" y="762000"/>
            <a:ext cx="9144000" cy="6096000"/>
          </a:xfrm>
        </p:spPr>
        <p:txBody>
          <a:bodyPr>
            <a:noAutofit/>
          </a:bodyPr>
          <a:lstStyle/>
          <a:p>
            <a:pPr marL="342900" indent="-342900" algn="l">
              <a:buFont typeface="Wingdings" pitchFamily="2" charset="2"/>
              <a:buChar char="Ø"/>
            </a:pPr>
            <a:r>
              <a:rPr lang="en-US" sz="2400" dirty="0">
                <a:solidFill>
                  <a:schemeClr val="tx2">
                    <a:lumMod val="50000"/>
                  </a:schemeClr>
                </a:solidFill>
                <a:latin typeface="Bookman Old Style" pitchFamily="18" charset="0"/>
              </a:rPr>
              <a:t>a.   If  a  ligand  is  an  anion  whose  name  ends  in </a:t>
            </a:r>
            <a:r>
              <a:rPr lang="en-US" sz="2400" b="1" dirty="0">
                <a:solidFill>
                  <a:srgbClr val="FF0000"/>
                </a:solidFill>
                <a:latin typeface="Bookman Old Style" pitchFamily="18" charset="0"/>
              </a:rPr>
              <a:t>-</a:t>
            </a:r>
            <a:r>
              <a:rPr lang="en-US" sz="2400" b="1" dirty="0" err="1">
                <a:solidFill>
                  <a:srgbClr val="FF0000"/>
                </a:solidFill>
                <a:latin typeface="Bookman Old Style" pitchFamily="18" charset="0"/>
              </a:rPr>
              <a:t>ite</a:t>
            </a:r>
            <a:r>
              <a:rPr lang="en-US" sz="2400" b="1" dirty="0">
                <a:solidFill>
                  <a:srgbClr val="FF0000"/>
                </a:solidFill>
                <a:latin typeface="Bookman Old Style" pitchFamily="18" charset="0"/>
              </a:rPr>
              <a:t> </a:t>
            </a:r>
            <a:r>
              <a:rPr lang="en-US" sz="2400" dirty="0">
                <a:solidFill>
                  <a:schemeClr val="tx2">
                    <a:lumMod val="50000"/>
                  </a:schemeClr>
                </a:solidFill>
                <a:latin typeface="Bookman Old Style" pitchFamily="18" charset="0"/>
              </a:rPr>
              <a:t>or </a:t>
            </a:r>
            <a:r>
              <a:rPr lang="en-US" sz="2400" b="1" dirty="0">
                <a:solidFill>
                  <a:srgbClr val="FF0000"/>
                </a:solidFill>
                <a:latin typeface="Bookman Old Style" pitchFamily="18" charset="0"/>
              </a:rPr>
              <a:t>-ate</a:t>
            </a:r>
            <a:r>
              <a:rPr lang="en-US" sz="2400" dirty="0">
                <a:solidFill>
                  <a:schemeClr val="tx2">
                    <a:lumMod val="50000"/>
                  </a:schemeClr>
                </a:solidFill>
                <a:latin typeface="Bookman Old Style" pitchFamily="18" charset="0"/>
              </a:rPr>
              <a:t>,  the  final  </a:t>
            </a:r>
            <a:r>
              <a:rPr lang="en-US" sz="2400" b="1" dirty="0">
                <a:solidFill>
                  <a:srgbClr val="0000FF"/>
                </a:solidFill>
                <a:effectLst>
                  <a:outerShdw blurRad="38100" dist="38100" dir="2700000" algn="tl">
                    <a:srgbClr val="000000">
                      <a:alpha val="43137"/>
                    </a:srgbClr>
                  </a:outerShdw>
                </a:effectLst>
                <a:latin typeface="Bookman Old Style" pitchFamily="18" charset="0"/>
              </a:rPr>
              <a:t>e</a:t>
            </a:r>
            <a:r>
              <a:rPr lang="en-US" sz="2400" dirty="0">
                <a:solidFill>
                  <a:schemeClr val="tx2">
                    <a:lumMod val="50000"/>
                  </a:schemeClr>
                </a:solidFill>
                <a:latin typeface="Bookman Old Style" pitchFamily="18" charset="0"/>
              </a:rPr>
              <a:t>  is </a:t>
            </a:r>
            <a:r>
              <a:rPr lang="en-US" sz="2400" dirty="0" smtClean="0">
                <a:solidFill>
                  <a:schemeClr val="tx2">
                    <a:lumMod val="50000"/>
                  </a:schemeClr>
                </a:solidFill>
                <a:latin typeface="Bookman Old Style" pitchFamily="18" charset="0"/>
              </a:rPr>
              <a:t>changed </a:t>
            </a:r>
            <a:r>
              <a:rPr lang="en-US" sz="2400" dirty="0">
                <a:solidFill>
                  <a:schemeClr val="tx2">
                    <a:lumMod val="50000"/>
                  </a:schemeClr>
                </a:solidFill>
                <a:latin typeface="Bookman Old Style" pitchFamily="18" charset="0"/>
              </a:rPr>
              <a:t>to </a:t>
            </a:r>
            <a:r>
              <a:rPr lang="en-US" sz="2400" b="1" dirty="0">
                <a:solidFill>
                  <a:srgbClr val="0000FF"/>
                </a:solidFill>
                <a:effectLst>
                  <a:outerShdw blurRad="38100" dist="38100" dir="2700000" algn="tl">
                    <a:srgbClr val="000000">
                      <a:alpha val="43137"/>
                    </a:srgbClr>
                  </a:outerShdw>
                </a:effectLst>
                <a:latin typeface="Bookman Old Style" pitchFamily="18" charset="0"/>
              </a:rPr>
              <a:t>o</a:t>
            </a:r>
            <a:r>
              <a:rPr lang="en-US" sz="2400" dirty="0">
                <a:solidFill>
                  <a:schemeClr val="tx2">
                    <a:lumMod val="50000"/>
                  </a:schemeClr>
                </a:solidFill>
                <a:latin typeface="Bookman Old Style" pitchFamily="18" charset="0"/>
              </a:rPr>
              <a:t> (as in sulfate → </a:t>
            </a:r>
            <a:r>
              <a:rPr lang="en-US" sz="2400" dirty="0" err="1">
                <a:solidFill>
                  <a:schemeClr val="tx2">
                    <a:lumMod val="50000"/>
                  </a:schemeClr>
                </a:solidFill>
                <a:latin typeface="Bookman Old Style" pitchFamily="18" charset="0"/>
              </a:rPr>
              <a:t>sulfato</a:t>
            </a:r>
            <a:r>
              <a:rPr lang="en-US" sz="2400" dirty="0">
                <a:solidFill>
                  <a:schemeClr val="tx2">
                    <a:lumMod val="50000"/>
                  </a:schemeClr>
                </a:solidFill>
                <a:latin typeface="Bookman Old Style" pitchFamily="18" charset="0"/>
              </a:rPr>
              <a:t> or nitrite → </a:t>
            </a:r>
            <a:r>
              <a:rPr lang="en-US" sz="2400" dirty="0" err="1">
                <a:solidFill>
                  <a:schemeClr val="tx2">
                    <a:lumMod val="50000"/>
                  </a:schemeClr>
                </a:solidFill>
                <a:latin typeface="Bookman Old Style" pitchFamily="18" charset="0"/>
              </a:rPr>
              <a:t>nitrito</a:t>
            </a:r>
            <a:r>
              <a:rPr lang="en-US" sz="2400" dirty="0">
                <a:solidFill>
                  <a:schemeClr val="tx2">
                    <a:lumMod val="50000"/>
                  </a:schemeClr>
                </a:solidFill>
                <a:latin typeface="Bookman Old Style" pitchFamily="18" charset="0"/>
              </a:rPr>
              <a:t>). </a:t>
            </a:r>
          </a:p>
          <a:p>
            <a:pPr marL="342900" indent="-342900" algn="l">
              <a:buFont typeface="Wingdings" pitchFamily="2" charset="2"/>
              <a:buChar char="Ø"/>
            </a:pPr>
            <a:r>
              <a:rPr lang="en-US" sz="2400" dirty="0">
                <a:solidFill>
                  <a:schemeClr val="tx2">
                    <a:lumMod val="50000"/>
                  </a:schemeClr>
                </a:solidFill>
                <a:latin typeface="Bookman Old Style" pitchFamily="18" charset="0"/>
              </a:rPr>
              <a:t>b.   If the ligand is an anion whose name ends in </a:t>
            </a:r>
            <a:r>
              <a:rPr lang="en-US" sz="2400" b="1" dirty="0">
                <a:solidFill>
                  <a:srgbClr val="FF0000"/>
                </a:solidFill>
                <a:latin typeface="Bookman Old Style" pitchFamily="18" charset="0"/>
              </a:rPr>
              <a:t>-ide</a:t>
            </a:r>
            <a:r>
              <a:rPr lang="en-US" sz="2400" dirty="0">
                <a:solidFill>
                  <a:schemeClr val="tx2">
                    <a:lumMod val="50000"/>
                  </a:schemeClr>
                </a:solidFill>
                <a:latin typeface="Bookman Old Style" pitchFamily="18" charset="0"/>
              </a:rPr>
              <a:t>, the ending is changed to </a:t>
            </a:r>
            <a:r>
              <a:rPr lang="en-US" sz="2400" b="1" dirty="0" smtClean="0">
                <a:solidFill>
                  <a:srgbClr val="0000FF"/>
                </a:solidFill>
                <a:latin typeface="Bookman Old Style" pitchFamily="18" charset="0"/>
              </a:rPr>
              <a:t>o</a:t>
            </a:r>
            <a:r>
              <a:rPr lang="en-US" sz="2400" dirty="0" smtClean="0">
                <a:solidFill>
                  <a:schemeClr val="tx2">
                    <a:lumMod val="50000"/>
                  </a:schemeClr>
                </a:solidFill>
                <a:latin typeface="Bookman Old Style" pitchFamily="18" charset="0"/>
              </a:rPr>
              <a:t> </a:t>
            </a:r>
            <a:r>
              <a:rPr lang="en-US" sz="2400" dirty="0">
                <a:solidFill>
                  <a:schemeClr val="tx2">
                    <a:lumMod val="50000"/>
                  </a:schemeClr>
                </a:solidFill>
                <a:latin typeface="Bookman Old Style" pitchFamily="18" charset="0"/>
              </a:rPr>
              <a:t>(as in chloride → </a:t>
            </a:r>
            <a:r>
              <a:rPr lang="en-US" sz="2400" dirty="0" err="1">
                <a:solidFill>
                  <a:schemeClr val="tx2">
                    <a:lumMod val="50000"/>
                  </a:schemeClr>
                </a:solidFill>
                <a:latin typeface="Bookman Old Style" pitchFamily="18" charset="0"/>
              </a:rPr>
              <a:t>chloro</a:t>
            </a:r>
            <a:r>
              <a:rPr lang="en-US" sz="2400" dirty="0">
                <a:solidFill>
                  <a:schemeClr val="tx2">
                    <a:lumMod val="50000"/>
                  </a:schemeClr>
                </a:solidFill>
                <a:latin typeface="Bookman Old Style" pitchFamily="18" charset="0"/>
              </a:rPr>
              <a:t> or cyanide → </a:t>
            </a:r>
            <a:r>
              <a:rPr lang="en-US" sz="2400" dirty="0" err="1">
                <a:solidFill>
                  <a:schemeClr val="tx2">
                    <a:lumMod val="50000"/>
                  </a:schemeClr>
                </a:solidFill>
                <a:latin typeface="Bookman Old Style" pitchFamily="18" charset="0"/>
              </a:rPr>
              <a:t>cyano</a:t>
            </a:r>
            <a:r>
              <a:rPr lang="en-US" sz="2400" dirty="0">
                <a:solidFill>
                  <a:schemeClr val="tx2">
                    <a:lumMod val="50000"/>
                  </a:schemeClr>
                </a:solidFill>
                <a:latin typeface="Bookman Old Style" pitchFamily="18" charset="0"/>
              </a:rPr>
              <a:t>) </a:t>
            </a:r>
            <a:endParaRPr lang="en-US" sz="2400" dirty="0" smtClean="0">
              <a:solidFill>
                <a:schemeClr val="tx2">
                  <a:lumMod val="50000"/>
                </a:schemeClr>
              </a:solidFill>
              <a:latin typeface="Bookman Old Style" pitchFamily="18" charset="0"/>
            </a:endParaRPr>
          </a:p>
          <a:p>
            <a:pPr marL="342900" indent="-342900" algn="l">
              <a:buFont typeface="Wingdings" pitchFamily="2" charset="2"/>
              <a:buChar char="Ø"/>
            </a:pPr>
            <a:endParaRPr lang="en-US" sz="2400" dirty="0" smtClean="0">
              <a:solidFill>
                <a:schemeClr val="tx2">
                  <a:lumMod val="50000"/>
                </a:schemeClr>
              </a:solidFill>
              <a:latin typeface="Bookman Old Style"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 y="3124200"/>
            <a:ext cx="3831609"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98960" y="3014770"/>
            <a:ext cx="2057400" cy="3879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56360" y="3023140"/>
            <a:ext cx="1838325" cy="3870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08141" y="3034513"/>
            <a:ext cx="288310" cy="3714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429824"/>
            <a:ext cx="624977" cy="400110"/>
          </a:xfrm>
          <a:prstGeom prst="rect">
            <a:avLst/>
          </a:prstGeom>
          <a:solidFill>
            <a:schemeClr val="bg1"/>
          </a:solidFill>
        </p:spPr>
        <p:txBody>
          <a:bodyPr wrap="square" rtlCol="0">
            <a:spAutoFit/>
          </a:bodyPr>
          <a:lstStyle/>
          <a:p>
            <a:r>
              <a:rPr lang="en-US" sz="2000" dirty="0" smtClean="0">
                <a:latin typeface="Constantia" pitchFamily="18" charset="0"/>
              </a:rPr>
              <a:t>O</a:t>
            </a:r>
            <a:r>
              <a:rPr lang="en-US" sz="2000" baseline="-25000" dirty="0" smtClean="0">
                <a:latin typeface="Constantia" pitchFamily="18" charset="0"/>
              </a:rPr>
              <a:t>2</a:t>
            </a:r>
            <a:r>
              <a:rPr lang="en-US" sz="2000" baseline="30000" dirty="0" smtClean="0">
                <a:latin typeface="Constantia" pitchFamily="18" charset="0"/>
              </a:rPr>
              <a:t>-</a:t>
            </a:r>
            <a:endParaRPr lang="en-US" sz="2000" baseline="30000" dirty="0">
              <a:latin typeface="Constantia" pitchFamily="18" charset="0"/>
            </a:endParaRPr>
          </a:p>
        </p:txBody>
      </p:sp>
    </p:spTree>
    <p:extLst>
      <p:ext uri="{BB962C8B-B14F-4D97-AF65-F5344CB8AC3E}">
        <p14:creationId xmlns="" xmlns:p14="http://schemas.microsoft.com/office/powerpoint/2010/main" val="3224595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4525963"/>
          </a:xfrm>
        </p:spPr>
        <p:txBody>
          <a:bodyPr>
            <a:normAutofit/>
          </a:bodyPr>
          <a:lstStyle/>
          <a:p>
            <a:pPr marL="457200" indent="-457200">
              <a:buAutoNum type="alphaLcPeriod" startAt="3"/>
            </a:pPr>
            <a:r>
              <a:rPr lang="en-US" sz="2400" dirty="0" smtClean="0">
                <a:latin typeface="Constantia" pitchFamily="18" charset="0"/>
              </a:rPr>
              <a:t>If  the  ligand  is  a  neutral  molecule,  its  common  name  is  usually  used Neutral ligands have no special endings but some of them have special  names. </a:t>
            </a:r>
          </a:p>
          <a:p>
            <a:pPr marL="0" indent="0">
              <a:buNone/>
            </a:pPr>
            <a:endParaRPr lang="en-US" sz="2400" dirty="0">
              <a:latin typeface="Constantia" pitchFamily="18" charset="0"/>
            </a:endParaRPr>
          </a:p>
        </p:txBody>
      </p:sp>
      <p:pic>
        <p:nvPicPr>
          <p:cNvPr id="11266"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20472" y="1904999"/>
            <a:ext cx="44196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6350" y="-12700"/>
            <a:ext cx="9137650" cy="469900"/>
          </a:xfr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sz="3200" b="1" i="1" dirty="0" smtClean="0">
                <a:solidFill>
                  <a:schemeClr val="tx2">
                    <a:lumMod val="50000"/>
                  </a:schemeClr>
                </a:solidFill>
                <a:latin typeface="Bookman Old Style" pitchFamily="18" charset="0"/>
              </a:rPr>
              <a:t>Cont’d</a:t>
            </a:r>
            <a:endParaRPr lang="en-US" sz="3200" b="1" i="1" dirty="0">
              <a:solidFill>
                <a:srgbClr val="FF0000"/>
              </a:solidFill>
              <a:latin typeface="Bookman Old Style" pitchFamily="18" charset="0"/>
            </a:endParaRPr>
          </a:p>
        </p:txBody>
      </p:sp>
      <p:sp>
        <p:nvSpPr>
          <p:cNvPr id="7" name="TextBox 6"/>
          <p:cNvSpPr txBox="1"/>
          <p:nvPr/>
        </p:nvSpPr>
        <p:spPr>
          <a:xfrm>
            <a:off x="4349086" y="1904999"/>
            <a:ext cx="4838761" cy="341632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2400" b="1" dirty="0">
                <a:solidFill>
                  <a:schemeClr val="tx1"/>
                </a:solidFill>
                <a:latin typeface="Constantia" pitchFamily="18" charset="0"/>
              </a:rPr>
              <a:t>d</a:t>
            </a:r>
            <a:r>
              <a:rPr lang="en-US" sz="2400" dirty="0">
                <a:latin typeface="Constantia" pitchFamily="18" charset="0"/>
              </a:rPr>
              <a:t>. </a:t>
            </a:r>
            <a:r>
              <a:rPr lang="en-US" sz="2400" dirty="0" smtClean="0">
                <a:latin typeface="Constantia" pitchFamily="18" charset="0"/>
              </a:rPr>
              <a:t>Use </a:t>
            </a:r>
            <a:r>
              <a:rPr lang="it-IT" sz="2400" dirty="0" smtClean="0">
                <a:latin typeface="Constantia" pitchFamily="18" charset="0"/>
              </a:rPr>
              <a:t>pre-fix</a:t>
            </a:r>
            <a:r>
              <a:rPr lang="it-IT" sz="2400" dirty="0">
                <a:latin typeface="Constantia" pitchFamily="18" charset="0"/>
              </a:rPr>
              <a:t>: </a:t>
            </a:r>
            <a:r>
              <a:rPr lang="it-IT" sz="2400" dirty="0" smtClean="0">
                <a:latin typeface="Constantia" pitchFamily="18" charset="0"/>
              </a:rPr>
              <a:t>di</a:t>
            </a:r>
            <a:r>
              <a:rPr lang="it-IT" sz="2400" dirty="0">
                <a:latin typeface="Constantia" pitchFamily="18" charset="0"/>
              </a:rPr>
              <a:t>, tri, tetra, penta</a:t>
            </a:r>
            <a:r>
              <a:rPr lang="it-IT" sz="2400" dirty="0" smtClean="0">
                <a:latin typeface="Constantia" pitchFamily="18" charset="0"/>
              </a:rPr>
              <a:t>,</a:t>
            </a:r>
          </a:p>
          <a:p>
            <a:r>
              <a:rPr lang="it-IT" sz="2400" dirty="0" smtClean="0">
                <a:latin typeface="Constantia" pitchFamily="18" charset="0"/>
              </a:rPr>
              <a:t> </a:t>
            </a:r>
            <a:r>
              <a:rPr lang="it-IT" sz="2400" dirty="0">
                <a:latin typeface="Constantia" pitchFamily="18" charset="0"/>
              </a:rPr>
              <a:t>hexa, </a:t>
            </a:r>
            <a:r>
              <a:rPr lang="it-IT" sz="2400" dirty="0" smtClean="0">
                <a:latin typeface="Constantia" pitchFamily="18" charset="0"/>
              </a:rPr>
              <a:t>etc.</a:t>
            </a:r>
            <a:r>
              <a:rPr lang="en-US" sz="2400" dirty="0" smtClean="0">
                <a:latin typeface="Constantia" pitchFamily="18" charset="0"/>
              </a:rPr>
              <a:t> for more than one  </a:t>
            </a:r>
            <a:r>
              <a:rPr lang="en-US" sz="2400" dirty="0">
                <a:latin typeface="Constantia" pitchFamily="18" charset="0"/>
              </a:rPr>
              <a:t>of  a  </a:t>
            </a:r>
            <a:endParaRPr lang="en-US" sz="2400" dirty="0" smtClean="0">
              <a:latin typeface="Constantia" pitchFamily="18" charset="0"/>
            </a:endParaRPr>
          </a:p>
          <a:p>
            <a:r>
              <a:rPr lang="en-US" sz="2400" dirty="0" smtClean="0">
                <a:latin typeface="Constantia" pitchFamily="18" charset="0"/>
              </a:rPr>
              <a:t>particular  monodentate  ligand </a:t>
            </a:r>
          </a:p>
          <a:p>
            <a:r>
              <a:rPr lang="en-US" sz="2400" dirty="0" smtClean="0">
                <a:latin typeface="Constantia" pitchFamily="18" charset="0"/>
              </a:rPr>
              <a:t> </a:t>
            </a:r>
            <a:r>
              <a:rPr lang="en-US" sz="2400" dirty="0">
                <a:latin typeface="Constantia" pitchFamily="18" charset="0"/>
              </a:rPr>
              <a:t>with  a </a:t>
            </a:r>
            <a:r>
              <a:rPr lang="en-US" sz="2400" dirty="0" smtClean="0">
                <a:latin typeface="Constantia" pitchFamily="18" charset="0"/>
              </a:rPr>
              <a:t>simple name.</a:t>
            </a:r>
          </a:p>
          <a:p>
            <a:r>
              <a:rPr lang="en-US" sz="2400" dirty="0">
                <a:latin typeface="Constantia" pitchFamily="18" charset="0"/>
              </a:rPr>
              <a:t>And  </a:t>
            </a:r>
            <a:r>
              <a:rPr lang="en-US" sz="2400" dirty="0" err="1">
                <a:latin typeface="Constantia" pitchFamily="18" charset="0"/>
              </a:rPr>
              <a:t>bis</a:t>
            </a:r>
            <a:r>
              <a:rPr lang="en-US" sz="2400" dirty="0">
                <a:latin typeface="Constantia" pitchFamily="18" charset="0"/>
              </a:rPr>
              <a:t>, </a:t>
            </a:r>
            <a:r>
              <a:rPr lang="en-US" sz="2400" dirty="0" err="1" smtClean="0">
                <a:latin typeface="Constantia" pitchFamily="18" charset="0"/>
              </a:rPr>
              <a:t>tris</a:t>
            </a:r>
            <a:r>
              <a:rPr lang="en-US" sz="2400" dirty="0">
                <a:latin typeface="Constantia" pitchFamily="18" charset="0"/>
              </a:rPr>
              <a:t>, </a:t>
            </a:r>
            <a:r>
              <a:rPr lang="en-US" sz="2400" dirty="0" err="1" smtClean="0">
                <a:latin typeface="Constantia" pitchFamily="18" charset="0"/>
              </a:rPr>
              <a:t>tetrakis</a:t>
            </a:r>
            <a:r>
              <a:rPr lang="en-US" sz="2400" dirty="0" smtClean="0">
                <a:latin typeface="Constantia" pitchFamily="18" charset="0"/>
              </a:rPr>
              <a:t>, </a:t>
            </a:r>
            <a:r>
              <a:rPr lang="en-US" sz="2400" dirty="0" err="1">
                <a:latin typeface="Constantia" pitchFamily="18" charset="0"/>
              </a:rPr>
              <a:t>pentakis</a:t>
            </a:r>
            <a:r>
              <a:rPr lang="en-US" sz="2400" dirty="0">
                <a:latin typeface="Constantia" pitchFamily="18" charset="0"/>
              </a:rPr>
              <a:t>, </a:t>
            </a:r>
            <a:r>
              <a:rPr lang="en-US" sz="2400" dirty="0" err="1" smtClean="0">
                <a:latin typeface="Constantia" pitchFamily="18" charset="0"/>
              </a:rPr>
              <a:t>etc</a:t>
            </a:r>
            <a:endParaRPr lang="en-US" sz="2400" dirty="0" smtClean="0">
              <a:latin typeface="Constantia" pitchFamily="18" charset="0"/>
            </a:endParaRPr>
          </a:p>
          <a:p>
            <a:r>
              <a:rPr lang="en-US" sz="2400" dirty="0" smtClean="0">
                <a:latin typeface="Constantia" pitchFamily="18" charset="0"/>
              </a:rPr>
              <a:t>For </a:t>
            </a:r>
            <a:r>
              <a:rPr lang="en-US" sz="2400" dirty="0">
                <a:latin typeface="Constantia" pitchFamily="18" charset="0"/>
              </a:rPr>
              <a:t>the ligand name is </a:t>
            </a:r>
            <a:r>
              <a:rPr lang="en-US" sz="2400" dirty="0" smtClean="0">
                <a:latin typeface="Constantia" pitchFamily="18" charset="0"/>
              </a:rPr>
              <a:t>complicated</a:t>
            </a:r>
          </a:p>
          <a:p>
            <a:r>
              <a:rPr lang="en-US" sz="2400" dirty="0" smtClean="0">
                <a:latin typeface="Constantia" pitchFamily="18" charset="0"/>
              </a:rPr>
              <a:t>(whether </a:t>
            </a:r>
            <a:r>
              <a:rPr lang="en-US" sz="2400" dirty="0" err="1" smtClean="0">
                <a:latin typeface="Constantia" pitchFamily="18" charset="0"/>
              </a:rPr>
              <a:t>monodentatelbidentate</a:t>
            </a:r>
            <a:r>
              <a:rPr lang="en-US" sz="2400" dirty="0" smtClean="0">
                <a:latin typeface="Constantia" pitchFamily="18" charset="0"/>
              </a:rPr>
              <a:t>).</a:t>
            </a:r>
          </a:p>
          <a:p>
            <a:endParaRPr lang="en-US" sz="2400" dirty="0">
              <a:latin typeface="Constantia" pitchFamily="18" charset="0"/>
            </a:endParaRPr>
          </a:p>
          <a:p>
            <a:endParaRPr lang="en-US" sz="2400" dirty="0">
              <a:latin typeface="Constantia" pitchFamily="18" charset="0"/>
            </a:endParaRPr>
          </a:p>
        </p:txBody>
      </p:sp>
      <p:sp>
        <p:nvSpPr>
          <p:cNvPr id="8" name="Rectangle 7"/>
          <p:cNvSpPr/>
          <p:nvPr/>
        </p:nvSpPr>
        <p:spPr>
          <a:xfrm>
            <a:off x="0" y="5321319"/>
            <a:ext cx="9144000"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457200" indent="-457200">
              <a:buAutoNum type="alphaLcPeriod" startAt="5"/>
            </a:pPr>
            <a:r>
              <a:rPr lang="en-US" sz="2400" b="1" dirty="0" smtClean="0">
                <a:solidFill>
                  <a:srgbClr val="0000FF"/>
                </a:solidFill>
                <a:latin typeface="Constantia" pitchFamily="18" charset="0"/>
              </a:rPr>
              <a:t>If  </a:t>
            </a:r>
            <a:r>
              <a:rPr lang="en-US" sz="2400" b="1" dirty="0">
                <a:solidFill>
                  <a:srgbClr val="0000FF"/>
                </a:solidFill>
                <a:latin typeface="Constantia" pitchFamily="18" charset="0"/>
              </a:rPr>
              <a:t>there  are more  than  one  ligands  of  different  type,  these  are  quoted  in </a:t>
            </a:r>
            <a:r>
              <a:rPr lang="en-US" sz="2400" b="1" dirty="0" smtClean="0">
                <a:solidFill>
                  <a:srgbClr val="0000FF"/>
                </a:solidFill>
                <a:latin typeface="Constantia" pitchFamily="18" charset="0"/>
              </a:rPr>
              <a:t>alphabetical </a:t>
            </a:r>
            <a:r>
              <a:rPr lang="en-US" sz="2400" b="1" dirty="0">
                <a:solidFill>
                  <a:srgbClr val="0000FF"/>
                </a:solidFill>
                <a:latin typeface="Constantia" pitchFamily="18" charset="0"/>
              </a:rPr>
              <a:t>order</a:t>
            </a:r>
            <a:r>
              <a:rPr lang="en-US" sz="2400" b="1" dirty="0" smtClean="0">
                <a:solidFill>
                  <a:srgbClr val="0000FF"/>
                </a:solidFill>
                <a:latin typeface="Constantia" pitchFamily="18" charset="0"/>
              </a:rPr>
              <a:t>.</a:t>
            </a:r>
          </a:p>
          <a:p>
            <a:r>
              <a:rPr lang="en-US" sz="2400" b="1" dirty="0">
                <a:solidFill>
                  <a:srgbClr val="0000FF"/>
                </a:solidFill>
                <a:latin typeface="Constantia" pitchFamily="18" charset="0"/>
              </a:rPr>
              <a:t> </a:t>
            </a:r>
            <a:r>
              <a:rPr lang="en-US" sz="2400" b="1" dirty="0" smtClean="0">
                <a:solidFill>
                  <a:srgbClr val="0000FF"/>
                </a:solidFill>
                <a:latin typeface="Constantia" pitchFamily="18" charset="0"/>
              </a:rPr>
              <a:t>    </a:t>
            </a:r>
            <a:r>
              <a:rPr lang="en-US" sz="2400" b="1" dirty="0">
                <a:solidFill>
                  <a:srgbClr val="0000FF"/>
                </a:solidFill>
                <a:latin typeface="Constantia" pitchFamily="18" charset="0"/>
              </a:rPr>
              <a:t>However, prefixes are not to be included in alphabetizing</a:t>
            </a:r>
            <a:r>
              <a:rPr lang="en-US" sz="2400" dirty="0">
                <a:latin typeface="Constantia" pitchFamily="18" charset="0"/>
              </a:rPr>
              <a:t>. </a:t>
            </a:r>
            <a:endParaRPr lang="en-US" sz="2400" dirty="0" smtClean="0">
              <a:latin typeface="Constantia" pitchFamily="18" charset="0"/>
            </a:endParaRPr>
          </a:p>
          <a:p>
            <a:endParaRPr lang="en-US" sz="2400" dirty="0">
              <a:latin typeface="Constantia" pitchFamily="18" charset="0"/>
            </a:endParaRPr>
          </a:p>
        </p:txBody>
      </p:sp>
    </p:spTree>
    <p:extLst>
      <p:ext uri="{BB962C8B-B14F-4D97-AF65-F5344CB8AC3E}">
        <p14:creationId xmlns="" xmlns:p14="http://schemas.microsoft.com/office/powerpoint/2010/main" val="339564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lnSpc>
                <a:spcPct val="150000"/>
              </a:lnSpc>
            </a:pPr>
            <a:r>
              <a:rPr lang="en-US" sz="2400" dirty="0" smtClean="0">
                <a:latin typeface="Castellar" pitchFamily="18" charset="0"/>
              </a:rPr>
              <a:t>CONT..</a:t>
            </a:r>
            <a:endParaRPr lang="en-US" sz="2400" dirty="0">
              <a:latin typeface="Castellar" pitchFamily="18" charset="0"/>
            </a:endParaRPr>
          </a:p>
        </p:txBody>
      </p:sp>
      <p:sp>
        <p:nvSpPr>
          <p:cNvPr id="3" name="Rectangle 2"/>
          <p:cNvSpPr/>
          <p:nvPr/>
        </p:nvSpPr>
        <p:spPr>
          <a:xfrm>
            <a:off x="0" y="838200"/>
            <a:ext cx="9144000" cy="1938992"/>
          </a:xfrm>
          <a:prstGeom prst="rect">
            <a:avLst/>
          </a:prstGeom>
        </p:spPr>
        <p:txBody>
          <a:bodyPr wrap="square">
            <a:spAutoFit/>
          </a:bodyPr>
          <a:lstStyle/>
          <a:p>
            <a:pPr algn="just"/>
            <a:r>
              <a:rPr lang="en-US" sz="2400" dirty="0" smtClean="0">
                <a:latin typeface="Constantia" pitchFamily="18" charset="0"/>
              </a:rPr>
              <a:t>4. After  </a:t>
            </a:r>
            <a:r>
              <a:rPr lang="en-US" sz="2400" dirty="0">
                <a:latin typeface="Constantia" pitchFamily="18" charset="0"/>
              </a:rPr>
              <a:t>naming  the  ligands  in  alphabetical  order,  and </a:t>
            </a:r>
            <a:r>
              <a:rPr lang="en-US" sz="2400" dirty="0" smtClean="0">
                <a:latin typeface="Constantia" pitchFamily="18" charset="0"/>
              </a:rPr>
              <a:t>indicating </a:t>
            </a:r>
            <a:r>
              <a:rPr lang="en-US" sz="2400" dirty="0">
                <a:latin typeface="Constantia" pitchFamily="18" charset="0"/>
              </a:rPr>
              <a:t>their  respective </a:t>
            </a:r>
            <a:r>
              <a:rPr lang="en-US" sz="2400" dirty="0" smtClean="0">
                <a:latin typeface="Constantia" pitchFamily="18" charset="0"/>
              </a:rPr>
              <a:t>numbers</a:t>
            </a:r>
            <a:r>
              <a:rPr lang="en-US" sz="2400" dirty="0">
                <a:latin typeface="Constantia" pitchFamily="18" charset="0"/>
              </a:rPr>
              <a:t>, name the metal and mention </a:t>
            </a:r>
            <a:r>
              <a:rPr lang="en-US" sz="2400" dirty="0" smtClean="0">
                <a:latin typeface="Constantia" pitchFamily="18" charset="0"/>
              </a:rPr>
              <a:t>its oxidation </a:t>
            </a:r>
            <a:r>
              <a:rPr lang="en-US" sz="2400" dirty="0">
                <a:latin typeface="Constantia" pitchFamily="18" charset="0"/>
              </a:rPr>
              <a:t>state in Roman number in </a:t>
            </a:r>
            <a:r>
              <a:rPr lang="en-US" sz="2400" dirty="0" smtClean="0">
                <a:latin typeface="Constantia" pitchFamily="18" charset="0"/>
              </a:rPr>
              <a:t>simple </a:t>
            </a:r>
            <a:r>
              <a:rPr lang="en-US" sz="2400" dirty="0">
                <a:latin typeface="Constantia" pitchFamily="18" charset="0"/>
              </a:rPr>
              <a:t>parenthesis</a:t>
            </a:r>
            <a:r>
              <a:rPr lang="en-US" sz="2400" dirty="0" smtClean="0">
                <a:latin typeface="Constantia" pitchFamily="18" charset="0"/>
              </a:rPr>
              <a:t>.</a:t>
            </a:r>
          </a:p>
          <a:p>
            <a:pPr algn="just"/>
            <a:r>
              <a:rPr lang="en-US" sz="2400" dirty="0" smtClean="0">
                <a:latin typeface="Constantia" pitchFamily="18" charset="0"/>
              </a:rPr>
              <a:t>5.  </a:t>
            </a:r>
            <a:r>
              <a:rPr lang="en-US" sz="2400" dirty="0">
                <a:latin typeface="Constantia" pitchFamily="18" charset="0"/>
              </a:rPr>
              <a:t>If the complex ion is an anion, the suffix -ate is added to the metal name.</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 y="2747622"/>
            <a:ext cx="9067800" cy="41103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5854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685800"/>
          </a:xfrm>
          <a:prstGeom prst="rect">
            <a:avLst/>
          </a:prstGeom>
          <a:solidFill>
            <a:schemeClr val="accent4">
              <a:lumMod val="40000"/>
              <a:lumOff val="60000"/>
            </a:schemeClr>
          </a:solidFill>
          <a:scene3d>
            <a:camera prst="orthographicFront"/>
            <a:lightRig rig="flat" dir="tl">
              <a:rot lat="0" lon="0" rev="6600000"/>
            </a:lightRig>
          </a:scene3d>
          <a:sp3d>
            <a:bevelT prst="relaxedInset"/>
          </a:sp3d>
        </p:spPr>
        <p:txBody>
          <a:bodyPr>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1430"/>
                <a:solidFill>
                  <a:srgbClr val="00B0F0"/>
                </a:solidFill>
                <a:effectLst>
                  <a:outerShdw blurRad="38100" dist="38100" dir="2700000" algn="tl">
                    <a:srgbClr val="000000">
                      <a:alpha val="43137"/>
                    </a:srgbClr>
                  </a:outerShdw>
                </a:effectLst>
                <a:latin typeface="Elephant" pitchFamily="18" charset="0"/>
              </a:rPr>
              <a:t>Cont’d</a:t>
            </a:r>
            <a:endParaRPr lang="en-US" sz="3600" b="1" dirty="0">
              <a:ln w="11430"/>
              <a:solidFill>
                <a:srgbClr val="00B0F0"/>
              </a:solidFill>
              <a:effectLst>
                <a:outerShdw blurRad="38100" dist="38100" dir="2700000" algn="tl">
                  <a:srgbClr val="000000">
                    <a:alpha val="43137"/>
                  </a:srgbClr>
                </a:outerShdw>
              </a:effectLst>
              <a:latin typeface="Elephant" pitchFamily="18" charset="0"/>
            </a:endParaRPr>
          </a:p>
        </p:txBody>
      </p:sp>
      <p:sp>
        <p:nvSpPr>
          <p:cNvPr id="3" name="Rectangle 2"/>
          <p:cNvSpPr/>
          <p:nvPr/>
        </p:nvSpPr>
        <p:spPr>
          <a:xfrm>
            <a:off x="-34120" y="685800"/>
            <a:ext cx="9178119" cy="3416320"/>
          </a:xfrm>
          <a:prstGeom prst="rect">
            <a:avLst/>
          </a:prstGeom>
        </p:spPr>
        <p:txBody>
          <a:bodyPr wrap="square">
            <a:spAutoFit/>
          </a:bodyPr>
          <a:lstStyle/>
          <a:p>
            <a:r>
              <a:rPr lang="en-US" sz="2400" dirty="0">
                <a:latin typeface="Constantia" pitchFamily="18" charset="0"/>
              </a:rPr>
              <a:t> </a:t>
            </a:r>
            <a:r>
              <a:rPr lang="en-US" sz="2400" dirty="0" smtClean="0">
                <a:latin typeface="Constantia" pitchFamily="18" charset="0"/>
              </a:rPr>
              <a:t>6. If </a:t>
            </a:r>
            <a:r>
              <a:rPr lang="en-US" sz="2400" dirty="0" err="1">
                <a:latin typeface="Constantia" pitchFamily="18" charset="0"/>
              </a:rPr>
              <a:t>cation</a:t>
            </a:r>
            <a:r>
              <a:rPr lang="en-US" sz="2400" dirty="0">
                <a:latin typeface="Constantia" pitchFamily="18" charset="0"/>
              </a:rPr>
              <a:t> and </a:t>
            </a:r>
            <a:r>
              <a:rPr lang="en-US" sz="2400" dirty="0" err="1">
                <a:latin typeface="Constantia" pitchFamily="18" charset="0"/>
              </a:rPr>
              <a:t>anoin</a:t>
            </a:r>
            <a:r>
              <a:rPr lang="en-US" sz="2400" dirty="0">
                <a:latin typeface="Constantia" pitchFamily="18" charset="0"/>
              </a:rPr>
              <a:t> are both </a:t>
            </a:r>
            <a:r>
              <a:rPr lang="en-US" sz="2400" dirty="0" smtClean="0">
                <a:latin typeface="Constantia" pitchFamily="18" charset="0"/>
              </a:rPr>
              <a:t>complex </a:t>
            </a:r>
            <a:r>
              <a:rPr lang="en-US" sz="2400" dirty="0">
                <a:latin typeface="Constantia" pitchFamily="18" charset="0"/>
              </a:rPr>
              <a:t>ions, the metal in the negative coordination </a:t>
            </a:r>
            <a:r>
              <a:rPr lang="en-US" sz="2400" dirty="0" smtClean="0">
                <a:latin typeface="Constantia" pitchFamily="18" charset="0"/>
              </a:rPr>
              <a:t>sphere </a:t>
            </a:r>
            <a:r>
              <a:rPr lang="en-US" sz="2400" dirty="0">
                <a:latin typeface="Constantia" pitchFamily="18" charset="0"/>
              </a:rPr>
              <a:t>are to be named as metal –ate</a:t>
            </a:r>
            <a:r>
              <a:rPr lang="en-US" sz="2400" dirty="0" smtClean="0">
                <a:latin typeface="Constantia" pitchFamily="18" charset="0"/>
              </a:rPr>
              <a:t>.</a:t>
            </a:r>
          </a:p>
          <a:p>
            <a:r>
              <a:rPr lang="en-US" sz="2400" dirty="0">
                <a:latin typeface="Constantia" pitchFamily="18" charset="0"/>
              </a:rPr>
              <a:t> Example,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6</a:t>
            </a:r>
            <a:r>
              <a:rPr lang="en-US" sz="2400" dirty="0">
                <a:latin typeface="Constantia" pitchFamily="18" charset="0"/>
              </a:rPr>
              <a:t>][Cr(CN)</a:t>
            </a:r>
            <a:r>
              <a:rPr lang="en-US" sz="2400" baseline="-25000" dirty="0">
                <a:latin typeface="Constantia" pitchFamily="18" charset="0"/>
              </a:rPr>
              <a:t>6</a:t>
            </a:r>
            <a:r>
              <a:rPr lang="en-US" sz="2400" dirty="0" smtClean="0">
                <a:latin typeface="Constantia" pitchFamily="18" charset="0"/>
              </a:rPr>
              <a:t>]</a:t>
            </a:r>
          </a:p>
          <a:p>
            <a:r>
              <a:rPr lang="en-US" sz="2400" dirty="0" smtClean="0">
                <a:latin typeface="Constantia" pitchFamily="18" charset="0"/>
              </a:rPr>
              <a:t>      </a:t>
            </a:r>
            <a:r>
              <a:rPr lang="en-US" sz="2400" dirty="0" err="1" smtClean="0">
                <a:latin typeface="Constantia" pitchFamily="18" charset="0"/>
              </a:rPr>
              <a:t>hexaamminecobalt</a:t>
            </a:r>
            <a:r>
              <a:rPr lang="en-US" sz="2400" dirty="0" smtClean="0">
                <a:latin typeface="Constantia" pitchFamily="18" charset="0"/>
              </a:rPr>
              <a:t>(III) </a:t>
            </a:r>
            <a:r>
              <a:rPr lang="en-US" sz="2400" dirty="0" err="1" smtClean="0">
                <a:latin typeface="Constantia" pitchFamily="18" charset="0"/>
              </a:rPr>
              <a:t>hexacyanocromate</a:t>
            </a:r>
            <a:r>
              <a:rPr lang="en-US" sz="2400" dirty="0" smtClean="0">
                <a:latin typeface="Constantia" pitchFamily="18" charset="0"/>
              </a:rPr>
              <a:t>(III)</a:t>
            </a:r>
          </a:p>
          <a:p>
            <a:r>
              <a:rPr lang="en-US" sz="2400" dirty="0">
                <a:latin typeface="Constantia" pitchFamily="18" charset="0"/>
              </a:rPr>
              <a:t> </a:t>
            </a:r>
            <a:r>
              <a:rPr lang="en-US" sz="2400" dirty="0" smtClean="0">
                <a:latin typeface="Constantia" pitchFamily="18" charset="0"/>
              </a:rPr>
              <a:t>        [</a:t>
            </a:r>
            <a:r>
              <a:rPr lang="en-US" sz="2400" dirty="0" err="1">
                <a:latin typeface="Constantia" pitchFamily="18" charset="0"/>
              </a:rPr>
              <a:t>Pt</a:t>
            </a:r>
            <a:r>
              <a:rPr lang="en-US" sz="2400" dirty="0">
                <a:latin typeface="Constantia" pitchFamily="18" charset="0"/>
              </a:rPr>
              <a:t>(NH3)4][</a:t>
            </a:r>
            <a:r>
              <a:rPr lang="en-US" sz="2400" dirty="0" err="1">
                <a:latin typeface="Constantia" pitchFamily="18" charset="0"/>
              </a:rPr>
              <a:t>pt</a:t>
            </a:r>
            <a:r>
              <a:rPr lang="en-US" sz="2400" dirty="0">
                <a:latin typeface="Constantia" pitchFamily="18" charset="0"/>
              </a:rPr>
              <a:t>(</a:t>
            </a:r>
            <a:r>
              <a:rPr lang="en-US" sz="2400" dirty="0" err="1">
                <a:latin typeface="Constantia" pitchFamily="18" charset="0"/>
              </a:rPr>
              <a:t>Cl</a:t>
            </a:r>
            <a:r>
              <a:rPr lang="en-US" sz="2400" dirty="0">
                <a:latin typeface="Constantia" pitchFamily="18" charset="0"/>
              </a:rPr>
              <a:t>)4] </a:t>
            </a:r>
            <a:endParaRPr lang="en-US" sz="2400" dirty="0" smtClean="0">
              <a:latin typeface="Constantia" pitchFamily="18" charset="0"/>
            </a:endParaRPr>
          </a:p>
          <a:p>
            <a:r>
              <a:rPr lang="en-US" sz="2400" dirty="0" smtClean="0">
                <a:latin typeface="Constantia" pitchFamily="18" charset="0"/>
              </a:rPr>
              <a:t>      </a:t>
            </a:r>
            <a:r>
              <a:rPr lang="en-US" sz="2400" dirty="0" err="1" smtClean="0">
                <a:latin typeface="Constantia" pitchFamily="18" charset="0"/>
              </a:rPr>
              <a:t>tetraammineplatinium</a:t>
            </a:r>
            <a:r>
              <a:rPr lang="en-US" sz="2400" dirty="0" smtClean="0">
                <a:latin typeface="Constantia" pitchFamily="18" charset="0"/>
              </a:rPr>
              <a:t>(II) </a:t>
            </a:r>
            <a:r>
              <a:rPr lang="en-US" sz="2400" dirty="0" err="1" smtClean="0">
                <a:latin typeface="Constantia" pitchFamily="18" charset="0"/>
              </a:rPr>
              <a:t>tetrachloroplatinate</a:t>
            </a:r>
            <a:r>
              <a:rPr lang="en-US" sz="2400" dirty="0" smtClean="0">
                <a:latin typeface="Constantia" pitchFamily="18" charset="0"/>
              </a:rPr>
              <a:t>(II)</a:t>
            </a:r>
          </a:p>
          <a:p>
            <a:r>
              <a:rPr lang="en-US" sz="2400" dirty="0">
                <a:latin typeface="Constantia" pitchFamily="18" charset="0"/>
              </a:rPr>
              <a:t>7. If  the  </a:t>
            </a:r>
            <a:r>
              <a:rPr lang="en-US" sz="2400" dirty="0" err="1">
                <a:latin typeface="Constantia" pitchFamily="18" charset="0"/>
              </a:rPr>
              <a:t>complxes</a:t>
            </a:r>
            <a:r>
              <a:rPr lang="en-US" sz="2400" dirty="0">
                <a:latin typeface="Constantia" pitchFamily="18" charset="0"/>
              </a:rPr>
              <a:t>  with  bridging  ligands,  the  coordination  sphere  is divided into </a:t>
            </a:r>
            <a:r>
              <a:rPr lang="en-US" sz="2400" dirty="0" smtClean="0">
                <a:latin typeface="Constantia" pitchFamily="18" charset="0"/>
              </a:rPr>
              <a:t>three </a:t>
            </a:r>
            <a:r>
              <a:rPr lang="en-US" sz="2400" dirty="0" err="1">
                <a:latin typeface="Constantia" pitchFamily="18" charset="0"/>
              </a:rPr>
              <a:t>hyphothetical</a:t>
            </a:r>
            <a:r>
              <a:rPr lang="en-US" sz="2400" dirty="0">
                <a:latin typeface="Constantia" pitchFamily="18" charset="0"/>
              </a:rPr>
              <a:t> parts for the purpose of nomenclature. </a:t>
            </a:r>
          </a:p>
        </p:txBody>
      </p:sp>
      <p:pic>
        <p:nvPicPr>
          <p:cNvPr id="4098"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artisticGlowEdges/>
                    </a14:imgEffect>
                  </a14:imgLayer>
                </a14:imgProps>
              </a:ext>
              <a:ext uri="{28A0092B-C50C-407E-A947-70E740481C1C}">
                <a14:useLocalDpi xmlns="" xmlns:a14="http://schemas.microsoft.com/office/drawing/2010/main" val="0"/>
              </a:ext>
            </a:extLst>
          </a:blip>
          <a:srcRect/>
          <a:stretch>
            <a:fillRect/>
          </a:stretch>
        </p:blipFill>
        <p:spPr bwMode="auto">
          <a:xfrm>
            <a:off x="4800599" y="4102120"/>
            <a:ext cx="4343399" cy="2755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419600" y="4102120"/>
            <a:ext cx="2438400" cy="850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17312" y="3732788"/>
            <a:ext cx="1802288" cy="369332"/>
          </a:xfrm>
          <a:prstGeom prst="rect">
            <a:avLst/>
          </a:prstGeom>
          <a:noFill/>
        </p:spPr>
        <p:txBody>
          <a:bodyPr wrap="none" rtlCol="0">
            <a:spAutoFit/>
          </a:bodyPr>
          <a:lstStyle/>
          <a:p>
            <a:r>
              <a:rPr lang="en-US" dirty="0"/>
              <a:t>bridge ligand </a:t>
            </a:r>
            <a:r>
              <a:rPr lang="en-US" dirty="0" smtClean="0"/>
              <a:t> = µ</a:t>
            </a:r>
            <a:endParaRPr lang="en-US" dirty="0"/>
          </a:p>
        </p:txBody>
      </p:sp>
      <p:sp>
        <p:nvSpPr>
          <p:cNvPr id="8" name="Rectangle 7"/>
          <p:cNvSpPr/>
          <p:nvPr/>
        </p:nvSpPr>
        <p:spPr>
          <a:xfrm>
            <a:off x="-34120" y="4527560"/>
            <a:ext cx="4834719" cy="1200329"/>
          </a:xfrm>
          <a:prstGeom prst="rect">
            <a:avLst/>
          </a:prstGeom>
        </p:spPr>
        <p:txBody>
          <a:bodyPr wrap="square">
            <a:spAutoFit/>
          </a:bodyPr>
          <a:lstStyle/>
          <a:p>
            <a:pPr marL="342900" indent="-342900">
              <a:buFont typeface="Wingdings" pitchFamily="2" charset="2"/>
              <a:buChar char="Ø"/>
            </a:pPr>
            <a:r>
              <a:rPr lang="en-US" sz="2400" dirty="0">
                <a:latin typeface="Constantia" pitchFamily="18" charset="0"/>
              </a:rPr>
              <a:t>The bridging ligand is separated from the units to its left and the units to </a:t>
            </a:r>
            <a:r>
              <a:rPr lang="en-US" sz="2400" dirty="0" smtClean="0">
                <a:latin typeface="Constantia" pitchFamily="18" charset="0"/>
              </a:rPr>
              <a:t>its </a:t>
            </a:r>
            <a:r>
              <a:rPr lang="en-US" sz="2400" dirty="0">
                <a:latin typeface="Constantia" pitchFamily="18" charset="0"/>
              </a:rPr>
              <a:t>right by hyphen.</a:t>
            </a:r>
          </a:p>
        </p:txBody>
      </p:sp>
    </p:spTree>
    <p:extLst>
      <p:ext uri="{BB962C8B-B14F-4D97-AF65-F5344CB8AC3E}">
        <p14:creationId xmlns="" xmlns:p14="http://schemas.microsoft.com/office/powerpoint/2010/main" val="25527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1405513" cy="461665"/>
          </a:xfrm>
          <a:prstGeom prst="rect">
            <a:avLst/>
          </a:prstGeom>
        </p:spPr>
        <p:txBody>
          <a:bodyPr wrap="none">
            <a:spAutoFit/>
          </a:bodyPr>
          <a:lstStyle/>
          <a:p>
            <a:r>
              <a:rPr lang="en-US" sz="2400" dirty="0">
                <a:latin typeface="Constantia" pitchFamily="18" charset="0"/>
              </a:rPr>
              <a:t>Example,</a:t>
            </a:r>
          </a:p>
        </p:txBody>
      </p:sp>
      <p:sp>
        <p:nvSpPr>
          <p:cNvPr id="3" name="Title 1"/>
          <p:cNvSpPr txBox="1">
            <a:spLocks/>
          </p:cNvSpPr>
          <p:nvPr/>
        </p:nvSpPr>
        <p:spPr>
          <a:xfrm>
            <a:off x="0" y="0"/>
            <a:ext cx="9144000" cy="685800"/>
          </a:xfrm>
          <a:prstGeom prst="rect">
            <a:avLst/>
          </a:prstGeom>
          <a:solidFill>
            <a:schemeClr val="accent4">
              <a:lumMod val="40000"/>
              <a:lumOff val="60000"/>
            </a:schemeClr>
          </a:solidFill>
          <a:scene3d>
            <a:camera prst="orthographicFront"/>
            <a:lightRig rig="flat" dir="tl">
              <a:rot lat="0" lon="0" rev="6600000"/>
            </a:lightRig>
          </a:scene3d>
          <a:sp3d>
            <a:bevelT prst="relaxedInset"/>
          </a:sp3d>
        </p:spPr>
        <p:txBody>
          <a:bodyPr>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1430"/>
                <a:solidFill>
                  <a:srgbClr val="00B0F0"/>
                </a:solidFill>
                <a:effectLst>
                  <a:outerShdw blurRad="38100" dist="38100" dir="2700000" algn="tl">
                    <a:srgbClr val="000000">
                      <a:alpha val="43137"/>
                    </a:srgbClr>
                  </a:outerShdw>
                </a:effectLst>
                <a:latin typeface="Elephant" pitchFamily="18" charset="0"/>
              </a:rPr>
              <a:t>Cont’d</a:t>
            </a:r>
            <a:endParaRPr lang="en-US" sz="3600" b="1" dirty="0">
              <a:ln w="11430"/>
              <a:solidFill>
                <a:srgbClr val="00B0F0"/>
              </a:solidFill>
              <a:effectLst>
                <a:outerShdw blurRad="38100" dist="38100" dir="2700000" algn="tl">
                  <a:srgbClr val="000000">
                    <a:alpha val="43137"/>
                  </a:srgbClr>
                </a:outerShdw>
              </a:effectLst>
              <a:latin typeface="Elephant" pitchFamily="18" charset="0"/>
            </a:endParaRPr>
          </a:p>
        </p:txBody>
      </p:sp>
      <p:pic>
        <p:nvPicPr>
          <p:cNvPr id="5122" name="Picture 2"/>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1643418" y="731150"/>
            <a:ext cx="4381500" cy="170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459504"/>
            <a:ext cx="9144000" cy="400110"/>
          </a:xfrm>
          <a:prstGeom prst="rect">
            <a:avLst/>
          </a:prstGeom>
        </p:spPr>
        <p:txBody>
          <a:bodyPr wrap="square">
            <a:spAutoFit/>
          </a:bodyPr>
          <a:lstStyle/>
          <a:p>
            <a:r>
              <a:rPr lang="en-US" sz="2000" dirty="0" err="1">
                <a:latin typeface="Constantia" pitchFamily="18" charset="0"/>
              </a:rPr>
              <a:t>PentaammineCobalt</a:t>
            </a:r>
            <a:r>
              <a:rPr lang="en-US" sz="2000" dirty="0">
                <a:latin typeface="Constantia" pitchFamily="18" charset="0"/>
              </a:rPr>
              <a:t>(III)-</a:t>
            </a:r>
            <a:r>
              <a:rPr lang="en-US" sz="2000" dirty="0" smtClean="0">
                <a:latin typeface="Constantia" pitchFamily="18" charset="0"/>
              </a:rPr>
              <a:t>µ-</a:t>
            </a:r>
            <a:r>
              <a:rPr lang="en-US" sz="2000" dirty="0" err="1" smtClean="0">
                <a:latin typeface="Constantia" pitchFamily="18" charset="0"/>
              </a:rPr>
              <a:t>hydroxo</a:t>
            </a:r>
            <a:r>
              <a:rPr lang="en-US" sz="2000" dirty="0" smtClean="0">
                <a:latin typeface="Constantia" pitchFamily="18" charset="0"/>
              </a:rPr>
              <a:t>–</a:t>
            </a:r>
            <a:r>
              <a:rPr lang="en-US" sz="2000" dirty="0" err="1" smtClean="0">
                <a:latin typeface="Constantia" pitchFamily="18" charset="0"/>
              </a:rPr>
              <a:t>pentaamminecobalt</a:t>
            </a:r>
            <a:r>
              <a:rPr lang="en-US" sz="2000" dirty="0" smtClean="0">
                <a:latin typeface="Constantia" pitchFamily="18" charset="0"/>
              </a:rPr>
              <a:t>(III)Chloride</a:t>
            </a:r>
            <a:endParaRPr lang="en-US" sz="2000" dirty="0">
              <a:latin typeface="Constantia" pitchFamily="18" charset="0"/>
            </a:endParaRPr>
          </a:p>
        </p:txBody>
      </p:sp>
      <p:sp>
        <p:nvSpPr>
          <p:cNvPr id="5" name="Rectangle 4"/>
          <p:cNvSpPr/>
          <p:nvPr/>
        </p:nvSpPr>
        <p:spPr>
          <a:xfrm>
            <a:off x="0" y="2967335"/>
            <a:ext cx="9144000" cy="830997"/>
          </a:xfrm>
          <a:prstGeom prst="rect">
            <a:avLst/>
          </a:prstGeom>
        </p:spPr>
        <p:txBody>
          <a:bodyPr wrap="square">
            <a:spAutoFit/>
          </a:bodyPr>
          <a:lstStyle/>
          <a:p>
            <a:r>
              <a:rPr lang="en-US" sz="2400" dirty="0" smtClean="0">
                <a:latin typeface="Constantia" pitchFamily="18" charset="0"/>
              </a:rPr>
              <a:t>8. If  </a:t>
            </a:r>
            <a:r>
              <a:rPr lang="en-US" sz="2400" dirty="0">
                <a:latin typeface="Constantia" pitchFamily="18" charset="0"/>
              </a:rPr>
              <a:t>there  are  more  than  one  bridging  ligands,  suffix  di,  tri,  </a:t>
            </a:r>
            <a:r>
              <a:rPr lang="en-US" sz="2400" dirty="0" err="1">
                <a:latin typeface="Constantia" pitchFamily="18" charset="0"/>
              </a:rPr>
              <a:t>etc</a:t>
            </a:r>
            <a:r>
              <a:rPr lang="en-US" sz="2400" dirty="0">
                <a:latin typeface="Constantia" pitchFamily="18" charset="0"/>
              </a:rPr>
              <a:t>  are  used  to </a:t>
            </a:r>
            <a:r>
              <a:rPr lang="en-US" sz="2400" dirty="0" smtClean="0">
                <a:latin typeface="Constantia" pitchFamily="18" charset="0"/>
              </a:rPr>
              <a:t>indicate </a:t>
            </a:r>
            <a:r>
              <a:rPr lang="en-US" sz="2400" dirty="0">
                <a:latin typeface="Constantia" pitchFamily="18" charset="0"/>
              </a:rPr>
              <a:t>their number. </a:t>
            </a:r>
          </a:p>
        </p:txBody>
      </p:sp>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886200"/>
            <a:ext cx="4572000" cy="179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824" y="5867400"/>
            <a:ext cx="4572000" cy="646331"/>
          </a:xfrm>
          <a:prstGeom prst="rect">
            <a:avLst/>
          </a:prstGeom>
        </p:spPr>
        <p:txBody>
          <a:bodyPr>
            <a:spAutoFit/>
          </a:bodyPr>
          <a:lstStyle/>
          <a:p>
            <a:r>
              <a:rPr lang="en-US" dirty="0" err="1" smtClean="0"/>
              <a:t>triamminechlorocobalt</a:t>
            </a:r>
            <a:r>
              <a:rPr lang="en-US" dirty="0" smtClean="0"/>
              <a:t>(III</a:t>
            </a:r>
            <a:r>
              <a:rPr lang="en-US" dirty="0"/>
              <a:t>)-µ-</a:t>
            </a:r>
            <a:r>
              <a:rPr lang="en-US" dirty="0" err="1"/>
              <a:t>dihydroxo-triamminechlorocobalt</a:t>
            </a:r>
            <a:r>
              <a:rPr lang="en-US" dirty="0"/>
              <a:t>(III)chloride </a:t>
            </a:r>
          </a:p>
        </p:txBody>
      </p:sp>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91334" y="3761938"/>
            <a:ext cx="4362450" cy="241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86016" y="6190565"/>
            <a:ext cx="4572000" cy="646331"/>
          </a:xfrm>
          <a:prstGeom prst="rect">
            <a:avLst/>
          </a:prstGeom>
        </p:spPr>
        <p:txBody>
          <a:bodyPr>
            <a:spAutoFit/>
          </a:bodyPr>
          <a:lstStyle/>
          <a:p>
            <a:r>
              <a:rPr lang="en-US" dirty="0" err="1" smtClean="0"/>
              <a:t>tetraamminecobalt</a:t>
            </a:r>
            <a:r>
              <a:rPr lang="en-US" dirty="0" smtClean="0"/>
              <a:t>(III)-µ-</a:t>
            </a:r>
            <a:r>
              <a:rPr lang="en-US" dirty="0" err="1" smtClean="0"/>
              <a:t>amido</a:t>
            </a:r>
            <a:r>
              <a:rPr lang="en-US" dirty="0" smtClean="0"/>
              <a:t>-</a:t>
            </a:r>
            <a:r>
              <a:rPr lang="en-US" dirty="0"/>
              <a:t>µ</a:t>
            </a:r>
            <a:r>
              <a:rPr lang="en-US" dirty="0" smtClean="0"/>
              <a:t>-</a:t>
            </a:r>
            <a:r>
              <a:rPr lang="en-US" dirty="0" err="1" smtClean="0"/>
              <a:t>superoxotetraamminecobalt</a:t>
            </a:r>
            <a:r>
              <a:rPr lang="en-US" dirty="0" smtClean="0"/>
              <a:t>(III</a:t>
            </a:r>
            <a:r>
              <a:rPr lang="en-US" dirty="0"/>
              <a:t>)</a:t>
            </a:r>
          </a:p>
        </p:txBody>
      </p:sp>
    </p:spTree>
    <p:extLst>
      <p:ext uri="{BB962C8B-B14F-4D97-AF65-F5344CB8AC3E}">
        <p14:creationId xmlns="" xmlns:p14="http://schemas.microsoft.com/office/powerpoint/2010/main" val="35410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394"/>
            <a:ext cx="9144000" cy="461665"/>
          </a:xfrm>
          <a:prstGeom prst="rect">
            <a:avLst/>
          </a:prstGeom>
          <a:solidFill>
            <a:schemeClr val="accent6">
              <a:lumMod val="40000"/>
              <a:lumOff val="60000"/>
            </a:schemeClr>
          </a:solidFill>
          <a:scene3d>
            <a:camera prst="orthographicFront">
              <a:rot lat="0" lon="0" rev="0"/>
            </a:camera>
            <a:lightRig rig="contrasting" dir="t">
              <a:rot lat="0" lon="0" rev="4500000"/>
            </a:lightRig>
          </a:scene3d>
          <a:sp3d>
            <a:bevelT w="114300" prst="artDeco"/>
          </a:sp3d>
        </p:spPr>
        <p:txBody>
          <a:bodyPr wrap="square">
            <a:spAutoFit/>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Activity 3.1</a:t>
            </a:r>
          </a:p>
        </p:txBody>
      </p:sp>
      <p:sp>
        <p:nvSpPr>
          <p:cNvPr id="4" name="Rectangle 3"/>
          <p:cNvSpPr/>
          <p:nvPr/>
        </p:nvSpPr>
        <p:spPr>
          <a:xfrm>
            <a:off x="0" y="425271"/>
            <a:ext cx="9144000" cy="461665"/>
          </a:xfrm>
          <a:prstGeom prst="rect">
            <a:avLst/>
          </a:prstGeom>
        </p:spPr>
        <p:txBody>
          <a:bodyPr wrap="square">
            <a:spAutoFit/>
          </a:bodyPr>
          <a:lstStyle/>
          <a:p>
            <a:r>
              <a:rPr lang="en-US" sz="2400" dirty="0">
                <a:latin typeface="Constantia" pitchFamily="18" charset="0"/>
              </a:rPr>
              <a:t>Name the following complex ions / coordination compounds. </a:t>
            </a:r>
          </a:p>
        </p:txBody>
      </p:sp>
      <p:sp>
        <p:nvSpPr>
          <p:cNvPr id="5" name="Rectangle 4"/>
          <p:cNvSpPr/>
          <p:nvPr/>
        </p:nvSpPr>
        <p:spPr>
          <a:xfrm>
            <a:off x="152400" y="916632"/>
            <a:ext cx="7696200" cy="5632311"/>
          </a:xfrm>
          <a:prstGeom prst="rect">
            <a:avLst/>
          </a:prstGeom>
        </p:spPr>
        <p:txBody>
          <a:bodyPr wrap="square">
            <a:spAutoFit/>
          </a:bodyPr>
          <a:lstStyle/>
          <a:p>
            <a:pPr marL="342900" indent="-342900">
              <a:buAutoNum type="alphaLcPeriod"/>
            </a:pPr>
            <a:r>
              <a:rPr lang="en-US" sz="2400" dirty="0" smtClean="0">
                <a:solidFill>
                  <a:srgbClr val="FF0000"/>
                </a:solidFill>
                <a:latin typeface="Constantia" pitchFamily="18" charset="0"/>
              </a:rPr>
              <a:t>[Ni(NH</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a:t>
            </a:r>
            <a:r>
              <a:rPr lang="en-US" sz="2400" baseline="-25000" dirty="0" smtClean="0">
                <a:solidFill>
                  <a:srgbClr val="FF0000"/>
                </a:solidFill>
                <a:latin typeface="Constantia" pitchFamily="18" charset="0"/>
              </a:rPr>
              <a:t>6</a:t>
            </a:r>
            <a:r>
              <a:rPr lang="en-US" sz="2400" dirty="0" smtClean="0">
                <a:solidFill>
                  <a:srgbClr val="FF0000"/>
                </a:solidFill>
                <a:latin typeface="Constantia" pitchFamily="18" charset="0"/>
              </a:rPr>
              <a:t>]</a:t>
            </a:r>
            <a:r>
              <a:rPr lang="en-US" sz="2400" baseline="30000" dirty="0" smtClean="0">
                <a:solidFill>
                  <a:srgbClr val="FF0000"/>
                </a:solidFill>
                <a:latin typeface="Constantia" pitchFamily="18" charset="0"/>
              </a:rPr>
              <a:t>2+</a:t>
            </a:r>
            <a:endParaRPr lang="en-US" sz="2400" baseline="30000" dirty="0">
              <a:solidFill>
                <a:srgbClr val="FF0000"/>
              </a:solidFill>
              <a:latin typeface="Constantia" pitchFamily="18" charset="0"/>
            </a:endParaRPr>
          </a:p>
          <a:p>
            <a:r>
              <a:rPr lang="en-US" sz="2400" dirty="0">
                <a:solidFill>
                  <a:srgbClr val="FF0000"/>
                </a:solidFill>
                <a:latin typeface="Constantia" pitchFamily="18" charset="0"/>
              </a:rPr>
              <a:t>Answer </a:t>
            </a:r>
            <a:r>
              <a:rPr lang="en-US" sz="2400" dirty="0" smtClean="0">
                <a:solidFill>
                  <a:srgbClr val="FF0000"/>
                </a:solidFill>
                <a:latin typeface="Constantia" pitchFamily="18" charset="0"/>
              </a:rPr>
              <a:t>=</a:t>
            </a:r>
          </a:p>
          <a:p>
            <a:r>
              <a:rPr lang="en-US" sz="2400" dirty="0">
                <a:solidFill>
                  <a:srgbClr val="FF0000"/>
                </a:solidFill>
                <a:latin typeface="Constantia" pitchFamily="18" charset="0"/>
              </a:rPr>
              <a:t> </a:t>
            </a:r>
            <a:r>
              <a:rPr lang="en-US" sz="2400" dirty="0" smtClean="0">
                <a:solidFill>
                  <a:srgbClr val="FF0000"/>
                </a:solidFill>
                <a:latin typeface="Constantia" pitchFamily="18" charset="0"/>
              </a:rPr>
              <a:t>                   </a:t>
            </a:r>
            <a:r>
              <a:rPr lang="en-US" sz="2400" dirty="0" err="1" smtClean="0">
                <a:solidFill>
                  <a:srgbClr val="0000FF"/>
                </a:solidFill>
                <a:latin typeface="Constantia" pitchFamily="18" charset="0"/>
              </a:rPr>
              <a:t>hexaamminenickel</a:t>
            </a:r>
            <a:r>
              <a:rPr lang="en-US" sz="2400" dirty="0" smtClean="0">
                <a:solidFill>
                  <a:srgbClr val="0000FF"/>
                </a:solidFill>
                <a:latin typeface="Constantia" pitchFamily="18" charset="0"/>
              </a:rPr>
              <a:t>(II</a:t>
            </a:r>
            <a:r>
              <a:rPr lang="en-US" sz="2400" dirty="0">
                <a:solidFill>
                  <a:srgbClr val="0000FF"/>
                </a:solidFill>
                <a:latin typeface="Constantia" pitchFamily="18" charset="0"/>
              </a:rPr>
              <a:t>) ion</a:t>
            </a:r>
          </a:p>
          <a:p>
            <a:pPr marL="342900" indent="-342900">
              <a:buAutoNum type="alphaLcPeriod" startAt="2"/>
            </a:pPr>
            <a:r>
              <a:rPr lang="en-US" sz="2400" dirty="0" smtClean="0">
                <a:solidFill>
                  <a:srgbClr val="FF0000"/>
                </a:solidFill>
                <a:latin typeface="Constantia" pitchFamily="18" charset="0"/>
              </a:rPr>
              <a:t>[Cu(CN)</a:t>
            </a:r>
            <a:r>
              <a:rPr lang="en-US" sz="2400" baseline="-25000" dirty="0" smtClean="0">
                <a:solidFill>
                  <a:srgbClr val="FF0000"/>
                </a:solidFill>
                <a:latin typeface="Constantia" pitchFamily="18" charset="0"/>
              </a:rPr>
              <a:t>4</a:t>
            </a:r>
            <a:r>
              <a:rPr lang="en-US" sz="2400" dirty="0" smtClean="0">
                <a:solidFill>
                  <a:srgbClr val="FF0000"/>
                </a:solidFill>
                <a:latin typeface="Constantia" pitchFamily="18" charset="0"/>
              </a:rPr>
              <a:t>]</a:t>
            </a:r>
            <a:r>
              <a:rPr lang="en-US" sz="2400" baseline="30000" dirty="0" smtClean="0">
                <a:solidFill>
                  <a:srgbClr val="FF0000"/>
                </a:solidFill>
                <a:latin typeface="Constantia" pitchFamily="18" charset="0"/>
              </a:rPr>
              <a:t>3-</a:t>
            </a:r>
          </a:p>
          <a:p>
            <a:r>
              <a:rPr lang="en-US" sz="2400" dirty="0">
                <a:solidFill>
                  <a:srgbClr val="FF0000"/>
                </a:solidFill>
                <a:latin typeface="Constantia" pitchFamily="18" charset="0"/>
              </a:rPr>
              <a:t>Answer =</a:t>
            </a:r>
          </a:p>
          <a:p>
            <a:endParaRPr lang="en-US" sz="2400" dirty="0" smtClean="0">
              <a:solidFill>
                <a:srgbClr val="FF0000"/>
              </a:solidFill>
              <a:latin typeface="Constantia" pitchFamily="18" charset="0"/>
            </a:endParaRPr>
          </a:p>
          <a:p>
            <a:r>
              <a:rPr lang="en-US" sz="2400" dirty="0" smtClean="0">
                <a:solidFill>
                  <a:srgbClr val="FF0000"/>
                </a:solidFill>
                <a:latin typeface="Constantia" pitchFamily="18" charset="0"/>
              </a:rPr>
              <a:t>c.   </a:t>
            </a:r>
            <a:r>
              <a:rPr lang="en-US" sz="2400" dirty="0">
                <a:solidFill>
                  <a:srgbClr val="FF0000"/>
                </a:solidFill>
                <a:latin typeface="Constantia" pitchFamily="18" charset="0"/>
              </a:rPr>
              <a:t>[</a:t>
            </a:r>
            <a:r>
              <a:rPr lang="en-US" sz="2400" dirty="0" smtClean="0">
                <a:solidFill>
                  <a:srgbClr val="FF0000"/>
                </a:solidFill>
                <a:latin typeface="Constantia" pitchFamily="18" charset="0"/>
              </a:rPr>
              <a:t>Cr(NH</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Br</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a:t>
            </a:r>
          </a:p>
          <a:p>
            <a:r>
              <a:rPr lang="en-US" sz="2400" dirty="0">
                <a:solidFill>
                  <a:srgbClr val="FF0000"/>
                </a:solidFill>
                <a:latin typeface="Constantia" pitchFamily="18" charset="0"/>
              </a:rPr>
              <a:t>Answer =</a:t>
            </a:r>
          </a:p>
          <a:p>
            <a:r>
              <a:rPr lang="en-US" sz="2400" dirty="0" smtClean="0">
                <a:solidFill>
                  <a:srgbClr val="0000FF"/>
                </a:solidFill>
                <a:latin typeface="Constantia" pitchFamily="18" charset="0"/>
              </a:rPr>
              <a:t>               </a:t>
            </a:r>
            <a:endParaRPr lang="en-US" sz="2400" dirty="0">
              <a:solidFill>
                <a:srgbClr val="0000FF"/>
              </a:solidFill>
              <a:latin typeface="Constantia" pitchFamily="18" charset="0"/>
            </a:endParaRPr>
          </a:p>
          <a:p>
            <a:r>
              <a:rPr lang="en-US" sz="2400" dirty="0">
                <a:solidFill>
                  <a:srgbClr val="FF0000"/>
                </a:solidFill>
                <a:latin typeface="Constantia" pitchFamily="18" charset="0"/>
              </a:rPr>
              <a:t>d. </a:t>
            </a:r>
            <a:r>
              <a:rPr lang="en-US" sz="2400" dirty="0" smtClean="0">
                <a:solidFill>
                  <a:srgbClr val="FF0000"/>
                </a:solidFill>
                <a:latin typeface="Constantia" pitchFamily="18" charset="0"/>
              </a:rPr>
              <a:t>  [Fe(ox)</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a:t>
            </a:r>
            <a:r>
              <a:rPr lang="en-US" sz="2400" baseline="30000" dirty="0" smtClean="0">
                <a:solidFill>
                  <a:srgbClr val="FF0000"/>
                </a:solidFill>
                <a:latin typeface="Constantia" pitchFamily="18" charset="0"/>
              </a:rPr>
              <a:t>3-</a:t>
            </a:r>
            <a:r>
              <a:rPr lang="en-US" sz="2400" dirty="0" smtClean="0">
                <a:solidFill>
                  <a:srgbClr val="FF0000"/>
                </a:solidFill>
                <a:latin typeface="Constantia" pitchFamily="18" charset="0"/>
              </a:rPr>
              <a:t> </a:t>
            </a:r>
          </a:p>
          <a:p>
            <a:r>
              <a:rPr lang="en-US" sz="2400" dirty="0">
                <a:solidFill>
                  <a:srgbClr val="FF0000"/>
                </a:solidFill>
                <a:latin typeface="Constantia" pitchFamily="18" charset="0"/>
              </a:rPr>
              <a:t>Answer =</a:t>
            </a:r>
          </a:p>
          <a:p>
            <a:r>
              <a:rPr lang="en-US" sz="2400" dirty="0" smtClean="0">
                <a:solidFill>
                  <a:srgbClr val="0000FF"/>
                </a:solidFill>
                <a:latin typeface="Constantia" pitchFamily="18" charset="0"/>
              </a:rPr>
              <a:t>               </a:t>
            </a:r>
          </a:p>
          <a:p>
            <a:r>
              <a:rPr lang="en-US" sz="2400" dirty="0" smtClean="0">
                <a:solidFill>
                  <a:srgbClr val="FF0000"/>
                </a:solidFill>
                <a:latin typeface="Constantia" pitchFamily="18" charset="0"/>
              </a:rPr>
              <a:t>e.  [</a:t>
            </a:r>
            <a:r>
              <a:rPr lang="en-US" sz="2400" dirty="0" err="1" smtClean="0">
                <a:solidFill>
                  <a:srgbClr val="FF0000"/>
                </a:solidFill>
                <a:latin typeface="Constantia" pitchFamily="18" charset="0"/>
              </a:rPr>
              <a:t>Pt</a:t>
            </a:r>
            <a:r>
              <a:rPr lang="en-US" sz="2400" dirty="0" smtClean="0">
                <a:solidFill>
                  <a:srgbClr val="FF0000"/>
                </a:solidFill>
                <a:latin typeface="Constantia" pitchFamily="18" charset="0"/>
              </a:rPr>
              <a:t>(en)</a:t>
            </a:r>
            <a:r>
              <a:rPr lang="en-US" sz="2400" baseline="-25000" dirty="0" smtClean="0">
                <a:solidFill>
                  <a:srgbClr val="FF0000"/>
                </a:solidFill>
                <a:latin typeface="Constantia" pitchFamily="18" charset="0"/>
              </a:rPr>
              <a:t>2</a:t>
            </a:r>
            <a:r>
              <a:rPr lang="en-US" sz="2400" dirty="0" smtClean="0">
                <a:solidFill>
                  <a:srgbClr val="FF0000"/>
                </a:solidFill>
                <a:latin typeface="Constantia" pitchFamily="18" charset="0"/>
              </a:rPr>
              <a:t>]</a:t>
            </a:r>
            <a:r>
              <a:rPr lang="en-US" sz="2400" baseline="30000" dirty="0" smtClean="0">
                <a:solidFill>
                  <a:srgbClr val="FF0000"/>
                </a:solidFill>
                <a:latin typeface="Constantia" pitchFamily="18" charset="0"/>
              </a:rPr>
              <a:t>2+</a:t>
            </a:r>
          </a:p>
          <a:p>
            <a:r>
              <a:rPr lang="en-US" sz="2400" dirty="0">
                <a:solidFill>
                  <a:srgbClr val="FF0000"/>
                </a:solidFill>
                <a:latin typeface="Constantia" pitchFamily="18" charset="0"/>
              </a:rPr>
              <a:t>Answer =</a:t>
            </a:r>
          </a:p>
          <a:p>
            <a:r>
              <a:rPr lang="en-US" sz="2400" dirty="0" smtClean="0"/>
              <a:t> </a:t>
            </a:r>
            <a:endParaRPr lang="en-US" sz="2400"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28800" y="3597571"/>
            <a:ext cx="4906963" cy="639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28800" y="4724400"/>
            <a:ext cx="4097337" cy="87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6113174"/>
            <a:ext cx="6761163" cy="87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00200" y="2559844"/>
            <a:ext cx="3803650" cy="87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683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ppt_x"/>
                                          </p:val>
                                        </p:tav>
                                        <p:tav tm="100000">
                                          <p:val>
                                            <p:strVal val="#ppt_x"/>
                                          </p:val>
                                        </p:tav>
                                      </p:tavLst>
                                    </p:anim>
                                    <p:anim calcmode="lin" valueType="num">
                                      <p:cBhvr additive="base">
                                        <p:cTn id="1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ppt_x"/>
                                          </p:val>
                                        </p:tav>
                                        <p:tav tm="100000">
                                          <p:val>
                                            <p:strVal val="#ppt_x"/>
                                          </p:val>
                                        </p:tav>
                                      </p:tavLst>
                                    </p:anim>
                                    <p:anim calcmode="lin" valueType="num">
                                      <p:cBhvr additive="base">
                                        <p:cTn id="3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2" y="457200"/>
            <a:ext cx="8229600" cy="4525963"/>
          </a:xfrm>
        </p:spPr>
        <p:txBody>
          <a:bodyPr>
            <a:normAutofit/>
          </a:bodyPr>
          <a:lstStyle/>
          <a:p>
            <a:pPr marL="0" indent="0">
              <a:buNone/>
            </a:pPr>
            <a:r>
              <a:rPr lang="en-US" sz="2400" dirty="0" smtClean="0">
                <a:solidFill>
                  <a:srgbClr val="FF0000"/>
                </a:solidFill>
                <a:latin typeface="Constantia" pitchFamily="18" charset="0"/>
              </a:rPr>
              <a:t>f.  </a:t>
            </a:r>
            <a:r>
              <a:rPr lang="pl-PL" sz="2400" dirty="0">
                <a:solidFill>
                  <a:srgbClr val="FF0000"/>
                </a:solidFill>
                <a:latin typeface="Constantia" pitchFamily="18" charset="0"/>
              </a:rPr>
              <a:t>[Co(NH </a:t>
            </a:r>
            <a:r>
              <a:rPr lang="pl-PL" sz="2400" baseline="-25000" dirty="0">
                <a:solidFill>
                  <a:srgbClr val="FF0000"/>
                </a:solidFill>
                <a:latin typeface="Constantia" pitchFamily="18" charset="0"/>
              </a:rPr>
              <a:t>3</a:t>
            </a:r>
            <a:r>
              <a:rPr lang="pl-PL" sz="2400" dirty="0">
                <a:solidFill>
                  <a:srgbClr val="FF0000"/>
                </a:solidFill>
                <a:latin typeface="Constantia" pitchFamily="18" charset="0"/>
              </a:rPr>
              <a:t>)</a:t>
            </a:r>
            <a:r>
              <a:rPr lang="pl-PL" sz="2400" baseline="-25000" dirty="0">
                <a:solidFill>
                  <a:srgbClr val="FF0000"/>
                </a:solidFill>
                <a:latin typeface="Constantia" pitchFamily="18" charset="0"/>
              </a:rPr>
              <a:t>4</a:t>
            </a:r>
            <a:r>
              <a:rPr lang="pl-PL" sz="2400" dirty="0">
                <a:solidFill>
                  <a:srgbClr val="FF0000"/>
                </a:solidFill>
                <a:latin typeface="Constantia" pitchFamily="18" charset="0"/>
              </a:rPr>
              <a:t> (NO</a:t>
            </a:r>
            <a:r>
              <a:rPr lang="pl-PL" sz="2400" baseline="-25000" dirty="0">
                <a:solidFill>
                  <a:srgbClr val="FF0000"/>
                </a:solidFill>
                <a:latin typeface="Constantia" pitchFamily="18" charset="0"/>
              </a:rPr>
              <a:t>2</a:t>
            </a:r>
            <a:r>
              <a:rPr lang="pl-PL" sz="2400" dirty="0">
                <a:solidFill>
                  <a:srgbClr val="FF0000"/>
                </a:solidFill>
                <a:latin typeface="Constantia" pitchFamily="18" charset="0"/>
              </a:rPr>
              <a:t>)Cl]+</a:t>
            </a:r>
            <a:endParaRPr lang="en-US" sz="2400" dirty="0">
              <a:solidFill>
                <a:srgbClr val="FF0000"/>
              </a:solidFill>
              <a:latin typeface="Constantia" pitchFamily="18" charset="0"/>
            </a:endParaRPr>
          </a:p>
          <a:p>
            <a:r>
              <a:rPr lang="en-US" sz="2400" dirty="0">
                <a:solidFill>
                  <a:srgbClr val="FF0000"/>
                </a:solidFill>
                <a:latin typeface="Constantia" pitchFamily="18" charset="0"/>
              </a:rPr>
              <a:t>Answer =</a:t>
            </a:r>
          </a:p>
          <a:p>
            <a:pPr marL="0" indent="0">
              <a:buNone/>
            </a:pPr>
            <a:r>
              <a:rPr lang="en-US" sz="2400" dirty="0" err="1" smtClean="0">
                <a:solidFill>
                  <a:srgbClr val="0000FF"/>
                </a:solidFill>
                <a:latin typeface="Constantia" pitchFamily="18" charset="0"/>
              </a:rPr>
              <a:t>tetraamminechloronitrocobalt</a:t>
            </a:r>
            <a:r>
              <a:rPr lang="en-US" sz="2400" dirty="0" smtClean="0">
                <a:solidFill>
                  <a:srgbClr val="0000FF"/>
                </a:solidFill>
                <a:latin typeface="Constantia" pitchFamily="18" charset="0"/>
              </a:rPr>
              <a:t>(III) ion</a:t>
            </a:r>
            <a:endParaRPr lang="en-US" sz="2400" dirty="0">
              <a:solidFill>
                <a:srgbClr val="0000FF"/>
              </a:solidFill>
              <a:latin typeface="Constantia" pitchFamily="18" charset="0"/>
            </a:endParaRPr>
          </a:p>
          <a:p>
            <a:pPr marL="0" indent="0">
              <a:buNone/>
            </a:pPr>
            <a:r>
              <a:rPr lang="en-US" sz="2400" dirty="0" smtClean="0">
                <a:solidFill>
                  <a:srgbClr val="FF0000"/>
                </a:solidFill>
                <a:latin typeface="Constantia" pitchFamily="18" charset="0"/>
              </a:rPr>
              <a:t>g.  </a:t>
            </a:r>
            <a:r>
              <a:rPr lang="en-US" sz="2400" dirty="0">
                <a:solidFill>
                  <a:srgbClr val="FF0000"/>
                </a:solidFill>
                <a:latin typeface="Constantia" pitchFamily="18" charset="0"/>
              </a:rPr>
              <a:t>[Cr(NH</a:t>
            </a:r>
            <a:r>
              <a:rPr lang="en-US" sz="2400" baseline="-25000" dirty="0">
                <a:solidFill>
                  <a:srgbClr val="FF0000"/>
                </a:solidFill>
                <a:latin typeface="Constantia" pitchFamily="18" charset="0"/>
              </a:rPr>
              <a:t>3</a:t>
            </a:r>
            <a:r>
              <a:rPr lang="en-US" sz="2400" dirty="0">
                <a:solidFill>
                  <a:srgbClr val="FF0000"/>
                </a:solidFill>
                <a:latin typeface="Constantia" pitchFamily="18" charset="0"/>
              </a:rPr>
              <a:t>)</a:t>
            </a:r>
            <a:r>
              <a:rPr lang="en-US" sz="2400" baseline="-25000" dirty="0">
                <a:solidFill>
                  <a:srgbClr val="FF0000"/>
                </a:solidFill>
                <a:latin typeface="Constantia" pitchFamily="18" charset="0"/>
              </a:rPr>
              <a:t>6</a:t>
            </a:r>
            <a:r>
              <a:rPr lang="en-US" sz="2400" dirty="0">
                <a:solidFill>
                  <a:srgbClr val="FF0000"/>
                </a:solidFill>
                <a:latin typeface="Constantia" pitchFamily="18" charset="0"/>
              </a:rPr>
              <a:t>][Co(CN)</a:t>
            </a:r>
            <a:r>
              <a:rPr lang="en-US" sz="2400" baseline="-25000" dirty="0">
                <a:solidFill>
                  <a:srgbClr val="FF0000"/>
                </a:solidFill>
                <a:latin typeface="Constantia" pitchFamily="18" charset="0"/>
              </a:rPr>
              <a:t>6</a:t>
            </a:r>
            <a:r>
              <a:rPr lang="en-US" sz="2400" dirty="0">
                <a:solidFill>
                  <a:srgbClr val="FF0000"/>
                </a:solidFill>
                <a:latin typeface="Constantia" pitchFamily="18" charset="0"/>
              </a:rPr>
              <a:t>]</a:t>
            </a:r>
          </a:p>
          <a:p>
            <a:r>
              <a:rPr lang="en-US" sz="2400" dirty="0">
                <a:solidFill>
                  <a:srgbClr val="FF0000"/>
                </a:solidFill>
                <a:latin typeface="Constantia" pitchFamily="18" charset="0"/>
              </a:rPr>
              <a:t>Answer =</a:t>
            </a:r>
          </a:p>
          <a:p>
            <a:pPr marL="0" indent="0">
              <a:buNone/>
            </a:pPr>
            <a:r>
              <a:rPr lang="en-US" sz="2400" dirty="0" err="1" smtClean="0">
                <a:solidFill>
                  <a:srgbClr val="0000FF"/>
                </a:solidFill>
                <a:latin typeface="Constantia" pitchFamily="18" charset="0"/>
              </a:rPr>
              <a:t>hexaamminechromium</a:t>
            </a:r>
            <a:r>
              <a:rPr lang="en-US" sz="2400" dirty="0" smtClean="0">
                <a:solidFill>
                  <a:srgbClr val="0000FF"/>
                </a:solidFill>
                <a:latin typeface="Constantia" pitchFamily="18" charset="0"/>
              </a:rPr>
              <a:t>(III)</a:t>
            </a:r>
            <a:r>
              <a:rPr lang="en-US" sz="2400" dirty="0" err="1" smtClean="0">
                <a:solidFill>
                  <a:srgbClr val="0000FF"/>
                </a:solidFill>
                <a:latin typeface="Constantia" pitchFamily="18" charset="0"/>
              </a:rPr>
              <a:t>heaxacyanocobaltate</a:t>
            </a:r>
            <a:r>
              <a:rPr lang="en-US" sz="2400" dirty="0" smtClean="0">
                <a:solidFill>
                  <a:srgbClr val="0000FF"/>
                </a:solidFill>
                <a:latin typeface="Constantia" pitchFamily="18" charset="0"/>
              </a:rPr>
              <a:t>(III</a:t>
            </a:r>
            <a:r>
              <a:rPr lang="en-US" sz="2400" dirty="0">
                <a:solidFill>
                  <a:srgbClr val="0000FF"/>
                </a:solidFill>
                <a:latin typeface="Constantia" pitchFamily="18" charset="0"/>
              </a:rPr>
              <a:t>) </a:t>
            </a:r>
          </a:p>
          <a:p>
            <a:pPr marL="0" indent="0">
              <a:buNone/>
            </a:pPr>
            <a:r>
              <a:rPr lang="en-US" sz="2400" dirty="0" smtClean="0">
                <a:solidFill>
                  <a:srgbClr val="FF0000"/>
                </a:solidFill>
                <a:latin typeface="Constantia" pitchFamily="18" charset="0"/>
              </a:rPr>
              <a:t>h.  </a:t>
            </a:r>
            <a:r>
              <a:rPr lang="en-US" sz="2400" dirty="0">
                <a:solidFill>
                  <a:srgbClr val="FF0000"/>
                </a:solidFill>
                <a:latin typeface="Constantia" pitchFamily="18" charset="0"/>
              </a:rPr>
              <a:t>[</a:t>
            </a:r>
            <a:r>
              <a:rPr lang="en-US" sz="2400" dirty="0" smtClean="0">
                <a:solidFill>
                  <a:srgbClr val="FF0000"/>
                </a:solidFill>
                <a:latin typeface="Constantia" pitchFamily="18" charset="0"/>
              </a:rPr>
              <a:t>Co(en)</a:t>
            </a:r>
            <a:r>
              <a:rPr lang="en-US" sz="2400" baseline="-25000" dirty="0" smtClean="0">
                <a:solidFill>
                  <a:srgbClr val="FF0000"/>
                </a:solidFill>
                <a:latin typeface="Constantia" pitchFamily="18" charset="0"/>
              </a:rPr>
              <a:t>3</a:t>
            </a:r>
            <a:r>
              <a:rPr lang="en-US" sz="2400" dirty="0" smtClean="0">
                <a:solidFill>
                  <a:srgbClr val="FF0000"/>
                </a:solidFill>
                <a:latin typeface="Constantia" pitchFamily="18" charset="0"/>
              </a:rPr>
              <a:t>]Cl</a:t>
            </a:r>
            <a:r>
              <a:rPr lang="en-US" sz="2400" baseline="-25000" dirty="0" smtClean="0">
                <a:solidFill>
                  <a:srgbClr val="FF0000"/>
                </a:solidFill>
                <a:latin typeface="Constantia" pitchFamily="18" charset="0"/>
              </a:rPr>
              <a:t>3</a:t>
            </a:r>
            <a:endParaRPr lang="en-US" sz="2400" baseline="-25000" dirty="0">
              <a:solidFill>
                <a:srgbClr val="FF0000"/>
              </a:solidFill>
              <a:latin typeface="Constantia" pitchFamily="18" charset="0"/>
            </a:endParaRPr>
          </a:p>
          <a:p>
            <a:pPr marL="0" indent="0">
              <a:buNone/>
            </a:pPr>
            <a:r>
              <a:rPr lang="en-US" sz="2400" dirty="0" smtClean="0">
                <a:solidFill>
                  <a:srgbClr val="FF0000"/>
                </a:solidFill>
                <a:latin typeface="Constantia" pitchFamily="18" charset="0"/>
              </a:rPr>
              <a:t>Answer=</a:t>
            </a:r>
          </a:p>
          <a:p>
            <a:pPr marL="0" indent="0">
              <a:buNone/>
            </a:pPr>
            <a:r>
              <a:rPr lang="en-US" sz="2400" dirty="0" err="1" smtClean="0">
                <a:solidFill>
                  <a:srgbClr val="0000FF"/>
                </a:solidFill>
                <a:latin typeface="Constantia" pitchFamily="18" charset="0"/>
              </a:rPr>
              <a:t>tris</a:t>
            </a:r>
            <a:r>
              <a:rPr lang="en-US" sz="2400" dirty="0" smtClean="0">
                <a:solidFill>
                  <a:srgbClr val="0000FF"/>
                </a:solidFill>
                <a:latin typeface="Constantia" pitchFamily="18" charset="0"/>
              </a:rPr>
              <a:t>(</a:t>
            </a:r>
            <a:r>
              <a:rPr lang="en-US" sz="2400" dirty="0" err="1" smtClean="0">
                <a:solidFill>
                  <a:srgbClr val="0000FF"/>
                </a:solidFill>
                <a:latin typeface="Constantia" pitchFamily="18" charset="0"/>
              </a:rPr>
              <a:t>ethylenediamine</a:t>
            </a:r>
            <a:r>
              <a:rPr lang="en-US" sz="2400" dirty="0" smtClean="0">
                <a:solidFill>
                  <a:srgbClr val="0000FF"/>
                </a:solidFill>
                <a:latin typeface="Constantia" pitchFamily="18" charset="0"/>
              </a:rPr>
              <a:t>)cobalt(III)chloride</a:t>
            </a:r>
            <a:endParaRPr lang="en-US" sz="2400" dirty="0">
              <a:solidFill>
                <a:srgbClr val="0000FF"/>
              </a:solidFill>
            </a:endParaRPr>
          </a:p>
        </p:txBody>
      </p:sp>
      <p:sp>
        <p:nvSpPr>
          <p:cNvPr id="4" name="Rectangle 3"/>
          <p:cNvSpPr/>
          <p:nvPr/>
        </p:nvSpPr>
        <p:spPr>
          <a:xfrm>
            <a:off x="0" y="-36394"/>
            <a:ext cx="9144000" cy="461665"/>
          </a:xfrm>
          <a:prstGeom prst="rect">
            <a:avLst/>
          </a:prstGeom>
          <a:solidFill>
            <a:schemeClr val="accent6">
              <a:lumMod val="40000"/>
              <a:lumOff val="60000"/>
            </a:schemeClr>
          </a:solidFill>
          <a:scene3d>
            <a:camera prst="orthographicFront">
              <a:rot lat="0" lon="0" rev="0"/>
            </a:camera>
            <a:lightRig rig="contrasting" dir="t">
              <a:rot lat="0" lon="0" rev="4500000"/>
            </a:lightRig>
          </a:scene3d>
          <a:sp3d>
            <a:bevelT w="114300" prst="artDeco"/>
          </a:sp3d>
        </p:spPr>
        <p:txBody>
          <a:bodyPr wrap="square">
            <a:spAutoFit/>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Activity 3.1 (cont.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endParaRPr>
          </a:p>
        </p:txBody>
      </p:sp>
    </p:spTree>
    <p:extLst>
      <p:ext uri="{BB962C8B-B14F-4D97-AF65-F5344CB8AC3E}">
        <p14:creationId xmlns="" xmlns:p14="http://schemas.microsoft.com/office/powerpoint/2010/main" val="42296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394"/>
            <a:ext cx="9144000" cy="461665"/>
          </a:xfrm>
          <a:prstGeom prst="rect">
            <a:avLst/>
          </a:prstGeom>
          <a:solidFill>
            <a:schemeClr val="accent6">
              <a:lumMod val="40000"/>
              <a:lumOff val="60000"/>
            </a:schemeClr>
          </a:solidFill>
          <a:scene3d>
            <a:camera prst="orthographicFront">
              <a:rot lat="0" lon="0" rev="0"/>
            </a:camera>
            <a:lightRig rig="contrasting" dir="t">
              <a:rot lat="0" lon="0" rev="4500000"/>
            </a:lightRig>
          </a:scene3d>
          <a:sp3d>
            <a:bevelT w="114300" prst="artDeco"/>
          </a:sp3d>
        </p:spPr>
        <p:txBody>
          <a:bodyPr wrap="square">
            <a:spAutoFit/>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Activity 3.1 (cont.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a:t>
            </a: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8200" y="425271"/>
            <a:ext cx="4562475" cy="2190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762000"/>
            <a:ext cx="411395" cy="461665"/>
          </a:xfrm>
          <a:prstGeom prst="rect">
            <a:avLst/>
          </a:prstGeom>
          <a:noFill/>
        </p:spPr>
        <p:txBody>
          <a:bodyPr wrap="none" rtlCol="0">
            <a:spAutoFit/>
          </a:bodyPr>
          <a:lstStyle/>
          <a:p>
            <a:r>
              <a:rPr lang="en-US" sz="2400" dirty="0" smtClean="0">
                <a:latin typeface="Constantia" pitchFamily="18" charset="0"/>
              </a:rPr>
              <a:t>j. </a:t>
            </a:r>
            <a:endParaRPr lang="en-US" sz="2400" dirty="0">
              <a:latin typeface="Constantia" pitchFamily="18" charset="0"/>
            </a:endParaRPr>
          </a:p>
        </p:txBody>
      </p:sp>
      <p:sp>
        <p:nvSpPr>
          <p:cNvPr id="5" name="TextBox 4"/>
          <p:cNvSpPr txBox="1"/>
          <p:nvPr/>
        </p:nvSpPr>
        <p:spPr>
          <a:xfrm>
            <a:off x="38669" y="2637766"/>
            <a:ext cx="9163149" cy="461665"/>
          </a:xfrm>
          <a:prstGeom prst="rect">
            <a:avLst/>
          </a:prstGeom>
          <a:noFill/>
        </p:spPr>
        <p:txBody>
          <a:bodyPr wrap="none" rtlCol="0">
            <a:spAutoFit/>
          </a:bodyPr>
          <a:lstStyle/>
          <a:p>
            <a:r>
              <a:rPr lang="en-US" sz="2400" dirty="0" err="1" smtClean="0">
                <a:solidFill>
                  <a:srgbClr val="0000FF"/>
                </a:solidFill>
                <a:latin typeface="Constantia" pitchFamily="18" charset="0"/>
              </a:rPr>
              <a:t>pentamminecobalt</a:t>
            </a:r>
            <a:r>
              <a:rPr lang="en-US" sz="2400" dirty="0" smtClean="0">
                <a:solidFill>
                  <a:srgbClr val="0000FF"/>
                </a:solidFill>
                <a:latin typeface="Constantia" pitchFamily="18" charset="0"/>
              </a:rPr>
              <a:t>(III)-µ-</a:t>
            </a:r>
            <a:r>
              <a:rPr lang="en-US" sz="2400" dirty="0" err="1" smtClean="0">
                <a:solidFill>
                  <a:srgbClr val="0000FF"/>
                </a:solidFill>
                <a:latin typeface="Constantia" pitchFamily="18" charset="0"/>
              </a:rPr>
              <a:t>amidotetraamineaquacobalt</a:t>
            </a:r>
            <a:r>
              <a:rPr lang="en-US" sz="2400" dirty="0" smtClean="0">
                <a:solidFill>
                  <a:srgbClr val="0000FF"/>
                </a:solidFill>
                <a:latin typeface="Constantia" pitchFamily="18" charset="0"/>
              </a:rPr>
              <a:t>(III</a:t>
            </a:r>
            <a:r>
              <a:rPr lang="en-US" sz="2400" dirty="0">
                <a:solidFill>
                  <a:srgbClr val="0000FF"/>
                </a:solidFill>
                <a:latin typeface="Constantia" pitchFamily="18" charset="0"/>
              </a:rPr>
              <a:t>) chloride </a:t>
            </a:r>
          </a:p>
        </p:txBody>
      </p:sp>
      <p:sp>
        <p:nvSpPr>
          <p:cNvPr id="6" name="TextBox 5"/>
          <p:cNvSpPr txBox="1"/>
          <p:nvPr/>
        </p:nvSpPr>
        <p:spPr>
          <a:xfrm>
            <a:off x="228600" y="3505200"/>
            <a:ext cx="4176143" cy="46166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nstantia" pitchFamily="18" charset="0"/>
              </a:rPr>
              <a:t>k. </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oudy Stout" pitchFamily="18" charset="0"/>
              </a:rPr>
              <a:t>CLASS WORK</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oudy Stout" pitchFamily="18" charset="0"/>
            </a:endParaRPr>
          </a:p>
        </p:txBody>
      </p:sp>
      <p:sp>
        <p:nvSpPr>
          <p:cNvPr id="8" name="Rectangle 7"/>
          <p:cNvSpPr/>
          <p:nvPr/>
        </p:nvSpPr>
        <p:spPr>
          <a:xfrm>
            <a:off x="1067340" y="6396335"/>
            <a:ext cx="7467600" cy="461665"/>
          </a:xfrm>
          <a:prstGeom prst="rect">
            <a:avLst/>
          </a:prstGeom>
        </p:spPr>
        <p:txBody>
          <a:bodyPr wrap="square">
            <a:spAutoFit/>
          </a:bodyPr>
          <a:lstStyle/>
          <a:p>
            <a:r>
              <a:rPr lang="en-US" sz="2400" dirty="0" smtClean="0">
                <a:solidFill>
                  <a:srgbClr val="0000FF"/>
                </a:solidFill>
                <a:latin typeface="Constantia" pitchFamily="18" charset="0"/>
              </a:rPr>
              <a:t>µ-</a:t>
            </a:r>
            <a:r>
              <a:rPr lang="en-US" sz="2400" dirty="0" err="1" smtClean="0">
                <a:solidFill>
                  <a:srgbClr val="0000FF"/>
                </a:solidFill>
                <a:latin typeface="Constantia" pitchFamily="18" charset="0"/>
              </a:rPr>
              <a:t>Hydroxobis</a:t>
            </a:r>
            <a:r>
              <a:rPr lang="en-US" sz="2400" dirty="0" smtClean="0">
                <a:solidFill>
                  <a:srgbClr val="0000FF"/>
                </a:solidFill>
                <a:latin typeface="Constantia" pitchFamily="18" charset="0"/>
              </a:rPr>
              <a:t>[</a:t>
            </a:r>
            <a:r>
              <a:rPr lang="en-US" sz="2400" dirty="0" err="1" smtClean="0">
                <a:solidFill>
                  <a:srgbClr val="0000FF"/>
                </a:solidFill>
                <a:latin typeface="Constantia" pitchFamily="18" charset="0"/>
              </a:rPr>
              <a:t>pentaamminechromium</a:t>
            </a:r>
            <a:r>
              <a:rPr lang="en-US" sz="2400" dirty="0" smtClean="0">
                <a:solidFill>
                  <a:srgbClr val="0000FF"/>
                </a:solidFill>
                <a:latin typeface="Constantia" pitchFamily="18" charset="0"/>
              </a:rPr>
              <a:t>(III</a:t>
            </a:r>
            <a:r>
              <a:rPr lang="en-US" sz="2400" dirty="0">
                <a:solidFill>
                  <a:srgbClr val="0000FF"/>
                </a:solidFill>
                <a:latin typeface="Constantia" pitchFamily="18" charset="0"/>
              </a:rPr>
              <a:t>)] bromide</a:t>
            </a:r>
          </a:p>
        </p:txBody>
      </p:sp>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05887" y="3966865"/>
            <a:ext cx="4467225"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cstate="print"/>
          <a:srcRect/>
          <a:stretch>
            <a:fillRect/>
          </a:stretch>
        </p:blipFill>
        <p:spPr bwMode="auto">
          <a:xfrm>
            <a:off x="1295400" y="457200"/>
            <a:ext cx="5867400" cy="981075"/>
          </a:xfrm>
          <a:prstGeom prst="rect">
            <a:avLst/>
          </a:prstGeom>
          <a:noFill/>
          <a:ln w="9525">
            <a:noFill/>
            <a:miter lim="800000"/>
            <a:headEnd/>
            <a:tailEnd/>
          </a:ln>
        </p:spPr>
      </p:pic>
      <p:pic>
        <p:nvPicPr>
          <p:cNvPr id="92164" name="Picture 4"/>
          <p:cNvPicPr>
            <a:picLocks noGrp="1" noChangeAspect="1" noChangeArrowheads="1"/>
          </p:cNvPicPr>
          <p:nvPr>
            <p:ph idx="1"/>
          </p:nvPr>
        </p:nvPicPr>
        <p:blipFill>
          <a:blip r:embed="rId3" cstate="print"/>
          <a:srcRect/>
          <a:stretch>
            <a:fillRect/>
          </a:stretch>
        </p:blipFill>
        <p:spPr bwMode="auto">
          <a:xfrm>
            <a:off x="914400" y="1905000"/>
            <a:ext cx="7162800" cy="40386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2">
              <a:lumMod val="60000"/>
              <a:lumOff val="40000"/>
            </a:schemeClr>
          </a:solidFill>
          <a:scene3d>
            <a:camera prst="orthographicFront"/>
            <a:lightRig rig="flat" dir="tl">
              <a:rot lat="0" lon="0" rev="6600000"/>
            </a:lightRig>
          </a:scene3d>
          <a:sp3d>
            <a:bevelT prst="relaxedInset"/>
          </a:sp3d>
        </p:spPr>
        <p:txBody>
          <a:bodyPr vert="horz" lIns="91440" tIns="45720" rIns="91440" bIns="45720" rtlCol="0" anchor="ctr">
            <a:normAutofit fontScale="700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nSpc>
                <a:spcPct val="150000"/>
              </a:lnSpc>
            </a:pPr>
            <a:r>
              <a:rPr lang="en-US" sz="2400" dirty="0" smtClean="0">
                <a:latin typeface="Castellar" pitchFamily="18" charset="0"/>
              </a:rPr>
              <a:t>3.1.3. </a:t>
            </a:r>
            <a:r>
              <a:rPr lang="en-US" sz="2400" dirty="0">
                <a:latin typeface="Castellar" pitchFamily="18" charset="0"/>
              </a:rPr>
              <a:t>Structure and Isomerism of Coordination Compound </a:t>
            </a:r>
          </a:p>
        </p:txBody>
      </p:sp>
      <p:sp>
        <p:nvSpPr>
          <p:cNvPr id="5" name="TextBox 4"/>
          <p:cNvSpPr txBox="1"/>
          <p:nvPr/>
        </p:nvSpPr>
        <p:spPr>
          <a:xfrm>
            <a:off x="1137" y="849868"/>
            <a:ext cx="9142863" cy="5478423"/>
          </a:xfrm>
          <a:prstGeom prst="rect">
            <a:avLst/>
          </a:prstGeom>
          <a:noFill/>
        </p:spPr>
        <p:txBody>
          <a:bodyPr wrap="square" rtlCol="0">
            <a:spAutoFit/>
          </a:bodyPr>
          <a:lstStyle/>
          <a:p>
            <a:r>
              <a:rPr lang="en-US" sz="2800" dirty="0" smtClean="0">
                <a:latin typeface="Constantia" pitchFamily="18" charset="0"/>
              </a:rPr>
              <a:t> </a:t>
            </a:r>
            <a:r>
              <a:rPr lang="en-US" sz="2800" dirty="0">
                <a:latin typeface="Constantia" pitchFamily="18" charset="0"/>
              </a:rPr>
              <a:t>Structure </a:t>
            </a:r>
            <a:r>
              <a:rPr lang="en-US" sz="2800" dirty="0" smtClean="0">
                <a:latin typeface="Constantia" pitchFamily="18" charset="0"/>
              </a:rPr>
              <a:t>and geometry of coordination compounds: </a:t>
            </a:r>
          </a:p>
          <a:p>
            <a:endParaRPr lang="en-US" sz="2800" dirty="0" smtClean="0">
              <a:latin typeface="Constantia" pitchFamily="18" charset="0"/>
            </a:endParaRPr>
          </a:p>
          <a:p>
            <a:endParaRPr lang="en-US" sz="2800" dirty="0">
              <a:latin typeface="Constantia" pitchFamily="18" charset="0"/>
            </a:endParaRPr>
          </a:p>
          <a:p>
            <a:endParaRPr lang="en-US" sz="2800" dirty="0" smtClean="0">
              <a:latin typeface="Constantia" pitchFamily="18" charset="0"/>
            </a:endParaRPr>
          </a:p>
          <a:p>
            <a:endParaRPr lang="en-US" sz="2800" dirty="0" smtClean="0">
              <a:latin typeface="Constantia" pitchFamily="18" charset="0"/>
            </a:endParaRPr>
          </a:p>
          <a:p>
            <a:pPr marL="342900" indent="-342900" algn="just">
              <a:buFont typeface="Wingdings" pitchFamily="2" charset="2"/>
              <a:buChar char="Ø"/>
            </a:pPr>
            <a:endParaRPr lang="en-US" sz="2400" dirty="0" smtClean="0">
              <a:latin typeface="Constantia" pitchFamily="18" charset="0"/>
            </a:endParaRPr>
          </a:p>
          <a:p>
            <a:pPr marL="342900" indent="-342900" algn="just">
              <a:buFont typeface="Wingdings" pitchFamily="2" charset="2"/>
              <a:buChar char="Ø"/>
            </a:pPr>
            <a:endParaRPr lang="en-US" sz="2400" dirty="0">
              <a:latin typeface="Constantia" pitchFamily="18" charset="0"/>
            </a:endParaRPr>
          </a:p>
          <a:p>
            <a:pPr marL="342900" indent="-342900" algn="just">
              <a:buFont typeface="Wingdings" pitchFamily="2" charset="2"/>
              <a:buChar char="Ø"/>
            </a:pPr>
            <a:endParaRPr lang="en-US" sz="2400" dirty="0" smtClean="0">
              <a:latin typeface="Constantia" pitchFamily="18" charset="0"/>
            </a:endParaRPr>
          </a:p>
          <a:p>
            <a:pPr marL="342900" indent="-342900" algn="just">
              <a:buFont typeface="Wingdings" pitchFamily="2" charset="2"/>
              <a:buChar char="Ø"/>
            </a:pPr>
            <a:endParaRPr lang="en-US" sz="2400" dirty="0">
              <a:latin typeface="Constantia" pitchFamily="18" charset="0"/>
            </a:endParaRPr>
          </a:p>
          <a:p>
            <a:pPr marL="342900" indent="-342900" algn="just">
              <a:buFont typeface="Wingdings" pitchFamily="2" charset="2"/>
              <a:buChar char="Ø"/>
            </a:pPr>
            <a:endParaRPr lang="en-US" sz="2400" dirty="0" smtClean="0">
              <a:latin typeface="Constantia" pitchFamily="18" charset="0"/>
            </a:endParaRPr>
          </a:p>
          <a:p>
            <a:pPr marL="342900" indent="-342900" algn="just">
              <a:buFont typeface="Wingdings" pitchFamily="2" charset="2"/>
              <a:buChar char="Ø"/>
            </a:pPr>
            <a:endParaRPr lang="en-US" sz="2400" dirty="0">
              <a:latin typeface="Constantia" pitchFamily="18" charset="0"/>
            </a:endParaRPr>
          </a:p>
          <a:p>
            <a:pPr marL="342900" indent="-342900" algn="just">
              <a:buFont typeface="Wingdings" pitchFamily="2" charset="2"/>
              <a:buChar char="Ø"/>
            </a:pPr>
            <a:endParaRPr lang="en-US" sz="2400" dirty="0" smtClean="0">
              <a:latin typeface="Constantia" pitchFamily="18" charset="0"/>
            </a:endParaRPr>
          </a:p>
          <a:p>
            <a:pPr marL="342900" indent="-342900" algn="just">
              <a:buFont typeface="Wingdings" pitchFamily="2" charset="2"/>
              <a:buChar char="Ø"/>
            </a:pPr>
            <a:endParaRPr lang="en-US" sz="1400" dirty="0">
              <a:latin typeface="Constantia" pitchFamily="18" charset="0"/>
            </a:endParaRPr>
          </a:p>
          <a:p>
            <a:pPr marL="457200" indent="-457200">
              <a:buFont typeface="Wingdings" pitchFamily="2" charset="2"/>
              <a:buChar char="Ø"/>
            </a:pPr>
            <a:endParaRPr lang="en-US" sz="2800" dirty="0">
              <a:latin typeface="Constantia" pitchFamily="18" charset="0"/>
            </a:endParaRPr>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7" y="1409958"/>
            <a:ext cx="9089757" cy="5478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10399" y="1813999"/>
            <a:ext cx="2089707" cy="369332"/>
          </a:xfrm>
          <a:prstGeom prst="rect">
            <a:avLst/>
          </a:prstGeom>
          <a:noFill/>
        </p:spPr>
        <p:txBody>
          <a:bodyPr wrap="square" rtlCol="0">
            <a:spAutoFit/>
          </a:bodyPr>
          <a:lstStyle/>
          <a:p>
            <a:r>
              <a:rPr lang="en-US" dirty="0" smtClean="0"/>
              <a:t>Ligand (</a:t>
            </a:r>
            <a:r>
              <a:rPr lang="en-US" dirty="0"/>
              <a:t>Lewis </a:t>
            </a:r>
            <a:r>
              <a:rPr lang="en-US" dirty="0" smtClean="0"/>
              <a:t>base)</a:t>
            </a:r>
            <a:endParaRPr lang="en-US" dirty="0"/>
          </a:p>
        </p:txBody>
      </p:sp>
      <p:sp>
        <p:nvSpPr>
          <p:cNvPr id="8" name="TextBox 7"/>
          <p:cNvSpPr txBox="1"/>
          <p:nvPr/>
        </p:nvSpPr>
        <p:spPr>
          <a:xfrm rot="19813238">
            <a:off x="660987" y="2110425"/>
            <a:ext cx="2918907" cy="369332"/>
          </a:xfrm>
          <a:prstGeom prst="rect">
            <a:avLst/>
          </a:prstGeom>
          <a:noFill/>
        </p:spPr>
        <p:txBody>
          <a:bodyPr wrap="square" rtlCol="0">
            <a:spAutoFit/>
          </a:bodyPr>
          <a:lstStyle/>
          <a:p>
            <a:r>
              <a:rPr lang="en-US" dirty="0" smtClean="0">
                <a:latin typeface="Constantia" pitchFamily="18" charset="0"/>
              </a:rPr>
              <a:t>An </a:t>
            </a:r>
            <a:r>
              <a:rPr lang="en-US" dirty="0">
                <a:latin typeface="Constantia" pitchFamily="18" charset="0"/>
              </a:rPr>
              <a:t>empty metal orbital</a:t>
            </a:r>
            <a:endParaRPr lang="en-US" dirty="0"/>
          </a:p>
        </p:txBody>
      </p:sp>
      <p:sp>
        <p:nvSpPr>
          <p:cNvPr id="9" name="TextBox 8"/>
          <p:cNvSpPr txBox="1"/>
          <p:nvPr/>
        </p:nvSpPr>
        <p:spPr>
          <a:xfrm rot="20288888">
            <a:off x="1336971" y="5642474"/>
            <a:ext cx="2588437" cy="646331"/>
          </a:xfrm>
          <a:prstGeom prst="rect">
            <a:avLst/>
          </a:prstGeom>
          <a:noFill/>
        </p:spPr>
        <p:txBody>
          <a:bodyPr wrap="square" rtlCol="0">
            <a:spAutoFit/>
          </a:bodyPr>
          <a:lstStyle/>
          <a:p>
            <a:r>
              <a:rPr lang="en-US" dirty="0" smtClean="0">
                <a:solidFill>
                  <a:srgbClr val="0000FF"/>
                </a:solidFill>
                <a:latin typeface="Constantia" pitchFamily="18" charset="0"/>
              </a:rPr>
              <a:t>Coordinate covalent</a:t>
            </a:r>
          </a:p>
          <a:p>
            <a:r>
              <a:rPr lang="en-US" dirty="0" smtClean="0">
                <a:solidFill>
                  <a:srgbClr val="0000FF"/>
                </a:solidFill>
                <a:latin typeface="Constantia" pitchFamily="18" charset="0"/>
              </a:rPr>
              <a:t>bond</a:t>
            </a:r>
            <a:endParaRPr lang="en-US" dirty="0">
              <a:solidFill>
                <a:srgbClr val="0000FF"/>
              </a:solidFill>
              <a:latin typeface="Constantia" pitchFamily="18" charset="0"/>
            </a:endParaRPr>
          </a:p>
        </p:txBody>
      </p:sp>
      <p:sp>
        <p:nvSpPr>
          <p:cNvPr id="10" name="TextBox 9"/>
          <p:cNvSpPr txBox="1"/>
          <p:nvPr/>
        </p:nvSpPr>
        <p:spPr>
          <a:xfrm>
            <a:off x="6193529" y="6019850"/>
            <a:ext cx="2906578" cy="646331"/>
          </a:xfrm>
          <a:prstGeom prst="rect">
            <a:avLst/>
          </a:prstGeom>
          <a:noFill/>
        </p:spPr>
        <p:txBody>
          <a:bodyPr wrap="square" rtlCol="0">
            <a:spAutoFit/>
          </a:bodyPr>
          <a:lstStyle/>
          <a:p>
            <a:r>
              <a:rPr lang="en-US" dirty="0" smtClean="0">
                <a:solidFill>
                  <a:srgbClr val="0000FF"/>
                </a:solidFill>
                <a:latin typeface="Constantia" pitchFamily="18" charset="0"/>
              </a:rPr>
              <a:t>By donating a pair of e-</a:t>
            </a:r>
          </a:p>
          <a:p>
            <a:r>
              <a:rPr lang="en-US" dirty="0" smtClean="0">
                <a:solidFill>
                  <a:srgbClr val="0000FF"/>
                </a:solidFill>
                <a:latin typeface="Constantia" pitchFamily="18" charset="0"/>
              </a:rPr>
              <a:t>from ligand</a:t>
            </a:r>
            <a:endParaRPr lang="en-US" dirty="0">
              <a:solidFill>
                <a:srgbClr val="0000FF"/>
              </a:solidFill>
              <a:latin typeface="Constantia" pitchFamily="18" charset="0"/>
            </a:endParaRPr>
          </a:p>
        </p:txBody>
      </p:sp>
      <p:sp>
        <p:nvSpPr>
          <p:cNvPr id="14" name="Flowchart: Terminator 13"/>
          <p:cNvSpPr/>
          <p:nvPr/>
        </p:nvSpPr>
        <p:spPr>
          <a:xfrm rot="20822894">
            <a:off x="2309223" y="4465467"/>
            <a:ext cx="643931" cy="14123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6067590">
            <a:off x="5466742" y="5515299"/>
            <a:ext cx="295044" cy="10091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1213244">
            <a:off x="2363093" y="4639648"/>
            <a:ext cx="173076" cy="1088656"/>
          </a:xfrm>
          <a:prstGeom prst="downArrow">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8728211">
            <a:off x="2971062" y="2746395"/>
            <a:ext cx="334976" cy="1655483"/>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5400000">
            <a:off x="5930480" y="1354699"/>
            <a:ext cx="236447" cy="14294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47647" y="2236916"/>
            <a:ext cx="3840603" cy="1200329"/>
          </a:xfrm>
          <a:prstGeom prst="rect">
            <a:avLst/>
          </a:prstGeom>
          <a:noFill/>
        </p:spPr>
        <p:txBody>
          <a:bodyPr wrap="none" rtlCol="0">
            <a:spAutoFit/>
          </a:bodyPr>
          <a:lstStyle/>
          <a:p>
            <a:pPr marL="285750" indent="-285750">
              <a:buFont typeface="Wingdings" pitchFamily="2" charset="2"/>
              <a:buChar char="§"/>
            </a:pPr>
            <a:r>
              <a:rPr lang="en-US" dirty="0" smtClean="0">
                <a:solidFill>
                  <a:srgbClr val="0000FF"/>
                </a:solidFill>
              </a:rPr>
              <a:t>Interact by their s and p orbital with</a:t>
            </a:r>
          </a:p>
          <a:p>
            <a:r>
              <a:rPr lang="en-US" dirty="0" smtClean="0">
                <a:solidFill>
                  <a:srgbClr val="0000FF"/>
                </a:solidFill>
              </a:rPr>
              <a:t>d orbital of metal.</a:t>
            </a:r>
          </a:p>
          <a:p>
            <a:pPr marL="285750" indent="-285750">
              <a:buFont typeface="Wingdings" pitchFamily="2" charset="2"/>
              <a:buChar char="§"/>
            </a:pPr>
            <a:r>
              <a:rPr lang="en-US" dirty="0">
                <a:solidFill>
                  <a:srgbClr val="0000FF"/>
                </a:solidFill>
              </a:rPr>
              <a:t>s, p, and d orbitals of the metal can </a:t>
            </a:r>
            <a:endParaRPr lang="en-US" dirty="0" smtClean="0">
              <a:solidFill>
                <a:srgbClr val="0000FF"/>
              </a:solidFill>
            </a:endParaRPr>
          </a:p>
          <a:p>
            <a:r>
              <a:rPr lang="en-US" dirty="0" smtClean="0">
                <a:solidFill>
                  <a:srgbClr val="0000FF"/>
                </a:solidFill>
              </a:rPr>
              <a:t>accommodate </a:t>
            </a:r>
            <a:r>
              <a:rPr lang="en-US" dirty="0">
                <a:solidFill>
                  <a:srgbClr val="0000FF"/>
                </a:solidFill>
              </a:rPr>
              <a:t>18 electrons. </a:t>
            </a:r>
          </a:p>
        </p:txBody>
      </p:sp>
      <p:sp>
        <p:nvSpPr>
          <p:cNvPr id="22" name="Rectangle 21"/>
          <p:cNvSpPr/>
          <p:nvPr/>
        </p:nvSpPr>
        <p:spPr>
          <a:xfrm rot="19831152">
            <a:off x="1479655" y="2554284"/>
            <a:ext cx="1281569" cy="369332"/>
          </a:xfrm>
          <a:prstGeom prst="rect">
            <a:avLst/>
          </a:prstGeom>
        </p:spPr>
        <p:txBody>
          <a:bodyPr wrap="none">
            <a:spAutoFit/>
          </a:bodyPr>
          <a:lstStyle/>
          <a:p>
            <a:r>
              <a:rPr lang="en-US" dirty="0"/>
              <a:t>(Lewis acid)</a:t>
            </a:r>
          </a:p>
        </p:txBody>
      </p:sp>
    </p:spTree>
    <p:extLst>
      <p:ext uri="{BB962C8B-B14F-4D97-AF65-F5344CB8AC3E}">
        <p14:creationId xmlns="" xmlns:p14="http://schemas.microsoft.com/office/powerpoint/2010/main" val="23920175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Cont’d</a:t>
            </a:r>
            <a:endParaRPr lang="en-US" sz="3600" dirty="0"/>
          </a:p>
        </p:txBody>
      </p:sp>
      <p:sp>
        <p:nvSpPr>
          <p:cNvPr id="5" name="Rectangle 4"/>
          <p:cNvSpPr/>
          <p:nvPr/>
        </p:nvSpPr>
        <p:spPr>
          <a:xfrm>
            <a:off x="0" y="838200"/>
            <a:ext cx="9144000" cy="5262979"/>
          </a:xfrm>
          <a:prstGeom prst="rect">
            <a:avLst/>
          </a:prstGeom>
        </p:spPr>
        <p:txBody>
          <a:bodyPr wrap="square">
            <a:spAutoFit/>
          </a:bodyPr>
          <a:lstStyle/>
          <a:p>
            <a:pPr marL="285750" indent="-285750" algn="just">
              <a:buFont typeface="Wingdings" pitchFamily="2" charset="2"/>
              <a:buChar char="v"/>
            </a:pPr>
            <a:r>
              <a:rPr lang="en-US" sz="2400" dirty="0">
                <a:latin typeface="Constantia" pitchFamily="18" charset="0"/>
              </a:rPr>
              <a:t>The maximum coordination number for a certain metal is thus related to the electronic configuration of the metal ion (more specifically, the number of empty orbitals) and to the ratio of the size of the ligands and the metal ion</a:t>
            </a:r>
            <a:r>
              <a:rPr lang="en-US" sz="2400" dirty="0" smtClean="0">
                <a:latin typeface="Constantia" pitchFamily="18" charset="0"/>
              </a:rPr>
              <a:t>.</a:t>
            </a:r>
          </a:p>
          <a:p>
            <a:pPr marL="285750" indent="-285750" algn="just">
              <a:buFont typeface="Wingdings" pitchFamily="2" charset="2"/>
              <a:buChar char="v"/>
            </a:pPr>
            <a:endParaRPr lang="en-US" sz="2400" dirty="0" smtClean="0">
              <a:latin typeface="Constantia" pitchFamily="18" charset="0"/>
            </a:endParaRPr>
          </a:p>
          <a:p>
            <a:pPr marL="285750" indent="-285750" algn="just">
              <a:buFont typeface="Wingdings" pitchFamily="2" charset="2"/>
              <a:buChar char="v"/>
            </a:pPr>
            <a:r>
              <a:rPr lang="en-US" sz="2400" dirty="0" smtClean="0">
                <a:solidFill>
                  <a:srgbClr val="0000FF"/>
                </a:solidFill>
                <a:latin typeface="Constantia" pitchFamily="18" charset="0"/>
              </a:rPr>
              <a:t> </a:t>
            </a:r>
            <a:r>
              <a:rPr lang="en-US" sz="2400" dirty="0">
                <a:solidFill>
                  <a:srgbClr val="0000FF"/>
                </a:solidFill>
                <a:latin typeface="Constantia" pitchFamily="18" charset="0"/>
              </a:rPr>
              <a:t>Large </a:t>
            </a:r>
            <a:r>
              <a:rPr lang="en-US" sz="2400" dirty="0" smtClean="0">
                <a:solidFill>
                  <a:srgbClr val="0000FF"/>
                </a:solidFill>
                <a:latin typeface="Constantia" pitchFamily="18" charset="0"/>
              </a:rPr>
              <a:t>metals/ small </a:t>
            </a:r>
            <a:r>
              <a:rPr lang="en-US" sz="2400" dirty="0">
                <a:solidFill>
                  <a:srgbClr val="0000FF"/>
                </a:solidFill>
                <a:latin typeface="Constantia" pitchFamily="18" charset="0"/>
              </a:rPr>
              <a:t>ligands </a:t>
            </a:r>
            <a:r>
              <a:rPr lang="en-US" sz="2400" dirty="0" smtClean="0">
                <a:solidFill>
                  <a:srgbClr val="FF0000"/>
                </a:solidFill>
                <a:latin typeface="Constantia" pitchFamily="18" charset="0"/>
                <a:sym typeface="Symbol"/>
              </a:rPr>
              <a:t> </a:t>
            </a:r>
            <a:r>
              <a:rPr lang="en-US" sz="2400" dirty="0" smtClean="0">
                <a:latin typeface="Constantia" pitchFamily="18" charset="0"/>
              </a:rPr>
              <a:t>high CN. </a:t>
            </a:r>
          </a:p>
          <a:p>
            <a:pPr marL="285750" indent="-285750" algn="just">
              <a:buFont typeface="Wingdings" pitchFamily="2" charset="2"/>
              <a:buChar char="v"/>
            </a:pPr>
            <a:r>
              <a:rPr lang="en-US" sz="2400" dirty="0" smtClean="0">
                <a:solidFill>
                  <a:srgbClr val="0000FF"/>
                </a:solidFill>
                <a:latin typeface="Constantia" pitchFamily="18" charset="0"/>
              </a:rPr>
              <a:t> Small </a:t>
            </a:r>
            <a:r>
              <a:rPr lang="en-US" sz="2400" dirty="0">
                <a:solidFill>
                  <a:srgbClr val="0000FF"/>
                </a:solidFill>
                <a:latin typeface="Constantia" pitchFamily="18" charset="0"/>
              </a:rPr>
              <a:t>metals </a:t>
            </a:r>
            <a:r>
              <a:rPr lang="en-US" sz="2400" dirty="0" smtClean="0">
                <a:solidFill>
                  <a:srgbClr val="0000FF"/>
                </a:solidFill>
                <a:latin typeface="Constantia" pitchFamily="18" charset="0"/>
              </a:rPr>
              <a:t>/ large </a:t>
            </a:r>
            <a:r>
              <a:rPr lang="en-US" sz="2400" dirty="0">
                <a:solidFill>
                  <a:srgbClr val="0000FF"/>
                </a:solidFill>
                <a:latin typeface="Constantia" pitchFamily="18" charset="0"/>
              </a:rPr>
              <a:t>ligands </a:t>
            </a:r>
            <a:r>
              <a:rPr lang="en-US" sz="2400" dirty="0" smtClean="0">
                <a:solidFill>
                  <a:srgbClr val="FF0000"/>
                </a:solidFill>
                <a:latin typeface="Constantia" pitchFamily="18" charset="0"/>
                <a:sym typeface="Symbol"/>
              </a:rPr>
              <a:t></a:t>
            </a:r>
            <a:r>
              <a:rPr lang="en-US" sz="2400" dirty="0" smtClean="0">
                <a:latin typeface="Constantia" pitchFamily="18" charset="0"/>
              </a:rPr>
              <a:t>low CN. </a:t>
            </a:r>
          </a:p>
          <a:p>
            <a:pPr marL="285750" indent="-285750" algn="just">
              <a:buFont typeface="Wingdings" pitchFamily="2" charset="2"/>
              <a:buChar char="v"/>
            </a:pPr>
            <a:endParaRPr lang="en-US" sz="2400" dirty="0" smtClean="0">
              <a:latin typeface="Constantia" pitchFamily="18" charset="0"/>
            </a:endParaRPr>
          </a:p>
          <a:p>
            <a:pPr marL="285750" indent="-285750" algn="just">
              <a:buFont typeface="Wingdings" pitchFamily="2" charset="2"/>
              <a:buChar char="v"/>
            </a:pPr>
            <a:r>
              <a:rPr lang="en-US" sz="2400" dirty="0" smtClean="0">
                <a:latin typeface="Constantia" pitchFamily="18" charset="0"/>
              </a:rPr>
              <a:t>Different </a:t>
            </a:r>
            <a:r>
              <a:rPr lang="en-US" sz="2400" dirty="0">
                <a:latin typeface="Constantia" pitchFamily="18" charset="0"/>
              </a:rPr>
              <a:t>ligand structural arrangements result from the coordination number</a:t>
            </a:r>
            <a:r>
              <a:rPr lang="en-US" sz="2400" dirty="0" smtClean="0">
                <a:latin typeface="Constantia" pitchFamily="18" charset="0"/>
              </a:rPr>
              <a:t>.</a:t>
            </a:r>
          </a:p>
          <a:p>
            <a:pPr marL="285750" indent="-285750" algn="just">
              <a:buFont typeface="Wingdings" pitchFamily="2" charset="2"/>
              <a:buChar char="v"/>
            </a:pPr>
            <a:endParaRPr lang="en-US" sz="2400" dirty="0" smtClean="0">
              <a:latin typeface="Constantia" pitchFamily="18" charset="0"/>
            </a:endParaRPr>
          </a:p>
          <a:p>
            <a:pPr marL="285750" indent="-285750" algn="just">
              <a:buFont typeface="Wingdings" pitchFamily="2" charset="2"/>
              <a:buChar char="v"/>
            </a:pPr>
            <a:r>
              <a:rPr lang="en-US" sz="2400" dirty="0" smtClean="0">
                <a:latin typeface="Constantia" pitchFamily="18" charset="0"/>
              </a:rPr>
              <a:t> </a:t>
            </a:r>
            <a:r>
              <a:rPr lang="en-US" sz="2400" dirty="0">
                <a:latin typeface="Constantia" pitchFamily="18" charset="0"/>
              </a:rPr>
              <a:t>Most structures follow the points on a sphere pattern, where orbital overlap (between ligand and metal orbitals) and ligand-ligand repulsions tend to lead to certain regular geometries. </a:t>
            </a:r>
          </a:p>
        </p:txBody>
      </p:sp>
    </p:spTree>
    <p:extLst>
      <p:ext uri="{BB962C8B-B14F-4D97-AF65-F5344CB8AC3E}">
        <p14:creationId xmlns="" xmlns:p14="http://schemas.microsoft.com/office/powerpoint/2010/main" val="23920175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fontScale="92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lnSpc>
                <a:spcPct val="150000"/>
              </a:lnSpc>
            </a:pPr>
            <a:r>
              <a:rPr lang="en-US" sz="4000" b="1" dirty="0">
                <a:solidFill>
                  <a:prstClr val="black"/>
                </a:solidFill>
              </a:rPr>
              <a:t>3.1.3.2 Isomerism</a:t>
            </a:r>
            <a:endParaRPr lang="en-US" sz="2400" dirty="0">
              <a:latin typeface="Castellar" pitchFamily="18" charset="0"/>
            </a:endParaRPr>
          </a:p>
        </p:txBody>
      </p:sp>
      <p:sp>
        <p:nvSpPr>
          <p:cNvPr id="5" name="TextBox 4"/>
          <p:cNvSpPr txBox="1"/>
          <p:nvPr/>
        </p:nvSpPr>
        <p:spPr>
          <a:xfrm>
            <a:off x="6324600" y="914400"/>
            <a:ext cx="1377044" cy="369332"/>
          </a:xfrm>
          <a:prstGeom prst="rect">
            <a:avLst/>
          </a:prstGeom>
          <a:solidFill>
            <a:schemeClr val="accent5">
              <a:lumMod val="20000"/>
              <a:lumOff val="80000"/>
            </a:schemeClr>
          </a:solidFill>
          <a:ln>
            <a:solidFill>
              <a:srgbClr val="FF0000"/>
            </a:solidFill>
          </a:ln>
        </p:spPr>
        <p:txBody>
          <a:bodyPr wrap="none" rtlCol="0">
            <a:spAutoFit/>
          </a:bodyPr>
          <a:lstStyle/>
          <a:p>
            <a:r>
              <a:rPr lang="en-US" dirty="0" smtClean="0">
                <a:latin typeface="Constantia" pitchFamily="18" charset="0"/>
              </a:rPr>
              <a:t>Same atoms</a:t>
            </a:r>
            <a:endParaRPr lang="en-US" dirty="0">
              <a:latin typeface="Constantia" pitchFamily="18" charset="0"/>
            </a:endParaRPr>
          </a:p>
        </p:txBody>
      </p:sp>
      <p:cxnSp>
        <p:nvCxnSpPr>
          <p:cNvPr id="7" name="Straight Connector 6"/>
          <p:cNvCxnSpPr>
            <a:stCxn id="5" idx="3"/>
          </p:cNvCxnSpPr>
          <p:nvPr/>
        </p:nvCxnSpPr>
        <p:spPr>
          <a:xfrm>
            <a:off x="7701644" y="1099066"/>
            <a:ext cx="75655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58200" y="914400"/>
            <a:ext cx="455574" cy="369332"/>
          </a:xfrm>
          <a:prstGeom prst="rect">
            <a:avLst/>
          </a:prstGeom>
          <a:solidFill>
            <a:schemeClr val="accent5">
              <a:lumMod val="20000"/>
              <a:lumOff val="80000"/>
            </a:schemeClr>
          </a:solidFill>
          <a:ln>
            <a:solidFill>
              <a:srgbClr val="FF0000"/>
            </a:solidFill>
          </a:ln>
        </p:spPr>
        <p:txBody>
          <a:bodyPr wrap="none" rtlCol="0">
            <a:spAutoFit/>
          </a:bodyPr>
          <a:lstStyle/>
          <a:p>
            <a:r>
              <a:rPr lang="en-US" dirty="0" smtClean="0"/>
              <a:t>No</a:t>
            </a:r>
            <a:endParaRPr lang="en-US" dirty="0"/>
          </a:p>
        </p:txBody>
      </p:sp>
      <p:sp>
        <p:nvSpPr>
          <p:cNvPr id="9" name="TextBox 8"/>
          <p:cNvSpPr txBox="1"/>
          <p:nvPr/>
        </p:nvSpPr>
        <p:spPr>
          <a:xfrm>
            <a:off x="6756234" y="1828800"/>
            <a:ext cx="485518" cy="369332"/>
          </a:xfrm>
          <a:prstGeom prst="rect">
            <a:avLst/>
          </a:prstGeom>
          <a:solidFill>
            <a:schemeClr val="accent5">
              <a:lumMod val="20000"/>
              <a:lumOff val="80000"/>
            </a:schemeClr>
          </a:solidFill>
          <a:ln>
            <a:solidFill>
              <a:srgbClr val="FF0000"/>
            </a:solidFill>
          </a:ln>
        </p:spPr>
        <p:txBody>
          <a:bodyPr wrap="none" rtlCol="0">
            <a:spAutoFit/>
          </a:bodyPr>
          <a:lstStyle/>
          <a:p>
            <a:r>
              <a:rPr lang="en-US" dirty="0" smtClean="0"/>
              <a:t>Yes</a:t>
            </a:r>
            <a:endParaRPr lang="en-US" dirty="0"/>
          </a:p>
        </p:txBody>
      </p:sp>
      <p:cxnSp>
        <p:nvCxnSpPr>
          <p:cNvPr id="11" name="Straight Connector 10"/>
          <p:cNvCxnSpPr>
            <a:stCxn id="5" idx="2"/>
          </p:cNvCxnSpPr>
          <p:nvPr/>
        </p:nvCxnSpPr>
        <p:spPr>
          <a:xfrm flipH="1">
            <a:off x="6991033" y="1283732"/>
            <a:ext cx="22089" cy="545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9" idx="1"/>
          </p:cNvCxnSpPr>
          <p:nvPr/>
        </p:nvCxnSpPr>
        <p:spPr>
          <a:xfrm rot="10800000">
            <a:off x="5257800" y="1556266"/>
            <a:ext cx="1498434" cy="457200"/>
          </a:xfrm>
          <a:prstGeom prst="bentConnector3">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22332" y="1179689"/>
            <a:ext cx="3742307" cy="923330"/>
          </a:xfrm>
          <a:prstGeom prst="rect">
            <a:avLst/>
          </a:prstGeom>
          <a:solidFill>
            <a:schemeClr val="accent5">
              <a:lumMod val="20000"/>
              <a:lumOff val="80000"/>
            </a:schemeClr>
          </a:solidFill>
          <a:ln>
            <a:solidFill>
              <a:srgbClr val="FF0000"/>
            </a:solidFill>
          </a:ln>
        </p:spPr>
        <p:txBody>
          <a:bodyPr wrap="none" rtlCol="0">
            <a:spAutoFit/>
          </a:bodyPr>
          <a:lstStyle/>
          <a:p>
            <a:pPr algn="ctr"/>
            <a:r>
              <a:rPr lang="en-US" dirty="0" smtClean="0">
                <a:latin typeface="Constantia" pitchFamily="18" charset="0"/>
              </a:rPr>
              <a:t>Isomers</a:t>
            </a:r>
          </a:p>
          <a:p>
            <a:r>
              <a:rPr lang="en-US" dirty="0" smtClean="0">
                <a:latin typeface="Constantia" pitchFamily="18" charset="0"/>
              </a:rPr>
              <a:t>Compounds have the same formula </a:t>
            </a:r>
          </a:p>
          <a:p>
            <a:r>
              <a:rPr lang="en-US" dirty="0" smtClean="0">
                <a:latin typeface="Constantia" pitchFamily="18" charset="0"/>
              </a:rPr>
              <a:t>But different structures </a:t>
            </a:r>
            <a:endParaRPr lang="en-US" dirty="0">
              <a:latin typeface="Constantia" pitchFamily="18" charset="0"/>
            </a:endParaRPr>
          </a:p>
        </p:txBody>
      </p:sp>
      <p:sp>
        <p:nvSpPr>
          <p:cNvPr id="23" name="TextBox 22"/>
          <p:cNvSpPr txBox="1"/>
          <p:nvPr/>
        </p:nvSpPr>
        <p:spPr>
          <a:xfrm>
            <a:off x="382302" y="2716813"/>
            <a:ext cx="2205284" cy="369332"/>
          </a:xfrm>
          <a:prstGeom prst="rect">
            <a:avLst/>
          </a:prstGeom>
          <a:solidFill>
            <a:schemeClr val="accent5">
              <a:lumMod val="20000"/>
              <a:lumOff val="80000"/>
            </a:schemeClr>
          </a:solidFill>
          <a:ln>
            <a:solidFill>
              <a:schemeClr val="tx1">
                <a:lumMod val="95000"/>
                <a:lumOff val="5000"/>
              </a:schemeClr>
            </a:solidFill>
          </a:ln>
        </p:spPr>
        <p:txBody>
          <a:bodyPr wrap="none" rtlCol="0">
            <a:spAutoFit/>
          </a:bodyPr>
          <a:lstStyle/>
          <a:p>
            <a:pPr lvl="0"/>
            <a:r>
              <a:rPr lang="en-US" b="1" dirty="0">
                <a:latin typeface="Constantia" pitchFamily="18" charset="0"/>
              </a:rPr>
              <a:t>Structural </a:t>
            </a:r>
            <a:r>
              <a:rPr lang="en-US" b="1" dirty="0" smtClean="0">
                <a:latin typeface="Constantia" pitchFamily="18" charset="0"/>
              </a:rPr>
              <a:t>isomers</a:t>
            </a:r>
            <a:endParaRPr lang="en-US" b="1" dirty="0">
              <a:latin typeface="Constantia" pitchFamily="18" charset="0"/>
            </a:endParaRPr>
          </a:p>
        </p:txBody>
      </p:sp>
      <p:sp>
        <p:nvSpPr>
          <p:cNvPr id="24" name="Rectangle 23"/>
          <p:cNvSpPr/>
          <p:nvPr/>
        </p:nvSpPr>
        <p:spPr>
          <a:xfrm>
            <a:off x="6230141" y="2901479"/>
            <a:ext cx="1742272" cy="369332"/>
          </a:xfrm>
          <a:prstGeom prst="rect">
            <a:avLst/>
          </a:prstGeom>
          <a:solidFill>
            <a:schemeClr val="accent6">
              <a:lumMod val="60000"/>
              <a:lumOff val="40000"/>
            </a:schemeClr>
          </a:solidFill>
          <a:ln>
            <a:solidFill>
              <a:schemeClr val="tx1">
                <a:lumMod val="95000"/>
                <a:lumOff val="5000"/>
              </a:schemeClr>
            </a:solidFill>
          </a:ln>
        </p:spPr>
        <p:txBody>
          <a:bodyPr wrap="none">
            <a:spAutoFit/>
          </a:bodyPr>
          <a:lstStyle/>
          <a:p>
            <a:pPr lvl="0"/>
            <a:r>
              <a:rPr lang="en-US" b="1" dirty="0">
                <a:latin typeface="Constantia" pitchFamily="18" charset="0"/>
              </a:rPr>
              <a:t>Stereoisomers</a:t>
            </a:r>
          </a:p>
        </p:txBody>
      </p:sp>
      <p:sp>
        <p:nvSpPr>
          <p:cNvPr id="56" name="Rectangle 55"/>
          <p:cNvSpPr/>
          <p:nvPr/>
        </p:nvSpPr>
        <p:spPr>
          <a:xfrm>
            <a:off x="653151" y="3847870"/>
            <a:ext cx="2535759" cy="369332"/>
          </a:xfrm>
          <a:prstGeom prst="rect">
            <a:avLst/>
          </a:prstGeom>
          <a:solidFill>
            <a:srgbClr val="00B0F0"/>
          </a:solidFill>
          <a:ln>
            <a:solidFill>
              <a:schemeClr val="tx1">
                <a:lumMod val="95000"/>
                <a:lumOff val="5000"/>
              </a:schemeClr>
            </a:solidFill>
          </a:ln>
        </p:spPr>
        <p:txBody>
          <a:bodyPr wrap="none">
            <a:spAutoFit/>
          </a:bodyPr>
          <a:lstStyle/>
          <a:p>
            <a:r>
              <a:rPr lang="en-US" b="1" dirty="0">
                <a:latin typeface="Constantia" pitchFamily="18" charset="0"/>
              </a:rPr>
              <a:t>Ionization isomerism</a:t>
            </a:r>
            <a:endParaRPr lang="en-US" dirty="0">
              <a:latin typeface="Constantia" pitchFamily="18" charset="0"/>
            </a:endParaRPr>
          </a:p>
        </p:txBody>
      </p:sp>
      <p:sp>
        <p:nvSpPr>
          <p:cNvPr id="57" name="Rectangle 56"/>
          <p:cNvSpPr/>
          <p:nvPr/>
        </p:nvSpPr>
        <p:spPr>
          <a:xfrm>
            <a:off x="680759" y="4280806"/>
            <a:ext cx="1884811" cy="369332"/>
          </a:xfrm>
          <a:prstGeom prst="rect">
            <a:avLst/>
          </a:prstGeom>
          <a:solidFill>
            <a:srgbClr val="00B0F0"/>
          </a:solidFill>
          <a:ln>
            <a:solidFill>
              <a:schemeClr val="tx1">
                <a:lumMod val="95000"/>
                <a:lumOff val="5000"/>
              </a:schemeClr>
            </a:solidFill>
          </a:ln>
        </p:spPr>
        <p:txBody>
          <a:bodyPr wrap="none">
            <a:spAutoFit/>
          </a:bodyPr>
          <a:lstStyle/>
          <a:p>
            <a:r>
              <a:rPr lang="en-US" b="1" dirty="0">
                <a:latin typeface="Constantia" pitchFamily="18" charset="0"/>
              </a:rPr>
              <a:t>Solvate isomers</a:t>
            </a:r>
            <a:endParaRPr lang="en-US" dirty="0">
              <a:latin typeface="Constantia" pitchFamily="18" charset="0"/>
            </a:endParaRPr>
          </a:p>
        </p:txBody>
      </p:sp>
      <p:sp>
        <p:nvSpPr>
          <p:cNvPr id="58" name="Rectangle 57"/>
          <p:cNvSpPr/>
          <p:nvPr/>
        </p:nvSpPr>
        <p:spPr>
          <a:xfrm>
            <a:off x="746826" y="4852928"/>
            <a:ext cx="2301174" cy="369332"/>
          </a:xfrm>
          <a:prstGeom prst="rect">
            <a:avLst/>
          </a:prstGeom>
          <a:solidFill>
            <a:srgbClr val="00B0F0"/>
          </a:solidFill>
          <a:ln>
            <a:solidFill>
              <a:schemeClr val="tx1">
                <a:lumMod val="95000"/>
                <a:lumOff val="5000"/>
              </a:schemeClr>
            </a:solidFill>
          </a:ln>
        </p:spPr>
        <p:txBody>
          <a:bodyPr wrap="square">
            <a:spAutoFit/>
          </a:bodyPr>
          <a:lstStyle/>
          <a:p>
            <a:r>
              <a:rPr lang="en-US" b="1" dirty="0">
                <a:latin typeface="Constantia" pitchFamily="18" charset="0"/>
              </a:rPr>
              <a:t>Linkage isomerism</a:t>
            </a:r>
            <a:endParaRPr lang="en-US" dirty="0">
              <a:latin typeface="Constantia" pitchFamily="18" charset="0"/>
            </a:endParaRPr>
          </a:p>
        </p:txBody>
      </p:sp>
      <p:sp>
        <p:nvSpPr>
          <p:cNvPr id="59" name="Rectangle 58"/>
          <p:cNvSpPr/>
          <p:nvPr/>
        </p:nvSpPr>
        <p:spPr>
          <a:xfrm>
            <a:off x="755912" y="5367277"/>
            <a:ext cx="2861553" cy="369332"/>
          </a:xfrm>
          <a:prstGeom prst="rect">
            <a:avLst/>
          </a:prstGeom>
          <a:solidFill>
            <a:srgbClr val="00B0F0"/>
          </a:solidFill>
          <a:ln>
            <a:solidFill>
              <a:schemeClr val="tx1">
                <a:lumMod val="95000"/>
                <a:lumOff val="5000"/>
              </a:schemeClr>
            </a:solidFill>
          </a:ln>
        </p:spPr>
        <p:txBody>
          <a:bodyPr wrap="none">
            <a:spAutoFit/>
          </a:bodyPr>
          <a:lstStyle/>
          <a:p>
            <a:r>
              <a:rPr lang="en-US" b="1" dirty="0">
                <a:latin typeface="Constantia" pitchFamily="18" charset="0"/>
              </a:rPr>
              <a:t>Coordination isomerism</a:t>
            </a:r>
            <a:endParaRPr lang="en-US" dirty="0">
              <a:latin typeface="Constantia" pitchFamily="18" charset="0"/>
            </a:endParaRPr>
          </a:p>
        </p:txBody>
      </p:sp>
      <p:sp>
        <p:nvSpPr>
          <p:cNvPr id="60" name="Rectangle 59"/>
          <p:cNvSpPr/>
          <p:nvPr/>
        </p:nvSpPr>
        <p:spPr>
          <a:xfrm>
            <a:off x="680759" y="5933279"/>
            <a:ext cx="3578480" cy="369332"/>
          </a:xfrm>
          <a:prstGeom prst="rect">
            <a:avLst/>
          </a:prstGeom>
          <a:solidFill>
            <a:srgbClr val="00B0F0"/>
          </a:solidFill>
          <a:ln>
            <a:solidFill>
              <a:schemeClr val="tx1">
                <a:lumMod val="95000"/>
                <a:lumOff val="5000"/>
              </a:schemeClr>
            </a:solidFill>
          </a:ln>
        </p:spPr>
        <p:txBody>
          <a:bodyPr wrap="none">
            <a:spAutoFit/>
          </a:bodyPr>
          <a:lstStyle/>
          <a:p>
            <a:r>
              <a:rPr lang="en-US" b="1" dirty="0">
                <a:latin typeface="Constantia" pitchFamily="18" charset="0"/>
              </a:rPr>
              <a:t>Coordinate position isomerism</a:t>
            </a:r>
            <a:endParaRPr lang="en-US" dirty="0">
              <a:latin typeface="Constantia" pitchFamily="18" charset="0"/>
            </a:endParaRPr>
          </a:p>
        </p:txBody>
      </p:sp>
      <p:sp>
        <p:nvSpPr>
          <p:cNvPr id="62" name="Rectangle 61"/>
          <p:cNvSpPr/>
          <p:nvPr/>
        </p:nvSpPr>
        <p:spPr>
          <a:xfrm>
            <a:off x="705301" y="6436880"/>
            <a:ext cx="2149948" cy="369332"/>
          </a:xfrm>
          <a:prstGeom prst="rect">
            <a:avLst/>
          </a:prstGeom>
          <a:solidFill>
            <a:srgbClr val="00B0F0"/>
          </a:solidFill>
          <a:ln>
            <a:solidFill>
              <a:schemeClr val="tx1">
                <a:lumMod val="95000"/>
                <a:lumOff val="5000"/>
              </a:schemeClr>
            </a:solidFill>
          </a:ln>
        </p:spPr>
        <p:txBody>
          <a:bodyPr wrap="none">
            <a:spAutoFit/>
          </a:bodyPr>
          <a:lstStyle/>
          <a:p>
            <a:r>
              <a:rPr lang="en-US" b="1" dirty="0">
                <a:latin typeface="Constantia" pitchFamily="18" charset="0"/>
              </a:rPr>
              <a:t>Ligand isomerism</a:t>
            </a:r>
            <a:endParaRPr lang="en-US" dirty="0">
              <a:latin typeface="Constantia" pitchFamily="18" charset="0"/>
            </a:endParaRPr>
          </a:p>
        </p:txBody>
      </p:sp>
      <p:sp>
        <p:nvSpPr>
          <p:cNvPr id="63" name="Rectangle 62"/>
          <p:cNvSpPr/>
          <p:nvPr/>
        </p:nvSpPr>
        <p:spPr>
          <a:xfrm>
            <a:off x="4505434" y="4625619"/>
            <a:ext cx="1918410" cy="369332"/>
          </a:xfrm>
          <a:prstGeom prst="rect">
            <a:avLst/>
          </a:prstGeom>
          <a:solidFill>
            <a:schemeClr val="accent3">
              <a:lumMod val="75000"/>
            </a:schemeClr>
          </a:solidFill>
          <a:ln>
            <a:solidFill>
              <a:schemeClr val="tx1">
                <a:lumMod val="95000"/>
                <a:lumOff val="5000"/>
              </a:schemeClr>
            </a:solidFill>
          </a:ln>
        </p:spPr>
        <p:txBody>
          <a:bodyPr wrap="none">
            <a:spAutoFit/>
          </a:bodyPr>
          <a:lstStyle/>
          <a:p>
            <a:r>
              <a:rPr lang="en-US" dirty="0"/>
              <a:t>geometric isomers</a:t>
            </a:r>
          </a:p>
        </p:txBody>
      </p:sp>
      <p:sp>
        <p:nvSpPr>
          <p:cNvPr id="3072" name="Rectangle 3071"/>
          <p:cNvSpPr/>
          <p:nvPr/>
        </p:nvSpPr>
        <p:spPr>
          <a:xfrm>
            <a:off x="7507087" y="4734073"/>
            <a:ext cx="1599605" cy="369332"/>
          </a:xfrm>
          <a:prstGeom prst="rect">
            <a:avLst/>
          </a:prstGeom>
          <a:solidFill>
            <a:schemeClr val="accent3">
              <a:lumMod val="75000"/>
            </a:schemeClr>
          </a:solidFill>
          <a:ln>
            <a:solidFill>
              <a:schemeClr val="tx1">
                <a:lumMod val="95000"/>
                <a:lumOff val="5000"/>
              </a:schemeClr>
            </a:solidFill>
          </a:ln>
        </p:spPr>
        <p:txBody>
          <a:bodyPr wrap="none">
            <a:spAutoFit/>
          </a:bodyPr>
          <a:lstStyle/>
          <a:p>
            <a:r>
              <a:rPr lang="en-US" dirty="0"/>
              <a:t>optical isomers</a:t>
            </a:r>
          </a:p>
        </p:txBody>
      </p:sp>
      <p:cxnSp>
        <p:nvCxnSpPr>
          <p:cNvPr id="3083" name="Straight Connector 3082"/>
          <p:cNvCxnSpPr/>
          <p:nvPr/>
        </p:nvCxnSpPr>
        <p:spPr>
          <a:xfrm>
            <a:off x="152400" y="3637951"/>
            <a:ext cx="0" cy="29914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88" name="Straight Arrow Connector 3087"/>
          <p:cNvCxnSpPr>
            <a:endCxn id="56" idx="1"/>
          </p:cNvCxnSpPr>
          <p:nvPr/>
        </p:nvCxnSpPr>
        <p:spPr>
          <a:xfrm>
            <a:off x="152400" y="4031567"/>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202275" y="6628431"/>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50291" y="6156974"/>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186353" y="4489736"/>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124937" y="5551943"/>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150290" y="4996651"/>
            <a:ext cx="500751" cy="9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03" name="Straight Arrow Connector 3102"/>
          <p:cNvCxnSpPr>
            <a:stCxn id="8" idx="3"/>
          </p:cNvCxnSpPr>
          <p:nvPr/>
        </p:nvCxnSpPr>
        <p:spPr>
          <a:xfrm>
            <a:off x="8913774" y="1099066"/>
            <a:ext cx="23022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50290" y="3621749"/>
            <a:ext cx="1334654" cy="4048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23" idx="2"/>
          </p:cNvCxnSpPr>
          <p:nvPr/>
        </p:nvCxnSpPr>
        <p:spPr>
          <a:xfrm>
            <a:off x="1484944" y="3086145"/>
            <a:ext cx="0" cy="535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4" name="Elbow Connector 143"/>
          <p:cNvCxnSpPr/>
          <p:nvPr/>
        </p:nvCxnSpPr>
        <p:spPr>
          <a:xfrm rot="16200000" flipH="1">
            <a:off x="5381765" y="5162007"/>
            <a:ext cx="1148777" cy="84960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5" name="Elbow Connector 144"/>
          <p:cNvCxnSpPr/>
          <p:nvPr/>
        </p:nvCxnSpPr>
        <p:spPr>
          <a:xfrm rot="5400000">
            <a:off x="4569262" y="5143694"/>
            <a:ext cx="1012186" cy="89789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130450" y="6195700"/>
            <a:ext cx="870175" cy="461665"/>
          </a:xfrm>
          <a:prstGeom prst="rect">
            <a:avLst/>
          </a:prstGeom>
          <a:solidFill>
            <a:schemeClr val="accent6">
              <a:lumMod val="60000"/>
              <a:lumOff val="40000"/>
            </a:schemeClr>
          </a:solidFill>
          <a:ln>
            <a:solidFill>
              <a:schemeClr val="bg2">
                <a:lumMod val="25000"/>
              </a:schemeClr>
            </a:solidFill>
          </a:ln>
        </p:spPr>
        <p:txBody>
          <a:bodyPr wrap="none" rtlCol="0">
            <a:spAutoFit/>
          </a:bodyPr>
          <a:lstStyle/>
          <a:p>
            <a:r>
              <a:rPr lang="en-US" sz="2400" i="1" dirty="0" smtClean="0">
                <a:latin typeface="Constantia" pitchFamily="18" charset="0"/>
              </a:rPr>
              <a:t>trans</a:t>
            </a:r>
            <a:endParaRPr lang="en-US" sz="2400" i="1" dirty="0">
              <a:latin typeface="Constantia" pitchFamily="18" charset="0"/>
            </a:endParaRPr>
          </a:p>
        </p:txBody>
      </p:sp>
      <p:sp>
        <p:nvSpPr>
          <p:cNvPr id="107" name="TextBox 106"/>
          <p:cNvSpPr txBox="1"/>
          <p:nvPr/>
        </p:nvSpPr>
        <p:spPr>
          <a:xfrm>
            <a:off x="4423030" y="6180874"/>
            <a:ext cx="538930" cy="461665"/>
          </a:xfrm>
          <a:prstGeom prst="rect">
            <a:avLst/>
          </a:prstGeom>
          <a:solidFill>
            <a:schemeClr val="accent6">
              <a:lumMod val="60000"/>
              <a:lumOff val="40000"/>
            </a:schemeClr>
          </a:solidFill>
          <a:ln>
            <a:solidFill>
              <a:schemeClr val="bg2">
                <a:lumMod val="25000"/>
              </a:schemeClr>
            </a:solidFill>
          </a:ln>
        </p:spPr>
        <p:txBody>
          <a:bodyPr wrap="none" rtlCol="0">
            <a:spAutoFit/>
          </a:bodyPr>
          <a:lstStyle/>
          <a:p>
            <a:r>
              <a:rPr lang="en-US" sz="2400" i="1" dirty="0" smtClean="0">
                <a:latin typeface="Constantia" pitchFamily="18" charset="0"/>
              </a:rPr>
              <a:t>cis</a:t>
            </a:r>
            <a:endParaRPr lang="en-US" sz="2400" i="1" dirty="0">
              <a:latin typeface="Constantia" pitchFamily="18" charset="0"/>
            </a:endParaRPr>
          </a:p>
        </p:txBody>
      </p:sp>
      <p:sp>
        <p:nvSpPr>
          <p:cNvPr id="148" name="TextBox 147"/>
          <p:cNvSpPr txBox="1"/>
          <p:nvPr/>
        </p:nvSpPr>
        <p:spPr>
          <a:xfrm>
            <a:off x="3570841" y="2547351"/>
            <a:ext cx="1568976" cy="923330"/>
          </a:xfrm>
          <a:prstGeom prst="rect">
            <a:avLst/>
          </a:prstGeom>
          <a:solidFill>
            <a:schemeClr val="accent1">
              <a:lumMod val="20000"/>
              <a:lumOff val="80000"/>
            </a:schemeClr>
          </a:solidFill>
        </p:spPr>
        <p:txBody>
          <a:bodyPr wrap="square" rtlCol="0">
            <a:spAutoFit/>
          </a:bodyPr>
          <a:lstStyle/>
          <a:p>
            <a:r>
              <a:rPr lang="en-US" dirty="0" smtClean="0"/>
              <a:t>Atoms linked to the same partners</a:t>
            </a:r>
            <a:endParaRPr lang="en-US" dirty="0"/>
          </a:p>
        </p:txBody>
      </p:sp>
      <p:sp>
        <p:nvSpPr>
          <p:cNvPr id="121" name="TextBox 120"/>
          <p:cNvSpPr txBox="1"/>
          <p:nvPr/>
        </p:nvSpPr>
        <p:spPr>
          <a:xfrm>
            <a:off x="2846150" y="2736969"/>
            <a:ext cx="455574" cy="369332"/>
          </a:xfrm>
          <a:prstGeom prst="rect">
            <a:avLst/>
          </a:prstGeom>
          <a:solidFill>
            <a:schemeClr val="accent1">
              <a:lumMod val="20000"/>
              <a:lumOff val="80000"/>
            </a:schemeClr>
          </a:solidFill>
          <a:ln>
            <a:solidFill>
              <a:schemeClr val="bg2">
                <a:lumMod val="25000"/>
              </a:schemeClr>
            </a:solidFill>
          </a:ln>
        </p:spPr>
        <p:txBody>
          <a:bodyPr wrap="none" rtlCol="0">
            <a:spAutoFit/>
          </a:bodyPr>
          <a:lstStyle/>
          <a:p>
            <a:r>
              <a:rPr lang="en-US" dirty="0" smtClean="0"/>
              <a:t>No</a:t>
            </a:r>
            <a:endParaRPr lang="en-US" dirty="0"/>
          </a:p>
        </p:txBody>
      </p:sp>
      <p:cxnSp>
        <p:nvCxnSpPr>
          <p:cNvPr id="123" name="Straight Connector 122"/>
          <p:cNvCxnSpPr/>
          <p:nvPr/>
        </p:nvCxnSpPr>
        <p:spPr>
          <a:xfrm>
            <a:off x="4114800" y="2103019"/>
            <a:ext cx="0" cy="444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48" idx="1"/>
          </p:cNvCxnSpPr>
          <p:nvPr/>
        </p:nvCxnSpPr>
        <p:spPr>
          <a:xfrm flipH="1">
            <a:off x="3331668" y="3009016"/>
            <a:ext cx="239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21" idx="1"/>
            <a:endCxn id="23" idx="3"/>
          </p:cNvCxnSpPr>
          <p:nvPr/>
        </p:nvCxnSpPr>
        <p:spPr>
          <a:xfrm flipH="1" flipV="1">
            <a:off x="2587586" y="2901479"/>
            <a:ext cx="258564" cy="20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464639" y="2901479"/>
            <a:ext cx="485518" cy="369332"/>
          </a:xfrm>
          <a:prstGeom prst="rect">
            <a:avLst/>
          </a:prstGeom>
          <a:solidFill>
            <a:schemeClr val="accent1">
              <a:lumMod val="20000"/>
              <a:lumOff val="80000"/>
            </a:schemeClr>
          </a:solidFill>
          <a:ln>
            <a:solidFill>
              <a:schemeClr val="bg2">
                <a:lumMod val="25000"/>
              </a:schemeClr>
            </a:solidFill>
          </a:ln>
        </p:spPr>
        <p:txBody>
          <a:bodyPr wrap="none" rtlCol="0">
            <a:spAutoFit/>
          </a:bodyPr>
          <a:lstStyle/>
          <a:p>
            <a:r>
              <a:rPr lang="en-US" dirty="0" smtClean="0"/>
              <a:t>Yes</a:t>
            </a:r>
            <a:endParaRPr lang="en-US" dirty="0"/>
          </a:p>
        </p:txBody>
      </p:sp>
      <p:cxnSp>
        <p:nvCxnSpPr>
          <p:cNvPr id="130" name="Straight Connector 129"/>
          <p:cNvCxnSpPr>
            <a:stCxn id="148" idx="3"/>
          </p:cNvCxnSpPr>
          <p:nvPr/>
        </p:nvCxnSpPr>
        <p:spPr>
          <a:xfrm>
            <a:off x="5139817" y="3009016"/>
            <a:ext cx="2514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28" idx="3"/>
            <a:endCxn id="24" idx="1"/>
          </p:cNvCxnSpPr>
          <p:nvPr/>
        </p:nvCxnSpPr>
        <p:spPr>
          <a:xfrm>
            <a:off x="5950157" y="3086145"/>
            <a:ext cx="2799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6029036" y="3662236"/>
            <a:ext cx="2101419" cy="646331"/>
          </a:xfrm>
          <a:prstGeom prst="rect">
            <a:avLst/>
          </a:prstGeom>
          <a:solidFill>
            <a:schemeClr val="accent1">
              <a:lumMod val="20000"/>
              <a:lumOff val="80000"/>
            </a:schemeClr>
          </a:solidFill>
          <a:ln>
            <a:solidFill>
              <a:schemeClr val="bg2">
                <a:lumMod val="25000"/>
              </a:schemeClr>
            </a:solidFill>
          </a:ln>
        </p:spPr>
        <p:txBody>
          <a:bodyPr wrap="square">
            <a:spAutoFit/>
          </a:bodyPr>
          <a:lstStyle/>
          <a:p>
            <a:r>
              <a:rPr lang="en-US" dirty="0"/>
              <a:t>Complex identical to</a:t>
            </a:r>
          </a:p>
          <a:p>
            <a:r>
              <a:rPr lang="en-US" dirty="0"/>
              <a:t> its mirror image</a:t>
            </a:r>
          </a:p>
        </p:txBody>
      </p:sp>
      <p:cxnSp>
        <p:nvCxnSpPr>
          <p:cNvPr id="135" name="Straight Arrow Connector 134"/>
          <p:cNvCxnSpPr>
            <a:stCxn id="24" idx="2"/>
            <a:endCxn id="133" idx="0"/>
          </p:cNvCxnSpPr>
          <p:nvPr/>
        </p:nvCxnSpPr>
        <p:spPr>
          <a:xfrm flipH="1">
            <a:off x="7079746" y="3270811"/>
            <a:ext cx="21531" cy="391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8428256" y="3830097"/>
            <a:ext cx="455574" cy="369332"/>
          </a:xfrm>
          <a:prstGeom prst="rect">
            <a:avLst/>
          </a:prstGeom>
          <a:solidFill>
            <a:schemeClr val="accent1">
              <a:lumMod val="20000"/>
              <a:lumOff val="80000"/>
            </a:schemeClr>
          </a:solidFill>
          <a:ln>
            <a:solidFill>
              <a:schemeClr val="bg2">
                <a:lumMod val="25000"/>
              </a:schemeClr>
            </a:solidFill>
          </a:ln>
        </p:spPr>
        <p:txBody>
          <a:bodyPr wrap="none" rtlCol="0">
            <a:spAutoFit/>
          </a:bodyPr>
          <a:lstStyle/>
          <a:p>
            <a:r>
              <a:rPr lang="en-US" dirty="0" smtClean="0"/>
              <a:t>No</a:t>
            </a:r>
            <a:endParaRPr lang="en-US" dirty="0"/>
          </a:p>
        </p:txBody>
      </p:sp>
      <p:sp>
        <p:nvSpPr>
          <p:cNvPr id="137" name="TextBox 136"/>
          <p:cNvSpPr txBox="1"/>
          <p:nvPr/>
        </p:nvSpPr>
        <p:spPr>
          <a:xfrm>
            <a:off x="5318571" y="3830097"/>
            <a:ext cx="485518" cy="369332"/>
          </a:xfrm>
          <a:prstGeom prst="rect">
            <a:avLst/>
          </a:prstGeom>
          <a:solidFill>
            <a:schemeClr val="accent1">
              <a:lumMod val="20000"/>
              <a:lumOff val="80000"/>
            </a:schemeClr>
          </a:solidFill>
          <a:ln>
            <a:solidFill>
              <a:schemeClr val="bg2">
                <a:lumMod val="25000"/>
              </a:schemeClr>
            </a:solidFill>
          </a:ln>
        </p:spPr>
        <p:txBody>
          <a:bodyPr wrap="none" rtlCol="0">
            <a:spAutoFit/>
          </a:bodyPr>
          <a:lstStyle/>
          <a:p>
            <a:r>
              <a:rPr lang="en-US" dirty="0" smtClean="0"/>
              <a:t>Yes</a:t>
            </a:r>
            <a:endParaRPr lang="en-US" dirty="0"/>
          </a:p>
        </p:txBody>
      </p:sp>
      <p:cxnSp>
        <p:nvCxnSpPr>
          <p:cNvPr id="139" name="Straight Connector 138"/>
          <p:cNvCxnSpPr>
            <a:stCxn id="133" idx="1"/>
            <a:endCxn id="137" idx="3"/>
          </p:cNvCxnSpPr>
          <p:nvPr/>
        </p:nvCxnSpPr>
        <p:spPr>
          <a:xfrm flipH="1">
            <a:off x="5804089" y="3985402"/>
            <a:ext cx="224947" cy="29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37" idx="2"/>
          </p:cNvCxnSpPr>
          <p:nvPr/>
        </p:nvCxnSpPr>
        <p:spPr>
          <a:xfrm flipH="1">
            <a:off x="5546358" y="4199429"/>
            <a:ext cx="14972" cy="426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33" idx="3"/>
            <a:endCxn id="136" idx="1"/>
          </p:cNvCxnSpPr>
          <p:nvPr/>
        </p:nvCxnSpPr>
        <p:spPr>
          <a:xfrm>
            <a:off x="8130455" y="3985402"/>
            <a:ext cx="297801" cy="29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36" idx="2"/>
          </p:cNvCxnSpPr>
          <p:nvPr/>
        </p:nvCxnSpPr>
        <p:spPr>
          <a:xfrm>
            <a:off x="8656043" y="4199429"/>
            <a:ext cx="29944" cy="534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604910" y="4941969"/>
            <a:ext cx="1646220" cy="369332"/>
          </a:xfrm>
          <a:prstGeom prst="rect">
            <a:avLst/>
          </a:prstGeom>
          <a:noFill/>
        </p:spPr>
        <p:txBody>
          <a:bodyPr wrap="none" rtlCol="0">
            <a:spAutoFit/>
          </a:bodyPr>
          <a:lstStyle/>
          <a:p>
            <a:r>
              <a:rPr lang="en-US" i="1" dirty="0" smtClean="0">
                <a:latin typeface="Constantia" pitchFamily="18" charset="0"/>
              </a:rPr>
              <a:t>(</a:t>
            </a:r>
            <a:r>
              <a:rPr lang="en-US" i="1" dirty="0" err="1" smtClean="0">
                <a:latin typeface="Constantia" pitchFamily="18" charset="0"/>
              </a:rPr>
              <a:t>diasteromers</a:t>
            </a:r>
            <a:r>
              <a:rPr lang="en-US" i="1" dirty="0" smtClean="0">
                <a:latin typeface="Constantia" pitchFamily="18" charset="0"/>
              </a:rPr>
              <a:t>)</a:t>
            </a:r>
            <a:endParaRPr lang="en-US" i="1" dirty="0">
              <a:latin typeface="Constantia" pitchFamily="18" charset="0"/>
            </a:endParaRPr>
          </a:p>
        </p:txBody>
      </p:sp>
      <p:sp>
        <p:nvSpPr>
          <p:cNvPr id="6" name="TextBox 5"/>
          <p:cNvSpPr txBox="1"/>
          <p:nvPr/>
        </p:nvSpPr>
        <p:spPr>
          <a:xfrm>
            <a:off x="7151793" y="5190132"/>
            <a:ext cx="2128660" cy="923330"/>
          </a:xfrm>
          <a:prstGeom prst="rect">
            <a:avLst/>
          </a:prstGeom>
          <a:noFill/>
        </p:spPr>
        <p:txBody>
          <a:bodyPr wrap="none" rtlCol="0">
            <a:spAutoFit/>
          </a:bodyPr>
          <a:lstStyle/>
          <a:p>
            <a:pPr marL="285750" indent="-285750">
              <a:buFont typeface="Wingdings" pitchFamily="2" charset="2"/>
              <a:buChar char="ü"/>
            </a:pPr>
            <a:r>
              <a:rPr lang="en-US" i="1" dirty="0" smtClean="0">
                <a:latin typeface="Constantia" pitchFamily="18" charset="0"/>
              </a:rPr>
              <a:t>Enantiomers</a:t>
            </a:r>
          </a:p>
          <a:p>
            <a:pPr marL="285750" indent="-285750">
              <a:buFont typeface="Wingdings" pitchFamily="2" charset="2"/>
              <a:buChar char="ü"/>
            </a:pPr>
            <a:r>
              <a:rPr lang="en-US" i="1" dirty="0" smtClean="0">
                <a:latin typeface="Constantia" pitchFamily="18" charset="0"/>
              </a:rPr>
              <a:t>Chiral</a:t>
            </a:r>
          </a:p>
          <a:p>
            <a:pPr marL="285750" indent="-285750">
              <a:buFont typeface="Wingdings" pitchFamily="2" charset="2"/>
              <a:buChar char="ü"/>
            </a:pPr>
            <a:r>
              <a:rPr lang="en-US" i="1" dirty="0" err="1" smtClean="0">
                <a:latin typeface="Constantia" pitchFamily="18" charset="0"/>
              </a:rPr>
              <a:t>nonsuperposable</a:t>
            </a:r>
            <a:endParaRPr lang="en-US" i="1" dirty="0">
              <a:latin typeface="Constantia" pitchFamily="18" charset="0"/>
            </a:endParaRPr>
          </a:p>
        </p:txBody>
      </p:sp>
      <p:sp>
        <p:nvSpPr>
          <p:cNvPr id="10" name="TextBox 9"/>
          <p:cNvSpPr txBox="1"/>
          <p:nvPr/>
        </p:nvSpPr>
        <p:spPr>
          <a:xfrm>
            <a:off x="310409" y="2325185"/>
            <a:ext cx="2608086" cy="369332"/>
          </a:xfrm>
          <a:prstGeom prst="rect">
            <a:avLst/>
          </a:prstGeom>
          <a:noFill/>
        </p:spPr>
        <p:txBody>
          <a:bodyPr wrap="none" rtlCol="0">
            <a:spAutoFit/>
          </a:bodyPr>
          <a:lstStyle/>
          <a:p>
            <a:r>
              <a:rPr lang="en-US" i="1" dirty="0" smtClean="0">
                <a:solidFill>
                  <a:srgbClr val="FF0000"/>
                </a:solidFill>
                <a:latin typeface="Constantia" pitchFamily="18" charset="0"/>
              </a:rPr>
              <a:t>Different chemical bond</a:t>
            </a:r>
            <a:endParaRPr lang="en-US" i="1" dirty="0">
              <a:solidFill>
                <a:srgbClr val="FF0000"/>
              </a:solidFill>
              <a:latin typeface="Constantia" pitchFamily="18" charset="0"/>
            </a:endParaRPr>
          </a:p>
        </p:txBody>
      </p:sp>
      <p:sp>
        <p:nvSpPr>
          <p:cNvPr id="12" name="Rectangle 11"/>
          <p:cNvSpPr/>
          <p:nvPr/>
        </p:nvSpPr>
        <p:spPr>
          <a:xfrm>
            <a:off x="6042219" y="2509851"/>
            <a:ext cx="2164760" cy="369332"/>
          </a:xfrm>
          <a:prstGeom prst="rect">
            <a:avLst/>
          </a:prstGeom>
        </p:spPr>
        <p:txBody>
          <a:bodyPr wrap="none">
            <a:spAutoFit/>
          </a:bodyPr>
          <a:lstStyle/>
          <a:p>
            <a:r>
              <a:rPr lang="en-US" i="1" dirty="0" smtClean="0">
                <a:solidFill>
                  <a:srgbClr val="FF0000"/>
                </a:solidFill>
                <a:latin typeface="Constantia" pitchFamily="18" charset="0"/>
              </a:rPr>
              <a:t>same </a:t>
            </a:r>
            <a:r>
              <a:rPr lang="en-US" i="1" dirty="0">
                <a:solidFill>
                  <a:srgbClr val="FF0000"/>
                </a:solidFill>
                <a:latin typeface="Constantia" pitchFamily="18" charset="0"/>
              </a:rPr>
              <a:t>chemical bond</a:t>
            </a:r>
          </a:p>
        </p:txBody>
      </p:sp>
    </p:spTree>
    <p:extLst>
      <p:ext uri="{BB962C8B-B14F-4D97-AF65-F5344CB8AC3E}">
        <p14:creationId xmlns="" xmlns:p14="http://schemas.microsoft.com/office/powerpoint/2010/main" val="23920175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3600" b="1" dirty="0" smtClean="0">
                <a:latin typeface="Constantia" pitchFamily="18" charset="0"/>
              </a:rPr>
              <a:t>A. Structural </a:t>
            </a:r>
            <a:r>
              <a:rPr lang="en-US" sz="3600" b="1" dirty="0">
                <a:latin typeface="Constantia" pitchFamily="18" charset="0"/>
              </a:rPr>
              <a:t>Isomerism</a:t>
            </a:r>
            <a:endParaRPr lang="en-US" sz="3600" dirty="0">
              <a:latin typeface="Constantia" pitchFamily="18" charset="0"/>
            </a:endParaRPr>
          </a:p>
        </p:txBody>
      </p:sp>
      <p:sp>
        <p:nvSpPr>
          <p:cNvPr id="5" name="Rectangle 4"/>
          <p:cNvSpPr/>
          <p:nvPr/>
        </p:nvSpPr>
        <p:spPr>
          <a:xfrm>
            <a:off x="0" y="867770"/>
            <a:ext cx="9144000" cy="6001643"/>
          </a:xfrm>
          <a:prstGeom prst="rect">
            <a:avLst/>
          </a:prstGeom>
        </p:spPr>
        <p:txBody>
          <a:bodyPr wrap="square">
            <a:spAutoFit/>
          </a:bodyPr>
          <a:lstStyle/>
          <a:p>
            <a:pPr marL="285750" indent="-285750" algn="just">
              <a:buFont typeface="Wingdings" pitchFamily="2" charset="2"/>
              <a:buChar char="Ø"/>
            </a:pPr>
            <a:r>
              <a:rPr lang="en-US" sz="2400" dirty="0" smtClean="0">
                <a:latin typeface="Constantia" pitchFamily="18" charset="0"/>
              </a:rPr>
              <a:t> Structural </a:t>
            </a:r>
            <a:r>
              <a:rPr lang="en-US" sz="2400" dirty="0">
                <a:latin typeface="Constantia" pitchFamily="18" charset="0"/>
              </a:rPr>
              <a:t>isomers are those which contain different atom-to-atom bonding sequences. </a:t>
            </a:r>
            <a:endParaRPr lang="en-US" sz="2400" dirty="0" smtClean="0">
              <a:latin typeface="Constantia" pitchFamily="18" charset="0"/>
            </a:endParaRPr>
          </a:p>
          <a:p>
            <a:pPr marL="285750" indent="-285750" algn="just">
              <a:buFont typeface="Wingdings" pitchFamily="2" charset="2"/>
              <a:buChar char="Ø"/>
            </a:pPr>
            <a:r>
              <a:rPr lang="en-US" sz="2400" dirty="0" smtClean="0">
                <a:latin typeface="Constantia" pitchFamily="18" charset="0"/>
              </a:rPr>
              <a:t> These </a:t>
            </a:r>
            <a:r>
              <a:rPr lang="en-US" sz="2400" dirty="0">
                <a:latin typeface="Constantia" pitchFamily="18" charset="0"/>
              </a:rPr>
              <a:t>involve either more than one coordination sphere or different donor atoms of the same coordination sphere</a:t>
            </a:r>
            <a:r>
              <a:rPr lang="en-US" sz="2400" dirty="0" smtClean="0">
                <a:latin typeface="Constantia" pitchFamily="18" charset="0"/>
              </a:rPr>
              <a:t>.</a:t>
            </a:r>
          </a:p>
          <a:p>
            <a:pPr marL="514350" lvl="0" indent="-514350">
              <a:buAutoNum type="romanLcPeriod"/>
            </a:pPr>
            <a:r>
              <a:rPr lang="en-US" sz="2400" b="1" dirty="0" smtClean="0">
                <a:latin typeface="Constantia" pitchFamily="18" charset="0"/>
              </a:rPr>
              <a:t>Ionization </a:t>
            </a:r>
            <a:r>
              <a:rPr lang="en-US" sz="2400" b="1" dirty="0">
                <a:latin typeface="Constantia" pitchFamily="18" charset="0"/>
              </a:rPr>
              <a:t>isomerism</a:t>
            </a:r>
            <a:r>
              <a:rPr lang="en-US" sz="2400" dirty="0">
                <a:latin typeface="Constantia" pitchFamily="18" charset="0"/>
              </a:rPr>
              <a:t>: </a:t>
            </a:r>
            <a:endParaRPr lang="en-US" sz="2400" dirty="0" smtClean="0">
              <a:latin typeface="Constantia" pitchFamily="18" charset="0"/>
            </a:endParaRPr>
          </a:p>
          <a:p>
            <a:pPr lvl="0"/>
            <a:r>
              <a:rPr lang="en-US" sz="2400" dirty="0" smtClean="0">
                <a:latin typeface="Constantia" pitchFamily="18" charset="0"/>
              </a:rPr>
              <a:t>involve </a:t>
            </a:r>
            <a:r>
              <a:rPr lang="en-US" sz="2400" dirty="0">
                <a:latin typeface="Constantia" pitchFamily="18" charset="0"/>
              </a:rPr>
              <a:t>exchange of ligands between coordination sphere and ionization </a:t>
            </a:r>
            <a:r>
              <a:rPr lang="en-US" sz="2400" dirty="0" smtClean="0">
                <a:latin typeface="Constantia" pitchFamily="18" charset="0"/>
              </a:rPr>
              <a:t>spheres.    Eg</a:t>
            </a:r>
            <a:r>
              <a:rPr lang="en-US" sz="2400" dirty="0">
                <a:latin typeface="Constantia" pitchFamily="18" charset="0"/>
              </a:rPr>
              <a:t>. [</a:t>
            </a:r>
            <a:r>
              <a:rPr lang="en-US" sz="2400" dirty="0" smtClean="0">
                <a:latin typeface="Constantia" pitchFamily="18" charset="0"/>
              </a:rPr>
              <a:t>Co(NH</a:t>
            </a:r>
            <a:r>
              <a:rPr lang="en-US" sz="2400" baseline="-25000" dirty="0" smtClean="0">
                <a:latin typeface="Constantia" pitchFamily="18" charset="0"/>
              </a:rPr>
              <a:t>3</a:t>
            </a:r>
            <a:r>
              <a:rPr lang="en-US" sz="2400" dirty="0" smtClean="0">
                <a:latin typeface="Constantia" pitchFamily="18" charset="0"/>
              </a:rPr>
              <a:t>)</a:t>
            </a:r>
            <a:r>
              <a:rPr lang="en-US" sz="2400" baseline="-25000" dirty="0" smtClean="0">
                <a:latin typeface="Constantia" pitchFamily="18" charset="0"/>
              </a:rPr>
              <a:t>5</a:t>
            </a:r>
            <a:r>
              <a:rPr lang="en-US" sz="2400" dirty="0" smtClean="0">
                <a:latin typeface="Constantia" pitchFamily="18" charset="0"/>
              </a:rPr>
              <a:t>Cl]SO</a:t>
            </a:r>
            <a:r>
              <a:rPr lang="en-US" sz="2400" baseline="-25000" dirty="0" smtClean="0">
                <a:latin typeface="Constantia" pitchFamily="18" charset="0"/>
              </a:rPr>
              <a:t>4</a:t>
            </a:r>
          </a:p>
          <a:p>
            <a:pPr lvl="0"/>
            <a:r>
              <a:rPr lang="en-US" sz="2400" baseline="-25000" dirty="0" smtClean="0">
                <a:latin typeface="Constantia" pitchFamily="18" charset="0"/>
              </a:rPr>
              <a:t>                                     </a:t>
            </a:r>
            <a:r>
              <a:rPr lang="en-US" sz="2400" dirty="0" err="1" smtClean="0">
                <a:latin typeface="Constantia" pitchFamily="18" charset="0"/>
              </a:rPr>
              <a:t>Pentaamminechlorocobalt</a:t>
            </a:r>
            <a:r>
              <a:rPr lang="en-US" sz="2400" dirty="0" smtClean="0">
                <a:latin typeface="Constantia" pitchFamily="18" charset="0"/>
              </a:rPr>
              <a:t>(III)sulfate </a:t>
            </a:r>
            <a:r>
              <a:rPr lang="en-US" sz="2400" dirty="0">
                <a:latin typeface="Constantia" pitchFamily="18" charset="0"/>
              </a:rPr>
              <a:t>and </a:t>
            </a:r>
            <a:endParaRPr lang="en-US" sz="2400" dirty="0" smtClean="0">
              <a:latin typeface="Constantia" pitchFamily="18" charset="0"/>
            </a:endParaRPr>
          </a:p>
          <a:p>
            <a:pPr lvl="0"/>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5</a:t>
            </a:r>
            <a:r>
              <a:rPr lang="en-US" sz="2400" dirty="0">
                <a:latin typeface="Constantia" pitchFamily="18" charset="0"/>
              </a:rPr>
              <a:t>SO</a:t>
            </a:r>
            <a:r>
              <a:rPr lang="en-US" sz="2400" baseline="-25000" dirty="0">
                <a:latin typeface="Constantia" pitchFamily="18" charset="0"/>
              </a:rPr>
              <a:t>4</a:t>
            </a:r>
            <a:r>
              <a:rPr lang="en-US" sz="2400" dirty="0">
                <a:latin typeface="Constantia" pitchFamily="18" charset="0"/>
              </a:rPr>
              <a:t>]</a:t>
            </a:r>
            <a:r>
              <a:rPr lang="en-US" sz="2400" dirty="0" err="1">
                <a:latin typeface="Constantia" pitchFamily="18" charset="0"/>
              </a:rPr>
              <a:t>Cl</a:t>
            </a:r>
            <a:r>
              <a:rPr lang="en-US" sz="2400" dirty="0">
                <a:latin typeface="Constantia" pitchFamily="18" charset="0"/>
              </a:rPr>
              <a:t>   </a:t>
            </a:r>
            <a:endParaRPr lang="en-US" sz="2400" dirty="0" smtClean="0">
              <a:latin typeface="Constantia" pitchFamily="18" charset="0"/>
            </a:endParaRPr>
          </a:p>
          <a:p>
            <a:pPr lvl="0"/>
            <a:r>
              <a:rPr lang="en-US" sz="2400" dirty="0" smtClean="0">
                <a:latin typeface="Constantia" pitchFamily="18" charset="0"/>
              </a:rPr>
              <a:t>                          </a:t>
            </a:r>
            <a:r>
              <a:rPr lang="en-US" sz="2400" dirty="0" err="1" smtClean="0">
                <a:latin typeface="Constantia" pitchFamily="18" charset="0"/>
              </a:rPr>
              <a:t>Pentaamminesulfatocobalt</a:t>
            </a:r>
            <a:r>
              <a:rPr lang="en-US" sz="2400" dirty="0" smtClean="0">
                <a:latin typeface="Constantia" pitchFamily="18" charset="0"/>
              </a:rPr>
              <a:t>(III)chloride</a:t>
            </a:r>
          </a:p>
          <a:p>
            <a:pPr lvl="0"/>
            <a:r>
              <a:rPr lang="en-US" sz="2400" dirty="0" smtClean="0">
                <a:latin typeface="Constantia" pitchFamily="18" charset="0"/>
              </a:rPr>
              <a:t>ii. </a:t>
            </a:r>
            <a:r>
              <a:rPr lang="en-US" sz="2400" b="1" dirty="0">
                <a:latin typeface="Constantia" pitchFamily="18" charset="0"/>
              </a:rPr>
              <a:t>Solvate isomers</a:t>
            </a:r>
            <a:r>
              <a:rPr lang="en-US" sz="2400" dirty="0">
                <a:latin typeface="Constantia" pitchFamily="18" charset="0"/>
              </a:rPr>
              <a:t>: </a:t>
            </a:r>
            <a:endParaRPr lang="en-US" sz="2400" dirty="0" smtClean="0">
              <a:latin typeface="Constantia" pitchFamily="18" charset="0"/>
            </a:endParaRPr>
          </a:p>
          <a:p>
            <a:pPr marL="342900" indent="-342900">
              <a:buFont typeface="Wingdings" pitchFamily="2" charset="2"/>
              <a:buChar char="Ø"/>
            </a:pPr>
            <a:r>
              <a:rPr lang="en-US" sz="2400" dirty="0">
                <a:latin typeface="Constantia" pitchFamily="18" charset="0"/>
              </a:rPr>
              <a:t>is similar to ionization isomerism and known as hydrate isomerism which arises due to replacement of a coordinate group by water of hydration. </a:t>
            </a:r>
            <a:r>
              <a:rPr lang="en-US" sz="2400" dirty="0" smtClean="0">
                <a:latin typeface="Constantia" pitchFamily="18" charset="0"/>
              </a:rPr>
              <a:t>        Eg</a:t>
            </a:r>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Cr(H</a:t>
            </a:r>
            <a:r>
              <a:rPr lang="en-US" sz="2400" baseline="-25000" dirty="0">
                <a:latin typeface="Constantia" pitchFamily="18" charset="0"/>
              </a:rPr>
              <a:t>2</a:t>
            </a:r>
            <a:r>
              <a:rPr lang="en-US" sz="2400" dirty="0">
                <a:latin typeface="Constantia" pitchFamily="18" charset="0"/>
              </a:rPr>
              <a:t>O)</a:t>
            </a:r>
            <a:r>
              <a:rPr lang="en-US" sz="2400" baseline="-25000" dirty="0">
                <a:latin typeface="Constantia" pitchFamily="18" charset="0"/>
              </a:rPr>
              <a:t>4</a:t>
            </a:r>
            <a:r>
              <a:rPr lang="en-US" sz="2400" dirty="0">
                <a:latin typeface="Constantia" pitchFamily="18" charset="0"/>
              </a:rPr>
              <a:t>Cl</a:t>
            </a:r>
            <a:r>
              <a:rPr lang="en-US" sz="2400" baseline="-25000" dirty="0">
                <a:latin typeface="Constantia" pitchFamily="18" charset="0"/>
              </a:rPr>
              <a:t>2</a:t>
            </a:r>
            <a:r>
              <a:rPr lang="en-US" sz="2400" dirty="0">
                <a:latin typeface="Constantia" pitchFamily="18" charset="0"/>
              </a:rPr>
              <a:t>]Cl.2H</a:t>
            </a:r>
            <a:r>
              <a:rPr lang="en-US" sz="2400" baseline="-25000" dirty="0">
                <a:latin typeface="Constantia" pitchFamily="18" charset="0"/>
              </a:rPr>
              <a:t>2</a:t>
            </a:r>
            <a:r>
              <a:rPr lang="en-US" sz="2400" dirty="0">
                <a:latin typeface="Constantia" pitchFamily="18" charset="0"/>
              </a:rPr>
              <a:t>O</a:t>
            </a:r>
          </a:p>
          <a:p>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Cr(H</a:t>
            </a:r>
            <a:r>
              <a:rPr lang="en-US" sz="2400" baseline="-25000" dirty="0">
                <a:latin typeface="Constantia" pitchFamily="18" charset="0"/>
              </a:rPr>
              <a:t>2</a:t>
            </a:r>
            <a:r>
              <a:rPr lang="en-US" sz="2400" dirty="0">
                <a:latin typeface="Constantia" pitchFamily="18" charset="0"/>
              </a:rPr>
              <a:t>O)</a:t>
            </a:r>
            <a:r>
              <a:rPr lang="en-US" sz="2400" baseline="-25000" dirty="0">
                <a:latin typeface="Constantia" pitchFamily="18" charset="0"/>
              </a:rPr>
              <a:t>5</a:t>
            </a:r>
            <a:r>
              <a:rPr lang="en-US" sz="2400" dirty="0">
                <a:latin typeface="Constantia" pitchFamily="18" charset="0"/>
              </a:rPr>
              <a:t>Cl]Cl</a:t>
            </a:r>
            <a:r>
              <a:rPr lang="en-US" sz="2400" baseline="-25000" dirty="0">
                <a:latin typeface="Constantia" pitchFamily="18" charset="0"/>
              </a:rPr>
              <a:t>2</a:t>
            </a:r>
            <a:r>
              <a:rPr lang="en-US" sz="2400" dirty="0">
                <a:latin typeface="Constantia" pitchFamily="18" charset="0"/>
              </a:rPr>
              <a:t>.H</a:t>
            </a:r>
            <a:r>
              <a:rPr lang="en-US" sz="2400" baseline="-25000" dirty="0">
                <a:latin typeface="Constantia" pitchFamily="18" charset="0"/>
              </a:rPr>
              <a:t>2</a:t>
            </a:r>
            <a:r>
              <a:rPr lang="en-US" sz="2400" dirty="0">
                <a:latin typeface="Constantia" pitchFamily="18" charset="0"/>
              </a:rPr>
              <a:t>O</a:t>
            </a:r>
          </a:p>
          <a:p>
            <a:r>
              <a:rPr lang="en-US" sz="2400" dirty="0">
                <a:latin typeface="Constantia" pitchFamily="18" charset="0"/>
              </a:rPr>
              <a:t>    </a:t>
            </a:r>
            <a:r>
              <a:rPr lang="en-US" sz="2400" dirty="0" smtClean="0">
                <a:latin typeface="Constantia" pitchFamily="18" charset="0"/>
              </a:rPr>
              <a:t>                                                        [Cr(H</a:t>
            </a:r>
            <a:r>
              <a:rPr lang="en-US" sz="2400" baseline="-25000" dirty="0" smtClean="0">
                <a:latin typeface="Constantia" pitchFamily="18" charset="0"/>
              </a:rPr>
              <a:t>2</a:t>
            </a:r>
            <a:r>
              <a:rPr lang="en-US" sz="2400" dirty="0" smtClean="0">
                <a:latin typeface="Constantia" pitchFamily="18" charset="0"/>
              </a:rPr>
              <a:t>O)</a:t>
            </a:r>
            <a:r>
              <a:rPr lang="en-US" sz="2400" baseline="-25000" dirty="0" smtClean="0">
                <a:latin typeface="Constantia" pitchFamily="18" charset="0"/>
              </a:rPr>
              <a:t>6</a:t>
            </a:r>
            <a:r>
              <a:rPr lang="en-US" sz="2400" dirty="0" smtClean="0">
                <a:latin typeface="Constantia" pitchFamily="18" charset="0"/>
              </a:rPr>
              <a:t>]Cl</a:t>
            </a:r>
            <a:r>
              <a:rPr lang="en-US" sz="2400" baseline="-25000" dirty="0" smtClean="0">
                <a:latin typeface="Constantia" pitchFamily="18" charset="0"/>
              </a:rPr>
              <a:t>3</a:t>
            </a:r>
            <a:endParaRPr lang="en-US" sz="2400" dirty="0">
              <a:latin typeface="Constantia" pitchFamily="18" charset="0"/>
            </a:endParaRPr>
          </a:p>
        </p:txBody>
      </p:sp>
      <p:sp>
        <p:nvSpPr>
          <p:cNvPr id="6" name="TextBox 5"/>
          <p:cNvSpPr txBox="1"/>
          <p:nvPr/>
        </p:nvSpPr>
        <p:spPr>
          <a:xfrm>
            <a:off x="304800" y="6049749"/>
            <a:ext cx="4081502" cy="830997"/>
          </a:xfrm>
          <a:prstGeom prst="rect">
            <a:avLst/>
          </a:prstGeom>
          <a:solidFill>
            <a:schemeClr val="accent1">
              <a:lumMod val="20000"/>
              <a:lumOff val="80000"/>
            </a:schemeClr>
          </a:solidFill>
        </p:spPr>
        <p:txBody>
          <a:bodyPr wrap="none" rtlCol="0">
            <a:spAutoFit/>
          </a:bodyPr>
          <a:lstStyle/>
          <a:p>
            <a:r>
              <a:rPr lang="en-US" sz="2400" i="1" dirty="0" smtClean="0">
                <a:solidFill>
                  <a:srgbClr val="0000FF"/>
                </a:solidFill>
                <a:latin typeface="Constantia" pitchFamily="18" charset="0"/>
              </a:rPr>
              <a:t>Different physical &amp; chemical</a:t>
            </a:r>
          </a:p>
          <a:p>
            <a:r>
              <a:rPr lang="en-US" sz="2400" i="1" dirty="0" smtClean="0">
                <a:solidFill>
                  <a:srgbClr val="0000FF"/>
                </a:solidFill>
                <a:latin typeface="Constantia" pitchFamily="18" charset="0"/>
              </a:rPr>
              <a:t>Properties but same CN = 6</a:t>
            </a:r>
            <a:endParaRPr lang="en-US" sz="2400" i="1" dirty="0">
              <a:solidFill>
                <a:srgbClr val="0000FF"/>
              </a:solidFill>
              <a:latin typeface="Constantia" pitchFamily="18" charset="0"/>
            </a:endParaRPr>
          </a:p>
        </p:txBody>
      </p:sp>
    </p:spTree>
    <p:extLst>
      <p:ext uri="{BB962C8B-B14F-4D97-AF65-F5344CB8AC3E}">
        <p14:creationId xmlns="" xmlns:p14="http://schemas.microsoft.com/office/powerpoint/2010/main" val="23920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lnSpc>
                <a:spcPct val="150000"/>
              </a:lnSpc>
            </a:pPr>
            <a:r>
              <a:rPr lang="en-US" sz="2400" dirty="0" smtClean="0">
                <a:latin typeface="Castellar" pitchFamily="18" charset="0"/>
              </a:rPr>
              <a:t>CONT..</a:t>
            </a:r>
            <a:endParaRPr lang="en-US" sz="2400" dirty="0">
              <a:latin typeface="Castellar" pitchFamily="18" charset="0"/>
            </a:endParaRPr>
          </a:p>
        </p:txBody>
      </p:sp>
      <p:sp>
        <p:nvSpPr>
          <p:cNvPr id="5" name="Rectangle 4"/>
          <p:cNvSpPr/>
          <p:nvPr/>
        </p:nvSpPr>
        <p:spPr>
          <a:xfrm>
            <a:off x="0" y="923499"/>
            <a:ext cx="9067800" cy="5632311"/>
          </a:xfrm>
          <a:prstGeom prst="rect">
            <a:avLst/>
          </a:prstGeom>
        </p:spPr>
        <p:txBody>
          <a:bodyPr wrap="square">
            <a:spAutoFit/>
          </a:bodyPr>
          <a:lstStyle/>
          <a:p>
            <a:r>
              <a:rPr lang="en-US" sz="2400" b="1" dirty="0" smtClean="0">
                <a:latin typeface="Constantia" pitchFamily="18" charset="0"/>
              </a:rPr>
              <a:t>iii. Linkage </a:t>
            </a:r>
            <a:r>
              <a:rPr lang="en-US" sz="2400" b="1" dirty="0">
                <a:latin typeface="Constantia" pitchFamily="18" charset="0"/>
              </a:rPr>
              <a:t>isomerism</a:t>
            </a:r>
            <a:r>
              <a:rPr lang="en-US" sz="2400" dirty="0" smtClean="0">
                <a:latin typeface="Constantia" pitchFamily="18" charset="0"/>
              </a:rPr>
              <a:t>: </a:t>
            </a:r>
            <a:r>
              <a:rPr lang="en-US" sz="2400" dirty="0">
                <a:latin typeface="Constantia" pitchFamily="18" charset="0"/>
              </a:rPr>
              <a:t>arise when one or more of the ligands can coordinate to the metal ion in more than one </a:t>
            </a:r>
            <a:r>
              <a:rPr lang="en-US" sz="2400" dirty="0" smtClean="0">
                <a:latin typeface="Constantia" pitchFamily="18" charset="0"/>
              </a:rPr>
              <a:t>way. </a:t>
            </a:r>
          </a:p>
          <a:p>
            <a:pPr algn="ctr"/>
            <a:r>
              <a:rPr lang="en-US" sz="2400" dirty="0" smtClean="0">
                <a:latin typeface="Constantia" pitchFamily="18" charset="0"/>
              </a:rPr>
              <a:t>Eg. </a:t>
            </a:r>
            <a:r>
              <a:rPr lang="en-US" sz="2400" dirty="0">
                <a:latin typeface="Constantia" pitchFamily="18" charset="0"/>
              </a:rPr>
              <a:t>in [SCN], both the N and S atoms are potential donor sites. </a:t>
            </a:r>
            <a:endParaRPr lang="en-US" sz="2400" dirty="0" smtClean="0">
              <a:latin typeface="Constantia" pitchFamily="18" charset="0"/>
            </a:endParaRPr>
          </a:p>
          <a:p>
            <a:pPr marL="342900" indent="-342900">
              <a:buFont typeface="Wingdings" pitchFamily="2" charset="2"/>
              <a:buChar char="Ø"/>
            </a:pPr>
            <a:r>
              <a:rPr lang="en-US" sz="2400" dirty="0">
                <a:latin typeface="Constantia" pitchFamily="18" charset="0"/>
              </a:rPr>
              <a:t>In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5</a:t>
            </a:r>
            <a:r>
              <a:rPr lang="en-US" sz="2400" dirty="0">
                <a:latin typeface="Constantia" pitchFamily="18" charset="0"/>
              </a:rPr>
              <a:t>(NCS-N)]</a:t>
            </a:r>
            <a:r>
              <a:rPr lang="en-US" sz="2400" baseline="30000" dirty="0">
                <a:latin typeface="Constantia" pitchFamily="18" charset="0"/>
              </a:rPr>
              <a:t>+2</a:t>
            </a:r>
            <a:r>
              <a:rPr lang="en-US" sz="2400" dirty="0">
                <a:latin typeface="Constantia" pitchFamily="18" charset="0"/>
              </a:rPr>
              <a:t>, the </a:t>
            </a:r>
            <a:r>
              <a:rPr lang="en-US" sz="2400" dirty="0" err="1">
                <a:latin typeface="Constantia" pitchFamily="18" charset="0"/>
              </a:rPr>
              <a:t>thiocyanate</a:t>
            </a:r>
            <a:r>
              <a:rPr lang="en-US" sz="2400" dirty="0">
                <a:latin typeface="Constantia" pitchFamily="18" charset="0"/>
              </a:rPr>
              <a:t>  ligand coordinates through the nitrogen donor atom; In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5</a:t>
            </a:r>
            <a:r>
              <a:rPr lang="en-US" sz="2400" dirty="0">
                <a:latin typeface="Constantia" pitchFamily="18" charset="0"/>
              </a:rPr>
              <a:t>(NCS-S)]</a:t>
            </a:r>
            <a:r>
              <a:rPr lang="en-US" sz="2400" baseline="30000" dirty="0">
                <a:latin typeface="Constantia" pitchFamily="18" charset="0"/>
              </a:rPr>
              <a:t>+2</a:t>
            </a:r>
            <a:r>
              <a:rPr lang="en-US" sz="2400" dirty="0">
                <a:latin typeface="Constantia" pitchFamily="18" charset="0"/>
              </a:rPr>
              <a:t>, the </a:t>
            </a:r>
            <a:r>
              <a:rPr lang="en-US" sz="2400" dirty="0" err="1">
                <a:latin typeface="Constantia" pitchFamily="18" charset="0"/>
              </a:rPr>
              <a:t>thiocyanate</a:t>
            </a:r>
            <a:r>
              <a:rPr lang="en-US" sz="2400" dirty="0">
                <a:latin typeface="Constantia" pitchFamily="18" charset="0"/>
              </a:rPr>
              <a:t> ion is bonded to the metal </a:t>
            </a:r>
            <a:r>
              <a:rPr lang="en-US" sz="2400" dirty="0" err="1">
                <a:latin typeface="Constantia" pitchFamily="18" charset="0"/>
              </a:rPr>
              <a:t>centre</a:t>
            </a:r>
            <a:r>
              <a:rPr lang="en-US" sz="2400" dirty="0">
                <a:latin typeface="Constantia" pitchFamily="18" charset="0"/>
              </a:rPr>
              <a:t> through the sulfur atom.</a:t>
            </a:r>
            <a:endParaRPr lang="en-US" sz="2400" dirty="0" smtClean="0">
              <a:latin typeface="Constantia" pitchFamily="18" charset="0"/>
            </a:endParaRPr>
          </a:p>
          <a:p>
            <a:pPr lvl="0"/>
            <a:r>
              <a:rPr lang="en-US" sz="2400" dirty="0" smtClean="0">
                <a:latin typeface="Constantia" pitchFamily="18" charset="0"/>
              </a:rPr>
              <a:t>iv. </a:t>
            </a:r>
            <a:r>
              <a:rPr lang="en-US" sz="2400" b="1" dirty="0">
                <a:latin typeface="Constantia" pitchFamily="18" charset="0"/>
              </a:rPr>
              <a:t>Coordination isomerism</a:t>
            </a:r>
            <a:r>
              <a:rPr lang="en-US" sz="2400" dirty="0">
                <a:latin typeface="Constantia" pitchFamily="18" charset="0"/>
              </a:rPr>
              <a:t>: are possible only for salts in which both </a:t>
            </a:r>
            <a:r>
              <a:rPr lang="en-US" sz="2400" dirty="0" err="1">
                <a:latin typeface="Constantia" pitchFamily="18" charset="0"/>
              </a:rPr>
              <a:t>cation</a:t>
            </a:r>
            <a:r>
              <a:rPr lang="en-US" sz="2400" dirty="0">
                <a:latin typeface="Constantia" pitchFamily="18" charset="0"/>
              </a:rPr>
              <a:t> and anion are complex ions; the isomers arise from interchange of ligands between the two metal centers. </a:t>
            </a:r>
          </a:p>
          <a:p>
            <a:r>
              <a:rPr lang="en-US" sz="2400" dirty="0">
                <a:latin typeface="Constantia" pitchFamily="18" charset="0"/>
              </a:rPr>
              <a:t>Examples, </a:t>
            </a:r>
          </a:p>
          <a:p>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6</a:t>
            </a:r>
            <a:r>
              <a:rPr lang="en-US" sz="2400" dirty="0">
                <a:latin typeface="Constantia" pitchFamily="18" charset="0"/>
              </a:rPr>
              <a:t>][Cr(CN)</a:t>
            </a:r>
            <a:r>
              <a:rPr lang="en-US" sz="2400" baseline="-25000" dirty="0">
                <a:latin typeface="Constantia" pitchFamily="18" charset="0"/>
              </a:rPr>
              <a:t>6</a:t>
            </a:r>
            <a:r>
              <a:rPr lang="en-US" sz="2400" dirty="0">
                <a:latin typeface="Constantia" pitchFamily="18" charset="0"/>
              </a:rPr>
              <a:t>] and [Cr(NH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6</a:t>
            </a:r>
            <a:r>
              <a:rPr lang="en-US" sz="2400" dirty="0">
                <a:latin typeface="Constantia" pitchFamily="18" charset="0"/>
              </a:rPr>
              <a:t>][Co(CN)</a:t>
            </a:r>
            <a:r>
              <a:rPr lang="en-US" sz="2400" baseline="-25000" dirty="0">
                <a:latin typeface="Constantia" pitchFamily="18" charset="0"/>
              </a:rPr>
              <a:t>6</a:t>
            </a:r>
            <a:r>
              <a:rPr lang="en-US" sz="2400" dirty="0">
                <a:latin typeface="Constantia" pitchFamily="18" charset="0"/>
              </a:rPr>
              <a:t>] </a:t>
            </a:r>
            <a:endParaRPr lang="en-US" sz="2400" dirty="0" smtClean="0">
              <a:latin typeface="Constantia" pitchFamily="18" charset="0"/>
            </a:endParaRPr>
          </a:p>
          <a:p>
            <a:endParaRPr lang="en-US" sz="2400" dirty="0">
              <a:latin typeface="Constantia" pitchFamily="18" charset="0"/>
            </a:endParaRPr>
          </a:p>
          <a:p>
            <a:r>
              <a:rPr lang="en-US" sz="2400" dirty="0">
                <a:latin typeface="Constantia" pitchFamily="18" charset="0"/>
              </a:rPr>
              <a:t>     </a:t>
            </a:r>
            <a:r>
              <a:rPr lang="en-US" sz="2400" dirty="0" smtClean="0">
                <a:latin typeface="Constantia" pitchFamily="18" charset="0"/>
              </a:rPr>
              <a:t>[</a:t>
            </a:r>
            <a:r>
              <a:rPr lang="en-US" sz="2400" dirty="0">
                <a:latin typeface="Constantia" pitchFamily="18" charset="0"/>
              </a:rPr>
              <a:t>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6</a:t>
            </a:r>
            <a:r>
              <a:rPr lang="en-US" sz="2400" dirty="0">
                <a:latin typeface="Constantia" pitchFamily="18" charset="0"/>
              </a:rPr>
              <a:t>][Co(NO</a:t>
            </a:r>
            <a:r>
              <a:rPr lang="en-US" sz="2400" baseline="-25000" dirty="0">
                <a:latin typeface="Constantia" pitchFamily="18" charset="0"/>
              </a:rPr>
              <a:t>2</a:t>
            </a:r>
            <a:r>
              <a:rPr lang="en-US" sz="2400" dirty="0">
                <a:latin typeface="Constantia" pitchFamily="18" charset="0"/>
              </a:rPr>
              <a:t>)</a:t>
            </a:r>
            <a:r>
              <a:rPr lang="en-US" sz="2400" baseline="-25000" dirty="0">
                <a:latin typeface="Constantia" pitchFamily="18" charset="0"/>
              </a:rPr>
              <a:t>6</a:t>
            </a:r>
            <a:r>
              <a:rPr lang="en-US" sz="2400" dirty="0">
                <a:latin typeface="Constantia" pitchFamily="18" charset="0"/>
              </a:rPr>
              <a:t>] and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4</a:t>
            </a:r>
            <a:r>
              <a:rPr lang="en-US" sz="2400" dirty="0">
                <a:latin typeface="Constantia" pitchFamily="18" charset="0"/>
              </a:rPr>
              <a:t>(NO</a:t>
            </a:r>
            <a:r>
              <a:rPr lang="en-US" sz="2400" baseline="-25000" dirty="0">
                <a:latin typeface="Constantia" pitchFamily="18" charset="0"/>
              </a:rPr>
              <a:t>2</a:t>
            </a:r>
            <a:r>
              <a:rPr lang="en-US" sz="2400" dirty="0">
                <a:latin typeface="Constantia" pitchFamily="18" charset="0"/>
              </a:rPr>
              <a:t>)</a:t>
            </a:r>
            <a:r>
              <a:rPr lang="en-US" sz="2400" baseline="-25000" dirty="0">
                <a:latin typeface="Constantia" pitchFamily="18" charset="0"/>
              </a:rPr>
              <a:t>2</a:t>
            </a:r>
            <a:r>
              <a:rPr lang="en-US" sz="2400" dirty="0">
                <a:latin typeface="Constantia" pitchFamily="18" charset="0"/>
              </a:rPr>
              <a:t>]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2</a:t>
            </a:r>
            <a:r>
              <a:rPr lang="en-US" sz="2400" dirty="0">
                <a:latin typeface="Constantia" pitchFamily="18" charset="0"/>
              </a:rPr>
              <a:t>(NO</a:t>
            </a:r>
            <a:r>
              <a:rPr lang="en-US" sz="2400" baseline="-25000" dirty="0">
                <a:latin typeface="Constantia" pitchFamily="18" charset="0"/>
              </a:rPr>
              <a:t>2</a:t>
            </a:r>
            <a:r>
              <a:rPr lang="en-US" sz="2400" dirty="0">
                <a:latin typeface="Constantia" pitchFamily="18" charset="0"/>
              </a:rPr>
              <a:t>)</a:t>
            </a:r>
            <a:r>
              <a:rPr lang="en-US" sz="2400" baseline="-25000" dirty="0">
                <a:latin typeface="Constantia" pitchFamily="18" charset="0"/>
              </a:rPr>
              <a:t>4</a:t>
            </a:r>
            <a:r>
              <a:rPr lang="en-US" sz="2400" dirty="0">
                <a:latin typeface="Constantia" pitchFamily="18" charset="0"/>
              </a:rPr>
              <a:t>] </a:t>
            </a:r>
          </a:p>
          <a:p>
            <a:endParaRPr lang="en-US" sz="2400" dirty="0">
              <a:latin typeface="Constantia" pitchFamily="18" charset="0"/>
            </a:endParaRPr>
          </a:p>
        </p:txBody>
      </p:sp>
    </p:spTree>
    <p:extLst>
      <p:ext uri="{BB962C8B-B14F-4D97-AF65-F5344CB8AC3E}">
        <p14:creationId xmlns="" xmlns:p14="http://schemas.microsoft.com/office/powerpoint/2010/main" val="23920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 calcmode="lin" valueType="num">
                                      <p:cBhvr additive="base">
                                        <p:cTn id="1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h</a:t>
            </a:r>
            <a:endParaRPr lang="en-US" dirty="0"/>
          </a:p>
        </p:txBody>
      </p:sp>
      <p:sp>
        <p:nvSpPr>
          <p:cNvPr id="4" name="Title 1"/>
          <p:cNvSpPr txBox="1">
            <a:spLocks/>
          </p:cNvSpPr>
          <p:nvPr/>
        </p:nvSpPr>
        <p:spPr>
          <a:xfrm>
            <a:off x="0" y="0"/>
            <a:ext cx="9144000" cy="838200"/>
          </a:xfrm>
          <a:prstGeom prst="rect">
            <a:avLst/>
          </a:prstGeom>
          <a:solidFill>
            <a:schemeClr val="accent1"/>
          </a:solidFill>
          <a:scene3d>
            <a:camera prst="orthographicFront"/>
            <a:lightRig rig="flat" dir="tl">
              <a:rot lat="0" lon="0" rev="6600000"/>
            </a:lightRig>
          </a:scene3d>
          <a:sp3d>
            <a:bevelT prst="relaxedInset"/>
          </a:sp3d>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lnSpc>
                <a:spcPct val="150000"/>
              </a:lnSpc>
            </a:pPr>
            <a:r>
              <a:rPr lang="en-US" sz="2400" dirty="0" smtClean="0">
                <a:latin typeface="Castellar" pitchFamily="18" charset="0"/>
              </a:rPr>
              <a:t>CONT..</a:t>
            </a:r>
            <a:endParaRPr lang="en-US" sz="2400" dirty="0">
              <a:latin typeface="Castellar" pitchFamily="18" charset="0"/>
            </a:endParaRPr>
          </a:p>
        </p:txBody>
      </p:sp>
      <p:sp>
        <p:nvSpPr>
          <p:cNvPr id="5" name="Rectangle 4"/>
          <p:cNvSpPr/>
          <p:nvPr/>
        </p:nvSpPr>
        <p:spPr>
          <a:xfrm>
            <a:off x="-6824" y="832513"/>
            <a:ext cx="9150824" cy="4154984"/>
          </a:xfrm>
          <a:prstGeom prst="rect">
            <a:avLst/>
          </a:prstGeom>
        </p:spPr>
        <p:txBody>
          <a:bodyPr wrap="square">
            <a:spAutoFit/>
          </a:bodyPr>
          <a:lstStyle/>
          <a:p>
            <a:pPr marL="400050" lvl="0" indent="-400050" algn="just">
              <a:buAutoNum type="romanLcPeriod" startAt="5"/>
            </a:pPr>
            <a:r>
              <a:rPr lang="en-US" sz="2400" b="1" dirty="0" smtClean="0">
                <a:latin typeface="Constantia" pitchFamily="18" charset="0"/>
              </a:rPr>
              <a:t>Coordinate </a:t>
            </a:r>
            <a:r>
              <a:rPr lang="en-US" sz="2400" b="1" dirty="0">
                <a:latin typeface="Constantia" pitchFamily="18" charset="0"/>
              </a:rPr>
              <a:t>position isomerism</a:t>
            </a:r>
            <a:r>
              <a:rPr lang="en-US" sz="2400" dirty="0">
                <a:latin typeface="Constantia" pitchFamily="18" charset="0"/>
              </a:rPr>
              <a:t>: </a:t>
            </a:r>
            <a:endParaRPr lang="en-US" sz="2400" dirty="0" smtClean="0">
              <a:latin typeface="Constantia" pitchFamily="18" charset="0"/>
            </a:endParaRPr>
          </a:p>
          <a:p>
            <a:pPr marL="285750" lvl="0" indent="-285750" algn="just">
              <a:buFont typeface="Wingdings" pitchFamily="2" charset="2"/>
              <a:buChar char="v"/>
            </a:pPr>
            <a:r>
              <a:rPr lang="en-US" sz="2400" dirty="0" smtClean="0">
                <a:latin typeface="Constantia" pitchFamily="18" charset="0"/>
              </a:rPr>
              <a:t>occurs </a:t>
            </a:r>
            <a:r>
              <a:rPr lang="en-US" sz="2400" dirty="0">
                <a:latin typeface="Constantia" pitchFamily="18" charset="0"/>
              </a:rPr>
              <a:t>in complex possessing bridging ligands. Involve an exchange of ligands between the two metal atoms that are linked through one or more bridge groups. </a:t>
            </a:r>
            <a:endParaRPr lang="en-US" sz="2400" dirty="0" smtClean="0">
              <a:latin typeface="Constantia" pitchFamily="18" charset="0"/>
            </a:endParaRPr>
          </a:p>
          <a:p>
            <a:pPr marL="285750" lvl="0" indent="-285750" algn="just">
              <a:buFont typeface="Wingdings" pitchFamily="2" charset="2"/>
              <a:buChar char="v"/>
            </a:pPr>
            <a:endParaRPr lang="en-US" sz="2400" dirty="0">
              <a:latin typeface="Constantia" pitchFamily="18" charset="0"/>
            </a:endParaRPr>
          </a:p>
          <a:p>
            <a:pPr marL="285750" lvl="0" indent="-285750" algn="just">
              <a:buFont typeface="Wingdings" pitchFamily="2" charset="2"/>
              <a:buChar char="v"/>
            </a:pPr>
            <a:endParaRPr lang="en-US" sz="2400" dirty="0" smtClean="0">
              <a:latin typeface="Constantia" pitchFamily="18" charset="0"/>
            </a:endParaRPr>
          </a:p>
          <a:p>
            <a:pPr marL="285750" lvl="0" indent="-285750" algn="just">
              <a:buFont typeface="Wingdings" pitchFamily="2" charset="2"/>
              <a:buChar char="v"/>
            </a:pPr>
            <a:endParaRPr lang="en-US" sz="2400" dirty="0">
              <a:latin typeface="Constantia" pitchFamily="18" charset="0"/>
            </a:endParaRPr>
          </a:p>
          <a:p>
            <a:pPr marL="285750" lvl="0" indent="-285750" algn="just">
              <a:buFont typeface="Wingdings" pitchFamily="2" charset="2"/>
              <a:buChar char="v"/>
            </a:pPr>
            <a:endParaRPr lang="en-US" sz="2400" dirty="0" smtClean="0">
              <a:latin typeface="Constantia" pitchFamily="18" charset="0"/>
            </a:endParaRPr>
          </a:p>
          <a:p>
            <a:pPr marL="285750" lvl="0" indent="-285750" algn="just">
              <a:buFont typeface="Wingdings" pitchFamily="2" charset="2"/>
              <a:buChar char="v"/>
            </a:pPr>
            <a:endParaRPr lang="en-US" sz="2400" dirty="0">
              <a:latin typeface="Constantia" pitchFamily="18" charset="0"/>
            </a:endParaRPr>
          </a:p>
          <a:p>
            <a:pPr marL="285750" indent="-285750" algn="just">
              <a:buFont typeface="Wingdings" pitchFamily="2" charset="2"/>
              <a:buChar char="v"/>
            </a:pPr>
            <a:r>
              <a:rPr lang="en-US" sz="2400" dirty="0" smtClean="0">
                <a:latin typeface="Constantia" pitchFamily="18" charset="0"/>
              </a:rPr>
              <a:t> </a:t>
            </a:r>
            <a:r>
              <a:rPr lang="en-US" dirty="0" err="1">
                <a:latin typeface="Constantia" pitchFamily="18" charset="0"/>
              </a:rPr>
              <a:t>triamminechlorocobalt</a:t>
            </a:r>
            <a:r>
              <a:rPr lang="en-US" dirty="0">
                <a:latin typeface="Constantia" pitchFamily="18" charset="0"/>
              </a:rPr>
              <a:t>(III)-µ-</a:t>
            </a:r>
            <a:r>
              <a:rPr lang="en-US" dirty="0" err="1">
                <a:latin typeface="Constantia" pitchFamily="18" charset="0"/>
              </a:rPr>
              <a:t>amido</a:t>
            </a:r>
            <a:r>
              <a:rPr lang="en-US" dirty="0">
                <a:latin typeface="Constantia" pitchFamily="18" charset="0"/>
              </a:rPr>
              <a:t>-µ-</a:t>
            </a:r>
            <a:r>
              <a:rPr lang="en-US" dirty="0" err="1">
                <a:latin typeface="Constantia" pitchFamily="18" charset="0"/>
              </a:rPr>
              <a:t>hydroxo-triamminechlororcobalt</a:t>
            </a:r>
            <a:r>
              <a:rPr lang="en-US" dirty="0">
                <a:latin typeface="Constantia" pitchFamily="18" charset="0"/>
              </a:rPr>
              <a:t>(III)chloride</a:t>
            </a:r>
          </a:p>
          <a:p>
            <a:pPr marL="285750" lvl="0" indent="-285750" algn="just">
              <a:buFont typeface="Wingdings" pitchFamily="2" charset="2"/>
              <a:buChar char="v"/>
            </a:pPr>
            <a:endParaRPr lang="en-US" sz="2400" dirty="0">
              <a:latin typeface="Constantia"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0750" y="2402173"/>
            <a:ext cx="4762500" cy="162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920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 calcmode="lin" valueType="num">
                                      <p:cBhvr additive="base">
                                        <p:cTn id="1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50000"/>
              </a:lnSpc>
            </a:pPr>
            <a:r>
              <a:rPr lang="en-US" b="1" i="1" dirty="0" smtClean="0">
                <a:solidFill>
                  <a:srgbClr val="FF0000"/>
                </a:solidFill>
                <a:effectLst>
                  <a:outerShdw blurRad="38100" dist="38100" dir="2700000" algn="tl">
                    <a:srgbClr val="000000">
                      <a:alpha val="43137"/>
                    </a:srgbClr>
                  </a:outerShdw>
                </a:effectLst>
                <a:latin typeface="Perpetua" pitchFamily="18" charset="0"/>
              </a:rPr>
              <a:t>Cont’d</a:t>
            </a:r>
            <a:endParaRPr lang="en-US" b="1" i="1" dirty="0">
              <a:solidFill>
                <a:srgbClr val="FF0000"/>
              </a:solidFill>
              <a:effectLst>
                <a:outerShdw blurRad="38100" dist="38100" dir="2700000" algn="tl">
                  <a:srgbClr val="000000">
                    <a:alpha val="43137"/>
                  </a:srgbClr>
                </a:outerShdw>
              </a:effectLst>
              <a:latin typeface="Perpetua" pitchFamily="18" charset="0"/>
            </a:endParaRPr>
          </a:p>
        </p:txBody>
      </p:sp>
      <p:sp>
        <p:nvSpPr>
          <p:cNvPr id="3" name="Content Placeholder 2"/>
          <p:cNvSpPr>
            <a:spLocks noGrp="1"/>
          </p:cNvSpPr>
          <p:nvPr>
            <p:ph idx="1"/>
          </p:nvPr>
        </p:nvSpPr>
        <p:spPr>
          <a:xfrm>
            <a:off x="0" y="609600"/>
            <a:ext cx="9144000" cy="6172200"/>
          </a:xfrm>
        </p:spPr>
        <p:txBody>
          <a:bodyPr>
            <a:normAutofit/>
          </a:bodyPr>
          <a:lstStyle/>
          <a:p>
            <a:pPr lvl="0" algn="just">
              <a:lnSpc>
                <a:spcPct val="150000"/>
              </a:lnSpc>
              <a:buFont typeface="Wingdings" pitchFamily="2" charset="2"/>
              <a:buChar char="Ø"/>
            </a:pPr>
            <a:r>
              <a:rPr lang="en-US" sz="2400" dirty="0" smtClean="0">
                <a:latin typeface="Constantia" pitchFamily="18" charset="0"/>
                <a:cs typeface="Times New Roman" pitchFamily="18" charset="0"/>
              </a:rPr>
              <a:t> vi. </a:t>
            </a:r>
            <a:r>
              <a:rPr lang="en-US" sz="2400" b="1" dirty="0" smtClean="0">
                <a:latin typeface="Constantia" pitchFamily="18" charset="0"/>
              </a:rPr>
              <a:t>Ligand </a:t>
            </a:r>
            <a:r>
              <a:rPr lang="en-US" sz="2400" b="1" dirty="0">
                <a:latin typeface="Constantia" pitchFamily="18" charset="0"/>
              </a:rPr>
              <a:t>isomerism</a:t>
            </a:r>
            <a:r>
              <a:rPr lang="en-US" sz="2400" dirty="0">
                <a:latin typeface="Constantia" pitchFamily="18" charset="0"/>
              </a:rPr>
              <a:t>: some ligand exists as isomers in their own right and can coordinated to the same metal ion to form isomeric complex</a:t>
            </a:r>
            <a:r>
              <a:rPr lang="en-US" sz="2400" dirty="0" smtClean="0">
                <a:latin typeface="Constantia" pitchFamily="18" charset="0"/>
              </a:rPr>
              <a:t>.</a:t>
            </a:r>
          </a:p>
          <a:p>
            <a:pPr lvl="0" algn="just">
              <a:lnSpc>
                <a:spcPct val="150000"/>
              </a:lnSpc>
              <a:buFont typeface="Wingdings" pitchFamily="2" charset="2"/>
              <a:buChar char="Ø"/>
            </a:pPr>
            <a:endParaRPr lang="en-US" sz="2400" dirty="0">
              <a:latin typeface="Constantia" pitchFamily="18" charset="0"/>
            </a:endParaRPr>
          </a:p>
          <a:p>
            <a:pPr lvl="0" algn="just">
              <a:lnSpc>
                <a:spcPct val="150000"/>
              </a:lnSpc>
              <a:buFont typeface="Wingdings" pitchFamily="2" charset="2"/>
              <a:buChar char="Ø"/>
            </a:pPr>
            <a:endParaRPr lang="en-US" sz="2400" dirty="0" smtClean="0">
              <a:latin typeface="Constantia" pitchFamily="18" charset="0"/>
            </a:endParaRPr>
          </a:p>
          <a:p>
            <a:pPr marL="0" lvl="0" indent="0" algn="just">
              <a:lnSpc>
                <a:spcPct val="150000"/>
              </a:lnSpc>
              <a:buNone/>
            </a:pPr>
            <a:endParaRPr lang="en-US" sz="2400" dirty="0" smtClean="0">
              <a:latin typeface="Constantia" pitchFamily="18" charset="0"/>
            </a:endParaRPr>
          </a:p>
          <a:p>
            <a:pPr algn="just">
              <a:lnSpc>
                <a:spcPct val="150000"/>
              </a:lnSpc>
              <a:buFont typeface="Wingdings" pitchFamily="2" charset="2"/>
              <a:buChar char="Ø"/>
            </a:pPr>
            <a:endParaRPr lang="en-US" sz="2400" dirty="0" smtClean="0">
              <a:latin typeface="Constantia" pitchFamily="18" charset="0"/>
            </a:endParaRPr>
          </a:p>
          <a:p>
            <a:pPr algn="just">
              <a:lnSpc>
                <a:spcPct val="150000"/>
              </a:lnSpc>
              <a:buFont typeface="Wingdings" pitchFamily="2" charset="2"/>
              <a:buChar char="Ø"/>
            </a:pPr>
            <a:endParaRPr lang="en-US" sz="2400" dirty="0">
              <a:latin typeface="Constantia" pitchFamily="18" charset="0"/>
            </a:endParaRPr>
          </a:p>
          <a:p>
            <a:pPr algn="just">
              <a:lnSpc>
                <a:spcPct val="150000"/>
              </a:lnSpc>
              <a:buFont typeface="Wingdings" pitchFamily="2" charset="2"/>
              <a:buChar char="Ø"/>
            </a:pPr>
            <a:r>
              <a:rPr lang="en-US" sz="2400" dirty="0" smtClean="0">
                <a:latin typeface="Constantia" pitchFamily="18" charset="0"/>
              </a:rPr>
              <a:t>The </a:t>
            </a:r>
            <a:r>
              <a:rPr lang="en-US" sz="2400" dirty="0">
                <a:latin typeface="Constantia" pitchFamily="18" charset="0"/>
              </a:rPr>
              <a:t>complex such as [Co(</a:t>
            </a:r>
            <a:r>
              <a:rPr lang="en-US" sz="2400" dirty="0" err="1">
                <a:latin typeface="Constantia" pitchFamily="18" charset="0"/>
              </a:rPr>
              <a:t>Pn</a:t>
            </a:r>
            <a:r>
              <a:rPr lang="en-US" sz="2400" dirty="0">
                <a:latin typeface="Constantia" pitchFamily="18" charset="0"/>
              </a:rPr>
              <a:t>)</a:t>
            </a:r>
            <a:r>
              <a:rPr lang="en-US" sz="2400" baseline="-25000" dirty="0">
                <a:latin typeface="Constantia" pitchFamily="18" charset="0"/>
              </a:rPr>
              <a:t>2</a:t>
            </a:r>
            <a:r>
              <a:rPr lang="en-US" sz="2400" dirty="0">
                <a:latin typeface="Constantia" pitchFamily="18" charset="0"/>
              </a:rPr>
              <a:t>Cl</a:t>
            </a:r>
            <a:r>
              <a:rPr lang="en-US" sz="2400" baseline="-25000" dirty="0">
                <a:latin typeface="Constantia" pitchFamily="18" charset="0"/>
              </a:rPr>
              <a:t>2</a:t>
            </a:r>
            <a:r>
              <a:rPr lang="en-US" sz="2400" dirty="0">
                <a:latin typeface="Constantia" pitchFamily="18" charset="0"/>
              </a:rPr>
              <a:t>]</a:t>
            </a:r>
            <a:r>
              <a:rPr lang="en-US" sz="2400" dirty="0" err="1">
                <a:latin typeface="Constantia" pitchFamily="18" charset="0"/>
              </a:rPr>
              <a:t>Cl</a:t>
            </a:r>
            <a:r>
              <a:rPr lang="en-US" sz="2400" dirty="0">
                <a:latin typeface="Constantia" pitchFamily="18" charset="0"/>
              </a:rPr>
              <a:t> and [Co(</a:t>
            </a:r>
            <a:r>
              <a:rPr lang="en-US" sz="2400" dirty="0" err="1">
                <a:latin typeface="Constantia" pitchFamily="18" charset="0"/>
              </a:rPr>
              <a:t>tn</a:t>
            </a:r>
            <a:r>
              <a:rPr lang="en-US" sz="2400" dirty="0">
                <a:latin typeface="Constantia" pitchFamily="18" charset="0"/>
              </a:rPr>
              <a:t>)</a:t>
            </a:r>
            <a:r>
              <a:rPr lang="en-US" sz="2400" baseline="-25000" dirty="0">
                <a:latin typeface="Constantia" pitchFamily="18" charset="0"/>
              </a:rPr>
              <a:t>2</a:t>
            </a:r>
            <a:r>
              <a:rPr lang="en-US" sz="2400" dirty="0">
                <a:latin typeface="Constantia" pitchFamily="18" charset="0"/>
              </a:rPr>
              <a:t>Cl</a:t>
            </a:r>
            <a:r>
              <a:rPr lang="en-US" sz="2400" baseline="-25000" dirty="0">
                <a:latin typeface="Constantia" pitchFamily="18" charset="0"/>
              </a:rPr>
              <a:t>2</a:t>
            </a:r>
            <a:r>
              <a:rPr lang="en-US" sz="2400" dirty="0">
                <a:latin typeface="Constantia" pitchFamily="18" charset="0"/>
              </a:rPr>
              <a:t>]</a:t>
            </a:r>
            <a:r>
              <a:rPr lang="en-US" sz="2400" dirty="0" err="1">
                <a:latin typeface="Constantia" pitchFamily="18" charset="0"/>
              </a:rPr>
              <a:t>Cl</a:t>
            </a:r>
            <a:r>
              <a:rPr lang="en-US" sz="2400" dirty="0">
                <a:latin typeface="Constantia" pitchFamily="18" charset="0"/>
              </a:rPr>
              <a:t> contain these isomeric ligands. </a:t>
            </a:r>
            <a:endParaRPr lang="en-US" sz="2400" dirty="0" smtClean="0">
              <a:latin typeface="Constantia" pitchFamily="18" charset="0"/>
            </a:endParaRPr>
          </a:p>
          <a:p>
            <a:pPr algn="just">
              <a:lnSpc>
                <a:spcPct val="150000"/>
              </a:lnSpc>
              <a:buFont typeface="Wingdings" pitchFamily="2" charset="2"/>
              <a:buChar char="Ø"/>
            </a:pPr>
            <a:endParaRPr lang="en-US" sz="2400" dirty="0">
              <a:latin typeface="Constantia" pitchFamily="18" charset="0"/>
            </a:endParaRPr>
          </a:p>
          <a:p>
            <a:pPr lvl="0" algn="just">
              <a:lnSpc>
                <a:spcPct val="150000"/>
              </a:lnSpc>
              <a:buFont typeface="Wingdings" pitchFamily="2" charset="2"/>
              <a:buChar char="Ø"/>
            </a:pPr>
            <a:endParaRPr lang="en-US" sz="2400" dirty="0" smtClean="0">
              <a:latin typeface="Constantia" pitchFamily="18" charset="0"/>
            </a:endParaRPr>
          </a:p>
          <a:p>
            <a:pPr lvl="0" algn="just">
              <a:lnSpc>
                <a:spcPct val="150000"/>
              </a:lnSpc>
              <a:buFont typeface="Wingdings" pitchFamily="2" charset="2"/>
              <a:buChar char="Ø"/>
            </a:pPr>
            <a:endParaRPr lang="en-US" sz="2400" dirty="0">
              <a:latin typeface="Constantia" pitchFamily="18" charset="0"/>
            </a:endParaRPr>
          </a:p>
          <a:p>
            <a:pPr algn="just">
              <a:lnSpc>
                <a:spcPct val="150000"/>
              </a:lnSpc>
              <a:buFont typeface="Wingdings" pitchFamily="2" charset="2"/>
              <a:buChar char="Ø"/>
            </a:pPr>
            <a:endParaRPr lang="en-US" sz="2400" dirty="0">
              <a:latin typeface="Constantia" pitchFamily="18" charset="0"/>
            </a:endParaRPr>
          </a:p>
        </p:txBody>
      </p:sp>
      <p:pic>
        <p:nvPicPr>
          <p:cNvPr id="3074" name="Picture 2"/>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a:stretch>
            <a:fillRect/>
          </a:stretch>
        </p:blipFill>
        <p:spPr bwMode="auto">
          <a:xfrm>
            <a:off x="1870893" y="2286000"/>
            <a:ext cx="7296991"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74939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4">
              <a:lumMod val="40000"/>
              <a:lumOff val="60000"/>
            </a:schemeClr>
          </a:solidFill>
          <a:scene3d>
            <a:camera prst="orthographicFront"/>
            <a:lightRig rig="threePt" dir="t"/>
          </a:scene3d>
          <a:sp3d>
            <a:bevelT prst="relaxedInset"/>
          </a:sp3d>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sz="3600" b="1" dirty="0" smtClean="0">
                <a:latin typeface="Constantia" pitchFamily="18" charset="0"/>
              </a:rPr>
              <a:t>B. Stereoisomers </a:t>
            </a:r>
            <a:endParaRPr lang="en-US" sz="3600" dirty="0">
              <a:latin typeface="Constantia" pitchFamily="18" charset="0"/>
            </a:endParaRPr>
          </a:p>
        </p:txBody>
      </p:sp>
      <p:sp>
        <p:nvSpPr>
          <p:cNvPr id="3" name="Content Placeholder 2"/>
          <p:cNvSpPr>
            <a:spLocks noGrp="1"/>
          </p:cNvSpPr>
          <p:nvPr>
            <p:ph idx="1"/>
          </p:nvPr>
        </p:nvSpPr>
        <p:spPr>
          <a:xfrm>
            <a:off x="0" y="609600"/>
            <a:ext cx="9144000" cy="6172200"/>
          </a:xfrm>
        </p:spPr>
        <p:txBody>
          <a:bodyPr>
            <a:normAutofit/>
          </a:bodyPr>
          <a:lstStyle/>
          <a:p>
            <a:pPr algn="just">
              <a:buFont typeface="Wingdings" pitchFamily="2" charset="2"/>
              <a:buChar char="Ø"/>
            </a:pPr>
            <a:r>
              <a:rPr lang="en-US" sz="2400" b="1" dirty="0" smtClean="0">
                <a:latin typeface="Constantia" pitchFamily="18" charset="0"/>
              </a:rPr>
              <a:t>same </a:t>
            </a:r>
            <a:r>
              <a:rPr lang="en-US" sz="2400" b="1" dirty="0">
                <a:latin typeface="Constantia" pitchFamily="18" charset="0"/>
              </a:rPr>
              <a:t>number </a:t>
            </a:r>
            <a:r>
              <a:rPr lang="en-US" sz="2400" dirty="0">
                <a:latin typeface="Constantia" pitchFamily="18" charset="0"/>
              </a:rPr>
              <a:t>and types of atoms bonded together but in different spatial arrangements. </a:t>
            </a:r>
            <a:endParaRPr lang="en-US" sz="2400" dirty="0" smtClean="0">
              <a:latin typeface="Constantia" pitchFamily="18" charset="0"/>
            </a:endParaRPr>
          </a:p>
          <a:p>
            <a:pPr algn="just">
              <a:buFont typeface="Wingdings" pitchFamily="2" charset="2"/>
              <a:buChar char="Ø"/>
            </a:pPr>
            <a:r>
              <a:rPr lang="en-US" sz="2400" dirty="0" smtClean="0">
                <a:latin typeface="Constantia" pitchFamily="18" charset="0"/>
              </a:rPr>
              <a:t>same </a:t>
            </a:r>
            <a:r>
              <a:rPr lang="en-US" sz="2400" dirty="0">
                <a:latin typeface="Constantia" pitchFamily="18" charset="0"/>
              </a:rPr>
              <a:t>molecular formulas but </a:t>
            </a:r>
            <a:r>
              <a:rPr lang="en-US" sz="2400" dirty="0" smtClean="0">
                <a:latin typeface="Constantia" pitchFamily="18" charset="0"/>
              </a:rPr>
              <a:t>different </a:t>
            </a:r>
            <a:r>
              <a:rPr lang="en-US" sz="2400" dirty="0">
                <a:latin typeface="Constantia" pitchFamily="18" charset="0"/>
              </a:rPr>
              <a:t>chemical and physical properties</a:t>
            </a:r>
            <a:r>
              <a:rPr lang="en-US" sz="2400" dirty="0" smtClean="0">
                <a:latin typeface="Constantia" pitchFamily="18" charset="0"/>
              </a:rPr>
              <a:t>.</a:t>
            </a:r>
          </a:p>
          <a:p>
            <a:pPr algn="just">
              <a:buFont typeface="Wingdings" pitchFamily="2" charset="2"/>
              <a:buChar char="Ø"/>
            </a:pPr>
            <a:r>
              <a:rPr lang="en-US" sz="2400" dirty="0" smtClean="0">
                <a:latin typeface="Constantia" pitchFamily="18" charset="0"/>
              </a:rPr>
              <a:t> </a:t>
            </a:r>
            <a:r>
              <a:rPr lang="en-US" sz="2400" dirty="0">
                <a:latin typeface="Constantia" pitchFamily="18" charset="0"/>
              </a:rPr>
              <a:t>Amongst the complexes, </a:t>
            </a:r>
            <a:r>
              <a:rPr lang="en-US" sz="2400" dirty="0" smtClean="0">
                <a:latin typeface="Constantia" pitchFamily="18" charset="0"/>
              </a:rPr>
              <a:t>CN = 4 &amp; 6 are </a:t>
            </a:r>
            <a:r>
              <a:rPr lang="en-US" sz="2400" dirty="0">
                <a:latin typeface="Constantia" pitchFamily="18" charset="0"/>
              </a:rPr>
              <a:t>the most frequently encountered </a:t>
            </a:r>
            <a:endParaRPr lang="en-US" sz="2400" dirty="0" smtClean="0">
              <a:latin typeface="Constantia" pitchFamily="18" charset="0"/>
            </a:endParaRPr>
          </a:p>
          <a:p>
            <a:pPr algn="just">
              <a:buFont typeface="Wingdings" pitchFamily="2" charset="2"/>
              <a:buChar char="Ø"/>
            </a:pPr>
            <a:r>
              <a:rPr lang="en-US" sz="2400" dirty="0" smtClean="0">
                <a:latin typeface="Constantia" pitchFamily="18" charset="0"/>
              </a:rPr>
              <a:t>Two </a:t>
            </a:r>
            <a:r>
              <a:rPr lang="en-US" sz="2400" dirty="0">
                <a:latin typeface="Constantia" pitchFamily="18" charset="0"/>
              </a:rPr>
              <a:t>types of stereoisomers exist, </a:t>
            </a:r>
            <a:endParaRPr lang="en-US" sz="2400" dirty="0" smtClean="0">
              <a:latin typeface="Constantia" pitchFamily="18" charset="0"/>
            </a:endParaRPr>
          </a:p>
          <a:p>
            <a:pPr lvl="7" algn="just">
              <a:buFont typeface="Wingdings" pitchFamily="2" charset="2"/>
              <a:buChar char="ü"/>
            </a:pPr>
            <a:r>
              <a:rPr lang="en-US" sz="2400" dirty="0" smtClean="0">
                <a:latin typeface="Constantia" pitchFamily="18" charset="0"/>
              </a:rPr>
              <a:t>   geometric </a:t>
            </a:r>
            <a:r>
              <a:rPr lang="en-US" sz="2400" dirty="0">
                <a:latin typeface="Constantia" pitchFamily="18" charset="0"/>
              </a:rPr>
              <a:t>isomers and </a:t>
            </a:r>
          </a:p>
          <a:p>
            <a:pPr lvl="7" algn="just">
              <a:buFont typeface="Wingdings" pitchFamily="2" charset="2"/>
              <a:buChar char="ü"/>
            </a:pPr>
            <a:r>
              <a:rPr lang="en-US" sz="2400" dirty="0" smtClean="0">
                <a:latin typeface="Constantia" pitchFamily="18" charset="0"/>
              </a:rPr>
              <a:t>optical </a:t>
            </a:r>
            <a:r>
              <a:rPr lang="en-US" sz="2400" dirty="0">
                <a:latin typeface="Constantia" pitchFamily="18" charset="0"/>
              </a:rPr>
              <a:t>isomers.</a:t>
            </a:r>
            <a:endParaRPr lang="en-US" sz="2400" dirty="0" smtClean="0">
              <a:latin typeface="Constantia" pitchFamily="18" charset="0"/>
            </a:endParaRPr>
          </a:p>
          <a:p>
            <a:pPr marL="0" indent="0" algn="just">
              <a:lnSpc>
                <a:spcPct val="150000"/>
              </a:lnSpc>
              <a:buNone/>
            </a:pPr>
            <a:r>
              <a:rPr lang="en-US" sz="2400" dirty="0">
                <a:latin typeface="Constantia" pitchFamily="18" charset="0"/>
              </a:rPr>
              <a:t> </a:t>
            </a:r>
            <a:r>
              <a:rPr lang="en-US" sz="2400" dirty="0" smtClean="0">
                <a:latin typeface="Constantia" pitchFamily="18" charset="0"/>
              </a:rPr>
              <a:t>                                        </a:t>
            </a:r>
            <a:endParaRPr lang="en-US" sz="2400" dirty="0">
              <a:latin typeface="Constantia" pitchFamily="18" charset="0"/>
            </a:endParaRPr>
          </a:p>
          <a:p>
            <a:pPr algn="just">
              <a:lnSpc>
                <a:spcPct val="150000"/>
              </a:lnSpc>
              <a:buFont typeface="Wingdings" pitchFamily="2" charset="2"/>
              <a:buChar char="Ø"/>
            </a:pPr>
            <a:endParaRPr lang="en-US" sz="2400" dirty="0">
              <a:latin typeface="Constant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19" y="4419600"/>
            <a:ext cx="9178119"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91458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4">
              <a:lumMod val="40000"/>
              <a:lumOff val="60000"/>
            </a:schemeClr>
          </a:solidFill>
          <a:scene3d>
            <a:camera prst="orthographicFront"/>
            <a:lightRig rig="threePt" dir="t"/>
          </a:scene3d>
          <a:sp3d>
            <a:bevelT prst="relaxedInset"/>
          </a:sp3d>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sz="3600" b="1" dirty="0" smtClean="0">
                <a:latin typeface="Constantia" pitchFamily="18" charset="0"/>
              </a:rPr>
              <a:t>Cont’d </a:t>
            </a:r>
            <a:endParaRPr lang="en-US" sz="3600" dirty="0">
              <a:latin typeface="Constantia" pitchFamily="18" charset="0"/>
            </a:endParaRPr>
          </a:p>
        </p:txBody>
      </p:sp>
      <p:sp>
        <p:nvSpPr>
          <p:cNvPr id="3" name="Content Placeholder 2"/>
          <p:cNvSpPr>
            <a:spLocks noGrp="1"/>
          </p:cNvSpPr>
          <p:nvPr>
            <p:ph idx="1"/>
          </p:nvPr>
        </p:nvSpPr>
        <p:spPr>
          <a:xfrm>
            <a:off x="0" y="609600"/>
            <a:ext cx="9144000" cy="6172200"/>
          </a:xfrm>
        </p:spPr>
        <p:txBody>
          <a:bodyPr>
            <a:noAutofit/>
          </a:bodyPr>
          <a:lstStyle/>
          <a:p>
            <a:pPr marL="0" lvl="0" indent="0" algn="just">
              <a:lnSpc>
                <a:spcPct val="150000"/>
              </a:lnSpc>
              <a:buNone/>
            </a:pPr>
            <a:r>
              <a:rPr lang="en-US" sz="2400" dirty="0" smtClean="0">
                <a:latin typeface="Constantia" pitchFamily="18" charset="0"/>
              </a:rPr>
              <a:t>   I. Geometric Isomers:</a:t>
            </a:r>
          </a:p>
          <a:p>
            <a:pPr lvl="0" algn="just">
              <a:lnSpc>
                <a:spcPct val="150000"/>
              </a:lnSpc>
              <a:buFont typeface="Wingdings" pitchFamily="2" charset="2"/>
              <a:buChar char="v"/>
            </a:pPr>
            <a:r>
              <a:rPr lang="en-US" sz="2400" dirty="0" smtClean="0">
                <a:latin typeface="Constantia" pitchFamily="18" charset="0"/>
              </a:rPr>
              <a:t>Have same </a:t>
            </a:r>
            <a:r>
              <a:rPr lang="en-US" sz="2400" dirty="0">
                <a:latin typeface="Constantia" pitchFamily="18" charset="0"/>
              </a:rPr>
              <a:t>types and number of atoms, but they differ in the spatial arrangements of the ligands</a:t>
            </a:r>
            <a:r>
              <a:rPr lang="en-US" sz="2400" dirty="0" smtClean="0">
                <a:latin typeface="Constantia" pitchFamily="18" charset="0"/>
              </a:rPr>
              <a:t>.</a:t>
            </a:r>
          </a:p>
          <a:p>
            <a:pPr lvl="0" algn="just">
              <a:lnSpc>
                <a:spcPct val="150000"/>
              </a:lnSpc>
              <a:buFont typeface="Wingdings" pitchFamily="2" charset="2"/>
              <a:buChar char="v"/>
            </a:pPr>
            <a:r>
              <a:rPr lang="en-US" sz="2400" dirty="0" smtClean="0">
                <a:latin typeface="Constantia" pitchFamily="18" charset="0"/>
              </a:rPr>
              <a:t>Have different </a:t>
            </a:r>
            <a:r>
              <a:rPr lang="en-US" sz="2400" dirty="0">
                <a:latin typeface="Constantia" pitchFamily="18" charset="0"/>
              </a:rPr>
              <a:t>colors, melting points, boiling points, </a:t>
            </a:r>
            <a:r>
              <a:rPr lang="en-US" sz="2400" dirty="0" err="1">
                <a:latin typeface="Constantia" pitchFamily="18" charset="0"/>
              </a:rPr>
              <a:t>reactivities</a:t>
            </a:r>
            <a:r>
              <a:rPr lang="en-US" sz="2400" dirty="0">
                <a:latin typeface="Constantia" pitchFamily="18" charset="0"/>
              </a:rPr>
              <a:t>, </a:t>
            </a:r>
            <a:r>
              <a:rPr lang="en-US" sz="2400" dirty="0" err="1">
                <a:latin typeface="Constantia" pitchFamily="18" charset="0"/>
              </a:rPr>
              <a:t>solubilities</a:t>
            </a:r>
            <a:r>
              <a:rPr lang="en-US" sz="2400" dirty="0">
                <a:latin typeface="Constantia" pitchFamily="18" charset="0"/>
              </a:rPr>
              <a:t>, etc. </a:t>
            </a:r>
            <a:endParaRPr lang="en-US" sz="2400" dirty="0" smtClean="0">
              <a:latin typeface="Constantia" pitchFamily="18" charset="0"/>
            </a:endParaRPr>
          </a:p>
          <a:p>
            <a:pPr lvl="0" algn="just">
              <a:lnSpc>
                <a:spcPct val="150000"/>
              </a:lnSpc>
              <a:buFont typeface="Wingdings" pitchFamily="2" charset="2"/>
              <a:buChar char="v"/>
            </a:pPr>
            <a:r>
              <a:rPr lang="en-US" sz="2400" dirty="0" smtClean="0">
                <a:latin typeface="Constantia" pitchFamily="18" charset="0"/>
              </a:rPr>
              <a:t>known </a:t>
            </a:r>
            <a:r>
              <a:rPr lang="en-US" sz="2400" dirty="0">
                <a:latin typeface="Constantia" pitchFamily="18" charset="0"/>
              </a:rPr>
              <a:t>as </a:t>
            </a:r>
            <a:r>
              <a:rPr lang="en-US" sz="2400" i="1" dirty="0" err="1">
                <a:latin typeface="Constantia" pitchFamily="18" charset="0"/>
              </a:rPr>
              <a:t>cis</a:t>
            </a:r>
            <a:r>
              <a:rPr lang="en-US" sz="2400" i="1" dirty="0">
                <a:latin typeface="Constantia" pitchFamily="18" charset="0"/>
              </a:rPr>
              <a:t>-trans</a:t>
            </a:r>
            <a:r>
              <a:rPr lang="en-US" sz="2400" dirty="0">
                <a:latin typeface="Constantia" pitchFamily="18" charset="0"/>
              </a:rPr>
              <a:t> </a:t>
            </a:r>
            <a:r>
              <a:rPr lang="en-US" sz="2400" dirty="0" smtClean="0">
                <a:latin typeface="Constantia" pitchFamily="18" charset="0"/>
              </a:rPr>
              <a:t>isomers.</a:t>
            </a:r>
          </a:p>
          <a:p>
            <a:pPr lvl="0" algn="just">
              <a:lnSpc>
                <a:spcPct val="150000"/>
              </a:lnSpc>
              <a:buFont typeface="Wingdings" pitchFamily="2" charset="2"/>
              <a:buChar char="v"/>
            </a:pPr>
            <a:r>
              <a:rPr lang="en-US" sz="2400" dirty="0" smtClean="0">
                <a:latin typeface="Constantia" pitchFamily="18" charset="0"/>
              </a:rPr>
              <a:t>distinguished </a:t>
            </a:r>
            <a:r>
              <a:rPr lang="en-US" sz="2400" dirty="0">
                <a:latin typeface="Constantia" pitchFamily="18" charset="0"/>
              </a:rPr>
              <a:t>by dipole moment </a:t>
            </a:r>
            <a:r>
              <a:rPr lang="en-US" sz="2400" dirty="0" smtClean="0">
                <a:latin typeface="Constantia" pitchFamily="18" charset="0"/>
              </a:rPr>
              <a:t>studies, thus </a:t>
            </a:r>
            <a:r>
              <a:rPr lang="en-US" sz="2400" i="1" dirty="0">
                <a:latin typeface="Constantia" pitchFamily="18" charset="0"/>
              </a:rPr>
              <a:t>trans</a:t>
            </a:r>
            <a:r>
              <a:rPr lang="en-US" sz="2400" dirty="0">
                <a:latin typeface="Constantia" pitchFamily="18" charset="0"/>
              </a:rPr>
              <a:t> isomer has a zero dipole moment, while </a:t>
            </a:r>
            <a:r>
              <a:rPr lang="en-US" sz="2400" i="1" dirty="0" err="1">
                <a:latin typeface="Constantia" pitchFamily="18" charset="0"/>
              </a:rPr>
              <a:t>cis</a:t>
            </a:r>
            <a:r>
              <a:rPr lang="en-US" sz="2400" i="1" dirty="0">
                <a:latin typeface="Constantia" pitchFamily="18" charset="0"/>
              </a:rPr>
              <a:t> </a:t>
            </a:r>
            <a:r>
              <a:rPr lang="en-US" sz="2400" dirty="0">
                <a:latin typeface="Constantia" pitchFamily="18" charset="0"/>
              </a:rPr>
              <a:t>has analog possesses a positive dipole moment. </a:t>
            </a:r>
          </a:p>
          <a:p>
            <a:pPr marL="0" indent="0" algn="just">
              <a:lnSpc>
                <a:spcPct val="150000"/>
              </a:lnSpc>
              <a:buNone/>
            </a:pPr>
            <a:r>
              <a:rPr lang="en-US" sz="2400" dirty="0" smtClean="0">
                <a:latin typeface="Constantia" pitchFamily="18" charset="0"/>
              </a:rPr>
              <a:t>                                      </a:t>
            </a:r>
            <a:endParaRPr lang="en-US" sz="2400" dirty="0">
              <a:latin typeface="Constantia" pitchFamily="18" charset="0"/>
            </a:endParaRPr>
          </a:p>
          <a:p>
            <a:pPr algn="just">
              <a:lnSpc>
                <a:spcPct val="150000"/>
              </a:lnSpc>
              <a:buFont typeface="Wingdings" pitchFamily="2" charset="2"/>
              <a:buChar char="Ø"/>
            </a:pPr>
            <a:endParaRPr lang="en-US" sz="2400" dirty="0">
              <a:latin typeface="Constantia" pitchFamily="18" charset="0"/>
            </a:endParaRPr>
          </a:p>
        </p:txBody>
      </p:sp>
    </p:spTree>
    <p:extLst>
      <p:ext uri="{BB962C8B-B14F-4D97-AF65-F5344CB8AC3E}">
        <p14:creationId xmlns="" xmlns:p14="http://schemas.microsoft.com/office/powerpoint/2010/main" val="3427410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4">
              <a:lumMod val="40000"/>
              <a:lumOff val="60000"/>
            </a:schemeClr>
          </a:solidFill>
          <a:scene3d>
            <a:camera prst="orthographicFront"/>
            <a:lightRig rig="threePt" dir="t"/>
          </a:scene3d>
          <a:sp3d>
            <a:bevelT prst="relaxedInset"/>
          </a:sp3d>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sz="3600" b="1" dirty="0" smtClean="0">
                <a:latin typeface="Constantia" pitchFamily="18" charset="0"/>
              </a:rPr>
              <a:t>Cont’d </a:t>
            </a:r>
            <a:endParaRPr lang="en-US" sz="3600" dirty="0">
              <a:latin typeface="Constantia" pitchFamily="18" charset="0"/>
            </a:endParaRPr>
          </a:p>
        </p:txBody>
      </p:sp>
      <p:pic>
        <p:nvPicPr>
          <p:cNvPr id="5"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90349"/>
            <a:ext cx="9144000"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2741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2" cstate="print"/>
          <a:srcRect/>
          <a:stretch>
            <a:fillRect/>
          </a:stretch>
        </p:blipFill>
        <p:spPr bwMode="auto">
          <a:xfrm>
            <a:off x="2590800" y="914400"/>
            <a:ext cx="2514600" cy="333375"/>
          </a:xfrm>
          <a:prstGeom prst="rect">
            <a:avLst/>
          </a:prstGeom>
          <a:noFill/>
          <a:ln w="9525">
            <a:noFill/>
            <a:miter lim="800000"/>
            <a:headEnd/>
            <a:tailEnd/>
          </a:ln>
        </p:spPr>
      </p:pic>
      <p:pic>
        <p:nvPicPr>
          <p:cNvPr id="93188" name="Picture 4"/>
          <p:cNvPicPr>
            <a:picLocks noChangeAspect="1" noChangeArrowheads="1"/>
          </p:cNvPicPr>
          <p:nvPr/>
        </p:nvPicPr>
        <p:blipFill>
          <a:blip r:embed="rId3" cstate="print"/>
          <a:srcRect/>
          <a:stretch>
            <a:fillRect/>
          </a:stretch>
        </p:blipFill>
        <p:spPr bwMode="auto">
          <a:xfrm>
            <a:off x="990600" y="1600201"/>
            <a:ext cx="7010400" cy="3276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4">
              <a:lumMod val="40000"/>
              <a:lumOff val="60000"/>
            </a:schemeClr>
          </a:solidFill>
          <a:scene3d>
            <a:camera prst="orthographicFront"/>
            <a:lightRig rig="threePt" dir="t"/>
          </a:scene3d>
          <a:sp3d>
            <a:bevelT prst="relaxedInset"/>
          </a:sp3d>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sz="3600" b="1" dirty="0" smtClean="0">
                <a:latin typeface="Constantia" pitchFamily="18" charset="0"/>
              </a:rPr>
              <a:t>Cont’d </a:t>
            </a:r>
            <a:endParaRPr lang="en-US" sz="3600" dirty="0">
              <a:latin typeface="Constantia" pitchFamily="18" charset="0"/>
            </a:endParaRPr>
          </a:p>
        </p:txBody>
      </p:sp>
      <p:sp>
        <p:nvSpPr>
          <p:cNvPr id="3" name="Content Placeholder 2"/>
          <p:cNvSpPr>
            <a:spLocks noGrp="1"/>
          </p:cNvSpPr>
          <p:nvPr>
            <p:ph idx="1"/>
          </p:nvPr>
        </p:nvSpPr>
        <p:spPr>
          <a:xfrm>
            <a:off x="0" y="609600"/>
            <a:ext cx="9144000" cy="6172200"/>
          </a:xfrm>
        </p:spPr>
        <p:txBody>
          <a:bodyPr>
            <a:normAutofit/>
          </a:bodyPr>
          <a:lstStyle/>
          <a:p>
            <a:pPr marL="457200" lvl="0" indent="-457200">
              <a:buAutoNum type="alphaLcPeriod"/>
            </a:pPr>
            <a:r>
              <a:rPr lang="en-US" sz="2400" b="1" dirty="0" smtClean="0">
                <a:latin typeface="Constantia" pitchFamily="18" charset="0"/>
              </a:rPr>
              <a:t>Coordination </a:t>
            </a:r>
            <a:r>
              <a:rPr lang="en-US" sz="2400" b="1" dirty="0">
                <a:latin typeface="Constantia" pitchFamily="18" charset="0"/>
              </a:rPr>
              <a:t>number 4: square planar </a:t>
            </a:r>
            <a:r>
              <a:rPr lang="en-US" sz="2400" b="1" dirty="0" smtClean="0">
                <a:latin typeface="Constantia" pitchFamily="18" charset="0"/>
              </a:rPr>
              <a:t>complexes</a:t>
            </a:r>
          </a:p>
          <a:p>
            <a:pPr>
              <a:buFont typeface="Wingdings" pitchFamily="2" charset="2"/>
              <a:buChar char="Ø"/>
            </a:pPr>
            <a:r>
              <a:rPr lang="en-US" sz="2400" dirty="0">
                <a:latin typeface="Constantia" pitchFamily="18" charset="0"/>
              </a:rPr>
              <a:t>The square planar complexes, </a:t>
            </a:r>
            <a:r>
              <a:rPr lang="en-US" sz="2400" i="1" dirty="0" err="1">
                <a:latin typeface="Constantia" pitchFamily="18" charset="0"/>
              </a:rPr>
              <a:t>cis</a:t>
            </a:r>
            <a:r>
              <a:rPr lang="en-US" sz="2400" i="1" dirty="0">
                <a:latin typeface="Constantia" pitchFamily="18" charset="0"/>
              </a:rPr>
              <a:t>-trans</a:t>
            </a:r>
            <a:r>
              <a:rPr lang="en-US" sz="2400" dirty="0">
                <a:latin typeface="Constantia" pitchFamily="18" charset="0"/>
              </a:rPr>
              <a:t> isomers exist for the following categories. </a:t>
            </a:r>
            <a:endParaRPr lang="en-US" sz="2400" dirty="0" smtClean="0">
              <a:latin typeface="Constantia" pitchFamily="18" charset="0"/>
            </a:endParaRPr>
          </a:p>
          <a:p>
            <a:pPr lvl="0">
              <a:buFont typeface="Wingdings" pitchFamily="2" charset="2"/>
              <a:buChar char="Ø"/>
            </a:pPr>
            <a:r>
              <a:rPr lang="en-US" sz="2400" dirty="0">
                <a:latin typeface="Constantia" pitchFamily="18" charset="0"/>
              </a:rPr>
              <a:t>[Ma</a:t>
            </a:r>
            <a:r>
              <a:rPr lang="en-US" sz="2400" baseline="-25000" dirty="0">
                <a:latin typeface="Constantia" pitchFamily="18" charset="0"/>
              </a:rPr>
              <a:t>2</a:t>
            </a:r>
            <a:r>
              <a:rPr lang="en-US" sz="2400" dirty="0">
                <a:latin typeface="Constantia" pitchFamily="18" charset="0"/>
              </a:rPr>
              <a:t>b</a:t>
            </a:r>
            <a:r>
              <a:rPr lang="en-US" sz="2400" baseline="-25000" dirty="0">
                <a:latin typeface="Constantia" pitchFamily="18" charset="0"/>
              </a:rPr>
              <a:t>2</a:t>
            </a:r>
            <a:r>
              <a:rPr lang="en-US" sz="2400" dirty="0">
                <a:latin typeface="Constantia" pitchFamily="18" charset="0"/>
              </a:rPr>
              <a:t>]: </a:t>
            </a:r>
            <a:endParaRPr lang="en-US" sz="2400" dirty="0" smtClean="0">
              <a:latin typeface="Constantia" pitchFamily="18" charset="0"/>
            </a:endParaRPr>
          </a:p>
          <a:p>
            <a:pPr marL="0" lvl="0" indent="0">
              <a:buNone/>
            </a:pPr>
            <a:endParaRPr lang="en-US" sz="2400" dirty="0" smtClean="0">
              <a:latin typeface="Constantia" pitchFamily="18" charset="0"/>
            </a:endParaRPr>
          </a:p>
          <a:p>
            <a:pPr marL="0" lvl="0" indent="0">
              <a:buNone/>
            </a:pPr>
            <a:r>
              <a:rPr lang="en-US" sz="2400" dirty="0" smtClean="0">
                <a:latin typeface="Constantia" pitchFamily="18" charset="0"/>
              </a:rPr>
              <a:t>                   </a:t>
            </a:r>
          </a:p>
          <a:p>
            <a:pPr marL="0" lvl="0" indent="0">
              <a:buNone/>
            </a:pPr>
            <a:r>
              <a:rPr lang="en-US" sz="2400" dirty="0">
                <a:latin typeface="Constantia" pitchFamily="18" charset="0"/>
              </a:rPr>
              <a:t> </a:t>
            </a:r>
            <a:r>
              <a:rPr lang="en-US" sz="2400" dirty="0" smtClean="0">
                <a:latin typeface="Constantia" pitchFamily="18" charset="0"/>
              </a:rPr>
              <a:t>                    </a:t>
            </a:r>
          </a:p>
          <a:p>
            <a:pPr marL="0" lvl="0" indent="0">
              <a:buNone/>
            </a:pPr>
            <a:r>
              <a:rPr lang="en-US" sz="2000" dirty="0">
                <a:latin typeface="Constantia" pitchFamily="18" charset="0"/>
              </a:rPr>
              <a:t> </a:t>
            </a:r>
            <a:r>
              <a:rPr lang="en-US" sz="2000" dirty="0" smtClean="0">
                <a:latin typeface="Constantia" pitchFamily="18" charset="0"/>
              </a:rPr>
              <a:t>                              Eg</a:t>
            </a:r>
            <a:r>
              <a:rPr lang="en-US" sz="2000" dirty="0">
                <a:latin typeface="Constantia" pitchFamily="18" charset="0"/>
              </a:rPr>
              <a:t>. [</a:t>
            </a:r>
            <a:r>
              <a:rPr lang="en-US" sz="2000" dirty="0" err="1">
                <a:latin typeface="Constantia" pitchFamily="18" charset="0"/>
              </a:rPr>
              <a:t>Pt</a:t>
            </a:r>
            <a:r>
              <a:rPr lang="en-US" sz="2000" dirty="0">
                <a:latin typeface="Constantia" pitchFamily="18" charset="0"/>
              </a:rPr>
              <a:t>(NH</a:t>
            </a:r>
            <a:r>
              <a:rPr lang="en-US" sz="2000" baseline="-25000" dirty="0">
                <a:latin typeface="Constantia" pitchFamily="18" charset="0"/>
              </a:rPr>
              <a:t>3</a:t>
            </a:r>
            <a:r>
              <a:rPr lang="en-US" sz="2000" dirty="0">
                <a:latin typeface="Constantia" pitchFamily="18" charset="0"/>
              </a:rPr>
              <a:t>)</a:t>
            </a:r>
            <a:r>
              <a:rPr lang="en-US" sz="2000" baseline="-25000" dirty="0">
                <a:latin typeface="Constantia" pitchFamily="18" charset="0"/>
              </a:rPr>
              <a:t>2</a:t>
            </a:r>
            <a:r>
              <a:rPr lang="en-US" sz="2000" dirty="0">
                <a:latin typeface="Constantia" pitchFamily="18" charset="0"/>
              </a:rPr>
              <a:t>Cl</a:t>
            </a:r>
            <a:r>
              <a:rPr lang="en-US" sz="2000" baseline="-25000" dirty="0">
                <a:latin typeface="Constantia" pitchFamily="18" charset="0"/>
              </a:rPr>
              <a:t>2</a:t>
            </a:r>
            <a:r>
              <a:rPr lang="en-US" sz="2000" dirty="0">
                <a:latin typeface="Constantia" pitchFamily="18" charset="0"/>
              </a:rPr>
              <a:t>], </a:t>
            </a:r>
            <a:r>
              <a:rPr lang="en-US" sz="2000" dirty="0" err="1">
                <a:latin typeface="Constantia" pitchFamily="18" charset="0"/>
              </a:rPr>
              <a:t>diamminedichloroplatinium</a:t>
            </a:r>
            <a:r>
              <a:rPr lang="en-US" sz="2000" dirty="0">
                <a:latin typeface="Constantia" pitchFamily="18" charset="0"/>
              </a:rPr>
              <a:t>(II</a:t>
            </a:r>
            <a:r>
              <a:rPr lang="en-US" sz="2400" dirty="0">
                <a:latin typeface="Constantia" pitchFamily="18" charset="0"/>
              </a:rPr>
              <a:t>)</a:t>
            </a:r>
          </a:p>
          <a:p>
            <a:pPr lvl="0">
              <a:buFont typeface="Wingdings" pitchFamily="2" charset="2"/>
              <a:buChar char="Ø"/>
            </a:pPr>
            <a:r>
              <a:rPr lang="en-US" sz="2400" dirty="0">
                <a:latin typeface="Constantia" pitchFamily="18" charset="0"/>
              </a:rPr>
              <a:t>[Ma</a:t>
            </a:r>
            <a:r>
              <a:rPr lang="en-US" sz="2400" baseline="-25000" dirty="0">
                <a:latin typeface="Constantia" pitchFamily="18" charset="0"/>
              </a:rPr>
              <a:t>2</a:t>
            </a:r>
            <a:r>
              <a:rPr lang="en-US" sz="2400" dirty="0">
                <a:latin typeface="Constantia" pitchFamily="18" charset="0"/>
              </a:rPr>
              <a:t>bc</a:t>
            </a:r>
            <a:r>
              <a:rPr lang="en-US" sz="2400" dirty="0" smtClean="0">
                <a:latin typeface="Constantia" pitchFamily="18" charset="0"/>
              </a:rPr>
              <a:t>]</a:t>
            </a:r>
            <a:endParaRPr lang="en-US" sz="2400" dirty="0">
              <a:latin typeface="Constantia" pitchFamily="18" charset="0"/>
            </a:endParaRPr>
          </a:p>
          <a:p>
            <a:pPr>
              <a:buFont typeface="Wingdings" pitchFamily="2" charset="2"/>
              <a:buChar char="Ø"/>
            </a:pPr>
            <a:endParaRPr lang="en-US" sz="2400" dirty="0">
              <a:latin typeface="Constantia" pitchFamily="18" charset="0"/>
            </a:endParaRPr>
          </a:p>
          <a:p>
            <a:pPr marL="0" lvl="0" indent="0">
              <a:buNone/>
            </a:pPr>
            <a:r>
              <a:rPr lang="en-US" sz="2400" dirty="0" smtClean="0">
                <a:latin typeface="Constantia" pitchFamily="18" charset="0"/>
              </a:rPr>
              <a:t> </a:t>
            </a:r>
          </a:p>
          <a:p>
            <a:pPr marL="0" lvl="0" indent="0">
              <a:buNone/>
            </a:pPr>
            <a:endParaRPr lang="en-US" sz="2400" dirty="0">
              <a:latin typeface="Constantia" pitchFamily="18" charset="0"/>
            </a:endParaRPr>
          </a:p>
          <a:p>
            <a:pPr marL="0" lvl="0" indent="0">
              <a:buNone/>
            </a:pPr>
            <a:endParaRPr lang="en-US" sz="2400" dirty="0" smtClean="0">
              <a:latin typeface="Constantia" pitchFamily="18" charset="0"/>
            </a:endParaRPr>
          </a:p>
          <a:p>
            <a:pPr marL="0" indent="0">
              <a:buNone/>
            </a:pPr>
            <a:r>
              <a:rPr lang="en-US" sz="2000" dirty="0" smtClean="0">
                <a:latin typeface="Constantia" pitchFamily="18" charset="0"/>
              </a:rPr>
              <a:t>                       Eg</a:t>
            </a:r>
            <a:r>
              <a:rPr lang="en-US" sz="2000" dirty="0">
                <a:latin typeface="Constantia" pitchFamily="18" charset="0"/>
              </a:rPr>
              <a:t>. [</a:t>
            </a:r>
            <a:r>
              <a:rPr lang="en-US" sz="2000" dirty="0" err="1">
                <a:latin typeface="Constantia" pitchFamily="18" charset="0"/>
              </a:rPr>
              <a:t>Pt</a:t>
            </a:r>
            <a:r>
              <a:rPr lang="en-US" sz="2000" dirty="0">
                <a:latin typeface="Constantia" pitchFamily="18" charset="0"/>
              </a:rPr>
              <a:t>(NH</a:t>
            </a:r>
            <a:r>
              <a:rPr lang="en-US" sz="2000" baseline="-25000" dirty="0">
                <a:latin typeface="Constantia" pitchFamily="18" charset="0"/>
              </a:rPr>
              <a:t>3</a:t>
            </a:r>
            <a:r>
              <a:rPr lang="en-US" sz="2000" dirty="0">
                <a:latin typeface="Constantia" pitchFamily="18" charset="0"/>
              </a:rPr>
              <a:t>)</a:t>
            </a:r>
            <a:r>
              <a:rPr lang="en-US" sz="2000" baseline="-25000" dirty="0">
                <a:latin typeface="Constantia" pitchFamily="18" charset="0"/>
              </a:rPr>
              <a:t>2</a:t>
            </a:r>
            <a:r>
              <a:rPr lang="en-US" sz="2000" dirty="0">
                <a:latin typeface="Constantia" pitchFamily="18" charset="0"/>
              </a:rPr>
              <a:t>ClBr], </a:t>
            </a:r>
            <a:r>
              <a:rPr lang="en-US" sz="2000" dirty="0" err="1">
                <a:latin typeface="Constantia" pitchFamily="18" charset="0"/>
              </a:rPr>
              <a:t>diamminebromochloroplatinium</a:t>
            </a:r>
            <a:r>
              <a:rPr lang="en-US" sz="2000" dirty="0">
                <a:latin typeface="Constantia" pitchFamily="18" charset="0"/>
              </a:rPr>
              <a:t>(II)</a:t>
            </a:r>
          </a:p>
          <a:p>
            <a:pPr marL="0" lvl="0" indent="0">
              <a:buNone/>
            </a:pPr>
            <a:endParaRPr lang="en-US" sz="2400" dirty="0">
              <a:latin typeface="Constantia"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03327" y="1447800"/>
            <a:ext cx="5314950"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81300" y="4114800"/>
            <a:ext cx="584835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27410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3" name="Rectangle 2"/>
          <p:cNvSpPr/>
          <p:nvPr/>
        </p:nvSpPr>
        <p:spPr>
          <a:xfrm>
            <a:off x="1" y="519668"/>
            <a:ext cx="9143999" cy="646331"/>
          </a:xfrm>
          <a:prstGeom prst="rect">
            <a:avLst/>
          </a:prstGeom>
        </p:spPr>
        <p:txBody>
          <a:bodyPr wrap="square">
            <a:spAutoFit/>
          </a:bodyPr>
          <a:lstStyle/>
          <a:p>
            <a:pPr lvl="0"/>
            <a:r>
              <a:rPr lang="en-US" dirty="0"/>
              <a:t>[</a:t>
            </a:r>
            <a:r>
              <a:rPr lang="en-US" dirty="0" err="1"/>
              <a:t>Mabcd</a:t>
            </a:r>
            <a:r>
              <a:rPr lang="en-US" dirty="0" smtClean="0"/>
              <a:t>]</a:t>
            </a:r>
          </a:p>
          <a:p>
            <a:pPr lvl="0"/>
            <a:r>
              <a:rPr lang="en-US" dirty="0" smtClean="0"/>
              <a:t> </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496922"/>
            <a:ext cx="7913427" cy="2299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473" y="3071716"/>
            <a:ext cx="9112154" cy="2677656"/>
          </a:xfrm>
          <a:prstGeom prst="rect">
            <a:avLst/>
          </a:prstGeom>
        </p:spPr>
        <p:txBody>
          <a:bodyPr wrap="square">
            <a:spAutoFit/>
          </a:bodyPr>
          <a:lstStyle/>
          <a:p>
            <a:pPr lvl="0"/>
            <a:r>
              <a:rPr lang="en-US" sz="2400" b="1" dirty="0" smtClean="0">
                <a:latin typeface="Constantia" pitchFamily="18" charset="0"/>
              </a:rPr>
              <a:t>b. Coordination </a:t>
            </a:r>
            <a:r>
              <a:rPr lang="en-US" sz="2400" b="1" dirty="0">
                <a:latin typeface="Constantia" pitchFamily="18" charset="0"/>
              </a:rPr>
              <a:t>number 6: octahedral complexes</a:t>
            </a:r>
          </a:p>
          <a:p>
            <a:pPr lvl="0"/>
            <a:r>
              <a:rPr lang="en-US" sz="2400" dirty="0" smtClean="0">
                <a:latin typeface="Constantia" pitchFamily="18" charset="0"/>
              </a:rPr>
              <a:t> </a:t>
            </a:r>
          </a:p>
          <a:p>
            <a:r>
              <a:rPr lang="en-US" sz="2400" dirty="0" smtClean="0">
                <a:latin typeface="Constantia" pitchFamily="18" charset="0"/>
              </a:rPr>
              <a:t>[</a:t>
            </a:r>
            <a:r>
              <a:rPr lang="en-US" sz="2400" dirty="0">
                <a:latin typeface="Constantia" pitchFamily="18" charset="0"/>
              </a:rPr>
              <a:t>Ma</a:t>
            </a:r>
            <a:r>
              <a:rPr lang="en-US" sz="2400" baseline="-25000" dirty="0">
                <a:latin typeface="Constantia" pitchFamily="18" charset="0"/>
              </a:rPr>
              <a:t>4</a:t>
            </a:r>
            <a:r>
              <a:rPr lang="en-US" sz="2400" dirty="0">
                <a:latin typeface="Constantia" pitchFamily="18" charset="0"/>
              </a:rPr>
              <a:t>b</a:t>
            </a:r>
            <a:r>
              <a:rPr lang="en-US" sz="2400" baseline="-25000" dirty="0">
                <a:latin typeface="Constantia" pitchFamily="18" charset="0"/>
              </a:rPr>
              <a:t>2</a:t>
            </a:r>
            <a:r>
              <a:rPr lang="en-US" sz="2400" dirty="0">
                <a:latin typeface="Constantia" pitchFamily="18" charset="0"/>
              </a:rPr>
              <a:t>] </a:t>
            </a:r>
            <a:r>
              <a:rPr lang="en-US" sz="2400" dirty="0" smtClean="0">
                <a:latin typeface="Constantia" pitchFamily="18" charset="0"/>
              </a:rPr>
              <a:t>:</a:t>
            </a:r>
            <a:r>
              <a:rPr lang="en-US" sz="2400" dirty="0">
                <a:latin typeface="Constantia" pitchFamily="18" charset="0"/>
              </a:rPr>
              <a:t>The type of isomer is decided by the ligands whose number is less that is b in the present </a:t>
            </a:r>
            <a:r>
              <a:rPr lang="en-US" sz="2400" dirty="0" smtClean="0">
                <a:latin typeface="Constantia" pitchFamily="18" charset="0"/>
              </a:rPr>
              <a:t>case</a:t>
            </a:r>
          </a:p>
          <a:p>
            <a:r>
              <a:rPr lang="en-US" sz="2400" dirty="0" smtClean="0">
                <a:latin typeface="Constantia" pitchFamily="18" charset="0"/>
              </a:rPr>
              <a:t>           Eg</a:t>
            </a:r>
            <a:r>
              <a:rPr lang="en-US" sz="2400" dirty="0">
                <a:latin typeface="Constantia" pitchFamily="18" charset="0"/>
              </a:rPr>
              <a:t>.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4</a:t>
            </a:r>
            <a:r>
              <a:rPr lang="en-US" sz="2400" dirty="0">
                <a:latin typeface="Constantia" pitchFamily="18" charset="0"/>
              </a:rPr>
              <a:t>Cl</a:t>
            </a:r>
            <a:r>
              <a:rPr lang="en-US" sz="2400" baseline="-25000" dirty="0">
                <a:latin typeface="Constantia" pitchFamily="18" charset="0"/>
              </a:rPr>
              <a:t>2</a:t>
            </a:r>
            <a:r>
              <a:rPr lang="en-US" sz="2400" dirty="0">
                <a:latin typeface="Constantia" pitchFamily="18" charset="0"/>
              </a:rPr>
              <a:t>]</a:t>
            </a:r>
            <a:r>
              <a:rPr lang="en-US" sz="2400" baseline="30000" dirty="0">
                <a:latin typeface="Constantia" pitchFamily="18" charset="0"/>
              </a:rPr>
              <a:t>+</a:t>
            </a:r>
            <a:endParaRPr lang="en-US" sz="2400" dirty="0">
              <a:latin typeface="Constantia" pitchFamily="18" charset="0"/>
            </a:endParaRPr>
          </a:p>
          <a:p>
            <a:endParaRPr lang="en-US" sz="2400" dirty="0">
              <a:latin typeface="Constantia" pitchFamily="18" charset="0"/>
            </a:endParaRPr>
          </a:p>
          <a:p>
            <a:pPr lvl="0"/>
            <a:endParaRPr lang="en-US" sz="2400" dirty="0">
              <a:latin typeface="Constantia" pitchFamily="18" charset="0"/>
            </a:endParaRPr>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61389" y="4572001"/>
            <a:ext cx="5871238"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5582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3" name="Rectangle 2"/>
          <p:cNvSpPr/>
          <p:nvPr/>
        </p:nvSpPr>
        <p:spPr>
          <a:xfrm>
            <a:off x="1" y="519668"/>
            <a:ext cx="9143999" cy="1200329"/>
          </a:xfrm>
          <a:prstGeom prst="rect">
            <a:avLst/>
          </a:prstGeom>
        </p:spPr>
        <p:txBody>
          <a:bodyPr wrap="square">
            <a:spAutoFit/>
          </a:bodyPr>
          <a:lstStyle/>
          <a:p>
            <a:pPr lvl="0" algn="just"/>
            <a:r>
              <a:rPr lang="en-US" sz="2400" dirty="0">
                <a:latin typeface="Constantia" pitchFamily="18" charset="0"/>
              </a:rPr>
              <a:t>[Ma</a:t>
            </a:r>
            <a:r>
              <a:rPr lang="en-US" sz="2400" baseline="-25000" dirty="0">
                <a:latin typeface="Constantia" pitchFamily="18" charset="0"/>
              </a:rPr>
              <a:t>3</a:t>
            </a:r>
            <a:r>
              <a:rPr lang="en-US" sz="2400" dirty="0">
                <a:latin typeface="Constantia" pitchFamily="18" charset="0"/>
              </a:rPr>
              <a:t>b</a:t>
            </a:r>
            <a:r>
              <a:rPr lang="en-US" sz="2400" baseline="-25000" dirty="0">
                <a:latin typeface="Constantia" pitchFamily="18" charset="0"/>
              </a:rPr>
              <a:t>3</a:t>
            </a:r>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Two isomers are designated facial (fac.) and </a:t>
            </a:r>
            <a:r>
              <a:rPr lang="en-US" sz="2400" dirty="0" err="1">
                <a:latin typeface="Constantia" pitchFamily="18" charset="0"/>
              </a:rPr>
              <a:t>meridinal</a:t>
            </a:r>
            <a:r>
              <a:rPr lang="en-US" sz="2400" dirty="0">
                <a:latin typeface="Constantia" pitchFamily="18" charset="0"/>
              </a:rPr>
              <a:t> (mer.) and correspond to </a:t>
            </a:r>
            <a:r>
              <a:rPr lang="en-US" sz="2400" i="1" dirty="0" err="1">
                <a:latin typeface="Constantia" pitchFamily="18" charset="0"/>
              </a:rPr>
              <a:t>cis</a:t>
            </a:r>
            <a:r>
              <a:rPr lang="en-US" sz="2400" dirty="0">
                <a:latin typeface="Constantia" pitchFamily="18" charset="0"/>
              </a:rPr>
              <a:t> and </a:t>
            </a:r>
            <a:r>
              <a:rPr lang="en-US" sz="2400" i="1" dirty="0">
                <a:latin typeface="Constantia" pitchFamily="18" charset="0"/>
              </a:rPr>
              <a:t>trans</a:t>
            </a:r>
            <a:r>
              <a:rPr lang="en-US" sz="2400" dirty="0">
                <a:latin typeface="Constantia" pitchFamily="18" charset="0"/>
              </a:rPr>
              <a:t> geometry, respectively. </a:t>
            </a:r>
          </a:p>
          <a:p>
            <a:pPr lvl="0" algn="just"/>
            <a:r>
              <a:rPr lang="en-US" sz="2400" dirty="0" smtClean="0">
                <a:latin typeface="Constantia" pitchFamily="18" charset="0"/>
              </a:rPr>
              <a:t> </a:t>
            </a:r>
            <a:r>
              <a:rPr lang="en-US" sz="2400" dirty="0">
                <a:latin typeface="Constantia" pitchFamily="18" charset="0"/>
              </a:rPr>
              <a:t>Eg. [Co(NH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3</a:t>
            </a:r>
            <a:r>
              <a:rPr lang="en-US" sz="2400" dirty="0">
                <a:latin typeface="Constantia" pitchFamily="18" charset="0"/>
              </a:rPr>
              <a:t>(NO</a:t>
            </a:r>
            <a:r>
              <a:rPr lang="en-US" sz="2400" baseline="-25000" dirty="0">
                <a:latin typeface="Constantia" pitchFamily="18" charset="0"/>
              </a:rPr>
              <a:t>2</a:t>
            </a:r>
            <a:r>
              <a:rPr lang="en-US" sz="2400" dirty="0">
                <a:latin typeface="Constantia" pitchFamily="18" charset="0"/>
              </a:rPr>
              <a:t>)</a:t>
            </a:r>
            <a:r>
              <a:rPr lang="en-US" sz="2400" baseline="-25000" dirty="0">
                <a:latin typeface="Constantia" pitchFamily="18" charset="0"/>
              </a:rPr>
              <a:t>3</a:t>
            </a:r>
            <a:r>
              <a:rPr lang="en-US" sz="2400" dirty="0">
                <a:latin typeface="Constantia" pitchFamily="18" charset="0"/>
              </a:rPr>
              <a:t>]</a:t>
            </a: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76575" y="1371600"/>
            <a:ext cx="6067425" cy="2081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2913" y="3638550"/>
            <a:ext cx="8343900" cy="3205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1762" y="5616054"/>
            <a:ext cx="2172837" cy="369332"/>
          </a:xfrm>
          <a:prstGeom prst="rect">
            <a:avLst/>
          </a:prstGeom>
          <a:solidFill>
            <a:schemeClr val="bg1"/>
          </a:solidFill>
        </p:spPr>
        <p:txBody>
          <a:bodyPr wrap="square" rtlCol="0">
            <a:spAutoFit/>
          </a:bodyPr>
          <a:lstStyle/>
          <a:p>
            <a:endParaRPr lang="en-US" dirty="0"/>
          </a:p>
        </p:txBody>
      </p:sp>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9099" y="3810000"/>
            <a:ext cx="20955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9304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4">
              <a:lumMod val="40000"/>
              <a:lumOff val="60000"/>
            </a:schemeClr>
          </a:solidFill>
          <a:scene3d>
            <a:camera prst="orthographicFront"/>
            <a:lightRig rig="threePt" dir="t"/>
          </a:scene3d>
          <a:sp3d>
            <a:bevelT prst="relaxedInset"/>
          </a:sp3d>
        </p:spPr>
        <p:style>
          <a:lnRef idx="1">
            <a:schemeClr val="accent3"/>
          </a:lnRef>
          <a:fillRef idx="3">
            <a:schemeClr val="accent3"/>
          </a:fillRef>
          <a:effectRef idx="2">
            <a:schemeClr val="accent3"/>
          </a:effectRef>
          <a:fontRef idx="minor">
            <a:schemeClr val="lt1"/>
          </a:fontRef>
        </p:style>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rPr>
              <a:t>Cont’d…</a:t>
            </a:r>
            <a:endPar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lephant" pitchFamily="18" charset="0"/>
            </a:endParaRPr>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257" y="76200"/>
            <a:ext cx="457200" cy="461665"/>
          </a:xfrm>
          <a:prstGeom prst="rect">
            <a:avLst/>
          </a:prstGeom>
          <a:solidFill>
            <a:schemeClr val="bg1"/>
          </a:solidFill>
        </p:spPr>
        <p:txBody>
          <a:bodyPr wrap="square" rtlCol="0">
            <a:spAutoFit/>
          </a:bodyPr>
          <a:lstStyle/>
          <a:p>
            <a:r>
              <a:rPr lang="en-US" sz="2400" dirty="0" smtClean="0">
                <a:latin typeface="Constantia" pitchFamily="18" charset="0"/>
              </a:rPr>
              <a:t>II</a:t>
            </a:r>
            <a:endParaRPr lang="en-US" sz="2400" dirty="0">
              <a:latin typeface="Constantia"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258" y="3432175"/>
            <a:ext cx="9032542" cy="3432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2057400"/>
            <a:ext cx="5638800"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65150" y="512928"/>
            <a:ext cx="76644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dirty="0">
                <a:solidFill>
                  <a:srgbClr val="0000FF"/>
                </a:solidFill>
                <a:latin typeface="Constantia" pitchFamily="18" charset="0"/>
              </a:rPr>
              <a:t>Enantiomers: non superimposable mirror images</a:t>
            </a:r>
          </a:p>
        </p:txBody>
      </p:sp>
      <p:sp>
        <p:nvSpPr>
          <p:cNvPr id="5" name="Rectangle 4"/>
          <p:cNvSpPr>
            <a:spLocks noChangeArrowheads="1"/>
          </p:cNvSpPr>
          <p:nvPr/>
        </p:nvSpPr>
        <p:spPr bwMode="auto">
          <a:xfrm>
            <a:off x="0" y="990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Constantia" pitchFamily="18" charset="0"/>
              </a:rPr>
              <a:t>A structure is termed </a:t>
            </a:r>
            <a:r>
              <a:rPr lang="en-US" sz="2400" b="1" i="1" dirty="0">
                <a:solidFill>
                  <a:srgbClr val="0000FF"/>
                </a:solidFill>
                <a:latin typeface="Constantia" pitchFamily="18" charset="0"/>
              </a:rPr>
              <a:t>chiral</a:t>
            </a:r>
            <a:r>
              <a:rPr lang="en-US" sz="2400" dirty="0">
                <a:latin typeface="Constantia" pitchFamily="18" charset="0"/>
              </a:rPr>
              <a:t> if it is not superimposable on its mirror image</a:t>
            </a:r>
          </a:p>
        </p:txBody>
      </p:sp>
      <p:sp>
        <p:nvSpPr>
          <p:cNvPr id="6" name="Rectangle 5"/>
          <p:cNvSpPr>
            <a:spLocks noChangeArrowheads="1"/>
          </p:cNvSpPr>
          <p:nvPr/>
        </p:nvSpPr>
        <p:spPr bwMode="auto">
          <a:xfrm>
            <a:off x="228600" y="5715000"/>
            <a:ext cx="853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dirty="0">
                <a:latin typeface="Constantia" pitchFamily="18" charset="0"/>
              </a:rPr>
              <a:t>Two chiral structures: non superimposable mirror images</a:t>
            </a:r>
          </a:p>
        </p:txBody>
      </p:sp>
      <p:sp>
        <p:nvSpPr>
          <p:cNvPr id="7" name="Rectangle 6"/>
          <p:cNvSpPr>
            <a:spLocks noChangeArrowheads="1"/>
          </p:cNvSpPr>
          <p:nvPr/>
        </p:nvSpPr>
        <p:spPr bwMode="auto">
          <a:xfrm>
            <a:off x="457200" y="2514600"/>
            <a:ext cx="143212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dirty="0">
                <a:latin typeface="Constantia" pitchFamily="18" charset="0"/>
              </a:rPr>
              <a:t>Structure</a:t>
            </a:r>
          </a:p>
        </p:txBody>
      </p:sp>
      <p:sp>
        <p:nvSpPr>
          <p:cNvPr id="8" name="Rectangle 7"/>
          <p:cNvSpPr>
            <a:spLocks noChangeArrowheads="1"/>
          </p:cNvSpPr>
          <p:nvPr/>
        </p:nvSpPr>
        <p:spPr bwMode="auto">
          <a:xfrm>
            <a:off x="6553200" y="2362200"/>
            <a:ext cx="2043113"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Mirror image</a:t>
            </a:r>
          </a:p>
          <a:p>
            <a:r>
              <a:rPr lang="en-US"/>
              <a:t>Of structure</a:t>
            </a:r>
          </a:p>
        </p:txBody>
      </p:sp>
      <p:sp>
        <p:nvSpPr>
          <p:cNvPr id="9" name="Title 3"/>
          <p:cNvSpPr txBox="1">
            <a:spLocks/>
          </p:cNvSpPr>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mtClean="0"/>
              <a:t>CONT..                                                                                                                                                               </a:t>
            </a:r>
            <a:endParaRPr lang="en-US" sz="2400" b="1" dirty="0"/>
          </a:p>
        </p:txBody>
      </p:sp>
    </p:spTree>
    <p:extLst>
      <p:ext uri="{BB962C8B-B14F-4D97-AF65-F5344CB8AC3E}">
        <p14:creationId xmlns="" xmlns:p14="http://schemas.microsoft.com/office/powerpoint/2010/main" val="1884746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63" y="3175"/>
            <a:ext cx="913288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936240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r>
              <a:rPr lang="en-US" sz="2400" b="1" dirty="0">
                <a:latin typeface="Constantia" pitchFamily="18" charset="0"/>
              </a:rPr>
              <a:t>Optical </a:t>
            </a:r>
            <a:r>
              <a:rPr lang="en-US" sz="2400" b="1" dirty="0" smtClean="0">
                <a:latin typeface="Constantia" pitchFamily="18" charset="0"/>
              </a:rPr>
              <a:t>isomerism:</a:t>
            </a:r>
          </a:p>
          <a:p>
            <a:r>
              <a:rPr lang="en-US" sz="2400" dirty="0">
                <a:latin typeface="Constantia" pitchFamily="18" charset="0"/>
              </a:rPr>
              <a:t>Optically active </a:t>
            </a:r>
            <a:r>
              <a:rPr lang="en-US" sz="2400" dirty="0" smtClean="0">
                <a:latin typeface="Constantia" pitchFamily="18" charset="0"/>
              </a:rPr>
              <a:t>molecules</a:t>
            </a:r>
          </a:p>
          <a:p>
            <a:r>
              <a:rPr lang="en-US" sz="2400" dirty="0" err="1">
                <a:latin typeface="Constantia" pitchFamily="18" charset="0"/>
              </a:rPr>
              <a:t>nonsuperimposable</a:t>
            </a:r>
            <a:r>
              <a:rPr lang="en-US" sz="2400" dirty="0">
                <a:latin typeface="Constantia" pitchFamily="18" charset="0"/>
              </a:rPr>
              <a:t> mirror images of each other. </a:t>
            </a:r>
            <a:endParaRPr lang="en-US" sz="2400" dirty="0" smtClean="0">
              <a:latin typeface="Constantia" pitchFamily="18" charset="0"/>
            </a:endParaRPr>
          </a:p>
          <a:p>
            <a:r>
              <a:rPr lang="en-US" sz="2400" dirty="0">
                <a:latin typeface="Constantia" pitchFamily="18" charset="0"/>
              </a:rPr>
              <a:t>have the same physical (color, melting point, solubility) and chemical </a:t>
            </a:r>
            <a:r>
              <a:rPr lang="en-US" sz="2400" dirty="0" smtClean="0">
                <a:latin typeface="Constantia" pitchFamily="18" charset="0"/>
              </a:rPr>
              <a:t>properties</a:t>
            </a:r>
          </a:p>
          <a:p>
            <a:r>
              <a:rPr lang="en-US" sz="2400" dirty="0" smtClean="0">
                <a:latin typeface="Constantia" pitchFamily="18" charset="0"/>
              </a:rPr>
              <a:t>But rotate </a:t>
            </a:r>
            <a:r>
              <a:rPr lang="en-US" sz="2400" dirty="0">
                <a:latin typeface="Constantia" pitchFamily="18" charset="0"/>
              </a:rPr>
              <a:t>the plane of polarized light in opposite </a:t>
            </a:r>
            <a:r>
              <a:rPr lang="en-US" sz="2400" dirty="0" smtClean="0">
                <a:latin typeface="Constantia" pitchFamily="18" charset="0"/>
              </a:rPr>
              <a:t>directions, that </a:t>
            </a:r>
            <a:r>
              <a:rPr lang="en-US" sz="2400" dirty="0">
                <a:latin typeface="Constantia" pitchFamily="18" charset="0"/>
              </a:rPr>
              <a:t>was one of the first ways used to detect </a:t>
            </a:r>
            <a:r>
              <a:rPr lang="en-US" sz="2400" dirty="0" smtClean="0">
                <a:latin typeface="Constantia" pitchFamily="18" charset="0"/>
              </a:rPr>
              <a:t>them.</a:t>
            </a:r>
          </a:p>
          <a:p>
            <a:r>
              <a:rPr lang="en-US" sz="2400" b="1" dirty="0">
                <a:solidFill>
                  <a:srgbClr val="0000FF"/>
                </a:solidFill>
                <a:latin typeface="Constantia" pitchFamily="18" charset="0"/>
              </a:rPr>
              <a:t>Chiral Complex: </a:t>
            </a:r>
            <a:r>
              <a:rPr lang="en-US" sz="2400" dirty="0">
                <a:latin typeface="Constantia" pitchFamily="18" charset="0"/>
              </a:rPr>
              <a:t>A complex that is not identical </a:t>
            </a:r>
            <a:r>
              <a:rPr lang="en-US" sz="2400" dirty="0" smtClean="0">
                <a:latin typeface="Constantia" pitchFamily="18" charset="0"/>
              </a:rPr>
              <a:t>with </a:t>
            </a:r>
            <a:r>
              <a:rPr lang="en-US" sz="2400" dirty="0">
                <a:latin typeface="Constantia" pitchFamily="18" charset="0"/>
              </a:rPr>
              <a:t>its mirror image. </a:t>
            </a:r>
            <a:endParaRPr lang="en-US" sz="2400" dirty="0" smtClean="0">
              <a:latin typeface="Constantia" pitchFamily="18" charset="0"/>
            </a:endParaRPr>
          </a:p>
          <a:p>
            <a:r>
              <a:rPr lang="en-US" sz="2400" dirty="0">
                <a:latin typeface="Constantia" pitchFamily="18" charset="0"/>
              </a:rPr>
              <a:t>Chiral molecules are optically active </a:t>
            </a:r>
            <a:r>
              <a:rPr lang="en-US" sz="2400" dirty="0" smtClean="0">
                <a:latin typeface="Constantia" pitchFamily="18" charset="0"/>
              </a:rPr>
              <a:t>because </a:t>
            </a:r>
            <a:r>
              <a:rPr lang="en-US" sz="2400" dirty="0">
                <a:latin typeface="Constantia" pitchFamily="18" charset="0"/>
              </a:rPr>
              <a:t>effect on </a:t>
            </a:r>
            <a:r>
              <a:rPr lang="en-US" sz="2400" dirty="0" smtClean="0">
                <a:latin typeface="Constantia" pitchFamily="18" charset="0"/>
              </a:rPr>
              <a:t>light.</a:t>
            </a:r>
          </a:p>
          <a:p>
            <a:r>
              <a:rPr lang="en-US" sz="2400" dirty="0">
                <a:latin typeface="Constantia" pitchFamily="18" charset="0"/>
              </a:rPr>
              <a:t>Chiral Complexes are also called </a:t>
            </a:r>
            <a:r>
              <a:rPr lang="en-US" sz="2400" dirty="0" err="1">
                <a:latin typeface="Constantia" pitchFamily="18" charset="0"/>
              </a:rPr>
              <a:t>enatiomers</a:t>
            </a:r>
            <a:endParaRPr lang="en-US" sz="2400" dirty="0" smtClean="0">
              <a:latin typeface="Constantia" pitchFamily="18" charset="0"/>
            </a:endParaRPr>
          </a:p>
          <a:p>
            <a:r>
              <a:rPr lang="en-US" sz="2400" dirty="0">
                <a:latin typeface="Constantia" pitchFamily="18" charset="0"/>
              </a:rPr>
              <a:t>The phenomena by which plane of polarized light is rotated is called optical activity. </a:t>
            </a:r>
            <a:endParaRPr lang="en-US" sz="2400" dirty="0" smtClean="0">
              <a:latin typeface="Constantia" pitchFamily="18" charset="0"/>
            </a:endParaRPr>
          </a:p>
          <a:p>
            <a:r>
              <a:rPr lang="en-US" sz="2400" dirty="0" smtClean="0">
                <a:latin typeface="Constantia" pitchFamily="18" charset="0"/>
              </a:rPr>
              <a:t>It </a:t>
            </a:r>
            <a:r>
              <a:rPr lang="en-US" sz="2400" dirty="0">
                <a:latin typeface="Constantia" pitchFamily="18" charset="0"/>
              </a:rPr>
              <a:t>is measured by </a:t>
            </a:r>
            <a:r>
              <a:rPr lang="en-US" sz="2400" dirty="0" err="1">
                <a:latin typeface="Constantia" pitchFamily="18" charset="0"/>
              </a:rPr>
              <a:t>polarimeter</a:t>
            </a:r>
            <a:r>
              <a:rPr lang="en-US" sz="2400" dirty="0">
                <a:latin typeface="Constantia" pitchFamily="18" charset="0"/>
              </a:rPr>
              <a:t>. </a:t>
            </a: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Tree>
    <p:extLst>
      <p:ext uri="{BB962C8B-B14F-4D97-AF65-F5344CB8AC3E}">
        <p14:creationId xmlns="" xmlns:p14="http://schemas.microsoft.com/office/powerpoint/2010/main" val="18799991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r>
              <a:rPr lang="en-US" sz="3600" b="1" i="1" u="sng" dirty="0" smtClean="0">
                <a:latin typeface="Constantia" pitchFamily="18" charset="0"/>
              </a:rPr>
              <a:t>Note:</a:t>
            </a:r>
          </a:p>
          <a:p>
            <a:r>
              <a:rPr lang="en-US" sz="2400" b="1" i="1" dirty="0">
                <a:latin typeface="Constantia" pitchFamily="18" charset="0"/>
              </a:rPr>
              <a:t>Chiral Complex: A complex that is not identical </a:t>
            </a:r>
            <a:r>
              <a:rPr lang="en-US" sz="2400" b="1" i="1" dirty="0" smtClean="0">
                <a:latin typeface="Constantia" pitchFamily="18" charset="0"/>
              </a:rPr>
              <a:t>with </a:t>
            </a:r>
            <a:r>
              <a:rPr lang="en-US" sz="2400" b="1" i="1" dirty="0">
                <a:latin typeface="Constantia" pitchFamily="18" charset="0"/>
              </a:rPr>
              <a:t>its mirror image</a:t>
            </a:r>
            <a:r>
              <a:rPr lang="en-US" sz="2400" b="1" i="1" dirty="0" smtClean="0">
                <a:latin typeface="Constantia" pitchFamily="18" charset="0"/>
              </a:rPr>
              <a:t>.</a:t>
            </a:r>
          </a:p>
          <a:p>
            <a:pPr lvl="1">
              <a:buFont typeface="Wingdings" pitchFamily="2" charset="2"/>
              <a:buChar char="ü"/>
            </a:pPr>
            <a:r>
              <a:rPr lang="en-US" sz="2000" b="1" i="1" dirty="0">
                <a:latin typeface="Constantia" pitchFamily="18" charset="0"/>
              </a:rPr>
              <a:t>If </a:t>
            </a:r>
            <a:r>
              <a:rPr lang="en-US" sz="2000" b="1" i="1" dirty="0" smtClean="0">
                <a:latin typeface="Constantia" pitchFamily="18" charset="0"/>
              </a:rPr>
              <a:t>something </a:t>
            </a:r>
            <a:r>
              <a:rPr lang="en-US" sz="2000" b="1" i="1" dirty="0">
                <a:latin typeface="Constantia" pitchFamily="18" charset="0"/>
              </a:rPr>
              <a:t>is chiral it will have an optical isomer</a:t>
            </a:r>
            <a:r>
              <a:rPr lang="en-US" sz="2000" b="1" i="1" dirty="0" smtClean="0">
                <a:latin typeface="Constantia" pitchFamily="18" charset="0"/>
              </a:rPr>
              <a:t>.</a:t>
            </a:r>
          </a:p>
          <a:p>
            <a:r>
              <a:rPr lang="en-US" sz="2400" b="1" i="1" dirty="0">
                <a:latin typeface="Constantia" pitchFamily="18" charset="0"/>
              </a:rPr>
              <a:t>Achiral Complex: A complex that is identical to </a:t>
            </a:r>
            <a:r>
              <a:rPr lang="en-US" sz="2400" b="1" i="1" dirty="0" smtClean="0">
                <a:latin typeface="Constantia" pitchFamily="18" charset="0"/>
              </a:rPr>
              <a:t>its </a:t>
            </a:r>
            <a:r>
              <a:rPr lang="en-US" sz="2400" b="1" i="1" dirty="0">
                <a:latin typeface="Constantia" pitchFamily="18" charset="0"/>
              </a:rPr>
              <a:t>mirror image</a:t>
            </a:r>
            <a:r>
              <a:rPr lang="en-US" sz="2400" b="1" i="1" dirty="0" smtClean="0">
                <a:latin typeface="Constantia" pitchFamily="18" charset="0"/>
              </a:rPr>
              <a:t>.</a:t>
            </a:r>
          </a:p>
          <a:p>
            <a:pPr lvl="1">
              <a:buFont typeface="Wingdings" pitchFamily="2" charset="2"/>
              <a:buChar char="ü"/>
            </a:pPr>
            <a:r>
              <a:rPr lang="en-US" sz="2000" b="1" i="1" dirty="0">
                <a:latin typeface="Constantia" pitchFamily="18" charset="0"/>
              </a:rPr>
              <a:t>If something is achiral it will not have an optical isomer</a:t>
            </a:r>
            <a:r>
              <a:rPr lang="en-US" sz="2000" b="1" i="1" dirty="0" smtClean="0">
                <a:latin typeface="Constantia" pitchFamily="18" charset="0"/>
              </a:rPr>
              <a:t>.</a:t>
            </a:r>
          </a:p>
          <a:p>
            <a:pPr lvl="1">
              <a:buFont typeface="Wingdings" pitchFamily="2" charset="2"/>
              <a:buChar char="ü"/>
            </a:pPr>
            <a:r>
              <a:rPr lang="en-US" sz="2000" b="1" i="1" dirty="0">
                <a:latin typeface="Constantia" pitchFamily="18" charset="0"/>
              </a:rPr>
              <a:t>Enantiomers: A chiral complex and its mirror </a:t>
            </a:r>
            <a:r>
              <a:rPr lang="en-US" sz="2000" b="1" i="1" dirty="0" smtClean="0">
                <a:latin typeface="Constantia" pitchFamily="18" charset="0"/>
              </a:rPr>
              <a:t>image</a:t>
            </a:r>
            <a:r>
              <a:rPr lang="en-US" sz="2000" b="1" i="1" dirty="0">
                <a:latin typeface="Constantia" pitchFamily="18" charset="0"/>
              </a:rPr>
              <a:t>.</a:t>
            </a: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Tree>
    <p:extLst>
      <p:ext uri="{BB962C8B-B14F-4D97-AF65-F5344CB8AC3E}">
        <p14:creationId xmlns="" xmlns:p14="http://schemas.microsoft.com/office/powerpoint/2010/main" val="20793893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8" y="34637"/>
            <a:ext cx="9150927" cy="803564"/>
          </a:xfr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en-US" sz="3200" dirty="0">
                <a:solidFill>
                  <a:srgbClr val="0000FF"/>
                </a:solidFill>
                <a:latin typeface="Bookman Old Style" pitchFamily="18" charset="0"/>
              </a:rPr>
              <a:t>Exceptions to Octet Rule in </a:t>
            </a:r>
            <a:r>
              <a:rPr lang="en-US" sz="3200" dirty="0" smtClean="0">
                <a:solidFill>
                  <a:srgbClr val="0000FF"/>
                </a:solidFill>
                <a:latin typeface="Bookman Old Style" pitchFamily="18" charset="0"/>
              </a:rPr>
              <a:t>Ionic Compounds</a:t>
            </a:r>
            <a:endParaRPr lang="en-US" sz="3200" dirty="0">
              <a:solidFill>
                <a:srgbClr val="0000FF"/>
              </a:solidFill>
              <a:latin typeface="Bookman Old Style" pitchFamily="18" charset="0"/>
            </a:endParaRPr>
          </a:p>
        </p:txBody>
      </p:sp>
      <p:sp>
        <p:nvSpPr>
          <p:cNvPr id="3" name="Subtitle 2"/>
          <p:cNvSpPr>
            <a:spLocks noGrp="1"/>
          </p:cNvSpPr>
          <p:nvPr>
            <p:ph type="subTitle" idx="1"/>
          </p:nvPr>
        </p:nvSpPr>
        <p:spPr>
          <a:xfrm>
            <a:off x="0" y="838200"/>
            <a:ext cx="9144000" cy="6019800"/>
          </a:xfrm>
        </p:spPr>
        <p:txBody>
          <a:bodyPr>
            <a:normAutofit fontScale="92500"/>
          </a:bodyPr>
          <a:lstStyle/>
          <a:p>
            <a:pPr algn="l"/>
            <a:r>
              <a:rPr lang="en-US" sz="3000" b="1" dirty="0">
                <a:solidFill>
                  <a:schemeClr val="tx1"/>
                </a:solidFill>
              </a:rPr>
              <a:t>a. Less than Octet (Central Atom is Deficient of Electrons):</a:t>
            </a:r>
          </a:p>
          <a:p>
            <a:pPr marL="457200" indent="-457200" algn="just">
              <a:buFont typeface="Wingdings" pitchFamily="2" charset="2"/>
              <a:buChar char="ü"/>
            </a:pPr>
            <a:r>
              <a:rPr lang="en-US" sz="3000" dirty="0" smtClean="0">
                <a:solidFill>
                  <a:schemeClr val="tx1"/>
                </a:solidFill>
                <a:latin typeface="Bookman Old Style" pitchFamily="18" charset="0"/>
              </a:rPr>
              <a:t>The </a:t>
            </a:r>
            <a:r>
              <a:rPr lang="en-US" sz="3000" dirty="0">
                <a:solidFill>
                  <a:schemeClr val="tx1"/>
                </a:solidFill>
                <a:latin typeface="Bookman Old Style" pitchFamily="18" charset="0"/>
              </a:rPr>
              <a:t>principal exceptions to the octet rule are found in ionic compounds in which </a:t>
            </a:r>
            <a:r>
              <a:rPr lang="en-US" sz="3000" dirty="0" smtClean="0">
                <a:solidFill>
                  <a:schemeClr val="tx1"/>
                </a:solidFill>
                <a:latin typeface="Bookman Old Style" pitchFamily="18" charset="0"/>
              </a:rPr>
              <a:t>the cations </a:t>
            </a:r>
            <a:r>
              <a:rPr lang="en-US" sz="3000" dirty="0">
                <a:solidFill>
                  <a:schemeClr val="tx1"/>
                </a:solidFill>
                <a:latin typeface="Bookman Old Style" pitchFamily="18" charset="0"/>
              </a:rPr>
              <a:t>do not acquire noble gas electron configuration</a:t>
            </a:r>
            <a:r>
              <a:rPr lang="en-US" sz="3000" dirty="0" smtClean="0">
                <a:solidFill>
                  <a:schemeClr val="tx1"/>
                </a:solidFill>
                <a:latin typeface="Bookman Old Style" pitchFamily="18" charset="0"/>
              </a:rPr>
              <a:t>.</a:t>
            </a:r>
          </a:p>
          <a:p>
            <a:pPr marL="457200" indent="-457200" algn="just">
              <a:buFont typeface="Wingdings" pitchFamily="2" charset="2"/>
              <a:buChar char="ü"/>
            </a:pPr>
            <a:r>
              <a:rPr lang="en-US" sz="3000" dirty="0">
                <a:solidFill>
                  <a:schemeClr val="tx1"/>
                </a:solidFill>
                <a:latin typeface="Bookman Old Style" pitchFamily="18" charset="0"/>
              </a:rPr>
              <a:t> Ions of </a:t>
            </a:r>
            <a:r>
              <a:rPr lang="en-US" sz="3000" dirty="0" smtClean="0">
                <a:solidFill>
                  <a:schemeClr val="tx1"/>
                </a:solidFill>
                <a:latin typeface="Bookman Old Style" pitchFamily="18" charset="0"/>
              </a:rPr>
              <a:t>atoms such as </a:t>
            </a:r>
            <a:r>
              <a:rPr lang="en-US" sz="3000" dirty="0">
                <a:solidFill>
                  <a:schemeClr val="tx1"/>
                </a:solidFill>
                <a:latin typeface="Bookman Old Style" pitchFamily="18" charset="0"/>
              </a:rPr>
              <a:t>(H, Li, Be and B) </a:t>
            </a:r>
            <a:r>
              <a:rPr lang="en-US" sz="3000" dirty="0" smtClean="0">
                <a:solidFill>
                  <a:schemeClr val="tx1"/>
                </a:solidFill>
                <a:latin typeface="Bookman Old Style" pitchFamily="18" charset="0"/>
              </a:rPr>
              <a:t>do </a:t>
            </a:r>
            <a:r>
              <a:rPr lang="en-US" sz="3000" dirty="0">
                <a:solidFill>
                  <a:schemeClr val="tx1"/>
                </a:solidFill>
                <a:latin typeface="Bookman Old Style" pitchFamily="18" charset="0"/>
              </a:rPr>
              <a:t>not obey </a:t>
            </a:r>
            <a:r>
              <a:rPr lang="en-US" sz="3000" dirty="0" smtClean="0">
                <a:solidFill>
                  <a:schemeClr val="tx1"/>
                </a:solidFill>
                <a:latin typeface="Bookman Old Style" pitchFamily="18" charset="0"/>
              </a:rPr>
              <a:t>the octet </a:t>
            </a:r>
            <a:r>
              <a:rPr lang="en-US" sz="3000" dirty="0">
                <a:solidFill>
                  <a:schemeClr val="tx1"/>
                </a:solidFill>
                <a:latin typeface="Bookman Old Style" pitchFamily="18" charset="0"/>
              </a:rPr>
              <a:t>rule. </a:t>
            </a:r>
            <a:endParaRPr lang="en-US" sz="3000" dirty="0" smtClean="0">
              <a:solidFill>
                <a:schemeClr val="tx1"/>
              </a:solidFill>
              <a:latin typeface="Bookman Old Style" pitchFamily="18" charset="0"/>
            </a:endParaRPr>
          </a:p>
          <a:p>
            <a:pPr marL="457200" indent="-457200" algn="just">
              <a:buFont typeface="Wingdings" pitchFamily="2" charset="2"/>
              <a:buChar char="ü"/>
            </a:pPr>
            <a:r>
              <a:rPr lang="en-US" sz="3000" dirty="0" smtClean="0">
                <a:solidFill>
                  <a:schemeClr val="tx1"/>
                </a:solidFill>
                <a:latin typeface="Bookman Old Style" pitchFamily="18" charset="0"/>
              </a:rPr>
              <a:t>The </a:t>
            </a:r>
            <a:r>
              <a:rPr lang="en-US" sz="3000" dirty="0">
                <a:solidFill>
                  <a:schemeClr val="tx1"/>
                </a:solidFill>
                <a:latin typeface="Bookman Old Style" pitchFamily="18" charset="0"/>
              </a:rPr>
              <a:t>tendency of these atoms </a:t>
            </a:r>
            <a:r>
              <a:rPr lang="en-US" sz="3000" dirty="0" smtClean="0">
                <a:solidFill>
                  <a:schemeClr val="tx1"/>
                </a:solidFill>
                <a:latin typeface="Bookman Old Style" pitchFamily="18" charset="0"/>
              </a:rPr>
              <a:t>is </a:t>
            </a:r>
            <a:r>
              <a:rPr lang="en-US" sz="3000" dirty="0">
                <a:solidFill>
                  <a:schemeClr val="tx1"/>
                </a:solidFill>
                <a:latin typeface="Bookman Old Style" pitchFamily="18" charset="0"/>
              </a:rPr>
              <a:t>to attain an </a:t>
            </a:r>
            <a:r>
              <a:rPr lang="en-US" sz="3000" dirty="0" smtClean="0">
                <a:solidFill>
                  <a:schemeClr val="tx1"/>
                </a:solidFill>
                <a:latin typeface="Bookman Old Style" pitchFamily="18" charset="0"/>
              </a:rPr>
              <a:t>arrangement of </a:t>
            </a:r>
            <a:r>
              <a:rPr lang="en-US" sz="3000" dirty="0">
                <a:solidFill>
                  <a:schemeClr val="tx1"/>
                </a:solidFill>
                <a:latin typeface="Bookman Old Style" pitchFamily="18" charset="0"/>
              </a:rPr>
              <a:t>two electrons like the noble gas He (duplet configuration), which is also a </a:t>
            </a:r>
            <a:r>
              <a:rPr lang="en-US" sz="3000" dirty="0" smtClean="0">
                <a:solidFill>
                  <a:schemeClr val="tx1"/>
                </a:solidFill>
                <a:latin typeface="Bookman Old Style" pitchFamily="18" charset="0"/>
              </a:rPr>
              <a:t>stable configuration</a:t>
            </a:r>
            <a:r>
              <a:rPr lang="en-US" sz="3000" dirty="0">
                <a:solidFill>
                  <a:schemeClr val="tx1"/>
                </a:solidFill>
                <a:latin typeface="Bookman Old Style" pitchFamily="18" charset="0"/>
              </a:rPr>
              <a:t>. </a:t>
            </a:r>
            <a:endParaRPr lang="en-US" sz="3000" dirty="0" smtClean="0">
              <a:solidFill>
                <a:schemeClr val="tx1"/>
              </a:solidFill>
              <a:latin typeface="Bookman Old Style" pitchFamily="18" charset="0"/>
            </a:endParaRPr>
          </a:p>
          <a:p>
            <a:pPr marL="457200" indent="-457200" algn="just">
              <a:buFont typeface="Wingdings" pitchFamily="2" charset="2"/>
              <a:buChar char="ü"/>
            </a:pPr>
            <a:r>
              <a:rPr lang="en-US" sz="3000" dirty="0" smtClean="0">
                <a:solidFill>
                  <a:schemeClr val="tx1"/>
                </a:solidFill>
                <a:latin typeface="Bookman Old Style" pitchFamily="18" charset="0"/>
              </a:rPr>
              <a:t>Eg. H</a:t>
            </a:r>
            <a:r>
              <a:rPr lang="en-US" sz="3000" baseline="30000" dirty="0" smtClean="0">
                <a:solidFill>
                  <a:schemeClr val="tx1"/>
                </a:solidFill>
                <a:latin typeface="Bookman Old Style" pitchFamily="18" charset="0"/>
              </a:rPr>
              <a:t>-,</a:t>
            </a:r>
            <a:r>
              <a:rPr lang="en-US" sz="3000" dirty="0" smtClean="0">
                <a:solidFill>
                  <a:schemeClr val="tx1"/>
                </a:solidFill>
                <a:latin typeface="Bookman Old Style" pitchFamily="18" charset="0"/>
              </a:rPr>
              <a:t> Li</a:t>
            </a:r>
            <a:r>
              <a:rPr lang="en-US" sz="3000" baseline="30000" dirty="0" smtClean="0">
                <a:solidFill>
                  <a:schemeClr val="tx1"/>
                </a:solidFill>
                <a:latin typeface="Bookman Old Style" pitchFamily="18" charset="0"/>
              </a:rPr>
              <a:t>+,</a:t>
            </a:r>
            <a:r>
              <a:rPr lang="en-US" sz="3000" dirty="0" smtClean="0">
                <a:solidFill>
                  <a:schemeClr val="tx1"/>
                </a:solidFill>
                <a:latin typeface="Bookman Old Style" pitchFamily="18" charset="0"/>
              </a:rPr>
              <a:t> Be</a:t>
            </a:r>
            <a:r>
              <a:rPr lang="en-US" sz="3000" baseline="30000" dirty="0" smtClean="0">
                <a:solidFill>
                  <a:schemeClr val="tx1"/>
                </a:solidFill>
                <a:latin typeface="Bookman Old Style" pitchFamily="18" charset="0"/>
              </a:rPr>
              <a:t>2+</a:t>
            </a:r>
            <a:r>
              <a:rPr lang="en-US" sz="3000" dirty="0" smtClean="0">
                <a:solidFill>
                  <a:schemeClr val="tx1"/>
                </a:solidFill>
                <a:latin typeface="Bookman Old Style" pitchFamily="18" charset="0"/>
              </a:rPr>
              <a:t> and B</a:t>
            </a:r>
            <a:r>
              <a:rPr lang="en-US" sz="3000" baseline="30000" dirty="0" smtClean="0">
                <a:solidFill>
                  <a:schemeClr val="tx1"/>
                </a:solidFill>
                <a:latin typeface="Bookman Old Style" pitchFamily="18" charset="0"/>
              </a:rPr>
              <a:t>3+</a:t>
            </a:r>
            <a:r>
              <a:rPr lang="en-US" sz="3000" dirty="0" smtClean="0">
                <a:solidFill>
                  <a:schemeClr val="tx1"/>
                </a:solidFill>
                <a:latin typeface="Bookman Old Style" pitchFamily="18" charset="0"/>
              </a:rPr>
              <a:t>are </a:t>
            </a:r>
            <a:r>
              <a:rPr lang="en-US" sz="3000" dirty="0">
                <a:solidFill>
                  <a:schemeClr val="tx1"/>
                </a:solidFill>
                <a:latin typeface="Bookman Old Style" pitchFamily="18" charset="0"/>
              </a:rPr>
              <a:t>isoelectronic with He. </a:t>
            </a:r>
            <a:endParaRPr lang="en-US" sz="3000" dirty="0" smtClean="0">
              <a:solidFill>
                <a:schemeClr val="tx1"/>
              </a:solidFill>
              <a:latin typeface="Bookman Old Style" pitchFamily="18" charset="0"/>
            </a:endParaRPr>
          </a:p>
          <a:p>
            <a:pPr algn="l"/>
            <a:endParaRPr lang="en-US" dirty="0"/>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27560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2762"/>
            <a:ext cx="9144000" cy="4525963"/>
          </a:xfrm>
        </p:spPr>
        <p:txBody>
          <a:bodyPr>
            <a:normAutofit/>
          </a:bodyPr>
          <a:lstStyle/>
          <a:p>
            <a:pPr marL="0" lvl="0" indent="0">
              <a:buNone/>
            </a:pPr>
            <a:r>
              <a:rPr lang="en-US" sz="2400" dirty="0" smtClean="0">
                <a:latin typeface="Constantia" pitchFamily="18" charset="0"/>
              </a:rPr>
              <a:t>a. </a:t>
            </a:r>
            <a:r>
              <a:rPr lang="en-US" sz="2400" b="1" dirty="0" smtClean="0">
                <a:latin typeface="Constantia" pitchFamily="18" charset="0"/>
              </a:rPr>
              <a:t>Coordination </a:t>
            </a:r>
            <a:r>
              <a:rPr lang="en-US" sz="2400" b="1" dirty="0">
                <a:latin typeface="Constantia" pitchFamily="18" charset="0"/>
              </a:rPr>
              <a:t>number  four </a:t>
            </a:r>
          </a:p>
          <a:p>
            <a:pPr marL="0" indent="0">
              <a:buNone/>
            </a:pPr>
            <a:r>
              <a:rPr lang="en-US" sz="2400" dirty="0">
                <a:latin typeface="Constantia" pitchFamily="18" charset="0"/>
              </a:rPr>
              <a:t>Eg. </a:t>
            </a:r>
            <a:r>
              <a:rPr lang="en-US" sz="2400" dirty="0" err="1">
                <a:latin typeface="Constantia" pitchFamily="18" charset="0"/>
              </a:rPr>
              <a:t>ethylmethylpropylsulfidoarsenic</a:t>
            </a:r>
            <a:r>
              <a:rPr lang="en-US" sz="2400" dirty="0">
                <a:latin typeface="Constantia" pitchFamily="18" charset="0"/>
              </a:rPr>
              <a:t>(V</a:t>
            </a:r>
            <a:r>
              <a:rPr lang="en-US" sz="2400" dirty="0" smtClean="0">
                <a:latin typeface="Constantia" pitchFamily="18" charset="0"/>
              </a:rPr>
              <a:t>).</a:t>
            </a:r>
          </a:p>
          <a:p>
            <a:endParaRPr lang="en-US" sz="2400" dirty="0">
              <a:latin typeface="Constantia" pitchFamily="18" charset="0"/>
            </a:endParaRPr>
          </a:p>
          <a:p>
            <a:endParaRPr lang="en-US" sz="2400" dirty="0" smtClean="0">
              <a:latin typeface="Constantia" pitchFamily="18" charset="0"/>
            </a:endParaRPr>
          </a:p>
          <a:p>
            <a:endParaRPr lang="en-US" sz="2400" dirty="0">
              <a:latin typeface="Constantia" pitchFamily="18" charset="0"/>
            </a:endParaRPr>
          </a:p>
          <a:p>
            <a:pPr marL="0" indent="0">
              <a:buNone/>
            </a:pPr>
            <a:endParaRPr lang="en-US" sz="2400" dirty="0" smtClean="0">
              <a:latin typeface="Constantia" pitchFamily="18" charset="0"/>
            </a:endParaRPr>
          </a:p>
          <a:p>
            <a:pPr marL="0" indent="0">
              <a:buNone/>
            </a:pPr>
            <a:endParaRPr lang="en-US" sz="2400" dirty="0">
              <a:latin typeface="Constantia" pitchFamily="18" charset="0"/>
            </a:endParaRPr>
          </a:p>
          <a:p>
            <a:pPr marL="0" lvl="0" indent="0">
              <a:buNone/>
            </a:pPr>
            <a:r>
              <a:rPr lang="en-US" sz="2400" dirty="0" smtClean="0">
                <a:latin typeface="Constantia" pitchFamily="18" charset="0"/>
              </a:rPr>
              <a:t>b. </a:t>
            </a:r>
            <a:r>
              <a:rPr lang="en-US" sz="2400" b="1" dirty="0" smtClean="0">
                <a:latin typeface="Constantia" pitchFamily="18" charset="0"/>
              </a:rPr>
              <a:t>Coordination </a:t>
            </a:r>
            <a:r>
              <a:rPr lang="en-US" sz="2400" b="1" dirty="0">
                <a:latin typeface="Constantia" pitchFamily="18" charset="0"/>
              </a:rPr>
              <a:t>number </a:t>
            </a:r>
            <a:r>
              <a:rPr lang="en-US" sz="2400" b="1" dirty="0" smtClean="0">
                <a:latin typeface="Constantia" pitchFamily="18" charset="0"/>
              </a:rPr>
              <a:t>six</a:t>
            </a:r>
          </a:p>
          <a:p>
            <a:pPr marL="0" indent="0">
              <a:buNone/>
            </a:pPr>
            <a:r>
              <a:rPr lang="en-US" sz="2400" dirty="0" smtClean="0">
                <a:latin typeface="Constantia" pitchFamily="18" charset="0"/>
              </a:rPr>
              <a:t>i. [M(AA)</a:t>
            </a:r>
            <a:r>
              <a:rPr lang="en-US" sz="2400" baseline="-25000" dirty="0" smtClean="0">
                <a:latin typeface="Constantia" pitchFamily="18" charset="0"/>
              </a:rPr>
              <a:t>3</a:t>
            </a:r>
            <a:r>
              <a:rPr lang="en-US" sz="2400" dirty="0">
                <a:latin typeface="Constantia" pitchFamily="18" charset="0"/>
              </a:rPr>
              <a:t>] </a:t>
            </a:r>
            <a:r>
              <a:rPr lang="en-US" sz="2400" dirty="0" smtClean="0">
                <a:latin typeface="Constantia" pitchFamily="18" charset="0"/>
              </a:rPr>
              <a:t>:   </a:t>
            </a:r>
            <a:r>
              <a:rPr lang="en-US" sz="2400" dirty="0">
                <a:latin typeface="Constantia" pitchFamily="18" charset="0"/>
              </a:rPr>
              <a:t>Eg.  </a:t>
            </a:r>
            <a:r>
              <a:rPr lang="en-US" sz="2400" dirty="0" err="1">
                <a:latin typeface="Constantia" pitchFamily="18" charset="0"/>
              </a:rPr>
              <a:t>tris</a:t>
            </a:r>
            <a:r>
              <a:rPr lang="en-US" sz="2400" dirty="0">
                <a:latin typeface="Constantia" pitchFamily="18" charset="0"/>
              </a:rPr>
              <a:t>(en)cobalt(III) ion, [Co(en)</a:t>
            </a:r>
            <a:r>
              <a:rPr lang="en-US" sz="2400" baseline="-25000" dirty="0">
                <a:latin typeface="Constantia" pitchFamily="18" charset="0"/>
              </a:rPr>
              <a:t>3</a:t>
            </a:r>
            <a:r>
              <a:rPr lang="en-US" sz="2400" dirty="0">
                <a:latin typeface="Constantia" pitchFamily="18" charset="0"/>
              </a:rPr>
              <a:t>]</a:t>
            </a:r>
            <a:r>
              <a:rPr lang="en-US" sz="2400" baseline="30000" dirty="0">
                <a:latin typeface="Constantia" pitchFamily="18" charset="0"/>
              </a:rPr>
              <a:t>3+</a:t>
            </a:r>
            <a:endParaRPr lang="en-US" sz="2400" dirty="0">
              <a:latin typeface="Constantia" pitchFamily="18" charset="0"/>
            </a:endParaRPr>
          </a:p>
          <a:p>
            <a:pPr marL="0" lvl="0" indent="0">
              <a:buNone/>
            </a:pPr>
            <a:r>
              <a:rPr lang="en-US" sz="2400" dirty="0">
                <a:latin typeface="Constantia" pitchFamily="18" charset="0"/>
              </a:rPr>
              <a:t>Where AA is a symmetrical </a:t>
            </a:r>
            <a:r>
              <a:rPr lang="en-US" sz="2400" dirty="0" err="1">
                <a:latin typeface="Constantia" pitchFamily="18" charset="0"/>
              </a:rPr>
              <a:t>bidentate</a:t>
            </a:r>
            <a:r>
              <a:rPr lang="en-US" sz="2400" dirty="0">
                <a:latin typeface="Constantia" pitchFamily="18" charset="0"/>
              </a:rPr>
              <a:t> chelating ligand</a:t>
            </a:r>
          </a:p>
          <a:p>
            <a:endParaRPr lang="en-US" sz="2400" dirty="0">
              <a:latin typeface="Constant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18815" y="1371600"/>
            <a:ext cx="4943475" cy="2066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3"/>
          <p:cNvSpPr txBox="1">
            <a:spLocks noGrp="1"/>
          </p:cNvSpPr>
          <p:nvPr>
            <p:ph type="title"/>
          </p:nvPr>
        </p:nvSpPr>
        <p:spPr>
          <a:xfrm>
            <a:off x="0" y="30707"/>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4800600"/>
            <a:ext cx="5267325"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5602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762000" y="1066800"/>
            <a:ext cx="7239000" cy="4267199"/>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2762"/>
            <a:ext cx="9144000" cy="4525963"/>
          </a:xfrm>
        </p:spPr>
        <p:txBody>
          <a:bodyPr>
            <a:normAutofit/>
          </a:bodyPr>
          <a:lstStyle/>
          <a:p>
            <a:r>
              <a:rPr lang="en-US" sz="2400" dirty="0">
                <a:latin typeface="Constantia" pitchFamily="18" charset="0"/>
              </a:rPr>
              <a:t>i</a:t>
            </a:r>
            <a:r>
              <a:rPr lang="en-US" sz="2400" dirty="0" smtClean="0">
                <a:latin typeface="Constantia" pitchFamily="18" charset="0"/>
              </a:rPr>
              <a:t>i. [</a:t>
            </a:r>
            <a:r>
              <a:rPr lang="en-US" sz="2400" dirty="0">
                <a:latin typeface="Constantia" pitchFamily="18" charset="0"/>
              </a:rPr>
              <a:t>M(AA)</a:t>
            </a:r>
            <a:r>
              <a:rPr lang="en-US" sz="2400" baseline="-25000" dirty="0">
                <a:latin typeface="Constantia" pitchFamily="18" charset="0"/>
              </a:rPr>
              <a:t>2</a:t>
            </a:r>
            <a:r>
              <a:rPr lang="en-US" sz="2400" dirty="0">
                <a:latin typeface="Constantia" pitchFamily="18" charset="0"/>
              </a:rPr>
              <a:t>b</a:t>
            </a:r>
            <a:r>
              <a:rPr lang="en-US" sz="2400" baseline="-25000" dirty="0">
                <a:latin typeface="Constantia" pitchFamily="18" charset="0"/>
              </a:rPr>
              <a:t>2</a:t>
            </a:r>
            <a:r>
              <a:rPr lang="en-US" sz="2400" dirty="0" smtClean="0">
                <a:latin typeface="Constantia" pitchFamily="18" charset="0"/>
              </a:rPr>
              <a:t>] :   </a:t>
            </a:r>
            <a:r>
              <a:rPr lang="en-US" sz="2400" dirty="0">
                <a:latin typeface="Constantia" pitchFamily="18" charset="0"/>
              </a:rPr>
              <a:t>Here b is </a:t>
            </a:r>
            <a:r>
              <a:rPr lang="en-US" sz="2400" dirty="0" err="1">
                <a:latin typeface="Constantia" pitchFamily="18" charset="0"/>
              </a:rPr>
              <a:t>monodentate</a:t>
            </a:r>
            <a:r>
              <a:rPr lang="en-US" sz="2400" dirty="0">
                <a:latin typeface="Constantia" pitchFamily="18" charset="0"/>
              </a:rPr>
              <a:t> ligand.      </a:t>
            </a:r>
          </a:p>
          <a:p>
            <a:r>
              <a:rPr lang="en-US" sz="2400" dirty="0">
                <a:latin typeface="Constantia" pitchFamily="18" charset="0"/>
              </a:rPr>
              <a:t>Eg. [Co(en)</a:t>
            </a:r>
            <a:r>
              <a:rPr lang="en-US" sz="2400" baseline="-25000" dirty="0">
                <a:latin typeface="Constantia" pitchFamily="18" charset="0"/>
              </a:rPr>
              <a:t>2</a:t>
            </a:r>
            <a:r>
              <a:rPr lang="en-US" sz="2400" dirty="0">
                <a:latin typeface="Constantia" pitchFamily="18" charset="0"/>
              </a:rPr>
              <a:t>Cl</a:t>
            </a:r>
            <a:r>
              <a:rPr lang="en-US" sz="2400" baseline="-25000" dirty="0">
                <a:latin typeface="Constantia" pitchFamily="18" charset="0"/>
              </a:rPr>
              <a:t>2</a:t>
            </a:r>
            <a:r>
              <a:rPr lang="en-US" sz="2400" dirty="0">
                <a:latin typeface="Constantia" pitchFamily="18" charset="0"/>
              </a:rPr>
              <a:t>]</a:t>
            </a:r>
            <a:r>
              <a:rPr lang="en-US" sz="2400" baseline="30000" dirty="0">
                <a:latin typeface="Constantia" pitchFamily="18" charset="0"/>
              </a:rPr>
              <a:t>+</a:t>
            </a:r>
            <a:r>
              <a:rPr lang="en-US" sz="2400" dirty="0">
                <a:latin typeface="Constantia" pitchFamily="18" charset="0"/>
              </a:rPr>
              <a:t>, this types of complexes show both geometrical and optical isomers.</a:t>
            </a:r>
          </a:p>
          <a:p>
            <a:endParaRPr lang="en-US" sz="2400" dirty="0">
              <a:latin typeface="Constantia" pitchFamily="18" charset="0"/>
            </a:endParaRPr>
          </a:p>
        </p:txBody>
      </p:sp>
      <p:sp>
        <p:nvSpPr>
          <p:cNvPr id="5" name="Title 3"/>
          <p:cNvSpPr txBox="1">
            <a:spLocks noGrp="1"/>
          </p:cNvSpPr>
          <p:nvPr>
            <p:ph type="title"/>
          </p:nvPr>
        </p:nvSpPr>
        <p:spPr>
          <a:xfrm>
            <a:off x="0" y="30707"/>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00066" y="1371600"/>
            <a:ext cx="6324600" cy="353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2012624"/>
            <a:ext cx="1859292" cy="461665"/>
          </a:xfrm>
          <a:prstGeom prst="rect">
            <a:avLst/>
          </a:prstGeom>
          <a:noFill/>
        </p:spPr>
        <p:txBody>
          <a:bodyPr wrap="none" rtlCol="0">
            <a:spAutoFit/>
          </a:bodyPr>
          <a:lstStyle/>
          <a:p>
            <a:r>
              <a:rPr lang="en-US" sz="2400" dirty="0" err="1">
                <a:latin typeface="Constantia" pitchFamily="18" charset="0"/>
              </a:rPr>
              <a:t>c</a:t>
            </a:r>
            <a:r>
              <a:rPr lang="en-US" sz="2400" dirty="0" err="1" smtClean="0">
                <a:latin typeface="Constantia" pitchFamily="18" charset="0"/>
              </a:rPr>
              <a:t>is</a:t>
            </a:r>
            <a:r>
              <a:rPr lang="en-US" sz="2400" dirty="0" smtClean="0">
                <a:latin typeface="Constantia" pitchFamily="18" charset="0"/>
              </a:rPr>
              <a:t> geometry</a:t>
            </a:r>
            <a:endParaRPr lang="en-US" sz="2400" dirty="0">
              <a:latin typeface="Constantia" pitchFamily="18" charset="0"/>
            </a:endParaRPr>
          </a:p>
        </p:txBody>
      </p:sp>
      <p:sp>
        <p:nvSpPr>
          <p:cNvPr id="4" name="TextBox 3"/>
          <p:cNvSpPr txBox="1"/>
          <p:nvPr/>
        </p:nvSpPr>
        <p:spPr>
          <a:xfrm>
            <a:off x="1784082" y="4104606"/>
            <a:ext cx="2031967" cy="461665"/>
          </a:xfrm>
          <a:prstGeom prst="rect">
            <a:avLst/>
          </a:prstGeom>
          <a:noFill/>
        </p:spPr>
        <p:txBody>
          <a:bodyPr wrap="none" rtlCol="0">
            <a:spAutoFit/>
          </a:bodyPr>
          <a:lstStyle/>
          <a:p>
            <a:r>
              <a:rPr lang="en-US" sz="2400" dirty="0">
                <a:latin typeface="Constantia" pitchFamily="18" charset="0"/>
              </a:rPr>
              <a:t>t</a:t>
            </a:r>
            <a:r>
              <a:rPr lang="en-US" sz="2400" dirty="0" smtClean="0">
                <a:latin typeface="Constantia" pitchFamily="18" charset="0"/>
              </a:rPr>
              <a:t>rans </a:t>
            </a:r>
            <a:r>
              <a:rPr lang="en-US" sz="2400" dirty="0" err="1" smtClean="0">
                <a:latin typeface="Constantia" pitchFamily="18" charset="0"/>
              </a:rPr>
              <a:t>geomtry</a:t>
            </a:r>
            <a:endParaRPr lang="en-US" sz="2400" dirty="0">
              <a:latin typeface="Constantia" pitchFamily="18" charset="0"/>
            </a:endParaRPr>
          </a:p>
        </p:txBody>
      </p:sp>
      <p:cxnSp>
        <p:nvCxnSpPr>
          <p:cNvPr id="7" name="Straight Connector 6"/>
          <p:cNvCxnSpPr/>
          <p:nvPr/>
        </p:nvCxnSpPr>
        <p:spPr>
          <a:xfrm flipH="1">
            <a:off x="6705600" y="3352800"/>
            <a:ext cx="914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439788">
            <a:off x="7476685" y="3655192"/>
            <a:ext cx="1271284" cy="2123658"/>
          </a:xfrm>
          <a:prstGeom prst="rect">
            <a:avLst/>
          </a:prstGeom>
          <a:solidFill>
            <a:schemeClr val="accent3">
              <a:lumMod val="20000"/>
              <a:lumOff val="80000"/>
            </a:schemeClr>
          </a:solidFill>
        </p:spPr>
        <p:txBody>
          <a:bodyPr wrap="square" rtlCol="0">
            <a:spAutoFit/>
          </a:bodyPr>
          <a:lstStyle/>
          <a:p>
            <a:r>
              <a:rPr lang="en-US" sz="6600" b="1" dirty="0" smtClean="0">
                <a:solidFill>
                  <a:srgbClr val="FF0000"/>
                </a:solidFill>
              </a:rPr>
              <a:t>?</a:t>
            </a:r>
          </a:p>
          <a:p>
            <a:endParaRPr lang="en-US" sz="6600" b="1" dirty="0"/>
          </a:p>
        </p:txBody>
      </p:sp>
      <p:sp>
        <p:nvSpPr>
          <p:cNvPr id="11" name="TextBox 10"/>
          <p:cNvSpPr txBox="1"/>
          <p:nvPr/>
        </p:nvSpPr>
        <p:spPr>
          <a:xfrm>
            <a:off x="-3883" y="5221406"/>
            <a:ext cx="5966249" cy="1200329"/>
          </a:xfrm>
          <a:prstGeom prst="rect">
            <a:avLst/>
          </a:prstGeom>
          <a:noFill/>
        </p:spPr>
        <p:txBody>
          <a:bodyPr wrap="none" rtlCol="0">
            <a:spAutoFit/>
          </a:bodyPr>
          <a:lstStyle/>
          <a:p>
            <a:pPr marL="342900" indent="-342900">
              <a:buFont typeface="Wingdings" pitchFamily="2" charset="2"/>
              <a:buChar char="Ø"/>
            </a:pPr>
            <a:r>
              <a:rPr lang="en-US" sz="2400" dirty="0" smtClean="0">
                <a:solidFill>
                  <a:srgbClr val="FF0000"/>
                </a:solidFill>
                <a:latin typeface="Constantia" pitchFamily="18" charset="0"/>
              </a:rPr>
              <a:t>What do you think about the image of II?</a:t>
            </a:r>
          </a:p>
          <a:p>
            <a:pPr marL="342900" indent="-342900">
              <a:buFont typeface="Wingdings" pitchFamily="2" charset="2"/>
              <a:buChar char="Ø"/>
            </a:pPr>
            <a:r>
              <a:rPr lang="en-US" sz="2400" dirty="0">
                <a:solidFill>
                  <a:srgbClr val="FF0000"/>
                </a:solidFill>
                <a:latin typeface="Constantia" pitchFamily="18" charset="0"/>
              </a:rPr>
              <a:t> </a:t>
            </a:r>
            <a:r>
              <a:rPr lang="en-US" sz="2400" dirty="0" smtClean="0">
                <a:solidFill>
                  <a:srgbClr val="FF0000"/>
                </a:solidFill>
                <a:latin typeface="Constantia" pitchFamily="18" charset="0"/>
              </a:rPr>
              <a:t>Enantiomer ???</a:t>
            </a:r>
          </a:p>
          <a:p>
            <a:pPr marL="342900" indent="-342900">
              <a:buFont typeface="Wingdings" pitchFamily="2" charset="2"/>
              <a:buChar char="Ø"/>
            </a:pPr>
            <a:r>
              <a:rPr lang="en-US" sz="2400" dirty="0">
                <a:solidFill>
                  <a:srgbClr val="FF0000"/>
                </a:solidFill>
                <a:latin typeface="Constantia" pitchFamily="18" charset="0"/>
              </a:rPr>
              <a:t> </a:t>
            </a:r>
            <a:r>
              <a:rPr lang="en-US" sz="2400" dirty="0" err="1" smtClean="0">
                <a:solidFill>
                  <a:srgbClr val="FF0000"/>
                </a:solidFill>
                <a:latin typeface="Constantia" pitchFamily="18" charset="0"/>
              </a:rPr>
              <a:t>superimpossible</a:t>
            </a:r>
            <a:r>
              <a:rPr lang="en-US" sz="2400" dirty="0" smtClean="0">
                <a:solidFill>
                  <a:srgbClr val="FF0000"/>
                </a:solidFill>
                <a:latin typeface="Constantia" pitchFamily="18" charset="0"/>
              </a:rPr>
              <a:t>???</a:t>
            </a:r>
            <a:endParaRPr lang="en-US" sz="2400" dirty="0">
              <a:solidFill>
                <a:srgbClr val="FF0000"/>
              </a:solidFill>
              <a:latin typeface="Constantia" pitchFamily="18" charset="0"/>
            </a:endParaRPr>
          </a:p>
        </p:txBody>
      </p:sp>
      <p:sp>
        <p:nvSpPr>
          <p:cNvPr id="12" name="TextBox 11"/>
          <p:cNvSpPr txBox="1"/>
          <p:nvPr/>
        </p:nvSpPr>
        <p:spPr>
          <a:xfrm>
            <a:off x="247059" y="3069609"/>
            <a:ext cx="3568990" cy="1015663"/>
          </a:xfrm>
          <a:prstGeom prst="rect">
            <a:avLst/>
          </a:prstGeom>
          <a:noFill/>
        </p:spPr>
        <p:txBody>
          <a:bodyPr wrap="none" rtlCol="0">
            <a:spAutoFit/>
          </a:bodyPr>
          <a:lstStyle/>
          <a:p>
            <a:r>
              <a:rPr lang="en-US" sz="2000" dirty="0" smtClean="0">
                <a:solidFill>
                  <a:srgbClr val="0000FF"/>
                </a:solidFill>
                <a:latin typeface="Constantia" pitchFamily="18" charset="0"/>
              </a:rPr>
              <a:t>I and III optical isomerism</a:t>
            </a:r>
          </a:p>
          <a:p>
            <a:endParaRPr lang="en-US" sz="2000" dirty="0">
              <a:solidFill>
                <a:srgbClr val="0000FF"/>
              </a:solidFill>
              <a:latin typeface="Constantia" pitchFamily="18" charset="0"/>
            </a:endParaRPr>
          </a:p>
          <a:p>
            <a:r>
              <a:rPr lang="en-US" sz="2000" dirty="0" smtClean="0">
                <a:solidFill>
                  <a:srgbClr val="0000FF"/>
                </a:solidFill>
                <a:latin typeface="Constantia" pitchFamily="18" charset="0"/>
              </a:rPr>
              <a:t>I and II geometrical isomerism</a:t>
            </a:r>
            <a:endParaRPr lang="en-US" sz="2000" dirty="0">
              <a:solidFill>
                <a:srgbClr val="0000FF"/>
              </a:solidFill>
              <a:latin typeface="Constantia" pitchFamily="18" charset="0"/>
            </a:endParaRPr>
          </a:p>
        </p:txBody>
      </p:sp>
    </p:spTree>
    <p:extLst>
      <p:ext uri="{BB962C8B-B14F-4D97-AF65-F5344CB8AC3E}">
        <p14:creationId xmlns="" xmlns:p14="http://schemas.microsoft.com/office/powerpoint/2010/main" val="22560286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457200" lvl="1" indent="0" algn="ctr">
              <a:lnSpc>
                <a:spcPct val="150000"/>
              </a:lnSpc>
            </a:pPr>
            <a:r>
              <a:rPr lang="en-US" sz="2400" b="1" i="1" dirty="0" smtClean="0">
                <a:solidFill>
                  <a:schemeClr val="bg1">
                    <a:lumMod val="50000"/>
                  </a:schemeClr>
                </a:solidFill>
                <a:effectLst>
                  <a:outerShdw blurRad="38100" dist="38100" dir="2700000" algn="tl">
                    <a:srgbClr val="000000">
                      <a:alpha val="43137"/>
                    </a:srgbClr>
                  </a:outerShdw>
                </a:effectLst>
                <a:latin typeface="Castellar" pitchFamily="18" charset="0"/>
              </a:rPr>
              <a:t>3.2 . </a:t>
            </a:r>
            <a:r>
              <a:rPr lang="en-US" sz="2400" b="1" i="1" dirty="0" smtClean="0">
                <a:solidFill>
                  <a:srgbClr val="0000FF"/>
                </a:solidFill>
                <a:effectLst>
                  <a:outerShdw blurRad="38100" dist="38100" dir="2700000" algn="tl">
                    <a:srgbClr val="000000">
                      <a:alpha val="43137"/>
                    </a:srgbClr>
                  </a:outerShdw>
                </a:effectLst>
                <a:latin typeface="Castellar" pitchFamily="18" charset="0"/>
              </a:rPr>
              <a:t>Valence bond theory</a:t>
            </a:r>
          </a:p>
        </p:txBody>
      </p:sp>
      <p:sp>
        <p:nvSpPr>
          <p:cNvPr id="3" name="Rectangle 2"/>
          <p:cNvSpPr/>
          <p:nvPr/>
        </p:nvSpPr>
        <p:spPr>
          <a:xfrm>
            <a:off x="0" y="457200"/>
            <a:ext cx="9144000" cy="4893647"/>
          </a:xfrm>
          <a:prstGeom prst="rect">
            <a:avLst/>
          </a:prstGeom>
        </p:spPr>
        <p:txBody>
          <a:bodyPr wrap="square">
            <a:spAutoFit/>
          </a:bodyPr>
          <a:lstStyle/>
          <a:p>
            <a:pPr marL="342900" indent="-342900" algn="just">
              <a:buFont typeface="Wingdings" pitchFamily="2" charset="2"/>
              <a:buChar char="Ø"/>
            </a:pPr>
            <a:r>
              <a:rPr lang="en-US" sz="2400" dirty="0" smtClean="0">
                <a:latin typeface="Constantia" pitchFamily="18" charset="0"/>
              </a:rPr>
              <a:t>This </a:t>
            </a:r>
            <a:r>
              <a:rPr lang="en-US" sz="2400" dirty="0">
                <a:latin typeface="Constantia" pitchFamily="18" charset="0"/>
              </a:rPr>
              <a:t>theory was proposed by </a:t>
            </a:r>
            <a:r>
              <a:rPr lang="en-US" sz="2400" b="1" dirty="0">
                <a:solidFill>
                  <a:srgbClr val="0000FF"/>
                </a:solidFill>
                <a:latin typeface="Constantia" pitchFamily="18" charset="0"/>
              </a:rPr>
              <a:t>L. Pauling </a:t>
            </a:r>
            <a:r>
              <a:rPr lang="en-US" sz="2400" dirty="0">
                <a:latin typeface="Constantia" pitchFamily="18" charset="0"/>
              </a:rPr>
              <a:t>in 1930 s. </a:t>
            </a:r>
            <a:endParaRPr lang="en-US" sz="2400" dirty="0" smtClean="0">
              <a:latin typeface="Constantia" pitchFamily="18" charset="0"/>
            </a:endParaRPr>
          </a:p>
          <a:p>
            <a:pPr marL="342900" indent="-342900" algn="just">
              <a:buFont typeface="Wingdings" pitchFamily="2" charset="2"/>
              <a:buChar char="Ø"/>
            </a:pPr>
            <a:r>
              <a:rPr lang="en-US" sz="2400" dirty="0" smtClean="0">
                <a:latin typeface="Constantia" pitchFamily="18" charset="0"/>
              </a:rPr>
              <a:t>According </a:t>
            </a:r>
            <a:r>
              <a:rPr lang="en-US" sz="2400" dirty="0">
                <a:latin typeface="Constantia" pitchFamily="18" charset="0"/>
              </a:rPr>
              <a:t>to this theory, when a complex is </a:t>
            </a:r>
            <a:r>
              <a:rPr lang="en-US" sz="2400" dirty="0" smtClean="0">
                <a:latin typeface="Constantia" pitchFamily="18" charset="0"/>
              </a:rPr>
              <a:t>formed</a:t>
            </a:r>
            <a:r>
              <a:rPr lang="en-US" sz="2400" dirty="0">
                <a:latin typeface="Constantia" pitchFamily="18" charset="0"/>
              </a:rPr>
              <a:t>, the metal ion/atom provides </a:t>
            </a:r>
            <a:r>
              <a:rPr lang="en-US" sz="2400" b="1" i="1" u="sng" dirty="0">
                <a:solidFill>
                  <a:srgbClr val="00B0F0"/>
                </a:solidFill>
                <a:latin typeface="Constantia" pitchFamily="18" charset="0"/>
              </a:rPr>
              <a:t>empty orbitals </a:t>
            </a:r>
            <a:r>
              <a:rPr lang="en-US" sz="2400" dirty="0">
                <a:latin typeface="Constantia" pitchFamily="18" charset="0"/>
              </a:rPr>
              <a:t>to the surrounding </a:t>
            </a:r>
            <a:r>
              <a:rPr lang="en-US" sz="2400" b="1" i="1" u="sng" dirty="0" smtClean="0">
                <a:solidFill>
                  <a:srgbClr val="00B0F0"/>
                </a:solidFill>
                <a:effectLst>
                  <a:outerShdw blurRad="38100" dist="38100" dir="2700000" algn="tl">
                    <a:srgbClr val="000000">
                      <a:alpha val="43137"/>
                    </a:srgbClr>
                  </a:outerShdw>
                </a:effectLst>
                <a:latin typeface="Constantia" pitchFamily="18" charset="0"/>
              </a:rPr>
              <a:t>ligands</a:t>
            </a:r>
            <a:r>
              <a:rPr lang="en-US" sz="2400" dirty="0" smtClean="0">
                <a:latin typeface="Constantia" pitchFamily="18" charset="0"/>
              </a:rPr>
              <a:t>.</a:t>
            </a:r>
          </a:p>
          <a:p>
            <a:pPr marL="342900" indent="-342900" algn="just">
              <a:buFont typeface="Wingdings" pitchFamily="2" charset="2"/>
              <a:buChar char="Ø"/>
            </a:pPr>
            <a:r>
              <a:rPr lang="en-US" sz="2400" b="1" i="1" dirty="0" smtClean="0">
                <a:solidFill>
                  <a:srgbClr val="C00000"/>
                </a:solidFill>
                <a:effectLst>
                  <a:outerShdw blurRad="38100" dist="38100" dir="2700000" algn="tl">
                    <a:srgbClr val="000000">
                      <a:alpha val="43137"/>
                    </a:srgbClr>
                  </a:outerShdw>
                </a:effectLst>
                <a:latin typeface="Constantia" pitchFamily="18" charset="0"/>
              </a:rPr>
              <a:t>Coordination number </a:t>
            </a:r>
            <a:r>
              <a:rPr lang="en-US" sz="2400" dirty="0">
                <a:latin typeface="Constantia" pitchFamily="18" charset="0"/>
              </a:rPr>
              <a:t>shows the number of such empty orbitals, i.e., number of empty </a:t>
            </a:r>
            <a:r>
              <a:rPr lang="en-US" sz="2400" dirty="0" smtClean="0">
                <a:latin typeface="Constantia" pitchFamily="18" charset="0"/>
              </a:rPr>
              <a:t>orbitals = CN</a:t>
            </a:r>
          </a:p>
          <a:p>
            <a:pPr marL="342900" indent="-342900" algn="just">
              <a:buFont typeface="Wingdings" pitchFamily="2" charset="2"/>
              <a:buChar char="Ø"/>
            </a:pPr>
            <a:endParaRPr lang="en-US" sz="2400" dirty="0" smtClean="0">
              <a:latin typeface="Constantia" pitchFamily="18" charset="0"/>
            </a:endParaRPr>
          </a:p>
          <a:p>
            <a:pPr marL="342900" indent="-342900" algn="just">
              <a:buFont typeface="Wingdings" pitchFamily="2" charset="2"/>
              <a:buChar char="Ø"/>
            </a:pPr>
            <a:r>
              <a:rPr lang="en-US" sz="2400" dirty="0" smtClean="0">
                <a:latin typeface="Constantia" pitchFamily="18" charset="0"/>
              </a:rPr>
              <a:t>These </a:t>
            </a:r>
            <a:r>
              <a:rPr lang="en-US" sz="2400" dirty="0">
                <a:latin typeface="Constantia" pitchFamily="18" charset="0"/>
              </a:rPr>
              <a:t>empty orbitals </a:t>
            </a:r>
            <a:r>
              <a:rPr lang="en-US" sz="2400" dirty="0" err="1">
                <a:latin typeface="Constantia" pitchFamily="18" charset="0"/>
              </a:rPr>
              <a:t>hybridised</a:t>
            </a:r>
            <a:r>
              <a:rPr lang="en-US" sz="2400" dirty="0">
                <a:latin typeface="Constantia" pitchFamily="18" charset="0"/>
              </a:rPr>
              <a:t> </a:t>
            </a:r>
            <a:r>
              <a:rPr lang="en-US" sz="2400" dirty="0" smtClean="0">
                <a:latin typeface="Constantia" pitchFamily="18" charset="0"/>
              </a:rPr>
              <a:t>before </a:t>
            </a:r>
            <a:r>
              <a:rPr lang="en-US" sz="2400" dirty="0">
                <a:latin typeface="Constantia" pitchFamily="18" charset="0"/>
              </a:rPr>
              <a:t>participation in bonding and the nature of </a:t>
            </a:r>
            <a:r>
              <a:rPr lang="en-US" sz="2400" dirty="0" err="1">
                <a:latin typeface="Constantia" pitchFamily="18" charset="0"/>
              </a:rPr>
              <a:t>hybridisation</a:t>
            </a:r>
            <a:r>
              <a:rPr lang="en-US" sz="2400" dirty="0">
                <a:latin typeface="Constantia" pitchFamily="18" charset="0"/>
              </a:rPr>
              <a:t> depends on the nature of metal </a:t>
            </a:r>
            <a:r>
              <a:rPr lang="en-US" sz="2400" dirty="0" smtClean="0">
                <a:latin typeface="Constantia" pitchFamily="18" charset="0"/>
              </a:rPr>
              <a:t>and </a:t>
            </a:r>
            <a:r>
              <a:rPr lang="en-US" sz="2400" dirty="0">
                <a:latin typeface="Constantia" pitchFamily="18" charset="0"/>
              </a:rPr>
              <a:t>on the nature of approaching ligand</a:t>
            </a:r>
            <a:r>
              <a:rPr lang="en-US" sz="2400" dirty="0" smtClean="0">
                <a:latin typeface="Constantia" pitchFamily="18" charset="0"/>
              </a:rPr>
              <a:t>.</a:t>
            </a:r>
          </a:p>
          <a:p>
            <a:pPr marL="342900" indent="-342900" algn="just">
              <a:buFont typeface="Wingdings" pitchFamily="2" charset="2"/>
              <a:buChar char="Ø"/>
            </a:pPr>
            <a:r>
              <a:rPr lang="en-US" sz="2400" dirty="0" smtClean="0">
                <a:latin typeface="Constantia" pitchFamily="18" charset="0"/>
              </a:rPr>
              <a:t>Complex geometry can be linked to </a:t>
            </a:r>
            <a:r>
              <a:rPr lang="en-US" sz="2400" b="1" i="1" u="sng" dirty="0" smtClean="0">
                <a:solidFill>
                  <a:srgbClr val="C00000"/>
                </a:solidFill>
                <a:effectLst>
                  <a:outerShdw blurRad="38100" dist="38100" dir="2700000" algn="tl">
                    <a:srgbClr val="000000">
                      <a:alpha val="43137"/>
                    </a:srgbClr>
                  </a:outerShdw>
                </a:effectLst>
                <a:latin typeface="Constantia" pitchFamily="18" charset="0"/>
              </a:rPr>
              <a:t>five</a:t>
            </a:r>
            <a:r>
              <a:rPr lang="en-US" sz="2400" dirty="0" smtClean="0">
                <a:latin typeface="Constantia" pitchFamily="18" charset="0"/>
              </a:rPr>
              <a:t> main orbital hybridization processes.</a:t>
            </a:r>
          </a:p>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pic>
        <p:nvPicPr>
          <p:cNvPr id="6146" name="Picture 2"/>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 xmlns:a14="http://schemas.microsoft.com/office/drawing/2010/main" val="0"/>
              </a:ext>
            </a:extLst>
          </a:blip>
          <a:srcRect/>
          <a:stretch>
            <a:fillRect/>
          </a:stretch>
        </p:blipFill>
        <p:spPr bwMode="auto">
          <a:xfrm>
            <a:off x="-17060" y="4572000"/>
            <a:ext cx="9161060" cy="2280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smtClean="0">
                <a:latin typeface="Constantia" pitchFamily="18" charset="0"/>
              </a:rPr>
              <a:t>Cont’d</a:t>
            </a:r>
            <a:endParaRPr lang="en-US" dirty="0">
              <a:latin typeface="Constantia" pitchFamily="18" charset="0"/>
            </a:endParaRPr>
          </a:p>
        </p:txBody>
      </p:sp>
      <p:sp>
        <p:nvSpPr>
          <p:cNvPr id="3" name="Rectangle 2"/>
          <p:cNvSpPr/>
          <p:nvPr/>
        </p:nvSpPr>
        <p:spPr>
          <a:xfrm>
            <a:off x="0" y="457200"/>
            <a:ext cx="9144000" cy="7694414"/>
          </a:xfrm>
          <a:prstGeom prst="rect">
            <a:avLst/>
          </a:prstGeom>
        </p:spPr>
        <p:txBody>
          <a:bodyPr wrap="square">
            <a:spAutoFit/>
          </a:bodyPr>
          <a:lstStyle/>
          <a:p>
            <a:pPr marL="342900" indent="-342900" algn="just">
              <a:buFont typeface="Wingdings" pitchFamily="2" charset="2"/>
              <a:buChar char="Ø"/>
            </a:pPr>
            <a:r>
              <a:rPr lang="en-US" sz="2600" dirty="0" smtClean="0">
                <a:latin typeface="Constantia" pitchFamily="18" charset="0"/>
              </a:rPr>
              <a:t>The valence bond theory proposes the formation of a complex in a number of steps.</a:t>
            </a:r>
          </a:p>
          <a:p>
            <a:pPr algn="just"/>
            <a:endParaRPr lang="en-US" sz="2600" dirty="0">
              <a:latin typeface="Constantia" pitchFamily="18" charset="0"/>
            </a:endParaRPr>
          </a:p>
          <a:p>
            <a:pPr algn="just"/>
            <a:r>
              <a:rPr lang="en-US" sz="2600" dirty="0" smtClean="0">
                <a:latin typeface="Constantia" pitchFamily="18" charset="0"/>
              </a:rPr>
              <a:t>1</a:t>
            </a:r>
            <a:r>
              <a:rPr lang="en-US" sz="2600" b="1" i="1" dirty="0" smtClean="0">
                <a:latin typeface="Constantia" pitchFamily="18" charset="0"/>
              </a:rPr>
              <a:t>.  </a:t>
            </a:r>
            <a:r>
              <a:rPr lang="en-US" sz="2600" b="1" i="1" dirty="0" smtClean="0">
                <a:solidFill>
                  <a:srgbClr val="0000FF"/>
                </a:solidFill>
                <a:latin typeface="Constantia" pitchFamily="18" charset="0"/>
              </a:rPr>
              <a:t>Write the valence shell of electronic configuration of the metal.</a:t>
            </a:r>
          </a:p>
          <a:p>
            <a:pPr algn="just"/>
            <a:endParaRPr lang="en-US" sz="2600" b="1" i="1" dirty="0" smtClean="0">
              <a:solidFill>
                <a:srgbClr val="0000FF"/>
              </a:solidFill>
              <a:latin typeface="Constantia" pitchFamily="18" charset="0"/>
            </a:endParaRPr>
          </a:p>
          <a:p>
            <a:pPr algn="just"/>
            <a:endParaRPr lang="en-US" sz="2600" b="1" i="1" dirty="0" smtClean="0">
              <a:solidFill>
                <a:srgbClr val="0000FF"/>
              </a:solidFill>
              <a:latin typeface="Constantia" pitchFamily="18" charset="0"/>
            </a:endParaRPr>
          </a:p>
          <a:p>
            <a:pPr algn="just"/>
            <a:r>
              <a:rPr lang="en-US" sz="2600" b="1" i="1" dirty="0" smtClean="0">
                <a:solidFill>
                  <a:srgbClr val="0000FF"/>
                </a:solidFill>
                <a:latin typeface="Constantia" pitchFamily="18" charset="0"/>
              </a:rPr>
              <a:t>2.  Write </a:t>
            </a:r>
            <a:r>
              <a:rPr lang="en-US" sz="2600" b="1" i="1" dirty="0">
                <a:solidFill>
                  <a:srgbClr val="0000FF"/>
                </a:solidFill>
                <a:latin typeface="Constantia" pitchFamily="18" charset="0"/>
              </a:rPr>
              <a:t>the valence shell of electronic configuration of </a:t>
            </a:r>
            <a:r>
              <a:rPr lang="en-US" sz="2600" b="1" i="1" dirty="0" smtClean="0">
                <a:solidFill>
                  <a:srgbClr val="0000FF"/>
                </a:solidFill>
                <a:latin typeface="Constantia" pitchFamily="18" charset="0"/>
              </a:rPr>
              <a:t>the ion</a:t>
            </a:r>
          </a:p>
          <a:p>
            <a:pPr marL="457200" indent="-457200" algn="just">
              <a:buAutoNum type="arabicPeriod"/>
            </a:pPr>
            <a:endParaRPr lang="en-US" sz="2600" b="1" i="1" dirty="0">
              <a:solidFill>
                <a:srgbClr val="0000FF"/>
              </a:solidFill>
              <a:latin typeface="Constantia" pitchFamily="18" charset="0"/>
            </a:endParaRPr>
          </a:p>
          <a:p>
            <a:pPr algn="just"/>
            <a:endParaRPr lang="en-US" sz="2600" b="1" i="1" dirty="0" smtClean="0">
              <a:solidFill>
                <a:srgbClr val="0000FF"/>
              </a:solidFill>
              <a:latin typeface="Constantia" pitchFamily="18" charset="0"/>
            </a:endParaRPr>
          </a:p>
          <a:p>
            <a:pPr algn="just"/>
            <a:endParaRPr lang="en-US" sz="2600" b="1" i="1" dirty="0" smtClean="0">
              <a:solidFill>
                <a:srgbClr val="0000FF"/>
              </a:solidFill>
              <a:latin typeface="Constantia" pitchFamily="18" charset="0"/>
            </a:endParaRPr>
          </a:p>
          <a:p>
            <a:pPr algn="just"/>
            <a:r>
              <a:rPr lang="en-US" sz="2600" b="1" i="1" dirty="0" smtClean="0">
                <a:solidFill>
                  <a:srgbClr val="0000FF"/>
                </a:solidFill>
                <a:latin typeface="Constantia" pitchFamily="18" charset="0"/>
              </a:rPr>
              <a:t>3.  Write </a:t>
            </a:r>
            <a:r>
              <a:rPr lang="en-US" sz="2600" b="1" i="1" dirty="0">
                <a:solidFill>
                  <a:srgbClr val="0000FF"/>
                </a:solidFill>
                <a:latin typeface="Constantia" pitchFamily="18" charset="0"/>
              </a:rPr>
              <a:t>the </a:t>
            </a:r>
            <a:r>
              <a:rPr lang="en-US" sz="2600" b="1" i="1" dirty="0" smtClean="0">
                <a:solidFill>
                  <a:srgbClr val="0000FF"/>
                </a:solidFill>
                <a:latin typeface="Constantia" pitchFamily="18" charset="0"/>
              </a:rPr>
              <a:t>configuration </a:t>
            </a:r>
            <a:r>
              <a:rPr lang="en-US" sz="2600" b="1" i="1" dirty="0">
                <a:solidFill>
                  <a:srgbClr val="0000FF"/>
                </a:solidFill>
                <a:latin typeface="Constantia" pitchFamily="18" charset="0"/>
              </a:rPr>
              <a:t>of </a:t>
            </a:r>
            <a:r>
              <a:rPr lang="en-US" sz="2600" b="1" i="1" dirty="0" smtClean="0">
                <a:solidFill>
                  <a:srgbClr val="0000FF"/>
                </a:solidFill>
                <a:latin typeface="Constantia" pitchFamily="18" charset="0"/>
              </a:rPr>
              <a:t>the complex.</a:t>
            </a:r>
          </a:p>
          <a:p>
            <a:pPr algn="just"/>
            <a:endParaRPr lang="en-US" sz="2600" dirty="0" smtClean="0">
              <a:latin typeface="Constantia" pitchFamily="18" charset="0"/>
            </a:endParaRPr>
          </a:p>
          <a:p>
            <a:pPr marL="342900" indent="-342900" algn="just">
              <a:buFont typeface="Wingdings" pitchFamily="2" charset="2"/>
              <a:buChar char="Ø"/>
            </a:pPr>
            <a:endParaRPr lang="en-US" sz="2600" dirty="0" smtClean="0">
              <a:latin typeface="Constantia" pitchFamily="18" charset="0"/>
            </a:endParaRPr>
          </a:p>
          <a:p>
            <a:pPr marL="342900" indent="-342900" algn="just">
              <a:buFont typeface="Wingdings" pitchFamily="2" charset="2"/>
              <a:buChar char="Ø"/>
            </a:pPr>
            <a:endParaRPr lang="en-US" sz="2600" dirty="0">
              <a:latin typeface="Constantia" pitchFamily="18" charset="0"/>
            </a:endParaRPr>
          </a:p>
          <a:p>
            <a:pPr marL="342900" indent="-342900" algn="just">
              <a:buFont typeface="Wingdings" pitchFamily="2" charset="2"/>
              <a:buChar char="Ø"/>
            </a:pPr>
            <a:endParaRPr lang="en-US" sz="2600" dirty="0" smtClean="0">
              <a:latin typeface="Constantia" pitchFamily="18" charset="0"/>
            </a:endParaRPr>
          </a:p>
          <a:p>
            <a:pPr algn="just"/>
            <a:endParaRPr lang="en-US" sz="2600" dirty="0" smtClean="0">
              <a:latin typeface="Constantia" pitchFamily="18" charset="0"/>
            </a:endParaRPr>
          </a:p>
          <a:p>
            <a:pPr algn="just"/>
            <a:endParaRPr lang="en-US" sz="2600" dirty="0">
              <a:latin typeface="Constantia" pitchFamily="18" charset="0"/>
            </a:endParaRPr>
          </a:p>
        </p:txBody>
      </p:sp>
    </p:spTree>
    <p:extLst>
      <p:ext uri="{BB962C8B-B14F-4D97-AF65-F5344CB8AC3E}">
        <p14:creationId xmlns="" xmlns:p14="http://schemas.microsoft.com/office/powerpoint/2010/main" val="4096479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a:latin typeface="Constantia" pitchFamily="18" charset="0"/>
              </a:rPr>
              <a:t>Cont’d</a:t>
            </a: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sp>
        <p:nvSpPr>
          <p:cNvPr id="4" name="Rectangle 3"/>
          <p:cNvSpPr/>
          <p:nvPr/>
        </p:nvSpPr>
        <p:spPr>
          <a:xfrm>
            <a:off x="25080" y="457200"/>
            <a:ext cx="9118919" cy="1569660"/>
          </a:xfrm>
          <a:prstGeom prst="rect">
            <a:avLst/>
          </a:prstGeom>
        </p:spPr>
        <p:txBody>
          <a:bodyPr wrap="square">
            <a:spAutoFit/>
          </a:bodyPr>
          <a:lstStyle/>
          <a:p>
            <a:r>
              <a:rPr lang="en-US" sz="2400" dirty="0">
                <a:latin typeface="Constantia" pitchFamily="18" charset="0"/>
              </a:rPr>
              <a:t> </a:t>
            </a:r>
            <a:r>
              <a:rPr lang="en-US" sz="2400" b="1" dirty="0" smtClean="0">
                <a:solidFill>
                  <a:srgbClr val="0000FF"/>
                </a:solidFill>
                <a:latin typeface="Constantia" pitchFamily="18" charset="0"/>
              </a:rPr>
              <a:t>I. Two-Coordinate </a:t>
            </a:r>
            <a:r>
              <a:rPr lang="en-US" sz="2400" b="1" dirty="0">
                <a:solidFill>
                  <a:srgbClr val="0000FF"/>
                </a:solidFill>
                <a:latin typeface="Constantia" pitchFamily="18" charset="0"/>
              </a:rPr>
              <a:t>Compounds:  </a:t>
            </a:r>
            <a:r>
              <a:rPr lang="en-US" sz="2400" dirty="0">
                <a:latin typeface="Constantia" pitchFamily="18" charset="0"/>
              </a:rPr>
              <a:t>Linear </a:t>
            </a:r>
            <a:r>
              <a:rPr lang="en-US" sz="2400" dirty="0" err="1">
                <a:latin typeface="Constantia" pitchFamily="18" charset="0"/>
              </a:rPr>
              <a:t>sp</a:t>
            </a:r>
            <a:r>
              <a:rPr lang="en-US" sz="2400" dirty="0">
                <a:latin typeface="Constantia" pitchFamily="18" charset="0"/>
              </a:rPr>
              <a:t> hybridized transition metal complexes</a:t>
            </a:r>
            <a:r>
              <a:rPr lang="en-US" sz="2400" dirty="0" smtClean="0">
                <a:latin typeface="Constantia" pitchFamily="18" charset="0"/>
              </a:rPr>
              <a:t>:</a:t>
            </a:r>
          </a:p>
          <a:p>
            <a:r>
              <a:rPr lang="de-DE" sz="2400" dirty="0">
                <a:latin typeface="Constantia" pitchFamily="18" charset="0"/>
              </a:rPr>
              <a:t>a.  Consider [</a:t>
            </a:r>
            <a:r>
              <a:rPr lang="de-DE" sz="2400" dirty="0" smtClean="0">
                <a:latin typeface="Constantia" pitchFamily="18" charset="0"/>
              </a:rPr>
              <a:t>Ag(NH</a:t>
            </a:r>
            <a:r>
              <a:rPr lang="de-DE" sz="2400" baseline="-25000" dirty="0" smtClean="0">
                <a:latin typeface="Constantia" pitchFamily="18" charset="0"/>
              </a:rPr>
              <a:t>3</a:t>
            </a:r>
            <a:r>
              <a:rPr lang="de-DE" sz="2400" dirty="0" smtClean="0">
                <a:latin typeface="Constantia" pitchFamily="18" charset="0"/>
              </a:rPr>
              <a:t>)</a:t>
            </a:r>
            <a:r>
              <a:rPr lang="de-DE" sz="2400" baseline="-25000" dirty="0" smtClean="0">
                <a:latin typeface="Constantia" pitchFamily="18" charset="0"/>
              </a:rPr>
              <a:t>2</a:t>
            </a:r>
            <a:r>
              <a:rPr lang="de-DE" sz="2400" dirty="0" smtClean="0">
                <a:latin typeface="Constantia" pitchFamily="18" charset="0"/>
              </a:rPr>
              <a:t>]</a:t>
            </a:r>
            <a:r>
              <a:rPr lang="de-DE" sz="2400" baseline="30000" dirty="0" smtClean="0">
                <a:latin typeface="Constantia" pitchFamily="18" charset="0"/>
              </a:rPr>
              <a:t>+</a:t>
            </a:r>
            <a:r>
              <a:rPr lang="de-DE" sz="2400" dirty="0" smtClean="0">
                <a:latin typeface="Constantia" pitchFamily="18" charset="0"/>
              </a:rPr>
              <a:t>    Ag </a:t>
            </a:r>
            <a:r>
              <a:rPr lang="de-DE" sz="2400" dirty="0">
                <a:latin typeface="Constantia" pitchFamily="18" charset="0"/>
              </a:rPr>
              <a:t>= </a:t>
            </a:r>
            <a:r>
              <a:rPr lang="de-DE" sz="2400" dirty="0" smtClean="0">
                <a:latin typeface="Constantia" pitchFamily="18" charset="0"/>
              </a:rPr>
              <a:t>5s</a:t>
            </a:r>
            <a:r>
              <a:rPr lang="de-DE" sz="2400" baseline="30000" dirty="0" smtClean="0">
                <a:latin typeface="Constantia" pitchFamily="18" charset="0"/>
              </a:rPr>
              <a:t>1</a:t>
            </a:r>
            <a:r>
              <a:rPr lang="de-DE" sz="2400" dirty="0" smtClean="0">
                <a:latin typeface="Constantia" pitchFamily="18" charset="0"/>
              </a:rPr>
              <a:t>4d</a:t>
            </a:r>
            <a:r>
              <a:rPr lang="de-DE" sz="2400" baseline="30000" dirty="0" smtClean="0">
                <a:latin typeface="Constantia" pitchFamily="18" charset="0"/>
              </a:rPr>
              <a:t>10</a:t>
            </a:r>
            <a:r>
              <a:rPr lang="de-DE" sz="2400" dirty="0" smtClean="0">
                <a:latin typeface="Constantia" pitchFamily="18" charset="0"/>
              </a:rPr>
              <a:t>   Ag+= 5s</a:t>
            </a:r>
            <a:r>
              <a:rPr lang="de-DE" sz="2400" baseline="30000" dirty="0" smtClean="0">
                <a:latin typeface="Constantia" pitchFamily="18" charset="0"/>
              </a:rPr>
              <a:t>0</a:t>
            </a:r>
            <a:r>
              <a:rPr lang="de-DE" sz="2400" dirty="0" smtClean="0">
                <a:latin typeface="Constantia" pitchFamily="18" charset="0"/>
              </a:rPr>
              <a:t>4d</a:t>
            </a:r>
            <a:r>
              <a:rPr lang="de-DE" sz="2400" baseline="30000" dirty="0" smtClean="0">
                <a:latin typeface="Constantia" pitchFamily="18" charset="0"/>
              </a:rPr>
              <a:t>10</a:t>
            </a:r>
            <a:endParaRPr lang="de-DE" sz="2400" baseline="30000" dirty="0">
              <a:latin typeface="Constantia" pitchFamily="18" charset="0"/>
            </a:endParaRPr>
          </a:p>
          <a:p>
            <a:r>
              <a:rPr lang="de-DE" sz="2400" dirty="0">
                <a:latin typeface="Constantia" pitchFamily="18" charset="0"/>
              </a:rPr>
              <a:t> </a:t>
            </a:r>
            <a:endParaRPr lang="en-US" sz="2400" dirty="0">
              <a:latin typeface="Constantia"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079" y="1828800"/>
            <a:ext cx="9118919" cy="2228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80" y="405765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04" y="4676775"/>
            <a:ext cx="9112094" cy="2181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076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a:latin typeface="Constantia" pitchFamily="18" charset="0"/>
              </a:rPr>
              <a:t>Cont’d</a:t>
            </a: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sp>
        <p:nvSpPr>
          <p:cNvPr id="4" name="Rectangle 3"/>
          <p:cNvSpPr/>
          <p:nvPr/>
        </p:nvSpPr>
        <p:spPr>
          <a:xfrm>
            <a:off x="34118" y="457200"/>
            <a:ext cx="9109881" cy="3416320"/>
          </a:xfrm>
          <a:prstGeom prst="rect">
            <a:avLst/>
          </a:prstGeom>
        </p:spPr>
        <p:txBody>
          <a:bodyPr wrap="square">
            <a:spAutoFit/>
          </a:bodyPr>
          <a:lstStyle/>
          <a:p>
            <a:r>
              <a:rPr lang="en-US" sz="2400" b="1" dirty="0">
                <a:solidFill>
                  <a:srgbClr val="0000FF"/>
                </a:solidFill>
                <a:latin typeface="Constantia" pitchFamily="18" charset="0"/>
              </a:rPr>
              <a:t>II. Four </a:t>
            </a:r>
            <a:r>
              <a:rPr lang="en-US" sz="2400" b="1" dirty="0" smtClean="0">
                <a:solidFill>
                  <a:srgbClr val="0000FF"/>
                </a:solidFill>
                <a:latin typeface="Constantia" pitchFamily="18" charset="0"/>
              </a:rPr>
              <a:t>Coordinate Compounds:</a:t>
            </a:r>
          </a:p>
          <a:p>
            <a:pPr marL="342900" indent="-342900">
              <a:buFont typeface="Wingdings" pitchFamily="2" charset="2"/>
              <a:buChar char="Ø"/>
            </a:pPr>
            <a:r>
              <a:rPr lang="en-US" sz="2400" dirty="0" smtClean="0">
                <a:latin typeface="Constantia" pitchFamily="18" charset="0"/>
              </a:rPr>
              <a:t>Four ligands around a central metal atom can give either a </a:t>
            </a:r>
            <a:r>
              <a:rPr lang="en-US" sz="2400" b="1" i="1" dirty="0" smtClean="0">
                <a:solidFill>
                  <a:srgbClr val="FF0000"/>
                </a:solidFill>
                <a:latin typeface="Constantia" pitchFamily="18" charset="0"/>
              </a:rPr>
              <a:t>square planar </a:t>
            </a:r>
            <a:r>
              <a:rPr lang="en-US" sz="2400" dirty="0" smtClean="0">
                <a:latin typeface="Constantia" pitchFamily="18" charset="0"/>
              </a:rPr>
              <a:t>or a </a:t>
            </a:r>
            <a:r>
              <a:rPr lang="en-US" sz="2400" b="1" i="1" dirty="0" smtClean="0">
                <a:solidFill>
                  <a:srgbClr val="FF0000"/>
                </a:solidFill>
                <a:latin typeface="Constantia" pitchFamily="18" charset="0"/>
              </a:rPr>
              <a:t>tetrahedral</a:t>
            </a:r>
            <a:r>
              <a:rPr lang="en-US" sz="2400" dirty="0" smtClean="0">
                <a:latin typeface="Constantia" pitchFamily="18" charset="0"/>
              </a:rPr>
              <a:t> arrangement. </a:t>
            </a:r>
          </a:p>
          <a:p>
            <a:pPr marL="342900" indent="-342900">
              <a:buFont typeface="Wingdings" pitchFamily="2" charset="2"/>
              <a:buChar char="Ø"/>
            </a:pPr>
            <a:r>
              <a:rPr lang="en-US" sz="2400" dirty="0" smtClean="0">
                <a:latin typeface="Constantia" pitchFamily="18" charset="0"/>
              </a:rPr>
              <a:t>Which geometry shall prevail depends on the nature of the ligand and the configuration of the metal atom.</a:t>
            </a:r>
          </a:p>
          <a:p>
            <a:pPr marL="342900" indent="-342900">
              <a:buFont typeface="Wingdings" pitchFamily="2" charset="2"/>
              <a:buChar char="Ø"/>
            </a:pPr>
            <a:r>
              <a:rPr lang="en-US" sz="2400" dirty="0" smtClean="0">
                <a:latin typeface="Constantia" pitchFamily="18" charset="0"/>
              </a:rPr>
              <a:t>In general, strong ligands tend to pair up metal electrons and give square planar complexes, however, there are notable exceptions to this generalization. </a:t>
            </a:r>
          </a:p>
          <a:p>
            <a:r>
              <a:rPr lang="en-US" sz="2400" dirty="0" smtClean="0">
                <a:latin typeface="Constantia" pitchFamily="18" charset="0"/>
              </a:rPr>
              <a:t> </a:t>
            </a:r>
            <a:endParaRPr lang="en-US" sz="2400" dirty="0">
              <a:latin typeface="Constantia"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429000"/>
            <a:ext cx="9109881"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375" y="5269468"/>
            <a:ext cx="9210022" cy="830997"/>
          </a:xfrm>
          <a:prstGeom prst="rect">
            <a:avLst/>
          </a:prstGeom>
          <a:noFill/>
        </p:spPr>
        <p:txBody>
          <a:bodyPr wrap="none" rtlCol="0">
            <a:spAutoFit/>
          </a:bodyPr>
          <a:lstStyle/>
          <a:p>
            <a:pPr marL="342900" indent="-342900">
              <a:buFont typeface="Wingdings" pitchFamily="2" charset="2"/>
              <a:buChar char="v"/>
            </a:pPr>
            <a:r>
              <a:rPr lang="en-US" sz="2400" dirty="0" smtClean="0">
                <a:latin typeface="Constantia" pitchFamily="18" charset="0"/>
              </a:rPr>
              <a:t>The re-alignment of electron based on the strength of the ligands </a:t>
            </a:r>
          </a:p>
          <a:p>
            <a:r>
              <a:rPr lang="en-US" sz="2400" dirty="0" smtClean="0">
                <a:latin typeface="Constantia" pitchFamily="18" charset="0"/>
              </a:rPr>
              <a:t>which is given from </a:t>
            </a:r>
            <a:r>
              <a:rPr lang="en-US" sz="2400" dirty="0" err="1" smtClean="0">
                <a:latin typeface="Constantia" pitchFamily="18" charset="0"/>
              </a:rPr>
              <a:t>spectro</a:t>
            </a:r>
            <a:r>
              <a:rPr lang="en-US" sz="2400" dirty="0" smtClean="0">
                <a:latin typeface="Constantia" pitchFamily="18" charset="0"/>
              </a:rPr>
              <a:t> chemical series</a:t>
            </a:r>
            <a:endParaRPr lang="en-US" sz="2400" dirty="0">
              <a:latin typeface="Constantia" pitchFamily="18" charset="0"/>
            </a:endParaRPr>
          </a:p>
        </p:txBody>
      </p:sp>
      <p:sp>
        <p:nvSpPr>
          <p:cNvPr id="6" name="TextBox 5"/>
          <p:cNvSpPr txBox="1"/>
          <p:nvPr/>
        </p:nvSpPr>
        <p:spPr>
          <a:xfrm>
            <a:off x="160118" y="6100465"/>
            <a:ext cx="7893636" cy="461665"/>
          </a:xfrm>
          <a:prstGeom prst="rect">
            <a:avLst/>
          </a:prstGeom>
          <a:noFill/>
        </p:spPr>
        <p:txBody>
          <a:bodyPr wrap="none" rtlCol="0">
            <a:spAutoFit/>
          </a:bodyPr>
          <a:lstStyle/>
          <a:p>
            <a:r>
              <a:rPr lang="en-US" sz="2400" dirty="0" smtClean="0"/>
              <a:t>CO &gt; CN</a:t>
            </a:r>
            <a:r>
              <a:rPr lang="en-US" sz="2400" baseline="30000" dirty="0" smtClean="0"/>
              <a:t>-</a:t>
            </a:r>
            <a:r>
              <a:rPr lang="en-US" sz="2400" dirty="0" smtClean="0"/>
              <a:t> &gt; NO</a:t>
            </a:r>
            <a:r>
              <a:rPr lang="en-US" sz="2400" baseline="-25000" dirty="0" smtClean="0"/>
              <a:t>2</a:t>
            </a:r>
            <a:r>
              <a:rPr lang="en-US" sz="2400" baseline="30000" dirty="0" smtClean="0"/>
              <a:t>-</a:t>
            </a:r>
            <a:r>
              <a:rPr lang="en-US" sz="2400" dirty="0" smtClean="0"/>
              <a:t> &gt; en &gt; </a:t>
            </a:r>
            <a:r>
              <a:rPr lang="en-US" sz="2400" dirty="0" err="1" smtClean="0"/>
              <a:t>py</a:t>
            </a:r>
            <a:r>
              <a:rPr lang="en-US" sz="2400" dirty="0" smtClean="0"/>
              <a:t> ≈ NH</a:t>
            </a:r>
            <a:r>
              <a:rPr lang="en-US" sz="2400" baseline="-25000" dirty="0" smtClean="0"/>
              <a:t>3</a:t>
            </a:r>
            <a:r>
              <a:rPr lang="en-US" sz="2400" dirty="0" smtClean="0"/>
              <a:t>  / H</a:t>
            </a:r>
            <a:r>
              <a:rPr lang="en-US" sz="2400" baseline="-25000" dirty="0" smtClean="0"/>
              <a:t>2</a:t>
            </a:r>
            <a:r>
              <a:rPr lang="en-US" sz="2400" dirty="0" smtClean="0"/>
              <a:t>O &gt; OH</a:t>
            </a:r>
            <a:r>
              <a:rPr lang="en-US" sz="2400" baseline="30000" dirty="0" smtClean="0"/>
              <a:t>-</a:t>
            </a:r>
            <a:r>
              <a:rPr lang="en-US" sz="2400" dirty="0" smtClean="0"/>
              <a:t> &gt; F</a:t>
            </a:r>
            <a:r>
              <a:rPr lang="en-US" sz="2400" baseline="30000" dirty="0" smtClean="0"/>
              <a:t>-</a:t>
            </a:r>
            <a:r>
              <a:rPr lang="en-US" sz="2400" dirty="0" smtClean="0"/>
              <a:t> &gt; </a:t>
            </a:r>
            <a:r>
              <a:rPr lang="en-US" sz="2400" dirty="0" err="1" smtClean="0"/>
              <a:t>Cl</a:t>
            </a:r>
            <a:r>
              <a:rPr lang="en-US" sz="2400" baseline="30000" dirty="0" smtClean="0"/>
              <a:t>-</a:t>
            </a:r>
            <a:r>
              <a:rPr lang="en-US" sz="2400" dirty="0" smtClean="0"/>
              <a:t> &gt;  Br</a:t>
            </a:r>
            <a:r>
              <a:rPr lang="en-US" sz="2400" baseline="30000" dirty="0" smtClean="0"/>
              <a:t>-</a:t>
            </a:r>
            <a:r>
              <a:rPr lang="en-US" sz="2400" dirty="0" smtClean="0"/>
              <a:t> &gt; I</a:t>
            </a:r>
            <a:r>
              <a:rPr lang="en-US" sz="2400" baseline="30000" dirty="0" smtClean="0"/>
              <a:t>-</a:t>
            </a:r>
            <a:endParaRPr lang="en-US" sz="2400" baseline="30000" dirty="0"/>
          </a:p>
        </p:txBody>
      </p:sp>
      <p:cxnSp>
        <p:nvCxnSpPr>
          <p:cNvPr id="8" name="Straight Arrow Connector 7"/>
          <p:cNvCxnSpPr/>
          <p:nvPr/>
        </p:nvCxnSpPr>
        <p:spPr>
          <a:xfrm flipH="1">
            <a:off x="304800" y="6562130"/>
            <a:ext cx="3657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674386" y="6562130"/>
            <a:ext cx="309801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8699" y="6513942"/>
            <a:ext cx="987450" cy="369332"/>
          </a:xfrm>
          <a:prstGeom prst="rect">
            <a:avLst/>
          </a:prstGeom>
          <a:noFill/>
        </p:spPr>
        <p:txBody>
          <a:bodyPr wrap="none" rtlCol="0">
            <a:spAutoFit/>
          </a:bodyPr>
          <a:lstStyle/>
          <a:p>
            <a:r>
              <a:rPr lang="en-US" dirty="0" smtClean="0">
                <a:solidFill>
                  <a:srgbClr val="0000FF"/>
                </a:solidFill>
              </a:rPr>
              <a:t>Strength</a:t>
            </a:r>
            <a:endParaRPr lang="en-US" dirty="0">
              <a:solidFill>
                <a:srgbClr val="0000FF"/>
              </a:solidFill>
            </a:endParaRPr>
          </a:p>
        </p:txBody>
      </p:sp>
      <p:sp>
        <p:nvSpPr>
          <p:cNvPr id="12" name="TextBox 11"/>
          <p:cNvSpPr txBox="1"/>
          <p:nvPr/>
        </p:nvSpPr>
        <p:spPr>
          <a:xfrm>
            <a:off x="5021636" y="6550083"/>
            <a:ext cx="1181285" cy="369332"/>
          </a:xfrm>
          <a:prstGeom prst="rect">
            <a:avLst/>
          </a:prstGeom>
          <a:noFill/>
        </p:spPr>
        <p:txBody>
          <a:bodyPr wrap="none" rtlCol="0">
            <a:spAutoFit/>
          </a:bodyPr>
          <a:lstStyle/>
          <a:p>
            <a:r>
              <a:rPr lang="en-US" dirty="0" smtClean="0">
                <a:solidFill>
                  <a:srgbClr val="0000FF"/>
                </a:solidFill>
              </a:rPr>
              <a:t>Weakness </a:t>
            </a:r>
            <a:endParaRPr lang="en-US" dirty="0">
              <a:solidFill>
                <a:srgbClr val="0000FF"/>
              </a:solidFill>
            </a:endParaRPr>
          </a:p>
        </p:txBody>
      </p:sp>
    </p:spTree>
    <p:extLst>
      <p:ext uri="{BB962C8B-B14F-4D97-AF65-F5344CB8AC3E}">
        <p14:creationId xmlns="" xmlns:p14="http://schemas.microsoft.com/office/powerpoint/2010/main" val="32966249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a:latin typeface="Constantia" pitchFamily="18" charset="0"/>
              </a:rPr>
              <a:t>Cont’d</a:t>
            </a: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sp>
        <p:nvSpPr>
          <p:cNvPr id="4" name="Rectangle 3"/>
          <p:cNvSpPr/>
          <p:nvPr/>
        </p:nvSpPr>
        <p:spPr>
          <a:xfrm>
            <a:off x="34118" y="457200"/>
            <a:ext cx="9109881" cy="3785652"/>
          </a:xfrm>
          <a:prstGeom prst="rect">
            <a:avLst/>
          </a:prstGeom>
        </p:spPr>
        <p:txBody>
          <a:bodyPr wrap="square">
            <a:spAutoFit/>
          </a:bodyPr>
          <a:lstStyle/>
          <a:p>
            <a:r>
              <a:rPr lang="en-US" sz="2400" b="1" dirty="0">
                <a:solidFill>
                  <a:srgbClr val="0000FF"/>
                </a:solidFill>
                <a:latin typeface="Constantia" pitchFamily="18" charset="0"/>
              </a:rPr>
              <a:t>II. Four </a:t>
            </a:r>
            <a:r>
              <a:rPr lang="en-US" sz="2400" b="1" dirty="0" err="1" smtClean="0">
                <a:solidFill>
                  <a:srgbClr val="0000FF"/>
                </a:solidFill>
                <a:latin typeface="Constantia" pitchFamily="18" charset="0"/>
              </a:rPr>
              <a:t>CoordinateCompounds</a:t>
            </a:r>
            <a:r>
              <a:rPr lang="en-US" sz="2400" b="1" dirty="0">
                <a:solidFill>
                  <a:srgbClr val="0000FF"/>
                </a:solidFill>
                <a:latin typeface="Constantia" pitchFamily="18" charset="0"/>
              </a:rPr>
              <a:t>: </a:t>
            </a:r>
            <a:r>
              <a:rPr lang="en-US" sz="2400" dirty="0">
                <a:latin typeface="Constantia" pitchFamily="18" charset="0"/>
              </a:rPr>
              <a:t>(</a:t>
            </a:r>
            <a:r>
              <a:rPr lang="en-US" sz="2400" b="1" dirty="0">
                <a:latin typeface="Constantia" pitchFamily="18" charset="0"/>
              </a:rPr>
              <a:t>Tetrahedral Complexes</a:t>
            </a:r>
            <a:r>
              <a:rPr lang="en-US" sz="2400" dirty="0" smtClean="0">
                <a:latin typeface="Constantia" pitchFamily="18" charset="0"/>
              </a:rPr>
              <a:t>)</a:t>
            </a:r>
          </a:p>
          <a:p>
            <a:endParaRPr lang="en-US" sz="2400" dirty="0">
              <a:latin typeface="Constantia" pitchFamily="18" charset="0"/>
            </a:endParaRPr>
          </a:p>
          <a:p>
            <a:endParaRPr lang="en-US" sz="2400" dirty="0" smtClean="0">
              <a:latin typeface="Constantia" pitchFamily="18" charset="0"/>
            </a:endParaRPr>
          </a:p>
          <a:p>
            <a:endParaRPr lang="en-US" sz="2400" dirty="0">
              <a:latin typeface="Constantia" pitchFamily="18" charset="0"/>
            </a:endParaRPr>
          </a:p>
          <a:p>
            <a:endParaRPr lang="en-US" sz="2400" dirty="0" smtClean="0">
              <a:latin typeface="Constantia" pitchFamily="18" charset="0"/>
            </a:endParaRPr>
          </a:p>
          <a:p>
            <a:endParaRPr lang="en-US" sz="2400" dirty="0">
              <a:latin typeface="Constantia" pitchFamily="18" charset="0"/>
            </a:endParaRPr>
          </a:p>
          <a:p>
            <a:endParaRPr lang="en-US" sz="2400" dirty="0" smtClean="0">
              <a:latin typeface="Constantia" pitchFamily="18" charset="0"/>
            </a:endParaRPr>
          </a:p>
          <a:p>
            <a:endParaRPr lang="en-US" sz="2400" dirty="0">
              <a:latin typeface="Constantia" pitchFamily="18" charset="0"/>
            </a:endParaRPr>
          </a:p>
          <a:p>
            <a:r>
              <a:rPr lang="en-US" sz="2400" dirty="0">
                <a:latin typeface="Constantia" pitchFamily="18" charset="0"/>
              </a:rPr>
              <a:t> </a:t>
            </a:r>
            <a:r>
              <a:rPr lang="en-US" sz="2400" dirty="0" smtClean="0">
                <a:latin typeface="Constantia" pitchFamily="18" charset="0"/>
              </a:rPr>
              <a:t>     b. </a:t>
            </a:r>
          </a:p>
          <a:p>
            <a:r>
              <a:rPr lang="en-US" sz="2400" dirty="0" smtClean="0">
                <a:latin typeface="Constantia" pitchFamily="18" charset="0"/>
              </a:rPr>
              <a:t> </a:t>
            </a:r>
            <a:endParaRPr lang="en-US" sz="2400" dirty="0">
              <a:latin typeface="Constantia"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945296"/>
            <a:ext cx="7543800" cy="5025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1600200"/>
            <a:ext cx="80772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3769" y="5977550"/>
            <a:ext cx="4602478" cy="646331"/>
          </a:xfrm>
          <a:prstGeom prst="rect">
            <a:avLst/>
          </a:prstGeom>
          <a:noFill/>
        </p:spPr>
        <p:txBody>
          <a:bodyPr wrap="none" rtlCol="0">
            <a:spAutoFit/>
          </a:bodyPr>
          <a:lstStyle/>
          <a:p>
            <a:r>
              <a:rPr lang="en-US" b="1" i="1" dirty="0" smtClean="0">
                <a:solidFill>
                  <a:srgbClr val="FF0000"/>
                </a:solidFill>
                <a:latin typeface="Constantia" pitchFamily="18" charset="0"/>
                <a:cs typeface="Consolas" pitchFamily="49" charset="0"/>
              </a:rPr>
              <a:t>Determine the magnetic properties, and </a:t>
            </a:r>
          </a:p>
          <a:p>
            <a:r>
              <a:rPr lang="en-US" b="1" i="1" dirty="0" smtClean="0">
                <a:solidFill>
                  <a:srgbClr val="FF0000"/>
                </a:solidFill>
                <a:latin typeface="Constantia" pitchFamily="18" charset="0"/>
                <a:cs typeface="Consolas" pitchFamily="49" charset="0"/>
              </a:rPr>
              <a:t>Spin of the above complex.</a:t>
            </a:r>
            <a:endParaRPr lang="en-US" b="1" i="1" dirty="0">
              <a:solidFill>
                <a:srgbClr val="FF0000"/>
              </a:solidFill>
              <a:latin typeface="Constantia" pitchFamily="18" charset="0"/>
              <a:cs typeface="Consolas" pitchFamily="49" charset="0"/>
            </a:endParaRPr>
          </a:p>
        </p:txBody>
      </p:sp>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3415424"/>
            <a:ext cx="7772400" cy="3979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2103" y="3996351"/>
            <a:ext cx="8439150" cy="1981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rot="20477701">
            <a:off x="5102688" y="1530878"/>
            <a:ext cx="2345194" cy="369332"/>
          </a:xfrm>
          <a:prstGeom prst="rect">
            <a:avLst/>
          </a:prstGeom>
        </p:spPr>
        <p:txBody>
          <a:bodyPr wrap="none">
            <a:spAutoFit/>
          </a:bodyPr>
          <a:lstStyle/>
          <a:p>
            <a:r>
              <a:rPr lang="en-US" dirty="0">
                <a:solidFill>
                  <a:srgbClr val="0000FF"/>
                </a:solidFill>
              </a:rPr>
              <a:t>Outer orbital or sphere</a:t>
            </a:r>
          </a:p>
        </p:txBody>
      </p:sp>
    </p:spTree>
    <p:extLst>
      <p:ext uri="{BB962C8B-B14F-4D97-AF65-F5344CB8AC3E}">
        <p14:creationId xmlns="" xmlns:p14="http://schemas.microsoft.com/office/powerpoint/2010/main" val="4007690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8003" y="466299"/>
            <a:ext cx="82296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dirty="0" smtClean="0">
                <a:latin typeface="Constantia" pitchFamily="18" charset="0"/>
              </a:rPr>
              <a:t> </a:t>
            </a:r>
            <a:r>
              <a:rPr lang="en-US" altLang="zh-CN" sz="2400" dirty="0" smtClean="0">
                <a:latin typeface="Constantia" pitchFamily="18" charset="0"/>
              </a:rPr>
              <a:t>Ni(NH</a:t>
            </a:r>
            <a:r>
              <a:rPr lang="en-US" altLang="zh-CN" sz="2400" baseline="-30000" dirty="0" smtClean="0">
                <a:latin typeface="Constantia" pitchFamily="18" charset="0"/>
              </a:rPr>
              <a:t>3</a:t>
            </a:r>
            <a:r>
              <a:rPr lang="en-US" altLang="zh-CN" sz="2400" dirty="0" smtClean="0">
                <a:latin typeface="Constantia" pitchFamily="18" charset="0"/>
              </a:rPr>
              <a:t>)</a:t>
            </a:r>
            <a:r>
              <a:rPr lang="en-US" altLang="zh-CN" sz="2400" baseline="-30000" dirty="0" smtClean="0">
                <a:latin typeface="Constantia" pitchFamily="18" charset="0"/>
              </a:rPr>
              <a:t>4</a:t>
            </a:r>
            <a:r>
              <a:rPr lang="en-US" altLang="zh-CN" sz="2400" baseline="30000" dirty="0" smtClean="0">
                <a:latin typeface="Constantia" pitchFamily="18" charset="0"/>
              </a:rPr>
              <a:t>2+       </a:t>
            </a:r>
            <a:r>
              <a:rPr lang="en-US" altLang="zh-CN" sz="2400" dirty="0" smtClean="0">
                <a:latin typeface="Constantia" pitchFamily="18" charset="0"/>
              </a:rPr>
              <a:t> </a:t>
            </a:r>
            <a:r>
              <a:rPr lang="en-US" altLang="zh-CN" sz="2400" baseline="30000" dirty="0" smtClean="0">
                <a:latin typeface="Constantia" pitchFamily="18" charset="0"/>
              </a:rPr>
              <a:t>28</a:t>
            </a:r>
            <a:r>
              <a:rPr lang="en-US" altLang="zh-CN" sz="2400" dirty="0" smtClean="0">
                <a:latin typeface="Constantia" pitchFamily="18" charset="0"/>
              </a:rPr>
              <a:t>Ni   3d</a:t>
            </a:r>
            <a:r>
              <a:rPr lang="en-US" altLang="zh-CN" sz="2400" baseline="30000" dirty="0" smtClean="0">
                <a:latin typeface="Constantia" pitchFamily="18" charset="0"/>
              </a:rPr>
              <a:t>8</a:t>
            </a:r>
            <a:r>
              <a:rPr lang="en-US" altLang="zh-CN" sz="2400" dirty="0" smtClean="0">
                <a:latin typeface="Constantia" pitchFamily="18" charset="0"/>
              </a:rPr>
              <a:t>4s</a:t>
            </a:r>
            <a:r>
              <a:rPr lang="en-US" altLang="zh-CN" sz="2400" baseline="30000" dirty="0" smtClean="0">
                <a:latin typeface="Constantia" pitchFamily="18" charset="0"/>
              </a:rPr>
              <a:t>2   ,</a:t>
            </a:r>
            <a:r>
              <a:rPr lang="en-US" altLang="zh-CN" sz="2400" dirty="0" smtClean="0">
                <a:latin typeface="Constantia" pitchFamily="18" charset="0"/>
              </a:rPr>
              <a:t>  </a:t>
            </a:r>
            <a:r>
              <a:rPr lang="en-US" altLang="zh-CN" sz="2400" dirty="0" smtClean="0"/>
              <a:t>Ni</a:t>
            </a:r>
            <a:r>
              <a:rPr lang="en-US" altLang="zh-CN" sz="2400" baseline="30000" dirty="0" smtClean="0"/>
              <a:t>2</a:t>
            </a:r>
            <a:r>
              <a:rPr lang="en-US" altLang="zh-CN" sz="2400" baseline="30000" dirty="0"/>
              <a:t>+</a:t>
            </a:r>
            <a:r>
              <a:rPr lang="en-US" altLang="zh-CN" sz="2400" dirty="0"/>
              <a:t>  </a:t>
            </a:r>
            <a:r>
              <a:rPr lang="en-US" altLang="zh-CN" sz="2400" dirty="0">
                <a:solidFill>
                  <a:srgbClr val="0033CC"/>
                </a:solidFill>
              </a:rPr>
              <a:t>3d</a:t>
            </a:r>
            <a:r>
              <a:rPr lang="en-US" altLang="zh-CN" sz="2400" baseline="30000" dirty="0">
                <a:solidFill>
                  <a:srgbClr val="0033CC"/>
                </a:solidFill>
              </a:rPr>
              <a:t>8</a:t>
            </a:r>
            <a:r>
              <a:rPr lang="en-US" altLang="zh-CN" sz="2400" dirty="0">
                <a:solidFill>
                  <a:srgbClr val="0033CC"/>
                </a:solidFill>
              </a:rPr>
              <a:t>   4s</a:t>
            </a:r>
            <a:r>
              <a:rPr lang="en-US" altLang="zh-CN" sz="2400" baseline="30000" dirty="0">
                <a:solidFill>
                  <a:srgbClr val="0033CC"/>
                </a:solidFill>
              </a:rPr>
              <a:t>0</a:t>
            </a:r>
            <a:r>
              <a:rPr lang="en-US" altLang="zh-CN" sz="2400" dirty="0">
                <a:solidFill>
                  <a:srgbClr val="0033CC"/>
                </a:solidFill>
              </a:rPr>
              <a:t>  4p</a:t>
            </a:r>
            <a:r>
              <a:rPr lang="en-US" altLang="zh-CN" sz="2400" baseline="30000" dirty="0">
                <a:solidFill>
                  <a:srgbClr val="0033CC"/>
                </a:solidFill>
              </a:rPr>
              <a:t>0</a:t>
            </a:r>
          </a:p>
          <a:p>
            <a:pPr algn="l"/>
            <a:r>
              <a:rPr lang="en-US" altLang="zh-CN" sz="2400" baseline="30000" dirty="0" smtClean="0">
                <a:latin typeface="Constantia" pitchFamily="18" charset="0"/>
              </a:rPr>
              <a:t/>
            </a:r>
            <a:br>
              <a:rPr lang="en-US" altLang="zh-CN" sz="2400" baseline="30000" dirty="0" smtClean="0">
                <a:latin typeface="Constantia" pitchFamily="18" charset="0"/>
              </a:rPr>
            </a:br>
            <a:endParaRPr lang="zh-CN" altLang="en-US" sz="2400" baseline="30000" dirty="0">
              <a:latin typeface="Constantia" pitchFamily="18" charset="0"/>
            </a:endParaRPr>
          </a:p>
        </p:txBody>
      </p:sp>
      <p:sp>
        <p:nvSpPr>
          <p:cNvPr id="3" name="Rectangle 3"/>
          <p:cNvSpPr txBox="1">
            <a:spLocks noChangeArrowheads="1"/>
          </p:cNvSpPr>
          <p:nvPr/>
        </p:nvSpPr>
        <p:spPr>
          <a:xfrm>
            <a:off x="685800" y="1066800"/>
            <a:ext cx="77724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CN" baseline="30000" dirty="0">
              <a:solidFill>
                <a:srgbClr val="0033CC"/>
              </a:solidFill>
            </a:endParaRPr>
          </a:p>
        </p:txBody>
      </p:sp>
      <p:sp>
        <p:nvSpPr>
          <p:cNvPr id="4" name="Rectangle 4"/>
          <p:cNvSpPr>
            <a:spLocks noChangeArrowheads="1"/>
          </p:cNvSpPr>
          <p:nvPr/>
        </p:nvSpPr>
        <p:spPr bwMode="auto">
          <a:xfrm>
            <a:off x="1143000" y="1228299"/>
            <a:ext cx="2667000" cy="457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ectangle 5"/>
          <p:cNvSpPr>
            <a:spLocks noChangeArrowheads="1"/>
          </p:cNvSpPr>
          <p:nvPr/>
        </p:nvSpPr>
        <p:spPr bwMode="auto">
          <a:xfrm>
            <a:off x="4267200" y="1152099"/>
            <a:ext cx="533400" cy="381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6"/>
          <p:cNvSpPr>
            <a:spLocks noChangeArrowheads="1"/>
          </p:cNvSpPr>
          <p:nvPr/>
        </p:nvSpPr>
        <p:spPr bwMode="auto">
          <a:xfrm>
            <a:off x="5105400" y="923499"/>
            <a:ext cx="1371600" cy="457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a:off x="1676400" y="12282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a:off x="2209800" y="12282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a:off x="2743200" y="12282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3276600" y="12282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a:off x="5562600" y="9234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p:cNvSpPr>
            <a:spLocks noChangeShapeType="1"/>
          </p:cNvSpPr>
          <p:nvPr/>
        </p:nvSpPr>
        <p:spPr bwMode="auto">
          <a:xfrm>
            <a:off x="6019800" y="923499"/>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p:cNvSpPr>
            <a:spLocks noChangeShapeType="1"/>
          </p:cNvSpPr>
          <p:nvPr/>
        </p:nvSpPr>
        <p:spPr bwMode="auto">
          <a:xfrm>
            <a:off x="4953000" y="1469409"/>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Rectangle 15"/>
          <p:cNvSpPr>
            <a:spLocks noChangeArrowheads="1"/>
          </p:cNvSpPr>
          <p:nvPr/>
        </p:nvSpPr>
        <p:spPr bwMode="auto">
          <a:xfrm>
            <a:off x="4038600" y="2086805"/>
            <a:ext cx="2438400" cy="457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6"/>
          <p:cNvSpPr>
            <a:spLocks noChangeShapeType="1"/>
          </p:cNvSpPr>
          <p:nvPr/>
        </p:nvSpPr>
        <p:spPr bwMode="auto">
          <a:xfrm>
            <a:off x="4572000" y="2086805"/>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p:cNvSpPr>
            <a:spLocks noChangeShapeType="1"/>
          </p:cNvSpPr>
          <p:nvPr/>
        </p:nvSpPr>
        <p:spPr bwMode="auto">
          <a:xfrm>
            <a:off x="5823613" y="2086805"/>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9"/>
          <p:cNvSpPr>
            <a:spLocks noChangeShapeType="1"/>
          </p:cNvSpPr>
          <p:nvPr/>
        </p:nvSpPr>
        <p:spPr bwMode="auto">
          <a:xfrm flipV="1">
            <a:off x="1295400" y="1228299"/>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0"/>
          <p:cNvSpPr>
            <a:spLocks noChangeShapeType="1"/>
          </p:cNvSpPr>
          <p:nvPr/>
        </p:nvSpPr>
        <p:spPr bwMode="auto">
          <a:xfrm flipV="1">
            <a:off x="1905000" y="1228299"/>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1"/>
          <p:cNvSpPr>
            <a:spLocks noChangeShapeType="1"/>
          </p:cNvSpPr>
          <p:nvPr/>
        </p:nvSpPr>
        <p:spPr bwMode="auto">
          <a:xfrm flipV="1">
            <a:off x="2438400" y="1228299"/>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2"/>
          <p:cNvSpPr>
            <a:spLocks noChangeShapeType="1"/>
          </p:cNvSpPr>
          <p:nvPr/>
        </p:nvSpPr>
        <p:spPr bwMode="auto">
          <a:xfrm flipV="1">
            <a:off x="2895600" y="1228299"/>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3"/>
          <p:cNvSpPr>
            <a:spLocks noChangeShapeType="1"/>
          </p:cNvSpPr>
          <p:nvPr/>
        </p:nvSpPr>
        <p:spPr bwMode="auto">
          <a:xfrm flipV="1">
            <a:off x="3429000" y="1228299"/>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p:cNvSpPr>
            <a:spLocks noChangeShapeType="1"/>
          </p:cNvSpPr>
          <p:nvPr/>
        </p:nvSpPr>
        <p:spPr bwMode="auto">
          <a:xfrm>
            <a:off x="1447800" y="1304499"/>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p:cNvSpPr>
            <a:spLocks noChangeShapeType="1"/>
          </p:cNvSpPr>
          <p:nvPr/>
        </p:nvSpPr>
        <p:spPr bwMode="auto">
          <a:xfrm>
            <a:off x="2057400" y="1304499"/>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p:cNvSpPr>
            <a:spLocks noChangeShapeType="1"/>
          </p:cNvSpPr>
          <p:nvPr/>
        </p:nvSpPr>
        <p:spPr bwMode="auto">
          <a:xfrm>
            <a:off x="2590800" y="1304499"/>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40"/>
          <p:cNvSpPr>
            <a:spLocks noChangeArrowheads="1"/>
          </p:cNvSpPr>
          <p:nvPr/>
        </p:nvSpPr>
        <p:spPr bwMode="auto">
          <a:xfrm>
            <a:off x="5105400" y="1469409"/>
            <a:ext cx="1254125" cy="588963"/>
          </a:xfrm>
          <a:prstGeom prst="rect">
            <a:avLst/>
          </a:prstGeom>
          <a:solidFill>
            <a:srgbClr val="FFFF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200" dirty="0"/>
              <a:t>hybrid</a:t>
            </a:r>
            <a:endParaRPr lang="zh-CN" altLang="en-US" sz="3200" dirty="0"/>
          </a:p>
        </p:txBody>
      </p:sp>
      <p:sp>
        <p:nvSpPr>
          <p:cNvPr id="27" name="Rectangle 41"/>
          <p:cNvSpPr>
            <a:spLocks noChangeArrowheads="1"/>
          </p:cNvSpPr>
          <p:nvPr/>
        </p:nvSpPr>
        <p:spPr bwMode="auto">
          <a:xfrm>
            <a:off x="4038600" y="2565614"/>
            <a:ext cx="51054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dirty="0">
                <a:latin typeface="Constantia" pitchFamily="18" charset="0"/>
              </a:rPr>
              <a:t> sp</a:t>
            </a:r>
            <a:r>
              <a:rPr lang="en-US" altLang="zh-CN" sz="2400" baseline="30000" dirty="0">
                <a:latin typeface="Constantia" pitchFamily="18" charset="0"/>
              </a:rPr>
              <a:t>3</a:t>
            </a:r>
            <a:r>
              <a:rPr lang="en-US" altLang="zh-CN" sz="2400" dirty="0">
                <a:latin typeface="Constantia" pitchFamily="18" charset="0"/>
              </a:rPr>
              <a:t> hybridization( outer orbital )</a:t>
            </a:r>
            <a:endParaRPr lang="zh-CN" altLang="en-US" sz="2400" dirty="0">
              <a:latin typeface="Constantia" pitchFamily="18" charset="0"/>
            </a:endParaRPr>
          </a:p>
        </p:txBody>
      </p:sp>
      <p:sp>
        <p:nvSpPr>
          <p:cNvPr id="28" name="AutoShape 44"/>
          <p:cNvSpPr>
            <a:spLocks noChangeArrowheads="1"/>
          </p:cNvSpPr>
          <p:nvPr/>
        </p:nvSpPr>
        <p:spPr bwMode="auto">
          <a:xfrm>
            <a:off x="6477000" y="999699"/>
            <a:ext cx="1828800" cy="838200"/>
          </a:xfrm>
          <a:prstGeom prst="wedgeEllipseCallout">
            <a:avLst>
              <a:gd name="adj1" fmla="val -53301"/>
              <a:gd name="adj2" fmla="val 100759"/>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r>
              <a:rPr lang="en-US" altLang="zh-CN" sz="2800">
                <a:solidFill>
                  <a:srgbClr val="FFFF66"/>
                </a:solidFill>
              </a:rPr>
              <a:t>4 :NH</a:t>
            </a:r>
            <a:r>
              <a:rPr lang="en-US" altLang="zh-CN" sz="2800" baseline="-25000">
                <a:solidFill>
                  <a:srgbClr val="FFFF66"/>
                </a:solidFill>
              </a:rPr>
              <a:t>3</a:t>
            </a:r>
          </a:p>
        </p:txBody>
      </p:sp>
      <p:sp>
        <p:nvSpPr>
          <p:cNvPr id="30" name="Rectangle 47"/>
          <p:cNvSpPr>
            <a:spLocks noChangeArrowheads="1"/>
          </p:cNvSpPr>
          <p:nvPr/>
        </p:nvSpPr>
        <p:spPr bwMode="auto">
          <a:xfrm>
            <a:off x="152400" y="1937817"/>
            <a:ext cx="3657600" cy="461665"/>
          </a:xfrm>
          <a:prstGeom prst="rect">
            <a:avLst/>
          </a:prstGeom>
          <a:solidFill>
            <a:srgbClr val="793D9B"/>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400" dirty="0">
                <a:solidFill>
                  <a:srgbClr val="FFFF66"/>
                </a:solidFill>
              </a:rPr>
              <a:t>[Ni(NH</a:t>
            </a:r>
            <a:r>
              <a:rPr lang="en-US" altLang="zh-CN" sz="2400" baseline="-30000" dirty="0">
                <a:solidFill>
                  <a:srgbClr val="FFFF66"/>
                </a:solidFill>
              </a:rPr>
              <a:t>3</a:t>
            </a:r>
            <a:r>
              <a:rPr lang="en-US" altLang="zh-CN" sz="2400" dirty="0">
                <a:solidFill>
                  <a:srgbClr val="FFFF66"/>
                </a:solidFill>
              </a:rPr>
              <a:t>)</a:t>
            </a:r>
            <a:r>
              <a:rPr lang="en-US" altLang="zh-CN" sz="2400" baseline="-30000" dirty="0">
                <a:solidFill>
                  <a:srgbClr val="FFFF66"/>
                </a:solidFill>
              </a:rPr>
              <a:t>4 </a:t>
            </a:r>
            <a:r>
              <a:rPr lang="en-US" altLang="zh-CN" sz="2400" dirty="0">
                <a:solidFill>
                  <a:srgbClr val="FFFF66"/>
                </a:solidFill>
              </a:rPr>
              <a:t>]</a:t>
            </a:r>
            <a:r>
              <a:rPr lang="en-US" altLang="zh-CN" sz="2400" baseline="30000" dirty="0">
                <a:solidFill>
                  <a:srgbClr val="FFFF66"/>
                </a:solidFill>
              </a:rPr>
              <a:t>2+  </a:t>
            </a:r>
            <a:r>
              <a:rPr lang="en-US" altLang="zh-CN" sz="2400" dirty="0">
                <a:solidFill>
                  <a:srgbClr val="FFFF66"/>
                </a:solidFill>
              </a:rPr>
              <a:t>(tetrahedral)</a:t>
            </a:r>
            <a:endParaRPr lang="zh-CN" altLang="en-US" sz="2400" baseline="30000" dirty="0">
              <a:solidFill>
                <a:srgbClr val="FFFF66"/>
              </a:solidFill>
            </a:endParaRPr>
          </a:p>
        </p:txBody>
      </p:sp>
      <p:sp>
        <p:nvSpPr>
          <p:cNvPr id="31" name="Title 1"/>
          <p:cNvSpPr txBox="1">
            <a:spLocks/>
          </p:cNvSpPr>
          <p:nvPr/>
        </p:nvSpPr>
        <p:spPr>
          <a:xfrm>
            <a:off x="0" y="0"/>
            <a:ext cx="9144000" cy="457200"/>
          </a:xfrm>
          <a:prstGeom prst="rect">
            <a:avLst/>
          </a:prstGeom>
          <a:solidFill>
            <a:schemeClr val="accent4">
              <a:lumMod val="40000"/>
              <a:lumOff val="60000"/>
            </a:schemeClr>
          </a:solidFill>
          <a:scene3d>
            <a:camera prst="orthographicFront"/>
            <a:lightRig rig="threePt" dir="t"/>
          </a:scene3d>
          <a:sp3d>
            <a:bevelT prst="relaxedInset"/>
          </a:sp3d>
        </p:spPr>
        <p:txBody>
          <a:bodyPr>
            <a:normAutofit fontScale="67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atin typeface="Constantia" pitchFamily="18" charset="0"/>
              </a:rPr>
              <a:t>Cont’d</a:t>
            </a:r>
            <a:endParaRPr lang="en-US" dirty="0">
              <a:latin typeface="Constantia" pitchFamily="18" charset="0"/>
            </a:endParaRPr>
          </a:p>
        </p:txBody>
      </p:sp>
      <p:sp>
        <p:nvSpPr>
          <p:cNvPr id="33" name="Line 18"/>
          <p:cNvSpPr>
            <a:spLocks noChangeShapeType="1"/>
          </p:cNvSpPr>
          <p:nvPr/>
        </p:nvSpPr>
        <p:spPr bwMode="auto">
          <a:xfrm>
            <a:off x="5105400" y="2086805"/>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 name="Picture 2" descr="09-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43615" y="3027279"/>
            <a:ext cx="6406356" cy="3802656"/>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Oval 4"/>
          <p:cNvSpPr>
            <a:spLocks noChangeArrowheads="1"/>
          </p:cNvSpPr>
          <p:nvPr/>
        </p:nvSpPr>
        <p:spPr bwMode="auto">
          <a:xfrm>
            <a:off x="3030463" y="5205938"/>
            <a:ext cx="492273" cy="306392"/>
          </a:xfrm>
          <a:prstGeom prst="ellipse">
            <a:avLst/>
          </a:prstGeom>
          <a:solidFill>
            <a:srgbClr val="F9B1E4"/>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dirty="0">
                <a:solidFill>
                  <a:schemeClr val="tx2"/>
                </a:solidFill>
              </a:rPr>
              <a:t>Ni</a:t>
            </a:r>
            <a:endParaRPr lang="zh-CN" altLang="en-US" dirty="0">
              <a:solidFill>
                <a:schemeClr val="tx2"/>
              </a:solidFill>
            </a:endParaRPr>
          </a:p>
        </p:txBody>
      </p:sp>
      <p:sp>
        <p:nvSpPr>
          <p:cNvPr id="38" name="Rectangle 5"/>
          <p:cNvSpPr>
            <a:spLocks noChangeArrowheads="1"/>
          </p:cNvSpPr>
          <p:nvPr/>
        </p:nvSpPr>
        <p:spPr bwMode="auto">
          <a:xfrm>
            <a:off x="2882362" y="3581400"/>
            <a:ext cx="1585547" cy="40011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dirty="0">
                <a:solidFill>
                  <a:schemeClr val="tx2"/>
                </a:solidFill>
              </a:rPr>
              <a:t>[</a:t>
            </a:r>
            <a:r>
              <a:rPr lang="en-US" altLang="zh-CN" sz="2000" dirty="0" smtClean="0">
                <a:solidFill>
                  <a:schemeClr val="tx2"/>
                </a:solidFill>
              </a:rPr>
              <a:t>Ni(NH3)4]</a:t>
            </a:r>
            <a:r>
              <a:rPr lang="en-US" altLang="zh-CN" sz="2000" baseline="30000" dirty="0" smtClean="0">
                <a:solidFill>
                  <a:schemeClr val="tx2"/>
                </a:solidFill>
              </a:rPr>
              <a:t>+2</a:t>
            </a:r>
            <a:endParaRPr lang="zh-CN" altLang="en-US" sz="2000" baseline="30000" dirty="0">
              <a:solidFill>
                <a:schemeClr val="tx2"/>
              </a:solidFill>
            </a:endParaRPr>
          </a:p>
        </p:txBody>
      </p:sp>
    </p:spTree>
    <p:extLst>
      <p:ext uri="{BB962C8B-B14F-4D97-AF65-F5344CB8AC3E}">
        <p14:creationId xmlns="" xmlns:p14="http://schemas.microsoft.com/office/powerpoint/2010/main" val="33239884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err="1" smtClean="0">
                <a:latin typeface="Constantia" pitchFamily="18" charset="0"/>
              </a:rPr>
              <a:t>cont</a:t>
            </a:r>
            <a:r>
              <a:rPr lang="en-US" dirty="0" smtClean="0">
                <a:latin typeface="Constantia" pitchFamily="18" charset="0"/>
              </a:rPr>
              <a:t>;’d</a:t>
            </a:r>
            <a:endParaRPr lang="en-US" dirty="0">
              <a:latin typeface="Constantia" pitchFamily="18" charset="0"/>
            </a:endParaRPr>
          </a:p>
        </p:txBody>
      </p:sp>
      <p:sp>
        <p:nvSpPr>
          <p:cNvPr id="3" name="Rectangle 2"/>
          <p:cNvSpPr/>
          <p:nvPr/>
        </p:nvSpPr>
        <p:spPr>
          <a:xfrm>
            <a:off x="30707" y="485633"/>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sp>
        <p:nvSpPr>
          <p:cNvPr id="4" name="Rectangle 3"/>
          <p:cNvSpPr/>
          <p:nvPr/>
        </p:nvSpPr>
        <p:spPr>
          <a:xfrm>
            <a:off x="20472" y="485633"/>
            <a:ext cx="9047328" cy="1938992"/>
          </a:xfrm>
          <a:prstGeom prst="rect">
            <a:avLst/>
          </a:prstGeom>
        </p:spPr>
        <p:txBody>
          <a:bodyPr wrap="square">
            <a:spAutoFit/>
          </a:bodyPr>
          <a:lstStyle/>
          <a:p>
            <a:r>
              <a:rPr lang="en-US" sz="2400" b="1" dirty="0">
                <a:solidFill>
                  <a:srgbClr val="0000FF"/>
                </a:solidFill>
                <a:latin typeface="Constantia" pitchFamily="18" charset="0"/>
              </a:rPr>
              <a:t>III. Four Coordinate Compounds: </a:t>
            </a:r>
            <a:r>
              <a:rPr lang="en-US" sz="2400" dirty="0">
                <a:latin typeface="Constantia" pitchFamily="18" charset="0"/>
              </a:rPr>
              <a:t>(Square Planar Complexes): </a:t>
            </a:r>
            <a:endParaRPr lang="en-US" sz="2400" dirty="0" smtClean="0">
              <a:latin typeface="Constantia" pitchFamily="18" charset="0"/>
            </a:endParaRPr>
          </a:p>
          <a:p>
            <a:r>
              <a:rPr lang="en-US" sz="2400" dirty="0">
                <a:latin typeface="Constantia" pitchFamily="18" charset="0"/>
              </a:rPr>
              <a:t>When  very strong  ligands are present, four-coordinated </a:t>
            </a:r>
            <a:r>
              <a:rPr lang="en-US" sz="2400" dirty="0" smtClean="0">
                <a:latin typeface="Constantia" pitchFamily="18" charset="0"/>
              </a:rPr>
              <a:t>d</a:t>
            </a:r>
            <a:r>
              <a:rPr lang="en-US" sz="2400" baseline="30000" dirty="0" smtClean="0">
                <a:latin typeface="Constantia" pitchFamily="18" charset="0"/>
              </a:rPr>
              <a:t>8</a:t>
            </a:r>
            <a:endParaRPr lang="en-US" sz="2400" baseline="30000" dirty="0">
              <a:latin typeface="Constantia" pitchFamily="18" charset="0"/>
            </a:endParaRPr>
          </a:p>
          <a:p>
            <a:r>
              <a:rPr lang="en-US" sz="2400" dirty="0">
                <a:latin typeface="Constantia" pitchFamily="18" charset="0"/>
              </a:rPr>
              <a:t> metal  ions usually form square </a:t>
            </a:r>
            <a:r>
              <a:rPr lang="en-US" sz="2400" dirty="0" smtClean="0">
                <a:latin typeface="Constantia" pitchFamily="18" charset="0"/>
              </a:rPr>
              <a:t>planar </a:t>
            </a:r>
            <a:r>
              <a:rPr lang="en-US" sz="2400" dirty="0">
                <a:latin typeface="Constantia" pitchFamily="18" charset="0"/>
              </a:rPr>
              <a:t>complexes (rather than tetrahedral</a:t>
            </a:r>
            <a:r>
              <a:rPr lang="en-US" sz="2400" dirty="0" smtClean="0">
                <a:latin typeface="Constantia" pitchFamily="18" charset="0"/>
              </a:rPr>
              <a:t>).</a:t>
            </a:r>
          </a:p>
          <a:p>
            <a:endParaRPr lang="en-US" sz="2400" dirty="0">
              <a:latin typeface="Constantia"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399" y="1981200"/>
            <a:ext cx="8611027" cy="443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02032" y="4276635"/>
            <a:ext cx="2357890" cy="1200329"/>
          </a:xfrm>
          <a:prstGeom prst="rect">
            <a:avLst/>
          </a:prstGeom>
          <a:noFill/>
        </p:spPr>
        <p:txBody>
          <a:bodyPr wrap="none" rtlCol="0">
            <a:spAutoFit/>
          </a:bodyPr>
          <a:lstStyle/>
          <a:p>
            <a:pPr marL="342900" indent="-342900">
              <a:buFont typeface="Wingdings" pitchFamily="2" charset="2"/>
              <a:buChar char="ü"/>
            </a:pPr>
            <a:r>
              <a:rPr lang="en-US" sz="2400" dirty="0" smtClean="0">
                <a:solidFill>
                  <a:srgbClr val="FF0000"/>
                </a:solidFill>
                <a:latin typeface="Constantia" pitchFamily="18" charset="0"/>
              </a:rPr>
              <a:t>Diamagnetic</a:t>
            </a:r>
          </a:p>
          <a:p>
            <a:pPr marL="342900" indent="-342900">
              <a:buFont typeface="Wingdings" pitchFamily="2" charset="2"/>
              <a:buChar char="ü"/>
            </a:pPr>
            <a:r>
              <a:rPr lang="en-US" sz="2400" dirty="0" smtClean="0">
                <a:solidFill>
                  <a:srgbClr val="FF0000"/>
                </a:solidFill>
                <a:latin typeface="Constantia" pitchFamily="18" charset="0"/>
              </a:rPr>
              <a:t>Square planar</a:t>
            </a:r>
          </a:p>
          <a:p>
            <a:pPr marL="342900" indent="-342900">
              <a:buFont typeface="Wingdings" pitchFamily="2" charset="2"/>
              <a:buChar char="ü"/>
            </a:pPr>
            <a:r>
              <a:rPr lang="en-US" sz="2400" dirty="0" smtClean="0">
                <a:solidFill>
                  <a:srgbClr val="FF0000"/>
                </a:solidFill>
                <a:latin typeface="Constantia" pitchFamily="18" charset="0"/>
              </a:rPr>
              <a:t>(spin paired</a:t>
            </a:r>
            <a:endParaRPr lang="en-US" sz="2400" dirty="0">
              <a:solidFill>
                <a:srgbClr val="FF0000"/>
              </a:solidFill>
              <a:latin typeface="Constantia" pitchFamily="18" charset="0"/>
            </a:endParaRPr>
          </a:p>
        </p:txBody>
      </p:sp>
      <p:sp>
        <p:nvSpPr>
          <p:cNvPr id="10" name="Rectangle 6"/>
          <p:cNvSpPr>
            <a:spLocks noChangeArrowheads="1"/>
          </p:cNvSpPr>
          <p:nvPr/>
        </p:nvSpPr>
        <p:spPr bwMode="auto">
          <a:xfrm>
            <a:off x="533400" y="2628900"/>
            <a:ext cx="28956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7"/>
          <p:cNvSpPr>
            <a:spLocks noChangeArrowheads="1"/>
          </p:cNvSpPr>
          <p:nvPr/>
        </p:nvSpPr>
        <p:spPr bwMode="auto">
          <a:xfrm>
            <a:off x="3886200" y="262890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8"/>
          <p:cNvSpPr>
            <a:spLocks noChangeArrowheads="1"/>
          </p:cNvSpPr>
          <p:nvPr/>
        </p:nvSpPr>
        <p:spPr bwMode="auto">
          <a:xfrm>
            <a:off x="4953000" y="2628900"/>
            <a:ext cx="16764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9"/>
          <p:cNvSpPr>
            <a:spLocks noChangeShapeType="1"/>
          </p:cNvSpPr>
          <p:nvPr/>
        </p:nvSpPr>
        <p:spPr bwMode="auto">
          <a:xfrm>
            <a:off x="10668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p:cNvSpPr>
            <a:spLocks noChangeShapeType="1"/>
          </p:cNvSpPr>
          <p:nvPr/>
        </p:nvSpPr>
        <p:spPr bwMode="auto">
          <a:xfrm>
            <a:off x="16764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p:cNvSpPr>
            <a:spLocks noChangeShapeType="1"/>
          </p:cNvSpPr>
          <p:nvPr/>
        </p:nvSpPr>
        <p:spPr bwMode="auto">
          <a:xfrm>
            <a:off x="22098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p:cNvSpPr>
            <a:spLocks noChangeShapeType="1"/>
          </p:cNvSpPr>
          <p:nvPr/>
        </p:nvSpPr>
        <p:spPr bwMode="auto">
          <a:xfrm>
            <a:off x="28194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p:cNvSpPr>
            <a:spLocks noChangeShapeType="1"/>
          </p:cNvSpPr>
          <p:nvPr/>
        </p:nvSpPr>
        <p:spPr bwMode="auto">
          <a:xfrm>
            <a:off x="60960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p:cNvSpPr>
            <a:spLocks noChangeShapeType="1"/>
          </p:cNvSpPr>
          <p:nvPr/>
        </p:nvSpPr>
        <p:spPr bwMode="auto">
          <a:xfrm>
            <a:off x="5486400" y="26289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6"/>
          <p:cNvSpPr>
            <a:spLocks noChangeArrowheads="1"/>
          </p:cNvSpPr>
          <p:nvPr/>
        </p:nvSpPr>
        <p:spPr bwMode="auto">
          <a:xfrm>
            <a:off x="533400" y="3619500"/>
            <a:ext cx="29718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1066800" y="3619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8"/>
          <p:cNvSpPr>
            <a:spLocks noChangeShapeType="1"/>
          </p:cNvSpPr>
          <p:nvPr/>
        </p:nvSpPr>
        <p:spPr bwMode="auto">
          <a:xfrm>
            <a:off x="1676400" y="3619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p:cNvSpPr>
            <a:spLocks noChangeShapeType="1"/>
          </p:cNvSpPr>
          <p:nvPr/>
        </p:nvSpPr>
        <p:spPr bwMode="auto">
          <a:xfrm>
            <a:off x="2209800" y="3619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p:cNvSpPr>
            <a:spLocks noChangeShapeType="1"/>
          </p:cNvSpPr>
          <p:nvPr/>
        </p:nvSpPr>
        <p:spPr bwMode="auto">
          <a:xfrm>
            <a:off x="2819400" y="3619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8382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3"/>
          <p:cNvSpPr>
            <a:spLocks noChangeShapeType="1"/>
          </p:cNvSpPr>
          <p:nvPr/>
        </p:nvSpPr>
        <p:spPr bwMode="auto">
          <a:xfrm flipV="1">
            <a:off x="6858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5"/>
          <p:cNvSpPr>
            <a:spLocks noChangeShapeType="1"/>
          </p:cNvSpPr>
          <p:nvPr/>
        </p:nvSpPr>
        <p:spPr bwMode="auto">
          <a:xfrm>
            <a:off x="14478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6"/>
          <p:cNvSpPr>
            <a:spLocks noChangeShapeType="1"/>
          </p:cNvSpPr>
          <p:nvPr/>
        </p:nvSpPr>
        <p:spPr bwMode="auto">
          <a:xfrm>
            <a:off x="19812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7"/>
          <p:cNvSpPr>
            <a:spLocks noChangeShapeType="1"/>
          </p:cNvSpPr>
          <p:nvPr/>
        </p:nvSpPr>
        <p:spPr bwMode="auto">
          <a:xfrm>
            <a:off x="9144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p:cNvSpPr>
            <a:spLocks noChangeShapeType="1"/>
          </p:cNvSpPr>
          <p:nvPr/>
        </p:nvSpPr>
        <p:spPr bwMode="auto">
          <a:xfrm>
            <a:off x="14478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p:cNvSpPr>
            <a:spLocks noChangeShapeType="1"/>
          </p:cNvSpPr>
          <p:nvPr/>
        </p:nvSpPr>
        <p:spPr bwMode="auto">
          <a:xfrm>
            <a:off x="19812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0"/>
          <p:cNvSpPr>
            <a:spLocks noChangeShapeType="1"/>
          </p:cNvSpPr>
          <p:nvPr/>
        </p:nvSpPr>
        <p:spPr bwMode="auto">
          <a:xfrm flipV="1">
            <a:off x="2590800" y="3695700"/>
            <a:ext cx="0" cy="3810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1"/>
          <p:cNvSpPr>
            <a:spLocks noChangeShapeType="1"/>
          </p:cNvSpPr>
          <p:nvPr/>
        </p:nvSpPr>
        <p:spPr bwMode="auto">
          <a:xfrm flipV="1">
            <a:off x="18288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2"/>
          <p:cNvSpPr>
            <a:spLocks noChangeShapeType="1"/>
          </p:cNvSpPr>
          <p:nvPr/>
        </p:nvSpPr>
        <p:spPr bwMode="auto">
          <a:xfrm flipV="1">
            <a:off x="12954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3"/>
          <p:cNvSpPr>
            <a:spLocks noChangeShapeType="1"/>
          </p:cNvSpPr>
          <p:nvPr/>
        </p:nvSpPr>
        <p:spPr bwMode="auto">
          <a:xfrm flipV="1">
            <a:off x="3048000" y="2705100"/>
            <a:ext cx="0" cy="3810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5"/>
          <p:cNvSpPr>
            <a:spLocks noChangeShapeType="1"/>
          </p:cNvSpPr>
          <p:nvPr/>
        </p:nvSpPr>
        <p:spPr bwMode="auto">
          <a:xfrm flipV="1">
            <a:off x="18288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6"/>
          <p:cNvSpPr>
            <a:spLocks noChangeShapeType="1"/>
          </p:cNvSpPr>
          <p:nvPr/>
        </p:nvSpPr>
        <p:spPr bwMode="auto">
          <a:xfrm flipV="1">
            <a:off x="12954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7"/>
          <p:cNvSpPr>
            <a:spLocks noChangeShapeType="1"/>
          </p:cNvSpPr>
          <p:nvPr/>
        </p:nvSpPr>
        <p:spPr bwMode="auto">
          <a:xfrm flipV="1">
            <a:off x="7620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8"/>
          <p:cNvSpPr>
            <a:spLocks noChangeShapeType="1"/>
          </p:cNvSpPr>
          <p:nvPr/>
        </p:nvSpPr>
        <p:spPr bwMode="auto">
          <a:xfrm>
            <a:off x="2438400" y="36957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9"/>
          <p:cNvSpPr>
            <a:spLocks noChangeShapeType="1"/>
          </p:cNvSpPr>
          <p:nvPr/>
        </p:nvSpPr>
        <p:spPr bwMode="auto">
          <a:xfrm>
            <a:off x="3352800" y="42291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0"/>
          <p:cNvSpPr>
            <a:spLocks noChangeShapeType="1"/>
          </p:cNvSpPr>
          <p:nvPr/>
        </p:nvSpPr>
        <p:spPr bwMode="auto">
          <a:xfrm>
            <a:off x="3352800" y="4381500"/>
            <a:ext cx="2590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1"/>
          <p:cNvSpPr>
            <a:spLocks noChangeShapeType="1"/>
          </p:cNvSpPr>
          <p:nvPr/>
        </p:nvSpPr>
        <p:spPr bwMode="auto">
          <a:xfrm>
            <a:off x="5943600" y="42291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42"/>
          <p:cNvSpPr>
            <a:spLocks noChangeShapeType="1"/>
          </p:cNvSpPr>
          <p:nvPr/>
        </p:nvSpPr>
        <p:spPr bwMode="auto">
          <a:xfrm flipH="1">
            <a:off x="4544136" y="4457700"/>
            <a:ext cx="27864" cy="56394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Rectangle 43"/>
          <p:cNvSpPr>
            <a:spLocks noChangeArrowheads="1"/>
          </p:cNvSpPr>
          <p:nvPr/>
        </p:nvSpPr>
        <p:spPr bwMode="auto">
          <a:xfrm>
            <a:off x="3307307" y="5143500"/>
            <a:ext cx="25908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44"/>
          <p:cNvSpPr>
            <a:spLocks noChangeShapeType="1"/>
          </p:cNvSpPr>
          <p:nvPr/>
        </p:nvSpPr>
        <p:spPr bwMode="auto">
          <a:xfrm>
            <a:off x="5898107" y="5143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5"/>
          <p:cNvSpPr>
            <a:spLocks noChangeShapeType="1"/>
          </p:cNvSpPr>
          <p:nvPr/>
        </p:nvSpPr>
        <p:spPr bwMode="auto">
          <a:xfrm>
            <a:off x="5288507" y="5143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6"/>
          <p:cNvSpPr>
            <a:spLocks noChangeShapeType="1"/>
          </p:cNvSpPr>
          <p:nvPr/>
        </p:nvSpPr>
        <p:spPr bwMode="auto">
          <a:xfrm>
            <a:off x="4602707" y="5143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7"/>
          <p:cNvSpPr>
            <a:spLocks noChangeShapeType="1"/>
          </p:cNvSpPr>
          <p:nvPr/>
        </p:nvSpPr>
        <p:spPr bwMode="auto">
          <a:xfrm>
            <a:off x="3916907" y="51435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48"/>
          <p:cNvSpPr>
            <a:spLocks noChangeArrowheads="1"/>
          </p:cNvSpPr>
          <p:nvPr/>
        </p:nvSpPr>
        <p:spPr bwMode="auto">
          <a:xfrm>
            <a:off x="4689475" y="4432679"/>
            <a:ext cx="1254125" cy="588962"/>
          </a:xfrm>
          <a:prstGeom prst="rect">
            <a:avLst/>
          </a:prstGeom>
          <a:solidFill>
            <a:srgbClr val="FFFF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200" dirty="0"/>
              <a:t>hybrid</a:t>
            </a:r>
            <a:endParaRPr lang="zh-CN" altLang="en-US" sz="3200" dirty="0"/>
          </a:p>
        </p:txBody>
      </p:sp>
      <p:sp>
        <p:nvSpPr>
          <p:cNvPr id="49" name="Rectangle 49"/>
          <p:cNvSpPr>
            <a:spLocks noChangeArrowheads="1"/>
          </p:cNvSpPr>
          <p:nvPr/>
        </p:nvSpPr>
        <p:spPr bwMode="auto">
          <a:xfrm>
            <a:off x="2514600" y="5676900"/>
            <a:ext cx="4935537"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dirty="0"/>
              <a:t>dsp</a:t>
            </a:r>
            <a:r>
              <a:rPr lang="en-US" altLang="zh-CN" sz="3200" baseline="30000" dirty="0"/>
              <a:t>2</a:t>
            </a:r>
            <a:r>
              <a:rPr lang="en-US" altLang="zh-CN" sz="3200" dirty="0"/>
              <a:t> </a:t>
            </a:r>
            <a:r>
              <a:rPr lang="en-US" altLang="zh-CN" sz="2800" dirty="0"/>
              <a:t>hybridization </a:t>
            </a:r>
            <a:r>
              <a:rPr lang="en-US" altLang="zh-CN" sz="2800" dirty="0">
                <a:solidFill>
                  <a:srgbClr val="FF3300"/>
                </a:solidFill>
              </a:rPr>
              <a:t>inner</a:t>
            </a:r>
            <a:r>
              <a:rPr lang="en-US" altLang="zh-CN" sz="2800" dirty="0"/>
              <a:t> orbital</a:t>
            </a:r>
            <a:endParaRPr lang="zh-CN" altLang="en-US" sz="2800" dirty="0"/>
          </a:p>
        </p:txBody>
      </p:sp>
      <p:sp>
        <p:nvSpPr>
          <p:cNvPr id="50" name="Rectangle 50"/>
          <p:cNvSpPr>
            <a:spLocks noChangeArrowheads="1"/>
          </p:cNvSpPr>
          <p:nvPr/>
        </p:nvSpPr>
        <p:spPr bwMode="auto">
          <a:xfrm>
            <a:off x="2514600" y="6256338"/>
            <a:ext cx="4648200" cy="579437"/>
          </a:xfrm>
          <a:prstGeom prst="rect">
            <a:avLst/>
          </a:prstGeom>
          <a:solidFill>
            <a:srgbClr val="793D9B"/>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dirty="0">
                <a:solidFill>
                  <a:srgbClr val="FFFF66"/>
                </a:solidFill>
              </a:rPr>
              <a:t>[Ni(CN)</a:t>
            </a:r>
            <a:r>
              <a:rPr lang="en-US" altLang="zh-CN" sz="3200" baseline="-30000" dirty="0">
                <a:solidFill>
                  <a:srgbClr val="FFFF66"/>
                </a:solidFill>
              </a:rPr>
              <a:t>4 </a:t>
            </a:r>
            <a:r>
              <a:rPr lang="en-US" altLang="zh-CN" sz="3200" dirty="0">
                <a:solidFill>
                  <a:srgbClr val="FFFF66"/>
                </a:solidFill>
              </a:rPr>
              <a:t>]</a:t>
            </a:r>
            <a:r>
              <a:rPr lang="en-US" altLang="zh-CN" sz="3200" baseline="30000" dirty="0">
                <a:solidFill>
                  <a:srgbClr val="FFFF66"/>
                </a:solidFill>
              </a:rPr>
              <a:t>2-</a:t>
            </a:r>
            <a:r>
              <a:rPr lang="en-US" altLang="zh-CN" sz="3200" dirty="0">
                <a:solidFill>
                  <a:srgbClr val="FFFF66"/>
                </a:solidFill>
              </a:rPr>
              <a:t>( square planar)</a:t>
            </a:r>
            <a:endParaRPr lang="zh-CN" altLang="en-US" sz="3200" baseline="30000" dirty="0">
              <a:solidFill>
                <a:srgbClr val="FFFF66"/>
              </a:solidFill>
            </a:endParaRPr>
          </a:p>
        </p:txBody>
      </p:sp>
      <p:sp>
        <p:nvSpPr>
          <p:cNvPr id="51" name="AutoShape 51"/>
          <p:cNvSpPr>
            <a:spLocks noChangeArrowheads="1"/>
          </p:cNvSpPr>
          <p:nvPr/>
        </p:nvSpPr>
        <p:spPr bwMode="auto">
          <a:xfrm>
            <a:off x="1265830" y="4305300"/>
            <a:ext cx="1981200" cy="990600"/>
          </a:xfrm>
          <a:prstGeom prst="flowChartMagneticTape">
            <a:avLst/>
          </a:prstGeom>
          <a:solidFill>
            <a:schemeClr val="hlink"/>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dirty="0"/>
              <a:t>4  :</a:t>
            </a:r>
            <a:r>
              <a:rPr lang="en-US" altLang="zh-CN" sz="3200" dirty="0"/>
              <a:t>CN</a:t>
            </a:r>
            <a:r>
              <a:rPr lang="en-US" altLang="zh-CN" sz="3200" baseline="30000" dirty="0"/>
              <a:t>-</a:t>
            </a:r>
          </a:p>
        </p:txBody>
      </p:sp>
      <p:sp>
        <p:nvSpPr>
          <p:cNvPr id="52" name="AutoShape 53"/>
          <p:cNvSpPr>
            <a:spLocks noChangeArrowheads="1"/>
          </p:cNvSpPr>
          <p:nvPr/>
        </p:nvSpPr>
        <p:spPr bwMode="auto">
          <a:xfrm>
            <a:off x="3505200" y="3009900"/>
            <a:ext cx="381000" cy="1066800"/>
          </a:xfrm>
          <a:prstGeom prst="curvedLeftArrow">
            <a:avLst>
              <a:gd name="adj1" fmla="val 56000"/>
              <a:gd name="adj2" fmla="val 112000"/>
              <a:gd name="adj3" fmla="val 33333"/>
            </a:avLst>
          </a:prstGeom>
          <a:solidFill>
            <a:srgbClr val="FF9933"/>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AutoShape 54"/>
          <p:cNvSpPr>
            <a:spLocks noChangeArrowheads="1"/>
          </p:cNvSpPr>
          <p:nvPr/>
        </p:nvSpPr>
        <p:spPr bwMode="auto">
          <a:xfrm>
            <a:off x="5105400" y="3467100"/>
            <a:ext cx="2209800" cy="609600"/>
          </a:xfrm>
          <a:prstGeom prst="wedgeRoundRectCallout">
            <a:avLst>
              <a:gd name="adj1" fmla="val -105458"/>
              <a:gd name="adj2" fmla="val -4949"/>
              <a:gd name="adj3" fmla="val 16667"/>
            </a:avLst>
          </a:prstGeom>
          <a:solidFill>
            <a:srgbClr val="F8B8DA"/>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r>
              <a:rPr lang="en-US" altLang="zh-CN" sz="2800"/>
              <a:t>realignment</a:t>
            </a:r>
          </a:p>
        </p:txBody>
      </p:sp>
      <p:sp>
        <p:nvSpPr>
          <p:cNvPr id="54" name="Line 55"/>
          <p:cNvSpPr>
            <a:spLocks noChangeShapeType="1"/>
          </p:cNvSpPr>
          <p:nvPr/>
        </p:nvSpPr>
        <p:spPr bwMode="auto">
          <a:xfrm>
            <a:off x="2514600" y="27051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40076901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9-2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9600"/>
            <a:ext cx="9144000" cy="61737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Oval 2"/>
          <p:cNvSpPr/>
          <p:nvPr/>
        </p:nvSpPr>
        <p:spPr bwMode="auto">
          <a:xfrm>
            <a:off x="683568" y="3206765"/>
            <a:ext cx="1332223" cy="1310738"/>
          </a:xfrm>
          <a:prstGeom prst="ellipse">
            <a:avLst/>
          </a:prstGeom>
          <a:solidFill>
            <a:schemeClr val="accent2">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4" name="Oval 3"/>
          <p:cNvSpPr/>
          <p:nvPr/>
        </p:nvSpPr>
        <p:spPr bwMode="auto">
          <a:xfrm>
            <a:off x="2743200" y="4953000"/>
            <a:ext cx="1332223" cy="1310738"/>
          </a:xfrm>
          <a:prstGeom prst="ellipse">
            <a:avLst/>
          </a:prstGeom>
          <a:solidFill>
            <a:schemeClr val="accent2">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5" name="Oval 4"/>
          <p:cNvSpPr/>
          <p:nvPr/>
        </p:nvSpPr>
        <p:spPr bwMode="auto">
          <a:xfrm>
            <a:off x="4335823" y="2356186"/>
            <a:ext cx="1440161" cy="1310738"/>
          </a:xfrm>
          <a:prstGeom prst="ellipse">
            <a:avLst/>
          </a:prstGeom>
          <a:solidFill>
            <a:schemeClr val="accent2">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6" name="Oval 5"/>
          <p:cNvSpPr/>
          <p:nvPr/>
        </p:nvSpPr>
        <p:spPr bwMode="auto">
          <a:xfrm>
            <a:off x="6444208" y="4064028"/>
            <a:ext cx="1332223" cy="1310738"/>
          </a:xfrm>
          <a:prstGeom prst="ellipse">
            <a:avLst/>
          </a:prstGeom>
          <a:solidFill>
            <a:schemeClr val="accent2">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7" name="Oval 6"/>
          <p:cNvSpPr/>
          <p:nvPr/>
        </p:nvSpPr>
        <p:spPr bwMode="auto">
          <a:xfrm>
            <a:off x="3764919" y="3805848"/>
            <a:ext cx="1141807" cy="925147"/>
          </a:xfrm>
          <a:prstGeom prst="ellipse">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b="0" i="0" u="none" strike="noStrike" cap="none" normalizeH="0" baseline="0" dirty="0" smtClean="0">
                <a:ln>
                  <a:noFill/>
                </a:ln>
                <a:solidFill>
                  <a:schemeClr val="tx1"/>
                </a:solidFill>
                <a:effectLst/>
                <a:latin typeface="Times New Roman" pitchFamily="18" charset="0"/>
                <a:ea typeface="宋体" pitchFamily="2" charset="-122"/>
              </a:rPr>
              <a:t>Ni</a:t>
            </a:r>
            <a:r>
              <a:rPr kumimoji="1" lang="en-US" sz="2400" b="0" i="0" u="none" strike="noStrike" cap="none" normalizeH="0" baseline="30000" dirty="0" smtClean="0">
                <a:ln>
                  <a:noFill/>
                </a:ln>
                <a:solidFill>
                  <a:schemeClr val="tx1"/>
                </a:solidFill>
                <a:effectLst/>
                <a:latin typeface="Times New Roman" pitchFamily="18" charset="0"/>
                <a:ea typeface="宋体" pitchFamily="2" charset="-122"/>
              </a:rPr>
              <a:t>+2</a:t>
            </a:r>
          </a:p>
        </p:txBody>
      </p:sp>
      <p:sp>
        <p:nvSpPr>
          <p:cNvPr id="8" name="TextBox 7"/>
          <p:cNvSpPr txBox="1"/>
          <p:nvPr/>
        </p:nvSpPr>
        <p:spPr>
          <a:xfrm>
            <a:off x="3409311" y="1524000"/>
            <a:ext cx="1901943" cy="461665"/>
          </a:xfrm>
          <a:prstGeom prst="rect">
            <a:avLst/>
          </a:prstGeom>
          <a:solidFill>
            <a:schemeClr val="bg1"/>
          </a:solidFill>
        </p:spPr>
        <p:txBody>
          <a:bodyPr wrap="square" rtlCol="0">
            <a:spAutoFit/>
          </a:bodyPr>
          <a:lstStyle/>
          <a:p>
            <a:r>
              <a:rPr lang="en-US" sz="2400" dirty="0" smtClean="0">
                <a:latin typeface="Constantia" pitchFamily="18" charset="0"/>
              </a:rPr>
              <a:t>[Ni(CN)4] </a:t>
            </a:r>
            <a:r>
              <a:rPr lang="en-US" sz="2400" baseline="30000" dirty="0" smtClean="0">
                <a:latin typeface="Constantia" pitchFamily="18" charset="0"/>
              </a:rPr>
              <a:t>+2</a:t>
            </a:r>
            <a:endParaRPr lang="en-US" sz="2400" baseline="30000" dirty="0">
              <a:latin typeface="Constantia" pitchFamily="18" charset="0"/>
            </a:endParaRPr>
          </a:p>
        </p:txBody>
      </p:sp>
      <p:sp>
        <p:nvSpPr>
          <p:cNvPr id="9" name="Title 1"/>
          <p:cNvSpPr txBox="1">
            <a:spLocks/>
          </p:cNvSpPr>
          <p:nvPr/>
        </p:nvSpPr>
        <p:spPr>
          <a:xfrm>
            <a:off x="0" y="0"/>
            <a:ext cx="9144000" cy="457200"/>
          </a:xfrm>
          <a:prstGeom prst="rect">
            <a:avLst/>
          </a:prstGeom>
          <a:solidFill>
            <a:schemeClr val="accent4">
              <a:lumMod val="40000"/>
              <a:lumOff val="60000"/>
            </a:schemeClr>
          </a:solidFill>
          <a:scene3d>
            <a:camera prst="orthographicFront"/>
            <a:lightRig rig="threePt" dir="t"/>
          </a:scene3d>
          <a:sp3d>
            <a:bevelT prst="relaxedInset"/>
          </a:sp3d>
        </p:spPr>
        <p:txBody>
          <a:bodyPr>
            <a:normAutofit fontScale="67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atin typeface="Constantia" pitchFamily="18" charset="0"/>
              </a:rPr>
              <a:t>cont;’d</a:t>
            </a:r>
            <a:endParaRPr lang="en-US" dirty="0">
              <a:latin typeface="Constantia" pitchFamily="18" charset="0"/>
            </a:endParaRPr>
          </a:p>
        </p:txBody>
      </p:sp>
    </p:spTree>
    <p:extLst>
      <p:ext uri="{BB962C8B-B14F-4D97-AF65-F5344CB8AC3E}">
        <p14:creationId xmlns="" xmlns:p14="http://schemas.microsoft.com/office/powerpoint/2010/main" val="3601544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3600" dirty="0">
                <a:latin typeface="Constantia" pitchFamily="18" charset="0"/>
              </a:rPr>
              <a:t>IV. Six </a:t>
            </a:r>
            <a:r>
              <a:rPr lang="fr-FR" sz="3600" dirty="0" err="1">
                <a:latin typeface="Constantia" pitchFamily="18" charset="0"/>
              </a:rPr>
              <a:t>Coordinate</a:t>
            </a:r>
            <a:r>
              <a:rPr lang="fr-FR" sz="3600" dirty="0">
                <a:latin typeface="Constantia" pitchFamily="18" charset="0"/>
              </a:rPr>
              <a:t> Complexes (</a:t>
            </a:r>
            <a:r>
              <a:rPr lang="fr-FR" sz="3600" dirty="0" err="1">
                <a:latin typeface="Constantia" pitchFamily="18" charset="0"/>
              </a:rPr>
              <a:t>Octahedral</a:t>
            </a:r>
            <a:r>
              <a:rPr lang="fr-FR" sz="3600" dirty="0">
                <a:latin typeface="Constantia" pitchFamily="18" charset="0"/>
              </a:rPr>
              <a:t>): </a:t>
            </a:r>
            <a:endParaRPr lang="en-US" sz="3600" dirty="0">
              <a:latin typeface="Constantia" pitchFamily="18" charset="0"/>
            </a:endParaRP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sp>
        <p:nvSpPr>
          <p:cNvPr id="4" name="Rectangle 3"/>
          <p:cNvSpPr/>
          <p:nvPr/>
        </p:nvSpPr>
        <p:spPr>
          <a:xfrm>
            <a:off x="0" y="466299"/>
            <a:ext cx="9144000" cy="1938992"/>
          </a:xfrm>
          <a:prstGeom prst="rect">
            <a:avLst/>
          </a:prstGeom>
        </p:spPr>
        <p:txBody>
          <a:bodyPr wrap="square">
            <a:spAutoFit/>
          </a:bodyPr>
          <a:lstStyle/>
          <a:p>
            <a:pPr marL="342900" indent="-342900">
              <a:buFont typeface="Wingdings" pitchFamily="2" charset="2"/>
              <a:buChar char="Ø"/>
            </a:pPr>
            <a:r>
              <a:rPr lang="en-US" sz="2400" dirty="0">
                <a:latin typeface="Constantia" pitchFamily="18" charset="0"/>
              </a:rPr>
              <a:t>Six  ligand  donor  atoms  in  an  octahedral  complex  are  located  at  the  corners  of  an </a:t>
            </a:r>
            <a:r>
              <a:rPr lang="en-US" sz="2400" dirty="0" smtClean="0">
                <a:latin typeface="Constantia" pitchFamily="18" charset="0"/>
              </a:rPr>
              <a:t>octahedron</a:t>
            </a:r>
            <a:r>
              <a:rPr lang="en-US" sz="2400" dirty="0">
                <a:latin typeface="Constantia" pitchFamily="18" charset="0"/>
              </a:rPr>
              <a:t>.  </a:t>
            </a:r>
          </a:p>
          <a:p>
            <a:pPr marL="342900" indent="-342900">
              <a:buFont typeface="Wingdings" pitchFamily="2" charset="2"/>
              <a:buChar char="Ø"/>
            </a:pPr>
            <a:r>
              <a:rPr lang="en-US" sz="2400" dirty="0" smtClean="0">
                <a:latin typeface="Constantia" pitchFamily="18" charset="0"/>
              </a:rPr>
              <a:t>Valence  </a:t>
            </a:r>
            <a:r>
              <a:rPr lang="en-US" sz="2400" dirty="0">
                <a:latin typeface="Constantia" pitchFamily="18" charset="0"/>
              </a:rPr>
              <a:t>bond  postulates  that  the  orbitals  best  shaped  and  best  oriented  to </a:t>
            </a:r>
            <a:r>
              <a:rPr lang="en-US" sz="2400" dirty="0" smtClean="0">
                <a:latin typeface="Constantia" pitchFamily="18" charset="0"/>
              </a:rPr>
              <a:t>receive </a:t>
            </a:r>
            <a:r>
              <a:rPr lang="en-US" sz="2400" dirty="0">
                <a:latin typeface="Constantia" pitchFamily="18" charset="0"/>
              </a:rPr>
              <a:t>electron pairs from these directions are the </a:t>
            </a:r>
            <a:r>
              <a:rPr lang="en-US" sz="2400" dirty="0" smtClean="0">
                <a:latin typeface="Constantia" pitchFamily="18" charset="0"/>
              </a:rPr>
              <a:t>dx</a:t>
            </a:r>
            <a:r>
              <a:rPr lang="en-US" sz="2400" baseline="30000" dirty="0" smtClean="0">
                <a:latin typeface="Constantia" pitchFamily="18" charset="0"/>
              </a:rPr>
              <a:t>2</a:t>
            </a:r>
            <a:r>
              <a:rPr lang="en-US" sz="2400" dirty="0" smtClean="0">
                <a:latin typeface="Constantia" pitchFamily="18" charset="0"/>
              </a:rPr>
              <a:t>-y</a:t>
            </a:r>
            <a:r>
              <a:rPr lang="en-US" sz="2400" baseline="30000" dirty="0" smtClean="0">
                <a:latin typeface="Constantia" pitchFamily="18" charset="0"/>
              </a:rPr>
              <a:t>2</a:t>
            </a:r>
            <a:r>
              <a:rPr lang="en-US" sz="2400" dirty="0" smtClean="0">
                <a:latin typeface="Constantia" pitchFamily="18" charset="0"/>
              </a:rPr>
              <a:t> </a:t>
            </a:r>
            <a:r>
              <a:rPr lang="en-US" sz="2400" dirty="0">
                <a:latin typeface="Constantia" pitchFamily="18" charset="0"/>
              </a:rPr>
              <a:t>and </a:t>
            </a:r>
            <a:r>
              <a:rPr lang="en-US" sz="2400" dirty="0" smtClean="0">
                <a:latin typeface="Constantia" pitchFamily="18" charset="0"/>
              </a:rPr>
              <a:t>dz</a:t>
            </a:r>
            <a:r>
              <a:rPr lang="en-US" sz="2400" baseline="30000" dirty="0" smtClean="0">
                <a:latin typeface="Constantia" pitchFamily="18" charset="0"/>
              </a:rPr>
              <a:t>2</a:t>
            </a:r>
            <a:r>
              <a:rPr lang="en-US" sz="2400" dirty="0" smtClean="0">
                <a:latin typeface="Constantia" pitchFamily="18" charset="0"/>
              </a:rPr>
              <a:t> </a:t>
            </a:r>
            <a:r>
              <a:rPr lang="en-US" sz="2400" dirty="0">
                <a:latin typeface="Constantia" pitchFamily="18" charset="0"/>
              </a:rPr>
              <a:t>orbitals (directed on the x, </a:t>
            </a:r>
            <a:r>
              <a:rPr lang="en-US" sz="2400" dirty="0" smtClean="0">
                <a:latin typeface="Constantia" pitchFamily="18" charset="0"/>
              </a:rPr>
              <a:t>y</a:t>
            </a:r>
            <a:r>
              <a:rPr lang="en-US" sz="2400" dirty="0">
                <a:latin typeface="Constantia" pitchFamily="18" charset="0"/>
              </a:rPr>
              <a:t>, and z-axes). </a:t>
            </a: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884" y="2451894"/>
            <a:ext cx="9120116" cy="4406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07690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2" cstate="print"/>
          <a:srcRect/>
          <a:stretch>
            <a:fillRect/>
          </a:stretch>
        </p:blipFill>
        <p:spPr bwMode="auto">
          <a:xfrm>
            <a:off x="381000" y="914400"/>
            <a:ext cx="7924799" cy="4952999"/>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3600" dirty="0">
                <a:latin typeface="Constantia" pitchFamily="18" charset="0"/>
              </a:rPr>
              <a:t>IV. Six </a:t>
            </a:r>
            <a:r>
              <a:rPr lang="fr-FR" sz="3600" dirty="0" err="1">
                <a:latin typeface="Constantia" pitchFamily="18" charset="0"/>
              </a:rPr>
              <a:t>Coordinate</a:t>
            </a:r>
            <a:r>
              <a:rPr lang="fr-FR" sz="3600" dirty="0">
                <a:latin typeface="Constantia" pitchFamily="18" charset="0"/>
              </a:rPr>
              <a:t> Complexes (</a:t>
            </a:r>
            <a:r>
              <a:rPr lang="fr-FR" sz="3600" dirty="0" err="1">
                <a:latin typeface="Constantia" pitchFamily="18" charset="0"/>
              </a:rPr>
              <a:t>Octahedral</a:t>
            </a:r>
            <a:r>
              <a:rPr lang="fr-FR" sz="3600" dirty="0">
                <a:latin typeface="Constantia" pitchFamily="18" charset="0"/>
              </a:rPr>
              <a:t>): </a:t>
            </a:r>
            <a:endParaRPr lang="en-US" sz="3600" dirty="0">
              <a:latin typeface="Constantia" pitchFamily="18" charset="0"/>
            </a:endParaRP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296" y="445827"/>
            <a:ext cx="8659504" cy="603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295" y="1089546"/>
            <a:ext cx="9081447" cy="25680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0401" y="3736076"/>
            <a:ext cx="4397778" cy="3121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24801" y="3405089"/>
            <a:ext cx="612668" cy="523220"/>
          </a:xfrm>
          <a:prstGeom prst="rect">
            <a:avLst/>
          </a:prstGeom>
          <a:noFill/>
        </p:spPr>
        <p:txBody>
          <a:bodyPr wrap="none" rtlCol="0">
            <a:spAutoFit/>
          </a:bodyPr>
          <a:lstStyle/>
          <a:p>
            <a:r>
              <a:rPr lang="en-US" sz="2800" b="1" dirty="0" smtClean="0">
                <a:solidFill>
                  <a:srgbClr val="0000FF"/>
                </a:solidFill>
              </a:rPr>
              <a:t>CN</a:t>
            </a:r>
            <a:endParaRPr lang="en-US" sz="2800" b="1" dirty="0">
              <a:solidFill>
                <a:srgbClr val="0000FF"/>
              </a:solidFill>
            </a:endParaRPr>
          </a:p>
        </p:txBody>
      </p:sp>
      <p:sp>
        <p:nvSpPr>
          <p:cNvPr id="7" name="TextBox 6"/>
          <p:cNvSpPr txBox="1"/>
          <p:nvPr/>
        </p:nvSpPr>
        <p:spPr>
          <a:xfrm>
            <a:off x="5111812" y="5044527"/>
            <a:ext cx="525657" cy="523220"/>
          </a:xfrm>
          <a:prstGeom prst="rect">
            <a:avLst/>
          </a:prstGeom>
          <a:noFill/>
        </p:spPr>
        <p:txBody>
          <a:bodyPr wrap="none" rtlCol="0">
            <a:spAutoFit/>
          </a:bodyPr>
          <a:lstStyle/>
          <a:p>
            <a:r>
              <a:rPr lang="en-US" sz="2800" b="1" dirty="0" smtClean="0">
                <a:solidFill>
                  <a:srgbClr val="FF0000"/>
                </a:solidFill>
              </a:rPr>
              <a:t>Fe</a:t>
            </a:r>
            <a:endParaRPr lang="en-US" sz="2800" b="1" dirty="0">
              <a:solidFill>
                <a:srgbClr val="FF0000"/>
              </a:solidFill>
            </a:endParaRPr>
          </a:p>
        </p:txBody>
      </p:sp>
      <p:sp>
        <p:nvSpPr>
          <p:cNvPr id="8" name="TextBox 7"/>
          <p:cNvSpPr txBox="1"/>
          <p:nvPr/>
        </p:nvSpPr>
        <p:spPr>
          <a:xfrm>
            <a:off x="838200" y="4358319"/>
            <a:ext cx="2074094" cy="1200329"/>
          </a:xfrm>
          <a:prstGeom prst="rect">
            <a:avLst/>
          </a:prstGeom>
          <a:noFill/>
        </p:spPr>
        <p:txBody>
          <a:bodyPr wrap="none" rtlCol="0">
            <a:spAutoFit/>
          </a:bodyPr>
          <a:lstStyle/>
          <a:p>
            <a:r>
              <a:rPr lang="en-US" sz="2400" dirty="0" smtClean="0">
                <a:solidFill>
                  <a:srgbClr val="FF0000"/>
                </a:solidFill>
                <a:latin typeface="Constantia" pitchFamily="18" charset="0"/>
              </a:rPr>
              <a:t>Paramagnetic </a:t>
            </a:r>
          </a:p>
          <a:p>
            <a:r>
              <a:rPr lang="en-US" sz="2400" dirty="0" smtClean="0">
                <a:solidFill>
                  <a:srgbClr val="FF0000"/>
                </a:solidFill>
                <a:latin typeface="Constantia" pitchFamily="18" charset="0"/>
              </a:rPr>
              <a:t>Octahedral </a:t>
            </a:r>
          </a:p>
          <a:p>
            <a:r>
              <a:rPr lang="en-US" sz="2400" dirty="0" smtClean="0">
                <a:solidFill>
                  <a:srgbClr val="FF0000"/>
                </a:solidFill>
                <a:latin typeface="Constantia" pitchFamily="18" charset="0"/>
              </a:rPr>
              <a:t>Low spin</a:t>
            </a:r>
            <a:endParaRPr lang="en-US" sz="2400" dirty="0">
              <a:solidFill>
                <a:srgbClr val="FF0000"/>
              </a:solidFill>
              <a:latin typeface="Constantia" pitchFamily="18" charset="0"/>
            </a:endParaRPr>
          </a:p>
        </p:txBody>
      </p:sp>
      <p:sp>
        <p:nvSpPr>
          <p:cNvPr id="9" name="Rectangle 8"/>
          <p:cNvSpPr/>
          <p:nvPr/>
        </p:nvSpPr>
        <p:spPr>
          <a:xfrm rot="20542746">
            <a:off x="4761135" y="1312090"/>
            <a:ext cx="2293192" cy="369332"/>
          </a:xfrm>
          <a:prstGeom prst="rect">
            <a:avLst/>
          </a:prstGeom>
        </p:spPr>
        <p:txBody>
          <a:bodyPr wrap="none">
            <a:spAutoFit/>
          </a:bodyPr>
          <a:lstStyle/>
          <a:p>
            <a:r>
              <a:rPr lang="en-US" dirty="0" smtClean="0">
                <a:solidFill>
                  <a:srgbClr val="FF0000"/>
                </a:solidFill>
              </a:rPr>
              <a:t>Inner orbital </a:t>
            </a:r>
            <a:r>
              <a:rPr lang="en-US" dirty="0">
                <a:solidFill>
                  <a:srgbClr val="FF0000"/>
                </a:solidFill>
              </a:rPr>
              <a:t>or sphere</a:t>
            </a:r>
          </a:p>
        </p:txBody>
      </p:sp>
    </p:spTree>
    <p:extLst>
      <p:ext uri="{BB962C8B-B14F-4D97-AF65-F5344CB8AC3E}">
        <p14:creationId xmlns="" xmlns:p14="http://schemas.microsoft.com/office/powerpoint/2010/main" val="31877864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solidFill>
            <a:schemeClr val="accent4">
              <a:lumMod val="40000"/>
              <a:lumOff val="60000"/>
            </a:schemeClr>
          </a:solidFill>
          <a:scene3d>
            <a:camera prst="orthographicFront"/>
            <a:lightRig rig="threePt" dir="t"/>
          </a:scene3d>
          <a:sp3d>
            <a:bevelT prst="relaxedInset"/>
          </a:sp3d>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3600" dirty="0">
                <a:latin typeface="Constantia" pitchFamily="18" charset="0"/>
              </a:rPr>
              <a:t>IV. Six </a:t>
            </a:r>
            <a:r>
              <a:rPr lang="fr-FR" sz="3600" dirty="0" err="1">
                <a:latin typeface="Constantia" pitchFamily="18" charset="0"/>
              </a:rPr>
              <a:t>Coordinate</a:t>
            </a:r>
            <a:r>
              <a:rPr lang="fr-FR" sz="3600" dirty="0">
                <a:latin typeface="Constantia" pitchFamily="18" charset="0"/>
              </a:rPr>
              <a:t> Complexes (</a:t>
            </a:r>
            <a:r>
              <a:rPr lang="fr-FR" sz="3600" dirty="0" err="1">
                <a:latin typeface="Constantia" pitchFamily="18" charset="0"/>
              </a:rPr>
              <a:t>Octahedral</a:t>
            </a:r>
            <a:r>
              <a:rPr lang="fr-FR" sz="3600" dirty="0">
                <a:latin typeface="Constantia" pitchFamily="18" charset="0"/>
              </a:rPr>
              <a:t>): </a:t>
            </a:r>
            <a:endParaRPr lang="en-US" sz="3600" dirty="0">
              <a:latin typeface="Constantia" pitchFamily="18" charset="0"/>
            </a:endParaRPr>
          </a:p>
        </p:txBody>
      </p:sp>
      <p:sp>
        <p:nvSpPr>
          <p:cNvPr id="3" name="Rectangle 2"/>
          <p:cNvSpPr/>
          <p:nvPr/>
        </p:nvSpPr>
        <p:spPr>
          <a:xfrm>
            <a:off x="0" y="457200"/>
            <a:ext cx="9144000" cy="830997"/>
          </a:xfrm>
          <a:prstGeom prst="rect">
            <a:avLst/>
          </a:prstGeom>
        </p:spPr>
        <p:txBody>
          <a:bodyPr wrap="square">
            <a:spAutoFit/>
          </a:bodyPr>
          <a:lstStyle/>
          <a:p>
            <a:pPr marL="342900" indent="-342900" algn="just">
              <a:buFont typeface="Wingdings" pitchFamily="2" charset="2"/>
              <a:buChar char="Ø"/>
            </a:pPr>
            <a:endParaRPr lang="en-US" sz="2400" dirty="0" smtClean="0">
              <a:latin typeface="Constantia" pitchFamily="18" charset="0"/>
            </a:endParaRPr>
          </a:p>
          <a:p>
            <a:pPr algn="just"/>
            <a:endParaRPr lang="en-US" sz="2400" dirty="0">
              <a:latin typeface="Constantia"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85" y="471985"/>
            <a:ext cx="6843215" cy="1433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2" y="1881116"/>
            <a:ext cx="9147412" cy="23860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12" y="4419600"/>
            <a:ext cx="9047349" cy="1569660"/>
          </a:xfrm>
          <a:prstGeom prst="rect">
            <a:avLst/>
          </a:prstGeom>
          <a:noFill/>
        </p:spPr>
        <p:txBody>
          <a:bodyPr wrap="none" rtlCol="0">
            <a:spAutoFit/>
          </a:bodyPr>
          <a:lstStyle/>
          <a:p>
            <a:r>
              <a:rPr lang="en-US" sz="2400" dirty="0" smtClean="0">
                <a:latin typeface="Constantia" pitchFamily="18" charset="0"/>
              </a:rPr>
              <a:t>Because of the weak ligand, the electron do not re-align themselves</a:t>
            </a:r>
          </a:p>
          <a:p>
            <a:r>
              <a:rPr lang="en-US" sz="2400" dirty="0" smtClean="0">
                <a:latin typeface="Constantia" pitchFamily="18" charset="0"/>
              </a:rPr>
              <a:t> and indicate it paramagnetic properties.</a:t>
            </a:r>
          </a:p>
          <a:p>
            <a:r>
              <a:rPr lang="en-US" sz="2400" dirty="0" smtClean="0">
                <a:latin typeface="Constantia" pitchFamily="18" charset="0"/>
              </a:rPr>
              <a:t>Yet we need two vacant orbitals for </a:t>
            </a:r>
            <a:r>
              <a:rPr lang="en-US" sz="2400" dirty="0" err="1" smtClean="0">
                <a:latin typeface="Constantia" pitchFamily="18" charset="0"/>
              </a:rPr>
              <a:t>otcahedral</a:t>
            </a:r>
            <a:r>
              <a:rPr lang="en-US" sz="2400" dirty="0" smtClean="0">
                <a:latin typeface="Constantia" pitchFamily="18" charset="0"/>
              </a:rPr>
              <a:t> coordination. </a:t>
            </a:r>
          </a:p>
          <a:p>
            <a:r>
              <a:rPr lang="en-US" sz="2400" dirty="0" smtClean="0">
                <a:latin typeface="Constantia" pitchFamily="18" charset="0"/>
              </a:rPr>
              <a:t>It is therefore, pertinent that we use two d subshells of the 4d shell.</a:t>
            </a:r>
            <a:endParaRPr lang="en-US" sz="2400" dirty="0">
              <a:latin typeface="Constantia" pitchFamily="18" charset="0"/>
            </a:endParaRPr>
          </a:p>
        </p:txBody>
      </p:sp>
      <p:sp>
        <p:nvSpPr>
          <p:cNvPr id="7" name="TextBox 6"/>
          <p:cNvSpPr txBox="1"/>
          <p:nvPr/>
        </p:nvSpPr>
        <p:spPr>
          <a:xfrm rot="20530690">
            <a:off x="5170923" y="1591025"/>
            <a:ext cx="2688347" cy="369332"/>
          </a:xfrm>
          <a:prstGeom prst="rect">
            <a:avLst/>
          </a:prstGeom>
          <a:noFill/>
        </p:spPr>
        <p:txBody>
          <a:bodyPr wrap="square" rtlCol="0">
            <a:spAutoFit/>
          </a:bodyPr>
          <a:lstStyle/>
          <a:p>
            <a:r>
              <a:rPr lang="en-US" dirty="0" smtClean="0">
                <a:solidFill>
                  <a:srgbClr val="0000FF"/>
                </a:solidFill>
              </a:rPr>
              <a:t>Outer orbital or sphere</a:t>
            </a:r>
            <a:endParaRPr lang="en-US" dirty="0">
              <a:solidFill>
                <a:srgbClr val="0000FF"/>
              </a:solidFill>
            </a:endParaRPr>
          </a:p>
        </p:txBody>
      </p:sp>
    </p:spTree>
    <p:extLst>
      <p:ext uri="{BB962C8B-B14F-4D97-AF65-F5344CB8AC3E}">
        <p14:creationId xmlns="" xmlns:p14="http://schemas.microsoft.com/office/powerpoint/2010/main" val="31877864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09600"/>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400" b="1" dirty="0">
                <a:effectLst>
                  <a:outerShdw blurRad="38100" dist="38100" dir="2700000" algn="tl">
                    <a:srgbClr val="000000">
                      <a:alpha val="43137"/>
                    </a:srgbClr>
                  </a:outerShdw>
                </a:effectLst>
                <a:latin typeface="Constantia" pitchFamily="18" charset="0"/>
              </a:rPr>
              <a:t>Limitations of valence bond theory</a:t>
            </a:r>
          </a:p>
        </p:txBody>
      </p:sp>
      <p:sp>
        <p:nvSpPr>
          <p:cNvPr id="3" name="Rectangle 2"/>
          <p:cNvSpPr/>
          <p:nvPr/>
        </p:nvSpPr>
        <p:spPr>
          <a:xfrm>
            <a:off x="0" y="609600"/>
            <a:ext cx="9144000" cy="2862322"/>
          </a:xfrm>
          <a:prstGeom prst="rect">
            <a:avLst/>
          </a:prstGeom>
        </p:spPr>
        <p:txBody>
          <a:bodyPr wrap="square">
            <a:spAutoFit/>
          </a:bodyPr>
          <a:lstStyle/>
          <a:p>
            <a:pPr marL="342900" indent="-342900">
              <a:buFont typeface="Wingdings" pitchFamily="2" charset="2"/>
              <a:buChar char="Ø"/>
            </a:pPr>
            <a:r>
              <a:rPr lang="en-US" sz="2400" dirty="0">
                <a:latin typeface="Constantia" pitchFamily="18" charset="0"/>
              </a:rPr>
              <a:t>It is a qualitative approach describing bonding in coordination compounds. </a:t>
            </a:r>
            <a:endParaRPr lang="en-US" sz="2400" dirty="0" smtClean="0">
              <a:latin typeface="Constantia" pitchFamily="18" charset="0"/>
            </a:endParaRPr>
          </a:p>
          <a:p>
            <a:pPr marL="342900" indent="-342900">
              <a:buFont typeface="Wingdings" pitchFamily="2" charset="2"/>
              <a:buChar char="Ø"/>
            </a:pPr>
            <a:r>
              <a:rPr lang="en-US" sz="2400" dirty="0" smtClean="0">
                <a:latin typeface="Constantia" pitchFamily="18" charset="0"/>
              </a:rPr>
              <a:t>It offers no explanation for the wide range of colors of coordination compounds.</a:t>
            </a:r>
          </a:p>
          <a:p>
            <a:pPr marL="342900" indent="-342900">
              <a:buFont typeface="Wingdings" pitchFamily="2" charset="2"/>
              <a:buChar char="Ø"/>
            </a:pPr>
            <a:r>
              <a:rPr lang="en-US" sz="2400" dirty="0" smtClean="0">
                <a:latin typeface="Constantia" pitchFamily="18" charset="0"/>
              </a:rPr>
              <a:t>It does not explain the spectra of coordination compounds</a:t>
            </a:r>
          </a:p>
          <a:p>
            <a:pPr marL="342900" indent="-342900">
              <a:buFont typeface="Wingdings" pitchFamily="2" charset="2"/>
              <a:buChar char="Ø"/>
            </a:pPr>
            <a:r>
              <a:rPr lang="en-US" sz="2400" dirty="0" smtClean="0">
                <a:latin typeface="Constantia" pitchFamily="18" charset="0"/>
              </a:rPr>
              <a:t>It fails to give a satisfactory explanation for the formation of  [Cu(NH</a:t>
            </a:r>
            <a:r>
              <a:rPr lang="en-US" sz="2400" baseline="-25000" dirty="0" smtClean="0">
                <a:latin typeface="Constantia" pitchFamily="18" charset="0"/>
              </a:rPr>
              <a:t>3</a:t>
            </a:r>
            <a:r>
              <a:rPr lang="en-US" sz="2400" dirty="0" smtClean="0">
                <a:latin typeface="Constantia" pitchFamily="18" charset="0"/>
              </a:rPr>
              <a:t>)</a:t>
            </a:r>
            <a:r>
              <a:rPr lang="en-US" sz="2400" baseline="-25000" dirty="0" smtClean="0">
                <a:latin typeface="Constantia" pitchFamily="18" charset="0"/>
              </a:rPr>
              <a:t>3</a:t>
            </a:r>
            <a:r>
              <a:rPr lang="en-US" sz="2400" dirty="0" smtClean="0">
                <a:latin typeface="Constantia" pitchFamily="18" charset="0"/>
              </a:rPr>
              <a:t>]</a:t>
            </a:r>
            <a:r>
              <a:rPr lang="en-US" sz="2400" baseline="30000" dirty="0" smtClean="0">
                <a:latin typeface="Constantia" pitchFamily="18" charset="0"/>
              </a:rPr>
              <a:t>2+</a:t>
            </a:r>
          </a:p>
          <a:p>
            <a:endParaRPr lang="en-US" baseline="30000"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2600" y="2971800"/>
            <a:ext cx="7391401" cy="192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00201" y="4895350"/>
            <a:ext cx="7391400" cy="1962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78711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09600"/>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400" b="1" dirty="0">
                <a:effectLst>
                  <a:outerShdw blurRad="38100" dist="38100" dir="2700000" algn="tl">
                    <a:srgbClr val="000000">
                      <a:alpha val="43137"/>
                    </a:srgbClr>
                  </a:outerShdw>
                </a:effectLst>
                <a:latin typeface="Constantia" pitchFamily="18" charset="0"/>
              </a:rPr>
              <a:t>Limitations of valence bond theory</a:t>
            </a:r>
          </a:p>
        </p:txBody>
      </p:sp>
      <p:sp>
        <p:nvSpPr>
          <p:cNvPr id="3" name="Rectangle 2"/>
          <p:cNvSpPr/>
          <p:nvPr/>
        </p:nvSpPr>
        <p:spPr>
          <a:xfrm>
            <a:off x="0" y="609600"/>
            <a:ext cx="9144000" cy="707886"/>
          </a:xfrm>
          <a:prstGeom prst="rect">
            <a:avLst/>
          </a:prstGeom>
        </p:spPr>
        <p:txBody>
          <a:bodyPr wrap="square">
            <a:spAutoFit/>
          </a:bodyPr>
          <a:lstStyle/>
          <a:p>
            <a:r>
              <a:rPr lang="en-US" sz="2400" dirty="0" smtClean="0">
                <a:latin typeface="Constantia" pitchFamily="18" charset="0"/>
              </a:rPr>
              <a:t>Expected electronic configuration of  </a:t>
            </a:r>
            <a:r>
              <a:rPr lang="en-US" sz="2400" dirty="0">
                <a:latin typeface="Constantia" pitchFamily="18" charset="0"/>
              </a:rPr>
              <a:t>[Cu(NH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3</a:t>
            </a:r>
            <a:r>
              <a:rPr lang="en-US" sz="2400" dirty="0">
                <a:latin typeface="Constantia" pitchFamily="18" charset="0"/>
              </a:rPr>
              <a:t>]</a:t>
            </a:r>
            <a:r>
              <a:rPr lang="en-US" sz="2400" baseline="30000" dirty="0">
                <a:latin typeface="Constantia" pitchFamily="18" charset="0"/>
              </a:rPr>
              <a:t>2+</a:t>
            </a:r>
          </a:p>
          <a:p>
            <a:endParaRPr lang="en-US" sz="2400" baseline="30000" dirty="0">
              <a:latin typeface="Constantia"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1249826"/>
            <a:ext cx="6553200" cy="1504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2523076"/>
            <a:ext cx="606256" cy="461665"/>
          </a:xfrm>
          <a:prstGeom prst="rect">
            <a:avLst/>
          </a:prstGeom>
          <a:noFill/>
        </p:spPr>
        <p:txBody>
          <a:bodyPr wrap="none" rtlCol="0">
            <a:spAutoFit/>
          </a:bodyPr>
          <a:lstStyle/>
          <a:p>
            <a:r>
              <a:rPr lang="en-US" sz="2400" b="1" dirty="0" smtClean="0">
                <a:latin typeface="Constantia" pitchFamily="18" charset="0"/>
              </a:rPr>
              <a:t>sp</a:t>
            </a:r>
            <a:r>
              <a:rPr lang="en-US" sz="2400" b="1" baseline="30000" dirty="0" smtClean="0">
                <a:latin typeface="Constantia" pitchFamily="18" charset="0"/>
              </a:rPr>
              <a:t>3</a:t>
            </a:r>
            <a:endParaRPr lang="en-US" sz="2400" b="1" baseline="30000" dirty="0">
              <a:latin typeface="Constantia" pitchFamily="18" charset="0"/>
            </a:endParaRPr>
          </a:p>
        </p:txBody>
      </p:sp>
      <p:sp>
        <p:nvSpPr>
          <p:cNvPr id="6" name="TextBox 5"/>
          <p:cNvSpPr txBox="1"/>
          <p:nvPr/>
        </p:nvSpPr>
        <p:spPr>
          <a:xfrm>
            <a:off x="3971428" y="2939071"/>
            <a:ext cx="2420343" cy="1200329"/>
          </a:xfrm>
          <a:prstGeom prst="rect">
            <a:avLst/>
          </a:prstGeom>
          <a:noFill/>
        </p:spPr>
        <p:txBody>
          <a:bodyPr wrap="none" rtlCol="0">
            <a:spAutoFit/>
          </a:bodyPr>
          <a:lstStyle/>
          <a:p>
            <a:pPr marL="342900" indent="-342900">
              <a:buFont typeface="Wingdings" pitchFamily="2" charset="2"/>
              <a:buChar char="ü"/>
            </a:pPr>
            <a:r>
              <a:rPr lang="en-US" sz="2400" dirty="0" smtClean="0">
                <a:latin typeface="Constantia" pitchFamily="18" charset="0"/>
              </a:rPr>
              <a:t>Tetrahedral</a:t>
            </a:r>
          </a:p>
          <a:p>
            <a:pPr marL="342900" indent="-342900">
              <a:buFont typeface="Wingdings" pitchFamily="2" charset="2"/>
              <a:buChar char="ü"/>
            </a:pPr>
            <a:r>
              <a:rPr lang="en-US" sz="2400" dirty="0" smtClean="0">
                <a:latin typeface="Constantia" pitchFamily="18" charset="0"/>
              </a:rPr>
              <a:t>Paramagnetic </a:t>
            </a:r>
          </a:p>
          <a:p>
            <a:pPr marL="342900" indent="-342900">
              <a:buFont typeface="Wingdings" pitchFamily="2" charset="2"/>
              <a:buChar char="ü"/>
            </a:pPr>
            <a:r>
              <a:rPr lang="en-US" sz="2400" dirty="0" smtClean="0">
                <a:latin typeface="Constantia" pitchFamily="18" charset="0"/>
              </a:rPr>
              <a:t>Spin free</a:t>
            </a:r>
          </a:p>
        </p:txBody>
      </p:sp>
      <p:sp>
        <p:nvSpPr>
          <p:cNvPr id="7" name="TextBox 6"/>
          <p:cNvSpPr txBox="1"/>
          <p:nvPr/>
        </p:nvSpPr>
        <p:spPr>
          <a:xfrm>
            <a:off x="-3412" y="4148499"/>
            <a:ext cx="9352432" cy="2677656"/>
          </a:xfrm>
          <a:prstGeom prst="rect">
            <a:avLst/>
          </a:prstGeom>
          <a:noFill/>
        </p:spPr>
        <p:txBody>
          <a:bodyPr wrap="none" rtlCol="0">
            <a:spAutoFit/>
          </a:bodyPr>
          <a:lstStyle/>
          <a:p>
            <a:r>
              <a:rPr lang="en-US" sz="2400" dirty="0" smtClean="0">
                <a:latin typeface="Constantia" pitchFamily="18" charset="0"/>
              </a:rPr>
              <a:t>But its geometry is square planar.</a:t>
            </a:r>
          </a:p>
          <a:p>
            <a:r>
              <a:rPr lang="en-US" sz="2400" dirty="0" smtClean="0">
                <a:latin typeface="Constantia" pitchFamily="18" charset="0"/>
              </a:rPr>
              <a:t> This indicate that metal atomic orbitals are dsp2 hybridized.</a:t>
            </a:r>
          </a:p>
          <a:p>
            <a:r>
              <a:rPr lang="en-US" sz="2400" dirty="0" smtClean="0">
                <a:latin typeface="Constantia" pitchFamily="18" charset="0"/>
              </a:rPr>
              <a:t>In order to account for the experimental findings, the valence bond</a:t>
            </a:r>
          </a:p>
          <a:p>
            <a:r>
              <a:rPr lang="en-US" sz="2400" dirty="0" smtClean="0">
                <a:latin typeface="Constantia" pitchFamily="18" charset="0"/>
              </a:rPr>
              <a:t> theory postulates that the single electron in the 3d subshell is excited</a:t>
            </a:r>
          </a:p>
          <a:p>
            <a:r>
              <a:rPr lang="en-US" sz="2400" dirty="0" smtClean="0">
                <a:latin typeface="Constantia" pitchFamily="18" charset="0"/>
              </a:rPr>
              <a:t> to the 4p level.</a:t>
            </a:r>
          </a:p>
          <a:p>
            <a:r>
              <a:rPr lang="en-US" sz="2400" dirty="0" smtClean="0">
                <a:latin typeface="Constantia" pitchFamily="18" charset="0"/>
              </a:rPr>
              <a:t> This vacates one d orbital and paves the way for dsp2 hybridization</a:t>
            </a:r>
          </a:p>
          <a:p>
            <a:endParaRPr lang="en-US" sz="2400" dirty="0" smtClean="0">
              <a:latin typeface="Constantia" pitchFamily="18" charset="0"/>
            </a:endParaRPr>
          </a:p>
        </p:txBody>
      </p:sp>
    </p:spTree>
    <p:extLst>
      <p:ext uri="{BB962C8B-B14F-4D97-AF65-F5344CB8AC3E}">
        <p14:creationId xmlns="" xmlns:p14="http://schemas.microsoft.com/office/powerpoint/2010/main" val="29352609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09600"/>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2400" b="1" dirty="0">
                <a:effectLst>
                  <a:outerShdw blurRad="38100" dist="38100" dir="2700000" algn="tl">
                    <a:srgbClr val="000000">
                      <a:alpha val="43137"/>
                    </a:srgbClr>
                  </a:outerShdw>
                </a:effectLst>
                <a:latin typeface="Constantia" pitchFamily="18" charset="0"/>
              </a:rPr>
              <a:t>Limitations of valence bond theory</a:t>
            </a:r>
          </a:p>
        </p:txBody>
      </p:sp>
      <p:sp>
        <p:nvSpPr>
          <p:cNvPr id="3" name="Rectangle 2"/>
          <p:cNvSpPr/>
          <p:nvPr/>
        </p:nvSpPr>
        <p:spPr>
          <a:xfrm>
            <a:off x="0" y="609600"/>
            <a:ext cx="9144000" cy="707886"/>
          </a:xfrm>
          <a:prstGeom prst="rect">
            <a:avLst/>
          </a:prstGeom>
        </p:spPr>
        <p:txBody>
          <a:bodyPr wrap="square">
            <a:spAutoFit/>
          </a:bodyPr>
          <a:lstStyle/>
          <a:p>
            <a:r>
              <a:rPr lang="en-US" sz="2400" dirty="0" smtClean="0">
                <a:latin typeface="Constantia" pitchFamily="18" charset="0"/>
              </a:rPr>
              <a:t>The observed electronic configuration of  </a:t>
            </a:r>
            <a:r>
              <a:rPr lang="en-US" sz="2400" dirty="0">
                <a:latin typeface="Constantia" pitchFamily="18" charset="0"/>
              </a:rPr>
              <a:t>[Cu(NH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3</a:t>
            </a:r>
            <a:r>
              <a:rPr lang="en-US" sz="2400" dirty="0">
                <a:latin typeface="Constantia" pitchFamily="18" charset="0"/>
              </a:rPr>
              <a:t>]</a:t>
            </a:r>
            <a:r>
              <a:rPr lang="en-US" sz="2400" baseline="30000" dirty="0">
                <a:latin typeface="Constantia" pitchFamily="18" charset="0"/>
              </a:rPr>
              <a:t>2</a:t>
            </a:r>
            <a:r>
              <a:rPr lang="en-US" sz="2400" baseline="30000" dirty="0" smtClean="0">
                <a:latin typeface="Constantia" pitchFamily="18" charset="0"/>
              </a:rPr>
              <a:t>+ </a:t>
            </a:r>
            <a:r>
              <a:rPr lang="en-US" sz="2400" dirty="0" smtClean="0">
                <a:latin typeface="Constantia" pitchFamily="18" charset="0"/>
              </a:rPr>
              <a:t>ion. </a:t>
            </a:r>
            <a:endParaRPr lang="en-US" sz="2400" dirty="0">
              <a:latin typeface="Constantia" pitchFamily="18" charset="0"/>
            </a:endParaRPr>
          </a:p>
          <a:p>
            <a:endParaRPr lang="en-US" sz="2400" baseline="30000" dirty="0">
              <a:latin typeface="Constantia" pitchFamily="18" charset="0"/>
            </a:endParaRP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1600" y="1143000"/>
            <a:ext cx="7333143"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4107" y="2892665"/>
            <a:ext cx="2057400" cy="461665"/>
          </a:xfrm>
          <a:prstGeom prst="rect">
            <a:avLst/>
          </a:prstGeom>
        </p:spPr>
        <p:txBody>
          <a:bodyPr wrap="square">
            <a:spAutoFit/>
          </a:bodyPr>
          <a:lstStyle/>
          <a:p>
            <a:r>
              <a:rPr lang="en-US" sz="2400" dirty="0">
                <a:latin typeface="Constantia" pitchFamily="18" charset="0"/>
              </a:rPr>
              <a:t>[Cu(NH</a:t>
            </a:r>
            <a:r>
              <a:rPr lang="en-US" sz="2400" baseline="-25000" dirty="0">
                <a:latin typeface="Constantia" pitchFamily="18" charset="0"/>
              </a:rPr>
              <a:t>3</a:t>
            </a:r>
            <a:r>
              <a:rPr lang="en-US" sz="2400" dirty="0">
                <a:latin typeface="Constantia" pitchFamily="18" charset="0"/>
              </a:rPr>
              <a:t>)</a:t>
            </a:r>
            <a:r>
              <a:rPr lang="en-US" sz="2400" baseline="-25000" dirty="0">
                <a:latin typeface="Constantia" pitchFamily="18" charset="0"/>
              </a:rPr>
              <a:t>3</a:t>
            </a:r>
            <a:r>
              <a:rPr lang="en-US" sz="2400" dirty="0">
                <a:latin typeface="Constantia" pitchFamily="18" charset="0"/>
              </a:rPr>
              <a:t>]</a:t>
            </a:r>
            <a:r>
              <a:rPr lang="en-US" sz="2400" baseline="30000" dirty="0">
                <a:latin typeface="Constantia" pitchFamily="18" charset="0"/>
              </a:rPr>
              <a:t>2+</a:t>
            </a:r>
            <a:endParaRPr lang="en-US" sz="2400" dirty="0"/>
          </a:p>
        </p:txBody>
      </p:sp>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0884" y="2743200"/>
            <a:ext cx="6477000" cy="1055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629400" y="3669941"/>
            <a:ext cx="2649123" cy="461665"/>
          </a:xfrm>
          <a:prstGeom prst="rect">
            <a:avLst/>
          </a:prstGeom>
          <a:noFill/>
        </p:spPr>
        <p:txBody>
          <a:bodyPr wrap="none" rtlCol="0">
            <a:spAutoFit/>
          </a:bodyPr>
          <a:lstStyle/>
          <a:p>
            <a:r>
              <a:rPr lang="en-US" sz="2400" dirty="0">
                <a:latin typeface="Constantia" pitchFamily="18" charset="0"/>
              </a:rPr>
              <a:t>d</a:t>
            </a:r>
            <a:r>
              <a:rPr lang="en-US" sz="2400" dirty="0" smtClean="0">
                <a:latin typeface="Constantia" pitchFamily="18" charset="0"/>
              </a:rPr>
              <a:t>sp</a:t>
            </a:r>
            <a:r>
              <a:rPr lang="en-US" sz="2400" baseline="30000" dirty="0" smtClean="0">
                <a:latin typeface="Constantia" pitchFamily="18" charset="0"/>
              </a:rPr>
              <a:t>2 </a:t>
            </a:r>
            <a:r>
              <a:rPr lang="en-US" sz="2400" dirty="0" smtClean="0">
                <a:latin typeface="Constantia" pitchFamily="18" charset="0"/>
              </a:rPr>
              <a:t>hybridization</a:t>
            </a:r>
            <a:r>
              <a:rPr lang="en-US" sz="2400" baseline="30000" dirty="0" smtClean="0">
                <a:latin typeface="Constantia" pitchFamily="18" charset="0"/>
              </a:rPr>
              <a:t> </a:t>
            </a:r>
            <a:endParaRPr lang="en-US" sz="2400" baseline="30000" dirty="0">
              <a:latin typeface="Constantia" pitchFamily="18" charset="0"/>
            </a:endParaRPr>
          </a:p>
        </p:txBody>
      </p:sp>
      <p:sp>
        <p:nvSpPr>
          <p:cNvPr id="11" name="TextBox 10"/>
          <p:cNvSpPr txBox="1"/>
          <p:nvPr/>
        </p:nvSpPr>
        <p:spPr>
          <a:xfrm>
            <a:off x="660366" y="4077494"/>
            <a:ext cx="2419124" cy="1200329"/>
          </a:xfrm>
          <a:prstGeom prst="rect">
            <a:avLst/>
          </a:prstGeom>
          <a:noFill/>
        </p:spPr>
        <p:txBody>
          <a:bodyPr wrap="none" rtlCol="0">
            <a:spAutoFit/>
          </a:bodyPr>
          <a:lstStyle/>
          <a:p>
            <a:pPr marL="342900" indent="-342900">
              <a:buFont typeface="Wingdings" pitchFamily="2" charset="2"/>
              <a:buChar char="ü"/>
            </a:pPr>
            <a:r>
              <a:rPr lang="en-US" sz="2400" dirty="0" smtClean="0">
                <a:solidFill>
                  <a:srgbClr val="FF0000"/>
                </a:solidFill>
                <a:latin typeface="Constantia" pitchFamily="18" charset="0"/>
              </a:rPr>
              <a:t>Square planar</a:t>
            </a:r>
          </a:p>
          <a:p>
            <a:pPr marL="342900" indent="-342900">
              <a:buFont typeface="Wingdings" pitchFamily="2" charset="2"/>
              <a:buChar char="ü"/>
            </a:pPr>
            <a:r>
              <a:rPr lang="en-US" sz="2400" dirty="0" smtClean="0">
                <a:solidFill>
                  <a:srgbClr val="FF0000"/>
                </a:solidFill>
                <a:latin typeface="Constantia" pitchFamily="18" charset="0"/>
              </a:rPr>
              <a:t> paramagnetic</a:t>
            </a:r>
          </a:p>
          <a:p>
            <a:pPr marL="342900" indent="-342900">
              <a:buFont typeface="Wingdings" pitchFamily="2" charset="2"/>
              <a:buChar char="ü"/>
            </a:pPr>
            <a:r>
              <a:rPr lang="en-US" sz="2400" dirty="0" smtClean="0">
                <a:solidFill>
                  <a:srgbClr val="FF0000"/>
                </a:solidFill>
                <a:latin typeface="Constantia" pitchFamily="18" charset="0"/>
              </a:rPr>
              <a:t> inner orbital</a:t>
            </a:r>
            <a:endParaRPr lang="en-US" sz="2400" dirty="0">
              <a:solidFill>
                <a:srgbClr val="FF0000"/>
              </a:solidFill>
              <a:latin typeface="Constantia" pitchFamily="18" charset="0"/>
            </a:endParaRPr>
          </a:p>
        </p:txBody>
      </p:sp>
      <p:sp>
        <p:nvSpPr>
          <p:cNvPr id="12" name="TextBox 11"/>
          <p:cNvSpPr txBox="1"/>
          <p:nvPr/>
        </p:nvSpPr>
        <p:spPr>
          <a:xfrm>
            <a:off x="0" y="5562600"/>
            <a:ext cx="8443658" cy="1200329"/>
          </a:xfrm>
          <a:prstGeom prst="rect">
            <a:avLst/>
          </a:prstGeom>
          <a:noFill/>
        </p:spPr>
        <p:txBody>
          <a:bodyPr wrap="none" rtlCol="0">
            <a:spAutoFit/>
          </a:bodyPr>
          <a:lstStyle/>
          <a:p>
            <a:pPr marL="285750" indent="-285750">
              <a:buFont typeface="Wingdings" pitchFamily="2" charset="2"/>
              <a:buChar char="Ø"/>
            </a:pPr>
            <a:r>
              <a:rPr lang="en-US" sz="2400" dirty="0" smtClean="0">
                <a:latin typeface="Constantia" pitchFamily="18" charset="0"/>
              </a:rPr>
              <a:t>Exciting one electron from 3d to 4p shell is not energetically </a:t>
            </a:r>
          </a:p>
          <a:p>
            <a:r>
              <a:rPr lang="en-US" sz="2400" dirty="0" smtClean="0">
                <a:latin typeface="Constantia" pitchFamily="18" charset="0"/>
              </a:rPr>
              <a:t>favorable. </a:t>
            </a:r>
          </a:p>
          <a:p>
            <a:pPr marL="285750" indent="-285750">
              <a:buFont typeface="Wingdings" pitchFamily="2" charset="2"/>
              <a:buChar char="Ø"/>
            </a:pPr>
            <a:r>
              <a:rPr lang="en-US" sz="2400" dirty="0" smtClean="0">
                <a:latin typeface="Constantia" pitchFamily="18" charset="0"/>
              </a:rPr>
              <a:t>VBT offers no explanation for this controversial step. </a:t>
            </a:r>
            <a:endParaRPr lang="en-US" sz="2400" dirty="0">
              <a:latin typeface="Constantia" pitchFamily="18" charset="0"/>
            </a:endParaRPr>
          </a:p>
        </p:txBody>
      </p:sp>
      <p:sp>
        <p:nvSpPr>
          <p:cNvPr id="13" name="Parallelogram 12"/>
          <p:cNvSpPr/>
          <p:nvPr/>
        </p:nvSpPr>
        <p:spPr>
          <a:xfrm>
            <a:off x="3657600" y="4172465"/>
            <a:ext cx="1905000" cy="1237735"/>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Cu</a:t>
            </a:r>
            <a:endParaRPr lang="en-US" dirty="0">
              <a:solidFill>
                <a:schemeClr val="tx1"/>
              </a:solidFill>
            </a:endParaRPr>
          </a:p>
        </p:txBody>
      </p:sp>
      <p:cxnSp>
        <p:nvCxnSpPr>
          <p:cNvPr id="15" name="Straight Connector 14"/>
          <p:cNvCxnSpPr/>
          <p:nvPr/>
        </p:nvCxnSpPr>
        <p:spPr>
          <a:xfrm flipV="1">
            <a:off x="3657600" y="4791332"/>
            <a:ext cx="838200" cy="618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724400" y="4172465"/>
            <a:ext cx="838200" cy="475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2400" y="4172465"/>
            <a:ext cx="533400" cy="475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4400" y="4791332"/>
            <a:ext cx="533400" cy="61886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62600" y="4077494"/>
            <a:ext cx="556563" cy="369332"/>
          </a:xfrm>
          <a:prstGeom prst="rect">
            <a:avLst/>
          </a:prstGeom>
          <a:noFill/>
        </p:spPr>
        <p:txBody>
          <a:bodyPr wrap="none" rtlCol="0">
            <a:spAutoFit/>
          </a:bodyPr>
          <a:lstStyle/>
          <a:p>
            <a:r>
              <a:rPr lang="en-US" dirty="0" smtClean="0"/>
              <a:t>NH</a:t>
            </a:r>
            <a:r>
              <a:rPr lang="en-US" baseline="-25000" dirty="0" smtClean="0"/>
              <a:t>3</a:t>
            </a:r>
            <a:endParaRPr lang="en-US" baseline="-25000" dirty="0"/>
          </a:p>
        </p:txBody>
      </p:sp>
      <p:pic>
        <p:nvPicPr>
          <p:cNvPr id="1126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98005" y="5163343"/>
            <a:ext cx="652463"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43500" y="5163343"/>
            <a:ext cx="652463"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4237" y="3830638"/>
            <a:ext cx="652463"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4" name="Elbow Connector 23"/>
          <p:cNvCxnSpPr/>
          <p:nvPr/>
        </p:nvCxnSpPr>
        <p:spPr>
          <a:xfrm rot="10800000">
            <a:off x="5736236" y="4122980"/>
            <a:ext cx="382927" cy="323846"/>
          </a:xfrm>
          <a:prstGeom prst="bentConnector3">
            <a:avLst>
              <a:gd name="adj1" fmla="val 7231"/>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24850" y="4047856"/>
            <a:ext cx="417102" cy="369332"/>
          </a:xfrm>
          <a:prstGeom prst="rect">
            <a:avLst/>
          </a:prstGeom>
          <a:noFill/>
        </p:spPr>
        <p:txBody>
          <a:bodyPr wrap="none" rtlCol="0">
            <a:spAutoFit/>
          </a:bodyPr>
          <a:lstStyle/>
          <a:p>
            <a:r>
              <a:rPr lang="en-US" dirty="0" smtClean="0"/>
              <a:t>+2</a:t>
            </a:r>
            <a:endParaRPr lang="en-US" dirty="0"/>
          </a:p>
        </p:txBody>
      </p:sp>
    </p:spTree>
    <p:extLst>
      <p:ext uri="{BB962C8B-B14F-4D97-AF65-F5344CB8AC3E}">
        <p14:creationId xmlns="" xmlns:p14="http://schemas.microsoft.com/office/powerpoint/2010/main" val="27975903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pPr marL="0" indent="0">
              <a:buNone/>
            </a:pPr>
            <a:r>
              <a:rPr lang="en-US" sz="2400" dirty="0" smtClean="0">
                <a:latin typeface="Constantia" pitchFamily="18" charset="0"/>
              </a:rPr>
              <a:t>.</a:t>
            </a:r>
            <a:endParaRPr lang="en-US" sz="2400" dirty="0">
              <a:latin typeface="Constantia" pitchFamily="18" charset="0"/>
            </a:endParaRPr>
          </a:p>
        </p:txBody>
      </p:sp>
      <p:sp>
        <p:nvSpPr>
          <p:cNvPr id="4" name="Title 3"/>
          <p:cNvSpPr txBox="1">
            <a:spLocks noGrp="1"/>
          </p:cNvSpPr>
          <p:nvPr>
            <p:ph type="title"/>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kern="0" dirty="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a:t>
            </a:r>
            <a:endParaRPr lang="en-US" sz="2400" b="1" dirty="0">
              <a:solidFill>
                <a:srgbClr val="FF0000"/>
              </a:solidFill>
            </a:endParaRPr>
          </a:p>
        </p:txBody>
      </p:sp>
      <p:sp>
        <p:nvSpPr>
          <p:cNvPr id="5" name="Rectangle 4"/>
          <p:cNvSpPr/>
          <p:nvPr/>
        </p:nvSpPr>
        <p:spPr>
          <a:xfrm>
            <a:off x="12510" y="685800"/>
            <a:ext cx="9131490" cy="6370975"/>
          </a:xfrm>
          <a:prstGeom prst="rect">
            <a:avLst/>
          </a:prstGeom>
        </p:spPr>
        <p:txBody>
          <a:bodyPr wrap="square">
            <a:spAutoFit/>
          </a:bodyPr>
          <a:lstStyle/>
          <a:p>
            <a:pPr marL="285750" indent="-285750" algn="just">
              <a:buFont typeface="Wingdings" pitchFamily="2" charset="2"/>
              <a:buChar char="Ø"/>
            </a:pPr>
            <a:r>
              <a:rPr lang="en-US" sz="2400" dirty="0">
                <a:latin typeface="Constantia" pitchFamily="18" charset="0"/>
              </a:rPr>
              <a:t>   According  to  this  theory,  bonding  in  a  complex  ion  is  due  to  electrostatic  interactions </a:t>
            </a:r>
            <a:r>
              <a:rPr lang="en-US" sz="2400" dirty="0" smtClean="0">
                <a:latin typeface="Constantia" pitchFamily="18" charset="0"/>
              </a:rPr>
              <a:t>between </a:t>
            </a:r>
            <a:r>
              <a:rPr lang="en-US" sz="2400" dirty="0">
                <a:latin typeface="Constantia" pitchFamily="18" charset="0"/>
              </a:rPr>
              <a:t>the positively charged nucleus of the central metal ion and electrons in the ligands </a:t>
            </a:r>
            <a:r>
              <a:rPr lang="en-US" sz="2400" dirty="0" smtClean="0">
                <a:latin typeface="Constantia" pitchFamily="18" charset="0"/>
              </a:rPr>
              <a:t>i.e</a:t>
            </a:r>
            <a:r>
              <a:rPr lang="en-US" sz="2400" dirty="0">
                <a:latin typeface="Constantia" pitchFamily="18" charset="0"/>
              </a:rPr>
              <a:t>., attractive as well as repulsive interactions. </a:t>
            </a:r>
            <a:endParaRPr lang="en-US" sz="2400" dirty="0" smtClean="0">
              <a:latin typeface="Constantia" pitchFamily="18" charset="0"/>
            </a:endParaRPr>
          </a:p>
          <a:p>
            <a:pPr algn="just"/>
            <a:endParaRPr lang="en-US" sz="2400" dirty="0">
              <a:latin typeface="Constantia" pitchFamily="18" charset="0"/>
            </a:endParaRPr>
          </a:p>
          <a:p>
            <a:pPr marL="285750" indent="-285750" algn="just">
              <a:buFont typeface="Wingdings" pitchFamily="2" charset="2"/>
              <a:buChar char="Ø"/>
            </a:pPr>
            <a:r>
              <a:rPr lang="en-US" sz="2400" dirty="0">
                <a:latin typeface="Constantia" pitchFamily="18" charset="0"/>
              </a:rPr>
              <a:t>T</a:t>
            </a:r>
            <a:r>
              <a:rPr lang="en-US" sz="2400" dirty="0" smtClean="0">
                <a:latin typeface="Constantia" pitchFamily="18" charset="0"/>
              </a:rPr>
              <a:t>he </a:t>
            </a:r>
            <a:r>
              <a:rPr lang="en-US" sz="2400" dirty="0">
                <a:latin typeface="Constantia" pitchFamily="18" charset="0"/>
              </a:rPr>
              <a:t>electron pairs on the ligands are viewed as </a:t>
            </a:r>
            <a:r>
              <a:rPr lang="en-US" sz="2400" b="1" dirty="0">
                <a:solidFill>
                  <a:srgbClr val="0000FF"/>
                </a:solidFill>
                <a:latin typeface="Constantia" pitchFamily="18" charset="0"/>
              </a:rPr>
              <a:t>point negative charges</a:t>
            </a:r>
            <a:r>
              <a:rPr lang="en-US" sz="2400" dirty="0">
                <a:latin typeface="Constantia" pitchFamily="18" charset="0"/>
              </a:rPr>
              <a:t> that interact with the </a:t>
            </a:r>
            <a:r>
              <a:rPr lang="en-US" sz="2400" i="1" dirty="0">
                <a:latin typeface="Constantia" pitchFamily="18" charset="0"/>
              </a:rPr>
              <a:t>d</a:t>
            </a:r>
            <a:r>
              <a:rPr lang="en-US" sz="2400" dirty="0">
                <a:latin typeface="Constantia" pitchFamily="18" charset="0"/>
              </a:rPr>
              <a:t> orbitals on the central metal. </a:t>
            </a:r>
            <a:endParaRPr lang="en-US" sz="2400" dirty="0" smtClean="0">
              <a:latin typeface="Constantia" pitchFamily="18" charset="0"/>
            </a:endParaRPr>
          </a:p>
          <a:p>
            <a:pPr algn="just"/>
            <a:r>
              <a:rPr lang="en-US" sz="2400" dirty="0" smtClean="0">
                <a:latin typeface="Constantia" pitchFamily="18" charset="0"/>
              </a:rPr>
              <a:t> </a:t>
            </a:r>
          </a:p>
          <a:p>
            <a:pPr marL="285750" indent="-285750" algn="just">
              <a:buFont typeface="Wingdings" pitchFamily="2" charset="2"/>
              <a:buChar char="Ø"/>
            </a:pPr>
            <a:r>
              <a:rPr lang="en-US" sz="2400" b="1" i="1" dirty="0">
                <a:solidFill>
                  <a:schemeClr val="tx1">
                    <a:lumMod val="95000"/>
                    <a:lumOff val="5000"/>
                  </a:schemeClr>
                </a:solidFill>
                <a:latin typeface="Constantia" pitchFamily="18" charset="0"/>
              </a:rPr>
              <a:t>There are two </a:t>
            </a:r>
            <a:r>
              <a:rPr lang="en-US" sz="2400" b="1" i="1" dirty="0" smtClean="0">
                <a:solidFill>
                  <a:schemeClr val="tx1">
                    <a:lumMod val="95000"/>
                    <a:lumOff val="5000"/>
                  </a:schemeClr>
                </a:solidFill>
                <a:latin typeface="Constantia" pitchFamily="18" charset="0"/>
              </a:rPr>
              <a:t>interactions in a given coordination compounds.</a:t>
            </a:r>
          </a:p>
          <a:p>
            <a:pPr marL="285750" indent="-285750" algn="just">
              <a:buFont typeface="Wingdings" pitchFamily="2" charset="2"/>
              <a:buChar char="Ø"/>
            </a:pPr>
            <a:r>
              <a:rPr lang="en-US" sz="2400" dirty="0" smtClean="0">
                <a:solidFill>
                  <a:schemeClr val="tx1">
                    <a:lumMod val="95000"/>
                    <a:lumOff val="5000"/>
                  </a:schemeClr>
                </a:solidFill>
                <a:latin typeface="Constantia" pitchFamily="18" charset="0"/>
              </a:rPr>
              <a:t>I</a:t>
            </a:r>
            <a:r>
              <a:rPr lang="en-US" sz="2400" dirty="0">
                <a:solidFill>
                  <a:schemeClr val="tx1">
                    <a:lumMod val="95000"/>
                    <a:lumOff val="5000"/>
                  </a:schemeClr>
                </a:solidFill>
                <a:latin typeface="Constantia" pitchFamily="18" charset="0"/>
              </a:rPr>
              <a:t>.  The  attractive  forces will  arrive  due  to  the  positive  metal  ion  and  the  negatively </a:t>
            </a:r>
            <a:r>
              <a:rPr lang="en-US" sz="2400" dirty="0" smtClean="0">
                <a:solidFill>
                  <a:schemeClr val="tx1">
                    <a:lumMod val="95000"/>
                    <a:lumOff val="5000"/>
                  </a:schemeClr>
                </a:solidFill>
                <a:latin typeface="Constantia" pitchFamily="18" charset="0"/>
              </a:rPr>
              <a:t>charged </a:t>
            </a:r>
            <a:r>
              <a:rPr lang="en-US" sz="2400" dirty="0">
                <a:solidFill>
                  <a:schemeClr val="tx1">
                    <a:lumMod val="95000"/>
                    <a:lumOff val="5000"/>
                  </a:schemeClr>
                </a:solidFill>
                <a:latin typeface="Constantia" pitchFamily="18" charset="0"/>
              </a:rPr>
              <a:t>ligand. </a:t>
            </a:r>
          </a:p>
          <a:p>
            <a:pPr marL="285750" indent="-285750" algn="just">
              <a:buFont typeface="Wingdings" pitchFamily="2" charset="2"/>
              <a:buChar char="Ø"/>
            </a:pPr>
            <a:r>
              <a:rPr lang="en-US" sz="2400" dirty="0">
                <a:solidFill>
                  <a:schemeClr val="tx1">
                    <a:lumMod val="95000"/>
                    <a:lumOff val="5000"/>
                  </a:schemeClr>
                </a:solidFill>
                <a:latin typeface="Constantia" pitchFamily="18" charset="0"/>
              </a:rPr>
              <a:t>II.  The repulsive forces arise between the lone pairs on the ligand and the electrons in </a:t>
            </a:r>
            <a:r>
              <a:rPr lang="en-US" sz="2400" dirty="0" smtClean="0">
                <a:solidFill>
                  <a:schemeClr val="tx1">
                    <a:lumMod val="95000"/>
                    <a:lumOff val="5000"/>
                  </a:schemeClr>
                </a:solidFill>
                <a:latin typeface="Constantia" pitchFamily="18" charset="0"/>
              </a:rPr>
              <a:t>the </a:t>
            </a:r>
            <a:r>
              <a:rPr lang="en-US" sz="2400" dirty="0">
                <a:solidFill>
                  <a:schemeClr val="tx1">
                    <a:lumMod val="95000"/>
                    <a:lumOff val="5000"/>
                  </a:schemeClr>
                </a:solidFill>
                <a:latin typeface="Constantia" pitchFamily="18" charset="0"/>
              </a:rPr>
              <a:t>d-orbital of the metal. </a:t>
            </a:r>
            <a:endParaRPr lang="en-US" sz="2400" dirty="0" smtClean="0">
              <a:solidFill>
                <a:schemeClr val="tx1">
                  <a:lumMod val="95000"/>
                  <a:lumOff val="5000"/>
                </a:schemeClr>
              </a:solidFill>
              <a:latin typeface="Constantia" pitchFamily="18" charset="0"/>
            </a:endParaRPr>
          </a:p>
          <a:p>
            <a:pPr marL="285750" indent="-285750" algn="just">
              <a:buFont typeface="Wingdings" pitchFamily="2" charset="2"/>
              <a:buChar char="Ø"/>
            </a:pPr>
            <a:r>
              <a:rPr lang="en-US" sz="2400" dirty="0">
                <a:solidFill>
                  <a:schemeClr val="tx1">
                    <a:lumMod val="95000"/>
                    <a:lumOff val="5000"/>
                  </a:schemeClr>
                </a:solidFill>
                <a:latin typeface="Constantia" pitchFamily="18" charset="0"/>
              </a:rPr>
              <a:t> </a:t>
            </a:r>
            <a:r>
              <a:rPr lang="en-US" sz="2400" i="1" u="sng" dirty="0">
                <a:solidFill>
                  <a:srgbClr val="FF0000"/>
                </a:solidFill>
                <a:latin typeface="Constantia" pitchFamily="18" charset="0"/>
              </a:rPr>
              <a:t>In </a:t>
            </a:r>
            <a:r>
              <a:rPr lang="en-US" sz="2400" i="1" u="sng" dirty="0" smtClean="0">
                <a:solidFill>
                  <a:srgbClr val="FF0000"/>
                </a:solidFill>
                <a:latin typeface="Constantia" pitchFamily="18" charset="0"/>
              </a:rPr>
              <a:t>this  </a:t>
            </a:r>
            <a:r>
              <a:rPr lang="en-US" sz="2400" i="1" u="sng" dirty="0">
                <a:solidFill>
                  <a:srgbClr val="FF0000"/>
                </a:solidFill>
                <a:latin typeface="Constantia" pitchFamily="18" charset="0"/>
              </a:rPr>
              <a:t>context,  crystal  field  theory  addresses  the  effect  of  ligands  on  the  d  orbital  energy </a:t>
            </a:r>
            <a:r>
              <a:rPr lang="en-US" sz="2400" i="1" u="sng" dirty="0" smtClean="0">
                <a:solidFill>
                  <a:srgbClr val="FF0000"/>
                </a:solidFill>
                <a:latin typeface="Constantia" pitchFamily="18" charset="0"/>
              </a:rPr>
              <a:t>levels </a:t>
            </a:r>
            <a:r>
              <a:rPr lang="en-US" sz="2400" i="1" u="sng" dirty="0">
                <a:solidFill>
                  <a:srgbClr val="FF0000"/>
                </a:solidFill>
                <a:latin typeface="Constantia" pitchFamily="18" charset="0"/>
              </a:rPr>
              <a:t>of the central metal ion only. </a:t>
            </a:r>
          </a:p>
        </p:txBody>
      </p:sp>
    </p:spTree>
    <p:extLst>
      <p:ext uri="{BB962C8B-B14F-4D97-AF65-F5344CB8AC3E}">
        <p14:creationId xmlns="" xmlns:p14="http://schemas.microsoft.com/office/powerpoint/2010/main" val="19877395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5" name="Rectangle 2"/>
          <p:cNvSpPr txBox="1">
            <a:spLocks noRot="1" noChangeArrowheads="1"/>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solidFill>
                  <a:srgbClr val="0000FF"/>
                </a:solidFill>
                <a:latin typeface="Constantia" pitchFamily="18" charset="0"/>
              </a:rPr>
              <a:t>d Orbitals</a:t>
            </a:r>
            <a:endParaRPr lang="en-US" dirty="0">
              <a:solidFill>
                <a:srgbClr val="0000FF"/>
              </a:solidFill>
              <a:latin typeface="Constantia" pitchFamily="18" charset="0"/>
            </a:endParaRPr>
          </a:p>
        </p:txBody>
      </p:sp>
      <p:graphicFrame>
        <p:nvGraphicFramePr>
          <p:cNvPr id="6" name="Object 2"/>
          <p:cNvGraphicFramePr>
            <a:graphicFrameLocks noChangeAspect="1"/>
          </p:cNvGraphicFramePr>
          <p:nvPr>
            <p:ph sz="quarter" idx="1"/>
            <p:extLst>
              <p:ext uri="{D42A27DB-BD31-4B8C-83A1-F6EECF244321}">
                <p14:modId xmlns="" xmlns:p14="http://schemas.microsoft.com/office/powerpoint/2010/main" val="1696740102"/>
              </p:ext>
            </p:extLst>
          </p:nvPr>
        </p:nvGraphicFramePr>
        <p:xfrm>
          <a:off x="228600" y="1219200"/>
          <a:ext cx="2819400" cy="2468562"/>
        </p:xfrm>
        <a:graphic>
          <a:graphicData uri="http://schemas.openxmlformats.org/presentationml/2006/ole">
            <p:oleObj spid="_x0000_s4148" name="Image" r:id="rId3" imgW="2565079" imgH="2615873" progId="">
              <p:embed/>
            </p:oleObj>
          </a:graphicData>
        </a:graphic>
      </p:graphicFrame>
      <p:graphicFrame>
        <p:nvGraphicFramePr>
          <p:cNvPr id="7" name="Object 3"/>
          <p:cNvGraphicFramePr>
            <a:graphicFrameLocks noChangeAspect="1"/>
          </p:cNvGraphicFramePr>
          <p:nvPr>
            <p:extLst>
              <p:ext uri="{D42A27DB-BD31-4B8C-83A1-F6EECF244321}">
                <p14:modId xmlns="" xmlns:p14="http://schemas.microsoft.com/office/powerpoint/2010/main" val="3309008160"/>
              </p:ext>
            </p:extLst>
          </p:nvPr>
        </p:nvGraphicFramePr>
        <p:xfrm>
          <a:off x="3733800" y="3886199"/>
          <a:ext cx="2438400" cy="2701667"/>
        </p:xfrm>
        <a:graphic>
          <a:graphicData uri="http://schemas.openxmlformats.org/presentationml/2006/ole">
            <p:oleObj spid="_x0000_s4149" name="Image" r:id="rId4" imgW="2463492" imgH="2730159" progId="">
              <p:embed/>
            </p:oleObj>
          </a:graphicData>
        </a:graphic>
      </p:graphicFrame>
      <p:graphicFrame>
        <p:nvGraphicFramePr>
          <p:cNvPr id="8" name="Object 4"/>
          <p:cNvGraphicFramePr>
            <a:graphicFrameLocks noChangeAspect="1"/>
          </p:cNvGraphicFramePr>
          <p:nvPr>
            <p:extLst>
              <p:ext uri="{D42A27DB-BD31-4B8C-83A1-F6EECF244321}">
                <p14:modId xmlns="" xmlns:p14="http://schemas.microsoft.com/office/powerpoint/2010/main" val="1497847477"/>
              </p:ext>
            </p:extLst>
          </p:nvPr>
        </p:nvGraphicFramePr>
        <p:xfrm>
          <a:off x="381000" y="3962400"/>
          <a:ext cx="3200400" cy="2725681"/>
        </p:xfrm>
        <a:graphic>
          <a:graphicData uri="http://schemas.openxmlformats.org/presentationml/2006/ole">
            <p:oleObj spid="_x0000_s4150" name="Image" r:id="rId5" imgW="2653968" imgH="2260317" progId="">
              <p:embed/>
            </p:oleObj>
          </a:graphicData>
        </a:graphic>
      </p:graphicFrame>
      <p:graphicFrame>
        <p:nvGraphicFramePr>
          <p:cNvPr id="9" name="Object 5"/>
          <p:cNvGraphicFramePr>
            <a:graphicFrameLocks noChangeAspect="1"/>
          </p:cNvGraphicFramePr>
          <p:nvPr>
            <p:extLst>
              <p:ext uri="{D42A27DB-BD31-4B8C-83A1-F6EECF244321}">
                <p14:modId xmlns="" xmlns:p14="http://schemas.microsoft.com/office/powerpoint/2010/main" val="1356264554"/>
              </p:ext>
            </p:extLst>
          </p:nvPr>
        </p:nvGraphicFramePr>
        <p:xfrm>
          <a:off x="6172199" y="3886200"/>
          <a:ext cx="2823769" cy="2667000"/>
        </p:xfrm>
        <a:graphic>
          <a:graphicData uri="http://schemas.openxmlformats.org/presentationml/2006/ole">
            <p:oleObj spid="_x0000_s4151" name="Image" r:id="rId6" imgW="2755556" imgH="2603175" progId="">
              <p:embed/>
            </p:oleObj>
          </a:graphicData>
        </a:graphic>
      </p:graphicFrame>
      <p:graphicFrame>
        <p:nvGraphicFramePr>
          <p:cNvPr id="10" name="Object 6"/>
          <p:cNvGraphicFramePr>
            <a:graphicFrameLocks noChangeAspect="1"/>
          </p:cNvGraphicFramePr>
          <p:nvPr>
            <p:extLst>
              <p:ext uri="{D42A27DB-BD31-4B8C-83A1-F6EECF244321}">
                <p14:modId xmlns="" xmlns:p14="http://schemas.microsoft.com/office/powerpoint/2010/main" val="2836237821"/>
              </p:ext>
            </p:extLst>
          </p:nvPr>
        </p:nvGraphicFramePr>
        <p:xfrm>
          <a:off x="4267200" y="1219200"/>
          <a:ext cx="3048000" cy="2438400"/>
        </p:xfrm>
        <a:graphic>
          <a:graphicData uri="http://schemas.openxmlformats.org/presentationml/2006/ole">
            <p:oleObj spid="_x0000_s4152" name="Image" r:id="rId7" imgW="2603175" imgH="2755556" progId="">
              <p:embed/>
            </p:oleObj>
          </a:graphicData>
        </a:graphic>
      </p:graphicFrame>
      <p:sp>
        <p:nvSpPr>
          <p:cNvPr id="12"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spTree>
    <p:extLst>
      <p:ext uri="{BB962C8B-B14F-4D97-AF65-F5344CB8AC3E}">
        <p14:creationId xmlns="" xmlns:p14="http://schemas.microsoft.com/office/powerpoint/2010/main" val="12984656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9144000" cy="830997"/>
          </a:xfrm>
          <a:prstGeom prst="rect">
            <a:avLst/>
          </a:prstGeom>
        </p:spPr>
        <p:txBody>
          <a:bodyPr wrap="square">
            <a:spAutoFit/>
          </a:bodyPr>
          <a:lstStyle/>
          <a:p>
            <a:pPr>
              <a:defRPr/>
            </a:pPr>
            <a:r>
              <a:rPr lang="en-US" sz="2400" dirty="0">
                <a:latin typeface="Constantia" pitchFamily="18" charset="0"/>
              </a:rPr>
              <a:t>Ligands, viewed as point charges, at the corners of an octahedron affect the various </a:t>
            </a:r>
            <a:r>
              <a:rPr lang="en-US" sz="2400" i="1" dirty="0">
                <a:latin typeface="Constantia" pitchFamily="18" charset="0"/>
              </a:rPr>
              <a:t>d</a:t>
            </a:r>
            <a:r>
              <a:rPr lang="en-US" sz="2400" dirty="0">
                <a:latin typeface="Constantia" pitchFamily="18" charset="0"/>
              </a:rPr>
              <a:t> orbitals differently.  </a:t>
            </a:r>
          </a:p>
        </p:txBody>
      </p:sp>
      <p:sp>
        <p:nvSpPr>
          <p:cNvPr id="3"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graphicFrame>
        <p:nvGraphicFramePr>
          <p:cNvPr id="4" name="Object 3"/>
          <p:cNvGraphicFramePr>
            <a:graphicFrameLocks noGrp="1" noChangeAspect="1"/>
          </p:cNvGraphicFramePr>
          <p:nvPr>
            <p:extLst>
              <p:ext uri="{D42A27DB-BD31-4B8C-83A1-F6EECF244321}">
                <p14:modId xmlns="" xmlns:p14="http://schemas.microsoft.com/office/powerpoint/2010/main" val="4118966168"/>
              </p:ext>
            </p:extLst>
          </p:nvPr>
        </p:nvGraphicFramePr>
        <p:xfrm>
          <a:off x="262683" y="1440597"/>
          <a:ext cx="8771034" cy="5417403"/>
        </p:xfrm>
        <a:graphic>
          <a:graphicData uri="http://schemas.openxmlformats.org/presentationml/2006/ole">
            <p:oleObj spid="_x0000_s2062" name="Image" r:id="rId3" imgW="5912154" imgH="3651438" progId="">
              <p:embed/>
            </p:oleObj>
          </a:graphicData>
        </a:graphic>
      </p:graphicFrame>
    </p:spTree>
    <p:extLst>
      <p:ext uri="{BB962C8B-B14F-4D97-AF65-F5344CB8AC3E}">
        <p14:creationId xmlns="" xmlns:p14="http://schemas.microsoft.com/office/powerpoint/2010/main" val="21559321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488" y="1219200"/>
            <a:ext cx="9087041" cy="4866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912349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Autofit/>
          </a:bodyPr>
          <a:lstStyle/>
          <a:p>
            <a:r>
              <a:rPr lang="en-US" sz="2400" dirty="0">
                <a:latin typeface="Constantia" pitchFamily="18" charset="0"/>
              </a:rPr>
              <a:t>There  are  five  d  orbitals, </a:t>
            </a:r>
            <a:r>
              <a:rPr lang="en-US" sz="2400" b="1" dirty="0" err="1">
                <a:solidFill>
                  <a:srgbClr val="0000FF"/>
                </a:solidFill>
                <a:latin typeface="Constantia" pitchFamily="18" charset="0"/>
              </a:rPr>
              <a:t>dxy</a:t>
            </a:r>
            <a:r>
              <a:rPr lang="en-US" sz="2400" dirty="0">
                <a:latin typeface="Constantia" pitchFamily="18" charset="0"/>
              </a:rPr>
              <a:t>,  </a:t>
            </a:r>
            <a:r>
              <a:rPr lang="en-US" sz="2400" b="1" dirty="0" err="1" smtClean="0">
                <a:solidFill>
                  <a:srgbClr val="0000FF"/>
                </a:solidFill>
                <a:latin typeface="Constantia" pitchFamily="18" charset="0"/>
              </a:rPr>
              <a:t>dyz</a:t>
            </a:r>
            <a:r>
              <a:rPr lang="en-US" sz="2400" dirty="0">
                <a:latin typeface="Constantia" pitchFamily="18" charset="0"/>
              </a:rPr>
              <a:t>,  </a:t>
            </a:r>
            <a:r>
              <a:rPr lang="en-US" sz="2400" b="1" dirty="0" err="1" smtClean="0">
                <a:solidFill>
                  <a:srgbClr val="0000FF"/>
                </a:solidFill>
                <a:latin typeface="Constantia" pitchFamily="18" charset="0"/>
              </a:rPr>
              <a:t>dxz</a:t>
            </a:r>
            <a:r>
              <a:rPr lang="en-US" sz="2400" dirty="0">
                <a:latin typeface="Constantia" pitchFamily="18" charset="0"/>
              </a:rPr>
              <a:t>,  </a:t>
            </a:r>
            <a:r>
              <a:rPr lang="en-US" sz="2400" b="1" dirty="0" smtClean="0">
                <a:solidFill>
                  <a:srgbClr val="0000FF"/>
                </a:solidFill>
                <a:latin typeface="Constantia" pitchFamily="18" charset="0"/>
              </a:rPr>
              <a:t>dz</a:t>
            </a:r>
            <a:r>
              <a:rPr lang="en-US" sz="2400" b="1" baseline="30000" dirty="0" smtClean="0">
                <a:solidFill>
                  <a:srgbClr val="0000FF"/>
                </a:solidFill>
                <a:latin typeface="Constantia" pitchFamily="18" charset="0"/>
              </a:rPr>
              <a:t>2</a:t>
            </a:r>
            <a:r>
              <a:rPr lang="en-US" sz="2400" dirty="0" smtClean="0">
                <a:latin typeface="Constantia" pitchFamily="18" charset="0"/>
              </a:rPr>
              <a:t>  </a:t>
            </a:r>
            <a:r>
              <a:rPr lang="en-US" sz="2400" dirty="0">
                <a:latin typeface="Constantia" pitchFamily="18" charset="0"/>
              </a:rPr>
              <a:t>and  </a:t>
            </a:r>
            <a:r>
              <a:rPr lang="en-US" sz="2400" b="1" dirty="0">
                <a:solidFill>
                  <a:srgbClr val="0000FF"/>
                </a:solidFill>
                <a:latin typeface="Constantia" pitchFamily="18" charset="0"/>
              </a:rPr>
              <a:t>dx</a:t>
            </a:r>
            <a:r>
              <a:rPr lang="en-US" sz="2400" b="1" baseline="30000" dirty="0">
                <a:solidFill>
                  <a:srgbClr val="0000FF"/>
                </a:solidFill>
                <a:latin typeface="Constantia" pitchFamily="18" charset="0"/>
              </a:rPr>
              <a:t>2</a:t>
            </a:r>
            <a:r>
              <a:rPr lang="en-US" sz="2400" b="1" dirty="0">
                <a:solidFill>
                  <a:srgbClr val="0000FF"/>
                </a:solidFill>
                <a:latin typeface="Constantia" pitchFamily="18" charset="0"/>
              </a:rPr>
              <a:t>  -  </a:t>
            </a:r>
            <a:r>
              <a:rPr lang="en-US" sz="2400" b="1" dirty="0" smtClean="0">
                <a:solidFill>
                  <a:srgbClr val="0000FF"/>
                </a:solidFill>
                <a:latin typeface="Constantia" pitchFamily="18" charset="0"/>
              </a:rPr>
              <a:t>y</a:t>
            </a:r>
            <a:r>
              <a:rPr lang="en-US" sz="2400" b="1" baseline="30000" dirty="0" smtClean="0">
                <a:solidFill>
                  <a:srgbClr val="0000FF"/>
                </a:solidFill>
                <a:latin typeface="Constantia" pitchFamily="18" charset="0"/>
              </a:rPr>
              <a:t>2</a:t>
            </a:r>
            <a:r>
              <a:rPr lang="en-US" sz="2400" dirty="0">
                <a:latin typeface="Constantia" pitchFamily="18" charset="0"/>
              </a:rPr>
              <a:t>,  having  equivalent  energies  in  the </a:t>
            </a:r>
            <a:r>
              <a:rPr lang="en-US" sz="2400" dirty="0" smtClean="0">
                <a:latin typeface="Constantia" pitchFamily="18" charset="0"/>
              </a:rPr>
              <a:t>absence  </a:t>
            </a:r>
            <a:r>
              <a:rPr lang="en-US" sz="2400" dirty="0">
                <a:latin typeface="Constantia" pitchFamily="18" charset="0"/>
              </a:rPr>
              <a:t>of  a  crystal  </a:t>
            </a:r>
            <a:r>
              <a:rPr lang="en-US" sz="2400" dirty="0" smtClean="0">
                <a:latin typeface="Constantia" pitchFamily="18" charset="0"/>
              </a:rPr>
              <a:t>field.</a:t>
            </a:r>
          </a:p>
          <a:p>
            <a:r>
              <a:rPr lang="en-US" sz="2400" dirty="0">
                <a:latin typeface="Constantia" pitchFamily="18" charset="0"/>
              </a:rPr>
              <a:t> </a:t>
            </a:r>
            <a:r>
              <a:rPr lang="en-US" sz="2400" dirty="0" smtClean="0">
                <a:latin typeface="Constantia" pitchFamily="18" charset="0"/>
              </a:rPr>
              <a:t>In  </a:t>
            </a:r>
            <a:r>
              <a:rPr lang="en-US" sz="2400" dirty="0">
                <a:latin typeface="Constantia" pitchFamily="18" charset="0"/>
              </a:rPr>
              <a:t>an octahedral crystal  field,  the  lobes  of  the  </a:t>
            </a:r>
            <a:r>
              <a:rPr lang="en-US" sz="2400" dirty="0" smtClean="0">
                <a:solidFill>
                  <a:srgbClr val="FF0000"/>
                </a:solidFill>
                <a:latin typeface="Constantia" pitchFamily="18" charset="0"/>
              </a:rPr>
              <a:t>dz</a:t>
            </a:r>
            <a:r>
              <a:rPr lang="en-US" sz="2400" baseline="30000" dirty="0" smtClean="0">
                <a:solidFill>
                  <a:srgbClr val="FF0000"/>
                </a:solidFill>
                <a:latin typeface="Constantia" pitchFamily="18" charset="0"/>
              </a:rPr>
              <a:t>2</a:t>
            </a:r>
            <a:r>
              <a:rPr lang="en-US" sz="2400" dirty="0" smtClean="0">
                <a:latin typeface="Constantia" pitchFamily="18" charset="0"/>
              </a:rPr>
              <a:t>  </a:t>
            </a:r>
            <a:r>
              <a:rPr lang="en-US" sz="2400" dirty="0">
                <a:latin typeface="Constantia" pitchFamily="18" charset="0"/>
              </a:rPr>
              <a:t>and  </a:t>
            </a:r>
            <a:r>
              <a:rPr lang="en-US" sz="2400" dirty="0" smtClean="0">
                <a:solidFill>
                  <a:srgbClr val="FF0000"/>
                </a:solidFill>
                <a:latin typeface="Constantia" pitchFamily="18" charset="0"/>
              </a:rPr>
              <a:t>dx</a:t>
            </a:r>
            <a:r>
              <a:rPr lang="en-US" sz="2400" baseline="30000" dirty="0" smtClean="0">
                <a:solidFill>
                  <a:srgbClr val="FF0000"/>
                </a:solidFill>
                <a:latin typeface="Constantia" pitchFamily="18" charset="0"/>
              </a:rPr>
              <a:t>2</a:t>
            </a:r>
            <a:r>
              <a:rPr lang="en-US" sz="2400" dirty="0" smtClean="0">
                <a:solidFill>
                  <a:srgbClr val="FF0000"/>
                </a:solidFill>
                <a:latin typeface="Constantia" pitchFamily="18" charset="0"/>
              </a:rPr>
              <a:t>-y</a:t>
            </a:r>
            <a:r>
              <a:rPr lang="en-US" sz="2400" baseline="30000" dirty="0" smtClean="0">
                <a:solidFill>
                  <a:srgbClr val="FF0000"/>
                </a:solidFill>
                <a:latin typeface="Constantia" pitchFamily="18" charset="0"/>
              </a:rPr>
              <a:t>2</a:t>
            </a:r>
            <a:r>
              <a:rPr lang="en-US" sz="2400" dirty="0" smtClean="0">
                <a:latin typeface="Constantia" pitchFamily="18" charset="0"/>
              </a:rPr>
              <a:t> </a:t>
            </a:r>
            <a:endParaRPr lang="en-US" sz="2400" dirty="0">
              <a:latin typeface="Constantia" pitchFamily="18" charset="0"/>
            </a:endParaRPr>
          </a:p>
          <a:p>
            <a:pPr marL="0" indent="0">
              <a:buNone/>
            </a:pPr>
            <a:r>
              <a:rPr lang="en-US" sz="2400" dirty="0">
                <a:latin typeface="Constantia" pitchFamily="18" charset="0"/>
              </a:rPr>
              <a:t>orbitals  are  pointed  directly  at  the  six  </a:t>
            </a:r>
            <a:r>
              <a:rPr lang="en-US" sz="2400" dirty="0" err="1" smtClean="0">
                <a:latin typeface="Constantia" pitchFamily="18" charset="0"/>
              </a:rPr>
              <a:t>octahedrally</a:t>
            </a:r>
            <a:r>
              <a:rPr lang="en-US" sz="2400" dirty="0" smtClean="0">
                <a:latin typeface="Constantia" pitchFamily="18" charset="0"/>
              </a:rPr>
              <a:t>-oriented ligand  </a:t>
            </a:r>
            <a:r>
              <a:rPr lang="en-US" sz="2400" dirty="0">
                <a:latin typeface="Constantia" pitchFamily="18" charset="0"/>
              </a:rPr>
              <a:t>orbitals</a:t>
            </a:r>
            <a:r>
              <a:rPr lang="en-US" sz="2400" dirty="0" smtClean="0">
                <a:latin typeface="Constantia" pitchFamily="18" charset="0"/>
              </a:rPr>
              <a:t>.</a:t>
            </a:r>
          </a:p>
          <a:p>
            <a:r>
              <a:rPr lang="en-US" sz="2400" dirty="0">
                <a:latin typeface="Constantia" pitchFamily="18" charset="0"/>
              </a:rPr>
              <a:t> The  electrons </a:t>
            </a:r>
            <a:r>
              <a:rPr lang="en-US" sz="2400" dirty="0" smtClean="0">
                <a:latin typeface="Constantia" pitchFamily="18" charset="0"/>
              </a:rPr>
              <a:t>in  </a:t>
            </a:r>
            <a:r>
              <a:rPr lang="en-US" sz="2400" dirty="0">
                <a:latin typeface="Constantia" pitchFamily="18" charset="0"/>
              </a:rPr>
              <a:t>those  d  orbitals  will  be  repelled  by  the  ligand  electrons,  making  it  harder  for  metal </a:t>
            </a:r>
            <a:r>
              <a:rPr lang="en-US" sz="2400" dirty="0" smtClean="0">
                <a:latin typeface="Constantia" pitchFamily="18" charset="0"/>
              </a:rPr>
              <a:t>electrons </a:t>
            </a:r>
            <a:r>
              <a:rPr lang="en-US" sz="2400" dirty="0">
                <a:latin typeface="Constantia" pitchFamily="18" charset="0"/>
              </a:rPr>
              <a:t>to enter those orbitals. </a:t>
            </a:r>
            <a:endParaRPr lang="en-US" sz="2400" dirty="0" smtClean="0">
              <a:latin typeface="Constantia" pitchFamily="18" charset="0"/>
            </a:endParaRPr>
          </a:p>
          <a:p>
            <a:r>
              <a:rPr lang="en-US" sz="2400" dirty="0">
                <a:latin typeface="Constantia" pitchFamily="18" charset="0"/>
              </a:rPr>
              <a:t> On the other hand, the </a:t>
            </a:r>
            <a:r>
              <a:rPr lang="en-US" sz="2400" b="1" dirty="0" err="1">
                <a:solidFill>
                  <a:srgbClr val="0000FF"/>
                </a:solidFill>
                <a:latin typeface="Constantia" pitchFamily="18" charset="0"/>
              </a:rPr>
              <a:t>dxy</a:t>
            </a:r>
            <a:r>
              <a:rPr lang="en-US" sz="2400" dirty="0">
                <a:latin typeface="Constantia" pitchFamily="18" charset="0"/>
              </a:rPr>
              <a:t>, </a:t>
            </a:r>
            <a:r>
              <a:rPr lang="en-US" sz="2400" b="1" dirty="0" err="1" smtClean="0">
                <a:solidFill>
                  <a:srgbClr val="0000FF"/>
                </a:solidFill>
                <a:latin typeface="Constantia" pitchFamily="18" charset="0"/>
              </a:rPr>
              <a:t>dyz</a:t>
            </a:r>
            <a:r>
              <a:rPr lang="en-US" sz="2400" dirty="0">
                <a:latin typeface="Constantia" pitchFamily="18" charset="0"/>
              </a:rPr>
              <a:t>, </a:t>
            </a:r>
            <a:r>
              <a:rPr lang="en-US" sz="2400" b="1" dirty="0" err="1" smtClean="0">
                <a:solidFill>
                  <a:srgbClr val="0000FF"/>
                </a:solidFill>
                <a:latin typeface="Constantia" pitchFamily="18" charset="0"/>
              </a:rPr>
              <a:t>dxz</a:t>
            </a:r>
            <a:r>
              <a:rPr lang="en-US" sz="2400" dirty="0" smtClean="0">
                <a:latin typeface="Constantia" pitchFamily="18" charset="0"/>
              </a:rPr>
              <a:t> </a:t>
            </a:r>
            <a:r>
              <a:rPr lang="en-US" sz="2400" dirty="0">
                <a:latin typeface="Constantia" pitchFamily="18" charset="0"/>
              </a:rPr>
              <a:t>orbitals are not directly in line with the ligands and their </a:t>
            </a:r>
            <a:r>
              <a:rPr lang="en-US" sz="2400" dirty="0" smtClean="0">
                <a:latin typeface="Constantia" pitchFamily="18" charset="0"/>
              </a:rPr>
              <a:t>energy </a:t>
            </a:r>
            <a:r>
              <a:rPr lang="en-US" sz="2400" dirty="0">
                <a:latin typeface="Constantia" pitchFamily="18" charset="0"/>
              </a:rPr>
              <a:t>is lowered. </a:t>
            </a:r>
            <a:endParaRPr lang="en-US" sz="2400" dirty="0" smtClean="0">
              <a:latin typeface="Constantia" pitchFamily="18" charset="0"/>
            </a:endParaRPr>
          </a:p>
          <a:p>
            <a:r>
              <a:rPr lang="en-US" sz="2400" dirty="0">
                <a:latin typeface="Constantia" pitchFamily="18" charset="0"/>
              </a:rPr>
              <a:t> They experience less repulsion from the electrons in the ligand orbitals. </a:t>
            </a:r>
            <a:endParaRPr lang="en-US" sz="2400" dirty="0" smtClean="0">
              <a:latin typeface="Constantia" pitchFamily="18" charset="0"/>
            </a:endParaRPr>
          </a:p>
          <a:p>
            <a:r>
              <a:rPr lang="en-US" sz="2400" dirty="0">
                <a:latin typeface="Constantia" pitchFamily="18" charset="0"/>
              </a:rPr>
              <a:t>The  result  is  a  </a:t>
            </a:r>
            <a:r>
              <a:rPr lang="en-US" sz="2400" b="1" i="1" dirty="0">
                <a:solidFill>
                  <a:srgbClr val="C00000"/>
                </a:solidFill>
                <a:latin typeface="Constantia" pitchFamily="18" charset="0"/>
              </a:rPr>
              <a:t>crystal  filed  splitting</a:t>
            </a:r>
            <a:r>
              <a:rPr lang="en-US" sz="2400" dirty="0">
                <a:latin typeface="Constantia" pitchFamily="18" charset="0"/>
              </a:rPr>
              <a:t>, </a:t>
            </a:r>
            <a:r>
              <a:rPr lang="en-US" sz="2400" b="1" dirty="0">
                <a:solidFill>
                  <a:srgbClr val="FF0000"/>
                </a:solidFill>
                <a:latin typeface="Constantia" pitchFamily="18" charset="0"/>
              </a:rPr>
              <a:t>∆</a:t>
            </a:r>
            <a:r>
              <a:rPr lang="en-US" sz="2400" dirty="0">
                <a:latin typeface="Constantia" pitchFamily="18" charset="0"/>
              </a:rPr>
              <a:t> which  is  the  energy  difference  between  the  two </a:t>
            </a:r>
            <a:r>
              <a:rPr lang="en-US" sz="2400" dirty="0" smtClean="0">
                <a:latin typeface="Constantia" pitchFamily="18" charset="0"/>
              </a:rPr>
              <a:t>subsets  </a:t>
            </a:r>
            <a:r>
              <a:rPr lang="en-US" sz="2400" dirty="0">
                <a:latin typeface="Constantia" pitchFamily="18" charset="0"/>
              </a:rPr>
              <a:t>of  orbitals.</a:t>
            </a: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5"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spTree>
    <p:extLst>
      <p:ext uri="{BB962C8B-B14F-4D97-AF65-F5344CB8AC3E}">
        <p14:creationId xmlns="" xmlns:p14="http://schemas.microsoft.com/office/powerpoint/2010/main" val="1987739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381000" y="838200"/>
            <a:ext cx="8077200" cy="46482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pPr>
              <a:lnSpc>
                <a:spcPct val="150000"/>
              </a:lnSpc>
            </a:pPr>
            <a:r>
              <a:rPr lang="en-US" sz="2800" dirty="0">
                <a:latin typeface="Constantia" pitchFamily="18" charset="0"/>
              </a:rPr>
              <a:t>The  magnitude  of ∆ depends  on  the  metal  ion  itself  and  the  nature  of </a:t>
            </a:r>
            <a:r>
              <a:rPr lang="en-US" sz="2800" dirty="0" smtClean="0">
                <a:latin typeface="Constantia" pitchFamily="18" charset="0"/>
              </a:rPr>
              <a:t>the  </a:t>
            </a:r>
            <a:r>
              <a:rPr lang="en-US" sz="2800" dirty="0">
                <a:latin typeface="Constantia" pitchFamily="18" charset="0"/>
              </a:rPr>
              <a:t>ligands. </a:t>
            </a:r>
            <a:endParaRPr lang="en-US" sz="2800" dirty="0" smtClean="0">
              <a:latin typeface="Constantia" pitchFamily="18" charset="0"/>
            </a:endParaRPr>
          </a:p>
          <a:p>
            <a:pPr>
              <a:lnSpc>
                <a:spcPct val="150000"/>
              </a:lnSpc>
            </a:pPr>
            <a:r>
              <a:rPr lang="en-US" sz="2800" dirty="0" smtClean="0">
                <a:latin typeface="Constantia" pitchFamily="18" charset="0"/>
              </a:rPr>
              <a:t> </a:t>
            </a:r>
            <a:r>
              <a:rPr lang="en-US" sz="2800" dirty="0">
                <a:latin typeface="Constantia" pitchFamily="18" charset="0"/>
              </a:rPr>
              <a:t>The energy  difference, ∆ ,  influences  the  number  of  unpaired  electrons  in  the </a:t>
            </a:r>
            <a:r>
              <a:rPr lang="en-US" sz="2800" dirty="0" smtClean="0">
                <a:latin typeface="Constantia" pitchFamily="18" charset="0"/>
              </a:rPr>
              <a:t>metal  </a:t>
            </a:r>
            <a:r>
              <a:rPr lang="en-US" sz="2800" dirty="0">
                <a:latin typeface="Constantia" pitchFamily="18" charset="0"/>
              </a:rPr>
              <a:t>ion (magnetic properties) and the  energy of spectral transitions (spectral properties, </a:t>
            </a:r>
            <a:r>
              <a:rPr lang="en-US" sz="2800" dirty="0" smtClean="0">
                <a:latin typeface="Constantia" pitchFamily="18" charset="0"/>
              </a:rPr>
              <a:t>color</a:t>
            </a:r>
            <a:r>
              <a:rPr lang="en-US" sz="2800" dirty="0">
                <a:latin typeface="Constantia" pitchFamily="18" charset="0"/>
              </a:rPr>
              <a:t>) between the levels</a:t>
            </a:r>
            <a:r>
              <a:rPr lang="en-US" sz="2800" dirty="0" smtClean="0">
                <a:latin typeface="Constantia" pitchFamily="18" charset="0"/>
              </a:rPr>
              <a:t>.</a:t>
            </a:r>
          </a:p>
          <a:p>
            <a:pPr>
              <a:lnSpc>
                <a:spcPct val="150000"/>
              </a:lnSpc>
            </a:pPr>
            <a:r>
              <a:rPr lang="en-US" sz="2800" dirty="0" smtClean="0">
                <a:latin typeface="Constantia" pitchFamily="18" charset="0"/>
              </a:rPr>
              <a:t>The </a:t>
            </a:r>
            <a:r>
              <a:rPr lang="en-US" sz="2800" dirty="0">
                <a:latin typeface="Constantia" pitchFamily="18" charset="0"/>
              </a:rPr>
              <a:t>repulsion between ligand lone pairs and the d orbitals on the metal results in a splitting of the energy of the d orbitals.</a:t>
            </a:r>
          </a:p>
          <a:p>
            <a:pPr>
              <a:lnSpc>
                <a:spcPct val="150000"/>
              </a:lnSpc>
            </a:pPr>
            <a:endParaRPr lang="en-US" sz="2800" dirty="0">
              <a:latin typeface="Constantia" pitchFamily="18" charset="0"/>
            </a:endParaRP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5"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spTree>
    <p:extLst>
      <p:ext uri="{BB962C8B-B14F-4D97-AF65-F5344CB8AC3E}">
        <p14:creationId xmlns="" xmlns:p14="http://schemas.microsoft.com/office/powerpoint/2010/main" val="19877395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r>
              <a:rPr lang="en-US" sz="2400" dirty="0" smtClean="0">
                <a:latin typeface="Constantia" pitchFamily="18" charset="0"/>
              </a:rPr>
              <a:t> </a:t>
            </a:r>
            <a:endParaRPr lang="en-US" sz="2400" dirty="0">
              <a:latin typeface="Constantia" pitchFamily="18" charset="0"/>
            </a:endParaRP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5"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pic>
        <p:nvPicPr>
          <p:cNvPr id="6" name="Picture 2" descr="FG09-5_1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020" y="1219200"/>
            <a:ext cx="9118979" cy="44862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877395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noAutofit/>
          </a:bodyPr>
          <a:lstStyle/>
          <a:p>
            <a:r>
              <a:rPr lang="en-US" sz="2400" b="1" dirty="0">
                <a:latin typeface="Constantia" pitchFamily="18" charset="0"/>
              </a:rPr>
              <a:t>Optical </a:t>
            </a:r>
            <a:r>
              <a:rPr lang="en-US" sz="2400" b="1" dirty="0" smtClean="0">
                <a:latin typeface="Constantia" pitchFamily="18" charset="0"/>
              </a:rPr>
              <a:t>isomerism:</a:t>
            </a:r>
          </a:p>
          <a:p>
            <a:r>
              <a:rPr lang="en-US" sz="2400" dirty="0">
                <a:latin typeface="Constantia" pitchFamily="18" charset="0"/>
              </a:rPr>
              <a:t>Optically active </a:t>
            </a:r>
            <a:r>
              <a:rPr lang="en-US" sz="2400" dirty="0" smtClean="0">
                <a:latin typeface="Constantia" pitchFamily="18" charset="0"/>
              </a:rPr>
              <a:t>molecules</a:t>
            </a:r>
          </a:p>
          <a:p>
            <a:r>
              <a:rPr lang="en-US" sz="2400" dirty="0" err="1">
                <a:latin typeface="Constantia" pitchFamily="18" charset="0"/>
              </a:rPr>
              <a:t>nonsuperimposable</a:t>
            </a:r>
            <a:r>
              <a:rPr lang="en-US" sz="2400" dirty="0">
                <a:latin typeface="Constantia" pitchFamily="18" charset="0"/>
              </a:rPr>
              <a:t> mirror images of each other. </a:t>
            </a:r>
            <a:endParaRPr lang="en-US" sz="2400" dirty="0" smtClean="0">
              <a:latin typeface="Constantia" pitchFamily="18" charset="0"/>
            </a:endParaRPr>
          </a:p>
          <a:p>
            <a:r>
              <a:rPr lang="en-US" sz="2400" dirty="0">
                <a:latin typeface="Constantia" pitchFamily="18" charset="0"/>
              </a:rPr>
              <a:t>have the same physical (color, melting point, solubility) and chemical </a:t>
            </a:r>
            <a:r>
              <a:rPr lang="en-US" sz="2400" dirty="0" smtClean="0">
                <a:latin typeface="Constantia" pitchFamily="18" charset="0"/>
              </a:rPr>
              <a:t>properties</a:t>
            </a:r>
          </a:p>
          <a:p>
            <a:r>
              <a:rPr lang="en-US" sz="2400" dirty="0" smtClean="0">
                <a:latin typeface="Constantia" pitchFamily="18" charset="0"/>
              </a:rPr>
              <a:t>But rotate </a:t>
            </a:r>
            <a:r>
              <a:rPr lang="en-US" sz="2400" dirty="0">
                <a:latin typeface="Constantia" pitchFamily="18" charset="0"/>
              </a:rPr>
              <a:t>the plane of polarized light in opposite </a:t>
            </a:r>
            <a:r>
              <a:rPr lang="en-US" sz="2400" dirty="0" smtClean="0">
                <a:latin typeface="Constantia" pitchFamily="18" charset="0"/>
              </a:rPr>
              <a:t>directions, that </a:t>
            </a:r>
            <a:r>
              <a:rPr lang="en-US" sz="2400" dirty="0">
                <a:latin typeface="Constantia" pitchFamily="18" charset="0"/>
              </a:rPr>
              <a:t>was one of the first ways used to detect </a:t>
            </a:r>
            <a:r>
              <a:rPr lang="en-US" sz="2400" dirty="0" smtClean="0">
                <a:latin typeface="Constantia" pitchFamily="18" charset="0"/>
              </a:rPr>
              <a:t>them.</a:t>
            </a:r>
          </a:p>
          <a:p>
            <a:r>
              <a:rPr lang="en-US" sz="2400" b="1" dirty="0">
                <a:solidFill>
                  <a:srgbClr val="0000FF"/>
                </a:solidFill>
                <a:latin typeface="Constantia" pitchFamily="18" charset="0"/>
              </a:rPr>
              <a:t>Chiral Complex: </a:t>
            </a:r>
            <a:r>
              <a:rPr lang="en-US" sz="2400" dirty="0">
                <a:latin typeface="Constantia" pitchFamily="18" charset="0"/>
              </a:rPr>
              <a:t>A complex that is not identical </a:t>
            </a:r>
            <a:r>
              <a:rPr lang="en-US" sz="2400" dirty="0" smtClean="0">
                <a:latin typeface="Constantia" pitchFamily="18" charset="0"/>
              </a:rPr>
              <a:t>with </a:t>
            </a:r>
            <a:r>
              <a:rPr lang="en-US" sz="2400" dirty="0">
                <a:latin typeface="Constantia" pitchFamily="18" charset="0"/>
              </a:rPr>
              <a:t>its mirror image. </a:t>
            </a:r>
            <a:endParaRPr lang="en-US" sz="2400" dirty="0" smtClean="0">
              <a:latin typeface="Constantia" pitchFamily="18" charset="0"/>
            </a:endParaRPr>
          </a:p>
          <a:p>
            <a:r>
              <a:rPr lang="en-US" sz="2400" dirty="0">
                <a:latin typeface="Constantia" pitchFamily="18" charset="0"/>
              </a:rPr>
              <a:t>Chiral molecules are optically active </a:t>
            </a:r>
            <a:r>
              <a:rPr lang="en-US" sz="2400" dirty="0" smtClean="0">
                <a:latin typeface="Constantia" pitchFamily="18" charset="0"/>
              </a:rPr>
              <a:t>because </a:t>
            </a:r>
            <a:r>
              <a:rPr lang="en-US" sz="2400" dirty="0">
                <a:latin typeface="Constantia" pitchFamily="18" charset="0"/>
              </a:rPr>
              <a:t>effect on </a:t>
            </a:r>
            <a:r>
              <a:rPr lang="en-US" sz="2400" dirty="0" smtClean="0">
                <a:latin typeface="Constantia" pitchFamily="18" charset="0"/>
              </a:rPr>
              <a:t>light.</a:t>
            </a:r>
          </a:p>
          <a:p>
            <a:r>
              <a:rPr lang="en-US" sz="2400" dirty="0">
                <a:latin typeface="Constantia" pitchFamily="18" charset="0"/>
              </a:rPr>
              <a:t>Chiral Complexes are also called </a:t>
            </a:r>
            <a:r>
              <a:rPr lang="en-US" sz="2400" dirty="0" err="1">
                <a:latin typeface="Constantia" pitchFamily="18" charset="0"/>
              </a:rPr>
              <a:t>enatiomers</a:t>
            </a:r>
            <a:endParaRPr lang="en-US" sz="2400" dirty="0" smtClean="0">
              <a:latin typeface="Constantia" pitchFamily="18" charset="0"/>
            </a:endParaRPr>
          </a:p>
          <a:p>
            <a:r>
              <a:rPr lang="en-US" sz="2400" dirty="0">
                <a:latin typeface="Constantia" pitchFamily="18" charset="0"/>
              </a:rPr>
              <a:t>The phenomena by which plane of polarized light is rotated is called optical activity. </a:t>
            </a:r>
            <a:endParaRPr lang="en-US" sz="2400" dirty="0" smtClean="0">
              <a:latin typeface="Constantia" pitchFamily="18" charset="0"/>
            </a:endParaRPr>
          </a:p>
          <a:p>
            <a:r>
              <a:rPr lang="en-US" sz="2400" dirty="0" smtClean="0">
                <a:latin typeface="Constantia" pitchFamily="18" charset="0"/>
              </a:rPr>
              <a:t>It </a:t>
            </a:r>
            <a:r>
              <a:rPr lang="en-US" sz="2400" dirty="0">
                <a:latin typeface="Constantia" pitchFamily="18" charset="0"/>
              </a:rPr>
              <a:t>is measured by </a:t>
            </a:r>
            <a:r>
              <a:rPr lang="en-US" sz="2400" dirty="0" err="1">
                <a:latin typeface="Constantia" pitchFamily="18" charset="0"/>
              </a:rPr>
              <a:t>polarimeter</a:t>
            </a:r>
            <a:r>
              <a:rPr lang="en-US" sz="2400" dirty="0">
                <a:latin typeface="Constantia" pitchFamily="18" charset="0"/>
              </a:rPr>
              <a:t>. </a:t>
            </a:r>
          </a:p>
        </p:txBody>
      </p:sp>
      <p:sp>
        <p:nvSpPr>
          <p:cNvPr id="4" name="Title 3"/>
          <p:cNvSpPr txBox="1">
            <a:spLocks noGrp="1"/>
          </p:cNvSpPr>
          <p:nvPr>
            <p:ph type="title"/>
          </p:nvPr>
        </p:nvSpPr>
        <p:spPr>
          <a:xfrm>
            <a:off x="0" y="0"/>
            <a:ext cx="9144000" cy="46166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smtClean="0"/>
              <a:t>CONT..                                                                                                                                                               </a:t>
            </a:r>
            <a:endParaRPr lang="en-US" sz="2400" b="1" dirty="0"/>
          </a:p>
        </p:txBody>
      </p:sp>
      <p:sp>
        <p:nvSpPr>
          <p:cNvPr id="5" name="Title 3"/>
          <p:cNvSpPr txBox="1">
            <a:spLocks/>
          </p:cNvSpPr>
          <p:nvPr/>
        </p:nvSpPr>
        <p:spPr>
          <a:xfrm>
            <a:off x="0" y="-153888"/>
            <a:ext cx="914400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smtClean="0">
                <a:solidFill>
                  <a:srgbClr val="FF0000"/>
                </a:solidFill>
                <a:effectLst>
                  <a:outerShdw blurRad="38100" dist="38100" dir="2700000" algn="tl">
                    <a:srgbClr val="000000"/>
                  </a:outerShdw>
                </a:effectLst>
                <a:latin typeface="Garamond"/>
                <a:ea typeface="MS PGothic" pitchFamily="34" charset="-128"/>
              </a:rPr>
              <a:t>Crystal Field Theory</a:t>
            </a:r>
            <a:r>
              <a:rPr lang="en-US" sz="2400" b="1" dirty="0" smtClean="0">
                <a:solidFill>
                  <a:srgbClr val="FF0000"/>
                </a:solidFill>
              </a:rPr>
              <a:t> (cont..)                                                                                                                                                           </a:t>
            </a:r>
            <a:endParaRPr lang="en-US" sz="2400" b="1" dirty="0">
              <a:solidFill>
                <a:srgbClr val="FF0000"/>
              </a:solidFill>
            </a:endParaRPr>
          </a:p>
        </p:txBody>
      </p:sp>
    </p:spTree>
    <p:extLst>
      <p:ext uri="{BB962C8B-B14F-4D97-AF65-F5344CB8AC3E}">
        <p14:creationId xmlns="" xmlns:p14="http://schemas.microsoft.com/office/powerpoint/2010/main" val="19877395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3855"/>
            <a:ext cx="9114462" cy="6844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2942643">
            <a:off x="4468091" y="1775663"/>
            <a:ext cx="4050692" cy="1569660"/>
          </a:xfrm>
          <a:prstGeom prst="rect">
            <a:avLst/>
          </a:prstGeom>
          <a:noFill/>
          <a:scene3d>
            <a:camera prst="orthographicFront"/>
            <a:lightRig rig="flat" dir="tl">
              <a:rot lat="0" lon="0" rev="6600000"/>
            </a:lightRig>
          </a:scene3d>
          <a:sp3d>
            <a:bevelT prst="relaxedInset"/>
          </a:sp3d>
        </p:spPr>
        <p:txBody>
          <a:bodyPr wrap="square" rtlCol="0">
            <a:spAutoFit/>
          </a:bodyPr>
          <a:lstStyle/>
          <a:p>
            <a:r>
              <a:rPr lang="en-US" sz="96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Elephant" pitchFamily="18" charset="0"/>
              </a:rPr>
              <a:t>YOU  </a:t>
            </a:r>
            <a:r>
              <a:rPr lang="en-US" sz="60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Elephant" pitchFamily="18" charset="0"/>
              </a:rPr>
              <a:t>           </a:t>
            </a:r>
            <a:endParaRPr lang="en-US" sz="60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Elephant" pitchFamily="18" charset="0"/>
            </a:endParaRPr>
          </a:p>
        </p:txBody>
      </p:sp>
      <p:sp>
        <p:nvSpPr>
          <p:cNvPr id="4" name="TextBox 3"/>
          <p:cNvSpPr txBox="1"/>
          <p:nvPr/>
        </p:nvSpPr>
        <p:spPr>
          <a:xfrm rot="18149029">
            <a:off x="-269511" y="2339849"/>
            <a:ext cx="5116978" cy="1446550"/>
          </a:xfrm>
          <a:prstGeom prst="rect">
            <a:avLst/>
          </a:prstGeom>
          <a:noFill/>
        </p:spPr>
        <p:txBody>
          <a:bodyPr wrap="none" rtlCol="0">
            <a:spAutoFit/>
          </a:bodyPr>
          <a:lstStyle/>
          <a:p>
            <a:r>
              <a:rPr lang="en-US" sz="8800" b="1" dirty="0">
                <a:ln w="900" cmpd="sng">
                  <a:solidFill>
                    <a:srgbClr val="4F81BD">
                      <a:satMod val="190000"/>
                      <a:alpha val="55000"/>
                    </a:srgbClr>
                  </a:solidFill>
                  <a:prstDash val="solid"/>
                </a:ln>
                <a:solidFill>
                  <a:srgbClr val="FF0000"/>
                </a:solidFill>
                <a:effectLst>
                  <a:innerShdw blurRad="101600" dist="76200" dir="5400000">
                    <a:srgbClr val="4F81BD">
                      <a:satMod val="190000"/>
                      <a:tint val="100000"/>
                      <a:alpha val="74000"/>
                    </a:srgbClr>
                  </a:innerShdw>
                </a:effectLst>
                <a:latin typeface="Elephant" pitchFamily="18" charset="0"/>
              </a:rPr>
              <a:t>THANK</a:t>
            </a:r>
            <a:endParaRPr lang="en-US" sz="8800" dirty="0"/>
          </a:p>
        </p:txBody>
      </p:sp>
    </p:spTree>
    <p:extLst>
      <p:ext uri="{BB962C8B-B14F-4D97-AF65-F5344CB8AC3E}">
        <p14:creationId xmlns="" xmlns:p14="http://schemas.microsoft.com/office/powerpoint/2010/main" val="2747530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533400" y="762000"/>
            <a:ext cx="7924800" cy="5181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7185</TotalTime>
  <Words>3821</Words>
  <Application>Microsoft Office PowerPoint</Application>
  <PresentationFormat>On-screen Show (4:3)</PresentationFormat>
  <Paragraphs>559</Paragraphs>
  <Slides>83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Image</vt:lpstr>
      <vt:lpstr>Chapter -2</vt:lpstr>
      <vt:lpstr>CHEMISTRY OF F-BLOCK ELEMENTS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 3.1  Introduction  </vt:lpstr>
      <vt:lpstr> Definition of coordination compounds  </vt:lpstr>
      <vt:lpstr>Cont’d</vt:lpstr>
      <vt:lpstr>START UP!!!!</vt:lpstr>
      <vt:lpstr>Ligands and types of ligand</vt:lpstr>
      <vt:lpstr>Slide 26</vt:lpstr>
      <vt:lpstr>Slide 27</vt:lpstr>
      <vt:lpstr> (a) and (b) represent bidentate ligands bound to cobalt. (c) and (d) represent a hexadentate ligands bound to cobalt.  </vt:lpstr>
      <vt:lpstr>Cont’d</vt:lpstr>
      <vt:lpstr>Cont’d </vt:lpstr>
      <vt:lpstr>Nomenclature of Coordination Compounds</vt:lpstr>
      <vt:lpstr>Naming ligand in coordination sphere.</vt:lpstr>
      <vt:lpstr>Cont’d</vt:lpstr>
      <vt:lpstr>h</vt:lpstr>
      <vt:lpstr>Slide 35</vt:lpstr>
      <vt:lpstr>Slide 36</vt:lpstr>
      <vt:lpstr>Slide 37</vt:lpstr>
      <vt:lpstr>Slide 38</vt:lpstr>
      <vt:lpstr>Slide 39</vt:lpstr>
      <vt:lpstr>h</vt:lpstr>
      <vt:lpstr>h</vt:lpstr>
      <vt:lpstr>h</vt:lpstr>
      <vt:lpstr>h</vt:lpstr>
      <vt:lpstr>h</vt:lpstr>
      <vt:lpstr>h</vt:lpstr>
      <vt:lpstr>Cont’d</vt:lpstr>
      <vt:lpstr>B. Stereoisomers </vt:lpstr>
      <vt:lpstr>Cont’d </vt:lpstr>
      <vt:lpstr>Cont’d </vt:lpstr>
      <vt:lpstr>Cont’d </vt:lpstr>
      <vt:lpstr>Slide 51</vt:lpstr>
      <vt:lpstr>Slide 52</vt:lpstr>
      <vt:lpstr>Cont’d…</vt:lpstr>
      <vt:lpstr>Slide 54</vt:lpstr>
      <vt:lpstr>Slide 55</vt:lpstr>
      <vt:lpstr>CONT..                                                                                                                                                               </vt:lpstr>
      <vt:lpstr>CONT..                                                                                                                                                               </vt:lpstr>
      <vt:lpstr>Exceptions to Octet Rule in Ionic Compounds</vt:lpstr>
      <vt:lpstr>CONT..                                                                                                                                                               </vt:lpstr>
      <vt:lpstr>CONT..                                                                                                                                                               </vt:lpstr>
      <vt:lpstr>3.2 . Valence bond theory</vt:lpstr>
      <vt:lpstr>Cont’d</vt:lpstr>
      <vt:lpstr>Cont’d</vt:lpstr>
      <vt:lpstr>Cont’d</vt:lpstr>
      <vt:lpstr>Cont’d</vt:lpstr>
      <vt:lpstr>Slide 66</vt:lpstr>
      <vt:lpstr>cont;’d</vt:lpstr>
      <vt:lpstr>Slide 68</vt:lpstr>
      <vt:lpstr>IV. Six Coordinate Complexes (Octahedral): </vt:lpstr>
      <vt:lpstr>IV. Six Coordinate Complexes (Octahedral): </vt:lpstr>
      <vt:lpstr>IV. Six Coordinate Complexes (Octahedral): </vt:lpstr>
      <vt:lpstr>Limitations of valence bond theory</vt:lpstr>
      <vt:lpstr>Limitations of valence bond theory</vt:lpstr>
      <vt:lpstr>Limitations of valence bond theory</vt:lpstr>
      <vt:lpstr>Crystal Field Theory                                                                                                                                                            </vt:lpstr>
      <vt:lpstr>CONT..                                                                                                                                                               </vt:lpstr>
      <vt:lpstr>Slide 77</vt:lpstr>
      <vt:lpstr>Slide 78</vt:lpstr>
      <vt:lpstr>CONT..                                                                                                                                                               </vt:lpstr>
      <vt:lpstr>CONT..                                                                                                                                                               </vt:lpstr>
      <vt:lpstr>CONT..                                                                                                                                                               </vt:lpstr>
      <vt:lpstr>CONT..                                                                                                                                                               </vt:lpstr>
      <vt:lpstr>Slide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Leather Industry</dc:title>
  <dc:creator>user</dc:creator>
  <cp:lastModifiedBy>Solomon</cp:lastModifiedBy>
  <cp:revision>700</cp:revision>
  <dcterms:created xsi:type="dcterms:W3CDTF">2015-04-14T16:02:23Z</dcterms:created>
  <dcterms:modified xsi:type="dcterms:W3CDTF">2020-05-21T06:21:24Z</dcterms:modified>
</cp:coreProperties>
</file>