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Default Extension="xlsx" ContentType="application/vnd.openxmlformats-officedocument.spreadsheetml.sheet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Default Extension="mp4" ContentType="video/mp4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Default Extension="wdp" ContentType="image/vnd.ms-photo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notesMasterIdLst>
    <p:notesMasterId r:id="rId23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7" r:id="rId19"/>
    <p:sldId id="288" r:id="rId20"/>
    <p:sldId id="289" r:id="rId21"/>
    <p:sldId id="290" r:id="rId22"/>
    <p:sldId id="292" r:id="rId23"/>
    <p:sldId id="278" r:id="rId24"/>
    <p:sldId id="277" r:id="rId25"/>
    <p:sldId id="293" r:id="rId26"/>
    <p:sldId id="294" r:id="rId27"/>
    <p:sldId id="296" r:id="rId28"/>
    <p:sldId id="297" r:id="rId29"/>
    <p:sldId id="298" r:id="rId30"/>
    <p:sldId id="299" r:id="rId31"/>
    <p:sldId id="319" r:id="rId32"/>
    <p:sldId id="301" r:id="rId33"/>
    <p:sldId id="302" r:id="rId34"/>
    <p:sldId id="318" r:id="rId35"/>
    <p:sldId id="304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4" r:id="rId44"/>
    <p:sldId id="315" r:id="rId45"/>
    <p:sldId id="316" r:id="rId46"/>
    <p:sldId id="317" r:id="rId47"/>
    <p:sldId id="286" r:id="rId48"/>
    <p:sldId id="313" r:id="rId49"/>
    <p:sldId id="327" r:id="rId50"/>
    <p:sldId id="328" r:id="rId51"/>
    <p:sldId id="383" r:id="rId52"/>
    <p:sldId id="384" r:id="rId53"/>
    <p:sldId id="382" r:id="rId54"/>
    <p:sldId id="453" r:id="rId55"/>
    <p:sldId id="381" r:id="rId56"/>
    <p:sldId id="329" r:id="rId57"/>
    <p:sldId id="330" r:id="rId58"/>
    <p:sldId id="386" r:id="rId59"/>
    <p:sldId id="387" r:id="rId60"/>
    <p:sldId id="331" r:id="rId61"/>
    <p:sldId id="378" r:id="rId62"/>
    <p:sldId id="379" r:id="rId63"/>
    <p:sldId id="388" r:id="rId64"/>
    <p:sldId id="320" r:id="rId65"/>
    <p:sldId id="454" r:id="rId66"/>
    <p:sldId id="333" r:id="rId67"/>
    <p:sldId id="321" r:id="rId68"/>
    <p:sldId id="376" r:id="rId69"/>
    <p:sldId id="377" r:id="rId70"/>
    <p:sldId id="389" r:id="rId71"/>
    <p:sldId id="334" r:id="rId72"/>
    <p:sldId id="406" r:id="rId73"/>
    <p:sldId id="407" r:id="rId74"/>
    <p:sldId id="335" r:id="rId75"/>
    <p:sldId id="452" r:id="rId76"/>
    <p:sldId id="337" r:id="rId77"/>
    <p:sldId id="455" r:id="rId78"/>
    <p:sldId id="393" r:id="rId79"/>
    <p:sldId id="593" r:id="rId80"/>
    <p:sldId id="397" r:id="rId81"/>
    <p:sldId id="396" r:id="rId82"/>
    <p:sldId id="592" r:id="rId83"/>
    <p:sldId id="395" r:id="rId84"/>
    <p:sldId id="391" r:id="rId85"/>
    <p:sldId id="392" r:id="rId86"/>
    <p:sldId id="456" r:id="rId87"/>
    <p:sldId id="457" r:id="rId88"/>
    <p:sldId id="458" r:id="rId89"/>
    <p:sldId id="459" r:id="rId90"/>
    <p:sldId id="460" r:id="rId91"/>
    <p:sldId id="461" r:id="rId92"/>
    <p:sldId id="462" r:id="rId93"/>
    <p:sldId id="463" r:id="rId94"/>
    <p:sldId id="464" r:id="rId95"/>
    <p:sldId id="465" r:id="rId96"/>
    <p:sldId id="466" r:id="rId97"/>
    <p:sldId id="467" r:id="rId98"/>
    <p:sldId id="468" r:id="rId99"/>
    <p:sldId id="469" r:id="rId100"/>
    <p:sldId id="470" r:id="rId101"/>
    <p:sldId id="471" r:id="rId102"/>
    <p:sldId id="472" r:id="rId103"/>
    <p:sldId id="473" r:id="rId104"/>
    <p:sldId id="408" r:id="rId105"/>
    <p:sldId id="403" r:id="rId106"/>
    <p:sldId id="594" r:id="rId107"/>
    <p:sldId id="404" r:id="rId108"/>
    <p:sldId id="358" r:id="rId109"/>
    <p:sldId id="359" r:id="rId110"/>
    <p:sldId id="360" r:id="rId111"/>
    <p:sldId id="361" r:id="rId112"/>
    <p:sldId id="474" r:id="rId113"/>
    <p:sldId id="363" r:id="rId114"/>
    <p:sldId id="400" r:id="rId115"/>
    <p:sldId id="364" r:id="rId116"/>
    <p:sldId id="390" r:id="rId117"/>
    <p:sldId id="365" r:id="rId118"/>
    <p:sldId id="366" r:id="rId119"/>
    <p:sldId id="475" r:id="rId120"/>
    <p:sldId id="476" r:id="rId121"/>
    <p:sldId id="369" r:id="rId122"/>
    <p:sldId id="370" r:id="rId123"/>
    <p:sldId id="477" r:id="rId124"/>
    <p:sldId id="409" r:id="rId125"/>
    <p:sldId id="411" r:id="rId126"/>
    <p:sldId id="412" r:id="rId127"/>
    <p:sldId id="413" r:id="rId128"/>
    <p:sldId id="416" r:id="rId129"/>
    <p:sldId id="417" r:id="rId130"/>
    <p:sldId id="418" r:id="rId131"/>
    <p:sldId id="419" r:id="rId132"/>
    <p:sldId id="420" r:id="rId133"/>
    <p:sldId id="421" r:id="rId134"/>
    <p:sldId id="422" r:id="rId135"/>
    <p:sldId id="423" r:id="rId136"/>
    <p:sldId id="424" r:id="rId137"/>
    <p:sldId id="425" r:id="rId138"/>
    <p:sldId id="426" r:id="rId139"/>
    <p:sldId id="427" r:id="rId140"/>
    <p:sldId id="428" r:id="rId141"/>
    <p:sldId id="429" r:id="rId142"/>
    <p:sldId id="432" r:id="rId143"/>
    <p:sldId id="433" r:id="rId144"/>
    <p:sldId id="434" r:id="rId145"/>
    <p:sldId id="435" r:id="rId146"/>
    <p:sldId id="439" r:id="rId147"/>
    <p:sldId id="440" r:id="rId148"/>
    <p:sldId id="441" r:id="rId149"/>
    <p:sldId id="442" r:id="rId150"/>
    <p:sldId id="443" r:id="rId151"/>
    <p:sldId id="444" r:id="rId152"/>
    <p:sldId id="448" r:id="rId153"/>
    <p:sldId id="449" r:id="rId154"/>
    <p:sldId id="451" r:id="rId155"/>
    <p:sldId id="436" r:id="rId156"/>
    <p:sldId id="438" r:id="rId157"/>
    <p:sldId id="478" r:id="rId158"/>
    <p:sldId id="479" r:id="rId159"/>
    <p:sldId id="480" r:id="rId160"/>
    <p:sldId id="481" r:id="rId161"/>
    <p:sldId id="482" r:id="rId162"/>
    <p:sldId id="483" r:id="rId163"/>
    <p:sldId id="484" r:id="rId164"/>
    <p:sldId id="485" r:id="rId165"/>
    <p:sldId id="486" r:id="rId166"/>
    <p:sldId id="487" r:id="rId167"/>
    <p:sldId id="488" r:id="rId168"/>
    <p:sldId id="489" r:id="rId169"/>
    <p:sldId id="490" r:id="rId170"/>
    <p:sldId id="491" r:id="rId171"/>
    <p:sldId id="492" r:id="rId172"/>
    <p:sldId id="493" r:id="rId173"/>
    <p:sldId id="494" r:id="rId174"/>
    <p:sldId id="495" r:id="rId175"/>
    <p:sldId id="496" r:id="rId176"/>
    <p:sldId id="497" r:id="rId177"/>
    <p:sldId id="498" r:id="rId178"/>
    <p:sldId id="499" r:id="rId179"/>
    <p:sldId id="500" r:id="rId180"/>
    <p:sldId id="501" r:id="rId181"/>
    <p:sldId id="502" r:id="rId182"/>
    <p:sldId id="503" r:id="rId183"/>
    <p:sldId id="504" r:id="rId184"/>
    <p:sldId id="505" r:id="rId185"/>
    <p:sldId id="506" r:id="rId186"/>
    <p:sldId id="507" r:id="rId187"/>
    <p:sldId id="508" r:id="rId188"/>
    <p:sldId id="509" r:id="rId189"/>
    <p:sldId id="510" r:id="rId190"/>
    <p:sldId id="511" r:id="rId191"/>
    <p:sldId id="512" r:id="rId192"/>
    <p:sldId id="513" r:id="rId193"/>
    <p:sldId id="514" r:id="rId194"/>
    <p:sldId id="515" r:id="rId195"/>
    <p:sldId id="516" r:id="rId196"/>
    <p:sldId id="517" r:id="rId197"/>
    <p:sldId id="518" r:id="rId198"/>
    <p:sldId id="519" r:id="rId199"/>
    <p:sldId id="520" r:id="rId200"/>
    <p:sldId id="521" r:id="rId201"/>
    <p:sldId id="522" r:id="rId202"/>
    <p:sldId id="547" r:id="rId203"/>
    <p:sldId id="548" r:id="rId204"/>
    <p:sldId id="563" r:id="rId205"/>
    <p:sldId id="564" r:id="rId206"/>
    <p:sldId id="565" r:id="rId207"/>
    <p:sldId id="566" r:id="rId208"/>
    <p:sldId id="567" r:id="rId209"/>
    <p:sldId id="568" r:id="rId210"/>
    <p:sldId id="569" r:id="rId211"/>
    <p:sldId id="570" r:id="rId212"/>
    <p:sldId id="571" r:id="rId213"/>
    <p:sldId id="572" r:id="rId214"/>
    <p:sldId id="573" r:id="rId215"/>
    <p:sldId id="574" r:id="rId216"/>
    <p:sldId id="575" r:id="rId217"/>
    <p:sldId id="576" r:id="rId218"/>
    <p:sldId id="577" r:id="rId219"/>
    <p:sldId id="578" r:id="rId220"/>
    <p:sldId id="579" r:id="rId221"/>
    <p:sldId id="580" r:id="rId222"/>
    <p:sldId id="581" r:id="rId223"/>
    <p:sldId id="582" r:id="rId224"/>
    <p:sldId id="583" r:id="rId225"/>
    <p:sldId id="584" r:id="rId226"/>
    <p:sldId id="585" r:id="rId227"/>
    <p:sldId id="586" r:id="rId228"/>
    <p:sldId id="587" r:id="rId229"/>
    <p:sldId id="588" r:id="rId230"/>
    <p:sldId id="589" r:id="rId231"/>
    <p:sldId id="590" r:id="rId232"/>
    <p:sldId id="591" r:id="rId233"/>
    <p:sldId id="595" r:id="rId2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v>2 yr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'IDF '!$I$56:$I$60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'!$J$56:$J$60</c:f>
              <c:numCache>
                <c:formatCode>0.00</c:formatCode>
                <c:ptCount val="5"/>
                <c:pt idx="0">
                  <c:v>45.168051304752012</c:v>
                </c:pt>
                <c:pt idx="1">
                  <c:v>61.111135474937939</c:v>
                </c:pt>
                <c:pt idx="2">
                  <c:v>77.335208720447142</c:v>
                </c:pt>
                <c:pt idx="3">
                  <c:v>85.694338846259996</c:v>
                </c:pt>
                <c:pt idx="4">
                  <c:v>93.917246741580399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68C-431C-8AB2-9B98366EF8F8}"/>
            </c:ext>
          </c:extLst>
        </c:ser>
        <c:ser>
          <c:idx val="1"/>
          <c:order val="1"/>
          <c:tx>
            <c:v>5 yr</c:v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'IDF '!$I$56:$I$60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'!$K$56:$K$60</c:f>
              <c:numCache>
                <c:formatCode>0.00</c:formatCode>
                <c:ptCount val="5"/>
                <c:pt idx="0">
                  <c:v>64.185073544941119</c:v>
                </c:pt>
                <c:pt idx="1">
                  <c:v>89.188537214520551</c:v>
                </c:pt>
                <c:pt idx="2">
                  <c:v>128.13855294642875</c:v>
                </c:pt>
                <c:pt idx="3">
                  <c:v>144.21648416714825</c:v>
                </c:pt>
                <c:pt idx="4">
                  <c:v>154.51692942980398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68C-431C-8AB2-9B98366EF8F8}"/>
            </c:ext>
          </c:extLst>
        </c:ser>
        <c:ser>
          <c:idx val="2"/>
          <c:order val="2"/>
          <c:tx>
            <c:v>10 yr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'IDF '!$I$56:$I$60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'!$L$56:$L$60</c:f>
              <c:numCache>
                <c:formatCode>0.00</c:formatCode>
                <c:ptCount val="5"/>
                <c:pt idx="0">
                  <c:v>76.775996993650665</c:v>
                </c:pt>
                <c:pt idx="1">
                  <c:v>107.77822026146313</c:v>
                </c:pt>
                <c:pt idx="2">
                  <c:v>161.77478736887002</c:v>
                </c:pt>
                <c:pt idx="3">
                  <c:v>182.96323654946423</c:v>
                </c:pt>
                <c:pt idx="4">
                  <c:v>194.63919232178552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F68C-431C-8AB2-9B98366EF8F8}"/>
            </c:ext>
          </c:extLst>
        </c:ser>
        <c:ser>
          <c:idx val="3"/>
          <c:order val="3"/>
          <c:tx>
            <c:v>25 yr</c:v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'IDF '!$I$56:$I$60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'!$M$56:$M$60</c:f>
              <c:numCache>
                <c:formatCode>0.00</c:formatCode>
                <c:ptCount val="5"/>
                <c:pt idx="0">
                  <c:v>92.684662148986888</c:v>
                </c:pt>
                <c:pt idx="1">
                  <c:v>131.26633407156825</c:v>
                </c:pt>
                <c:pt idx="2">
                  <c:v>204.27425872955331</c:v>
                </c:pt>
                <c:pt idx="3">
                  <c:v>231.91986090016695</c:v>
                </c:pt>
                <c:pt idx="4">
                  <c:v>245.33377784786131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F68C-431C-8AB2-9B98366EF8F8}"/>
            </c:ext>
          </c:extLst>
        </c:ser>
        <c:ser>
          <c:idx val="4"/>
          <c:order val="4"/>
          <c:tx>
            <c:v>50 yr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'IDF '!$I$56:$I$60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'!$N$56:$N$60</c:f>
              <c:numCache>
                <c:formatCode>0.00</c:formatCode>
                <c:ptCount val="5"/>
                <c:pt idx="0">
                  <c:v>104.48661875570063</c:v>
                </c:pt>
                <c:pt idx="1">
                  <c:v>148.6911586721067</c:v>
                </c:pt>
                <c:pt idx="2">
                  <c:v>235.80279439923785</c:v>
                </c:pt>
                <c:pt idx="3">
                  <c:v>268.23868152757865</c:v>
                </c:pt>
                <c:pt idx="4">
                  <c:v>282.94191735750348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F68C-431C-8AB2-9B98366EF8F8}"/>
            </c:ext>
          </c:extLst>
        </c:ser>
        <c:ser>
          <c:idx val="5"/>
          <c:order val="5"/>
          <c:tx>
            <c:v>100 yr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'!$O$56:$O$60</c:f>
              <c:numCache>
                <c:formatCode>0.00</c:formatCode>
                <c:ptCount val="5"/>
                <c:pt idx="0">
                  <c:v>116.20143156739331</c:v>
                </c:pt>
                <c:pt idx="1">
                  <c:v>165.98732110298448</c:v>
                </c:pt>
                <c:pt idx="2">
                  <c:v>267.09852831059669</c:v>
                </c:pt>
                <c:pt idx="3">
                  <c:v>304.28932968447225</c:v>
                </c:pt>
                <c:pt idx="4">
                  <c:v>320.27236426838965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F68C-431C-8AB2-9B98366EF8F8}"/>
            </c:ext>
          </c:extLst>
        </c:ser>
        <c:axId val="226331264"/>
        <c:axId val="226341632"/>
      </c:scatterChart>
      <c:valAx>
        <c:axId val="226331264"/>
        <c:scaling>
          <c:orientation val="minMax"/>
          <c:max val="25"/>
          <c:min val="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Dutch801 Rm BT" panose="02020603060505020304" pitchFamily="18" charset="0"/>
                    <a:ea typeface="+mn-ea"/>
                    <a:cs typeface="+mn-cs"/>
                  </a:defRPr>
                </a:pPr>
                <a:r>
                  <a:rPr lang="en-US"/>
                  <a:t>Duration (hr)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utch801 Rm BT" panose="02020603060505020304" pitchFamily="18" charset="0"/>
                <a:ea typeface="+mn-ea"/>
                <a:cs typeface="+mn-cs"/>
              </a:defRPr>
            </a:pPr>
            <a:endParaRPr lang="en-US"/>
          </a:p>
        </c:txPr>
        <c:crossAx val="226341632"/>
        <c:crossesAt val="0"/>
        <c:crossBetween val="midCat"/>
      </c:valAx>
      <c:valAx>
        <c:axId val="226341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Dutch801 Rm BT" panose="02020603060505020304" pitchFamily="18" charset="0"/>
                    <a:ea typeface="+mn-ea"/>
                    <a:cs typeface="+mn-cs"/>
                  </a:defRPr>
                </a:pPr>
                <a:r>
                  <a:rPr lang="en-US"/>
                  <a:t>Rainfall depth (mm)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0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utch801 Rm BT" panose="02020603060505020304" pitchFamily="18" charset="0"/>
                <a:ea typeface="+mn-ea"/>
                <a:cs typeface="+mn-cs"/>
              </a:defRPr>
            </a:pPr>
            <a:endParaRPr lang="en-US"/>
          </a:p>
        </c:txPr>
        <c:crossAx val="226331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861406495756193"/>
          <c:y val="1.4767934124935942E-2"/>
          <c:w val="0.74511377936155143"/>
          <c:h val="8.60414339392710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utch801 Rm BT" panose="0202060306050502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2000">
          <a:latin typeface="Dutch801 Rm BT" panose="02020603060505020304" pitchFamily="18" charset="0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IDF curve</a:t>
            </a:r>
          </a:p>
        </c:rich>
      </c:tx>
    </c:title>
    <c:plotArea>
      <c:layout>
        <c:manualLayout>
          <c:layoutTarget val="inner"/>
          <c:xMode val="edge"/>
          <c:yMode val="edge"/>
          <c:x val="0.13838453562197861"/>
          <c:y val="0.1269345710517962"/>
          <c:w val="0.77414300842847805"/>
          <c:h val="0.72958951225915392"/>
        </c:manualLayout>
      </c:layout>
      <c:scatterChart>
        <c:scatterStyle val="smoothMarker"/>
        <c:ser>
          <c:idx val="1"/>
          <c:order val="0"/>
          <c:tx>
            <c:v>2 yr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'!$J$50:$J$54</c:f>
              <c:numCache>
                <c:formatCode>0.00</c:formatCode>
                <c:ptCount val="5"/>
                <c:pt idx="0">
                  <c:v>45.168051304752012</c:v>
                </c:pt>
                <c:pt idx="1">
                  <c:v>30.555567737468969</c:v>
                </c:pt>
                <c:pt idx="2">
                  <c:v>12.889201453407857</c:v>
                </c:pt>
                <c:pt idx="3">
                  <c:v>7.1411949038550295</c:v>
                </c:pt>
                <c:pt idx="4">
                  <c:v>3.9132186142325067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838-43D6-8B06-50EA3A0556A0}"/>
            </c:ext>
          </c:extLst>
        </c:ser>
        <c:ser>
          <c:idx val="0"/>
          <c:order val="1"/>
          <c:tx>
            <c:v>5 yr</c:v>
          </c:tx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'!$K$50:$K$54</c:f>
              <c:numCache>
                <c:formatCode>0.00</c:formatCode>
                <c:ptCount val="5"/>
                <c:pt idx="0">
                  <c:v>64.185073544941119</c:v>
                </c:pt>
                <c:pt idx="1">
                  <c:v>44.594268607260368</c:v>
                </c:pt>
                <c:pt idx="2">
                  <c:v>21.356425491071491</c:v>
                </c:pt>
                <c:pt idx="3">
                  <c:v>12.018040347262421</c:v>
                </c:pt>
                <c:pt idx="4">
                  <c:v>6.4382053929085172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838-43D6-8B06-50EA3A0556A0}"/>
            </c:ext>
          </c:extLst>
        </c:ser>
        <c:ser>
          <c:idx val="2"/>
          <c:order val="2"/>
          <c:tx>
            <c:v>10 yr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'!$L$50:$L$54</c:f>
              <c:numCache>
                <c:formatCode>0.00</c:formatCode>
                <c:ptCount val="5"/>
                <c:pt idx="0">
                  <c:v>76.775996993650665</c:v>
                </c:pt>
                <c:pt idx="1">
                  <c:v>53.889110130731567</c:v>
                </c:pt>
                <c:pt idx="2">
                  <c:v>26.962464561478413</c:v>
                </c:pt>
                <c:pt idx="3">
                  <c:v>15.246936379122006</c:v>
                </c:pt>
                <c:pt idx="4">
                  <c:v>8.1099663467410696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838-43D6-8B06-50EA3A0556A0}"/>
            </c:ext>
          </c:extLst>
        </c:ser>
        <c:ser>
          <c:idx val="3"/>
          <c:order val="3"/>
          <c:tx>
            <c:v>25 yr</c:v>
          </c:tx>
          <c:spPr>
            <a:ln w="44450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'!$M$50:$M$54</c:f>
              <c:numCache>
                <c:formatCode>0.00</c:formatCode>
                <c:ptCount val="5"/>
                <c:pt idx="0">
                  <c:v>92.684662148986888</c:v>
                </c:pt>
                <c:pt idx="1">
                  <c:v>65.633167035784055</c:v>
                </c:pt>
                <c:pt idx="2">
                  <c:v>34.045709788259039</c:v>
                </c:pt>
                <c:pt idx="3">
                  <c:v>19.326655075013967</c:v>
                </c:pt>
                <c:pt idx="4">
                  <c:v>10.222240743660858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5838-43D6-8B06-50EA3A0556A0}"/>
            </c:ext>
          </c:extLst>
        </c:ser>
        <c:ser>
          <c:idx val="4"/>
          <c:order val="4"/>
          <c:tx>
            <c:v>50 yr</c:v>
          </c:tx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'!$N$50:$N$54</c:f>
              <c:numCache>
                <c:formatCode>0.00</c:formatCode>
                <c:ptCount val="5"/>
                <c:pt idx="0">
                  <c:v>104.48661875570063</c:v>
                </c:pt>
                <c:pt idx="1">
                  <c:v>74.345579336052964</c:v>
                </c:pt>
                <c:pt idx="2">
                  <c:v>39.300465733206117</c:v>
                </c:pt>
                <c:pt idx="3">
                  <c:v>22.353223460631554</c:v>
                </c:pt>
                <c:pt idx="4">
                  <c:v>11.789246556562748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5838-43D6-8B06-50EA3A0556A0}"/>
            </c:ext>
          </c:extLst>
        </c:ser>
        <c:ser>
          <c:idx val="5"/>
          <c:order val="5"/>
          <c:tx>
            <c:v>100 yr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'IDF '!$I$50:$I$54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12</c:v>
                </c:pt>
                <c:pt idx="4">
                  <c:v>24</c:v>
                </c:pt>
              </c:numCache>
            </c:numRef>
          </c:xVal>
          <c:yVal>
            <c:numRef>
              <c:f>'IDF '!$O$50:$O$54</c:f>
              <c:numCache>
                <c:formatCode>0.00</c:formatCode>
                <c:ptCount val="5"/>
                <c:pt idx="0">
                  <c:v>116.20143156739331</c:v>
                </c:pt>
                <c:pt idx="1">
                  <c:v>82.993660551491786</c:v>
                </c:pt>
                <c:pt idx="2">
                  <c:v>44.516421385099378</c:v>
                </c:pt>
                <c:pt idx="3">
                  <c:v>25.357444140372706</c:v>
                </c:pt>
                <c:pt idx="4">
                  <c:v>13.344681844516277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5838-43D6-8B06-50EA3A0556A0}"/>
            </c:ext>
          </c:extLst>
        </c:ser>
        <c:axId val="225077888"/>
        <c:axId val="225088256"/>
      </c:scatterChart>
      <c:valAx>
        <c:axId val="225077888"/>
        <c:scaling>
          <c:orientation val="minMax"/>
          <c:max val="2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Duration (</a:t>
                </a:r>
                <a:r>
                  <a:rPr lang="en-US" dirty="0" err="1"/>
                  <a:t>hr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3825649019189161"/>
              <c:y val="0.93388880070331393"/>
            </c:manualLayout>
          </c:layout>
        </c:title>
        <c:numFmt formatCode="General" sourceLinked="1"/>
        <c:tickLblPos val="nextTo"/>
        <c:crossAx val="225088256"/>
        <c:crossesAt val="0"/>
        <c:crossBetween val="midCat"/>
      </c:valAx>
      <c:valAx>
        <c:axId val="225088256"/>
        <c:scaling>
          <c:orientation val="minMax"/>
          <c:max val="12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Rainfall intensity (mm/hr)</a:t>
                </a:r>
              </a:p>
            </c:rich>
          </c:tx>
          <c:layout>
            <c:manualLayout>
              <c:xMode val="edge"/>
              <c:yMode val="edge"/>
              <c:x val="0"/>
              <c:y val="0.23594707746220991"/>
            </c:manualLayout>
          </c:layout>
        </c:title>
        <c:numFmt formatCode="0.0" sourceLinked="0"/>
        <c:tickLblPos val="nextTo"/>
        <c:crossAx val="225077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866644794400703"/>
          <c:y val="0.12206251996278267"/>
          <c:w val="0.14379266161411972"/>
          <c:h val="0.44643169603799526"/>
        </c:manualLayout>
      </c:layout>
    </c:legend>
    <c:plotVisOnly val="1"/>
    <c:dispBlanksAs val="gap"/>
  </c:chart>
  <c:spPr>
    <a:noFill/>
  </c:spPr>
  <c:txPr>
    <a:bodyPr/>
    <a:lstStyle/>
    <a:p>
      <a:pPr>
        <a:defRPr sz="18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E196D-5FA3-40D0-9B42-6D78F797DB38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0C06A-FED4-44DE-AD67-CB1BA4FE7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55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93BDD-0DDD-4049-81FB-1E7918B6A891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98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6CC3C1CF-BB2A-41F1-9D25-65A22E7B241D}" type="slidenum">
              <a:rPr lang="en-US" altLang="en-US">
                <a:latin typeface="Times New Roman" panose="02020603050405020304" pitchFamily="18" charset="0"/>
              </a:rPr>
              <a:pPr defTabSz="914400"/>
              <a:t>159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84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4D4D1214-7D72-4AE4-B719-3A1D3BFC7519}" type="slidenum">
              <a:rPr lang="en-US" altLang="en-US">
                <a:latin typeface="Times New Roman" panose="02020603050405020304" pitchFamily="18" charset="0"/>
              </a:rPr>
              <a:pPr defTabSz="914400"/>
              <a:t>174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14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1C766FCC-763B-4D0F-B3E3-A9CFE8010D85}" type="slidenum">
              <a:rPr lang="en-US" altLang="en-US">
                <a:latin typeface="Times New Roman" panose="02020603050405020304" pitchFamily="18" charset="0"/>
              </a:rPr>
              <a:pPr defTabSz="914400"/>
              <a:t>188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082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F26FF251-9B72-4CE3-8AC7-A9844DA226E2}" type="slidenum">
              <a:rPr lang="en-US" altLang="en-US">
                <a:latin typeface="Times New Roman" panose="02020603050405020304" pitchFamily="18" charset="0"/>
              </a:rPr>
              <a:pPr defTabSz="914400"/>
              <a:t>189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12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821B5EA9-95E4-4251-9F1B-676F64BC51EF}" type="slidenum">
              <a:rPr lang="en-US" altLang="en-US">
                <a:latin typeface="Times New Roman" panose="02020603050405020304" pitchFamily="18" charset="0"/>
              </a:rPr>
              <a:pPr defTabSz="914400"/>
              <a:t>190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422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122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8471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300608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8268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339953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61175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8787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53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199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555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759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53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065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665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447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77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69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2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2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5.png"/><Relationship Id="rId5" Type="http://schemas.microsoft.com/office/2007/relationships/media" Target="../media/media2.mp4"/><Relationship Id="rId4" Type="http://schemas.openxmlformats.org/officeDocument/2006/relationships/image" Target="../media/image13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1219200"/>
            <a:ext cx="92706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Felix Titling" panose="04060505060202020A04" pitchFamily="82" charset="0"/>
              </a:rPr>
              <a:t>Hydraulic and Water resources Eng’g</a:t>
            </a:r>
            <a:r>
              <a:rPr lang="en-US" b="1">
                <a:solidFill>
                  <a:srgbClr val="0070C0"/>
                </a:solidFill>
                <a:latin typeface="Felix Titling" panose="04060505060202020A04" pitchFamily="82" charset="0"/>
              </a:rPr>
              <a:t/>
            </a:r>
            <a:br>
              <a:rPr lang="en-US" b="1">
                <a:solidFill>
                  <a:srgbClr val="0070C0"/>
                </a:solidFill>
                <a:latin typeface="Felix Titling" panose="04060505060202020A04" pitchFamily="82" charset="0"/>
              </a:rPr>
            </a:br>
            <a:r>
              <a:rPr lang="en-US" b="1" smtClean="0">
                <a:solidFill>
                  <a:srgbClr val="0070C0"/>
                </a:solidFill>
                <a:latin typeface="Felix Titling" panose="04060505060202020A04" pitchFamily="82" charset="0"/>
              </a:rPr>
              <a:t>2012e.c</a:t>
            </a:r>
            <a:endParaRPr lang="en-US" b="1" dirty="0">
              <a:solidFill>
                <a:srgbClr val="0070C0"/>
              </a:solidFill>
              <a:latin typeface="Felix Titling" panose="04060505060202020A04" pitchFamily="82" charset="0"/>
            </a:endParaRPr>
          </a:p>
        </p:txBody>
      </p:sp>
      <p:pic>
        <p:nvPicPr>
          <p:cNvPr id="7" name="Picture 10" descr="http://www.addisfortune.com/Vol%2010%20No%20535%20Archive/Vol_10_No_535_Images/agenda_f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2503333"/>
            <a:ext cx="7011397" cy="3821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124199" y="76200"/>
            <a:ext cx="825656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3600" b="1" dirty="0">
                <a:solidFill>
                  <a:srgbClr val="00B050"/>
                </a:solidFill>
                <a:latin typeface="Felix Titling" panose="04060505060202020A04" pitchFamily="82" charset="0"/>
              </a:rPr>
              <a:t>Urban Drainage</a:t>
            </a:r>
          </a:p>
        </p:txBody>
      </p:sp>
    </p:spTree>
    <p:extLst>
      <p:ext uri="{BB962C8B-B14F-4D97-AF65-F5344CB8AC3E}">
        <p14:creationId xmlns="" xmlns:p14="http://schemas.microsoft.com/office/powerpoint/2010/main" val="1182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747" y="274638"/>
            <a:ext cx="9261845" cy="74469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Major objectives of 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748" y="1447800"/>
            <a:ext cx="9261844" cy="48006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The major objectives of urban drainage are: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Public hygiene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Flood protection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Environmental protection (pollution control)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In developed countries, the </a:t>
            </a:r>
            <a:r>
              <a:rPr lang="en-US" sz="2400" dirty="0">
                <a:solidFill>
                  <a:srgbClr val="0070C0"/>
                </a:solidFill>
              </a:rPr>
              <a:t>first two </a:t>
            </a:r>
            <a:r>
              <a:rPr lang="en-US" sz="2400" dirty="0"/>
              <a:t>objectives have been accomplished and emphasis is placed mainly on </a:t>
            </a:r>
            <a:r>
              <a:rPr lang="en-US" sz="2400" dirty="0">
                <a:solidFill>
                  <a:srgbClr val="0070C0"/>
                </a:solidFill>
              </a:rPr>
              <a:t>pollution control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In developing countries, </a:t>
            </a:r>
            <a:r>
              <a:rPr lang="en-US" sz="2400" dirty="0">
                <a:solidFill>
                  <a:srgbClr val="0070C0"/>
                </a:solidFill>
              </a:rPr>
              <a:t>hygiene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flooding</a:t>
            </a:r>
            <a:r>
              <a:rPr lang="en-US" sz="2400" dirty="0"/>
              <a:t> protection are still the major issues</a:t>
            </a:r>
          </a:p>
        </p:txBody>
      </p:sp>
    </p:spTree>
    <p:extLst>
      <p:ext uri="{BB962C8B-B14F-4D97-AF65-F5344CB8AC3E}">
        <p14:creationId xmlns="" xmlns:p14="http://schemas.microsoft.com/office/powerpoint/2010/main" val="24466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49" r="33202"/>
          <a:stretch/>
        </p:blipFill>
        <p:spPr bwMode="auto">
          <a:xfrm>
            <a:off x="1320800" y="1769806"/>
            <a:ext cx="7193936" cy="44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562600" y="1421791"/>
                <a:ext cx="3581400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sz="2400" b="1" i="1" dirty="0"/>
                  <a:t> = t</a:t>
                </a:r>
                <a:r>
                  <a:rPr lang="en-US" sz="2400" b="1" i="1" baseline="-25000" dirty="0"/>
                  <a:t>05 </a:t>
                </a:r>
                <a:r>
                  <a:rPr lang="en-US" sz="2400" b="1" i="1" dirty="0"/>
                  <a:t>+ t</a:t>
                </a:r>
                <a:r>
                  <a:rPr lang="en-US" sz="2400" b="1" i="1" baseline="-25000" dirty="0"/>
                  <a:t>d5,4 </a:t>
                </a:r>
                <a:r>
                  <a:rPr lang="en-US" sz="2400" b="1" i="1" dirty="0"/>
                  <a:t>+ 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d4,3</a:t>
                </a:r>
                <a:r>
                  <a:rPr lang="en-US" sz="2400" b="1" i="1" dirty="0"/>
                  <a:t/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+ 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d3,7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/>
                </a:r>
                <a:endParaRPr lang="en-US" sz="2400" b="1" i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800" y="1421792"/>
                <a:ext cx="4775200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571" r="-5753" b="-22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0849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6" r="32289"/>
          <a:stretch/>
        </p:blipFill>
        <p:spPr bwMode="auto">
          <a:xfrm>
            <a:off x="1320800" y="1696066"/>
            <a:ext cx="7292259" cy="45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096000" y="1724660"/>
                <a:ext cx="2802194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400" b="1" i="1" dirty="0"/>
                  <a:t> = t</a:t>
                </a:r>
                <a:r>
                  <a:rPr lang="en-US" sz="2400" b="1" i="1" baseline="-25000" dirty="0"/>
                  <a:t>04 </a:t>
                </a:r>
                <a:r>
                  <a:rPr lang="en-US" sz="2400" b="1" i="1" dirty="0"/>
                  <a:t>+ t</a:t>
                </a:r>
                <a:r>
                  <a:rPr lang="en-US" sz="2400" b="1" i="1" baseline="-25000" dirty="0"/>
                  <a:t>d4,3 </a:t>
                </a:r>
                <a:r>
                  <a:rPr lang="en-US" sz="2400" b="1" i="1" dirty="0"/>
                  <a:t>+ 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d3,7</a:t>
                </a:r>
                <a:r>
                  <a:rPr lang="en-US" sz="2400" b="1" i="1" dirty="0"/>
                  <a:t/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0" y="1724661"/>
                <a:ext cx="3736259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614" r="-6681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0144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22" r="32971"/>
          <a:stretch/>
        </p:blipFill>
        <p:spPr bwMode="auto">
          <a:xfrm>
            <a:off x="1397000" y="1637072"/>
            <a:ext cx="7235723" cy="453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248400" y="1661201"/>
                <a:ext cx="2286000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𝟔</m:t>
                        </m:r>
                      </m:sub>
                    </m:sSub>
                    <m:r>
                      <a:rPr lang="en-US" sz="2600" b="1" i="1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dirty="0"/>
                  <a:t>= t</a:t>
                </a:r>
                <a:r>
                  <a:rPr lang="en-US" sz="2400" b="1" i="1" baseline="-25000" dirty="0"/>
                  <a:t>06 </a:t>
                </a:r>
                <a:r>
                  <a:rPr lang="en-US" sz="2400" b="1" i="1" dirty="0"/>
                  <a:t>+ t</a:t>
                </a:r>
                <a:r>
                  <a:rPr lang="en-US" sz="2400" b="1" i="1" baseline="-25000" dirty="0"/>
                  <a:t>d6,7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00" y="1661202"/>
                <a:ext cx="3048000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614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1373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5" r="32004"/>
          <a:stretch/>
        </p:blipFill>
        <p:spPr bwMode="auto">
          <a:xfrm>
            <a:off x="1409702" y="1637071"/>
            <a:ext cx="7262351" cy="453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629400" y="1524000"/>
                <a:ext cx="1295400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𝟕</m:t>
                        </m:r>
                      </m:sub>
                    </m:sSub>
                    <m:r>
                      <a:rPr lang="en-US" sz="2600" b="1" i="1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dirty="0"/>
                  <a:t>= t</a:t>
                </a:r>
                <a:r>
                  <a:rPr lang="en-US" sz="2400" b="1" i="1" baseline="-25000" dirty="0"/>
                  <a:t>07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1524001"/>
                <a:ext cx="1727200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614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252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4129876"/>
              </p:ext>
            </p:extLst>
          </p:nvPr>
        </p:nvGraphicFramePr>
        <p:xfrm>
          <a:off x="2779817" y="1140252"/>
          <a:ext cx="7743278" cy="563909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051357">
                  <a:extLst>
                    <a:ext uri="{9D8B030D-6E8A-4147-A177-3AD203B41FA5}">
                      <a16:colId xmlns="" xmlns:a16="http://schemas.microsoft.com/office/drawing/2014/main" val="235936505"/>
                    </a:ext>
                  </a:extLst>
                </a:gridCol>
                <a:gridCol w="2196409">
                  <a:extLst>
                    <a:ext uri="{9D8B030D-6E8A-4147-A177-3AD203B41FA5}">
                      <a16:colId xmlns="" xmlns:a16="http://schemas.microsoft.com/office/drawing/2014/main" val="2607476531"/>
                    </a:ext>
                  </a:extLst>
                </a:gridCol>
                <a:gridCol w="2495512">
                  <a:extLst>
                    <a:ext uri="{9D8B030D-6E8A-4147-A177-3AD203B41FA5}">
                      <a16:colId xmlns="" xmlns:a16="http://schemas.microsoft.com/office/drawing/2014/main" val="138492708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 of Area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Runoff Coefficients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 Value*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8300714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846668"/>
                  </a:ext>
                </a:extLst>
              </a:tr>
              <a:tr h="28223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Downtown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0.7 - 0.95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1655302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Neighborhood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0.5 - 0.7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6936298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353862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Single-family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0.3 - 0.5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9754990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Multiunits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detached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0.4 - 0.6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8937052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Multiunits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attached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0.6 - 0.75 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3133679"/>
                  </a:ext>
                </a:extLst>
              </a:tr>
              <a:tr h="261535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Residential (suburban)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0.25 - 0.4 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0879537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Apartment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0.5 - 0.7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9658185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6448225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0.5 - 0.8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9777684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0.6 - 0.9 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1547097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Parks, cemeteries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0.1 - 0.25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7398071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Playgrounds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0.2 - 0.35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1175435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Railroad yard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0.2 - 0.35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11768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Roof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 – 0.95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041312"/>
                  </a:ext>
                </a:extLst>
              </a:tr>
              <a:tr h="220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Pavement 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679323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Asphaltic and concrete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– 0.95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8798438"/>
                  </a:ext>
                </a:extLst>
              </a:tr>
              <a:tr h="259623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Brick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 – 0.85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7779598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20774" y="274866"/>
            <a:ext cx="8977751" cy="69949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>
                <a:solidFill>
                  <a:prstClr val="black">
                    <a:lumMod val="85000"/>
                    <a:lumOff val="15000"/>
                  </a:prstClr>
                </a:solidFill>
              </a:rPr>
              <a:t>Rational method – </a:t>
            </a:r>
            <a:r>
              <a:rPr lang="pt-BR" sz="2800" dirty="0">
                <a:solidFill>
                  <a:srgbClr val="029676">
                    <a:lumMod val="75000"/>
                  </a:srgbClr>
                </a:solidFill>
              </a:rPr>
              <a:t>Runoff coefficient (c)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3363" y="2075102"/>
            <a:ext cx="189741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applicable for storms of 5- to 10-year frequencies</a:t>
            </a:r>
          </a:p>
        </p:txBody>
      </p:sp>
    </p:spTree>
    <p:extLst>
      <p:ext uri="{BB962C8B-B14F-4D97-AF65-F5344CB8AC3E}">
        <p14:creationId xmlns="" xmlns:p14="http://schemas.microsoft.com/office/powerpoint/2010/main" val="4816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855" y="1225105"/>
            <a:ext cx="9371214" cy="5403274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Inlet time (t</a:t>
            </a:r>
            <a:r>
              <a:rPr lang="en-US" sz="2600" b="1" baseline="-25000" dirty="0">
                <a:solidFill>
                  <a:srgbClr val="0070C0"/>
                </a:solidFill>
              </a:rPr>
              <a:t>o</a:t>
            </a:r>
            <a:r>
              <a:rPr lang="en-US" sz="2600" b="1" dirty="0">
                <a:solidFill>
                  <a:srgbClr val="0070C0"/>
                </a:solidFill>
              </a:rPr>
              <a:t>)</a:t>
            </a:r>
          </a:p>
          <a:p>
            <a:pPr marL="1259586" lvl="3" indent="0" algn="just">
              <a:lnSpc>
                <a:spcPct val="110000"/>
              </a:lnSpc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599" y="415636"/>
            <a:ext cx="9156470" cy="8035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Time of Concentration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5923548"/>
              </p:ext>
            </p:extLst>
          </p:nvPr>
        </p:nvGraphicFramePr>
        <p:xfrm>
          <a:off x="2771175" y="2744071"/>
          <a:ext cx="4738897" cy="37033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38713">
                  <a:extLst>
                    <a:ext uri="{9D8B030D-6E8A-4147-A177-3AD203B41FA5}">
                      <a16:colId xmlns="" xmlns:a16="http://schemas.microsoft.com/office/drawing/2014/main" val="814280370"/>
                    </a:ext>
                  </a:extLst>
                </a:gridCol>
                <a:gridCol w="2000184">
                  <a:extLst>
                    <a:ext uri="{9D8B030D-6E8A-4147-A177-3AD203B41FA5}">
                      <a16:colId xmlns="" xmlns:a16="http://schemas.microsoft.com/office/drawing/2014/main" val="422497158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spc="-30" dirty="0">
                          <a:effectLst/>
                        </a:rPr>
                        <a:t>Surface Type</a:t>
                      </a:r>
                      <a:endParaRPr lang="en-US" sz="2000" b="1" i="0" u="none" strike="noStrike" dirty="0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effectLst/>
                        </a:rPr>
                        <a:t>n</a:t>
                      </a:r>
                      <a:endParaRPr lang="en-US" sz="2000" b="1" i="0" u="none" strike="noStrike" dirty="0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51266377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Asphalt/concrete</a:t>
                      </a:r>
                      <a:endParaRPr lang="en-US" sz="2000" b="0" i="0" u="none" strike="noStrike" dirty="0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0.010 - 0.012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16096984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20">
                          <a:effectLst/>
                        </a:rPr>
                        <a:t>Bare sand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0.010 - 0.060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8080642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5">
                          <a:effectLst/>
                        </a:rPr>
                        <a:t>Bare clay/loam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0.012 - 0.033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99653545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20">
                          <a:effectLst/>
                        </a:rPr>
                        <a:t>Gravelled surface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0.012 - 0.030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2009138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5">
                          <a:effectLst/>
                        </a:rPr>
                        <a:t>Short grass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0.100 - 0.200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11736008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35">
                          <a:effectLst/>
                        </a:rPr>
                        <a:t>Lawns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0.200 - 0.300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626592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20">
                          <a:effectLst/>
                        </a:rPr>
                        <a:t>Pasture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10">
                          <a:effectLst/>
                        </a:rPr>
                        <a:t>0.300 - 0.400</a:t>
                      </a:r>
                      <a:endParaRPr lang="en-US" sz="2000" b="0" i="0" u="none" strike="noStrike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929243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Dense shrubbery</a:t>
                      </a:r>
                      <a:endParaRPr lang="en-US" sz="2000" b="0" i="0" u="none" strike="noStrike" dirty="0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pc="-5" dirty="0">
                          <a:effectLst/>
                        </a:rPr>
                        <a:t>0.4</a:t>
                      </a:r>
                      <a:endParaRPr lang="en-US" sz="2000" b="0" i="0" u="none" strike="noStrike" dirty="0">
                        <a:solidFill>
                          <a:srgbClr val="2B2A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42390269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14599" y="2128510"/>
            <a:ext cx="8223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Table: Manning roughness values for overland flow</a:t>
            </a:r>
          </a:p>
        </p:txBody>
      </p:sp>
    </p:spTree>
    <p:extLst>
      <p:ext uri="{BB962C8B-B14F-4D97-AF65-F5344CB8AC3E}">
        <p14:creationId xmlns="" xmlns:p14="http://schemas.microsoft.com/office/powerpoint/2010/main" val="2880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914400"/>
          </a:xfrm>
        </p:spPr>
        <p:txBody>
          <a:bodyPr>
            <a:normAutofit/>
          </a:bodyPr>
          <a:lstStyle/>
          <a:p>
            <a:r>
              <a:rPr lang="pt-BR" sz="3800" dirty="0">
                <a:effectLst/>
              </a:rPr>
              <a:t>Rational method </a:t>
            </a:r>
            <a:r>
              <a:rPr lang="pt-BR" sz="3200" dirty="0">
                <a:effectLst/>
              </a:rPr>
              <a:t>– Time of Concentration</a:t>
            </a:r>
            <a:endParaRPr lang="en-US" sz="2400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066800"/>
                <a:ext cx="8077200" cy="5638800"/>
              </a:xfrm>
            </p:spPr>
            <p:txBody>
              <a:bodyPr>
                <a:normAutofit lnSpcReduction="10000"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2600" b="1" dirty="0" smtClean="0">
                    <a:solidFill>
                      <a:srgbClr val="0070C0"/>
                    </a:solidFill>
                  </a:rPr>
                  <a:t>Inlet time (t</a:t>
                </a:r>
                <a:r>
                  <a:rPr lang="en-US" sz="2600" b="1" baseline="-25000" dirty="0" smtClean="0">
                    <a:solidFill>
                      <a:srgbClr val="0070C0"/>
                    </a:solidFill>
                  </a:rPr>
                  <a:t>o</a:t>
                </a:r>
                <a:r>
                  <a:rPr lang="en-US" sz="2600" b="1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 lvl="1" algn="just">
                  <a:lnSpc>
                    <a:spcPct val="110000"/>
                  </a:lnSpc>
                </a:pPr>
                <a:r>
                  <a:rPr lang="en-US" sz="2400" dirty="0" smtClean="0"/>
                  <a:t>for </a:t>
                </a:r>
                <a:r>
                  <a:rPr lang="en-US" sz="2400" dirty="0"/>
                  <a:t>small fully-</a:t>
                </a:r>
                <a:r>
                  <a:rPr lang="en-US" sz="2400" dirty="0" err="1"/>
                  <a:t>sewered</a:t>
                </a:r>
                <a:r>
                  <a:rPr lang="en-US" sz="2400" dirty="0"/>
                  <a:t> areas, some drainage </a:t>
                </a:r>
                <a:r>
                  <a:rPr lang="en-US" sz="2400" dirty="0" smtClean="0"/>
                  <a:t>authorities specify </a:t>
                </a:r>
                <a:r>
                  <a:rPr lang="en-US" sz="2400" dirty="0"/>
                  <a:t>to as a constant typically ranging from 5 to 15 </a:t>
                </a:r>
                <a:r>
                  <a:rPr lang="en-US" sz="2400" dirty="0" smtClean="0"/>
                  <a:t>min.</a:t>
                </a:r>
                <a:endParaRPr lang="en-US" sz="2400" dirty="0"/>
              </a:p>
              <a:p>
                <a:pPr lvl="1" algn="just">
                  <a:lnSpc>
                    <a:spcPct val="110000"/>
                  </a:lnSpc>
                </a:pPr>
                <a:r>
                  <a:rPr lang="en-US" sz="2400" dirty="0" smtClean="0"/>
                  <a:t>In </a:t>
                </a:r>
                <a:r>
                  <a:rPr lang="en-US" sz="2400" dirty="0"/>
                  <a:t>more complex situations, it is recommended to use </a:t>
                </a:r>
                <a:r>
                  <a:rPr lang="en-US" sz="2400" dirty="0" smtClean="0"/>
                  <a:t>the kinematic </a:t>
                </a:r>
                <a:r>
                  <a:rPr lang="en-US" sz="2400" dirty="0"/>
                  <a:t>wave </a:t>
                </a:r>
                <a:r>
                  <a:rPr lang="en-US" sz="2400" dirty="0" smtClean="0"/>
                  <a:t>formula</a:t>
                </a:r>
              </a:p>
              <a:p>
                <a:pPr lvl="1" algn="just">
                  <a:lnSpc>
                    <a:spcPct val="110000"/>
                  </a:lnSpc>
                </a:pPr>
                <a:endParaRPr lang="en-US" sz="600" dirty="0"/>
              </a:p>
              <a:p>
                <a:pPr marL="402336" lvl="1" indent="0" algn="just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=6.9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0.6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0.6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0.4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−0.3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rgbClr val="0070C0"/>
                  </a:solidFill>
                </a:endParaRPr>
              </a:p>
              <a:p>
                <a:pPr marL="800100" lvl="1" indent="0" algn="just">
                  <a:lnSpc>
                    <a:spcPct val="110000"/>
                  </a:lnSpc>
                  <a:buNone/>
                </a:pPr>
                <a:r>
                  <a:rPr lang="en-US" sz="2200" dirty="0" smtClean="0"/>
                  <a:t>Where: </a:t>
                </a:r>
              </a:p>
              <a:p>
                <a:pPr marL="1550988" lvl="1" indent="0" algn="just">
                  <a:lnSpc>
                    <a:spcPct val="110000"/>
                  </a:lnSpc>
                  <a:buNone/>
                </a:pPr>
                <a:r>
                  <a:rPr lang="en-US" sz="2200" dirty="0" smtClean="0"/>
                  <a:t>t</a:t>
                </a:r>
                <a:r>
                  <a:rPr lang="en-US" sz="2200" baseline="-25000" dirty="0" smtClean="0"/>
                  <a:t>o</a:t>
                </a:r>
                <a:r>
                  <a:rPr lang="en-US" sz="2200" dirty="0" smtClean="0"/>
                  <a:t> - inlet </a:t>
                </a:r>
                <a:r>
                  <a:rPr lang="en-US" sz="2200" dirty="0"/>
                  <a:t>time in </a:t>
                </a:r>
                <a:r>
                  <a:rPr lang="en-US" sz="2200" dirty="0" smtClean="0"/>
                  <a:t>min</a:t>
                </a:r>
                <a:endParaRPr lang="en-US" sz="2200" dirty="0"/>
              </a:p>
              <a:p>
                <a:pPr marL="1550988" lvl="1" indent="0" algn="just">
                  <a:lnSpc>
                    <a:spcPct val="110000"/>
                  </a:lnSpc>
                  <a:buNone/>
                </a:pPr>
                <a:r>
                  <a:rPr lang="en-US" sz="2200" dirty="0"/>
                  <a:t>L </a:t>
                </a:r>
                <a:r>
                  <a:rPr lang="en-US" sz="2200" dirty="0" smtClean="0"/>
                  <a:t>- the </a:t>
                </a:r>
                <a:r>
                  <a:rPr lang="en-US" sz="2200" dirty="0"/>
                  <a:t>travelled length (m</a:t>
                </a:r>
                <a:r>
                  <a:rPr lang="en-US" sz="2200" dirty="0" smtClean="0"/>
                  <a:t>)</a:t>
                </a:r>
                <a:endParaRPr lang="en-US" sz="2200" dirty="0"/>
              </a:p>
              <a:p>
                <a:pPr marL="1550988" lvl="1" indent="0" algn="just">
                  <a:lnSpc>
                    <a:spcPct val="110000"/>
                  </a:lnSpc>
                  <a:buNone/>
                </a:pPr>
                <a:r>
                  <a:rPr lang="en-US" sz="2200" dirty="0"/>
                  <a:t>n </a:t>
                </a:r>
                <a:r>
                  <a:rPr lang="en-US" sz="2200" dirty="0" smtClean="0"/>
                  <a:t>- the </a:t>
                </a:r>
                <a:r>
                  <a:rPr lang="en-US" sz="2200" dirty="0"/>
                  <a:t>Manning's roughness </a:t>
                </a:r>
                <a:r>
                  <a:rPr lang="en-US" sz="2200" dirty="0" smtClean="0"/>
                  <a:t>coefficient</a:t>
                </a:r>
                <a:endParaRPr lang="en-US" sz="2200" dirty="0"/>
              </a:p>
              <a:p>
                <a:pPr marL="1550988" lvl="1" indent="0" algn="just">
                  <a:lnSpc>
                    <a:spcPct val="110000"/>
                  </a:lnSpc>
                  <a:buNone/>
                </a:pPr>
                <a:r>
                  <a:rPr lang="en-US" sz="2200" dirty="0" smtClean="0"/>
                  <a:t>I - the rainfall </a:t>
                </a:r>
                <a:r>
                  <a:rPr lang="en-US" sz="2200" dirty="0"/>
                  <a:t>intensity (mm/</a:t>
                </a:r>
                <a:r>
                  <a:rPr lang="en-US" sz="2200" dirty="0" err="1"/>
                  <a:t>hr</a:t>
                </a:r>
                <a:r>
                  <a:rPr lang="en-US" sz="2200" dirty="0" smtClean="0"/>
                  <a:t>)</a:t>
                </a:r>
                <a:endParaRPr lang="en-US" sz="2200" dirty="0"/>
              </a:p>
              <a:p>
                <a:pPr marL="1550988" lvl="1" indent="0" algn="just">
                  <a:lnSpc>
                    <a:spcPct val="110000"/>
                  </a:lnSpc>
                  <a:buNone/>
                </a:pPr>
                <a:r>
                  <a:rPr lang="en-US" sz="2200" dirty="0"/>
                  <a:t>S </a:t>
                </a:r>
                <a:r>
                  <a:rPr lang="en-US" sz="2200" dirty="0" smtClean="0"/>
                  <a:t>- the </a:t>
                </a:r>
                <a:r>
                  <a:rPr lang="en-US" sz="2200" dirty="0"/>
                  <a:t>slope of the catchment (m/m</a:t>
                </a:r>
                <a:r>
                  <a:rPr lang="en-US" sz="2200" dirty="0" smtClean="0"/>
                  <a:t>)</a:t>
                </a:r>
                <a:endParaRPr lang="en-US" sz="2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0800" y="1066800"/>
                <a:ext cx="10769600" cy="5638800"/>
              </a:xfrm>
              <a:blipFill rotWithShape="1">
                <a:blip r:embed="rId2"/>
                <a:stretch>
                  <a:fillRect t="-973" r="-2189" b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455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855" y="1212538"/>
            <a:ext cx="9371214" cy="5403274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Inlet time (t</a:t>
            </a:r>
            <a:r>
              <a:rPr lang="en-US" sz="2600" b="1" baseline="-25000" dirty="0">
                <a:solidFill>
                  <a:srgbClr val="0070C0"/>
                </a:solidFill>
              </a:rPr>
              <a:t>o</a:t>
            </a:r>
            <a:r>
              <a:rPr lang="en-US" sz="2600" b="1" dirty="0">
                <a:solidFill>
                  <a:srgbClr val="0070C0"/>
                </a:solidFill>
              </a:rPr>
              <a:t>)_ </a:t>
            </a:r>
            <a:r>
              <a:rPr lang="en-US" sz="2400" b="1" dirty="0" err="1">
                <a:solidFill>
                  <a:srgbClr val="0070C0"/>
                </a:solidFill>
              </a:rPr>
              <a:t>Nomograph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599" y="415636"/>
            <a:ext cx="9156470" cy="8035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Time of Concentration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757" y="6431146"/>
            <a:ext cx="10083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Figure: </a:t>
            </a:r>
            <a:r>
              <a:rPr lang="en-US" dirty="0" err="1"/>
              <a:t>Nomograph</a:t>
            </a:r>
            <a:r>
              <a:rPr lang="en-US" dirty="0"/>
              <a:t> for estimating overland sheet flow times. Modified from Miller (1951).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37"/>
          <a:stretch/>
        </p:blipFill>
        <p:spPr>
          <a:xfrm>
            <a:off x="1738858" y="2111766"/>
            <a:ext cx="10409505" cy="4206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290944"/>
            <a:ext cx="8887691" cy="699655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Assumption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887690" cy="5562600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The rate of </a:t>
            </a:r>
            <a:r>
              <a:rPr lang="en-US" sz="2400" dirty="0">
                <a:solidFill>
                  <a:srgbClr val="0070C0"/>
                </a:solidFill>
              </a:rPr>
              <a:t>runoff</a:t>
            </a:r>
            <a:r>
              <a:rPr lang="en-US" sz="2400" dirty="0"/>
              <a:t> resulting from any constant rainfall intensity is </a:t>
            </a:r>
            <a:r>
              <a:rPr lang="en-US" sz="2400" dirty="0">
                <a:solidFill>
                  <a:srgbClr val="0070C0"/>
                </a:solidFill>
              </a:rPr>
              <a:t>maximum</a:t>
            </a:r>
            <a:r>
              <a:rPr lang="en-US" sz="2400" dirty="0"/>
              <a:t> when the </a:t>
            </a:r>
            <a:r>
              <a:rPr lang="en-US" sz="2400" b="1" dirty="0"/>
              <a:t>duration</a:t>
            </a:r>
            <a:r>
              <a:rPr lang="en-US" sz="2400" dirty="0"/>
              <a:t> of rainfall equals the </a:t>
            </a:r>
            <a:r>
              <a:rPr lang="en-US" sz="2400" b="1" dirty="0" err="1">
                <a:solidFill>
                  <a:srgbClr val="0070C0"/>
                </a:solidFill>
              </a:rPr>
              <a:t>t</a:t>
            </a:r>
            <a:r>
              <a:rPr lang="en-US" sz="2400" b="1" baseline="-25000" dirty="0" err="1">
                <a:solidFill>
                  <a:srgbClr val="0070C0"/>
                </a:solidFill>
              </a:rPr>
              <a:t>c</a:t>
            </a:r>
            <a:endParaRPr lang="en-US" sz="2400" b="1" baseline="-25000" dirty="0">
              <a:solidFill>
                <a:srgbClr val="0070C0"/>
              </a:solidFill>
            </a:endParaRP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frequency</a:t>
            </a:r>
            <a:r>
              <a:rPr lang="en-US" sz="2400" dirty="0"/>
              <a:t> of peak discharge is the </a:t>
            </a:r>
            <a:r>
              <a:rPr lang="en-US" sz="2400" dirty="0">
                <a:solidFill>
                  <a:srgbClr val="FF0000"/>
                </a:solidFill>
              </a:rPr>
              <a:t>same as the frequency of the rainfall intensity </a:t>
            </a:r>
            <a:r>
              <a:rPr lang="en-US" sz="2400" dirty="0"/>
              <a:t>for the given </a:t>
            </a:r>
            <a:r>
              <a:rPr lang="en-US" sz="2400" dirty="0" err="1"/>
              <a:t>t</a:t>
            </a:r>
            <a:r>
              <a:rPr lang="en-US" sz="2400" baseline="-25000" dirty="0" err="1"/>
              <a:t>c</a:t>
            </a:r>
            <a:endParaRPr lang="en-US" sz="2400" baseline="-25000" dirty="0"/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The rainfall intensity is </a:t>
            </a:r>
            <a:r>
              <a:rPr lang="en-US" sz="2400" dirty="0">
                <a:solidFill>
                  <a:srgbClr val="FF0000"/>
                </a:solidFill>
              </a:rPr>
              <a:t>uniformly distributed </a:t>
            </a:r>
            <a:r>
              <a:rPr lang="en-US" sz="2400" dirty="0"/>
              <a:t>over the entire drainage area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The fraction (C) of rainfall that becomes runoff is </a:t>
            </a:r>
            <a:r>
              <a:rPr lang="en-US" sz="2400" dirty="0">
                <a:solidFill>
                  <a:srgbClr val="FF0000"/>
                </a:solidFill>
              </a:rPr>
              <a:t>independent of rainfall intensity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0070C0"/>
                </a:solidFill>
              </a:rPr>
              <a:t>volume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sz="2400" dirty="0"/>
              <a:t>The effects of </a:t>
            </a:r>
            <a:r>
              <a:rPr lang="en-US" sz="2400" dirty="0">
                <a:solidFill>
                  <a:srgbClr val="FF0000"/>
                </a:solidFill>
              </a:rPr>
              <a:t>channel storage </a:t>
            </a:r>
            <a:r>
              <a:rPr lang="en-US" sz="2400" dirty="0"/>
              <a:t>is neglected</a:t>
            </a:r>
            <a:endParaRPr lang="en-US" sz="2600" dirty="0"/>
          </a:p>
        </p:txBody>
      </p:sp>
    </p:spTree>
    <p:extLst>
      <p:ext uri="{BB962C8B-B14F-4D97-AF65-F5344CB8AC3E}">
        <p14:creationId xmlns="" xmlns:p14="http://schemas.microsoft.com/office/powerpoint/2010/main" val="18722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60218"/>
            <a:ext cx="8804564" cy="63038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Limitations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804564" cy="55626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the assumption of constant rainfall intensities for </a:t>
            </a:r>
            <a:r>
              <a:rPr lang="en-US" sz="2400" dirty="0">
                <a:solidFill>
                  <a:srgbClr val="FF0000"/>
                </a:solidFill>
              </a:rPr>
              <a:t>large catchments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0070C0"/>
                </a:solidFill>
              </a:rPr>
              <a:t>not valid</a:t>
            </a:r>
          </a:p>
          <a:p>
            <a:pPr algn="just">
              <a:lnSpc>
                <a:spcPct val="120000"/>
              </a:lnSpc>
            </a:pPr>
            <a:r>
              <a:rPr lang="en-US" sz="2400" dirty="0"/>
              <a:t>frequencies of peak discharges depend on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/>
              <a:t>rainfall frequencies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/>
              <a:t>antecedent moisture conditions in the catchment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/>
              <a:t>the response characteristics of the drainage system</a:t>
            </a:r>
          </a:p>
          <a:p>
            <a:pPr algn="just">
              <a:lnSpc>
                <a:spcPct val="120000"/>
              </a:lnSpc>
            </a:pPr>
            <a:r>
              <a:rPr lang="en-US" sz="2400" dirty="0"/>
              <a:t>rainfall intensity varies </a:t>
            </a:r>
            <a:r>
              <a:rPr lang="en-US" sz="2400" dirty="0">
                <a:solidFill>
                  <a:srgbClr val="0070C0"/>
                </a:solidFill>
              </a:rPr>
              <a:t>spatially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temporally</a:t>
            </a:r>
            <a:r>
              <a:rPr lang="en-US" sz="2400" dirty="0"/>
              <a:t> during a storm</a:t>
            </a:r>
          </a:p>
          <a:p>
            <a:pPr algn="just">
              <a:lnSpc>
                <a:spcPct val="120000"/>
              </a:lnSpc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constant runoff coefficient </a:t>
            </a:r>
            <a:r>
              <a:rPr lang="en-US" sz="2400" dirty="0"/>
              <a:t>assumption is reasonable only for </a:t>
            </a:r>
            <a:r>
              <a:rPr lang="en-US" sz="2400" dirty="0">
                <a:solidFill>
                  <a:srgbClr val="0070C0"/>
                </a:solidFill>
              </a:rPr>
              <a:t>impervious areas</a:t>
            </a:r>
            <a:r>
              <a:rPr lang="en-US" sz="2400" dirty="0"/>
              <a:t>, such as streets, rooftops, and parking lots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6153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426" y="274638"/>
            <a:ext cx="9181128" cy="77467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Urban Strom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426" y="1447800"/>
            <a:ext cx="9340946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Is exactly what it sounds like the water that falls during a storm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Is pure rainwater plus anything the rain carries along with it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Is a term used to describe water that originates during precipitation events</a:t>
            </a:r>
          </a:p>
        </p:txBody>
      </p:sp>
    </p:spTree>
    <p:extLst>
      <p:ext uri="{BB962C8B-B14F-4D97-AF65-F5344CB8AC3E}">
        <p14:creationId xmlns="" xmlns:p14="http://schemas.microsoft.com/office/powerpoint/2010/main" val="21705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997846" cy="55626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For pervious areas, the fraction of runoff (C) varies with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/>
              <a:t>rainfall intensity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/>
              <a:t>accumulated volume of rainfall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/>
              <a:t>antecedent moisture conditions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its inability to accommodate the </a:t>
            </a:r>
            <a:r>
              <a:rPr lang="en-US" sz="2400" dirty="0">
                <a:solidFill>
                  <a:srgbClr val="FF0000"/>
                </a:solidFill>
              </a:rPr>
              <a:t>presence of storage in the drainage area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May  not  be  reliable in estimating runoff in areas with  </a:t>
            </a:r>
            <a:r>
              <a:rPr lang="en-US" sz="2400" dirty="0">
                <a:solidFill>
                  <a:srgbClr val="FF0000"/>
                </a:solidFill>
              </a:rPr>
              <a:t>steep slopes (&gt; 5%)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600" y="360218"/>
            <a:ext cx="8804564" cy="6303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Limitations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1549" y="5362546"/>
            <a:ext cx="411571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Could bring errors in peak discharge ranged from an underestimation of 50.4 % to an overestimation of 767 %.</a:t>
            </a:r>
          </a:p>
        </p:txBody>
      </p:sp>
      <p:sp>
        <p:nvSpPr>
          <p:cNvPr id="5" name="Thought Bubble: Cloud 4"/>
          <p:cNvSpPr/>
          <p:nvPr/>
        </p:nvSpPr>
        <p:spPr>
          <a:xfrm rot="20741008">
            <a:off x="5559538" y="5276536"/>
            <a:ext cx="1394085" cy="659567"/>
          </a:xfrm>
          <a:prstGeom prst="cloudCallout">
            <a:avLst>
              <a:gd name="adj1" fmla="val 95983"/>
              <a:gd name="adj2" fmla="val 38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5985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46364"/>
            <a:ext cx="8721436" cy="64423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Rational method –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Application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982" y="1143000"/>
            <a:ext cx="8853054" cy="55626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Applicable in estimating storm water runoff peak flows for </a:t>
            </a:r>
            <a:r>
              <a:rPr lang="en-US" sz="2400" dirty="0">
                <a:solidFill>
                  <a:srgbClr val="0070C0"/>
                </a:solidFill>
              </a:rPr>
              <a:t>hydraulic designs </a:t>
            </a:r>
            <a:r>
              <a:rPr lang="en-US" sz="2400" dirty="0"/>
              <a:t>on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very small catchments </a:t>
            </a:r>
            <a:r>
              <a:rPr lang="en-US" sz="2200" dirty="0"/>
              <a:t>and small </a:t>
            </a:r>
            <a:r>
              <a:rPr lang="en-US" sz="2200" dirty="0">
                <a:solidFill>
                  <a:srgbClr val="0070C0"/>
                </a:solidFill>
              </a:rPr>
              <a:t>highly impervious areas</a:t>
            </a:r>
            <a:endParaRPr lang="en-US" sz="2200" dirty="0"/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drainage inlets, storm drain pipes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design of gutters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culverts and small ditches</a:t>
            </a:r>
          </a:p>
        </p:txBody>
      </p:sp>
    </p:spTree>
    <p:extLst>
      <p:ext uri="{BB962C8B-B14F-4D97-AF65-F5344CB8AC3E}">
        <p14:creationId xmlns="" xmlns:p14="http://schemas.microsoft.com/office/powerpoint/2010/main" val="25357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387584" cy="9144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F5897">
                    <a:satMod val="130000"/>
                  </a:srgbClr>
                </a:solidFill>
              </a:rPr>
              <a:t>Modified Rational Method</a:t>
            </a:r>
            <a:endParaRPr lang="en-US" sz="24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143000"/>
            <a:ext cx="10769600" cy="55626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/>
              <a:t>For </a:t>
            </a:r>
            <a:r>
              <a:rPr lang="en-US" sz="2600" dirty="0">
                <a:solidFill>
                  <a:srgbClr val="0070C0"/>
                </a:solidFill>
              </a:rPr>
              <a:t>higher intensity storms infiltration </a:t>
            </a:r>
            <a:r>
              <a:rPr lang="en-US" sz="2600" dirty="0"/>
              <a:t>and other losses have a proportionally smaller effect on runoff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The runoff coefficient are usual applicable for </a:t>
            </a:r>
            <a:r>
              <a:rPr lang="en-US" sz="2600" dirty="0">
                <a:solidFill>
                  <a:srgbClr val="0070C0"/>
                </a:solidFill>
              </a:rPr>
              <a:t>10 year or less </a:t>
            </a:r>
            <a:r>
              <a:rPr lang="en-US" sz="2600" dirty="0"/>
              <a:t>recurrence intervals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Rational method is modified to account for reduction of infiltration and other loses during </a:t>
            </a:r>
            <a:r>
              <a:rPr lang="en-US" sz="2600" dirty="0">
                <a:solidFill>
                  <a:srgbClr val="0070C0"/>
                </a:solidFill>
              </a:rPr>
              <a:t>high intensity storms</a:t>
            </a:r>
            <a:endParaRPr lang="en-US" sz="2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038600" y="5181600"/>
                <a:ext cx="2192652" cy="861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𝑸</m:t>
                      </m:r>
                      <m:r>
                        <a:rPr lang="en-US" sz="2600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6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  <m:r>
                            <a:rPr lang="en-US" sz="26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∗</m:t>
                          </m:r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𝑪𝑰𝑨</m:t>
                          </m:r>
                        </m:num>
                        <m:den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𝟑𝟔𝟎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0" y="5181600"/>
                <a:ext cx="2923536" cy="861198"/>
              </a:xfrm>
              <a:prstGeom prst="rect">
                <a:avLst/>
              </a:prstGeom>
              <a:blipFill rotWithShape="1">
                <a:blip r:embed="rId2"/>
                <a:stretch>
                  <a:fillRect r="-6685" b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488470" y="6248400"/>
            <a:ext cx="4703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 err="1"/>
              <a:t>C</a:t>
            </a:r>
            <a:r>
              <a:rPr lang="en-US" sz="2000" baseline="-25000" dirty="0" err="1"/>
              <a:t>f</a:t>
            </a:r>
            <a:r>
              <a:rPr lang="en-US" sz="2000" dirty="0"/>
              <a:t> - Runoff coefficient adjustment factor</a:t>
            </a:r>
          </a:p>
        </p:txBody>
      </p:sp>
    </p:spTree>
    <p:extLst>
      <p:ext uri="{BB962C8B-B14F-4D97-AF65-F5344CB8AC3E}">
        <p14:creationId xmlns="" xmlns:p14="http://schemas.microsoft.com/office/powerpoint/2010/main" val="16252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01782"/>
            <a:ext cx="8721436" cy="5888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Modified Rational Method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11301284"/>
              </p:ext>
            </p:extLst>
          </p:nvPr>
        </p:nvGraphicFramePr>
        <p:xfrm>
          <a:off x="2971800" y="2086052"/>
          <a:ext cx="6248400" cy="24965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19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7851">
                <a:tc>
                  <a:txBody>
                    <a:bodyPr/>
                    <a:lstStyle/>
                    <a:p>
                      <a:r>
                        <a:rPr lang="en-US" sz="2200" dirty="0"/>
                        <a:t>Recurrence interval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C</a:t>
                      </a:r>
                      <a:r>
                        <a:rPr lang="en-US" sz="2200" baseline="-25000" dirty="0" err="1"/>
                        <a:t>f</a:t>
                      </a:r>
                      <a:endParaRPr lang="en-US" sz="2200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7187">
                <a:tc>
                  <a:txBody>
                    <a:bodyPr/>
                    <a:lstStyle/>
                    <a:p>
                      <a:pPr marL="58738" indent="0"/>
                      <a:r>
                        <a:rPr lang="en-US" sz="2200" dirty="0"/>
                        <a:t>10 years or 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7187">
                <a:tc>
                  <a:txBody>
                    <a:bodyPr/>
                    <a:lstStyle/>
                    <a:p>
                      <a:pPr marL="58738" indent="0"/>
                      <a:r>
                        <a:rPr kumimoji="0" lang="en-US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7187">
                <a:tc>
                  <a:txBody>
                    <a:bodyPr/>
                    <a:lstStyle/>
                    <a:p>
                      <a:pPr marL="58738" indent="0"/>
                      <a:r>
                        <a:rPr kumimoji="0" lang="en-US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7187">
                <a:tc>
                  <a:txBody>
                    <a:bodyPr/>
                    <a:lstStyle/>
                    <a:p>
                      <a:pPr marL="58738" indent="0"/>
                      <a:r>
                        <a:rPr kumimoji="0" lang="en-US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71800" y="1371601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Table: Runoff coefficient adjustment factors, </a:t>
            </a:r>
            <a:r>
              <a:rPr lang="en-US" sz="2200" dirty="0" err="1"/>
              <a:t>C</a:t>
            </a:r>
            <a:r>
              <a:rPr lang="en-US" sz="2200" baseline="-25000" dirty="0" err="1"/>
              <a:t>f</a:t>
            </a:r>
            <a:endParaRPr lang="en-US" sz="2200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23552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97" y="990600"/>
            <a:ext cx="4982170" cy="5887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01782"/>
            <a:ext cx="8721436" cy="588818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Rational Method_ Example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450741" y="1506310"/>
            <a:ext cx="3422303" cy="983352"/>
            <a:chOff x="0" y="0"/>
            <a:chExt cx="3042920" cy="914400"/>
          </a:xfrm>
        </p:grpSpPr>
        <p:sp>
          <p:nvSpPr>
            <p:cNvPr id="11" name="Text Box 40"/>
            <p:cNvSpPr txBox="1"/>
            <p:nvPr/>
          </p:nvSpPr>
          <p:spPr>
            <a:xfrm>
              <a:off x="868680" y="99060"/>
              <a:ext cx="2174240" cy="76200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marR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Dutch801 Rm BT" panose="0202060306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= Drainage sub-area number 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 marR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Dutch801 Rm BT" panose="0202060306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 = Area in hectares 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 marR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Dutch801 Rm BT" panose="0202060306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 = Runoff coefficient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922020" cy="914400"/>
              <a:chOff x="0" y="0"/>
              <a:chExt cx="922020" cy="9144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0" y="480060"/>
                <a:ext cx="9144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4820" y="7620"/>
                <a:ext cx="0" cy="46482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5" name="Group 14"/>
              <p:cNvGrpSpPr/>
              <p:nvPr/>
            </p:nvGrpSpPr>
            <p:grpSpPr>
              <a:xfrm>
                <a:off x="7620" y="0"/>
                <a:ext cx="914400" cy="914400"/>
                <a:chOff x="0" y="0"/>
                <a:chExt cx="914400" cy="9144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0" y="0"/>
                  <a:ext cx="914400" cy="91440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ln w="9525" cap="rnd" cmpd="sng" algn="ctr">
                        <a:solidFill>
                          <a:srgbClr val="000000"/>
                        </a:solidFill>
                        <a:prstDash val="solid"/>
                        <a:bevel/>
                      </a:ln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 Box 46"/>
                <p:cNvSpPr txBox="1"/>
                <p:nvPr/>
              </p:nvSpPr>
              <p:spPr>
                <a:xfrm>
                  <a:off x="144780" y="160020"/>
                  <a:ext cx="297180" cy="24384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47"/>
                <p:cNvSpPr txBox="1"/>
                <p:nvPr/>
              </p:nvSpPr>
              <p:spPr>
                <a:xfrm>
                  <a:off x="502920" y="160020"/>
                  <a:ext cx="285115" cy="24384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48"/>
                <p:cNvSpPr txBox="1"/>
                <p:nvPr/>
              </p:nvSpPr>
              <p:spPr>
                <a:xfrm>
                  <a:off x="327660" y="548640"/>
                  <a:ext cx="288290" cy="24384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7459311" y="2842030"/>
            <a:ext cx="4320078" cy="1674321"/>
            <a:chOff x="106680" y="0"/>
            <a:chExt cx="3376438" cy="937260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" y="91440"/>
              <a:ext cx="281940" cy="762000"/>
              <a:chOff x="0" y="0"/>
              <a:chExt cx="281940" cy="7620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0" y="0"/>
                <a:ext cx="0" cy="76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0" y="129540"/>
                <a:ext cx="25146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5240" y="411480"/>
                <a:ext cx="25146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620" y="693420"/>
                <a:ext cx="27432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106680" y="0"/>
              <a:ext cx="3376438" cy="937260"/>
              <a:chOff x="106680" y="0"/>
              <a:chExt cx="3376438" cy="93726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06680" y="0"/>
                <a:ext cx="746760" cy="922020"/>
                <a:chOff x="106680" y="0"/>
                <a:chExt cx="746760" cy="92202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21920" y="7620"/>
                  <a:ext cx="731520" cy="9144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800"/>
                </a:p>
              </p:txBody>
            </p:sp>
            <p:sp>
              <p:nvSpPr>
                <p:cNvPr id="26" name="Text Box 58"/>
                <p:cNvSpPr txBox="1"/>
                <p:nvPr/>
              </p:nvSpPr>
              <p:spPr>
                <a:xfrm>
                  <a:off x="434339" y="0"/>
                  <a:ext cx="310098" cy="2362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59"/>
                <p:cNvSpPr txBox="1"/>
                <p:nvPr/>
              </p:nvSpPr>
              <p:spPr>
                <a:xfrm>
                  <a:off x="441960" y="304800"/>
                  <a:ext cx="298435" cy="2362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60"/>
                <p:cNvSpPr txBox="1"/>
                <p:nvPr/>
              </p:nvSpPr>
              <p:spPr>
                <a:xfrm>
                  <a:off x="441960" y="586740"/>
                  <a:ext cx="327249" cy="2362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 Box 61"/>
                <p:cNvSpPr txBox="1"/>
                <p:nvPr/>
              </p:nvSpPr>
              <p:spPr>
                <a:xfrm>
                  <a:off x="106680" y="342900"/>
                  <a:ext cx="326563" cy="2362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>
                      <a:effectLst/>
                      <a:latin typeface="Dutch801 Rm BT" panose="020206030605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Text Box 62"/>
              <p:cNvSpPr txBox="1"/>
              <p:nvPr/>
            </p:nvSpPr>
            <p:spPr>
              <a:xfrm>
                <a:off x="998220" y="22860"/>
                <a:ext cx="2484898" cy="9144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Dutch801 Rm BT" panose="0202060306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 = Manhole number 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Dutch801 Rm BT" panose="0202060306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 = Ground level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Dutch801 Rm BT" panose="0202060306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 = Invert level upstream sewer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Dutch801 Rm BT" panose="0202060306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 = Invert level downstream sewer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6695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effectLst/>
                    <a:latin typeface="Dutch801 Rm BT" panose="0202060306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V="1">
            <a:off x="4049308" y="3712153"/>
            <a:ext cx="502285" cy="1987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4300450" y="5593601"/>
            <a:ext cx="256625" cy="1920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953485" y="5575764"/>
            <a:ext cx="502285" cy="1987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4300450" y="1819567"/>
            <a:ext cx="268044" cy="1210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790728" y="5396668"/>
            <a:ext cx="4230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Dutch801 Rm BT" panose="0202060306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the peak flow at each manhole.</a:t>
            </a:r>
          </a:p>
          <a:p>
            <a:r>
              <a:rPr lang="en-US" dirty="0">
                <a:latin typeface="Dutch801 Rm BT" panose="02020603060505020304" pitchFamily="18" charset="0"/>
                <a:cs typeface="Times New Roman" panose="02020603050405020304" pitchFamily="18" charset="0"/>
              </a:rPr>
              <a:t>Assume the velocity of flow at peak through the pipe is 1.2m/s</a:t>
            </a:r>
          </a:p>
          <a:p>
            <a:r>
              <a:rPr lang="en-US" dirty="0">
                <a:latin typeface="Dutch801 Rm BT" panose="02020603060505020304" pitchFamily="18" charset="0"/>
                <a:cs typeface="Times New Roman" panose="02020603050405020304" pitchFamily="18" charset="0"/>
              </a:rPr>
              <a:t>Take storm frequency of 5 years.</a:t>
            </a:r>
          </a:p>
          <a:p>
            <a:r>
              <a:rPr lang="en-US" dirty="0">
                <a:latin typeface="Dutch801 Rm BT" panose="02020603060505020304" pitchFamily="18" charset="0"/>
                <a:cs typeface="Times New Roman" panose="02020603050405020304" pitchFamily="18" charset="0"/>
              </a:rPr>
              <a:t>Inlet time of 8 min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842" y="4550689"/>
            <a:ext cx="1882479" cy="813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950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01782"/>
            <a:ext cx="9192491" cy="5888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Hydrograph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143000"/>
            <a:ext cx="9192491" cy="5562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Rational method provides only peak flow and not a hydrograph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Hydrograph methods overcome this limitation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Hydrograph methods used</a:t>
            </a:r>
          </a:p>
          <a:p>
            <a:pPr lvl="1" algn="just">
              <a:lnSpc>
                <a:spcPct val="150000"/>
              </a:lnSpc>
            </a:pPr>
            <a:r>
              <a:rPr lang="en-US" sz="2300" dirty="0"/>
              <a:t>when catchments are </a:t>
            </a:r>
            <a:r>
              <a:rPr lang="en-US" sz="2300" dirty="0">
                <a:solidFill>
                  <a:srgbClr val="0070C0"/>
                </a:solidFill>
              </a:rPr>
              <a:t>large</a:t>
            </a:r>
          </a:p>
          <a:p>
            <a:pPr lvl="1" algn="just">
              <a:lnSpc>
                <a:spcPct val="150000"/>
              </a:lnSpc>
            </a:pPr>
            <a:r>
              <a:rPr lang="en-US" sz="2300" dirty="0"/>
              <a:t>where </a:t>
            </a:r>
            <a:r>
              <a:rPr lang="en-US" sz="2300" dirty="0">
                <a:solidFill>
                  <a:srgbClr val="0070C0"/>
                </a:solidFill>
              </a:rPr>
              <a:t>storage</a:t>
            </a:r>
            <a:r>
              <a:rPr lang="en-US" sz="2300" dirty="0"/>
              <a:t> influences the </a:t>
            </a:r>
            <a:r>
              <a:rPr lang="en-US" sz="2300" dirty="0">
                <a:solidFill>
                  <a:srgbClr val="0070C0"/>
                </a:solidFill>
              </a:rPr>
              <a:t>time distribution of flow</a:t>
            </a:r>
          </a:p>
          <a:p>
            <a:pPr lvl="1" algn="just">
              <a:lnSpc>
                <a:spcPct val="150000"/>
              </a:lnSpc>
            </a:pPr>
            <a:r>
              <a:rPr lang="en-US" sz="2300" dirty="0"/>
              <a:t>where </a:t>
            </a:r>
            <a:r>
              <a:rPr lang="en-US" sz="2300" dirty="0">
                <a:solidFill>
                  <a:srgbClr val="0070C0"/>
                </a:solidFill>
              </a:rPr>
              <a:t>storage</a:t>
            </a:r>
            <a:r>
              <a:rPr lang="en-US" sz="2300" dirty="0"/>
              <a:t> is a part of the </a:t>
            </a:r>
            <a:r>
              <a:rPr lang="en-US" sz="2300" dirty="0">
                <a:solidFill>
                  <a:srgbClr val="0070C0"/>
                </a:solidFill>
              </a:rPr>
              <a:t>design problem</a:t>
            </a:r>
          </a:p>
        </p:txBody>
      </p:sp>
    </p:spTree>
    <p:extLst>
      <p:ext uri="{BB962C8B-B14F-4D97-AF65-F5344CB8AC3E}">
        <p14:creationId xmlns="" xmlns:p14="http://schemas.microsoft.com/office/powerpoint/2010/main" val="27065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387927"/>
            <a:ext cx="9137073" cy="67887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Hydrograph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9137072" cy="5410200"/>
          </a:xfrm>
        </p:spPr>
        <p:txBody>
          <a:bodyPr>
            <a:noAutofit/>
          </a:bodyPr>
          <a:lstStyle/>
          <a:p>
            <a:pPr marL="560070" lvl="1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When hydrographs are to be computed, special effort is required to obtain </a:t>
            </a:r>
            <a:r>
              <a:rPr lang="en-US" sz="2400" dirty="0">
                <a:solidFill>
                  <a:srgbClr val="0070C0"/>
                </a:solidFill>
              </a:rPr>
              <a:t>adequate rainfall data </a:t>
            </a:r>
          </a:p>
          <a:p>
            <a:pPr marL="560070" lvl="1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This is because urban areas respond </a:t>
            </a:r>
            <a:r>
              <a:rPr lang="en-US" sz="2400" b="1" dirty="0">
                <a:solidFill>
                  <a:srgbClr val="FF0000"/>
                </a:solidFill>
              </a:rPr>
              <a:t>quickly to rainfall transients</a:t>
            </a:r>
            <a:r>
              <a:rPr lang="en-US" sz="2400" dirty="0"/>
              <a:t>, in contrast to natural catchments, which dampen out the short-term fluctuations.</a:t>
            </a:r>
          </a:p>
          <a:p>
            <a:pPr marL="560070" lvl="1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Thus rainfall data should be available at </a:t>
            </a:r>
            <a:r>
              <a:rPr lang="en-US" sz="2400" dirty="0">
                <a:solidFill>
                  <a:srgbClr val="FF0000"/>
                </a:solidFill>
              </a:rPr>
              <a:t>5-min increments or shorter</a:t>
            </a:r>
            <a:r>
              <a:rPr lang="en-US" sz="2400" dirty="0"/>
              <a:t> to predict the </a:t>
            </a:r>
            <a:r>
              <a:rPr lang="en-US" sz="2400" dirty="0">
                <a:solidFill>
                  <a:srgbClr val="0070C0"/>
                </a:solidFill>
              </a:rPr>
              <a:t>runoff hydrograph adequately</a:t>
            </a:r>
            <a:endParaRPr lang="en-US" sz="10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33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360218"/>
            <a:ext cx="8984673" cy="63038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Time–area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984672" cy="55626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en-US" sz="2600" dirty="0"/>
              <a:t>Area is treated as a constant in the Rational Method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the contributing area is not constant</a:t>
            </a:r>
          </a:p>
          <a:p>
            <a:pPr lvl="1" algn="just">
              <a:lnSpc>
                <a:spcPct val="120000"/>
              </a:lnSpc>
            </a:pPr>
            <a:r>
              <a:rPr lang="en-US" sz="2400" dirty="0"/>
              <a:t>during the beginning of rainfall the area builds up with time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representing the </a:t>
            </a:r>
            <a:r>
              <a:rPr lang="en-US" sz="2600" dirty="0">
                <a:solidFill>
                  <a:srgbClr val="0070C0"/>
                </a:solidFill>
              </a:rPr>
              <a:t>progressive area contributions </a:t>
            </a:r>
            <a:r>
              <a:rPr lang="en-US" sz="2600" dirty="0"/>
              <a:t>within a catchment in set </a:t>
            </a:r>
            <a:r>
              <a:rPr lang="en-US" sz="2600" dirty="0">
                <a:solidFill>
                  <a:srgbClr val="0070C0"/>
                </a:solidFill>
              </a:rPr>
              <a:t>time increments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uses the </a:t>
            </a:r>
            <a:r>
              <a:rPr lang="en-US" sz="2600" dirty="0">
                <a:solidFill>
                  <a:srgbClr val="0070C0"/>
                </a:solidFill>
              </a:rPr>
              <a:t>time–area diagram </a:t>
            </a:r>
            <a:r>
              <a:rPr lang="en-US" sz="2600" dirty="0"/>
              <a:t>to produce a </a:t>
            </a:r>
            <a:r>
              <a:rPr lang="en-US" sz="2600" dirty="0">
                <a:solidFill>
                  <a:srgbClr val="0070C0"/>
                </a:solidFill>
              </a:rPr>
              <a:t>flow hydrograph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allows straightforward use of time-varying rainfall–the design storm</a:t>
            </a:r>
          </a:p>
          <a:p>
            <a:pPr algn="just">
              <a:lnSpc>
                <a:spcPct val="120000"/>
              </a:lnSpc>
            </a:pPr>
            <a:r>
              <a:rPr lang="en-US" sz="2600" dirty="0"/>
              <a:t>The </a:t>
            </a:r>
            <a:r>
              <a:rPr lang="en-US" sz="2600" dirty="0">
                <a:solidFill>
                  <a:srgbClr val="0070C0"/>
                </a:solidFill>
              </a:rPr>
              <a:t>cumulative time-area curve </a:t>
            </a:r>
            <a:r>
              <a:rPr lang="en-US" sz="2600" dirty="0"/>
              <a:t>is formed by summing the </a:t>
            </a:r>
            <a:r>
              <a:rPr lang="en-US" sz="2600" dirty="0">
                <a:solidFill>
                  <a:srgbClr val="0070C0"/>
                </a:solidFill>
              </a:rPr>
              <a:t>incremental areas </a:t>
            </a:r>
            <a:r>
              <a:rPr lang="en-US" sz="2600" dirty="0"/>
              <a:t>and the corresponding </a:t>
            </a:r>
            <a:r>
              <a:rPr lang="en-US" sz="2600" dirty="0">
                <a:solidFill>
                  <a:srgbClr val="0070C0"/>
                </a:solidFill>
              </a:rPr>
              <a:t>travel times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709" y="1143000"/>
            <a:ext cx="9185563" cy="55626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Assumption: time–area plot for each individual pipe sub-catchment is </a:t>
            </a:r>
            <a:r>
              <a:rPr lang="en-US" sz="2400" dirty="0">
                <a:solidFill>
                  <a:srgbClr val="0070C0"/>
                </a:solidFill>
              </a:rPr>
              <a:t>linear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each pipe is designed considering the flow not only form local sub-catchment but also with the ‘</a:t>
            </a:r>
            <a:r>
              <a:rPr lang="en-US" sz="2400" dirty="0">
                <a:solidFill>
                  <a:srgbClr val="0070C0"/>
                </a:solidFill>
              </a:rPr>
              <a:t>concentrating</a:t>
            </a:r>
            <a:r>
              <a:rPr lang="en-US" sz="2400" dirty="0"/>
              <a:t>’ flows from </a:t>
            </a:r>
            <a:r>
              <a:rPr lang="en-US" sz="2400" dirty="0">
                <a:solidFill>
                  <a:srgbClr val="0070C0"/>
                </a:solidFill>
              </a:rPr>
              <a:t>upstream pipes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combined time–area diagram </a:t>
            </a:r>
            <a:r>
              <a:rPr lang="en-US" sz="2400" dirty="0"/>
              <a:t>for each pipe can be produced using the principle of </a:t>
            </a:r>
            <a:r>
              <a:rPr lang="en-US" sz="2400" dirty="0">
                <a:solidFill>
                  <a:srgbClr val="0070C0"/>
                </a:solidFill>
              </a:rPr>
              <a:t>linear superposition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600" y="360218"/>
            <a:ext cx="8984673" cy="6303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/>
              <a:t>Time–area Method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89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2400" y="274638"/>
            <a:ext cx="10489184" cy="868362"/>
          </a:xfrm>
        </p:spPr>
        <p:txBody>
          <a:bodyPr>
            <a:normAutofit/>
          </a:bodyPr>
          <a:lstStyle/>
          <a:p>
            <a:r>
              <a:rPr lang="en-US" dirty="0"/>
              <a:t>The Time Area Method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447800"/>
                <a:ext cx="7866888" cy="4800600"/>
              </a:xfrm>
            </p:spPr>
            <p:txBody>
              <a:bodyPr>
                <a:normAutofit/>
              </a:bodyPr>
              <a:lstStyle/>
              <a:p>
                <a:pPr marL="82296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R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−2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i="1" dirty="0">
                          <a:solidFill>
                            <a:srgbClr val="0070C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dirty="0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…+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/>
                </a:endParaRPr>
              </a:p>
              <a:p>
                <a:pPr marL="82296" indent="0" algn="just">
                  <a:buNone/>
                </a:pPr>
                <a:r>
                  <a:rPr lang="en-US" sz="2400" dirty="0"/>
                  <a:t>Where:</a:t>
                </a:r>
              </a:p>
              <a:p>
                <a:pPr marL="966788" indent="0" algn="just">
                  <a:buNone/>
                </a:pPr>
                <a:r>
                  <a:rPr lang="en-US" sz="2300" dirty="0" err="1"/>
                  <a:t>Q</a:t>
                </a:r>
                <a:r>
                  <a:rPr lang="en-US" sz="2300" baseline="-25000" dirty="0" err="1"/>
                  <a:t>t</a:t>
                </a:r>
                <a:r>
                  <a:rPr lang="en-US" sz="2300" dirty="0"/>
                  <a:t> = hydrograph ordinate at time t</a:t>
                </a:r>
              </a:p>
              <a:p>
                <a:pPr marL="966788" indent="0" algn="just">
                  <a:buNone/>
                </a:pPr>
                <a:r>
                  <a:rPr lang="en-US" sz="2300" dirty="0"/>
                  <a:t/>
                </a:r>
                <a:r>
                  <a:rPr lang="en-US" sz="2300" dirty="0" err="1"/>
                  <a:t>R</a:t>
                </a:r>
                <a:r>
                  <a:rPr lang="en-US" sz="2300" baseline="-25000" dirty="0" err="1"/>
                  <a:t>i</a:t>
                </a:r>
                <a:r>
                  <a:rPr lang="en-US" sz="2300" dirty="0"/>
                  <a:t> = </a:t>
                </a:r>
                <a:r>
                  <a:rPr lang="en-US" sz="2300" dirty="0">
                    <a:solidFill>
                      <a:srgbClr val="0070C0"/>
                    </a:solidFill>
                  </a:rPr>
                  <a:t>excess rainfall </a:t>
                </a:r>
                <a:r>
                  <a:rPr lang="en-US" sz="2300" dirty="0"/>
                  <a:t>ordinate at time t</a:t>
                </a:r>
              </a:p>
              <a:p>
                <a:pPr marL="966788" indent="0" algn="just">
                  <a:buNone/>
                </a:pPr>
                <a:r>
                  <a:rPr lang="en-US" sz="2300" dirty="0"/>
                  <a:t/>
                </a:r>
                <a:r>
                  <a:rPr lang="en-US" sz="2300" dirty="0" err="1"/>
                  <a:t>A</a:t>
                </a:r>
                <a:r>
                  <a:rPr lang="en-US" sz="2300" baseline="-25000" dirty="0" err="1"/>
                  <a:t>j</a:t>
                </a:r>
                <a:r>
                  <a:rPr lang="en-US" sz="2300" dirty="0"/>
                  <a:t> = time/area curve ordinate at time j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2400" y="1447800"/>
                <a:ext cx="10489184" cy="4800600"/>
              </a:xfrm>
              <a:blipFill rotWithShape="1">
                <a:blip r:embed="rId2"/>
                <a:stretch>
                  <a:fillRect l="-77" t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AACLNFJ0a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08" y="4043516"/>
            <a:ext cx="711499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36000" y="4343401"/>
            <a:ext cx="355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Assumes outflow hydrograph results from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uniform velocity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flow to the outlet, ignoring any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storage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.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2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222" y="274638"/>
            <a:ext cx="9193352" cy="81964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Storm water (surface) runoff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222" y="1447800"/>
            <a:ext cx="9298744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The storm water that does not soak into the ground and runs off the ground or impervious surfaces like roads, parking lots, roofs … and drains into natural or man made drainage facilities.</a:t>
            </a:r>
          </a:p>
        </p:txBody>
      </p:sp>
    </p:spTree>
    <p:extLst>
      <p:ext uri="{BB962C8B-B14F-4D97-AF65-F5344CB8AC3E}">
        <p14:creationId xmlns="" xmlns:p14="http://schemas.microsoft.com/office/powerpoint/2010/main" val="830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387584" cy="9144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2F5897">
                    <a:satMod val="130000"/>
                  </a:srgbClr>
                </a:solidFill>
              </a:rPr>
              <a:t>Time–area Method</a:t>
            </a:r>
            <a:endParaRPr lang="en-US" sz="2400" dirty="0">
              <a:effectLst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 b="24672"/>
          <a:stretch/>
        </p:blipFill>
        <p:spPr bwMode="auto">
          <a:xfrm>
            <a:off x="1227072" y="1295401"/>
            <a:ext cx="5884928" cy="309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7" t="23477" b="5555"/>
          <a:stretch/>
        </p:blipFill>
        <p:spPr bwMode="auto">
          <a:xfrm>
            <a:off x="6430297" y="3937819"/>
            <a:ext cx="5542759" cy="292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07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799" y="457200"/>
            <a:ext cx="8866909" cy="68579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Time Area Method _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Example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0800" y="1447800"/>
            <a:ext cx="8866908" cy="4800600"/>
          </a:xfrm>
        </p:spPr>
        <p:txBody>
          <a:bodyPr>
            <a:normAutofit/>
          </a:bodyPr>
          <a:lstStyle/>
          <a:p>
            <a:pPr marL="463550" indent="-457200" algn="just">
              <a:buFont typeface="+mj-lt"/>
              <a:buAutoNum type="arabicPeriod"/>
            </a:pPr>
            <a:r>
              <a:rPr lang="en-US" sz="2400" dirty="0"/>
              <a:t>Find the storm hydrograph for the following data using time area method. Given </a:t>
            </a:r>
            <a:r>
              <a:rPr lang="en-US" sz="2400" dirty="0">
                <a:solidFill>
                  <a:srgbClr val="0070C0"/>
                </a:solidFill>
              </a:rPr>
              <a:t>rainfall excess </a:t>
            </a:r>
            <a:r>
              <a:rPr lang="en-US" sz="2400" dirty="0"/>
              <a:t>ordinate at time is 0.5 in/</a:t>
            </a:r>
            <a:r>
              <a:rPr lang="en-US" sz="2400" dirty="0" err="1"/>
              <a:t>hr</a:t>
            </a:r>
            <a:r>
              <a:rPr lang="en-US" sz="2400" dirty="0"/>
              <a:t> for 5 hours.</a:t>
            </a:r>
            <a:endParaRPr lang="en-US" sz="23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95600" y="3100387"/>
          <a:ext cx="5181600" cy="10668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8583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000" u="none" strike="noStrike" dirty="0">
                          <a:effectLst/>
                        </a:rPr>
                        <a:t>Basin Name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2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kumimoji="0" lang="en-US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Basin</a:t>
                      </a:r>
                      <a:r>
                        <a:rPr lang="en-US" sz="2000" u="none" strike="noStrike" dirty="0">
                          <a:effectLst/>
                        </a:rPr>
                        <a:t> Area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000" u="none" strike="noStrike" dirty="0">
                          <a:effectLst/>
                        </a:rPr>
                        <a:t>Time to gauge G (</a:t>
                      </a:r>
                      <a:r>
                        <a:rPr lang="en-US" sz="2000" u="none" strike="noStrike" dirty="0" err="1">
                          <a:effectLst/>
                        </a:rPr>
                        <a:t>hr</a:t>
                      </a:r>
                      <a:r>
                        <a:rPr lang="en-US" sz="2000" u="none" strike="noStrike" dirty="0">
                          <a:effectLst/>
                        </a:rPr>
                        <a:t>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32" y="3019426"/>
            <a:ext cx="21717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0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399" y="318654"/>
            <a:ext cx="8908473" cy="69105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Time Area Method _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Example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9" t="22527" r="1439" b="4477"/>
          <a:stretch/>
        </p:blipFill>
        <p:spPr bwMode="auto">
          <a:xfrm>
            <a:off x="3429001" y="4114800"/>
            <a:ext cx="486793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7484558"/>
              </p:ext>
            </p:extLst>
          </p:nvPr>
        </p:nvGraphicFramePr>
        <p:xfrm>
          <a:off x="2494287" y="1468580"/>
          <a:ext cx="8644766" cy="3021508"/>
        </p:xfrm>
        <a:graphic>
          <a:graphicData uri="http://schemas.openxmlformats.org/drawingml/2006/table">
            <a:tbl>
              <a:tblPr/>
              <a:tblGrid>
                <a:gridCol w="7592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81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21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2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81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81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216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4764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1266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6050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49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Hydrograph Ordinate (R1:Rn)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Basin No.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 to gage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Basin area A1:An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R1:An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R2:An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R3:An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R4:An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R5:An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Storm hydrograph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87309" y="1066800"/>
            <a:ext cx="1260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Solution 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35909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0800" y="152400"/>
            <a:ext cx="10830560" cy="1447800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/>
              </a:rPr>
              <a:t>Comparison of runoff computed by the</a:t>
            </a:r>
            <a:br>
              <a:rPr lang="en-US" sz="3000" b="1" dirty="0">
                <a:effectLst/>
              </a:rPr>
            </a:br>
            <a:r>
              <a:rPr lang="en-US" sz="3000" b="1" dirty="0">
                <a:effectLst/>
              </a:rPr>
              <a:t>Rational Method and the Time Area Method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67" b="10312"/>
          <a:stretch/>
        </p:blipFill>
        <p:spPr bwMode="auto">
          <a:xfrm>
            <a:off x="203200" y="2182761"/>
            <a:ext cx="11948160" cy="29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51199" y="6019800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Time series discharge</a:t>
            </a:r>
          </a:p>
        </p:txBody>
      </p:sp>
    </p:spTree>
    <p:extLst>
      <p:ext uri="{BB962C8B-B14F-4D97-AF65-F5344CB8AC3E}">
        <p14:creationId xmlns="" xmlns:p14="http://schemas.microsoft.com/office/powerpoint/2010/main" val="24672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/>
          <p:cNvSpPr/>
          <p:nvPr/>
        </p:nvSpPr>
        <p:spPr>
          <a:xfrm>
            <a:off x="3657600" y="228600"/>
            <a:ext cx="6761018" cy="2770909"/>
          </a:xfrm>
          <a:prstGeom prst="cloudCallout">
            <a:avLst>
              <a:gd name="adj1" fmla="val -50823"/>
              <a:gd name="adj2" fmla="val 541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F5897">
                    <a:satMod val="13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Hydraulics of Storm Sewer and Drain</a:t>
            </a:r>
            <a:endParaRPr kumimoji="0" lang="am-ET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4685" y="63974"/>
            <a:ext cx="7866894" cy="869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Chapter 4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80" name="Picture 8" descr="Image result for Hydraulics of Storm Sewer and D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10972800" cy="3476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43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72966"/>
            <a:ext cx="9199179" cy="746234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Hydraulic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8966" y="1487218"/>
            <a:ext cx="9254358" cy="5307724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The prime functional goals of storm sewers drains are: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carry </a:t>
            </a:r>
            <a:r>
              <a:rPr lang="en-US" sz="2200" b="1" dirty="0">
                <a:solidFill>
                  <a:srgbClr val="0070C0"/>
                </a:solidFill>
              </a:rPr>
              <a:t>maximum flows </a:t>
            </a:r>
            <a:r>
              <a:rPr lang="en-US" sz="2200" dirty="0"/>
              <a:t>without </a:t>
            </a:r>
            <a:r>
              <a:rPr lang="en-US" sz="2200" dirty="0">
                <a:solidFill>
                  <a:srgbClr val="FF0000"/>
                </a:solidFill>
              </a:rPr>
              <a:t>significant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surcharge &amp; flooding</a:t>
            </a:r>
            <a:endParaRPr lang="en-US" sz="2200" dirty="0">
              <a:solidFill>
                <a:srgbClr val="FF0000"/>
              </a:solidFill>
            </a:endParaRP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achieve adequate </a:t>
            </a:r>
            <a:r>
              <a:rPr lang="en-US" sz="2200" b="1" dirty="0">
                <a:solidFill>
                  <a:srgbClr val="0070C0"/>
                </a:solidFill>
              </a:rPr>
              <a:t>self-cleansing</a:t>
            </a:r>
            <a:r>
              <a:rPr lang="en-US" sz="2200" dirty="0"/>
              <a:t> during </a:t>
            </a:r>
            <a:r>
              <a:rPr lang="en-US" sz="2200" b="1" dirty="0">
                <a:solidFill>
                  <a:srgbClr val="FF0000"/>
                </a:solidFill>
              </a:rPr>
              <a:t>low flow </a:t>
            </a:r>
            <a:r>
              <a:rPr lang="en-US" sz="2200" dirty="0"/>
              <a:t>periods 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The diameter and gradient of a sewer must be chosen to meet two basic criteria. 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FF0000"/>
                </a:solidFill>
              </a:rPr>
              <a:t>pipe</a:t>
            </a:r>
            <a:r>
              <a:rPr lang="en-US" sz="2200" dirty="0"/>
              <a:t> must be able to accommodate the calculated </a:t>
            </a:r>
            <a:r>
              <a:rPr lang="en-US" sz="2200" dirty="0">
                <a:solidFill>
                  <a:srgbClr val="FF0000"/>
                </a:solidFill>
              </a:rPr>
              <a:t>peak flow rate 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FF0000"/>
                </a:solidFill>
              </a:rPr>
              <a:t>velocity of flow </a:t>
            </a:r>
            <a:r>
              <a:rPr lang="en-US" sz="2200" dirty="0"/>
              <a:t>must be sufficiently high to keep the sewer clean and </a:t>
            </a:r>
            <a:r>
              <a:rPr lang="en-US" sz="2200" dirty="0">
                <a:solidFill>
                  <a:srgbClr val="FF0000"/>
                </a:solidFill>
              </a:rPr>
              <a:t>free of grit and other solids</a:t>
            </a:r>
            <a:r>
              <a:rPr lang="en-US" sz="2200" dirty="0"/>
              <a:t>.</a:t>
            </a:r>
          </a:p>
        </p:txBody>
      </p:sp>
      <p:pic>
        <p:nvPicPr>
          <p:cNvPr id="4" name="Picture 2" descr="Image result for Urban Stormwater d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7" y="2104199"/>
            <a:ext cx="2620689" cy="4753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79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8966" y="1560786"/>
            <a:ext cx="9017875" cy="514481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70C0"/>
                </a:solidFill>
              </a:rPr>
              <a:t>Accurate low-flow projections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sound hydraulic principles</a:t>
            </a:r>
            <a:r>
              <a:rPr lang="en-US" sz="2400" dirty="0"/>
              <a:t> should be used to design sewers for adequate </a:t>
            </a:r>
            <a:r>
              <a:rPr lang="en-US" sz="2400" dirty="0">
                <a:solidFill>
                  <a:srgbClr val="0070C0"/>
                </a:solidFill>
              </a:rPr>
              <a:t>self-cleansing</a:t>
            </a:r>
            <a:r>
              <a:rPr lang="en-US" sz="2400" dirty="0"/>
              <a:t>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minimize </a:t>
            </a:r>
            <a:r>
              <a:rPr lang="en-US" sz="2200" dirty="0">
                <a:solidFill>
                  <a:srgbClr val="FF0000"/>
                </a:solidFill>
              </a:rPr>
              <a:t>solids deposition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avoid </a:t>
            </a:r>
            <a:r>
              <a:rPr lang="en-US" sz="2200" dirty="0">
                <a:solidFill>
                  <a:srgbClr val="FF0000"/>
                </a:solidFill>
              </a:rPr>
              <a:t>longer-term solid build up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Each reach in a sewer must have </a:t>
            </a:r>
            <a:r>
              <a:rPr lang="en-US" sz="2400" dirty="0">
                <a:solidFill>
                  <a:srgbClr val="0070C0"/>
                </a:solidFill>
              </a:rPr>
              <a:t>sufficient size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slope</a:t>
            </a:r>
            <a:r>
              <a:rPr lang="en-US" sz="2400" dirty="0"/>
              <a:t>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carry its design capacity flow rates 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to be self-cleansing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not to violate the minimum and maximum sewer depth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72966"/>
            <a:ext cx="9199179" cy="74623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Hydraulic Design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15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916" y="1529254"/>
            <a:ext cx="8639505" cy="5176345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slope</a:t>
            </a:r>
            <a:r>
              <a:rPr lang="en-US" sz="2400" dirty="0"/>
              <a:t> calculated at </a:t>
            </a:r>
            <a:r>
              <a:rPr lang="en-US" sz="2400" dirty="0">
                <a:solidFill>
                  <a:srgbClr val="0070C0"/>
                </a:solidFill>
              </a:rPr>
              <a:t>full flow condition </a:t>
            </a:r>
            <a:r>
              <a:rPr lang="en-US" sz="2400" dirty="0"/>
              <a:t>has to be checked whether a </a:t>
            </a:r>
            <a:r>
              <a:rPr lang="en-US" sz="2400" dirty="0">
                <a:solidFill>
                  <a:srgbClr val="0070C0"/>
                </a:solidFill>
              </a:rPr>
              <a:t>steeper slope </a:t>
            </a:r>
            <a:r>
              <a:rPr lang="en-US" sz="2400" dirty="0"/>
              <a:t>is required for </a:t>
            </a:r>
            <a:r>
              <a:rPr lang="en-US" sz="2400" dirty="0">
                <a:solidFill>
                  <a:srgbClr val="0070C0"/>
                </a:solidFill>
              </a:rPr>
              <a:t>self-cleansing</a:t>
            </a:r>
            <a:r>
              <a:rPr lang="en-US" sz="2400" dirty="0"/>
              <a:t> or not. 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slope</a:t>
            </a:r>
            <a:r>
              <a:rPr lang="en-US" sz="2400" dirty="0"/>
              <a:t> to be used for the pipe reach might have been determined by: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slope needed for </a:t>
            </a:r>
            <a:r>
              <a:rPr lang="en-US" sz="2200" dirty="0">
                <a:solidFill>
                  <a:srgbClr val="0070C0"/>
                </a:solidFill>
              </a:rPr>
              <a:t>peak flow capacity 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slope needed for </a:t>
            </a:r>
            <a:r>
              <a:rPr lang="en-US" sz="2200" dirty="0">
                <a:solidFill>
                  <a:srgbClr val="0070C0"/>
                </a:solidFill>
              </a:rPr>
              <a:t>self-cleansing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slope to satisfy the </a:t>
            </a:r>
            <a:r>
              <a:rPr lang="en-US" sz="2200" dirty="0">
                <a:solidFill>
                  <a:srgbClr val="0070C0"/>
                </a:solidFill>
              </a:rPr>
              <a:t>minimum depth </a:t>
            </a:r>
            <a:r>
              <a:rPr lang="en-US" sz="2200" dirty="0"/>
              <a:t>needs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largest slope </a:t>
            </a:r>
            <a:r>
              <a:rPr lang="en-US" sz="2400" dirty="0"/>
              <a:t>of the three slopes is the </a:t>
            </a:r>
            <a:r>
              <a:rPr lang="en-US" sz="2400" b="1" dirty="0">
                <a:solidFill>
                  <a:srgbClr val="0000CC"/>
                </a:solidFill>
              </a:rPr>
              <a:t>design slope</a:t>
            </a:r>
            <a:r>
              <a:rPr lang="en-US" sz="2400" dirty="0"/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72966"/>
            <a:ext cx="9199179" cy="74623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Hydraulic Design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94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76200"/>
            <a:ext cx="9041524" cy="8382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Types of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669" y="1066800"/>
            <a:ext cx="8844455" cy="5638800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>
                <a:solidFill>
                  <a:srgbClr val="0070C0"/>
                </a:solidFill>
              </a:rPr>
              <a:t>Open-channel flow:</a:t>
            </a:r>
            <a:r>
              <a:rPr lang="en-US" sz="2300" dirty="0"/>
              <a:t> </a:t>
            </a:r>
            <a:r>
              <a:rPr lang="en-US" sz="2000" dirty="0" err="1"/>
              <a:t>atm</a:t>
            </a:r>
            <a:r>
              <a:rPr lang="en-US" sz="2000" dirty="0"/>
              <a:t> pressure exists at the surface of flow</a:t>
            </a:r>
            <a:endParaRPr lang="en-US" sz="2300" dirty="0"/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>
                <a:solidFill>
                  <a:srgbClr val="0070C0"/>
                </a:solidFill>
              </a:rPr>
              <a:t>Pressure flow</a:t>
            </a:r>
            <a:r>
              <a:rPr lang="en-US" sz="2300" dirty="0"/>
              <a:t>: </a:t>
            </a:r>
            <a:r>
              <a:rPr lang="en-US" sz="2000" dirty="0"/>
              <a:t>the gauge pressure at the conduit crown is &gt; zero</a:t>
            </a:r>
            <a:endParaRPr lang="en-US" sz="2300" dirty="0"/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/>
              <a:t>Flows in sewers vary both </a:t>
            </a:r>
            <a:r>
              <a:rPr lang="en-US" sz="2300" dirty="0">
                <a:solidFill>
                  <a:srgbClr val="0070C0"/>
                </a:solidFill>
              </a:rPr>
              <a:t>spatially</a:t>
            </a:r>
            <a:r>
              <a:rPr lang="en-US" sz="2300" dirty="0"/>
              <a:t> and </a:t>
            </a:r>
            <a:r>
              <a:rPr lang="en-US" sz="2300" dirty="0">
                <a:solidFill>
                  <a:srgbClr val="0070C0"/>
                </a:solidFill>
              </a:rPr>
              <a:t>temporally</a:t>
            </a:r>
            <a:r>
              <a:rPr lang="en-US" sz="2300" dirty="0"/>
              <a:t>:</a:t>
            </a:r>
          </a:p>
          <a:p>
            <a:pPr lvl="1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rgbClr val="0070C0"/>
                </a:solidFill>
              </a:rPr>
              <a:t>unsteady flow - </a:t>
            </a:r>
            <a:r>
              <a:rPr lang="en-US" sz="1900" dirty="0"/>
              <a:t>at any point </a:t>
            </a:r>
          </a:p>
          <a:p>
            <a:pPr lvl="1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rgbClr val="0070C0"/>
                </a:solidFill>
              </a:rPr>
              <a:t>spatially varied flow - </a:t>
            </a:r>
            <a:r>
              <a:rPr lang="en-US" sz="1900" dirty="0"/>
              <a:t>from location to location </a:t>
            </a:r>
            <a:endParaRPr lang="en-US" sz="1900" dirty="0">
              <a:solidFill>
                <a:srgbClr val="0070C0"/>
              </a:solidFill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However, these variations are of </a:t>
            </a:r>
            <a:r>
              <a:rPr lang="en-US" sz="2300" dirty="0">
                <a:solidFill>
                  <a:srgbClr val="FF0000"/>
                </a:solidFill>
              </a:rPr>
              <a:t>negligible importance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in the design of open-channel sewer conduits:</a:t>
            </a:r>
          </a:p>
          <a:p>
            <a:pPr lvl="1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as long as capacity and self-cleansing are addressed for each reach in the system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/>
              <a:t>The </a:t>
            </a:r>
            <a:r>
              <a:rPr lang="en-US" sz="2300" dirty="0">
                <a:solidFill>
                  <a:srgbClr val="0070C0"/>
                </a:solidFill>
              </a:rPr>
              <a:t>traditional</a:t>
            </a:r>
            <a:r>
              <a:rPr lang="en-US" sz="2300" dirty="0"/>
              <a:t> and usually </a:t>
            </a:r>
            <a:r>
              <a:rPr lang="en-US" sz="2300" dirty="0">
                <a:solidFill>
                  <a:srgbClr val="0070C0"/>
                </a:solidFill>
              </a:rPr>
              <a:t>accepted approach </a:t>
            </a:r>
            <a:r>
              <a:rPr lang="en-US" sz="2300" dirty="0"/>
              <a:t>to achieving adequate capacity and self-cleansing design is:</a:t>
            </a:r>
          </a:p>
          <a:p>
            <a:pPr lvl="1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to assume </a:t>
            </a:r>
            <a:r>
              <a:rPr lang="en-US" sz="2000" b="1" dirty="0">
                <a:solidFill>
                  <a:srgbClr val="0070C0"/>
                </a:solidFill>
              </a:rPr>
              <a:t>1D, incompressible, steady, uniform flow </a:t>
            </a:r>
          </a:p>
        </p:txBody>
      </p:sp>
    </p:spTree>
    <p:extLst>
      <p:ext uri="{BB962C8B-B14F-4D97-AF65-F5344CB8AC3E}">
        <p14:creationId xmlns="" xmlns:p14="http://schemas.microsoft.com/office/powerpoint/2010/main" val="23938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9230710" cy="54864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</a:pPr>
            <a:r>
              <a:rPr lang="en-US" sz="2400" b="1" dirty="0"/>
              <a:t>Continuity Principle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</a:pPr>
            <a:r>
              <a:rPr lang="en-US" sz="2400" dirty="0"/>
              <a:t>For </a:t>
            </a:r>
            <a:r>
              <a:rPr lang="en-US" sz="2400" dirty="0">
                <a:solidFill>
                  <a:srgbClr val="0070C0"/>
                </a:solidFill>
              </a:rPr>
              <a:t>steady flow </a:t>
            </a:r>
            <a:r>
              <a:rPr lang="en-US" sz="2400" dirty="0"/>
              <a:t>(constant over time) with </a:t>
            </a:r>
            <a:r>
              <a:rPr lang="en-US" sz="2400" dirty="0">
                <a:solidFill>
                  <a:srgbClr val="0070C0"/>
                </a:solidFill>
              </a:rPr>
              <a:t>no storage changes </a:t>
            </a:r>
            <a:r>
              <a:rPr lang="en-US" sz="2400" dirty="0"/>
              <a:t>along a section, inflow equals outflow.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419601" y="5676900"/>
                <a:ext cx="3653885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…=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1" y="5676900"/>
                <a:ext cx="3653885" cy="369332"/>
              </a:xfrm>
              <a:prstGeom prst="rect">
                <a:avLst/>
              </a:prstGeom>
              <a:blipFill>
                <a:blip r:embed="rId3"/>
                <a:stretch>
                  <a:fillRect l="-2163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842" y="2590800"/>
            <a:ext cx="29337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76" y="2600633"/>
            <a:ext cx="2752725" cy="2238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4888468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Full-flow pipe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4310" y="4888468"/>
            <a:ext cx="250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Partially full-flow pipe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5759" y="4114800"/>
            <a:ext cx="22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4910" y="39076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9718" y="46206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0461" y="46185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1768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31" y="274638"/>
            <a:ext cx="9425353" cy="11430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Why it is necessary to drain off storm water from an area?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831" y="1828800"/>
            <a:ext cx="9298744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buClr>
                <a:srgbClr val="00B050"/>
              </a:buClr>
            </a:pPr>
            <a:r>
              <a:rPr lang="en-US" sz="2400" dirty="0"/>
              <a:t>To prevent </a:t>
            </a:r>
            <a:r>
              <a:rPr lang="en-US" sz="2400" dirty="0">
                <a:solidFill>
                  <a:srgbClr val="0070C0"/>
                </a:solidFill>
              </a:rPr>
              <a:t>flooding</a:t>
            </a:r>
            <a:r>
              <a:rPr lang="en-US" sz="2400" dirty="0"/>
              <a:t> of cities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To prevent environmental </a:t>
            </a:r>
            <a:r>
              <a:rPr lang="en-US" sz="2400" dirty="0">
                <a:solidFill>
                  <a:srgbClr val="0070C0"/>
                </a:solidFill>
              </a:rPr>
              <a:t>pollution</a:t>
            </a:r>
            <a:r>
              <a:rPr lang="en-US" sz="2400" dirty="0"/>
              <a:t> – protect the environmental values and physical characteristics of receiving waters from degradation by urban runoff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To provide adequate </a:t>
            </a:r>
            <a:r>
              <a:rPr lang="en-US" sz="2400" dirty="0">
                <a:solidFill>
                  <a:srgbClr val="0070C0"/>
                </a:solidFill>
              </a:rPr>
              <a:t>convenience</a:t>
            </a:r>
            <a:r>
              <a:rPr lang="en-US" sz="2400" dirty="0"/>
              <a:t> at cities – minimize damage to properties and inconvenience to residents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To ensure that </a:t>
            </a:r>
            <a:r>
              <a:rPr lang="en-US" sz="2400" dirty="0">
                <a:solidFill>
                  <a:srgbClr val="0070C0"/>
                </a:solidFill>
              </a:rPr>
              <a:t>streets</a:t>
            </a:r>
            <a:r>
              <a:rPr lang="en-US" sz="2400" dirty="0"/>
              <a:t> operate adequately during and after rainfall</a:t>
            </a:r>
          </a:p>
        </p:txBody>
      </p:sp>
    </p:spTree>
    <p:extLst>
      <p:ext uri="{BB962C8B-B14F-4D97-AF65-F5344CB8AC3E}">
        <p14:creationId xmlns="" xmlns:p14="http://schemas.microsoft.com/office/powerpoint/2010/main" val="29866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219200"/>
            <a:ext cx="8831316" cy="54864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</a:pPr>
            <a:r>
              <a:rPr lang="en-US" sz="2400" b="1" dirty="0"/>
              <a:t>Energy Equation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</a:pPr>
            <a:r>
              <a:rPr lang="en-US" sz="2200" dirty="0"/>
              <a:t>The expression most commonly applied expresses energy on a unit-weight basis, the change in energy between two points 1 and 2 is given by: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861450" y="5783426"/>
                <a:ext cx="3069622" cy="54117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50" y="5783426"/>
                <a:ext cx="3069622" cy="541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413583" y="5783426"/>
                <a:ext cx="3931524" cy="54117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583" y="5783426"/>
                <a:ext cx="3931524" cy="541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809875"/>
            <a:ext cx="3009900" cy="2305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76" y="2600633"/>
            <a:ext cx="2752725" cy="2238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0" y="48504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4589483"/>
            <a:ext cx="228600" cy="3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827" y="3962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8718" y="4648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0102" y="5040868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Pressurized pipe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006" y="2681913"/>
            <a:ext cx="3709987" cy="3020902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7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9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143000"/>
            <a:ext cx="9151883" cy="55626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</a:pPr>
            <a:r>
              <a:rPr lang="en-US" sz="2400" b="1" dirty="0"/>
              <a:t>Energy Losses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300" dirty="0"/>
              <a:t>Conceptually, </a:t>
            </a:r>
            <a:r>
              <a:rPr lang="en-US" sz="2300" dirty="0">
                <a:solidFill>
                  <a:srgbClr val="0070C0"/>
                </a:solidFill>
              </a:rPr>
              <a:t>friction losses </a:t>
            </a:r>
            <a:r>
              <a:rPr lang="en-US" sz="2300" dirty="0"/>
              <a:t>are simply the energy converted to </a:t>
            </a:r>
            <a:r>
              <a:rPr lang="en-US" sz="2300" dirty="0">
                <a:solidFill>
                  <a:srgbClr val="0070C0"/>
                </a:solidFill>
              </a:rPr>
              <a:t>heat</a:t>
            </a:r>
            <a:r>
              <a:rPr lang="en-US" sz="2300" dirty="0"/>
              <a:t> (lost) due to </a:t>
            </a:r>
            <a:r>
              <a:rPr lang="en-US" sz="2300" b="1" dirty="0">
                <a:solidFill>
                  <a:srgbClr val="0070C0"/>
                </a:solidFill>
              </a:rPr>
              <a:t>viscous shear friction </a:t>
            </a:r>
            <a:r>
              <a:rPr lang="en-US" sz="2300" dirty="0"/>
              <a:t>along the </a:t>
            </a:r>
            <a:r>
              <a:rPr lang="en-US" sz="2300" dirty="0">
                <a:solidFill>
                  <a:srgbClr val="0070C0"/>
                </a:solidFill>
              </a:rPr>
              <a:t>conduit walls</a:t>
            </a:r>
            <a:r>
              <a:rPr lang="en-US" sz="2300" dirty="0"/>
              <a:t>. 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300" dirty="0"/>
              <a:t>As steady, uniform flow is normally assumed for hydraulic design, the </a:t>
            </a:r>
            <a:r>
              <a:rPr lang="en-US" sz="2300" dirty="0">
                <a:solidFill>
                  <a:srgbClr val="0070C0"/>
                </a:solidFill>
              </a:rPr>
              <a:t>loss rate </a:t>
            </a:r>
            <a:r>
              <a:rPr lang="en-US" sz="2300" dirty="0"/>
              <a:t>is just the </a:t>
            </a:r>
            <a:r>
              <a:rPr lang="en-US" sz="2300" dirty="0">
                <a:solidFill>
                  <a:srgbClr val="0070C0"/>
                </a:solidFill>
              </a:rPr>
              <a:t>pipe slope</a:t>
            </a:r>
            <a:r>
              <a:rPr lang="en-US" sz="2300" dirty="0"/>
              <a:t>.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300" dirty="0"/>
              <a:t>For uniform open-channel flow: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</a:pPr>
            <a:endParaRPr lang="en-US" sz="2200" dirty="0"/>
          </a:p>
          <a:p>
            <a:pPr lvl="1" algn="just">
              <a:lnSpc>
                <a:spcPct val="110000"/>
              </a:lnSpc>
              <a:spcBef>
                <a:spcPts val="400"/>
              </a:spcBef>
            </a:pPr>
            <a:endParaRPr lang="en-US" sz="1100" dirty="0"/>
          </a:p>
          <a:p>
            <a:pPr lvl="2" algn="just">
              <a:lnSpc>
                <a:spcPct val="110000"/>
              </a:lnSpc>
              <a:spcBef>
                <a:spcPts val="400"/>
              </a:spcBef>
            </a:pPr>
            <a:r>
              <a:rPr lang="en-US" sz="2200" dirty="0"/>
              <a:t>The average shear stress exerted on the channel by the flowing water, </a:t>
            </a:r>
            <a:r>
              <a:rPr lang="en-US" sz="2200" dirty="0">
                <a:sym typeface="Symbol" panose="05050102010706020507" pitchFamily="18" charset="2"/>
              </a:rPr>
              <a:t></a:t>
            </a:r>
            <a:r>
              <a:rPr lang="en-US" sz="2200" baseline="-25000" dirty="0">
                <a:sym typeface="Symbol" panose="05050102010706020507" pitchFamily="18" charset="2"/>
              </a:rPr>
              <a:t>o</a:t>
            </a:r>
            <a:r>
              <a:rPr lang="en-US" sz="2200" dirty="0"/>
              <a:t>, can be expressed as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</a:pPr>
            <a:endParaRPr lang="en-US" sz="22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365523" y="4355068"/>
                <a:ext cx="1734256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523" y="4355068"/>
                <a:ext cx="1734256" cy="369332"/>
              </a:xfrm>
              <a:prstGeom prst="rect">
                <a:avLst/>
              </a:prstGeom>
              <a:blipFill>
                <a:blip r:embed="rId2"/>
                <a:stretch>
                  <a:fillRect l="-278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377813" y="5802868"/>
                <a:ext cx="1436162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813" y="5802868"/>
                <a:ext cx="1436162" cy="369332"/>
              </a:xfrm>
              <a:prstGeom prst="rect">
                <a:avLst/>
              </a:prstGeom>
              <a:blipFill>
                <a:blip r:embed="rId3"/>
                <a:stretch>
                  <a:fillRect l="-1681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490376" y="6304313"/>
            <a:ext cx="2796624" cy="4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 = hydraulic radius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1" y="5848290"/>
            <a:ext cx="2514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Tractive force equation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74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9230710" cy="548640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00"/>
              </a:spcBef>
            </a:pPr>
            <a:r>
              <a:rPr lang="en-US" sz="2400" b="1" dirty="0"/>
              <a:t>Energy Loss Equations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200" dirty="0"/>
              <a:t>Various empirical equations have been developed over the years to relate </a:t>
            </a:r>
            <a:r>
              <a:rPr lang="en-US" sz="2200" dirty="0">
                <a:solidFill>
                  <a:srgbClr val="0070C0"/>
                </a:solidFill>
              </a:rPr>
              <a:t>slope (energy loss) </a:t>
            </a:r>
            <a:r>
              <a:rPr lang="en-US" sz="2200" dirty="0"/>
              <a:t>to </a:t>
            </a:r>
            <a:r>
              <a:rPr lang="en-US" sz="2200" b="1" dirty="0">
                <a:solidFill>
                  <a:srgbClr val="0070C0"/>
                </a:solidFill>
              </a:rPr>
              <a:t>conduit/channel size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70C0"/>
                </a:solidFill>
              </a:rPr>
              <a:t>material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average velocity</a:t>
            </a:r>
            <a:r>
              <a:rPr lang="en-US" sz="2400" dirty="0"/>
              <a:t>.</a:t>
            </a:r>
          </a:p>
          <a:p>
            <a:pPr marL="566738" lvl="1" indent="-45720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The Manning Equation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200" dirty="0"/>
              <a:t>The Manning equation is widely used and is one of the </a:t>
            </a:r>
            <a:r>
              <a:rPr lang="en-US" sz="2200" dirty="0">
                <a:solidFill>
                  <a:srgbClr val="0070C0"/>
                </a:solidFill>
              </a:rPr>
              <a:t>best open-channel hydraulics equations</a:t>
            </a:r>
            <a:r>
              <a:rPr lang="en-US" sz="2200" dirty="0"/>
              <a:t>.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953001" y="4495800"/>
                <a:ext cx="2540183" cy="78380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𝑄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𝑅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1" y="4495800"/>
                <a:ext cx="2540183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733800" y="5606804"/>
            <a:ext cx="6781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S = slope of the energy line = S</a:t>
            </a:r>
            <a:r>
              <a:rPr lang="en-US" sz="2000" baseline="-25000" dirty="0"/>
              <a:t>o</a:t>
            </a:r>
            <a:r>
              <a:rPr lang="en-US" sz="2000" dirty="0"/>
              <a:t> (for uniform flow (m/m))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n = Manning’s roughness coefficient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29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8899634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The Manning Equation</a:t>
            </a:r>
          </a:p>
          <a:p>
            <a:pPr lvl="1" algn="just">
              <a:lnSpc>
                <a:spcPct val="13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200" dirty="0"/>
              <a:t>Although the n value is commonly perceived as just a </a:t>
            </a:r>
            <a:r>
              <a:rPr lang="en-US" sz="2200" dirty="0">
                <a:solidFill>
                  <a:srgbClr val="0070C0"/>
                </a:solidFill>
              </a:rPr>
              <a:t>function of conduit roughness</a:t>
            </a:r>
            <a:r>
              <a:rPr lang="en-US" sz="2200" dirty="0"/>
              <a:t>, it is actually a </a:t>
            </a:r>
            <a:r>
              <a:rPr lang="en-US" sz="2200" dirty="0">
                <a:solidFill>
                  <a:srgbClr val="0070C0"/>
                </a:solidFill>
              </a:rPr>
              <a:t>function of several other factors</a:t>
            </a:r>
            <a:r>
              <a:rPr lang="en-US" sz="2200" dirty="0"/>
              <a:t> (Yen, 1992). </a:t>
            </a:r>
          </a:p>
          <a:p>
            <a:pPr lvl="1" algn="just">
              <a:lnSpc>
                <a:spcPct val="130000"/>
              </a:lnSpc>
              <a:spcBef>
                <a:spcPts val="400"/>
              </a:spcBef>
              <a:spcAft>
                <a:spcPts val="600"/>
              </a:spcAft>
              <a:buSzPct val="90000"/>
              <a:buFont typeface="Verdana" panose="020B0604030504040204" pitchFamily="34" charset="0"/>
              <a:buChar char="√"/>
            </a:pPr>
            <a:r>
              <a:rPr lang="en-US" sz="2200" dirty="0"/>
              <a:t>The perception of n being just a function of the conduit roughness is acceptable:</a:t>
            </a:r>
          </a:p>
          <a:p>
            <a:pPr lvl="2" algn="just">
              <a:lnSpc>
                <a:spcPct val="13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in cases where it is sufficient to have </a:t>
            </a:r>
            <a:r>
              <a:rPr lang="en-US" sz="2000" dirty="0">
                <a:solidFill>
                  <a:srgbClr val="0070C0"/>
                </a:solidFill>
              </a:rPr>
              <a:t>velocity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flow rate accurate</a:t>
            </a:r>
            <a:r>
              <a:rPr lang="en-US" sz="2000" dirty="0"/>
              <a:t> to within perhaps </a:t>
            </a:r>
            <a:r>
              <a:rPr lang="en-US" sz="2000" dirty="0">
                <a:solidFill>
                  <a:srgbClr val="0070C0"/>
                </a:solidFill>
              </a:rPr>
              <a:t>20%</a:t>
            </a:r>
            <a:r>
              <a:rPr lang="en-US" sz="2000" dirty="0"/>
              <a:t> or so of </a:t>
            </a:r>
            <a:r>
              <a:rPr lang="en-US" sz="2000" dirty="0">
                <a:solidFill>
                  <a:srgbClr val="0070C0"/>
                </a:solidFill>
              </a:rPr>
              <a:t>true values</a:t>
            </a:r>
            <a:r>
              <a:rPr lang="en-US" sz="2000" dirty="0"/>
              <a:t>.  (Table)</a:t>
            </a:r>
          </a:p>
          <a:p>
            <a:pPr lvl="1" algn="just">
              <a:lnSpc>
                <a:spcPct val="130000"/>
              </a:lnSpc>
              <a:spcBef>
                <a:spcPts val="400"/>
              </a:spcBef>
              <a:spcAft>
                <a:spcPts val="600"/>
              </a:spcAft>
              <a:buSzPct val="90000"/>
              <a:buFont typeface="Verdana" panose="020B0604030504040204" pitchFamily="34" charset="0"/>
              <a:buChar char="√"/>
            </a:pPr>
            <a:r>
              <a:rPr lang="en-US" sz="2200" dirty="0"/>
              <a:t>If </a:t>
            </a:r>
            <a:r>
              <a:rPr lang="en-US" sz="2200" dirty="0">
                <a:solidFill>
                  <a:srgbClr val="0070C0"/>
                </a:solidFill>
              </a:rPr>
              <a:t>greater accuracy </a:t>
            </a:r>
            <a:r>
              <a:rPr lang="en-US" sz="2200" dirty="0"/>
              <a:t>in the Manning n estimate (and hence the </a:t>
            </a:r>
            <a:r>
              <a:rPr lang="en-US" sz="2200" dirty="0">
                <a:solidFill>
                  <a:srgbClr val="0070C0"/>
                </a:solidFill>
              </a:rPr>
              <a:t>discharge</a:t>
            </a:r>
            <a:r>
              <a:rPr lang="en-US" sz="2200" dirty="0"/>
              <a:t>) is desired, then other factors have to be considered.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58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80772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The Manning Equation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24200" y="2057400"/>
          <a:ext cx="60198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="" xmlns:a16="http://schemas.microsoft.com/office/drawing/2014/main" val="86954665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168370868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Conduit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Manning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3745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Closed Conduits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33236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lvl="1" indent="0"/>
                      <a:r>
                        <a:rPr lang="en-US" dirty="0"/>
                        <a:t>Asbestos-cement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 – 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292645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 – 0.017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9295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Cast iron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0.011 – 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0948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Cement and seal-coated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0.011 – 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08542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Concrete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5528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lvl="1" indent="0"/>
                      <a:r>
                        <a:rPr lang="en-US" dirty="0"/>
                        <a:t>Smooth 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0.012 – 0.014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85186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lvl="1" indent="0"/>
                      <a:r>
                        <a:rPr lang="en-US" dirty="0"/>
                        <a:t>Rough 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0.015 – 0.017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00638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236538" lvl="1" indent="0"/>
                      <a:r>
                        <a:rPr lang="en-US" dirty="0"/>
                        <a:t>Concrete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0.011 – 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49068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Corrugated Metal Pipe, Plain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0.022 – 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05042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Corrugated Metal Pipe, Paved invert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0.018 – 0.022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387198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Plastic pipe (smooth)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0.011 – 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494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76600" y="1715869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Table. Typical values for Manning equation 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51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80772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Manning’s n Variation</a:t>
            </a:r>
          </a:p>
          <a:p>
            <a:pPr lvl="1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200" dirty="0"/>
              <a:t>At a minimum, designers need to be aware of the following factors that affect the value of Manning’s n:</a:t>
            </a:r>
          </a:p>
          <a:p>
            <a:pPr marL="916686" lvl="1" indent="-51435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rgbClr val="0070C0"/>
                </a:solidFill>
              </a:rPr>
              <a:t>Wall roughness</a:t>
            </a:r>
          </a:p>
          <a:p>
            <a:pPr lvl="2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n for a rough concrete pipe with ε = 1.5 mm would be 20 - 25% higher than smooth pipe with </a:t>
            </a:r>
            <a:r>
              <a:rPr lang="el-GR" sz="2000" dirty="0"/>
              <a:t>ε = </a:t>
            </a:r>
            <a:r>
              <a:rPr lang="en-US" sz="2000" dirty="0"/>
              <a:t>0.03</a:t>
            </a:r>
            <a:r>
              <a:rPr lang="el-GR" sz="2000" dirty="0"/>
              <a:t> </a:t>
            </a:r>
            <a:r>
              <a:rPr lang="en-US" sz="2000" dirty="0"/>
              <a:t>mm. </a:t>
            </a:r>
          </a:p>
          <a:p>
            <a:pPr marL="855663" lvl="2" indent="-51435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romanLcPeriod" startAt="2"/>
            </a:pPr>
            <a:r>
              <a:rPr lang="en-US" sz="2200" dirty="0">
                <a:solidFill>
                  <a:srgbClr val="0070C0"/>
                </a:solidFill>
              </a:rPr>
              <a:t>Diameter</a:t>
            </a:r>
          </a:p>
          <a:p>
            <a:pPr lvl="2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Experimental and field data indicate that n does </a:t>
            </a:r>
            <a:r>
              <a:rPr lang="en-US" sz="2000" dirty="0">
                <a:solidFill>
                  <a:srgbClr val="0070C0"/>
                </a:solidFill>
              </a:rPr>
              <a:t>increase</a:t>
            </a:r>
            <a:r>
              <a:rPr lang="en-US" sz="2000" dirty="0"/>
              <a:t> with </a:t>
            </a:r>
            <a:r>
              <a:rPr lang="en-US" sz="2000" dirty="0">
                <a:solidFill>
                  <a:srgbClr val="0070C0"/>
                </a:solidFill>
              </a:rPr>
              <a:t>increasing diameter </a:t>
            </a:r>
            <a:r>
              <a:rPr lang="en-US" sz="2000" dirty="0"/>
              <a:t>(</a:t>
            </a:r>
            <a:r>
              <a:rPr lang="en-US" sz="2000" dirty="0" err="1"/>
              <a:t>Tullis</a:t>
            </a:r>
            <a:r>
              <a:rPr lang="en-US" sz="2000" dirty="0"/>
              <a:t>, 1986; Schmidt, 1959)</a:t>
            </a:r>
          </a:p>
          <a:p>
            <a:pPr marL="855663" lvl="2" indent="-514350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 typeface="+mj-lt"/>
              <a:buAutoNum type="romanLcPeriod" startAt="3"/>
            </a:pPr>
            <a:r>
              <a:rPr lang="en-US" sz="2200" dirty="0">
                <a:solidFill>
                  <a:srgbClr val="0070C0"/>
                </a:solidFill>
              </a:rPr>
              <a:t>Viscosity</a:t>
            </a:r>
          </a:p>
          <a:p>
            <a:pPr lvl="2" algn="just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the effect is negligible for the range of water temperatures normally found in sewers (10°C to 23°C)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3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93726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Manning’s n Variation</a:t>
            </a:r>
          </a:p>
          <a:p>
            <a:pPr marL="916686" lvl="1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 startAt="4"/>
            </a:pPr>
            <a:r>
              <a:rPr lang="en-US" sz="2200" dirty="0">
                <a:solidFill>
                  <a:srgbClr val="0070C0"/>
                </a:solidFill>
              </a:rPr>
              <a:t>Velocity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For hydraulically smooth flow at all diameters, the calculated Manning’s </a:t>
            </a:r>
            <a:r>
              <a:rPr lang="en-US" sz="2000" dirty="0">
                <a:solidFill>
                  <a:srgbClr val="0070C0"/>
                </a:solidFill>
              </a:rPr>
              <a:t>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decreases</a:t>
            </a:r>
            <a:r>
              <a:rPr lang="en-US" sz="2000" dirty="0"/>
              <a:t> as the </a:t>
            </a:r>
            <a:r>
              <a:rPr lang="en-US" sz="2000" dirty="0">
                <a:solidFill>
                  <a:srgbClr val="0070C0"/>
                </a:solidFill>
              </a:rPr>
              <a:t>velocity increases</a:t>
            </a:r>
            <a:r>
              <a:rPr lang="en-US" sz="2000" dirty="0"/>
              <a:t>. 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Experimental data indicate that </a:t>
            </a:r>
            <a:r>
              <a:rPr lang="en-US" sz="2000" dirty="0">
                <a:solidFill>
                  <a:srgbClr val="0070C0"/>
                </a:solidFill>
              </a:rPr>
              <a:t>n decreases </a:t>
            </a:r>
            <a:r>
              <a:rPr lang="en-US" sz="2000" dirty="0"/>
              <a:t>with </a:t>
            </a:r>
            <a:r>
              <a:rPr lang="en-US" sz="2000" dirty="0">
                <a:solidFill>
                  <a:srgbClr val="0070C0"/>
                </a:solidFill>
              </a:rPr>
              <a:t>increasing velocity</a:t>
            </a:r>
            <a:r>
              <a:rPr lang="en-US" sz="2000" dirty="0"/>
              <a:t> (</a:t>
            </a:r>
            <a:r>
              <a:rPr lang="en-US" sz="2000" dirty="0" err="1"/>
              <a:t>Tullis</a:t>
            </a:r>
            <a:r>
              <a:rPr lang="en-US" sz="2000" dirty="0"/>
              <a:t>, 1986).</a:t>
            </a:r>
          </a:p>
          <a:p>
            <a:pPr marL="855663" lvl="2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 startAt="5"/>
            </a:pPr>
            <a:r>
              <a:rPr lang="en-US" sz="2200" dirty="0">
                <a:solidFill>
                  <a:srgbClr val="0070C0"/>
                </a:solidFill>
              </a:rPr>
              <a:t>Manning’s n variation with depth of flow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Negligible variation with decreasing depth of flow until about 10 % partial depth, where n begins to </a:t>
            </a:r>
            <a:r>
              <a:rPr lang="en-US" sz="2000" dirty="0">
                <a:solidFill>
                  <a:srgbClr val="0070C0"/>
                </a:solidFill>
              </a:rPr>
              <a:t>increase significantly </a:t>
            </a:r>
            <a:r>
              <a:rPr lang="en-US" sz="2000" dirty="0"/>
              <a:t>as the </a:t>
            </a:r>
            <a:r>
              <a:rPr lang="en-US" sz="2000" dirty="0">
                <a:solidFill>
                  <a:srgbClr val="0070C0"/>
                </a:solidFill>
              </a:rPr>
              <a:t>hydraulic radius rapidly decreases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52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93726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Manning’s n Variation</a:t>
            </a:r>
          </a:p>
          <a:p>
            <a:pPr marL="855663" lvl="2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 startAt="6"/>
            </a:pPr>
            <a:r>
              <a:rPr lang="en-US" sz="2200" dirty="0">
                <a:solidFill>
                  <a:srgbClr val="0070C0"/>
                </a:solidFill>
              </a:rPr>
              <a:t>Age and alignment 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gradually </a:t>
            </a:r>
            <a:r>
              <a:rPr lang="en-US" sz="2000" dirty="0">
                <a:solidFill>
                  <a:srgbClr val="0070C0"/>
                </a:solidFill>
              </a:rPr>
              <a:t>increases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over time </a:t>
            </a:r>
            <a:r>
              <a:rPr lang="en-US" sz="2000" dirty="0"/>
              <a:t>depending on design, construction, installation practices, system O&amp;M, and environmental conditions </a:t>
            </a:r>
          </a:p>
          <a:p>
            <a:pPr marL="855663" lvl="2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 startAt="7"/>
            </a:pPr>
            <a:r>
              <a:rPr lang="en-US" sz="2200" dirty="0">
                <a:solidFill>
                  <a:srgbClr val="0070C0"/>
                </a:solidFill>
              </a:rPr>
              <a:t>Deposition</a:t>
            </a:r>
            <a:r>
              <a:rPr lang="en-US" sz="2200" dirty="0"/>
              <a:t> 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deposits of sediment, debris, grease, and other materials can </a:t>
            </a:r>
            <a:r>
              <a:rPr lang="en-US" sz="2000" dirty="0">
                <a:solidFill>
                  <a:srgbClr val="0070C0"/>
                </a:solidFill>
              </a:rPr>
              <a:t>increase </a:t>
            </a:r>
            <a:r>
              <a:rPr lang="en-US" sz="2000" dirty="0"/>
              <a:t>the value of </a:t>
            </a:r>
            <a:r>
              <a:rPr lang="en-US" sz="2000" dirty="0">
                <a:solidFill>
                  <a:srgbClr val="0070C0"/>
                </a:solidFill>
              </a:rPr>
              <a:t>n 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04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80772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dirty="0"/>
              <a:t>The Darcy-</a:t>
            </a:r>
            <a:r>
              <a:rPr lang="en-US" sz="2400" b="1" dirty="0" err="1"/>
              <a:t>Weisbach</a:t>
            </a:r>
            <a:r>
              <a:rPr lang="en-US" sz="2400" b="1" dirty="0"/>
              <a:t> Equation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equation for full-pipe flow: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467601" y="2514601"/>
                <a:ext cx="2181495" cy="89825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𝑆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𝐿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1" y="2514601"/>
                <a:ext cx="2181495" cy="8982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886200" y="2521975"/>
                <a:ext cx="1729256" cy="89825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𝐿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521975"/>
                <a:ext cx="1729256" cy="898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9401" y="4079320"/>
            <a:ext cx="7543799" cy="1692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 - the friction coefficient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     f = </a:t>
            </a:r>
            <a:r>
              <a:rPr lang="en-US" sz="2000" i="1" dirty="0" err="1"/>
              <a:t>func</a:t>
            </a:r>
            <a:r>
              <a:rPr lang="en-US" sz="2000" dirty="0"/>
              <a:t>(R</a:t>
            </a:r>
            <a:r>
              <a:rPr lang="en-US" sz="2000" baseline="-25000" dirty="0"/>
              <a:t>e</a:t>
            </a:r>
            <a:r>
              <a:rPr lang="en-US" sz="2000" dirty="0"/>
              <a:t>, </a:t>
            </a:r>
            <a:r>
              <a:rPr lang="en-US" sz="2000" dirty="0">
                <a:sym typeface="Symbol" panose="05050102010706020507" pitchFamily="18" charset="2"/>
              </a:rPr>
              <a:t>/D)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Traditionally, f values are determined from the Moody diagram or the </a:t>
            </a:r>
            <a:r>
              <a:rPr lang="en-US" sz="2000" dirty="0">
                <a:solidFill>
                  <a:srgbClr val="0070C0"/>
                </a:solidFill>
              </a:rPr>
              <a:t>Colebrook-White</a:t>
            </a:r>
            <a:r>
              <a:rPr lang="en-US" sz="2000" dirty="0"/>
              <a:t> formula (Colebrook 1939)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91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219200"/>
            <a:ext cx="9278007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dirty="0"/>
              <a:t>The Darcy-</a:t>
            </a:r>
            <a:r>
              <a:rPr lang="en-US" sz="2400" b="1" dirty="0" err="1"/>
              <a:t>Weisbach</a:t>
            </a:r>
            <a:r>
              <a:rPr lang="en-US" sz="2400" b="1" dirty="0"/>
              <a:t> Equation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1000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Colebrook-White formula is implicit in terms of f, many explicit relationships have been proposed.</a:t>
            </a:r>
          </a:p>
          <a:p>
            <a:pPr lvl="3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70C0"/>
                </a:solidFill>
              </a:rPr>
              <a:t>Swamee</a:t>
            </a:r>
            <a:r>
              <a:rPr lang="en-US" sz="1800" b="1" dirty="0">
                <a:solidFill>
                  <a:srgbClr val="0070C0"/>
                </a:solidFill>
              </a:rPr>
              <a:t>-Jain</a:t>
            </a:r>
            <a:r>
              <a:rPr lang="en-US" sz="1800" dirty="0"/>
              <a:t> (1976) equation</a:t>
            </a:r>
          </a:p>
          <a:p>
            <a:pPr marL="658368" lvl="2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250059" y="2025133"/>
                <a:ext cx="4300921" cy="970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𝑓</m:t>
                              </m:r>
                            </m:e>
                          </m:rad>
                        </m:den>
                      </m:f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−2.0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𝑙𝑜𝑔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14.83</m:t>
                              </m:r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2.52</m:t>
                              </m:r>
                            </m:num>
                            <m:den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𝑒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𝑓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059" y="2025133"/>
                <a:ext cx="4300921" cy="9704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811018" y="3088213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 &gt; 4000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733801" y="5258230"/>
                <a:ext cx="3353803" cy="129497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𝑓</m:t>
                      </m:r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1.325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𝑙𝑜𝑔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SimSun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SimSun"/>
                                              <a:cs typeface="Times New Roman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𝜀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SimSun"/>
                                              <a:cs typeface="Times New Roman"/>
                                            </a:rPr>
                                            <m:t>3.7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SimSun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den>
                                      </m:f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SimSun"/>
                                          <a:cs typeface="Times New Roman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SimSun"/>
                                              <a:cs typeface="Times New Roman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SimSun"/>
                                              <a:cs typeface="Times New Roman"/>
                                            </a:rPr>
                                            <m:t>5.74</m:t>
                                          </m:r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/>
                                                  <a:cs typeface="Times New Roman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/>
                                                  <a:cs typeface="Times New Roman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/>
                                                  <a:cs typeface="Times New Roman"/>
                                                </a:rPr>
                                                <m:t>𝑒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/>
                                                  <a:cs typeface="Times New Roman"/>
                                                </a:rPr>
                                                <m:t>0.9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1" y="5258230"/>
                <a:ext cx="3353803" cy="12949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553200" y="3257491"/>
            <a:ext cx="4096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Symbol" panose="05050102010706020507" pitchFamily="18" charset="2"/>
              <a:buChar char="e"/>
            </a:pPr>
            <a:r>
              <a:rPr lang="en-US" dirty="0">
                <a:sym typeface="Symbol" panose="05050102010706020507" pitchFamily="18" charset="2"/>
              </a:rPr>
              <a:t>= </a:t>
            </a:r>
            <a:r>
              <a:rPr lang="en-US" dirty="0"/>
              <a:t>effective absolute roughness</a:t>
            </a:r>
          </a:p>
          <a:p>
            <a:r>
              <a:rPr lang="en-US" dirty="0"/>
              <a:t>      = equivalent sand grain roughness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17569" y="5905716"/>
            <a:ext cx="25398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For open-channel flow, D is replaced with 4R.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4203" y="2316658"/>
            <a:ext cx="290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Colebrook-White equation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842277" y="5006598"/>
                <a:ext cx="1234953" cy="654282"/>
              </a:xfrm>
              <a:prstGeom prst="rect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𝐷𝑉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277" y="5006598"/>
                <a:ext cx="1234953" cy="654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5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80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4" y="274638"/>
            <a:ext cx="9158068" cy="11430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Why it is necessary to drain off storm water from an area?</a:t>
            </a:r>
          </a:p>
        </p:txBody>
      </p:sp>
      <p:pic>
        <p:nvPicPr>
          <p:cNvPr id="19466" name="Picture 10" descr="http://www.addisfortune.com/Vol%2010%20No%20535%20Archive/Vol_10_No_535_Images/agenda_fl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2" y="1619250"/>
            <a:ext cx="3879849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news.bbc.co.uk/media/images/47053000/jpg/_47053230_2458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88" y="4114802"/>
            <a:ext cx="3882213" cy="2590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://i.huffpost.com/gen/1355689/images/o-COLORADO-SEWER-face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19250"/>
            <a:ext cx="357532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16" y="4100740"/>
            <a:ext cx="3477808" cy="2601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038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143000"/>
            <a:ext cx="9325303" cy="5562600"/>
          </a:xfrm>
        </p:spPr>
        <p:txBody>
          <a:bodyPr>
            <a:noAutofit/>
          </a:bodyPr>
          <a:lstStyle/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Calculating n with the Darcy-</a:t>
            </a:r>
            <a:r>
              <a:rPr lang="en-US" sz="2400" b="1" dirty="0" err="1"/>
              <a:t>Weisbach</a:t>
            </a:r>
            <a:r>
              <a:rPr lang="en-US" sz="2400" b="1" dirty="0"/>
              <a:t> Equation</a:t>
            </a:r>
            <a:endParaRPr lang="en-US" sz="2000" b="1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It is informative to observe the variation in Manning’s n as determined by the </a:t>
            </a:r>
            <a:r>
              <a:rPr lang="en-US" sz="2200" dirty="0">
                <a:solidFill>
                  <a:srgbClr val="0070C0"/>
                </a:solidFill>
              </a:rPr>
              <a:t>Darcy-</a:t>
            </a:r>
            <a:r>
              <a:rPr lang="en-US" sz="2200" dirty="0" err="1">
                <a:solidFill>
                  <a:srgbClr val="0070C0"/>
                </a:solidFill>
              </a:rPr>
              <a:t>Weisbach</a:t>
            </a:r>
            <a:r>
              <a:rPr lang="en-US" sz="2200" dirty="0">
                <a:solidFill>
                  <a:srgbClr val="0070C0"/>
                </a:solidFill>
              </a:rPr>
              <a:t> equation</a:t>
            </a:r>
            <a:r>
              <a:rPr lang="en-US" sz="2200" dirty="0"/>
              <a:t>. 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Setting </a:t>
            </a:r>
            <a:r>
              <a:rPr lang="en-US" sz="2200" dirty="0">
                <a:solidFill>
                  <a:srgbClr val="0070C0"/>
                </a:solidFill>
              </a:rPr>
              <a:t>S = </a:t>
            </a:r>
            <a:r>
              <a:rPr lang="en-US" sz="2200" dirty="0" err="1">
                <a:solidFill>
                  <a:srgbClr val="0070C0"/>
                </a:solidFill>
              </a:rPr>
              <a:t>h</a:t>
            </a:r>
            <a:r>
              <a:rPr lang="en-US" sz="2200" baseline="-25000" dirty="0" err="1">
                <a:solidFill>
                  <a:srgbClr val="0070C0"/>
                </a:solidFill>
              </a:rPr>
              <a:t>L</a:t>
            </a:r>
            <a:r>
              <a:rPr lang="en-US" sz="2200" dirty="0">
                <a:solidFill>
                  <a:srgbClr val="0070C0"/>
                </a:solidFill>
              </a:rPr>
              <a:t>/L </a:t>
            </a:r>
            <a:r>
              <a:rPr lang="en-US" sz="2200" dirty="0"/>
              <a:t>in the Manning equation and </a:t>
            </a:r>
            <a:r>
              <a:rPr lang="en-US" sz="2200" dirty="0">
                <a:solidFill>
                  <a:srgbClr val="0070C0"/>
                </a:solidFill>
              </a:rPr>
              <a:t>D = 4R </a:t>
            </a:r>
            <a:r>
              <a:rPr lang="en-US" sz="2200" dirty="0"/>
              <a:t>(for circular pipes) in the Darcy-</a:t>
            </a:r>
            <a:r>
              <a:rPr lang="en-US" sz="2200" dirty="0" err="1"/>
              <a:t>Weisbach</a:t>
            </a:r>
            <a:r>
              <a:rPr lang="en-US" sz="2200" dirty="0"/>
              <a:t> equation gives: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267200" y="4023360"/>
                <a:ext cx="2942472" cy="48468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=0.1129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𝑅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𝑓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023360"/>
                <a:ext cx="2942472" cy="484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895600" y="4935584"/>
            <a:ext cx="8944302" cy="93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The relationship indicates dependence of n on hydraulic radius and f (diameter, velocity, viscosity, and pipe roughness)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36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077200" cy="5562600"/>
          </a:xfrm>
        </p:spPr>
        <p:txBody>
          <a:bodyPr>
            <a:noAutofit/>
          </a:bodyPr>
          <a:lstStyle/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Calculating n with the Darcy-</a:t>
            </a:r>
            <a:r>
              <a:rPr lang="en-US" sz="2400" b="1" dirty="0" err="1"/>
              <a:t>Weisbach</a:t>
            </a:r>
            <a:r>
              <a:rPr lang="en-US" sz="2400" b="1" dirty="0"/>
              <a:t> Equation</a:t>
            </a:r>
            <a:endParaRPr lang="en-US" sz="20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1089903"/>
              </p:ext>
            </p:extLst>
          </p:nvPr>
        </p:nvGraphicFramePr>
        <p:xfrm>
          <a:off x="2538413" y="2255530"/>
          <a:ext cx="871816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101">
                  <a:extLst>
                    <a:ext uri="{9D8B030D-6E8A-4147-A177-3AD203B41FA5}">
                      <a16:colId xmlns="" xmlns:a16="http://schemas.microsoft.com/office/drawing/2014/main" val="3126159451"/>
                    </a:ext>
                  </a:extLst>
                </a:gridCol>
                <a:gridCol w="733304">
                  <a:extLst>
                    <a:ext uri="{9D8B030D-6E8A-4147-A177-3AD203B41FA5}">
                      <a16:colId xmlns="" xmlns:a16="http://schemas.microsoft.com/office/drawing/2014/main" val="1023110638"/>
                    </a:ext>
                  </a:extLst>
                </a:gridCol>
                <a:gridCol w="794361">
                  <a:extLst>
                    <a:ext uri="{9D8B030D-6E8A-4147-A177-3AD203B41FA5}">
                      <a16:colId xmlns="" xmlns:a16="http://schemas.microsoft.com/office/drawing/2014/main" val="102296541"/>
                    </a:ext>
                  </a:extLst>
                </a:gridCol>
                <a:gridCol w="761783">
                  <a:extLst>
                    <a:ext uri="{9D8B030D-6E8A-4147-A177-3AD203B41FA5}">
                      <a16:colId xmlns="" xmlns:a16="http://schemas.microsoft.com/office/drawing/2014/main" val="259366550"/>
                    </a:ext>
                  </a:extLst>
                </a:gridCol>
                <a:gridCol w="761780">
                  <a:extLst>
                    <a:ext uri="{9D8B030D-6E8A-4147-A177-3AD203B41FA5}">
                      <a16:colId xmlns="" xmlns:a16="http://schemas.microsoft.com/office/drawing/2014/main" val="328162399"/>
                    </a:ext>
                  </a:extLst>
                </a:gridCol>
                <a:gridCol w="846423">
                  <a:extLst>
                    <a:ext uri="{9D8B030D-6E8A-4147-A177-3AD203B41FA5}">
                      <a16:colId xmlns="" xmlns:a16="http://schemas.microsoft.com/office/drawing/2014/main" val="3333168719"/>
                    </a:ext>
                  </a:extLst>
                </a:gridCol>
                <a:gridCol w="772067">
                  <a:extLst>
                    <a:ext uri="{9D8B030D-6E8A-4147-A177-3AD203B41FA5}">
                      <a16:colId xmlns="" xmlns:a16="http://schemas.microsoft.com/office/drawing/2014/main" val="4112422709"/>
                    </a:ext>
                  </a:extLst>
                </a:gridCol>
                <a:gridCol w="733303">
                  <a:extLst>
                    <a:ext uri="{9D8B030D-6E8A-4147-A177-3AD203B41FA5}">
                      <a16:colId xmlns="" xmlns:a16="http://schemas.microsoft.com/office/drawing/2014/main" val="2495124408"/>
                    </a:ext>
                  </a:extLst>
                </a:gridCol>
                <a:gridCol w="896262">
                  <a:extLst>
                    <a:ext uri="{9D8B030D-6E8A-4147-A177-3AD203B41FA5}">
                      <a16:colId xmlns="" xmlns:a16="http://schemas.microsoft.com/office/drawing/2014/main" val="1697358356"/>
                    </a:ext>
                  </a:extLst>
                </a:gridCol>
                <a:gridCol w="814782">
                  <a:extLst>
                    <a:ext uri="{9D8B030D-6E8A-4147-A177-3AD203B41FA5}">
                      <a16:colId xmlns="" xmlns:a16="http://schemas.microsoft.com/office/drawing/2014/main" val="1302438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Pipe diameters (inches)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64669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Condition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55764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Extra care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940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Typical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642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Substandard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2714938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819400" y="1828800"/>
            <a:ext cx="7872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Table: Suggested values of Manning n for sewer design calculations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4253503"/>
            <a:ext cx="9356834" cy="258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0000"/>
                </a:solidFill>
              </a:rPr>
              <a:t>Extra care values are calculated from the Darcy-</a:t>
            </a:r>
            <a:r>
              <a:rPr lang="en-US" sz="1700" dirty="0" err="1">
                <a:solidFill>
                  <a:srgbClr val="FF0000"/>
                </a:solidFill>
              </a:rPr>
              <a:t>Weisbach</a:t>
            </a:r>
            <a:r>
              <a:rPr lang="en-US" sz="1700" dirty="0">
                <a:solidFill>
                  <a:srgbClr val="FF0000"/>
                </a:solidFill>
              </a:rPr>
              <a:t> equation for 15 °C, 0.61 </a:t>
            </a:r>
            <a:r>
              <a:rPr lang="en-US" sz="1700" dirty="0" err="1">
                <a:solidFill>
                  <a:srgbClr val="FF0000"/>
                </a:solidFill>
              </a:rPr>
              <a:t>mps</a:t>
            </a:r>
            <a:r>
              <a:rPr lang="en-US" sz="1700" dirty="0">
                <a:solidFill>
                  <a:srgbClr val="FF0000"/>
                </a:solidFill>
              </a:rPr>
              <a:t> velocity, ε = 0.03 mm.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The extra-care values correspond to </a:t>
            </a:r>
            <a:r>
              <a:rPr lang="en-US" sz="1700" dirty="0">
                <a:solidFill>
                  <a:srgbClr val="0070C0"/>
                </a:solidFill>
              </a:rPr>
              <a:t>clean water flowing </a:t>
            </a:r>
            <a:r>
              <a:rPr lang="en-US" sz="1700" dirty="0"/>
              <a:t>in a </a:t>
            </a:r>
            <a:r>
              <a:rPr lang="en-US" sz="1700" dirty="0">
                <a:solidFill>
                  <a:srgbClr val="0070C0"/>
                </a:solidFill>
              </a:rPr>
              <a:t>clean, well-aligned pipe</a:t>
            </a:r>
            <a:r>
              <a:rPr lang="en-US" sz="1700" dirty="0"/>
              <a:t>. 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It seems reasonable to increase them by about </a:t>
            </a:r>
            <a:r>
              <a:rPr lang="en-US" sz="1700" dirty="0">
                <a:solidFill>
                  <a:srgbClr val="0070C0"/>
                </a:solidFill>
              </a:rPr>
              <a:t>15 percent </a:t>
            </a:r>
            <a:r>
              <a:rPr lang="en-US" sz="1700" dirty="0"/>
              <a:t>to allow for </a:t>
            </a:r>
            <a:r>
              <a:rPr lang="en-US" sz="1700" dirty="0">
                <a:solidFill>
                  <a:srgbClr val="0070C0"/>
                </a:solidFill>
              </a:rPr>
              <a:t>good—but</a:t>
            </a:r>
            <a:r>
              <a:rPr lang="en-US" sz="1700" dirty="0"/>
              <a:t> </a:t>
            </a:r>
            <a:r>
              <a:rPr lang="en-US" sz="1700" dirty="0">
                <a:solidFill>
                  <a:srgbClr val="0070C0"/>
                </a:solidFill>
              </a:rPr>
              <a:t>less than ideal</a:t>
            </a:r>
            <a:r>
              <a:rPr lang="en-US" sz="1700" dirty="0"/>
              <a:t>—conditions in the pipe. </a:t>
            </a:r>
          </a:p>
          <a:p>
            <a:pPr marL="285750" indent="-285750" algn="just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700" dirty="0"/>
              <a:t>The </a:t>
            </a:r>
            <a:r>
              <a:rPr lang="en-US" sz="1700" dirty="0">
                <a:solidFill>
                  <a:srgbClr val="0070C0"/>
                </a:solidFill>
              </a:rPr>
              <a:t>type of pipe</a:t>
            </a:r>
            <a:r>
              <a:rPr lang="en-US" sz="1700" dirty="0"/>
              <a:t>, the care taken during </a:t>
            </a:r>
            <a:r>
              <a:rPr lang="en-US" sz="1700" dirty="0">
                <a:solidFill>
                  <a:srgbClr val="0070C0"/>
                </a:solidFill>
              </a:rPr>
              <a:t>construction</a:t>
            </a:r>
            <a:r>
              <a:rPr lang="en-US" sz="1700" dirty="0"/>
              <a:t> and in making </a:t>
            </a:r>
            <a:r>
              <a:rPr lang="en-US" sz="1700" dirty="0">
                <a:solidFill>
                  <a:srgbClr val="0070C0"/>
                </a:solidFill>
              </a:rPr>
              <a:t>connections</a:t>
            </a:r>
            <a:r>
              <a:rPr lang="en-US" sz="1700" dirty="0"/>
              <a:t>, and </a:t>
            </a:r>
            <a:r>
              <a:rPr lang="en-US" sz="1700" dirty="0">
                <a:solidFill>
                  <a:srgbClr val="0070C0"/>
                </a:solidFill>
              </a:rPr>
              <a:t>cleaning maintenance </a:t>
            </a:r>
            <a:r>
              <a:rPr lang="en-US" sz="1700" dirty="0"/>
              <a:t>determine whether </a:t>
            </a:r>
            <a:r>
              <a:rPr lang="en-US" sz="1700" dirty="0" err="1"/>
              <a:t>extracare</a:t>
            </a:r>
            <a:r>
              <a:rPr lang="en-US" sz="1700" dirty="0"/>
              <a:t>, typical, or substandard conditions actually exist in a sewer pipe over its </a:t>
            </a:r>
            <a:r>
              <a:rPr lang="en-US" sz="1700" dirty="0">
                <a:solidFill>
                  <a:srgbClr val="0070C0"/>
                </a:solidFill>
              </a:rPr>
              <a:t>lifetime</a:t>
            </a:r>
            <a:r>
              <a:rPr lang="en-US" sz="1700" dirty="0"/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85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271827"/>
            <a:ext cx="9025759" cy="5357574"/>
          </a:xfrm>
        </p:spPr>
        <p:txBody>
          <a:bodyPr>
            <a:noAutofit/>
          </a:bodyPr>
          <a:lstStyle/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Variation of n with Depth</a:t>
            </a:r>
            <a:endParaRPr lang="en-US" sz="2000" b="1" dirty="0"/>
          </a:p>
          <a:p>
            <a:pPr lvl="2" algn="just"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Experiments conducted to determine the effect of variation of depth of flow on ‘n’ have shown that:</a:t>
            </a:r>
          </a:p>
          <a:p>
            <a:pPr lvl="3" algn="just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70C0"/>
                </a:solidFill>
              </a:rPr>
              <a:t>n</a:t>
            </a:r>
            <a:r>
              <a:rPr lang="en-US" sz="1800" dirty="0"/>
              <a:t> is </a:t>
            </a:r>
            <a:r>
              <a:rPr lang="en-US" sz="1800" dirty="0">
                <a:solidFill>
                  <a:srgbClr val="0070C0"/>
                </a:solidFill>
              </a:rPr>
              <a:t>greater</a:t>
            </a:r>
            <a:r>
              <a:rPr lang="en-US" sz="1800" dirty="0"/>
              <a:t> in </a:t>
            </a:r>
            <a:r>
              <a:rPr lang="en-US" sz="1800" dirty="0">
                <a:solidFill>
                  <a:srgbClr val="0070C0"/>
                </a:solidFill>
              </a:rPr>
              <a:t>partially filled </a:t>
            </a:r>
            <a:r>
              <a:rPr lang="en-US" sz="1800" dirty="0"/>
              <a:t>round sewer pipe than in a </a:t>
            </a:r>
            <a:r>
              <a:rPr lang="en-US" sz="1800" dirty="0">
                <a:solidFill>
                  <a:srgbClr val="0070C0"/>
                </a:solidFill>
              </a:rPr>
              <a:t>full pipe </a:t>
            </a:r>
          </a:p>
          <a:p>
            <a:pPr lvl="2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An empirical relationship for ‘</a:t>
            </a:r>
            <a:r>
              <a:rPr lang="en-US" sz="2200" dirty="0">
                <a:solidFill>
                  <a:srgbClr val="0070C0"/>
                </a:solidFill>
              </a:rPr>
              <a:t>n’</a:t>
            </a:r>
            <a:r>
              <a:rPr lang="en-US" sz="2200" dirty="0"/>
              <a:t> as a function of </a:t>
            </a:r>
            <a:r>
              <a:rPr lang="en-US" sz="2200" dirty="0">
                <a:solidFill>
                  <a:srgbClr val="0070C0"/>
                </a:solidFill>
              </a:rPr>
              <a:t>depth</a:t>
            </a:r>
            <a:r>
              <a:rPr lang="en-US" sz="2200" dirty="0"/>
              <a:t> of flow is given by: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886200" y="4177942"/>
                <a:ext cx="6094296" cy="85125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=1+2.75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𝐷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−8.55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𝐷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+10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𝐷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3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−4.22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𝐷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177942"/>
                <a:ext cx="6094296" cy="8512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467444" y="5181600"/>
            <a:ext cx="60481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where: n = Manning’s n for a partially full pipe</a:t>
            </a:r>
          </a:p>
          <a:p>
            <a:r>
              <a:rPr lang="en-US" sz="1600" dirty="0"/>
              <a:t>            </a:t>
            </a:r>
            <a:r>
              <a:rPr lang="en-US" sz="1600" dirty="0" err="1"/>
              <a:t>n</a:t>
            </a:r>
            <a:r>
              <a:rPr lang="en-US" sz="1600" baseline="-25000" dirty="0" err="1"/>
              <a:t>f</a:t>
            </a:r>
            <a:r>
              <a:rPr lang="en-US" sz="1600" dirty="0"/>
              <a:t> = N = Manning’s n for a full pipe</a:t>
            </a:r>
          </a:p>
          <a:p>
            <a:r>
              <a:rPr lang="en-US" sz="1600" dirty="0"/>
              <a:t>             d = depth of flow (m)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6999" y="6096001"/>
            <a:ext cx="912560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practice of varying ‘n’ with depth of flow is not recommended, but it makes </a:t>
            </a:r>
            <a:r>
              <a:rPr lang="en-US" dirty="0">
                <a:solidFill>
                  <a:srgbClr val="0070C0"/>
                </a:solidFill>
              </a:rPr>
              <a:t>little difference in actual design</a:t>
            </a:r>
            <a:r>
              <a:rPr lang="en-US" dirty="0"/>
              <a:t>.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58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143000"/>
            <a:ext cx="9262241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3"/>
            </a:pPr>
            <a:r>
              <a:rPr lang="en-US" sz="2400" b="1" dirty="0"/>
              <a:t>Partial Depth Calculations</a:t>
            </a:r>
            <a:endParaRPr lang="en-US" sz="2000" b="1" dirty="0"/>
          </a:p>
          <a:p>
            <a:pPr lvl="2" algn="just"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Fluid </a:t>
            </a:r>
            <a:r>
              <a:rPr lang="en-US" sz="2200" dirty="0">
                <a:solidFill>
                  <a:srgbClr val="0070C0"/>
                </a:solidFill>
              </a:rPr>
              <a:t>flow equations </a:t>
            </a:r>
            <a:r>
              <a:rPr lang="en-US" sz="2200" dirty="0"/>
              <a:t>are used for conduits of all </a:t>
            </a:r>
            <a:r>
              <a:rPr lang="en-US" sz="2200" dirty="0">
                <a:solidFill>
                  <a:srgbClr val="0070C0"/>
                </a:solidFill>
              </a:rPr>
              <a:t>shapes</a:t>
            </a:r>
            <a:r>
              <a:rPr lang="en-US" sz="2200" dirty="0"/>
              <a:t> flowing either </a:t>
            </a:r>
            <a:r>
              <a:rPr lang="en-US" sz="2200" dirty="0">
                <a:solidFill>
                  <a:srgbClr val="0070C0"/>
                </a:solidFill>
              </a:rPr>
              <a:t>full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0070C0"/>
                </a:solidFill>
              </a:rPr>
              <a:t>partly full</a:t>
            </a:r>
            <a:r>
              <a:rPr lang="en-US" sz="2200" dirty="0"/>
              <a:t>. </a:t>
            </a:r>
          </a:p>
          <a:p>
            <a:pPr lvl="2" algn="just"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For conduits with </a:t>
            </a:r>
            <a:r>
              <a:rPr lang="en-US" sz="2200" dirty="0">
                <a:solidFill>
                  <a:srgbClr val="0070C0"/>
                </a:solidFill>
              </a:rPr>
              <a:t>complex cross </a:t>
            </a:r>
            <a:r>
              <a:rPr lang="en-US" sz="2200" dirty="0"/>
              <a:t>sections, equations, tables, or graphs must be available that give relationships between </a:t>
            </a:r>
            <a:r>
              <a:rPr lang="en-US" sz="2200" dirty="0">
                <a:solidFill>
                  <a:srgbClr val="0070C0"/>
                </a:solidFill>
              </a:rPr>
              <a:t>size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depth of flow </a:t>
            </a:r>
            <a:r>
              <a:rPr lang="en-US" sz="2200" dirty="0"/>
              <a:t>and the </a:t>
            </a:r>
            <a:r>
              <a:rPr lang="en-US" sz="2200" dirty="0">
                <a:solidFill>
                  <a:srgbClr val="0070C0"/>
                </a:solidFill>
              </a:rPr>
              <a:t>area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hydraulic radius</a:t>
            </a:r>
            <a:r>
              <a:rPr lang="en-US" sz="2200" dirty="0"/>
              <a:t>. </a:t>
            </a:r>
          </a:p>
          <a:p>
            <a:pPr lvl="2" algn="just"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For a </a:t>
            </a:r>
            <a:r>
              <a:rPr lang="en-US" sz="2200" dirty="0">
                <a:solidFill>
                  <a:srgbClr val="0070C0"/>
                </a:solidFill>
              </a:rPr>
              <a:t>circular shape sewer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4443457"/>
            <a:ext cx="3276600" cy="2088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0" y="4648200"/>
            <a:ext cx="3657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equations relating the pertinent variables are given below: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5943600"/>
            <a:ext cx="272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– internal diameter </a:t>
            </a:r>
          </a:p>
          <a:p>
            <a:r>
              <a:rPr lang="en-US" dirty="0"/>
              <a:t>d – depth of flow</a:t>
            </a:r>
          </a:p>
          <a:p>
            <a:r>
              <a:rPr lang="en-US" dirty="0"/>
              <a:t>a – flow area</a:t>
            </a:r>
          </a:p>
        </p:txBody>
      </p:sp>
      <p:sp>
        <p:nvSpPr>
          <p:cNvPr id="4" name="Isosceles Triangle 3"/>
          <p:cNvSpPr/>
          <p:nvPr/>
        </p:nvSpPr>
        <p:spPr>
          <a:xfrm flipV="1">
            <a:off x="8458200" y="5791200"/>
            <a:ext cx="222504" cy="76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21494" y="5943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61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0772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3"/>
            </a:pPr>
            <a:r>
              <a:rPr lang="en-US" sz="2400" b="1" dirty="0"/>
              <a:t>Partial Depth Calculations</a:t>
            </a:r>
            <a:endParaRPr lang="en-US" sz="20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667000" y="2133600"/>
                <a:ext cx="3352800" cy="4132670"/>
              </a:xfrm>
              <a:prstGeom prst="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:endParaRPr lang="en-US" sz="1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f>
                            <m:f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1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:endParaRPr lang="en-US" sz="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360°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:endParaRPr lang="en-US" sz="1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28098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133600"/>
                <a:ext cx="3352800" cy="4132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477000" y="2133600"/>
                <a:ext cx="4114800" cy="4318490"/>
              </a:xfrm>
              <a:prstGeom prst="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0988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𝑟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𝑅</m:t>
                          </m:r>
                        </m:den>
                      </m:f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360°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𝑠𝑖𝑛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𝜋𝜃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ea typeface="SimSun"/>
                  <a:cs typeface="Times New Roman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en-US" dirty="0">
                  <a:solidFill>
                    <a:srgbClr val="0070C0"/>
                  </a:solidFill>
                  <a:ea typeface="SimSun"/>
                  <a:cs typeface="Times New Roman"/>
                </a:endParaRPr>
              </a:p>
              <a:p>
                <a:pPr marL="339725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𝑉</m:t>
                          </m:r>
                        </m:den>
                      </m:f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𝑁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en-US" sz="1200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𝑞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𝑄</m:t>
                          </m:r>
                        </m:den>
                      </m:f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360°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360°</m:t>
                                  </m:r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𝑠𝑖𝑛</m:t>
                                  </m:r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SimSun"/>
                                      <a:cs typeface="Times New Roman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𝜋𝜃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  <a:latin typeface="Cambria Math"/>
                  <a:ea typeface="SimSun"/>
                  <a:cs typeface="Times New Roman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en-US" sz="100" i="1" dirty="0">
                  <a:solidFill>
                    <a:srgbClr val="0070C0"/>
                  </a:solidFill>
                  <a:latin typeface="Cambria Math"/>
                  <a:ea typeface="SimSun"/>
                  <a:cs typeface="Times New Roman"/>
                </a:endParaRPr>
              </a:p>
              <a:p>
                <a:pPr marL="339725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𝑁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ea typeface="SimSun"/>
                              <a:cs typeface="Times New Roman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SimSun"/>
                                  <a:cs typeface="Times New Roman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2133600"/>
                <a:ext cx="4114800" cy="4318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03326" y="1679243"/>
            <a:ext cx="2640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Hydraulic elements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14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76600" y="1268968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Table: Hydraulic elements of circular sewer running partially full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3200" y="1676400"/>
          <a:ext cx="7772400" cy="495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550">
                  <a:extLst>
                    <a:ext uri="{9D8B030D-6E8A-4147-A177-3AD203B41FA5}">
                      <a16:colId xmlns="" xmlns:a16="http://schemas.microsoft.com/office/drawing/2014/main" val="2125368829"/>
                    </a:ext>
                  </a:extLst>
                </a:gridCol>
                <a:gridCol w="971550">
                  <a:extLst>
                    <a:ext uri="{9D8B030D-6E8A-4147-A177-3AD203B41FA5}">
                      <a16:colId xmlns="" xmlns:a16="http://schemas.microsoft.com/office/drawing/2014/main" val="3414054604"/>
                    </a:ext>
                  </a:extLst>
                </a:gridCol>
                <a:gridCol w="971550">
                  <a:extLst>
                    <a:ext uri="{9D8B030D-6E8A-4147-A177-3AD203B41FA5}">
                      <a16:colId xmlns="" xmlns:a16="http://schemas.microsoft.com/office/drawing/2014/main" val="24027344"/>
                    </a:ext>
                  </a:extLst>
                </a:gridCol>
                <a:gridCol w="971550">
                  <a:extLst>
                    <a:ext uri="{9D8B030D-6E8A-4147-A177-3AD203B41FA5}">
                      <a16:colId xmlns="" xmlns:a16="http://schemas.microsoft.com/office/drawing/2014/main" val="3304858687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3570055073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2757356418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1192419817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2940382977"/>
                    </a:ext>
                  </a:extLst>
                </a:gridCol>
                <a:gridCol w="777240">
                  <a:extLst>
                    <a:ext uri="{9D8B030D-6E8A-4147-A177-3AD203B41FA5}">
                      <a16:colId xmlns="" xmlns:a16="http://schemas.microsoft.com/office/drawing/2014/main" val="227493125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n = N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For variable 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98297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d/D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a/A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p/P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r/R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v/V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q/Q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v/V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q/Q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n/N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7218800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7832463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0.949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0.795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1.194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1.125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1.068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1.058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1.004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523582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0.705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1.217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1.140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0.978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1.136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4628862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0.748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0.631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1.185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1.120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0.838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0.952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0.712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1.176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7096942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0.564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1.110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0.557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1.205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69565617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0.405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1.235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51179283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0.373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0.436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0.856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0.901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0.336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0.712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1.266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05867146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0.252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0.369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0.776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1.282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094927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0.485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0.487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1.266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6506159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0.401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0.329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1.220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1009057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1.000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933219220"/>
                  </a:ext>
                </a:extLst>
              </a:tr>
            </a:tbl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86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720"/>
          <a:stretch/>
        </p:blipFill>
        <p:spPr>
          <a:xfrm>
            <a:off x="2676871" y="1133743"/>
            <a:ext cx="7789245" cy="49377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5700" y="6443681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Figure: Hydraulic elements plot for circular conduits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03788" y="5986046"/>
            <a:ext cx="4535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Hydraulic elements as ratio to full conduit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229600" y="1219200"/>
            <a:ext cx="0" cy="457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346838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17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323" y="1143000"/>
            <a:ext cx="9065173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b="1" dirty="0"/>
              <a:t>Minor Losses in Junction Structures</a:t>
            </a:r>
            <a:endParaRPr lang="en-US" sz="2000" b="1" dirty="0"/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occurs when there are </a:t>
            </a:r>
            <a:r>
              <a:rPr lang="en-US" sz="2200" dirty="0">
                <a:solidFill>
                  <a:srgbClr val="0070C0"/>
                </a:solidFill>
              </a:rPr>
              <a:t>local flow restrictions </a:t>
            </a:r>
            <a:r>
              <a:rPr lang="en-US" sz="2200" dirty="0"/>
              <a:t>and/or </a:t>
            </a:r>
            <a:r>
              <a:rPr lang="en-US" sz="2200" dirty="0">
                <a:solidFill>
                  <a:srgbClr val="0070C0"/>
                </a:solidFill>
              </a:rPr>
              <a:t>disturbances</a:t>
            </a:r>
            <a:r>
              <a:rPr lang="en-US" sz="2200" dirty="0"/>
              <a:t> at:</a:t>
            </a:r>
          </a:p>
          <a:p>
            <a:pPr lvl="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manholes and lateral inlets </a:t>
            </a:r>
            <a:endParaRPr lang="en-US" sz="2000" baseline="30000" dirty="0"/>
          </a:p>
          <a:p>
            <a:pPr lvl="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flow measurement sections</a:t>
            </a:r>
          </a:p>
          <a:p>
            <a:pPr lvl="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similar pipe appurtenances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total head loss along a pipe is the sum of the </a:t>
            </a:r>
            <a:r>
              <a:rPr lang="en-US" sz="2200" dirty="0">
                <a:solidFill>
                  <a:srgbClr val="0070C0"/>
                </a:solidFill>
              </a:rPr>
              <a:t>frictional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minor</a:t>
            </a:r>
            <a:r>
              <a:rPr lang="en-US" sz="2200" dirty="0"/>
              <a:t> losses.</a:t>
            </a:r>
          </a:p>
          <a:p>
            <a:pPr lvl="2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Bends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valves</a:t>
            </a:r>
            <a:r>
              <a:rPr lang="en-US" sz="2200" dirty="0"/>
              <a:t> are rare in </a:t>
            </a:r>
            <a:r>
              <a:rPr lang="en-US" sz="2200" dirty="0">
                <a:solidFill>
                  <a:srgbClr val="0070C0"/>
                </a:solidFill>
              </a:rPr>
              <a:t>gravity sewer systems:</a:t>
            </a:r>
            <a:endParaRPr lang="en-US" sz="2200" dirty="0"/>
          </a:p>
          <a:p>
            <a:pPr lvl="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most of the </a:t>
            </a:r>
            <a:r>
              <a:rPr lang="en-US" sz="2000" dirty="0">
                <a:solidFill>
                  <a:srgbClr val="0070C0"/>
                </a:solidFill>
              </a:rPr>
              <a:t>minor losses </a:t>
            </a:r>
            <a:r>
              <a:rPr lang="en-US" sz="2000" dirty="0"/>
              <a:t>are attributed to </a:t>
            </a:r>
            <a:r>
              <a:rPr lang="en-US" sz="2000" dirty="0">
                <a:solidFill>
                  <a:srgbClr val="0070C0"/>
                </a:solidFill>
              </a:rPr>
              <a:t>manholes</a:t>
            </a:r>
            <a:r>
              <a:rPr lang="en-US" sz="20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43000"/>
            <a:ext cx="8077200" cy="5486400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4"/>
            </a:pPr>
            <a:r>
              <a:rPr lang="en-US" sz="2400" b="1" dirty="0"/>
              <a:t>Minor Losses in Junction Structures</a:t>
            </a:r>
            <a:endParaRPr lang="en-US" sz="2000" b="1" dirty="0"/>
          </a:p>
          <a:p>
            <a:pPr lvl="2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Traditionally, the </a:t>
            </a:r>
            <a:r>
              <a:rPr lang="en-US" sz="2200" dirty="0">
                <a:solidFill>
                  <a:srgbClr val="0070C0"/>
                </a:solidFill>
              </a:rPr>
              <a:t>minor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head loss </a:t>
            </a:r>
            <a:r>
              <a:rPr lang="en-US" sz="2200" dirty="0"/>
              <a:t>is expressed as:</a:t>
            </a:r>
          </a:p>
          <a:p>
            <a:pPr lvl="3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the product of a minor loss coefficient and the </a:t>
            </a:r>
            <a:r>
              <a:rPr lang="en-US" sz="2000" dirty="0">
                <a:solidFill>
                  <a:srgbClr val="0070C0"/>
                </a:solidFill>
              </a:rPr>
              <a:t>absolute difference</a:t>
            </a:r>
            <a:r>
              <a:rPr lang="en-US" sz="2000" dirty="0"/>
              <a:t> between the velocity heads upstream and downstream of the appurtenance.</a:t>
            </a:r>
          </a:p>
          <a:p>
            <a:pPr lvl="2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i="1" dirty="0" err="1">
                <a:solidFill>
                  <a:srgbClr val="0070C0"/>
                </a:solidFill>
              </a:rPr>
              <a:t>Eergy</a:t>
            </a:r>
            <a:r>
              <a:rPr lang="en-US" sz="2200" b="1" i="1" dirty="0">
                <a:solidFill>
                  <a:srgbClr val="0070C0"/>
                </a:solidFill>
              </a:rPr>
              <a:t>-loss method </a:t>
            </a:r>
            <a:endParaRPr lang="en-US" sz="2200" dirty="0"/>
          </a:p>
          <a:p>
            <a:pPr lvl="3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Used for all </a:t>
            </a:r>
            <a:r>
              <a:rPr lang="en-US" sz="2000" dirty="0">
                <a:solidFill>
                  <a:srgbClr val="0070C0"/>
                </a:solidFill>
              </a:rPr>
              <a:t>inlet-pipe invert elevations </a:t>
            </a:r>
            <a:r>
              <a:rPr lang="en-US" sz="2000" dirty="0"/>
              <a:t>lie </a:t>
            </a:r>
            <a:r>
              <a:rPr lang="en-US" sz="2000" dirty="0">
                <a:solidFill>
                  <a:srgbClr val="FF0000"/>
                </a:solidFill>
              </a:rPr>
              <a:t>below</a:t>
            </a:r>
            <a:r>
              <a:rPr lang="en-US" sz="2000" dirty="0"/>
              <a:t> the elevation of the predicted depth of water surface in the structure.</a:t>
            </a:r>
          </a:p>
          <a:p>
            <a:pPr lvl="3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Head loss through the structure can be computed with</a:t>
            </a:r>
            <a:endParaRPr lang="en-US" sz="32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810000" y="5731142"/>
                <a:ext cx="1568506" cy="89825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=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Sun"/>
                          <a:cs typeface="Times New Roman"/>
                        </a:rPr>
                        <m:t>𝑘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imSun"/>
                                  <a:cs typeface="Times New Roman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imSun"/>
                              <a:cs typeface="Times New Roman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5731142"/>
                <a:ext cx="1568506" cy="8982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019800" y="5943601"/>
            <a:ext cx="449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Where V</a:t>
            </a:r>
            <a:r>
              <a:rPr lang="en-US" baseline="-25000" dirty="0"/>
              <a:t>o</a:t>
            </a:r>
            <a:r>
              <a:rPr lang="en-US" dirty="0"/>
              <a:t> = velocity in the </a:t>
            </a:r>
            <a:r>
              <a:rPr lang="en-US" dirty="0">
                <a:solidFill>
                  <a:srgbClr val="0070C0"/>
                </a:solidFill>
              </a:rPr>
              <a:t>outlet pipe</a:t>
            </a:r>
          </a:p>
          <a:p>
            <a:r>
              <a:rPr lang="en-US" dirty="0"/>
              <a:t>              k = </a:t>
            </a:r>
            <a:r>
              <a:rPr lang="en-US" dirty="0">
                <a:solidFill>
                  <a:srgbClr val="0070C0"/>
                </a:solidFill>
              </a:rPr>
              <a:t>adjusted</a:t>
            </a:r>
            <a:r>
              <a:rPr lang="en-US" dirty="0"/>
              <a:t> minor loss coefficient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24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599" y="1082450"/>
            <a:ext cx="9151883" cy="5623151"/>
          </a:xfrm>
        </p:spPr>
        <p:txBody>
          <a:bodyPr>
            <a:noAutofit/>
          </a:bodyPr>
          <a:lstStyle/>
          <a:p>
            <a:pPr marL="117475" lvl="1"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dirty="0"/>
              <a:t>Minimum velocity required to move sediment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Camp Formula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Used to calculate the </a:t>
            </a:r>
            <a:r>
              <a:rPr lang="en-US" sz="2200" dirty="0">
                <a:solidFill>
                  <a:srgbClr val="0070C0"/>
                </a:solidFill>
              </a:rPr>
              <a:t>minimum velocity</a:t>
            </a:r>
            <a:r>
              <a:rPr lang="en-US" sz="2200" dirty="0"/>
              <a:t> required to move sediment in a sewer pipe. Camp (1946). 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Applying the Manning equation with results of studies by Shields (1936) on sediment transport yields: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029201" y="4206232"/>
                <a:ext cx="3486019" cy="67056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− 1)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4206232"/>
                <a:ext cx="3486019" cy="670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886200" y="5048072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min</a:t>
            </a:r>
            <a:r>
              <a:rPr lang="en-US" dirty="0"/>
              <a:t> = minimum velocity (m/s)</a:t>
            </a:r>
          </a:p>
          <a:p>
            <a:r>
              <a:rPr lang="en-US" dirty="0"/>
              <a:t>      r = hydraulic radius for partial </a:t>
            </a:r>
            <a:r>
              <a:rPr lang="en-US" dirty="0" smtClean="0"/>
              <a:t>full </a:t>
            </a:r>
            <a:r>
              <a:rPr lang="en-US" dirty="0"/>
              <a:t>pipe (m)</a:t>
            </a:r>
          </a:p>
          <a:p>
            <a:r>
              <a:rPr lang="en-US" dirty="0"/>
              <a:t>      s = specific gravity</a:t>
            </a:r>
          </a:p>
          <a:p>
            <a:r>
              <a:rPr lang="en-US" dirty="0"/>
              <a:t>     d = particle diameter (m)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6211670"/>
            <a:ext cx="7696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 is a constant = 0.04 to start motion of a </a:t>
            </a:r>
            <a:r>
              <a:rPr lang="en-US" dirty="0">
                <a:solidFill>
                  <a:srgbClr val="0070C0"/>
                </a:solidFill>
              </a:rPr>
              <a:t>clean granular particle </a:t>
            </a:r>
          </a:p>
          <a:p>
            <a:r>
              <a:rPr lang="en-US" dirty="0"/>
              <a:t>                          = 0.8 for adequate self-cleansing of a </a:t>
            </a:r>
            <a:r>
              <a:rPr lang="en-US" dirty="0">
                <a:solidFill>
                  <a:srgbClr val="0070C0"/>
                </a:solidFill>
              </a:rPr>
              <a:t>cohesive material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93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8786734" cy="85319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Hydrological processes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31" t="30328" r="26038" b="10000"/>
          <a:stretch/>
        </p:blipFill>
        <p:spPr bwMode="auto">
          <a:xfrm>
            <a:off x="1676400" y="1097419"/>
            <a:ext cx="9677400" cy="576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741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082450"/>
            <a:ext cx="8077200" cy="5623151"/>
          </a:xfrm>
        </p:spPr>
        <p:txBody>
          <a:bodyPr>
            <a:noAutofit/>
          </a:bodyPr>
          <a:lstStyle/>
          <a:p>
            <a:pPr marL="117475" lvl="1" indent="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b="1" dirty="0"/>
              <a:t>Minimum velocity required to move sediment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Yao’s Method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To determine minimum velocity based on </a:t>
            </a:r>
            <a:r>
              <a:rPr lang="en-US" sz="2200" dirty="0">
                <a:solidFill>
                  <a:srgbClr val="0070C0"/>
                </a:solidFill>
              </a:rPr>
              <a:t>shear stress</a:t>
            </a:r>
            <a:r>
              <a:rPr lang="en-US" sz="2200" dirty="0"/>
              <a:t>. </a:t>
            </a:r>
          </a:p>
          <a:p>
            <a:pPr marL="460375" lvl="1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For sewers </a:t>
            </a:r>
            <a:r>
              <a:rPr lang="en-US" sz="2200" dirty="0">
                <a:solidFill>
                  <a:srgbClr val="0070C0"/>
                </a:solidFill>
              </a:rPr>
              <a:t>less than half full </a:t>
            </a:r>
            <a:r>
              <a:rPr lang="en-US" sz="1800" dirty="0">
                <a:solidFill>
                  <a:srgbClr val="0070C0"/>
                </a:solidFill>
              </a:rPr>
              <a:t>(d&lt; 0.5D)</a:t>
            </a:r>
            <a:r>
              <a:rPr lang="en-US" sz="1800" dirty="0"/>
              <a:t>, </a:t>
            </a:r>
            <a:r>
              <a:rPr lang="en-US" sz="2200" dirty="0"/>
              <a:t>the minimum velocity is: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657601" y="3276601"/>
                <a:ext cx="4885375" cy="86478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0.935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(1−0.08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1" y="3276601"/>
                <a:ext cx="4885375" cy="8647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886200" y="4343400"/>
            <a:ext cx="52578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V</a:t>
            </a:r>
            <a:r>
              <a:rPr lang="en-US" baseline="-25000" dirty="0" err="1"/>
              <a:t>min</a:t>
            </a:r>
            <a:r>
              <a:rPr lang="en-US" dirty="0"/>
              <a:t> = minimum velocity (m/s)</a:t>
            </a:r>
          </a:p>
          <a:p>
            <a:pPr>
              <a:lnSpc>
                <a:spcPct val="110000"/>
              </a:lnSpc>
            </a:pPr>
            <a:r>
              <a:rPr lang="en-US" dirty="0"/>
              <a:t>      n = Manning’s n</a:t>
            </a:r>
          </a:p>
          <a:p>
            <a:pPr>
              <a:lnSpc>
                <a:spcPct val="110000"/>
              </a:lnSpc>
            </a:pPr>
            <a:r>
              <a:rPr lang="en-US" dirty="0"/>
              <a:t>      </a:t>
            </a:r>
            <a:r>
              <a:rPr lang="en-US" dirty="0">
                <a:sym typeface="Symbol" panose="05050102010706020507" pitchFamily="18" charset="2"/>
              </a:rPr>
              <a:t></a:t>
            </a:r>
            <a:r>
              <a:rPr lang="en-US" baseline="-25000" dirty="0">
                <a:sym typeface="Symbol" panose="05050102010706020507" pitchFamily="18" charset="2"/>
              </a:rPr>
              <a:t>o</a:t>
            </a:r>
            <a:r>
              <a:rPr lang="en-US" dirty="0"/>
              <a:t> = minimum shear stress (Pa)</a:t>
            </a:r>
          </a:p>
          <a:p>
            <a:pPr>
              <a:lnSpc>
                <a:spcPct val="110000"/>
              </a:lnSpc>
            </a:pPr>
            <a:r>
              <a:rPr lang="en-US" dirty="0"/>
              <a:t>     d = depth of flow (m)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5711058"/>
            <a:ext cx="76962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Yao recommends using critical shear stress:</a:t>
            </a:r>
          </a:p>
          <a:p>
            <a:pPr marL="742950" lvl="1" indent="-285750">
              <a:lnSpc>
                <a:spcPct val="11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/>
              <a:t>For sanitary sewers     0.1 - 0.2 Pa</a:t>
            </a:r>
          </a:p>
          <a:p>
            <a:pPr marL="742950" lvl="1" indent="-285750">
              <a:lnSpc>
                <a:spcPct val="11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/>
              <a:t>For combined sewers  0.3 - 0.4 Pa   (may have larger solids)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15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14426"/>
            <a:ext cx="9230710" cy="5591175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Self-cleansing in Storm Sewers</a:t>
            </a:r>
          </a:p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b="1" dirty="0"/>
              <a:t>Traditional Approach to Self-Cleansing</a:t>
            </a:r>
          </a:p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Traditionally, an </a:t>
            </a:r>
            <a:r>
              <a:rPr lang="en-US" sz="2200" dirty="0">
                <a:solidFill>
                  <a:srgbClr val="0070C0"/>
                </a:solidFill>
              </a:rPr>
              <a:t>experience-based criterion </a:t>
            </a:r>
            <a:r>
              <a:rPr lang="en-US" sz="2200" dirty="0"/>
              <a:t>of </a:t>
            </a:r>
            <a:r>
              <a:rPr lang="en-US" sz="2200" b="1" dirty="0">
                <a:solidFill>
                  <a:srgbClr val="0070C0"/>
                </a:solidFill>
              </a:rPr>
              <a:t>0.61 </a:t>
            </a:r>
            <a:r>
              <a:rPr lang="en-US" sz="2200" b="1" dirty="0" err="1">
                <a:solidFill>
                  <a:srgbClr val="0070C0"/>
                </a:solidFill>
              </a:rPr>
              <a:t>mps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for </a:t>
            </a:r>
            <a:r>
              <a:rPr lang="en-US" sz="2200" b="1" dirty="0">
                <a:solidFill>
                  <a:srgbClr val="FF0000"/>
                </a:solidFill>
              </a:rPr>
              <a:t>full pipe flow </a:t>
            </a:r>
            <a:r>
              <a:rPr lang="en-US" sz="2200" dirty="0"/>
              <a:t>was adopted and incorporated into most </a:t>
            </a:r>
            <a:r>
              <a:rPr lang="en-US" sz="2200" dirty="0">
                <a:solidFill>
                  <a:srgbClr val="0070C0"/>
                </a:solidFill>
              </a:rPr>
              <a:t>codes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guidelines</a:t>
            </a:r>
            <a:r>
              <a:rPr lang="en-US" sz="2200" dirty="0"/>
              <a:t> as the </a:t>
            </a:r>
            <a:r>
              <a:rPr lang="en-US" sz="2200" b="1" dirty="0"/>
              <a:t>minimum velocity </a:t>
            </a:r>
            <a:r>
              <a:rPr lang="en-US" sz="2200" dirty="0"/>
              <a:t>requirement for </a:t>
            </a:r>
            <a:r>
              <a:rPr lang="en-US" sz="2200" b="1" dirty="0">
                <a:solidFill>
                  <a:srgbClr val="0070C0"/>
                </a:solidFill>
              </a:rPr>
              <a:t>self-cleansing</a:t>
            </a:r>
            <a:r>
              <a:rPr lang="en-US" sz="2200" dirty="0"/>
              <a:t>. </a:t>
            </a:r>
          </a:p>
          <a:p>
            <a:pPr marL="707263" lvl="2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</a:rPr>
              <a:t>overdesign</a:t>
            </a:r>
            <a:r>
              <a:rPr lang="en-US" sz="2000" dirty="0"/>
              <a:t> (steeper slopes than needed) of </a:t>
            </a:r>
            <a:r>
              <a:rPr lang="en-US" sz="2000" dirty="0">
                <a:solidFill>
                  <a:srgbClr val="0070C0"/>
                </a:solidFill>
              </a:rPr>
              <a:t>small-diameter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pipes</a:t>
            </a:r>
          </a:p>
          <a:p>
            <a:pPr marL="707263" lvl="2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>
                <a:solidFill>
                  <a:srgbClr val="0070C0"/>
                </a:solidFill>
              </a:rPr>
              <a:t>underdesign</a:t>
            </a:r>
            <a:r>
              <a:rPr lang="en-US" sz="2000" dirty="0"/>
              <a:t> (flatter slopes than needed) of </a:t>
            </a:r>
            <a:r>
              <a:rPr lang="en-US" sz="2000" dirty="0">
                <a:solidFill>
                  <a:srgbClr val="0070C0"/>
                </a:solidFill>
              </a:rPr>
              <a:t>larger pipes</a:t>
            </a:r>
          </a:p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A problem exists with traditional criteria as </a:t>
            </a:r>
            <a:r>
              <a:rPr lang="en-US" sz="2200" dirty="0">
                <a:solidFill>
                  <a:srgbClr val="0070C0"/>
                </a:solidFill>
              </a:rPr>
              <a:t>velocity magnitude </a:t>
            </a:r>
            <a:r>
              <a:rPr lang="en-US" sz="2200" dirty="0">
                <a:solidFill>
                  <a:srgbClr val="FF0000"/>
                </a:solidFill>
              </a:rPr>
              <a:t>alone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is a poor indicator of </a:t>
            </a:r>
            <a:r>
              <a:rPr lang="en-US" sz="2200" dirty="0">
                <a:solidFill>
                  <a:srgbClr val="0070C0"/>
                </a:solidFill>
              </a:rPr>
              <a:t>self-cleansing power</a:t>
            </a:r>
            <a:r>
              <a:rPr lang="en-US" sz="2200" dirty="0"/>
              <a:t>.</a:t>
            </a:r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50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14426"/>
            <a:ext cx="9309538" cy="5591175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2"/>
            </a:pPr>
            <a:r>
              <a:rPr lang="en-US" sz="2400" b="1" dirty="0"/>
              <a:t>Tractive Force Approach to Self-Cleansing</a:t>
            </a:r>
          </a:p>
          <a:p>
            <a:pPr marL="51752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</a:rPr>
              <a:t>Minimum boundary shear stress</a:t>
            </a:r>
          </a:p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Proper application of the </a:t>
            </a:r>
            <a:r>
              <a:rPr lang="en-US" sz="2200" dirty="0">
                <a:solidFill>
                  <a:srgbClr val="0070C0"/>
                </a:solidFill>
              </a:rPr>
              <a:t>tractive force </a:t>
            </a:r>
            <a:r>
              <a:rPr lang="en-US" sz="2200" dirty="0"/>
              <a:t>method strongly depends on:</a:t>
            </a:r>
          </a:p>
          <a:p>
            <a:pPr marL="707263" lvl="2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selection of an </a:t>
            </a:r>
            <a:r>
              <a:rPr lang="en-US" sz="2200" dirty="0">
                <a:solidFill>
                  <a:srgbClr val="0070C0"/>
                </a:solidFill>
              </a:rPr>
              <a:t>appropriate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design sediment particle </a:t>
            </a:r>
            <a:r>
              <a:rPr lang="en-US" sz="2200" dirty="0"/>
              <a:t>and </a:t>
            </a:r>
          </a:p>
          <a:p>
            <a:pPr marL="707263" lvl="2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good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0070C0"/>
                </a:solidFill>
              </a:rPr>
              <a:t>realistic estimates of design minimum flow rates</a:t>
            </a:r>
            <a:r>
              <a:rPr lang="en-US" sz="2200" dirty="0"/>
              <a:t>, </a:t>
            </a:r>
            <a:r>
              <a:rPr lang="en-US" sz="2200" dirty="0" err="1"/>
              <a:t>Q</a:t>
            </a:r>
            <a:r>
              <a:rPr lang="en-US" sz="2200" baseline="-25000" dirty="0" err="1"/>
              <a:t>min</a:t>
            </a:r>
            <a:r>
              <a:rPr lang="en-US" sz="2200" dirty="0"/>
              <a:t>, for each reach designed</a:t>
            </a:r>
          </a:p>
          <a:p>
            <a:pPr marL="917575" lvl="3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Qmin</a:t>
            </a:r>
            <a:r>
              <a:rPr lang="en-US" sz="2000" dirty="0"/>
              <a:t>- the largest one-hour flowrate during the lowest flow week over the design life of the storm sewer pipe being designed.</a:t>
            </a:r>
          </a:p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average shear stress exerted by the flowing fluid on a conduit can be expressed as: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578366" y="6077607"/>
                <a:ext cx="1295932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66" y="6077607"/>
                <a:ext cx="1295932" cy="369332"/>
              </a:xfrm>
              <a:prstGeom prst="rect">
                <a:avLst/>
              </a:prstGeom>
              <a:blipFill>
                <a:blip r:embed="rId2"/>
                <a:stretch>
                  <a:fillRect l="-1860" r="-6047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1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929006"/>
            <a:ext cx="8077200" cy="5776595"/>
          </a:xfrm>
        </p:spPr>
        <p:txBody>
          <a:bodyPr>
            <a:noAutofit/>
          </a:bodyPr>
          <a:lstStyle/>
          <a:p>
            <a:pPr marL="574675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2"/>
            </a:pPr>
            <a:r>
              <a:rPr lang="en-US" sz="2400" b="1" dirty="0"/>
              <a:t>Tractive Force Approach to Self-Cleansing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304"/>
          <a:stretch/>
        </p:blipFill>
        <p:spPr>
          <a:xfrm>
            <a:off x="2752725" y="1524001"/>
            <a:ext cx="7844890" cy="3505199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752725" y="4648200"/>
                <a:ext cx="1521378" cy="6959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𝑊𝑠𝑖𝑛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𝑝𝐿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725" y="4648200"/>
                <a:ext cx="1521378" cy="695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752726" y="5715000"/>
                <a:ext cx="1361335" cy="3385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𝑔𝑎𝐿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726" y="5715000"/>
                <a:ext cx="1361335" cy="338554"/>
              </a:xfrm>
              <a:prstGeom prst="rect">
                <a:avLst/>
              </a:prstGeom>
              <a:blipFill>
                <a:blip r:embed="rId4"/>
                <a:stretch>
                  <a:fillRect l="-3556" r="-5778" b="-2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511481" y="5376446"/>
                <a:ext cx="1765035" cy="3385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𝑔𝑅𝑠𝑖𝑛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481" y="5376446"/>
                <a:ext cx="1765035" cy="338554"/>
              </a:xfrm>
              <a:prstGeom prst="rect">
                <a:avLst/>
              </a:prstGeom>
              <a:blipFill>
                <a:blip r:embed="rId5"/>
                <a:stretch>
                  <a:fillRect l="-1027" r="-3767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800600" y="6226809"/>
                <a:ext cx="1186799" cy="3385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𝑅𝑆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226809"/>
                <a:ext cx="1186799" cy="338554"/>
              </a:xfrm>
              <a:prstGeom prst="rect">
                <a:avLst/>
              </a:prstGeom>
              <a:blipFill>
                <a:blip r:embed="rId6"/>
                <a:stretch>
                  <a:fillRect l="-2041" r="-6122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920719" y="6211420"/>
            <a:ext cx="18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When </a:t>
            </a:r>
            <a:r>
              <a:rPr lang="el-GR" dirty="0"/>
              <a:t>θ </a:t>
            </a:r>
            <a:r>
              <a:rPr lang="en-US" dirty="0"/>
              <a:t>is small,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1400" y="5020994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 = wetted perimeter (m)</a:t>
            </a:r>
          </a:p>
          <a:p>
            <a:r>
              <a:rPr lang="en-US" dirty="0"/>
              <a:t>L = length of pipe (m)</a:t>
            </a:r>
          </a:p>
          <a:p>
            <a:r>
              <a:rPr lang="en-US" i="1" dirty="0"/>
              <a:t>a </a:t>
            </a:r>
            <a:r>
              <a:rPr lang="en-US" dirty="0"/>
              <a:t>= area of fluid section 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14599" y="173421"/>
            <a:ext cx="9088821" cy="777766"/>
          </a:xfrm>
          <a:blipFill>
            <a:blip r:embed="rId7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28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082450"/>
            <a:ext cx="8077200" cy="5623151"/>
          </a:xfrm>
        </p:spPr>
        <p:txBody>
          <a:bodyPr>
            <a:noAutofit/>
          </a:bodyPr>
          <a:lstStyle/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Magnitude of Tractive Forces Required</a:t>
            </a:r>
          </a:p>
          <a:p>
            <a:pPr marL="460375" lvl="1" indent="-342900" algn="just">
              <a:lnSpc>
                <a:spcPct val="130000"/>
              </a:lnSpc>
              <a:spcBef>
                <a:spcPts val="600"/>
              </a:spcBef>
            </a:pPr>
            <a:r>
              <a:rPr lang="en-US" sz="2200" dirty="0" err="1"/>
              <a:t>Raths</a:t>
            </a:r>
            <a:r>
              <a:rPr lang="en-US" sz="2200" dirty="0"/>
              <a:t> and McCauley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124200" y="2547201"/>
                <a:ext cx="3796862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/>
                      <m:t>0.867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0.277</m:t>
                        </m:r>
                      </m:sup>
                    </m:sSup>
                  </m:oMath>
                </a14:m>
                <a:r>
                  <a:rPr lang="en-US" sz="2800" dirty="0"/>
                  <a:t/>
                </a:r>
                <a:r>
                  <a:rPr lang="en-US" sz="2000" dirty="0"/>
                  <a:t>(pa)</a:t>
                </a:r>
                <a:endParaRPr lang="en-US" sz="2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547201"/>
                <a:ext cx="3796862" cy="646331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514600" y="3709359"/>
            <a:ext cx="930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 - nominal diameter (</a:t>
            </a:r>
            <a:r>
              <a:rPr lang="en-US" b="1" dirty="0">
                <a:solidFill>
                  <a:srgbClr val="0070C0"/>
                </a:solidFill>
              </a:rPr>
              <a:t>mm</a:t>
            </a:r>
            <a:r>
              <a:rPr lang="en-US" dirty="0"/>
              <a:t>) for a discrete mineral particle having a specific gravity of </a:t>
            </a:r>
            <a:r>
              <a:rPr lang="en-US" b="1" dirty="0">
                <a:solidFill>
                  <a:srgbClr val="0070C0"/>
                </a:solidFill>
              </a:rPr>
              <a:t>2.7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3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973" y="4525059"/>
            <a:ext cx="7866888" cy="5015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Table: Self-cleansing velocities based on sewer diameter</a:t>
            </a:r>
          </a:p>
          <a:p>
            <a:pPr>
              <a:buNone/>
            </a:pPr>
            <a:endParaRPr lang="en-US" sz="2000" dirty="0"/>
          </a:p>
          <a:p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569248"/>
              </p:ext>
            </p:extLst>
          </p:nvPr>
        </p:nvGraphicFramePr>
        <p:xfrm>
          <a:off x="2892973" y="1873470"/>
          <a:ext cx="8253247" cy="25603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7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901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759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err="1"/>
                        <a:t>S.no</a:t>
                      </a:r>
                      <a:r>
                        <a:rPr kumimoji="0" lang="en-US" sz="1800" b="1" kern="1200" dirty="0"/>
                        <a:t>.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/>
                        <a:t>Nature of material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/>
                        <a:t>Self-cleansing velocity (m/sec)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1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Angular stones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1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2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Round pebbles (12mm to 25mm dia)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0.5 – 0.6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3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Fine gravel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0.3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4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Coarse sand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0.2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5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Fine sand and clay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0.15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6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lane clay and silt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/>
                        <a:t>0.075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0400565"/>
              </p:ext>
            </p:extLst>
          </p:nvPr>
        </p:nvGraphicFramePr>
        <p:xfrm>
          <a:off x="2915306" y="5026639"/>
          <a:ext cx="8429298" cy="139712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56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535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192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66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 err="1"/>
                        <a:t>S.no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Diameter of sewer (cm)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Self-cleansing velocity (m/sec)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1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15 - 25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1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2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30 - 60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0.75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3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Above 60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kern="1200" dirty="0"/>
                        <a:t>0.6</a:t>
                      </a:r>
                      <a:endParaRPr kumimoji="0"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2973" y="1247258"/>
            <a:ext cx="8484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Table: Self-cleansing velocities based on the nature of transported material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0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484586"/>
            <a:ext cx="9217572" cy="5780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200" dirty="0"/>
              <a:t>Table : Non-scouring limiting velocities in sewers and drains </a:t>
            </a:r>
            <a:endParaRPr lang="en-US" sz="2200" dirty="0"/>
          </a:p>
          <a:p>
            <a:endParaRPr lang="en-US" sz="2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14389457"/>
              </p:ext>
            </p:extLst>
          </p:nvPr>
        </p:nvGraphicFramePr>
        <p:xfrm>
          <a:off x="2764220" y="2439769"/>
          <a:ext cx="8665780" cy="331599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23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0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231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1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S. No.</a:t>
                      </a:r>
                      <a:endParaRPr kumimoji="0"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Sewer material </a:t>
                      </a:r>
                      <a:endParaRPr kumimoji="0"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Non-scouring velocity (m/s)</a:t>
                      </a:r>
                      <a:endParaRPr kumimoji="0"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1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Vitrified and glazed bricks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4.5 – 5.0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2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Cast Iron sewer pipes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3.5 – 4.5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3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Stone ware sewers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3.0 – 4.5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4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Cement concrete sewers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2.5 – 3.0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5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Ordinary brick-lined sewers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1.5 – 2.5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6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Earth channels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200" kern="1200" dirty="0"/>
                        <a:t>0.6 – 1.2</a:t>
                      </a:r>
                      <a:endParaRPr kumimoji="0" lang="en-US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4599" y="441434"/>
            <a:ext cx="9088821" cy="77776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Equations for Storm Flow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67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/>
          <p:cNvSpPr/>
          <p:nvPr/>
        </p:nvSpPr>
        <p:spPr>
          <a:xfrm>
            <a:off x="4806792" y="146214"/>
            <a:ext cx="7116093" cy="1816008"/>
          </a:xfrm>
          <a:prstGeom prst="cloudCallout">
            <a:avLst>
              <a:gd name="adj1" fmla="val 47232"/>
              <a:gd name="adj2" fmla="val 8598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2700" dirty="0">
                <a:solidFill>
                  <a:srgbClr val="2F5897">
                    <a:satMod val="130000"/>
                  </a:srgbClr>
                </a:solidFill>
              </a:rPr>
              <a:t>Storm Sewer and Drain Appurtenances </a:t>
            </a:r>
            <a:endParaRPr lang="am-ET" sz="27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7945" y="128071"/>
            <a:ext cx="7866895" cy="6521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Chapter 5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590801"/>
            <a:ext cx="8940800" cy="42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43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27038"/>
            <a:ext cx="10387584" cy="7921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SS APPURTENANCES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19200"/>
            <a:ext cx="10387584" cy="5486400"/>
          </a:xfrm>
        </p:spPr>
        <p:txBody>
          <a:bodyPr>
            <a:normAutofit/>
          </a:bodyPr>
          <a:lstStyle/>
          <a:p>
            <a:pPr marL="406400" indent="-406400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Sewer system require various types of appurtenances for their </a:t>
            </a:r>
            <a:r>
              <a:rPr lang="en-US" sz="2400" dirty="0">
                <a:solidFill>
                  <a:srgbClr val="0070C0"/>
                </a:solidFill>
              </a:rPr>
              <a:t>proper functioning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rgbClr val="0070C0"/>
                </a:solidFill>
              </a:rPr>
              <a:t>maintenances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406400" indent="-406400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If storm sewer system will not be maintained properly, </a:t>
            </a:r>
            <a:r>
              <a:rPr lang="en-US" sz="2400" dirty="0">
                <a:solidFill>
                  <a:srgbClr val="0070C0"/>
                </a:solidFill>
              </a:rPr>
              <a:t>ashes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70C0"/>
                </a:solidFill>
              </a:rPr>
              <a:t>sand, grits </a:t>
            </a:r>
            <a:r>
              <a:rPr lang="en-US" sz="2400" dirty="0">
                <a:solidFill>
                  <a:schemeClr val="tx1"/>
                </a:solidFill>
              </a:rPr>
              <a:t>and other matters will clog the sewer line. </a:t>
            </a:r>
          </a:p>
          <a:p>
            <a:pPr marL="406400" indent="-406400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Therefore, for the </a:t>
            </a:r>
            <a:r>
              <a:rPr lang="en-US" sz="2400" dirty="0">
                <a:solidFill>
                  <a:srgbClr val="0070C0"/>
                </a:solidFill>
              </a:rPr>
              <a:t>proper operation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rgbClr val="0070C0"/>
                </a:solidFill>
              </a:rPr>
              <a:t>maintenance</a:t>
            </a:r>
            <a:r>
              <a:rPr lang="en-US" sz="2400" dirty="0">
                <a:solidFill>
                  <a:schemeClr val="tx1"/>
                </a:solidFill>
              </a:rPr>
              <a:t> of storm sewer system, various devices are essential: </a:t>
            </a:r>
          </a:p>
          <a:p>
            <a:pPr algn="just"/>
            <a:endParaRPr lang="en-US" sz="900" dirty="0">
              <a:solidFill>
                <a:schemeClr val="tx1"/>
              </a:solidFill>
            </a:endParaRPr>
          </a:p>
          <a:p>
            <a:pPr marL="914400" lvl="1" indent="-514350" algn="just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Manholes  </a:t>
            </a:r>
          </a:p>
          <a:p>
            <a:pPr marL="914400" lvl="1" indent="-514350" algn="just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Drop manholes  </a:t>
            </a:r>
          </a:p>
          <a:p>
            <a:pPr marL="914400" lvl="1" indent="-514350" algn="just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Street inlets</a:t>
            </a:r>
          </a:p>
          <a:p>
            <a:pPr marL="914400" lvl="1" indent="-514350" algn="just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Catch basin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400" y="4800601"/>
            <a:ext cx="4572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 startAt="5"/>
            </a:pPr>
            <a:r>
              <a:rPr lang="en-US" sz="2200" dirty="0"/>
              <a:t>Retention pond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 startAt="5"/>
            </a:pPr>
            <a:r>
              <a:rPr lang="en-US" sz="2200" dirty="0"/>
              <a:t>Detention pond  </a:t>
            </a:r>
          </a:p>
        </p:txBody>
      </p:sp>
    </p:spTree>
    <p:extLst>
      <p:ext uri="{BB962C8B-B14F-4D97-AF65-F5344CB8AC3E}">
        <p14:creationId xmlns="" xmlns:p14="http://schemas.microsoft.com/office/powerpoint/2010/main" val="3472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75" y="236538"/>
            <a:ext cx="10805584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+mn-lt"/>
                <a:ea typeface="+mj-ea"/>
              </a:rPr>
              <a:t>Storm </a:t>
            </a:r>
            <a:r>
              <a:rPr lang="en-US" sz="3200" dirty="0">
                <a:ea typeface="+mj-ea"/>
              </a:rPr>
              <a:t>Sewer</a:t>
            </a:r>
            <a:r>
              <a:rPr lang="en-US" sz="3200" dirty="0">
                <a:latin typeface="+mn-lt"/>
                <a:ea typeface="+mj-ea"/>
              </a:rPr>
              <a:t> Systems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5968" y="927100"/>
            <a:ext cx="11662833" cy="5473700"/>
            <a:chOff x="241300" y="661988"/>
            <a:chExt cx="8747125" cy="5473700"/>
          </a:xfrm>
        </p:grpSpPr>
        <p:sp>
          <p:nvSpPr>
            <p:cNvPr id="31746" name="TextBox 6"/>
            <p:cNvSpPr txBox="1">
              <a:spLocks noChangeArrowheads="1"/>
            </p:cNvSpPr>
            <p:nvPr/>
          </p:nvSpPr>
          <p:spPr bwMode="auto">
            <a:xfrm>
              <a:off x="2709863" y="3148013"/>
              <a:ext cx="5785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latin typeface="Times New Roman" panose="02020603050405020304" pitchFamily="18" charset="0"/>
                </a:rPr>
                <a:t>Lift Station</a:t>
              </a:r>
            </a:p>
          </p:txBody>
        </p:sp>
        <p:pic>
          <p:nvPicPr>
            <p:cNvPr id="317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78013" y="-974725"/>
              <a:ext cx="5473700" cy="874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2401888" y="915988"/>
              <a:ext cx="4795549" cy="1851025"/>
              <a:chOff x="2402300" y="915549"/>
              <a:chExt cx="4795620" cy="1850786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402300" y="1279799"/>
                <a:ext cx="3337621" cy="1486536"/>
                <a:chOff x="2402300" y="1279799"/>
                <a:chExt cx="3337621" cy="1486536"/>
              </a:xfrm>
            </p:grpSpPr>
            <p:sp>
              <p:nvSpPr>
                <p:cNvPr id="2" name="Freeform 1"/>
                <p:cNvSpPr>
                  <a:spLocks/>
                </p:cNvSpPr>
                <p:nvPr/>
              </p:nvSpPr>
              <p:spPr bwMode="auto">
                <a:xfrm>
                  <a:off x="4332016" y="1279799"/>
                  <a:ext cx="364283" cy="206737"/>
                </a:xfrm>
                <a:custGeom>
                  <a:avLst/>
                  <a:gdLst>
                    <a:gd name="T0" fmla="*/ 0 w 364283"/>
                    <a:gd name="T1" fmla="*/ 206737 h 206737"/>
                    <a:gd name="T2" fmla="*/ 167374 w 364283"/>
                    <a:gd name="T3" fmla="*/ 206737 h 206737"/>
                    <a:gd name="T4" fmla="*/ 364283 w 364283"/>
                    <a:gd name="T5" fmla="*/ 19689 h 206737"/>
                    <a:gd name="T6" fmla="*/ 177219 w 364283"/>
                    <a:gd name="T7" fmla="*/ 0 h 206737"/>
                    <a:gd name="T8" fmla="*/ 0 w 364283"/>
                    <a:gd name="T9" fmla="*/ 206737 h 2067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4283" h="206737">
                      <a:moveTo>
                        <a:pt x="0" y="206737"/>
                      </a:moveTo>
                      <a:lnTo>
                        <a:pt x="167374" y="206737"/>
                      </a:lnTo>
                      <a:lnTo>
                        <a:pt x="364283" y="19689"/>
                      </a:lnTo>
                      <a:lnTo>
                        <a:pt x="177219" y="0"/>
                      </a:lnTo>
                      <a:lnTo>
                        <a:pt x="0" y="20673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" name="Freeform 2"/>
                <p:cNvSpPr>
                  <a:spLocks/>
                </p:cNvSpPr>
                <p:nvPr/>
              </p:nvSpPr>
              <p:spPr bwMode="auto">
                <a:xfrm>
                  <a:off x="5365793" y="1338867"/>
                  <a:ext cx="374128" cy="196892"/>
                </a:xfrm>
                <a:custGeom>
                  <a:avLst/>
                  <a:gdLst>
                    <a:gd name="T0" fmla="*/ 187064 w 374128"/>
                    <a:gd name="T1" fmla="*/ 0 h 196892"/>
                    <a:gd name="T2" fmla="*/ 0 w 374128"/>
                    <a:gd name="T3" fmla="*/ 187047 h 196892"/>
                    <a:gd name="T4" fmla="*/ 177219 w 374128"/>
                    <a:gd name="T5" fmla="*/ 196892 h 196892"/>
                    <a:gd name="T6" fmla="*/ 374128 w 374128"/>
                    <a:gd name="T7" fmla="*/ 9844 h 196892"/>
                    <a:gd name="T8" fmla="*/ 187064 w 374128"/>
                    <a:gd name="T9" fmla="*/ 0 h 1968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4128" h="196892">
                      <a:moveTo>
                        <a:pt x="187064" y="0"/>
                      </a:moveTo>
                      <a:lnTo>
                        <a:pt x="0" y="187047"/>
                      </a:lnTo>
                      <a:lnTo>
                        <a:pt x="177219" y="196892"/>
                      </a:lnTo>
                      <a:lnTo>
                        <a:pt x="374128" y="9844"/>
                      </a:lnTo>
                      <a:lnTo>
                        <a:pt x="18706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" name="Freeform 3"/>
                <p:cNvSpPr>
                  <a:spLocks/>
                </p:cNvSpPr>
                <p:nvPr/>
              </p:nvSpPr>
              <p:spPr bwMode="auto">
                <a:xfrm>
                  <a:off x="3111175" y="1594826"/>
                  <a:ext cx="403665" cy="167359"/>
                </a:xfrm>
                <a:custGeom>
                  <a:avLst/>
                  <a:gdLst>
                    <a:gd name="T0" fmla="*/ 177219 w 403665"/>
                    <a:gd name="T1" fmla="*/ 0 h 167359"/>
                    <a:gd name="T2" fmla="*/ 0 w 403665"/>
                    <a:gd name="T3" fmla="*/ 167359 h 167359"/>
                    <a:gd name="T4" fmla="*/ 226447 w 403665"/>
                    <a:gd name="T5" fmla="*/ 167359 h 167359"/>
                    <a:gd name="T6" fmla="*/ 403665 w 403665"/>
                    <a:gd name="T7" fmla="*/ 9845 h 167359"/>
                    <a:gd name="T8" fmla="*/ 177219 w 403665"/>
                    <a:gd name="T9" fmla="*/ 0 h 1673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3665" h="167359">
                      <a:moveTo>
                        <a:pt x="177219" y="0"/>
                      </a:moveTo>
                      <a:lnTo>
                        <a:pt x="0" y="167359"/>
                      </a:lnTo>
                      <a:lnTo>
                        <a:pt x="226447" y="167359"/>
                      </a:lnTo>
                      <a:lnTo>
                        <a:pt x="403665" y="9845"/>
                      </a:lnTo>
                      <a:lnTo>
                        <a:pt x="177219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" name="Freeform 4"/>
                <p:cNvSpPr>
                  <a:spLocks/>
                </p:cNvSpPr>
                <p:nvPr/>
              </p:nvSpPr>
              <p:spPr bwMode="auto">
                <a:xfrm>
                  <a:off x="2402300" y="2126435"/>
                  <a:ext cx="423356" cy="206737"/>
                </a:xfrm>
                <a:custGeom>
                  <a:avLst/>
                  <a:gdLst>
                    <a:gd name="T0" fmla="*/ 177219 w 423356"/>
                    <a:gd name="T1" fmla="*/ 0 h 206737"/>
                    <a:gd name="T2" fmla="*/ 0 w 423356"/>
                    <a:gd name="T3" fmla="*/ 187048 h 206737"/>
                    <a:gd name="T4" fmla="*/ 236292 w 423356"/>
                    <a:gd name="T5" fmla="*/ 206737 h 206737"/>
                    <a:gd name="T6" fmla="*/ 423356 w 423356"/>
                    <a:gd name="T7" fmla="*/ 29534 h 206737"/>
                    <a:gd name="T8" fmla="*/ 177219 w 423356"/>
                    <a:gd name="T9" fmla="*/ 0 h 2067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3356" h="206737">
                      <a:moveTo>
                        <a:pt x="177219" y="0"/>
                      </a:moveTo>
                      <a:lnTo>
                        <a:pt x="0" y="187048"/>
                      </a:lnTo>
                      <a:lnTo>
                        <a:pt x="236292" y="206737"/>
                      </a:lnTo>
                      <a:lnTo>
                        <a:pt x="423356" y="29534"/>
                      </a:lnTo>
                      <a:lnTo>
                        <a:pt x="177219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2933956" y="2500530"/>
                  <a:ext cx="423357" cy="246116"/>
                </a:xfrm>
                <a:custGeom>
                  <a:avLst/>
                  <a:gdLst>
                    <a:gd name="T0" fmla="*/ 216601 w 423357"/>
                    <a:gd name="T1" fmla="*/ 0 h 246116"/>
                    <a:gd name="T2" fmla="*/ 0 w 423357"/>
                    <a:gd name="T3" fmla="*/ 226426 h 246116"/>
                    <a:gd name="T4" fmla="*/ 216601 w 423357"/>
                    <a:gd name="T5" fmla="*/ 246116 h 246116"/>
                    <a:gd name="T6" fmla="*/ 423357 w 423357"/>
                    <a:gd name="T7" fmla="*/ 49223 h 246116"/>
                    <a:gd name="T8" fmla="*/ 216601 w 423357"/>
                    <a:gd name="T9" fmla="*/ 0 h 2461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3357" h="246116">
                      <a:moveTo>
                        <a:pt x="216601" y="0"/>
                      </a:moveTo>
                      <a:lnTo>
                        <a:pt x="0" y="226426"/>
                      </a:lnTo>
                      <a:lnTo>
                        <a:pt x="216601" y="246116"/>
                      </a:lnTo>
                      <a:lnTo>
                        <a:pt x="423357" y="49223"/>
                      </a:lnTo>
                      <a:lnTo>
                        <a:pt x="216601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4026806" y="2579287"/>
                  <a:ext cx="374129" cy="187048"/>
                </a:xfrm>
                <a:custGeom>
                  <a:avLst/>
                  <a:gdLst>
                    <a:gd name="T0" fmla="*/ 216601 w 374129"/>
                    <a:gd name="T1" fmla="*/ 0 h 187048"/>
                    <a:gd name="T2" fmla="*/ 0 w 374129"/>
                    <a:gd name="T3" fmla="*/ 187048 h 187048"/>
                    <a:gd name="T4" fmla="*/ 206755 w 374129"/>
                    <a:gd name="T5" fmla="*/ 177203 h 187048"/>
                    <a:gd name="T6" fmla="*/ 374129 w 374129"/>
                    <a:gd name="T7" fmla="*/ 9845 h 187048"/>
                    <a:gd name="T8" fmla="*/ 216601 w 374129"/>
                    <a:gd name="T9" fmla="*/ 0 h 1870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4129" h="187048">
                      <a:moveTo>
                        <a:pt x="216601" y="0"/>
                      </a:moveTo>
                      <a:lnTo>
                        <a:pt x="0" y="187048"/>
                      </a:lnTo>
                      <a:lnTo>
                        <a:pt x="206755" y="177203"/>
                      </a:lnTo>
                      <a:lnTo>
                        <a:pt x="374129" y="9845"/>
                      </a:lnTo>
                      <a:lnTo>
                        <a:pt x="216601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1A7D8">
                        <a:alpha val="59999"/>
                      </a:srgbClr>
                    </a:gs>
                    <a:gs pos="100000">
                      <a:srgbClr val="436EA1">
                        <a:alpha val="59999"/>
                      </a:srgbClr>
                    </a:gs>
                  </a:gsLst>
                  <a:lin ang="5400000"/>
                </a:gradFill>
                <a:ln w="9525" cap="flat" cmpd="sng">
                  <a:solidFill>
                    <a:srgbClr val="4A7EB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1795" name="TextBox 9"/>
              <p:cNvSpPr txBox="1">
                <a:spLocks noChangeArrowheads="1"/>
              </p:cNvSpPr>
              <p:nvPr/>
            </p:nvSpPr>
            <p:spPr bwMode="auto">
              <a:xfrm>
                <a:off x="6547252" y="915549"/>
                <a:ext cx="650668" cy="46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>
                    <a:latin typeface="Times New Roman" panose="02020603050405020304" pitchFamily="18" charset="0"/>
                  </a:rPr>
                  <a:t>Inlets</a:t>
                </a:r>
              </a:p>
            </p:txBody>
          </p:sp>
          <p:cxnSp>
            <p:nvCxnSpPr>
              <p:cNvPr id="14" name="Straight Arrow Connector 13"/>
              <p:cNvCxnSpPr>
                <a:cxnSpLocks noChangeShapeType="1"/>
              </p:cNvCxnSpPr>
              <p:nvPr/>
            </p:nvCxnSpPr>
            <p:spPr bwMode="auto">
              <a:xfrm flipH="1">
                <a:off x="5631323" y="1290151"/>
                <a:ext cx="974739" cy="166665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76"/>
            <p:cNvGrpSpPr>
              <a:grpSpLocks/>
            </p:cNvGrpSpPr>
            <p:nvPr/>
          </p:nvGrpSpPr>
          <p:grpSpPr bwMode="auto">
            <a:xfrm>
              <a:off x="698500" y="1725613"/>
              <a:ext cx="7614338" cy="4002087"/>
              <a:chOff x="698500" y="1725448"/>
              <a:chExt cx="7613676" cy="4002252"/>
            </a:xfrm>
          </p:grpSpPr>
          <p:grpSp>
            <p:nvGrpSpPr>
              <p:cNvPr id="12" name="Group 70"/>
              <p:cNvGrpSpPr>
                <a:grpSpLocks/>
              </p:cNvGrpSpPr>
              <p:nvPr/>
            </p:nvGrpSpPr>
            <p:grpSpPr bwMode="auto">
              <a:xfrm>
                <a:off x="698500" y="1725448"/>
                <a:ext cx="7611095" cy="4002252"/>
                <a:chOff x="698500" y="1725448"/>
                <a:chExt cx="7611095" cy="4002252"/>
              </a:xfrm>
            </p:grpSpPr>
            <p:cxnSp>
              <p:nvCxnSpPr>
                <p:cNvPr id="22" name="Straight Connector 21"/>
                <p:cNvCxnSpPr>
                  <a:cxnSpLocks noChangeShapeType="1"/>
                </p:cNvCxnSpPr>
                <p:nvPr/>
              </p:nvCxnSpPr>
              <p:spPr bwMode="auto">
                <a:xfrm flipH="1">
                  <a:off x="7590826" y="2835156"/>
                  <a:ext cx="719075" cy="4921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" name="Straight Connector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133437" y="4098858"/>
                  <a:ext cx="593673" cy="180982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Straight Connector 2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052558" y="3051065"/>
                  <a:ext cx="1101629" cy="4921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" name="Straight Connector 28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65298" y="3076466"/>
                  <a:ext cx="1844515" cy="44452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Straight Connector 2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114579" y="2943110"/>
                  <a:ext cx="1317510" cy="138119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Straight Connector 3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60525" y="4911691"/>
                  <a:ext cx="676216" cy="816009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Straight Connector 3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952592" y="4873590"/>
                  <a:ext cx="593673" cy="41277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" name="Straight Connector 3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771557" y="4419546"/>
                  <a:ext cx="1625459" cy="41435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Straight Connector 3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284237" y="3065353"/>
                  <a:ext cx="960353" cy="144468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" name="Straight Connector 37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2032" y="3444781"/>
                  <a:ext cx="550815" cy="798546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9" name="Straight Connector 38"/>
                <p:cNvCxnSpPr>
                  <a:cxnSpLocks noChangeShapeType="1"/>
                </p:cNvCxnSpPr>
                <p:nvPr/>
              </p:nvCxnSpPr>
              <p:spPr bwMode="auto">
                <a:xfrm flipH="1">
                  <a:off x="2382692" y="3095516"/>
                  <a:ext cx="604784" cy="17304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Straight Connector 4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793780" y="5068861"/>
                  <a:ext cx="1647682" cy="36514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8" name="Straight Connector 47"/>
                <p:cNvCxnSpPr>
                  <a:cxnSpLocks noChangeShapeType="1"/>
                </p:cNvCxnSpPr>
                <p:nvPr/>
              </p:nvCxnSpPr>
              <p:spPr bwMode="auto">
                <a:xfrm flipH="1">
                  <a:off x="3098591" y="1725448"/>
                  <a:ext cx="1319098" cy="129704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Straight Connector 48"/>
                <p:cNvCxnSpPr>
                  <a:cxnSpLocks noChangeShapeType="1"/>
                </p:cNvCxnSpPr>
                <p:nvPr/>
              </p:nvCxnSpPr>
              <p:spPr bwMode="auto">
                <a:xfrm flipH="1">
                  <a:off x="7519395" y="2169966"/>
                  <a:ext cx="669867" cy="56041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" name="Straight Connector 4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070133" y="2208068"/>
                  <a:ext cx="684153" cy="776319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" name="Straight Connector 5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727073" y="5000595"/>
                  <a:ext cx="9524" cy="523897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" name="Straight Connector 5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698500" y="5003770"/>
                  <a:ext cx="466684" cy="11113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9" name="Straight Connector 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98561" y="2589084"/>
                  <a:ext cx="226993" cy="674715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0" name="Straight Connector 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2552539" y="1966758"/>
                  <a:ext cx="709551" cy="623913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203395" y="1877854"/>
                  <a:ext cx="1319098" cy="1182736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6" name="Straight Connector 6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70072" y="4178236"/>
                  <a:ext cx="1561964" cy="25401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7" name="Straight Connector 66"/>
                <p:cNvCxnSpPr>
                  <a:cxnSpLocks noChangeShapeType="1"/>
                </p:cNvCxnSpPr>
                <p:nvPr/>
              </p:nvCxnSpPr>
              <p:spPr bwMode="auto">
                <a:xfrm flipH="1">
                  <a:off x="3416064" y="3936926"/>
                  <a:ext cx="723837" cy="406417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9" name="Straight Connector 6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52569" y="4381444"/>
                  <a:ext cx="50796" cy="330214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Straight Connector 72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31945" y="4457648"/>
                  <a:ext cx="190483" cy="330214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73"/>
                <p:cNvCxnSpPr>
                  <a:cxnSpLocks noChangeShapeType="1"/>
                </p:cNvCxnSpPr>
                <p:nvPr/>
              </p:nvCxnSpPr>
              <p:spPr bwMode="auto">
                <a:xfrm flipH="1">
                  <a:off x="3797030" y="4216338"/>
                  <a:ext cx="685740" cy="24131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1767" name="TextBox 71"/>
              <p:cNvSpPr txBox="1">
                <a:spLocks noChangeArrowheads="1"/>
              </p:cNvSpPr>
              <p:nvPr/>
            </p:nvSpPr>
            <p:spPr bwMode="auto">
              <a:xfrm>
                <a:off x="7340600" y="3289300"/>
                <a:ext cx="971576" cy="461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400">
                    <a:latin typeface="Times New Roman" panose="02020603050405020304" pitchFamily="18" charset="0"/>
                  </a:rPr>
                  <a:t>Conduits</a:t>
                </a:r>
              </a:p>
            </p:txBody>
          </p:sp>
          <p:cxnSp>
            <p:nvCxnSpPr>
              <p:cNvPr id="76" name="Straight Arrow Connector 75"/>
              <p:cNvCxnSpPr>
                <a:cxnSpLocks noChangeShapeType="1"/>
              </p:cNvCxnSpPr>
              <p:nvPr/>
            </p:nvCxnSpPr>
            <p:spPr bwMode="auto">
              <a:xfrm flipH="1" flipV="1">
                <a:off x="6565390" y="3073291"/>
                <a:ext cx="761934" cy="444518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102100" y="4470400"/>
              <a:ext cx="1282700" cy="342900"/>
            </a:xfrm>
            <a:prstGeom prst="rect">
              <a:avLst/>
            </a:prstGeom>
            <a:solidFill>
              <a:srgbClr val="93CDDD">
                <a:alpha val="23137"/>
              </a:srgbClr>
            </a:solidFill>
            <a:ln w="9525">
              <a:solidFill>
                <a:srgbClr val="93CDD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5842000" y="4305300"/>
              <a:ext cx="1079500" cy="368300"/>
            </a:xfrm>
            <a:prstGeom prst="rect">
              <a:avLst/>
            </a:prstGeom>
            <a:solidFill>
              <a:srgbClr val="93CDDD">
                <a:alpha val="23137"/>
              </a:srgbClr>
            </a:solidFill>
            <a:ln w="9525">
              <a:solidFill>
                <a:srgbClr val="93CDD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13" name="Group 87"/>
            <p:cNvGrpSpPr>
              <a:grpSpLocks/>
            </p:cNvGrpSpPr>
            <p:nvPr/>
          </p:nvGrpSpPr>
          <p:grpSpPr bwMode="auto">
            <a:xfrm>
              <a:off x="800100" y="5092700"/>
              <a:ext cx="4229100" cy="355600"/>
              <a:chOff x="800100" y="5092700"/>
              <a:chExt cx="4229100" cy="355600"/>
            </a:xfrm>
          </p:grpSpPr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800100" y="5105400"/>
                <a:ext cx="660400" cy="342900"/>
              </a:xfrm>
              <a:prstGeom prst="rect">
                <a:avLst/>
              </a:prstGeom>
              <a:solidFill>
                <a:srgbClr val="93CDDD">
                  <a:alpha val="23137"/>
                </a:srgbClr>
              </a:solidFill>
              <a:ln w="9525">
                <a:solidFill>
                  <a:srgbClr val="93CDDD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4368800" y="5092700"/>
                <a:ext cx="660400" cy="342900"/>
              </a:xfrm>
              <a:prstGeom prst="rect">
                <a:avLst/>
              </a:prstGeom>
              <a:solidFill>
                <a:srgbClr val="93CDDD">
                  <a:alpha val="23137"/>
                </a:srgbClr>
              </a:solidFill>
              <a:ln w="9525">
                <a:solidFill>
                  <a:srgbClr val="93CDDD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3073400" y="3378200"/>
              <a:ext cx="533400" cy="36830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754" name="TextBox 79"/>
            <p:cNvSpPr txBox="1">
              <a:spLocks noChangeArrowheads="1"/>
            </p:cNvSpPr>
            <p:nvPr/>
          </p:nvSpPr>
          <p:spPr bwMode="auto">
            <a:xfrm>
              <a:off x="3086100" y="3390900"/>
              <a:ext cx="7239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>
                  <a:latin typeface="Times New Roman" panose="02020603050405020304" pitchFamily="18" charset="0"/>
                </a:rPr>
                <a:t>Lift Station</a:t>
              </a: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3060700" y="3340100"/>
              <a:ext cx="698500" cy="482600"/>
            </a:xfrm>
            <a:prstGeom prst="rect">
              <a:avLst/>
            </a:prstGeom>
            <a:solidFill>
              <a:srgbClr val="93CDDD">
                <a:alpha val="23137"/>
              </a:srgbClr>
            </a:solidFill>
            <a:ln w="9525">
              <a:solidFill>
                <a:srgbClr val="93CDD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15" name="Group 86"/>
            <p:cNvGrpSpPr>
              <a:grpSpLocks/>
            </p:cNvGrpSpPr>
            <p:nvPr/>
          </p:nvGrpSpPr>
          <p:grpSpPr bwMode="auto">
            <a:xfrm>
              <a:off x="1612900" y="2425700"/>
              <a:ext cx="6121400" cy="2120900"/>
              <a:chOff x="1612900" y="2425700"/>
              <a:chExt cx="6121400" cy="2120900"/>
            </a:xfrm>
          </p:grpSpPr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676900" y="3276600"/>
                <a:ext cx="800100" cy="254000"/>
              </a:xfrm>
              <a:prstGeom prst="rect">
                <a:avLst/>
              </a:prstGeom>
              <a:solidFill>
                <a:srgbClr val="93CDDD">
                  <a:alpha val="23137"/>
                </a:srgbClr>
              </a:solidFill>
              <a:ln w="9525">
                <a:solidFill>
                  <a:srgbClr val="93CDDD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2" name="Rounded Rectangle 81"/>
              <p:cNvSpPr>
                <a:spLocks noChangeArrowheads="1"/>
              </p:cNvSpPr>
              <p:nvPr/>
            </p:nvSpPr>
            <p:spPr bwMode="auto">
              <a:xfrm>
                <a:off x="5905500" y="2590800"/>
                <a:ext cx="368300" cy="7493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2" name="Rounded Rectangle 91"/>
              <p:cNvSpPr>
                <a:spLocks noChangeArrowheads="1"/>
              </p:cNvSpPr>
              <p:nvPr/>
            </p:nvSpPr>
            <p:spPr bwMode="auto">
              <a:xfrm>
                <a:off x="4051300" y="2755900"/>
                <a:ext cx="241300" cy="5080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4" name="Rounded Rectangle 93"/>
              <p:cNvSpPr>
                <a:spLocks noChangeArrowheads="1"/>
              </p:cNvSpPr>
              <p:nvPr/>
            </p:nvSpPr>
            <p:spPr bwMode="auto">
              <a:xfrm>
                <a:off x="1612900" y="3987800"/>
                <a:ext cx="304800" cy="5588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Rounded Rectangle 94"/>
              <p:cNvSpPr>
                <a:spLocks noChangeArrowheads="1"/>
              </p:cNvSpPr>
              <p:nvPr/>
            </p:nvSpPr>
            <p:spPr bwMode="auto">
              <a:xfrm>
                <a:off x="2209800" y="3035300"/>
                <a:ext cx="25400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6" name="Rounded Rectangle 95"/>
              <p:cNvSpPr>
                <a:spLocks noChangeArrowheads="1"/>
              </p:cNvSpPr>
              <p:nvPr/>
            </p:nvSpPr>
            <p:spPr bwMode="auto">
              <a:xfrm>
                <a:off x="2921000" y="2717800"/>
                <a:ext cx="266700" cy="4318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7" name="Rounded Rectangle 96"/>
              <p:cNvSpPr>
                <a:spLocks noChangeArrowheads="1"/>
              </p:cNvSpPr>
              <p:nvPr/>
            </p:nvSpPr>
            <p:spPr bwMode="auto">
              <a:xfrm>
                <a:off x="7366000" y="2425700"/>
                <a:ext cx="368300" cy="749300"/>
              </a:xfrm>
              <a:prstGeom prst="roundRect">
                <a:avLst>
                  <a:gd name="adj" fmla="val 16667"/>
                </a:avLst>
              </a:prstGeom>
              <a:solidFill>
                <a:srgbClr val="B3A2C7">
                  <a:alpha val="39999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5411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76200"/>
            <a:ext cx="8621843" cy="8382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The natural water cycle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41" t="39343" r="29345" b="4928"/>
          <a:stretch/>
        </p:blipFill>
        <p:spPr bwMode="auto">
          <a:xfrm>
            <a:off x="2696307" y="1388200"/>
            <a:ext cx="6602437" cy="526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11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6144675" cy="747490"/>
          </a:xfrm>
        </p:spPr>
        <p:txBody>
          <a:bodyPr>
            <a:normAutofit/>
          </a:bodyPr>
          <a:lstStyle/>
          <a:p>
            <a:r>
              <a:rPr lang="en-US" sz="3600" dirty="0"/>
              <a:t>Manholes</a:t>
            </a:r>
            <a:r>
              <a:rPr lang="en-US" sz="3200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360" y="1752600"/>
            <a:ext cx="9997440" cy="4724400"/>
          </a:xfrm>
        </p:spPr>
        <p:txBody>
          <a:bodyPr>
            <a:normAutofit/>
          </a:bodyPr>
          <a:lstStyle/>
          <a:p>
            <a:pPr marL="803275" lvl="1" indent="-46037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Manholes are masonry or RCC chambers constructed at </a:t>
            </a:r>
            <a:r>
              <a:rPr lang="en-US" sz="2400" dirty="0">
                <a:solidFill>
                  <a:srgbClr val="0070C0"/>
                </a:solidFill>
              </a:rPr>
              <a:t>suitable intervals </a:t>
            </a:r>
            <a:r>
              <a:rPr lang="en-US" sz="2400" dirty="0">
                <a:solidFill>
                  <a:schemeClr val="tx1"/>
                </a:solidFill>
              </a:rPr>
              <a:t>along the sewer lines for </a:t>
            </a:r>
            <a:r>
              <a:rPr lang="en-US" sz="2400" b="1" dirty="0">
                <a:solidFill>
                  <a:srgbClr val="0070C0"/>
                </a:solidFill>
              </a:rPr>
              <a:t>providing access </a:t>
            </a:r>
            <a:r>
              <a:rPr lang="en-US" sz="2400" dirty="0">
                <a:solidFill>
                  <a:schemeClr val="tx1"/>
                </a:solidFill>
              </a:rPr>
              <a:t>to them.</a:t>
            </a:r>
          </a:p>
          <a:p>
            <a:pPr marL="803275" lvl="1" indent="-46037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 manholes help:</a:t>
            </a:r>
          </a:p>
          <a:p>
            <a:pPr marL="1030288" lvl="2" indent="-344488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in joining sewer pipes </a:t>
            </a:r>
          </a:p>
          <a:p>
            <a:pPr marL="1030288" lvl="2" indent="-344488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in sewer inspection, cleaning &amp; maintenance</a:t>
            </a:r>
          </a:p>
          <a:p>
            <a:pPr marL="1030288" lvl="2" indent="-344488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If the manhole covers are perforated, they may also assist in ventilating the sewer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2400" y="0"/>
            <a:ext cx="314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2" r="10000"/>
          <a:stretch/>
        </p:blipFill>
        <p:spPr bwMode="auto">
          <a:xfrm>
            <a:off x="0" y="5010150"/>
            <a:ext cx="199136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694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74638"/>
            <a:ext cx="10160000" cy="944562"/>
          </a:xfrm>
        </p:spPr>
        <p:txBody>
          <a:bodyPr>
            <a:normAutofit/>
          </a:bodyPr>
          <a:lstStyle/>
          <a:p>
            <a:r>
              <a:rPr lang="en-US" sz="3600" dirty="0"/>
              <a:t>Manholes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10972800" cy="5410200"/>
          </a:xfrm>
        </p:spPr>
        <p:txBody>
          <a:bodyPr>
            <a:normAutofit/>
          </a:bodyPr>
          <a:lstStyle/>
          <a:p>
            <a:pPr marL="393700" indent="-393700" algn="just"/>
            <a:r>
              <a:rPr lang="en-US" sz="2400" b="1" dirty="0">
                <a:solidFill>
                  <a:srgbClr val="0070C0"/>
                </a:solidFill>
              </a:rPr>
              <a:t>Location and Spacing of Manholes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693738" lvl="1" indent="-350838" algn="just"/>
            <a:r>
              <a:rPr lang="en-US" sz="2400" dirty="0">
                <a:solidFill>
                  <a:schemeClr val="tx1"/>
                </a:solidFill>
              </a:rPr>
              <a:t>The manholes are generally provided at every:</a:t>
            </a:r>
          </a:p>
          <a:p>
            <a:pPr marL="1089025" lvl="2" indent="-403225" algn="just"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bend</a:t>
            </a:r>
          </a:p>
          <a:p>
            <a:pPr marL="1089025" lvl="2" indent="-403225" algn="just"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junction  (intersections)</a:t>
            </a:r>
          </a:p>
          <a:p>
            <a:pPr marL="1089025" lvl="2" indent="-403225" algn="just"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change  of  gradient  </a:t>
            </a:r>
          </a:p>
          <a:p>
            <a:pPr marL="1089025" lvl="2" indent="-403225" algn="just"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change  of  sewer  diameter  </a:t>
            </a:r>
          </a:p>
          <a:p>
            <a:pPr marL="693738" lvl="1" indent="-350838" algn="just"/>
            <a:r>
              <a:rPr lang="en-US" sz="2400" dirty="0">
                <a:solidFill>
                  <a:schemeClr val="tx1"/>
                </a:solidFill>
              </a:rPr>
              <a:t>The  sewer  line  between  two  manholes  is  laid  </a:t>
            </a:r>
            <a:r>
              <a:rPr lang="en-US" sz="2400" dirty="0">
                <a:solidFill>
                  <a:srgbClr val="0070C0"/>
                </a:solidFill>
              </a:rPr>
              <a:t>straight</a:t>
            </a:r>
            <a:r>
              <a:rPr lang="en-US" sz="2400" dirty="0">
                <a:solidFill>
                  <a:schemeClr val="tx1"/>
                </a:solidFill>
              </a:rPr>
              <a:t>  with  even  gradient. </a:t>
            </a:r>
          </a:p>
          <a:p>
            <a:pPr marL="693738" lvl="1" indent="-350838" algn="just"/>
            <a:r>
              <a:rPr lang="en-US" sz="2400" dirty="0">
                <a:solidFill>
                  <a:schemeClr val="tx1"/>
                </a:solidFill>
              </a:rPr>
              <a:t>Even when the sewer line runs straight, the manholes are provided at </a:t>
            </a:r>
            <a:r>
              <a:rPr lang="en-US" sz="2400" dirty="0">
                <a:solidFill>
                  <a:srgbClr val="0070C0"/>
                </a:solidFill>
              </a:rPr>
              <a:t>regular intervals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693738" lvl="1" indent="-350838" algn="just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spacing</a:t>
            </a:r>
            <a:r>
              <a:rPr lang="en-US" sz="2400" dirty="0">
                <a:solidFill>
                  <a:schemeClr val="tx1"/>
                </a:solidFill>
              </a:rPr>
              <a:t> between the manholes depends mainly upon the </a:t>
            </a:r>
            <a:r>
              <a:rPr lang="en-US" sz="2400" b="1" dirty="0">
                <a:solidFill>
                  <a:srgbClr val="0070C0"/>
                </a:solidFill>
              </a:rPr>
              <a:t>size of the sewer line</a:t>
            </a:r>
            <a:r>
              <a:rPr lang="en-US" sz="2400" dirty="0">
                <a:solidFill>
                  <a:schemeClr val="tx1"/>
                </a:solidFill>
              </a:rPr>
              <a:t>.  </a:t>
            </a:r>
          </a:p>
        </p:txBody>
      </p:sp>
      <p:pic>
        <p:nvPicPr>
          <p:cNvPr id="5122" name="Picture 2" descr="http://www.lincoln.ne.gov/city/pworks/projects/waste/wstwater/archive/upprbeal/aerial/images/pi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71" y="-6926"/>
            <a:ext cx="3128048" cy="1759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24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016" y="381000"/>
            <a:ext cx="10387584" cy="715962"/>
          </a:xfrm>
        </p:spPr>
        <p:txBody>
          <a:bodyPr>
            <a:normAutofit/>
          </a:bodyPr>
          <a:lstStyle/>
          <a:p>
            <a:r>
              <a:rPr lang="en-US" sz="3600" dirty="0"/>
              <a:t>Manholes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10116512"/>
              </p:ext>
            </p:extLst>
          </p:nvPr>
        </p:nvGraphicFramePr>
        <p:xfrm>
          <a:off x="1843362" y="2743200"/>
          <a:ext cx="9942239" cy="350519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135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0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1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Size of the Sewer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2000" u="none" strike="noStrike" dirty="0">
                          <a:effectLst/>
                        </a:rPr>
                        <a:t>Recommended spacing of manholes 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on straight reaches of sewer lines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up to 0.3m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45m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up to 0.6m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75m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up to 0.9m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90m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up to 1.2m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120m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up to 1.5m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250m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Greater than 1.5m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300m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320800" y="1613119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1" indent="-350838" algn="just" defTabSz="342900">
              <a:spcBef>
                <a:spcPts val="750"/>
              </a:spcBef>
              <a:buClr>
                <a:srgbClr val="549E39"/>
              </a:buClr>
              <a:buFont typeface="Wingdings 3" charset="2"/>
              <a:buChar char=""/>
            </a:pPr>
            <a:r>
              <a:rPr lang="en-US" sz="2400" dirty="0">
                <a:solidFill>
                  <a:prstClr val="black"/>
                </a:solidFill>
                <a:latin typeface="Palatino Linotype" pitchFamily="18" charset="0"/>
              </a:rPr>
              <a:t>The manhole spacing, generally adopted, on straight sewer reaches, is given below: </a:t>
            </a:r>
          </a:p>
        </p:txBody>
      </p:sp>
    </p:spTree>
    <p:extLst>
      <p:ext uri="{BB962C8B-B14F-4D97-AF65-F5344CB8AC3E}">
        <p14:creationId xmlns="" xmlns:p14="http://schemas.microsoft.com/office/powerpoint/2010/main" val="5611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27038"/>
            <a:ext cx="99568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Classification of Manholes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219200"/>
            <a:ext cx="10058400" cy="5562600"/>
          </a:xfrm>
        </p:spPr>
        <p:txBody>
          <a:bodyPr>
            <a:normAutofit/>
          </a:bodyPr>
          <a:lstStyle/>
          <a:p>
            <a:pPr marL="346075" indent="-346075" algn="just">
              <a:lnSpc>
                <a:spcPct val="120000"/>
              </a:lnSpc>
              <a:spcBef>
                <a:spcPts val="600"/>
              </a:spcBef>
            </a:pPr>
            <a:r>
              <a:rPr lang="en-US" sz="2300" dirty="0">
                <a:solidFill>
                  <a:schemeClr val="tx1"/>
                </a:solidFill>
              </a:rPr>
              <a:t>Depending upon their </a:t>
            </a:r>
            <a:r>
              <a:rPr lang="en-US" sz="2300" b="1" dirty="0">
                <a:solidFill>
                  <a:srgbClr val="0070C0"/>
                </a:solidFill>
              </a:rPr>
              <a:t>depth</a:t>
            </a:r>
            <a:r>
              <a:rPr lang="en-US" sz="2300" dirty="0">
                <a:solidFill>
                  <a:schemeClr val="tx1"/>
                </a:solidFill>
              </a:rPr>
              <a:t>, the manholes may be: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</a:rPr>
              <a:t>Shallow manhole</a:t>
            </a:r>
            <a:r>
              <a:rPr lang="en-US" sz="2200" dirty="0">
                <a:solidFill>
                  <a:schemeClr val="tx1"/>
                </a:solidFill>
              </a:rPr>
              <a:t>: inspection chamber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is about  </a:t>
            </a:r>
            <a:r>
              <a:rPr lang="en-US" sz="1800" b="1" dirty="0">
                <a:solidFill>
                  <a:schemeClr val="tx1"/>
                </a:solidFill>
              </a:rPr>
              <a:t>0.7 to  0.9 m </a:t>
            </a:r>
            <a:r>
              <a:rPr lang="en-US" sz="1800" dirty="0">
                <a:solidFill>
                  <a:schemeClr val="tx1"/>
                </a:solidFill>
              </a:rPr>
              <a:t>in  depth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is constructed at the  start of  a </a:t>
            </a:r>
            <a:r>
              <a:rPr lang="en-US" sz="1800" dirty="0">
                <a:solidFill>
                  <a:srgbClr val="0070C0"/>
                </a:solidFill>
              </a:rPr>
              <a:t>branch sewer </a:t>
            </a:r>
            <a:r>
              <a:rPr lang="en-US" sz="1800" dirty="0">
                <a:solidFill>
                  <a:schemeClr val="tx1"/>
                </a:solidFill>
              </a:rPr>
              <a:t>or at places which are not subjected to heavy traffic.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</a:rPr>
              <a:t>Normal or medium manhole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 is about </a:t>
            </a:r>
            <a:r>
              <a:rPr lang="en-US" sz="1800" b="1" dirty="0">
                <a:solidFill>
                  <a:schemeClr val="tx1"/>
                </a:solidFill>
                <a:latin typeface="Palatino Linotype" pitchFamily="18" charset="0"/>
              </a:rPr>
              <a:t>1.5 m</a:t>
            </a:r>
            <a:r>
              <a:rPr lang="en-US" sz="1800" dirty="0">
                <a:solidFill>
                  <a:schemeClr val="tx1"/>
                </a:solidFill>
              </a:rPr>
              <a:t> in depth and is constructed either square (</a:t>
            </a:r>
            <a:r>
              <a:rPr lang="en-US" sz="1800" dirty="0">
                <a:solidFill>
                  <a:schemeClr val="tx1"/>
                </a:solidFill>
                <a:latin typeface="Palatino Linotype" pitchFamily="18" charset="0"/>
              </a:rPr>
              <a:t>1m * 1m</a:t>
            </a:r>
            <a:r>
              <a:rPr lang="en-US" sz="1800" dirty="0">
                <a:solidFill>
                  <a:schemeClr val="tx1"/>
                </a:solidFill>
              </a:rPr>
              <a:t>)  or  rectangular  (</a:t>
            </a:r>
            <a:r>
              <a:rPr lang="en-US" sz="1800" dirty="0">
                <a:solidFill>
                  <a:schemeClr val="tx1"/>
                </a:solidFill>
                <a:latin typeface="Palatino Linotype" pitchFamily="18" charset="0"/>
              </a:rPr>
              <a:t>1.2m * 1m</a:t>
            </a:r>
            <a:r>
              <a:rPr lang="en-US" sz="1800" dirty="0">
                <a:solidFill>
                  <a:schemeClr val="tx1"/>
                </a:solidFill>
              </a:rPr>
              <a:t>)  in  cross-section.  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its section is not changed with depth, as is done in a deep manhole.  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is provided with a heavy cover at its top. 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b="1" dirty="0">
                <a:solidFill>
                  <a:schemeClr val="tx1"/>
                </a:solidFill>
              </a:rPr>
              <a:t>Deep  manhole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is having depth </a:t>
            </a:r>
            <a:r>
              <a:rPr lang="en-US" sz="1800" b="1" dirty="0">
                <a:solidFill>
                  <a:schemeClr val="tx1"/>
                </a:solidFill>
              </a:rPr>
              <a:t>more than </a:t>
            </a:r>
            <a:r>
              <a:rPr lang="en-US" sz="1800" b="1" dirty="0">
                <a:solidFill>
                  <a:schemeClr val="tx1"/>
                </a:solidFill>
                <a:latin typeface="Palatino Linotype" pitchFamily="18" charset="0"/>
              </a:rPr>
              <a:t>1.5 m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is provided with a heavy cover at its top. </a:t>
            </a:r>
          </a:p>
        </p:txBody>
      </p:sp>
    </p:spTree>
    <p:extLst>
      <p:ext uri="{BB962C8B-B14F-4D97-AF65-F5344CB8AC3E}">
        <p14:creationId xmlns="" xmlns:p14="http://schemas.microsoft.com/office/powerpoint/2010/main" val="40521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25164" t="37381" r="37619" b="15362"/>
          <a:stretch/>
        </p:blipFill>
        <p:spPr bwMode="auto">
          <a:xfrm>
            <a:off x="2032000" y="1219200"/>
            <a:ext cx="9448800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096000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Figure: Deep manhole</a:t>
            </a:r>
          </a:p>
        </p:txBody>
      </p:sp>
    </p:spTree>
    <p:extLst>
      <p:ext uri="{BB962C8B-B14F-4D97-AF65-F5344CB8AC3E}">
        <p14:creationId xmlns="" xmlns:p14="http://schemas.microsoft.com/office/powerpoint/2010/main" val="92487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04800"/>
            <a:ext cx="8911687" cy="762000"/>
          </a:xfrm>
        </p:spPr>
        <p:txBody>
          <a:bodyPr>
            <a:normAutofit/>
          </a:bodyPr>
          <a:lstStyle/>
          <a:p>
            <a:r>
              <a:rPr lang="en-US" sz="3200" dirty="0"/>
              <a:t>Component Parts of a Manhole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1295400"/>
            <a:ext cx="9956800" cy="5410200"/>
          </a:xfrm>
        </p:spPr>
        <p:txBody>
          <a:bodyPr>
            <a:normAutofit/>
          </a:bodyPr>
          <a:lstStyle/>
          <a:p>
            <a:pPr marL="571500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400" b="1" dirty="0">
                <a:solidFill>
                  <a:schemeClr val="tx1"/>
                </a:solidFill>
              </a:rPr>
              <a:t>Access  Shaft 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The  upper  portion  of  a  deep  manhole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Its minimum  size  for  a  rectangular  manhole  is  about  0.75 * 0.6m;  and  for  a  circular manhole,  the  minimum  diameter  is  about  0.6  to  0.75m.</a:t>
            </a:r>
          </a:p>
          <a:p>
            <a:pPr marL="571500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400" b="1" dirty="0">
                <a:solidFill>
                  <a:schemeClr val="tx1"/>
                </a:solidFill>
              </a:rPr>
              <a:t>Working chamber 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the lower portion of the manhole, 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it provides a working space for inspecting and cleaning-operations. 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Its minimum size for a rectangular manhole is about 1.2m*0.9 m; and for a circular manhole, the minimum dia. is about </a:t>
            </a:r>
            <a:r>
              <a:rPr lang="en-US" sz="2000" b="1" dirty="0">
                <a:solidFill>
                  <a:srgbClr val="0070C0"/>
                </a:solidFill>
              </a:rPr>
              <a:t>1.2m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marL="739775" lvl="1" indent="-396875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The height is generally be not less than </a:t>
            </a:r>
            <a:r>
              <a:rPr lang="en-US" sz="2000" b="1" dirty="0">
                <a:solidFill>
                  <a:srgbClr val="0070C0"/>
                </a:solidFill>
              </a:rPr>
              <a:t>1.8 m</a:t>
            </a:r>
            <a:r>
              <a:rPr lang="en-US" sz="2000" dirty="0">
                <a:solidFill>
                  <a:schemeClr val="tx1"/>
                </a:solidFill>
              </a:rPr>
              <a:t> or so. </a:t>
            </a:r>
          </a:p>
        </p:txBody>
      </p:sp>
    </p:spTree>
    <p:extLst>
      <p:ext uri="{BB962C8B-B14F-4D97-AF65-F5344CB8AC3E}">
        <p14:creationId xmlns="" xmlns:p14="http://schemas.microsoft.com/office/powerpoint/2010/main" val="9583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457200"/>
            <a:ext cx="9245600" cy="762000"/>
          </a:xfrm>
        </p:spPr>
        <p:txBody>
          <a:bodyPr>
            <a:normAutofit/>
          </a:bodyPr>
          <a:lstStyle/>
          <a:p>
            <a:r>
              <a:rPr lang="en-US" sz="3200" dirty="0"/>
              <a:t>Component Parts of a Manhole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447800"/>
            <a:ext cx="10769600" cy="5257800"/>
          </a:xfrm>
        </p:spPr>
        <p:txBody>
          <a:bodyPr>
            <a:normAutofit lnSpcReduction="10000"/>
          </a:bodyPr>
          <a:lstStyle/>
          <a:p>
            <a:pPr marL="571500" indent="-571500" algn="just">
              <a:buFont typeface="+mj-lt"/>
              <a:buAutoNum type="romanLcPeriod" startAt="3"/>
            </a:pPr>
            <a:r>
              <a:rPr lang="en-US" sz="2400" b="1" dirty="0">
                <a:solidFill>
                  <a:schemeClr val="tx1"/>
                </a:solidFill>
              </a:rPr>
              <a:t> The Benching 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the bottom or invert portion  of manhole. 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The bottom  portion of  the  manhole  is  constructed  in  cement  concrete.  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A  semicircular  or  a  V-shaped  channel  is  generally  constructed,  and  the  sides  are  made  to  slope towards it</a:t>
            </a:r>
          </a:p>
          <a:p>
            <a:pPr marL="571500" indent="-571500" algn="just">
              <a:buFont typeface="+mj-lt"/>
              <a:buAutoNum type="romanLcPeriod" startAt="3"/>
            </a:pPr>
            <a:r>
              <a:rPr lang="en-US" sz="2400" b="1" dirty="0">
                <a:solidFill>
                  <a:schemeClr val="tx1"/>
                </a:solidFill>
              </a:rPr>
              <a:t>The side walls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The side walls of the manhole are made of brick or stone masonry or  RCC.  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The  brick  masonry  walls  are  simple  to  construct,  and  are  common  adopted. </a:t>
            </a:r>
          </a:p>
          <a:p>
            <a:pPr lvl="1" algn="just"/>
            <a:r>
              <a:rPr lang="en-US" sz="2400" dirty="0">
                <a:solidFill>
                  <a:schemeClr val="tx1"/>
                </a:solidFill>
              </a:rPr>
              <a:t>The  minimum  thickness  of  the  brick  walls  should  be  </a:t>
            </a:r>
            <a:r>
              <a:rPr lang="en-US" sz="2400" b="1" dirty="0">
                <a:solidFill>
                  <a:srgbClr val="0070C0"/>
                </a:solidFill>
              </a:rPr>
              <a:t>22.5cm</a:t>
            </a:r>
          </a:p>
        </p:txBody>
      </p:sp>
    </p:spTree>
    <p:extLst>
      <p:ext uri="{BB962C8B-B14F-4D97-AF65-F5344CB8AC3E}">
        <p14:creationId xmlns="" xmlns:p14="http://schemas.microsoft.com/office/powerpoint/2010/main" val="15643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613" y="304800"/>
            <a:ext cx="10261600" cy="715962"/>
          </a:xfrm>
        </p:spPr>
        <p:txBody>
          <a:bodyPr>
            <a:normAutofit/>
          </a:bodyPr>
          <a:lstStyle/>
          <a:p>
            <a:r>
              <a:rPr lang="en-US" sz="3200" dirty="0"/>
              <a:t>Component Parts of a Manhole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9652000" cy="5486400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LcPeriod" startAt="5"/>
            </a:pPr>
            <a:r>
              <a:rPr lang="en-US" sz="2400" dirty="0">
                <a:solidFill>
                  <a:srgbClr val="0070C0"/>
                </a:solidFill>
              </a:rPr>
              <a:t>Steps  or  Ladders</a:t>
            </a:r>
            <a:endParaRPr lang="en-US" sz="2400" dirty="0"/>
          </a:p>
          <a:p>
            <a:pPr lvl="1" algn="just"/>
            <a:r>
              <a:rPr lang="en-US" sz="2000" dirty="0"/>
              <a:t>Generally  provided  for descending into the manhole.</a:t>
            </a:r>
          </a:p>
          <a:p>
            <a:pPr lvl="1" algn="just"/>
            <a:r>
              <a:rPr lang="en-US" sz="2000" dirty="0"/>
              <a:t>For  deeper  manholes,  ladders  are  provided in  place of  steps.  </a:t>
            </a:r>
          </a:p>
          <a:p>
            <a:pPr lvl="1" algn="just"/>
            <a:r>
              <a:rPr lang="en-US" sz="2000" dirty="0"/>
              <a:t>The  ladder  will  give  a high sense of security to the </a:t>
            </a:r>
            <a:r>
              <a:rPr lang="en-US" sz="2000" dirty="0" err="1"/>
              <a:t>labourers</a:t>
            </a:r>
            <a:r>
              <a:rPr lang="en-US" sz="2000" dirty="0"/>
              <a:t> descending into the manhole. </a:t>
            </a:r>
          </a:p>
          <a:p>
            <a:pPr marL="571500" indent="-571500" algn="just">
              <a:buFont typeface="+mj-lt"/>
              <a:buAutoNum type="romanLcPeriod" startAt="6"/>
            </a:pPr>
            <a:r>
              <a:rPr lang="en-US" sz="2400" dirty="0">
                <a:solidFill>
                  <a:srgbClr val="0070C0"/>
                </a:solidFill>
              </a:rPr>
              <a:t>Cover  and  Frame</a:t>
            </a:r>
            <a:r>
              <a:rPr lang="en-US" sz="2400" dirty="0"/>
              <a:t> </a:t>
            </a:r>
          </a:p>
          <a:p>
            <a:pPr lvl="1" algn="just"/>
            <a:r>
              <a:rPr lang="en-US" sz="2000" dirty="0"/>
              <a:t>The  manhole  is  provided  with  a  cast  iron  cover and,  a cast iron frame at its top. </a:t>
            </a:r>
          </a:p>
          <a:p>
            <a:pPr lvl="1" algn="just"/>
            <a:r>
              <a:rPr lang="en-US" sz="2000" dirty="0"/>
              <a:t>The thickness of the frame is about 20 to 25cm, and its base is about 10cm wide.</a:t>
            </a:r>
          </a:p>
          <a:p>
            <a:pPr lvl="1" algn="just"/>
            <a:r>
              <a:rPr lang="en-US" sz="2000" dirty="0"/>
              <a:t>The  manhole  cover  may  be  rectangular  or  circular; </a:t>
            </a:r>
          </a:p>
          <a:p>
            <a:pPr lvl="1" algn="just"/>
            <a:r>
              <a:rPr lang="en-US" sz="2000" dirty="0"/>
              <a:t>The  size  of  a  rectangular  cover  is  about 0.6m*0.45m,  and  that  of  a circular  cover  being  0.5  to  0.6m  in  diameter.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83" t="7711" r="16157" b="11325"/>
          <a:stretch/>
        </p:blipFill>
        <p:spPr>
          <a:xfrm>
            <a:off x="9627810" y="3630"/>
            <a:ext cx="2564191" cy="1600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79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1"/>
            <a:ext cx="8636000" cy="484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4984173"/>
            <a:ext cx="4914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7200" y="6096001"/>
            <a:ext cx="4097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Manhole Frames and Covers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9606395" y="1981201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Manholes</a:t>
            </a:r>
          </a:p>
        </p:txBody>
      </p:sp>
    </p:spTree>
    <p:extLst>
      <p:ext uri="{BB962C8B-B14F-4D97-AF65-F5344CB8AC3E}">
        <p14:creationId xmlns="" xmlns:p14="http://schemas.microsoft.com/office/powerpoint/2010/main" val="22750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381000"/>
            <a:ext cx="8911687" cy="747490"/>
          </a:xfrm>
        </p:spPr>
        <p:txBody>
          <a:bodyPr>
            <a:normAutofit/>
          </a:bodyPr>
          <a:lstStyle/>
          <a:p>
            <a:r>
              <a:rPr lang="en-US" sz="3600" dirty="0"/>
              <a:t>Drop Manholes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447800"/>
            <a:ext cx="10489184" cy="52578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When a branch sewer enters a manhole by  more than </a:t>
            </a:r>
            <a:r>
              <a:rPr lang="en-US" sz="2400" dirty="0">
                <a:solidFill>
                  <a:srgbClr val="0070C0"/>
                </a:solidFill>
              </a:rPr>
              <a:t>0.5 to 0.6m  </a:t>
            </a:r>
            <a:r>
              <a:rPr lang="en-US" sz="2400" dirty="0"/>
              <a:t>above  the  main sewer,  </a:t>
            </a:r>
          </a:p>
          <a:p>
            <a:pPr lvl="1" algn="just">
              <a:lnSpc>
                <a:spcPct val="120000"/>
              </a:lnSpc>
            </a:pPr>
            <a:r>
              <a:rPr lang="en-US" sz="2200" dirty="0"/>
              <a:t>the sewage is generally not allowed to fall directly into the manhole, but is brought into it through a </a:t>
            </a:r>
            <a:r>
              <a:rPr lang="en-US" sz="2200" dirty="0">
                <a:solidFill>
                  <a:srgbClr val="0070C0"/>
                </a:solidFill>
              </a:rPr>
              <a:t>down pipe </a:t>
            </a:r>
            <a:r>
              <a:rPr lang="en-US" sz="2200" dirty="0"/>
              <a:t>taken from the branch sewer to the bottom of the manhole </a:t>
            </a:r>
          </a:p>
          <a:p>
            <a:pPr algn="just">
              <a:lnSpc>
                <a:spcPct val="120000"/>
              </a:lnSpc>
            </a:pPr>
            <a:r>
              <a:rPr lang="en-US" sz="2400" dirty="0"/>
              <a:t>If the drop is only a few meters the down pipe can be kept sloping (at 45° to the ground), and if the drop is more, a vertical pipe is found to be economical.  </a:t>
            </a:r>
          </a:p>
          <a:p>
            <a:pPr algn="just">
              <a:lnSpc>
                <a:spcPct val="120000"/>
              </a:lnSpc>
            </a:pPr>
            <a:r>
              <a:rPr lang="en-US" sz="2400" dirty="0"/>
              <a:t>The manhole, in which a </a:t>
            </a:r>
            <a:r>
              <a:rPr lang="en-US" sz="2400" dirty="0">
                <a:solidFill>
                  <a:srgbClr val="0070C0"/>
                </a:solidFill>
              </a:rPr>
              <a:t>vertical pipe </a:t>
            </a:r>
            <a:r>
              <a:rPr lang="en-US" sz="2400" dirty="0"/>
              <a:t>is used, is called a </a:t>
            </a:r>
            <a:r>
              <a:rPr lang="en-US" sz="2400" dirty="0">
                <a:solidFill>
                  <a:srgbClr val="0070C0"/>
                </a:solidFill>
              </a:rPr>
              <a:t>drop manhole</a:t>
            </a:r>
            <a:r>
              <a:rPr lang="en-US" sz="2400" dirty="0"/>
              <a:t>; whereas, the one using an inclined pipe is called a </a:t>
            </a:r>
            <a:r>
              <a:rPr lang="en-US" sz="2400" dirty="0">
                <a:solidFill>
                  <a:srgbClr val="0070C0"/>
                </a:solidFill>
              </a:rPr>
              <a:t>ramp</a:t>
            </a:r>
            <a:r>
              <a:rPr lang="en-US" sz="2400" dirty="0"/>
              <a:t> .  </a:t>
            </a:r>
          </a:p>
        </p:txBody>
      </p:sp>
    </p:spTree>
    <p:extLst>
      <p:ext uri="{BB962C8B-B14F-4D97-AF65-F5344CB8AC3E}">
        <p14:creationId xmlns="" xmlns:p14="http://schemas.microsoft.com/office/powerpoint/2010/main" val="2408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475" y="274638"/>
            <a:ext cx="9323881" cy="80465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The urban water cycle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90" t="30509" r="36009" b="3279"/>
          <a:stretch/>
        </p:blipFill>
        <p:spPr bwMode="auto">
          <a:xfrm>
            <a:off x="2590800" y="1828846"/>
            <a:ext cx="5469988" cy="489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7414" y="1887805"/>
            <a:ext cx="37582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CC00"/>
              </a:buClr>
              <a:buFont typeface="Arial" pitchFamily="34" charset="0"/>
              <a:buChar char="•"/>
            </a:pPr>
            <a:r>
              <a:rPr lang="en-US" sz="2200" dirty="0"/>
              <a:t>Increased water supply for consumptive use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CC00"/>
              </a:buClr>
              <a:buFont typeface="Arial" pitchFamily="34" charset="0"/>
              <a:buChar char="•"/>
            </a:pPr>
            <a:r>
              <a:rPr lang="en-US" sz="2200" dirty="0"/>
              <a:t>Release of wastewater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CC00"/>
              </a:buClr>
              <a:buFont typeface="Arial" pitchFamily="34" charset="0"/>
              <a:buChar char="•"/>
            </a:pPr>
            <a:r>
              <a:rPr lang="en-US" sz="2200" dirty="0"/>
              <a:t>Increased imperviousness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CC00"/>
              </a:buClr>
              <a:buFont typeface="Arial" pitchFamily="34" charset="0"/>
              <a:buChar char="•"/>
            </a:pPr>
            <a:r>
              <a:rPr lang="en-US" sz="2200" dirty="0"/>
              <a:t>Reduced interception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CC00"/>
              </a:buClr>
              <a:buFont typeface="Arial" pitchFamily="34" charset="0"/>
              <a:buChar char="•"/>
            </a:pPr>
            <a:r>
              <a:rPr lang="en-US" sz="2200" dirty="0"/>
              <a:t>Faster conveyance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37063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74638"/>
            <a:ext cx="101600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Drop Manholes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5566" t="37857" r="40263" b="9286"/>
          <a:stretch/>
        </p:blipFill>
        <p:spPr bwMode="auto">
          <a:xfrm>
            <a:off x="1983619" y="1135117"/>
            <a:ext cx="7566781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9550400" y="3497317"/>
            <a:ext cx="0" cy="152400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50401" y="4278868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&gt; 0.5m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75200" y="5021317"/>
            <a:ext cx="5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99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8911687" cy="671290"/>
          </a:xfrm>
        </p:spPr>
        <p:txBody>
          <a:bodyPr>
            <a:normAutofit/>
          </a:bodyPr>
          <a:lstStyle/>
          <a:p>
            <a:r>
              <a:rPr lang="en-US" sz="3600" b="1" dirty="0"/>
              <a:t>Street Gutters and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295400"/>
            <a:ext cx="10160000" cy="4876800"/>
          </a:xfrm>
        </p:spPr>
        <p:txBody>
          <a:bodyPr>
            <a:normAutofit/>
          </a:bodyPr>
          <a:lstStyle/>
          <a:p>
            <a:pPr marL="406400" indent="-406400"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70C0"/>
                </a:solidFill>
              </a:rPr>
              <a:t>Gutter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300" dirty="0">
                <a:solidFill>
                  <a:schemeClr val="tx1"/>
                </a:solidFill>
              </a:rPr>
              <a:t>is a </a:t>
            </a:r>
            <a:r>
              <a:rPr lang="en-US" sz="2300" dirty="0">
                <a:solidFill>
                  <a:srgbClr val="0070C0"/>
                </a:solidFill>
              </a:rPr>
              <a:t>triangle open channel </a:t>
            </a:r>
            <a:r>
              <a:rPr lang="en-US" sz="2300" dirty="0">
                <a:solidFill>
                  <a:schemeClr val="tx1"/>
                </a:solidFill>
              </a:rPr>
              <a:t>along the curb stone of streets which carry the storm water along </a:t>
            </a:r>
            <a:r>
              <a:rPr lang="en-US" sz="2300" dirty="0">
                <a:solidFill>
                  <a:srgbClr val="0070C0"/>
                </a:solidFill>
              </a:rPr>
              <a:t>streets</a:t>
            </a:r>
            <a:r>
              <a:rPr lang="en-US" sz="2300" dirty="0">
                <a:solidFill>
                  <a:schemeClr val="tx1"/>
                </a:solidFill>
              </a:rPr>
              <a:t> to </a:t>
            </a:r>
            <a:r>
              <a:rPr lang="en-US" sz="2300" dirty="0">
                <a:solidFill>
                  <a:srgbClr val="0070C0"/>
                </a:solidFill>
              </a:rPr>
              <a:t>inlets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406400" indent="-406400"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70C0"/>
                </a:solidFill>
              </a:rPr>
              <a:t>Inlets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300" dirty="0">
                <a:solidFill>
                  <a:schemeClr val="tx1"/>
                </a:solidFill>
              </a:rPr>
              <a:t>are structures constructed in the street along the curb stone or across the street to allow water to inter from the </a:t>
            </a:r>
            <a:r>
              <a:rPr lang="en-US" sz="2300" dirty="0">
                <a:solidFill>
                  <a:srgbClr val="0070C0"/>
                </a:solidFill>
              </a:rPr>
              <a:t>gutter</a:t>
            </a:r>
            <a:r>
              <a:rPr lang="en-US" sz="2300" dirty="0">
                <a:solidFill>
                  <a:schemeClr val="tx1"/>
                </a:solidFill>
              </a:rPr>
              <a:t> to the </a:t>
            </a:r>
            <a:r>
              <a:rPr lang="en-US" sz="2300" dirty="0">
                <a:solidFill>
                  <a:srgbClr val="0070C0"/>
                </a:solidFill>
              </a:rPr>
              <a:t>underground storm collection system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682625" lvl="1" indent="-339725"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tx1"/>
                </a:solidFill>
              </a:rPr>
              <a:t>located along road sides on straight roads at an interval of </a:t>
            </a:r>
            <a:r>
              <a:rPr lang="en-US" sz="2100" b="1" dirty="0">
                <a:solidFill>
                  <a:schemeClr val="tx1"/>
                </a:solidFill>
              </a:rPr>
              <a:t>30m to 60m </a:t>
            </a:r>
            <a:r>
              <a:rPr lang="en-US" sz="2100" dirty="0">
                <a:solidFill>
                  <a:schemeClr val="tx1"/>
                </a:solidFill>
              </a:rPr>
              <a:t>or so.</a:t>
            </a:r>
          </a:p>
          <a:p>
            <a:pPr algn="just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https://encrypted-tbn1.gstatic.com/images?q=tbn:ANd9GcRldD8T6pBcGTsNpcGAmdkht9-SHOqAFUGzeT0Rns0HlisPqS83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262562"/>
            <a:ext cx="3742544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94"/>
          <a:stretch/>
        </p:blipFill>
        <p:spPr bwMode="auto">
          <a:xfrm>
            <a:off x="7912546" y="5262563"/>
            <a:ext cx="3031141" cy="153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60033" y="5273448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Gutter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67201" y="5486400"/>
            <a:ext cx="1499599" cy="76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6797524" y="5486400"/>
            <a:ext cx="1432077" cy="4635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181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4"/>
          <p:cNvSpPr>
            <a:spLocks noGrp="1"/>
          </p:cNvSpPr>
          <p:nvPr>
            <p:ph type="title"/>
          </p:nvPr>
        </p:nvSpPr>
        <p:spPr>
          <a:xfrm>
            <a:off x="1943369" y="466948"/>
            <a:ext cx="8911687" cy="815752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+mn-lt"/>
              </a:rPr>
              <a:t>Street Gutters and Inlets</a:t>
            </a:r>
          </a:p>
        </p:txBody>
      </p:sp>
      <p:sp>
        <p:nvSpPr>
          <p:cNvPr id="21505" name="Content Placeholder 1"/>
          <p:cNvSpPr>
            <a:spLocks noGrp="1"/>
          </p:cNvSpPr>
          <p:nvPr>
            <p:ph idx="1"/>
          </p:nvPr>
        </p:nvSpPr>
        <p:spPr>
          <a:xfrm>
            <a:off x="838200" y="2649538"/>
            <a:ext cx="4334933" cy="39036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en-US" sz="2400" dirty="0">
                <a:cs typeface="Dubai" panose="020B0604020202020204" pitchFamily="34" charset="-78"/>
              </a:rPr>
              <a:t>Spread width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solidFill>
                  <a:srgbClr val="0070C0"/>
                </a:solidFill>
                <a:cs typeface="Dubai" panose="020B0604020202020204" pitchFamily="34" charset="-78"/>
              </a:rPr>
              <a:t>Combination Inlet</a:t>
            </a:r>
          </a:p>
          <a:p>
            <a:pPr lvl="1">
              <a:lnSpc>
                <a:spcPct val="120000"/>
              </a:lnSpc>
            </a:pPr>
            <a:r>
              <a:rPr lang="en-US" altLang="en-US" sz="2000" dirty="0">
                <a:cs typeface="Dubai" panose="020B0604020202020204" pitchFamily="34" charset="-78"/>
              </a:rPr>
              <a:t>Curb + Grate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cs typeface="Dubai" panose="020B0604020202020204" pitchFamily="34" charset="-78"/>
              </a:rPr>
              <a:t>Carryover</a:t>
            </a:r>
          </a:p>
          <a:p>
            <a:pPr lvl="1">
              <a:lnSpc>
                <a:spcPct val="120000"/>
              </a:lnSpc>
            </a:pPr>
            <a:r>
              <a:rPr lang="en-US" altLang="en-US" sz="2000" dirty="0">
                <a:cs typeface="Dubai" panose="020B0604020202020204" pitchFamily="34" charset="-78"/>
              </a:rPr>
              <a:t>Flow that </a:t>
            </a:r>
            <a:r>
              <a:rPr lang="en-US" altLang="en-US" sz="2000" dirty="0">
                <a:solidFill>
                  <a:srgbClr val="0070C0"/>
                </a:solidFill>
                <a:cs typeface="Dubai" panose="020B0604020202020204" pitchFamily="34" charset="-78"/>
              </a:rPr>
              <a:t>passes beyond the inlet </a:t>
            </a:r>
            <a:r>
              <a:rPr lang="en-US" altLang="en-US" sz="2000" dirty="0">
                <a:cs typeface="Dubai" panose="020B0604020202020204" pitchFamily="34" charset="-78"/>
              </a:rPr>
              <a:t>(none in this picture – complete capture)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84400"/>
            <a:ext cx="6798733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3962400" y="3048000"/>
            <a:ext cx="8026400" cy="1905000"/>
            <a:chOff x="2336800" y="2921000"/>
            <a:chExt cx="6477000" cy="2032000"/>
          </a:xfrm>
        </p:grpSpPr>
        <p:cxnSp>
          <p:nvCxnSpPr>
            <p:cNvPr id="4" name="Straight Arrow Connector 3"/>
            <p:cNvCxnSpPr>
              <a:cxnSpLocks noChangeShapeType="1"/>
            </p:cNvCxnSpPr>
            <p:nvPr/>
          </p:nvCxnSpPr>
          <p:spPr bwMode="auto">
            <a:xfrm>
              <a:off x="6985000" y="3987800"/>
              <a:ext cx="1828800" cy="5334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>
              <a:off x="2336800" y="2921000"/>
              <a:ext cx="4584700" cy="10414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2882900" y="3403600"/>
              <a:ext cx="3149600" cy="15494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="" xmlns:p14="http://schemas.microsoft.com/office/powerpoint/2010/main" val="7349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1" y="609600"/>
            <a:ext cx="8911687" cy="595090"/>
          </a:xfrm>
        </p:spPr>
        <p:txBody>
          <a:bodyPr/>
          <a:lstStyle/>
          <a:p>
            <a:r>
              <a:rPr lang="en-US" altLang="en-US" sz="2800" b="1" dirty="0"/>
              <a:t>Street Gutters and Inlets</a:t>
            </a:r>
            <a:endParaRPr lang="en-US" dirty="0"/>
          </a:p>
        </p:txBody>
      </p:sp>
      <p:pic>
        <p:nvPicPr>
          <p:cNvPr id="4" name="Storm Water Curb Inle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385" y="2416236"/>
            <a:ext cx="5689600" cy="2301815"/>
          </a:xfrm>
        </p:spPr>
      </p:pic>
      <p:pic>
        <p:nvPicPr>
          <p:cNvPr id="5" name="Wing-Gate (City of Tustin Stor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219" y="2432050"/>
            <a:ext cx="518160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0801" y="2016125"/>
            <a:ext cx="272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Storm water curb inlet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3201" y="1943494"/>
            <a:ext cx="2146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Storm water inlet</a:t>
            </a:r>
          </a:p>
        </p:txBody>
      </p:sp>
    </p:spTree>
    <p:extLst>
      <p:ext uri="{BB962C8B-B14F-4D97-AF65-F5344CB8AC3E}">
        <p14:creationId xmlns="" xmlns:p14="http://schemas.microsoft.com/office/powerpoint/2010/main" val="3909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8668" y="349251"/>
            <a:ext cx="10723033" cy="739775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Streets and flow in streets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1608668" y="1176339"/>
            <a:ext cx="5831417" cy="4505325"/>
          </a:xfrm>
        </p:spPr>
        <p:txBody>
          <a:bodyPr/>
          <a:lstStyle/>
          <a:p>
            <a:r>
              <a:rPr lang="en-US" altLang="en-US" sz="2400" b="1" dirty="0">
                <a:latin typeface="+mj-lt"/>
              </a:rPr>
              <a:t>Curb-and-gutter sections</a:t>
            </a:r>
          </a:p>
          <a:p>
            <a:pPr marL="457200" lvl="1" indent="0">
              <a:buFontTx/>
              <a:buNone/>
            </a:pPr>
            <a:endParaRPr lang="en-US" altLang="en-US" dirty="0">
              <a:latin typeface="Verdana" panose="020B0604030504040204" pitchFamily="34" charset="0"/>
            </a:endParaRP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17" y="1878013"/>
            <a:ext cx="429048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0" name="Straight Arrow Connector 3"/>
          <p:cNvCxnSpPr>
            <a:cxnSpLocks noChangeShapeType="1"/>
          </p:cNvCxnSpPr>
          <p:nvPr/>
        </p:nvCxnSpPr>
        <p:spPr bwMode="auto">
          <a:xfrm flipH="1">
            <a:off x="9103784" y="1684339"/>
            <a:ext cx="929216" cy="22066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Straight Arrow Connector 5"/>
          <p:cNvCxnSpPr>
            <a:cxnSpLocks noChangeShapeType="1"/>
            <a:stCxn id="50184" idx="3"/>
          </p:cNvCxnSpPr>
          <p:nvPr/>
        </p:nvCxnSpPr>
        <p:spPr bwMode="auto">
          <a:xfrm flipH="1">
            <a:off x="10938933" y="2758134"/>
            <a:ext cx="385937" cy="31473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894" name="Straight Arrow Connector 9"/>
          <p:cNvCxnSpPr>
            <a:cxnSpLocks noChangeShapeType="1"/>
          </p:cNvCxnSpPr>
          <p:nvPr/>
        </p:nvCxnSpPr>
        <p:spPr bwMode="auto">
          <a:xfrm>
            <a:off x="6470651" y="2805114"/>
            <a:ext cx="2063749" cy="17922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183" name="TextBox 10"/>
          <p:cNvSpPr txBox="1">
            <a:spLocks noChangeArrowheads="1"/>
          </p:cNvSpPr>
          <p:nvPr/>
        </p:nvSpPr>
        <p:spPr bwMode="auto">
          <a:xfrm>
            <a:off x="9558867" y="1250951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Curb</a:t>
            </a:r>
          </a:p>
        </p:txBody>
      </p:sp>
      <p:sp>
        <p:nvSpPr>
          <p:cNvPr id="50184" name="TextBox 13"/>
          <p:cNvSpPr txBox="1">
            <a:spLocks noChangeArrowheads="1"/>
          </p:cNvSpPr>
          <p:nvPr/>
        </p:nvSpPr>
        <p:spPr bwMode="auto">
          <a:xfrm>
            <a:off x="10354733" y="2527301"/>
            <a:ext cx="970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Gutter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2458208" y="2343151"/>
            <a:ext cx="3791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Inlet (Curb Opening + Grate)</a:t>
            </a:r>
          </a:p>
        </p:txBody>
      </p:sp>
      <p:sp>
        <p:nvSpPr>
          <p:cNvPr id="22" name="Freeform 21"/>
          <p:cNvSpPr/>
          <p:nvPr/>
        </p:nvSpPr>
        <p:spPr>
          <a:xfrm>
            <a:off x="7442200" y="5405439"/>
            <a:ext cx="4411133" cy="661987"/>
          </a:xfrm>
          <a:custGeom>
            <a:avLst/>
            <a:gdLst>
              <a:gd name="connsiteX0" fmla="*/ 0 w 3307052"/>
              <a:gd name="connsiteY0" fmla="*/ 635031 h 661490"/>
              <a:gd name="connsiteX1" fmla="*/ 2883749 w 3307052"/>
              <a:gd name="connsiteY1" fmla="*/ 661490 h 661490"/>
              <a:gd name="connsiteX2" fmla="*/ 2883749 w 3307052"/>
              <a:gd name="connsiteY2" fmla="*/ 515963 h 661490"/>
              <a:gd name="connsiteX3" fmla="*/ 2883749 w 3307052"/>
              <a:gd name="connsiteY3" fmla="*/ 370435 h 661490"/>
              <a:gd name="connsiteX4" fmla="*/ 2896977 w 3307052"/>
              <a:gd name="connsiteY4" fmla="*/ 238137 h 661490"/>
              <a:gd name="connsiteX5" fmla="*/ 2949890 w 3307052"/>
              <a:gd name="connsiteY5" fmla="*/ 119068 h 661490"/>
              <a:gd name="connsiteX6" fmla="*/ 3055716 w 3307052"/>
              <a:gd name="connsiteY6" fmla="*/ 39690 h 661490"/>
              <a:gd name="connsiteX7" fmla="*/ 3174770 w 3307052"/>
              <a:gd name="connsiteY7" fmla="*/ 13230 h 661490"/>
              <a:gd name="connsiteX8" fmla="*/ 3307052 w 3307052"/>
              <a:gd name="connsiteY8" fmla="*/ 0 h 66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052" h="661490">
                <a:moveTo>
                  <a:pt x="0" y="635031"/>
                </a:moveTo>
                <a:lnTo>
                  <a:pt x="2883749" y="661490"/>
                </a:lnTo>
                <a:lnTo>
                  <a:pt x="2883749" y="515963"/>
                </a:lnTo>
                <a:lnTo>
                  <a:pt x="2883749" y="370435"/>
                </a:lnTo>
                <a:lnTo>
                  <a:pt x="2896977" y="238137"/>
                </a:lnTo>
                <a:lnTo>
                  <a:pt x="2949890" y="119068"/>
                </a:lnTo>
                <a:lnTo>
                  <a:pt x="3055716" y="39690"/>
                </a:lnTo>
                <a:lnTo>
                  <a:pt x="3174770" y="13230"/>
                </a:lnTo>
                <a:lnTo>
                  <a:pt x="3307052" y="0"/>
                </a:lnTo>
              </a:path>
            </a:pathLst>
          </a:custGeom>
          <a:ln w="38100" cmpd="sng">
            <a:solidFill>
              <a:schemeClr val="tx1"/>
            </a:solidFill>
            <a:prstDash val="dot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000000"/>
                </a:solidFill>
                <a:prstDash val="dot"/>
              </a:ln>
              <a:latin typeface="Times New Roman" pitchFamily="18" charset="0"/>
              <a:ea typeface="+mn-ea"/>
            </a:endParaRPr>
          </a:p>
        </p:txBody>
      </p:sp>
      <p:cxnSp>
        <p:nvCxnSpPr>
          <p:cNvPr id="50188" name="Straight Arrow Connector 17"/>
          <p:cNvCxnSpPr>
            <a:cxnSpLocks noChangeShapeType="1"/>
          </p:cNvCxnSpPr>
          <p:nvPr/>
        </p:nvCxnSpPr>
        <p:spPr bwMode="auto">
          <a:xfrm rot="10800000">
            <a:off x="10449985" y="5770563"/>
            <a:ext cx="1365249" cy="836612"/>
          </a:xfrm>
          <a:prstGeom prst="straightConnector1">
            <a:avLst/>
          </a:prstGeom>
          <a:noFill/>
          <a:ln w="444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7900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357717" y="3668714"/>
            <a:ext cx="6872816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TextBox 27"/>
          <p:cNvSpPr txBox="1">
            <a:spLocks noChangeArrowheads="1"/>
          </p:cNvSpPr>
          <p:nvPr/>
        </p:nvSpPr>
        <p:spPr bwMode="auto">
          <a:xfrm rot="2327966">
            <a:off x="10060453" y="6032422"/>
            <a:ext cx="13484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latin typeface="Times New Roman" panose="02020603050405020304" pitchFamily="18" charset="0"/>
              </a:rPr>
              <a:t>Longitudinal Slope, S</a:t>
            </a:r>
            <a:r>
              <a:rPr lang="en-US" altLang="en-US" sz="1000" baseline="-25000">
                <a:latin typeface="Times New Roman" panose="02020603050405020304" pitchFamily="18" charset="0"/>
              </a:rPr>
              <a:t>0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16801" y="5591888"/>
            <a:ext cx="2578100" cy="246221"/>
            <a:chOff x="5562260" y="5592052"/>
            <a:chExt cx="1933915" cy="246258"/>
          </a:xfrm>
        </p:grpSpPr>
        <p:sp>
          <p:nvSpPr>
            <p:cNvPr id="37906" name="TextBox 26"/>
            <p:cNvSpPr txBox="1">
              <a:spLocks noChangeArrowheads="1"/>
            </p:cNvSpPr>
            <p:nvPr/>
          </p:nvSpPr>
          <p:spPr bwMode="auto">
            <a:xfrm rot="194027">
              <a:off x="5562260" y="5592052"/>
              <a:ext cx="1385084" cy="24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latin typeface="Times New Roman" panose="02020603050405020304" pitchFamily="18" charset="0"/>
                </a:rPr>
                <a:t>Transverse (cross) slope</a:t>
              </a:r>
            </a:p>
          </p:txBody>
        </p:sp>
        <p:cxnSp>
          <p:nvCxnSpPr>
            <p:cNvPr id="37907" name="Straight Arrow Connector 30"/>
            <p:cNvCxnSpPr>
              <a:cxnSpLocks noChangeShapeType="1"/>
              <a:stCxn id="37906" idx="3"/>
            </p:cNvCxnSpPr>
            <p:nvPr/>
          </p:nvCxnSpPr>
          <p:spPr bwMode="auto">
            <a:xfrm>
              <a:off x="6946241" y="5767269"/>
              <a:ext cx="549934" cy="17582"/>
            </a:xfrm>
            <a:prstGeom prst="straightConnector1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8667" y="4673600"/>
            <a:ext cx="2506133" cy="279400"/>
          </a:xfrm>
          <a:prstGeom prst="rect">
            <a:avLst/>
          </a:prstGeom>
          <a:gradFill rotWithShape="1">
            <a:gsLst>
              <a:gs pos="0">
                <a:srgbClr val="81A7D8">
                  <a:alpha val="12000"/>
                </a:srgbClr>
              </a:gs>
              <a:gs pos="100000">
                <a:srgbClr val="436EA1">
                  <a:alpha val="12000"/>
                </a:srgbClr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30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84" grpId="0"/>
      <p:bldP spid="5019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8911687" cy="671290"/>
          </a:xfrm>
        </p:spPr>
        <p:txBody>
          <a:bodyPr>
            <a:normAutofit/>
          </a:bodyPr>
          <a:lstStyle/>
          <a:p>
            <a:r>
              <a:rPr lang="en-US" sz="3600" b="1" dirty="0"/>
              <a:t>Gutters and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251" y="1295400"/>
            <a:ext cx="10643949" cy="48768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70C0"/>
                </a:solidFill>
              </a:rPr>
              <a:t>Gutter capacity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tx1"/>
                </a:solidFill>
              </a:rPr>
              <a:t>The gutter capacity of carrying storm water is calculated using the modified </a:t>
            </a:r>
            <a:r>
              <a:rPr lang="en-US" sz="2300" b="1" dirty="0">
                <a:solidFill>
                  <a:srgbClr val="0070C0"/>
                </a:solidFill>
              </a:rPr>
              <a:t>Manning’s equation</a:t>
            </a:r>
            <a:r>
              <a:rPr lang="en-US" sz="23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723519" y="2743200"/>
                <a:ext cx="3200400" cy="72237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8/3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025" y="2743201"/>
                <a:ext cx="4267200" cy="7223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727200" y="3733800"/>
            <a:ext cx="8636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Where: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Q = Gutter flow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z = Reciprocal of the </a:t>
            </a:r>
            <a:r>
              <a:rPr lang="en-US" sz="2000" b="1" dirty="0">
                <a:solidFill>
                  <a:srgbClr val="0070C0"/>
                </a:solidFill>
              </a:rPr>
              <a:t>cross slope </a:t>
            </a:r>
            <a:r>
              <a:rPr lang="en-US" sz="2000" dirty="0"/>
              <a:t>of the gutter (</a:t>
            </a:r>
            <a:r>
              <a:rPr lang="en-US" sz="2000" dirty="0" err="1"/>
              <a:t>S</a:t>
            </a:r>
            <a:r>
              <a:rPr lang="en-US" sz="2000" baseline="-25000" dirty="0" err="1"/>
              <a:t>x</a:t>
            </a:r>
            <a:r>
              <a:rPr lang="en-US" sz="2000" dirty="0"/>
              <a:t>)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n = Roughness coefficient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S = Gutter slope (longitude )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Y = water depth at the curb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K = constant = 0.38 (for SI units)</a:t>
            </a:r>
          </a:p>
          <a:p>
            <a:pPr marL="741363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 = T = </a:t>
            </a:r>
            <a:r>
              <a:rPr lang="en-US" dirty="0"/>
              <a:t> </a:t>
            </a:r>
            <a:r>
              <a:rPr lang="en-US" sz="2000" dirty="0"/>
              <a:t>ponded width (m)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53" y="2976861"/>
            <a:ext cx="3722947" cy="1438781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7686357" y="4423801"/>
                <a:ext cx="1457643" cy="72244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477" y="4423801"/>
                <a:ext cx="1943524" cy="7224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775620" y="5438853"/>
                <a:ext cx="1993559" cy="8570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𝑄𝑛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𝐾𝑆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1/2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3/8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161" y="5438853"/>
                <a:ext cx="2658079" cy="857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7213600" y="5867400"/>
            <a:ext cx="172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6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28490"/>
            <a:ext cx="9855200" cy="5105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What’s the </a:t>
            </a:r>
            <a:r>
              <a:rPr lang="en-US" sz="2400" b="1" dirty="0">
                <a:solidFill>
                  <a:srgbClr val="0070C0"/>
                </a:solidFill>
              </a:rPr>
              <a:t>maximum discharge </a:t>
            </a:r>
            <a:r>
              <a:rPr lang="en-US" sz="2400" dirty="0">
                <a:solidFill>
                  <a:schemeClr val="tx1"/>
                </a:solidFill>
              </a:rPr>
              <a:t>which can be carried by a gutter in a street that has the following characteristics? </a:t>
            </a:r>
          </a:p>
          <a:p>
            <a:pPr marL="850900" indent="-393700" algn="just">
              <a:lnSpc>
                <a:spcPct val="110000"/>
              </a:lnSpc>
              <a:buFont typeface="Verdana" panose="020B0604030504040204" pitchFamily="34" charset="0"/>
              <a:buChar char="−"/>
            </a:pPr>
            <a:r>
              <a:rPr lang="en-US" sz="2200" dirty="0">
                <a:solidFill>
                  <a:schemeClr val="tx1"/>
                </a:solidFill>
              </a:rPr>
              <a:t>Street longitude slope = 1%</a:t>
            </a:r>
          </a:p>
          <a:p>
            <a:pPr marL="850900" indent="-393700" algn="just">
              <a:lnSpc>
                <a:spcPct val="110000"/>
              </a:lnSpc>
              <a:buFont typeface="Verdana" panose="020B0604030504040204" pitchFamily="34" charset="0"/>
              <a:buChar char="−"/>
            </a:pPr>
            <a:r>
              <a:rPr lang="en-US" sz="2200" dirty="0">
                <a:solidFill>
                  <a:schemeClr val="tx1"/>
                </a:solidFill>
              </a:rPr>
              <a:t>n = 0.018</a:t>
            </a:r>
          </a:p>
          <a:p>
            <a:pPr marL="850900" indent="-393700" algn="just">
              <a:lnSpc>
                <a:spcPct val="110000"/>
              </a:lnSpc>
              <a:buFont typeface="Verdana" panose="020B0604030504040204" pitchFamily="34" charset="0"/>
              <a:buChar char="−"/>
            </a:pPr>
            <a:r>
              <a:rPr lang="en-US" sz="2200" dirty="0">
                <a:solidFill>
                  <a:schemeClr val="tx1"/>
                </a:solidFill>
              </a:rPr>
              <a:t>Cross slope = 4%</a:t>
            </a:r>
          </a:p>
          <a:p>
            <a:pPr marL="850900" indent="-393700" algn="just">
              <a:lnSpc>
                <a:spcPct val="110000"/>
              </a:lnSpc>
              <a:buFont typeface="Verdana" panose="020B0604030504040204" pitchFamily="34" charset="0"/>
              <a:buChar char="−"/>
            </a:pPr>
            <a:r>
              <a:rPr lang="en-US" sz="2200" dirty="0">
                <a:solidFill>
                  <a:schemeClr val="tx1"/>
                </a:solidFill>
              </a:rPr>
              <a:t>Curb height = 15cm</a:t>
            </a:r>
          </a:p>
          <a:p>
            <a:pPr marL="850900" indent="-393700" algn="just">
              <a:lnSpc>
                <a:spcPct val="110000"/>
              </a:lnSpc>
              <a:buFont typeface="Verdana" panose="020B0604030504040204" pitchFamily="34" charset="0"/>
              <a:buChar char="−"/>
            </a:pPr>
            <a:r>
              <a:rPr lang="en-US" sz="2200" dirty="0">
                <a:solidFill>
                  <a:schemeClr val="tx1"/>
                </a:solidFill>
              </a:rPr>
              <a:t>Street width = 10m, (3.5 should be clear)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85" t="16000" r="3300" b="16000"/>
          <a:stretch/>
        </p:blipFill>
        <p:spPr>
          <a:xfrm>
            <a:off x="2910157" y="5181600"/>
            <a:ext cx="8144985" cy="137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62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1371600"/>
                <a:ext cx="7391400" cy="510540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2400" b="1" dirty="0">
                    <a:solidFill>
                      <a:schemeClr val="tx1"/>
                    </a:solidFill>
                  </a:rPr>
                  <a:t>Solution</a:t>
                </a:r>
              </a:p>
              <a:p>
                <a:pPr marL="0" indent="0" algn="just">
                  <a:lnSpc>
                    <a:spcPct val="130000"/>
                  </a:lnSpc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The gutter flow will be limited either by the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spread</a:t>
                </a:r>
                <a:r>
                  <a:rPr lang="en-US" sz="2400" dirty="0">
                    <a:solidFill>
                      <a:schemeClr val="tx1"/>
                    </a:solidFill>
                  </a:rPr>
                  <a:t> (3.5 clear width ) or the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curb height</a:t>
                </a:r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803275" indent="0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=1/0.04= 25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3275" indent="0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=(10−3.5)/2= 3.25 = </m:t>
                      </m:r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𝑍𝑌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3275" indent="0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3.25</m:t>
                          </m:r>
                        </m:num>
                        <m:den>
                          <m:r>
                            <a:rPr lang="pl-PL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0.13 </m:t>
                      </m:r>
                      <m:r>
                        <a:rPr lang="pl-PL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3275" indent="0">
                  <a:lnSpc>
                    <a:spcPct val="130000"/>
                  </a:lnSpc>
                  <a:buNone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32000" y="1371600"/>
                <a:ext cx="9855200" cy="5105400"/>
              </a:xfrm>
              <a:blipFill>
                <a:blip r:embed="rId2"/>
                <a:stretch>
                  <a:fillRect l="-1237" t="-955" r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019300" y="4724400"/>
                <a:ext cx="3200400" cy="72237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2400" i="0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2400" i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2400" i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8/3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0" y="4724401"/>
                <a:ext cx="4267200" cy="722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33600" y="5506746"/>
                <a:ext cx="4617984" cy="123379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2400" i="0" smtClean="0">
                          <a:solidFill>
                            <a:sysClr val="windowText" lastClr="000000"/>
                          </a:solidFill>
                          <a:effectLst/>
                          <a:latin typeface="Cambria Math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0.38</m:t>
                      </m:r>
                      <m:r>
                        <a:rPr lang="en-US" sz="2400" i="0">
                          <a:solidFill>
                            <a:sysClr val="windowText" lastClr="000000"/>
                          </a:solidFill>
                          <a:effectLst/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0.018</m:t>
                          </m:r>
                        </m:den>
                      </m:f>
                      <m:r>
                        <a:rPr lang="en-US" sz="2400" i="0">
                          <a:solidFill>
                            <a:sysClr val="windowText" lastClr="000000"/>
                          </a:solidFill>
                          <a:effectLst/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0.01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0.13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8/3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  <a:effectLst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200" dirty="0">
                    <a:solidFill>
                      <a:sysClr val="windowText" lastClr="000000"/>
                    </a:solidFill>
                    <a:effectLst/>
                  </a:rPr>
                  <a:t>      = </a:t>
                </a:r>
                <a:r>
                  <a:rPr lang="en-US" sz="2200" b="1" dirty="0">
                    <a:solidFill>
                      <a:sysClr val="windowText" lastClr="000000"/>
                    </a:solidFill>
                    <a:effectLst/>
                  </a:rPr>
                  <a:t>0.23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000" b="1" i="0" smtClean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0" smtClean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en-US" sz="2200" b="1" dirty="0">
                  <a:solidFill>
                    <a:sysClr val="windowText" lastClr="000000"/>
                  </a:solidFill>
                  <a:effectLst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800" y="5506747"/>
                <a:ext cx="6157312" cy="1233799"/>
              </a:xfrm>
              <a:prstGeom prst="rect">
                <a:avLst/>
              </a:prstGeom>
              <a:blipFill>
                <a:blip r:embed="rId4"/>
                <a:stretch>
                  <a:fillRect b="-534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3014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337547"/>
            <a:ext cx="10566400" cy="510540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400" b="1" dirty="0">
                <a:solidFill>
                  <a:schemeClr val="tx1"/>
                </a:solidFill>
              </a:rPr>
              <a:t>Street Inlets</a:t>
            </a:r>
            <a:r>
              <a:rPr lang="en-US" sz="2400" dirty="0">
                <a:solidFill>
                  <a:schemeClr val="tx1"/>
                </a:solidFill>
              </a:rPr>
              <a:t>: are classified according to </a:t>
            </a:r>
            <a:r>
              <a:rPr lang="en-US" sz="2400" b="1" dirty="0">
                <a:solidFill>
                  <a:srgbClr val="0070C0"/>
                </a:solidFill>
              </a:rPr>
              <a:t>location</a:t>
            </a:r>
            <a:r>
              <a:rPr lang="en-US" sz="2400" dirty="0">
                <a:solidFill>
                  <a:schemeClr val="tx1"/>
                </a:solidFill>
              </a:rPr>
              <a:t> into two types:</a:t>
            </a:r>
          </a:p>
          <a:p>
            <a:pPr marL="741363" lvl="1" indent="-398463"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250" dirty="0">
                <a:solidFill>
                  <a:schemeClr val="tx1"/>
                </a:solidFill>
              </a:rPr>
              <a:t>Inlets in </a:t>
            </a:r>
            <a:r>
              <a:rPr lang="en-US" sz="2250" dirty="0">
                <a:solidFill>
                  <a:srgbClr val="0070C0"/>
                </a:solidFill>
              </a:rPr>
              <a:t>sumps</a:t>
            </a:r>
          </a:p>
          <a:p>
            <a:pPr marL="741363" lvl="1" indent="-398463"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250" dirty="0">
                <a:solidFill>
                  <a:schemeClr val="tx1"/>
                </a:solidFill>
              </a:rPr>
              <a:t>Inlets on </a:t>
            </a:r>
            <a:r>
              <a:rPr lang="en-US" sz="2250" dirty="0">
                <a:solidFill>
                  <a:srgbClr val="0070C0"/>
                </a:solidFill>
              </a:rPr>
              <a:t>grade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400" dirty="0">
                <a:solidFill>
                  <a:schemeClr val="tx1"/>
                </a:solidFill>
              </a:rPr>
              <a:t>Inlets are also classified according to their </a:t>
            </a:r>
            <a:r>
              <a:rPr lang="en-US" sz="2400" b="1" dirty="0">
                <a:solidFill>
                  <a:srgbClr val="0070C0"/>
                </a:solidFill>
              </a:rPr>
              <a:t>design</a:t>
            </a:r>
            <a:r>
              <a:rPr lang="en-US" sz="2400" dirty="0">
                <a:solidFill>
                  <a:schemeClr val="tx1"/>
                </a:solidFill>
              </a:rPr>
              <a:t> into three types:</a:t>
            </a:r>
          </a:p>
          <a:p>
            <a:pPr marL="800100" lvl="1" indent="-457200"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  <a:buFont typeface="+mj-lt"/>
              <a:buAutoNum type="alphaLcPeriod"/>
              <a:tabLst>
                <a:tab pos="741363" algn="l"/>
              </a:tabLst>
            </a:pPr>
            <a:r>
              <a:rPr lang="en-US" sz="2250" dirty="0">
                <a:solidFill>
                  <a:schemeClr val="tx1"/>
                </a:solidFill>
              </a:rPr>
              <a:t>Curb inlets</a:t>
            </a:r>
          </a:p>
          <a:p>
            <a:pPr marL="800100" lvl="1" indent="-457200"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  <a:buFont typeface="+mj-lt"/>
              <a:buAutoNum type="alphaLcPeriod"/>
              <a:tabLst>
                <a:tab pos="741363" algn="l"/>
              </a:tabLst>
            </a:pPr>
            <a:r>
              <a:rPr lang="en-US" sz="2250" dirty="0">
                <a:solidFill>
                  <a:schemeClr val="tx1"/>
                </a:solidFill>
              </a:rPr>
              <a:t>Grating inlets</a:t>
            </a:r>
          </a:p>
          <a:p>
            <a:pPr marL="800100" lvl="1" indent="-457200" algn="just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  <a:buFont typeface="+mj-lt"/>
              <a:buAutoNum type="alphaLcPeriod"/>
              <a:tabLst>
                <a:tab pos="741363" algn="l"/>
              </a:tabLst>
            </a:pPr>
            <a:r>
              <a:rPr lang="en-US" sz="2250" dirty="0">
                <a:solidFill>
                  <a:schemeClr val="tx1"/>
                </a:solidFill>
              </a:rPr>
              <a:t>Combined (Grating + Curb)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798" y="3985005"/>
            <a:ext cx="31877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43" y="3699584"/>
            <a:ext cx="3073400" cy="155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187" y="5209215"/>
            <a:ext cx="3365500" cy="15716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00455" y="48828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8969346" y="4729601"/>
            <a:ext cx="40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6800" y="6107668"/>
            <a:ext cx="40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="" xmlns:p14="http://schemas.microsoft.com/office/powerpoint/2010/main" val="24101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371600"/>
            <a:ext cx="10566400" cy="5105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b="1" dirty="0">
                <a:solidFill>
                  <a:schemeClr val="tx1"/>
                </a:solidFill>
              </a:rPr>
              <a:t>Curb Inlets In Sumps</a:t>
            </a:r>
          </a:p>
          <a:p>
            <a:pPr marL="406400" indent="-406400" algn="just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400" dirty="0">
                <a:solidFill>
                  <a:schemeClr val="tx1"/>
                </a:solidFill>
              </a:rPr>
              <a:t>Curb inlets in sumps are located at </a:t>
            </a:r>
            <a:r>
              <a:rPr lang="en-US" sz="2400" dirty="0">
                <a:solidFill>
                  <a:srgbClr val="0070C0"/>
                </a:solidFill>
              </a:rPr>
              <a:t>low points </a:t>
            </a:r>
            <a:r>
              <a:rPr lang="en-US" sz="2400" dirty="0">
                <a:solidFill>
                  <a:schemeClr val="tx1"/>
                </a:solidFill>
              </a:rPr>
              <a:t>in the street where water which is not removed by the inlet will accumulate rather than </a:t>
            </a:r>
            <a:r>
              <a:rPr lang="en-US" sz="2400" dirty="0">
                <a:solidFill>
                  <a:srgbClr val="0070C0"/>
                </a:solidFill>
              </a:rPr>
              <a:t>pass by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406400" indent="-406400" algn="just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r>
              <a:rPr lang="en-US" sz="2400" dirty="0">
                <a:solidFill>
                  <a:schemeClr val="tx1"/>
                </a:solidFill>
              </a:rPr>
              <a:t>The capacity of </a:t>
            </a:r>
            <a:r>
              <a:rPr lang="en-US" sz="2400" b="1" dirty="0">
                <a:solidFill>
                  <a:srgbClr val="0070C0"/>
                </a:solidFill>
              </a:rPr>
              <a:t>curb inlets </a:t>
            </a:r>
            <a:r>
              <a:rPr lang="en-US" sz="2400" dirty="0">
                <a:solidFill>
                  <a:schemeClr val="tx1"/>
                </a:solidFill>
              </a:rPr>
              <a:t>in sumps is given by the following formula: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549E39"/>
              </a:buClr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057400" y="4267200"/>
                <a:ext cx="2971800" cy="4754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 smtClean="0">
                        <a:solidFill>
                          <a:sysClr val="windowText" lastClr="00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200" dirty="0">
                    <a:solidFill>
                      <a:sysClr val="windowText" lastClr="000000"/>
                    </a:solidFill>
                  </a:rPr>
                  <a:t>      (</a:t>
                </a:r>
                <a:r>
                  <a:rPr lang="en-US" sz="2000" dirty="0">
                    <a:solidFill>
                      <a:sysClr val="windowText" lastClr="000000"/>
                    </a:solidFill>
                  </a:rPr>
                  <a:t>m</a:t>
                </a:r>
                <a:r>
                  <a:rPr lang="en-US" sz="2000" baseline="30000" dirty="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sz="2000" dirty="0">
                    <a:solidFill>
                      <a:sysClr val="windowText" lastClr="000000"/>
                    </a:solidFill>
                  </a:rPr>
                  <a:t>/s</a:t>
                </a:r>
                <a:r>
                  <a:rPr lang="en-US" sz="2200" dirty="0">
                    <a:solidFill>
                      <a:sysClr val="windowText" lastClr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267201"/>
                <a:ext cx="3962400" cy="4754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828800" y="49728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Where:</a:t>
            </a:r>
          </a:p>
          <a:p>
            <a:pPr marL="693738"/>
            <a:r>
              <a:rPr lang="en-US" dirty="0"/>
              <a:t>K = constant, 1.66 (for SI units)</a:t>
            </a:r>
          </a:p>
          <a:p>
            <a:pPr marL="693738"/>
            <a:r>
              <a:rPr lang="en-US" dirty="0"/>
              <a:t>y = water depth at the curb, m</a:t>
            </a:r>
          </a:p>
          <a:p>
            <a:pPr marL="693738"/>
            <a:r>
              <a:rPr lang="en-US" dirty="0"/>
              <a:t>L = length of the curb opening, m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9443" y="6308738"/>
            <a:ext cx="1068255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The value of Q is reduced by 10% to allow for clogging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407" y="4224871"/>
            <a:ext cx="4241800" cy="116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128" y="1"/>
            <a:ext cx="3850873" cy="1644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44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495" y="304800"/>
            <a:ext cx="9218951" cy="91908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Impacts of urbanization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7866894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dirty="0"/>
              <a:t>Urban areas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High population density, more commercial  activities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larger and concentrated customer base</a:t>
            </a:r>
          </a:p>
          <a:p>
            <a:pPr lvl="2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Access to all services</a:t>
            </a:r>
          </a:p>
          <a:p>
            <a:pPr lvl="2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More opportunities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08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9855200" cy="5105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en-US" sz="2400" b="1" dirty="0">
                <a:solidFill>
                  <a:schemeClr val="tx1"/>
                </a:solidFill>
              </a:rPr>
              <a:t>Grate Inlets in Sumps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The capacity of </a:t>
            </a:r>
            <a:r>
              <a:rPr lang="en-US" sz="2400" dirty="0">
                <a:solidFill>
                  <a:srgbClr val="0070C0"/>
                </a:solidFill>
              </a:rPr>
              <a:t>grate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inlets in sumps </a:t>
            </a:r>
            <a:r>
              <a:rPr lang="en-US" sz="2400" dirty="0">
                <a:solidFill>
                  <a:schemeClr val="tx1"/>
                </a:solidFill>
              </a:rPr>
              <a:t>is given by the following formula: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13893" y="2591148"/>
                <a:ext cx="2971800" cy="4754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 smtClean="0">
                        <a:solidFill>
                          <a:sysClr val="windowText" lastClr="000000"/>
                        </a:solidFill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𝐾𝐴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ysClr val="windowText" lastClr="000000"/>
                    </a:solidFill>
                  </a:rPr>
                  <a:t>      (</a:t>
                </a:r>
                <a:r>
                  <a:rPr lang="en-US" sz="2000" dirty="0">
                    <a:solidFill>
                      <a:sysClr val="windowText" lastClr="000000"/>
                    </a:solidFill>
                  </a:rPr>
                  <a:t>m</a:t>
                </a:r>
                <a:r>
                  <a:rPr lang="en-US" sz="2000" baseline="30000" dirty="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sz="2000" dirty="0">
                    <a:solidFill>
                      <a:sysClr val="windowText" lastClr="000000"/>
                    </a:solidFill>
                  </a:rPr>
                  <a:t>/s</a:t>
                </a:r>
                <a:r>
                  <a:rPr lang="en-US" sz="2200" dirty="0">
                    <a:solidFill>
                      <a:sysClr val="windowText" lastClr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524" y="2591149"/>
                <a:ext cx="3962400" cy="4754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042511" y="326700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Where:</a:t>
            </a:r>
          </a:p>
          <a:p>
            <a:pPr marL="693738"/>
            <a:r>
              <a:rPr lang="en-US" dirty="0"/>
              <a:t>K = constant, 2.96 (for SI units)</a:t>
            </a:r>
          </a:p>
          <a:p>
            <a:pPr marL="693738"/>
            <a:r>
              <a:rPr lang="en-US" dirty="0"/>
              <a:t>y = water depth at the curb, m</a:t>
            </a:r>
          </a:p>
          <a:p>
            <a:pPr marL="693738"/>
            <a:r>
              <a:rPr lang="en-US" dirty="0"/>
              <a:t>A = Open area of grate, m</a:t>
            </a:r>
            <a:r>
              <a:rPr lang="en-US" baseline="30000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1214" y="4504143"/>
            <a:ext cx="9795913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The value of Q is reduced by 25% to allow for clogging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9238" y="5782270"/>
            <a:ext cx="637978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Inlets in sumps should be design to drain the entire flow which will reach them since no flow will pass by to other inlets.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408"/>
          <a:stretch/>
        </p:blipFill>
        <p:spPr>
          <a:xfrm>
            <a:off x="8370824" y="5048034"/>
            <a:ext cx="3821176" cy="1733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0" y="21099"/>
            <a:ext cx="3358139" cy="1636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3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9862208" cy="5105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en-US" sz="2400" b="1" dirty="0">
                <a:solidFill>
                  <a:schemeClr val="tx1"/>
                </a:solidFill>
              </a:rPr>
              <a:t>Inlets on Grade</a:t>
            </a:r>
          </a:p>
          <a:p>
            <a:pPr marL="739775" lvl="1" indent="-396875" algn="just">
              <a:lnSpc>
                <a:spcPct val="120000"/>
              </a:lnSpc>
              <a:buClr>
                <a:srgbClr val="549E39"/>
              </a:buClr>
            </a:pPr>
            <a:r>
              <a:rPr lang="en-US" sz="2300" dirty="0">
                <a:solidFill>
                  <a:schemeClr val="tx1"/>
                </a:solidFill>
              </a:rPr>
              <a:t>Inlets on grade are either with </a:t>
            </a:r>
            <a:r>
              <a:rPr lang="en-US" sz="2300" dirty="0">
                <a:solidFill>
                  <a:srgbClr val="0070C0"/>
                </a:solidFill>
              </a:rPr>
              <a:t>depression</a:t>
            </a:r>
            <a:r>
              <a:rPr lang="en-US" sz="2300" dirty="0">
                <a:solidFill>
                  <a:schemeClr val="tx1"/>
                </a:solidFill>
              </a:rPr>
              <a:t> or </a:t>
            </a:r>
            <a:r>
              <a:rPr lang="en-US" sz="2300" dirty="0">
                <a:solidFill>
                  <a:srgbClr val="0070C0"/>
                </a:solidFill>
              </a:rPr>
              <a:t>without depression</a:t>
            </a:r>
          </a:p>
          <a:p>
            <a:pPr marL="739775" lvl="1" indent="-396875" algn="just">
              <a:lnSpc>
                <a:spcPct val="120000"/>
              </a:lnSpc>
              <a:buClr>
                <a:srgbClr val="549E39"/>
              </a:buClr>
            </a:pPr>
            <a:r>
              <a:rPr lang="en-US" sz="2300" dirty="0">
                <a:solidFill>
                  <a:schemeClr val="tx1"/>
                </a:solidFill>
              </a:rPr>
              <a:t>They may be curb inlets, grating inlets or combined</a:t>
            </a:r>
          </a:p>
          <a:p>
            <a:pPr marL="739775" lvl="1" indent="-396875" algn="just">
              <a:lnSpc>
                <a:spcPct val="120000"/>
              </a:lnSpc>
              <a:buClr>
                <a:srgbClr val="549E39"/>
              </a:buClr>
            </a:pPr>
            <a:r>
              <a:rPr lang="en-US" sz="2300" dirty="0">
                <a:solidFill>
                  <a:schemeClr val="tx1"/>
                </a:solidFill>
              </a:rPr>
              <a:t>They are usually designed to permits </a:t>
            </a:r>
            <a:r>
              <a:rPr lang="en-US" sz="2300" dirty="0">
                <a:solidFill>
                  <a:srgbClr val="0070C0"/>
                </a:solidFill>
              </a:rPr>
              <a:t>(5 to 25%) of the upstream flow to pass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1039812" lvl="2" indent="-396875" algn="just">
              <a:lnSpc>
                <a:spcPct val="120000"/>
              </a:lnSpc>
              <a:buClr>
                <a:srgbClr val="549E39"/>
              </a:buClr>
            </a:pPr>
            <a:r>
              <a:rPr lang="en-US" sz="2150" dirty="0">
                <a:solidFill>
                  <a:schemeClr val="tx1"/>
                </a:solidFill>
              </a:rPr>
              <a:t>This results in a </a:t>
            </a:r>
            <a:r>
              <a:rPr lang="en-US" sz="2150" dirty="0">
                <a:solidFill>
                  <a:srgbClr val="0070C0"/>
                </a:solidFill>
              </a:rPr>
              <a:t>less</a:t>
            </a:r>
            <a:r>
              <a:rPr lang="en-US" sz="2150" dirty="0">
                <a:solidFill>
                  <a:schemeClr val="tx1"/>
                </a:solidFill>
              </a:rPr>
              <a:t> </a:t>
            </a:r>
            <a:r>
              <a:rPr lang="en-US" sz="2150" dirty="0">
                <a:solidFill>
                  <a:srgbClr val="0070C0"/>
                </a:solidFill>
              </a:rPr>
              <a:t>expensive design </a:t>
            </a:r>
            <a:r>
              <a:rPr lang="en-US" sz="2150" dirty="0">
                <a:solidFill>
                  <a:schemeClr val="tx1"/>
                </a:solidFill>
              </a:rPr>
              <a:t>than would result if the street were dewatered completely.</a:t>
            </a:r>
          </a:p>
          <a:p>
            <a:pPr marL="342900" lvl="1" indent="0" algn="just">
              <a:lnSpc>
                <a:spcPct val="120000"/>
              </a:lnSpc>
              <a:buClr>
                <a:srgbClr val="549E39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https://encrypted-tbn1.gstatic.com/images?q=tbn:ANd9GcRldD8T6pBcGTsNpcGAmdkht9-SHOqAFUGzeT0Rns0HlisPqS83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57800"/>
            <a:ext cx="3742544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811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10065407" cy="5105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en-US" sz="2400" b="1" dirty="0">
                <a:solidFill>
                  <a:schemeClr val="tx1"/>
                </a:solidFill>
              </a:rPr>
              <a:t>Inlets on Grade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168275" algn="just">
              <a:buFont typeface="+mj-lt"/>
              <a:buAutoNum type="romanLcPeriod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Curb Inlet on Grade</a:t>
            </a:r>
          </a:p>
          <a:p>
            <a:pPr lvl="1" algn="just">
              <a:lnSpc>
                <a:spcPct val="120000"/>
              </a:lnSpc>
              <a:buClr>
                <a:srgbClr val="549E39"/>
              </a:buClr>
            </a:pPr>
            <a:r>
              <a:rPr lang="en-US" sz="2300" dirty="0">
                <a:solidFill>
                  <a:schemeClr val="tx1"/>
                </a:solidFill>
              </a:rPr>
              <a:t>The capacity of </a:t>
            </a:r>
            <a:r>
              <a:rPr lang="en-US" sz="2300" dirty="0">
                <a:solidFill>
                  <a:srgbClr val="0070C0"/>
                </a:solidFill>
              </a:rPr>
              <a:t>the curb inlets on grade </a:t>
            </a:r>
            <a:r>
              <a:rPr lang="en-US" sz="2300" dirty="0">
                <a:solidFill>
                  <a:schemeClr val="tx1"/>
                </a:solidFill>
              </a:rPr>
              <a:t>is given by the following formula:</a:t>
            </a:r>
          </a:p>
          <a:p>
            <a:pPr lvl="1" algn="just">
              <a:lnSpc>
                <a:spcPct val="120000"/>
              </a:lnSpc>
              <a:buClr>
                <a:srgbClr val="549E39"/>
              </a:buClr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148050" y="3102396"/>
                <a:ext cx="4024150" cy="84664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067" y="3102396"/>
                <a:ext cx="5365533" cy="846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96" t="9954"/>
          <a:stretch/>
        </p:blipFill>
        <p:spPr>
          <a:xfrm>
            <a:off x="7612993" y="5705261"/>
            <a:ext cx="4459889" cy="1152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1102" y="3962401"/>
            <a:ext cx="9681780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i="1" dirty="0" err="1">
                <a:solidFill>
                  <a:srgbClr val="000000"/>
                </a:solidFill>
              </a:rPr>
              <a:t>Q</a:t>
            </a:r>
            <a:r>
              <a:rPr lang="en-US" sz="2300" i="1" baseline="-25000" dirty="0" err="1">
                <a:solidFill>
                  <a:srgbClr val="000000"/>
                </a:solidFill>
              </a:rPr>
              <a:t>a</a:t>
            </a:r>
            <a:r>
              <a:rPr lang="en-US" sz="2300" i="1" dirty="0">
                <a:solidFill>
                  <a:srgbClr val="000000"/>
                </a:solidFill>
              </a:rPr>
              <a:t>/L</a:t>
            </a:r>
            <a:r>
              <a:rPr lang="en-US" sz="2300" i="1" baseline="-25000" dirty="0">
                <a:solidFill>
                  <a:srgbClr val="000000"/>
                </a:solidFill>
              </a:rPr>
              <a:t>a</a:t>
            </a:r>
            <a:r>
              <a:rPr lang="en-US" sz="2300" i="1" dirty="0">
                <a:solidFill>
                  <a:srgbClr val="000000"/>
                </a:solidFill>
              </a:rPr>
              <a:t> = </a:t>
            </a:r>
            <a:r>
              <a:rPr lang="en-US" dirty="0">
                <a:solidFill>
                  <a:srgbClr val="0070C0"/>
                </a:solidFill>
              </a:rPr>
              <a:t>flow intercepted </a:t>
            </a:r>
            <a:r>
              <a:rPr lang="en-US" dirty="0">
                <a:solidFill>
                  <a:srgbClr val="000000"/>
                </a:solidFill>
              </a:rPr>
              <a:t>by unit length of the curb opening (m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s.m</a:t>
            </a:r>
            <a:r>
              <a:rPr lang="en-US" dirty="0">
                <a:solidFill>
                  <a:srgbClr val="000000"/>
                </a:solidFill>
              </a:rPr>
              <a:t>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Y = depth at curb above </a:t>
            </a:r>
            <a:r>
              <a:rPr lang="en-US" dirty="0">
                <a:solidFill>
                  <a:srgbClr val="0070C0"/>
                </a:solidFill>
              </a:rPr>
              <a:t>normal gutter grade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 a = depression of gutter at inlet below normal gutter grade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K = constant depend on units, SI (0.39)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2" y="5430090"/>
            <a:ext cx="4309781" cy="142791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251200" y="5705260"/>
            <a:ext cx="0" cy="46694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21691" y="577471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336" y="0"/>
            <a:ext cx="5275665" cy="19732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30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" descr="http://onlinemanuals.txdot.gov/txdotmanuals/hyd/images/HYDF1015.jpg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http://onlinemanuals.txdot.gov/txdotmanuals/hyd/images/HYDF1015.jpg"/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12800" y="1371601"/>
            <a:ext cx="3442837" cy="1938992"/>
          </a:xfrm>
          <a:prstGeom prst="rect">
            <a:avLst/>
          </a:prstGeom>
          <a:noFill/>
          <a:ln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000" dirty="0"/>
              <a:t>If </a:t>
            </a:r>
            <a:r>
              <a:rPr lang="en-US" sz="2000" b="1" dirty="0">
                <a:solidFill>
                  <a:srgbClr val="0070C0"/>
                </a:solidFill>
              </a:rPr>
              <a:t>L &lt; La </a:t>
            </a:r>
            <a:r>
              <a:rPr lang="en-US" sz="2000" dirty="0"/>
              <a:t>the </a:t>
            </a:r>
            <a:r>
              <a:rPr lang="en-US" sz="2000" dirty="0">
                <a:solidFill>
                  <a:srgbClr val="0070C0"/>
                </a:solidFill>
              </a:rPr>
              <a:t>interception capacity </a:t>
            </a:r>
            <a:r>
              <a:rPr lang="en-US" sz="2000" dirty="0"/>
              <a:t>can be estimated using the Figure (RS), multiplying the resulting discharge ratios by the total discharge.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114" y="7938"/>
            <a:ext cx="2309129" cy="1275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99" t="4829" r="6031" b="2793"/>
          <a:stretch/>
        </p:blipFill>
        <p:spPr>
          <a:xfrm>
            <a:off x="4255637" y="1524001"/>
            <a:ext cx="7834763" cy="5105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31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46400" y="6488668"/>
            <a:ext cx="843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Ratio of intercepted flow to total flow for inlets on grade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152" y="1143000"/>
            <a:ext cx="9419648" cy="5435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7937"/>
            <a:ext cx="6807200" cy="10875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7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9862208" cy="5105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en-US" sz="2400" b="1" dirty="0">
                <a:solidFill>
                  <a:schemeClr val="tx1"/>
                </a:solidFill>
              </a:rPr>
              <a:t>Inlets on Grade</a:t>
            </a:r>
            <a:endParaRPr lang="en-US" sz="2400" dirty="0">
              <a:solidFill>
                <a:schemeClr val="tx1"/>
              </a:solidFill>
            </a:endParaRPr>
          </a:p>
          <a:p>
            <a:pPr marL="860425" indent="-514350" algn="just">
              <a:buFont typeface="+mj-lt"/>
              <a:buAutoNum type="romanLcPeriod" startAt="2"/>
            </a:pPr>
            <a:r>
              <a:rPr lang="en-US" sz="2400" b="1" dirty="0">
                <a:solidFill>
                  <a:schemeClr val="tx1"/>
                </a:solidFill>
              </a:rPr>
              <a:t>Grating Inlet on Grade</a:t>
            </a:r>
          </a:p>
          <a:p>
            <a:pPr lvl="1" algn="just">
              <a:lnSpc>
                <a:spcPct val="120000"/>
              </a:lnSpc>
              <a:buClr>
                <a:srgbClr val="549E39"/>
              </a:buClr>
            </a:pPr>
            <a:r>
              <a:rPr lang="en-US" sz="2300" dirty="0">
                <a:solidFill>
                  <a:schemeClr val="tx1"/>
                </a:solidFill>
              </a:rPr>
              <a:t>The capacity of </a:t>
            </a:r>
            <a:r>
              <a:rPr lang="en-US" sz="2300" dirty="0">
                <a:solidFill>
                  <a:srgbClr val="0070C0"/>
                </a:solidFill>
              </a:rPr>
              <a:t>grating inlets on grade </a:t>
            </a:r>
            <a:r>
              <a:rPr lang="en-US" sz="2300" dirty="0">
                <a:solidFill>
                  <a:schemeClr val="tx1"/>
                </a:solidFill>
              </a:rPr>
              <a:t>is the same as that for grating in sump.</a:t>
            </a:r>
          </a:p>
          <a:p>
            <a:pPr marL="342900" lvl="1" indent="0" algn="just">
              <a:lnSpc>
                <a:spcPct val="120000"/>
              </a:lnSpc>
              <a:buClr>
                <a:srgbClr val="549E39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36076" y="3292040"/>
                <a:ext cx="2138856" cy="4754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35" y="3292041"/>
                <a:ext cx="2851808" cy="4754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391145" y="3339000"/>
            <a:ext cx="220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Without depression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1144" y="4252171"/>
            <a:ext cx="186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With depression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236076" y="4161080"/>
                <a:ext cx="2640724" cy="47545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35" y="4161081"/>
                <a:ext cx="3520965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017989" y="5073202"/>
            <a:ext cx="1006540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The calculation values from the equations can be reduced by 25% or more to allow for clogging.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86" y="-7257"/>
            <a:ext cx="2532909" cy="2012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66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 (curb inlet on grade)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9862208" cy="5105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200" dirty="0">
                <a:solidFill>
                  <a:schemeClr val="tx1"/>
                </a:solidFill>
              </a:rPr>
              <a:t>A gutter with z = 20, n = 0.015 and a slope of 1 % caring a flow of 0.25 m</a:t>
            </a:r>
            <a:r>
              <a:rPr lang="en-US" sz="2200" baseline="30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/s, curb depression (a = 60 mm). Find the required inlet length to intercept the entire flow and the capacity of a 3 m long curb inlet.</a:t>
            </a:r>
          </a:p>
          <a:p>
            <a:pPr marL="0" lvl="1" indent="0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200" b="1" dirty="0">
                <a:solidFill>
                  <a:prstClr val="black"/>
                </a:solidFill>
              </a:rPr>
              <a:t>Solution</a:t>
            </a:r>
            <a:r>
              <a:rPr lang="en-US" sz="2200" dirty="0">
                <a:solidFill>
                  <a:prstClr val="black"/>
                </a:solidFill>
              </a:rPr>
              <a:t>:</a:t>
            </a:r>
          </a:p>
          <a:p>
            <a:pPr marL="300038" lvl="1" indent="0" algn="just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200" dirty="0">
                <a:solidFill>
                  <a:prstClr val="black"/>
                </a:solidFill>
              </a:rPr>
              <a:t>The depth of flow in the gutter is given by the formula: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524000" y="4038600"/>
                <a:ext cx="7607211" cy="101002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400" i="1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𝐾𝑆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1/2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3/8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0.25∗0.015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20∗0.38∗0.01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1/2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3/8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𝟏𝟑𝟕</m:t>
                      </m:r>
                      <m:r>
                        <a:rPr lang="en-US" sz="2400" b="1" i="1" smtClean="0">
                          <a:solidFill>
                            <a:sysClr val="windowText" lastClr="000000"/>
                          </a:solidFill>
                          <a:effectLst/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400" b="1" i="1" dirty="0">
                  <a:solidFill>
                    <a:sysClr val="windowText" lastClr="000000"/>
                  </a:solidFill>
                  <a:effectLst/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1" y="4038600"/>
                <a:ext cx="10142948" cy="10100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321646" y="5105400"/>
                <a:ext cx="7773279" cy="1480726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0.38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0.137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0.06+0.137</m:t>
                              </m:r>
                              <m:r>
                                <a:rPr lang="en-U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0.06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ysClr val="windowText" lastClr="000000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200" dirty="0">
                    <a:solidFill>
                      <a:sysClr val="windowText" lastClr="000000"/>
                    </a:solidFill>
                  </a:rPr>
                  <a:t/>
                </a:r>
                <a:r>
                  <a:rPr lang="en-US" sz="2200" b="1" dirty="0">
                    <a:solidFill>
                      <a:sysClr val="windowText" lastClr="000000"/>
                    </a:solidFill>
                  </a:rPr>
                  <a:t>= 0.0465 m</a:t>
                </a:r>
                <a:r>
                  <a:rPr lang="en-US" sz="2200" b="1" baseline="30000" dirty="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sz="2200" b="1" dirty="0">
                    <a:solidFill>
                      <a:sysClr val="windowText" lastClr="000000"/>
                    </a:solidFill>
                  </a:rPr>
                  <a:t>/</a:t>
                </a:r>
                <a:r>
                  <a:rPr lang="en-US" sz="2200" b="1" dirty="0" err="1">
                    <a:solidFill>
                      <a:sysClr val="windowText" lastClr="000000"/>
                    </a:solidFill>
                  </a:rPr>
                  <a:t>s.m</a:t>
                </a:r>
                <a:endParaRPr lang="en-US" sz="22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195" y="5105400"/>
                <a:ext cx="10364372" cy="1480726"/>
              </a:xfrm>
              <a:prstGeom prst="rect">
                <a:avLst/>
              </a:prstGeom>
              <a:blipFill>
                <a:blip r:embed="rId3"/>
                <a:stretch>
                  <a:fillRect b="-653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0686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 (curb inlet on grade)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18744" y="1204690"/>
                <a:ext cx="7549055" cy="5577110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lnSpc>
                    <a:spcPct val="120000"/>
                  </a:lnSpc>
                  <a:buClr>
                    <a:srgbClr val="549E39"/>
                  </a:buClr>
                </a:pPr>
                <a:r>
                  <a:rPr lang="en-US" sz="2400" dirty="0">
                    <a:solidFill>
                      <a:schemeClr val="tx1"/>
                    </a:solidFill>
                  </a:rPr>
                  <a:t>The inlet length for complete interception:</a:t>
                </a:r>
              </a:p>
              <a:p>
                <a:pPr marL="965200" indent="0" algn="just">
                  <a:lnSpc>
                    <a:spcPct val="120000"/>
                  </a:lnSpc>
                  <a:buClr>
                    <a:srgbClr val="549E3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0.25</m:t>
                          </m:r>
                        </m:num>
                        <m:den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0.0465</m:t>
                          </m:r>
                        </m:den>
                      </m:f>
                      <m:r>
                        <a:rPr lang="en-US" sz="2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𝟑𝟖</m:t>
                      </m:r>
                      <m:r>
                        <a:rPr lang="en-US" sz="2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20000"/>
                  </a:lnSpc>
                  <a:buClr>
                    <a:srgbClr val="549E39"/>
                  </a:buClr>
                </a:pPr>
                <a:r>
                  <a:rPr lang="en-US" sz="2400" dirty="0">
                    <a:solidFill>
                      <a:schemeClr val="tx1"/>
                    </a:solidFill>
                  </a:rPr>
                  <a:t>Assume, only 75% of the upstream flow will be intercepted, calculate the length of curb inlet needed.</a:t>
                </a:r>
              </a:p>
              <a:p>
                <a:pPr marL="914400" indent="0">
                  <a:lnSpc>
                    <a:spcPct val="120000"/>
                  </a:lnSpc>
                  <a:buClr>
                    <a:srgbClr val="549E3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=0.75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marL="965200" indent="0">
                  <a:lnSpc>
                    <a:spcPct val="120000"/>
                  </a:lnSpc>
                  <a:buClr>
                    <a:srgbClr val="549E3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0.06</m:t>
                          </m:r>
                        </m:num>
                        <m:den>
                          <m: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0.137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=0.44 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20000"/>
                  </a:lnSpc>
                  <a:buClr>
                    <a:srgbClr val="549E39"/>
                  </a:buClr>
                </a:pPr>
                <a:r>
                  <a:rPr lang="en-US" sz="2400" dirty="0">
                    <a:solidFill>
                      <a:schemeClr val="tx1"/>
                    </a:solidFill>
                  </a:rPr>
                  <a:t>From the figure of “</a:t>
                </a:r>
                <a:r>
                  <a:rPr lang="en-US" sz="2400" b="1" i="1" dirty="0">
                    <a:solidFill>
                      <a:schemeClr val="tx1"/>
                    </a:solidFill>
                  </a:rPr>
                  <a:t>Ratio of intercepted flow to total flow for inlets on grade</a:t>
                </a:r>
                <a:r>
                  <a:rPr lang="en-US" sz="2400" dirty="0">
                    <a:solidFill>
                      <a:schemeClr val="tx1"/>
                    </a:solidFill>
                  </a:rPr>
                  <a:t>” </a:t>
                </a:r>
              </a:p>
              <a:p>
                <a:pPr marL="0" indent="0" algn="just">
                  <a:lnSpc>
                    <a:spcPct val="120000"/>
                  </a:lnSpc>
                  <a:buClr>
                    <a:srgbClr val="549E39"/>
                  </a:buClr>
                  <a:buNone/>
                </a:pPr>
                <a:r>
                  <a:rPr lang="en-US" sz="2200" dirty="0">
                    <a:solidFill>
                      <a:schemeClr val="tx1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US" sz="2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4400" indent="0" algn="just">
                  <a:lnSpc>
                    <a:spcPct val="120000"/>
                  </a:lnSpc>
                  <a:buClr>
                    <a:srgbClr val="549E3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0.56∗5.38 =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993" y="1204690"/>
                <a:ext cx="10065407" cy="5577110"/>
              </a:xfrm>
              <a:blipFill>
                <a:blip r:embed="rId2"/>
                <a:stretch>
                  <a:fillRect l="-969" r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660010" y="6406248"/>
                <a:ext cx="3469476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=0.75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∗0.25=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𝟏𝟖𝟕𝟓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680" y="6406248"/>
                <a:ext cx="4625968" cy="375552"/>
              </a:xfrm>
              <a:prstGeom prst="rect">
                <a:avLst/>
              </a:prstGeom>
              <a:blipFill>
                <a:blip r:embed="rId3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0350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27201" y="609600"/>
            <a:ext cx="8911687" cy="59509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Inlet placement to reduce width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727201" y="1920876"/>
            <a:ext cx="9599084" cy="4505325"/>
          </a:xfrm>
        </p:spPr>
        <p:txBody>
          <a:bodyPr/>
          <a:lstStyle/>
          <a:p>
            <a:r>
              <a:rPr lang="en-US" altLang="en-US" sz="2400" dirty="0">
                <a:latin typeface="+mj-lt"/>
              </a:rPr>
              <a:t>Inlets are placed in </a:t>
            </a: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low points</a:t>
            </a:r>
          </a:p>
          <a:p>
            <a:r>
              <a:rPr lang="en-US" altLang="en-US" sz="2400" dirty="0">
                <a:latin typeface="+mj-lt"/>
              </a:rPr>
              <a:t>Consider </a:t>
            </a: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intersections</a:t>
            </a:r>
          </a:p>
          <a:p>
            <a:r>
              <a:rPr lang="en-US" altLang="en-US" sz="2400" dirty="0">
                <a:latin typeface="+mj-lt"/>
              </a:rPr>
              <a:t>Acceptable </a:t>
            </a: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ponding widths</a:t>
            </a:r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33" y="3386139"/>
            <a:ext cx="7478184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48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6034" y="410371"/>
            <a:ext cx="8104716" cy="606425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Inlet placement to reduce width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1648884" y="1176339"/>
            <a:ext cx="9711267" cy="450532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</a:rPr>
              <a:t>Ponding width </a:t>
            </a:r>
          </a:p>
        </p:txBody>
      </p:sp>
      <p:pic>
        <p:nvPicPr>
          <p:cNvPr id="512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57" y="2115911"/>
            <a:ext cx="9063567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87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43488"/>
            <a:ext cx="8635224" cy="7959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8635224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 a natural setting</a:t>
            </a:r>
            <a:r>
              <a:rPr lang="en-US" sz="2600" dirty="0"/>
              <a:t>: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vegetation intercepts the precipitation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the ground’s surface is often pervious, water percolates down into the soil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9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1" y="611135"/>
            <a:ext cx="8331200" cy="682625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Inlet placement to reduce width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1625600" y="1484314"/>
            <a:ext cx="9637184" cy="450532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</a:rPr>
              <a:t>Partial capture with carryover</a:t>
            </a:r>
          </a:p>
        </p:txBody>
      </p:sp>
      <p:pic>
        <p:nvPicPr>
          <p:cNvPr id="5222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91" y="2362201"/>
            <a:ext cx="8667751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2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032001" y="457200"/>
            <a:ext cx="6783916" cy="68580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Allowable Ponded Width</a:t>
            </a:r>
          </a:p>
        </p:txBody>
      </p:sp>
      <p:sp>
        <p:nvSpPr>
          <p:cNvPr id="208899" name="Content Placeholder 2"/>
          <p:cNvSpPr>
            <a:spLocks noGrp="1"/>
          </p:cNvSpPr>
          <p:nvPr>
            <p:ph idx="1"/>
          </p:nvPr>
        </p:nvSpPr>
        <p:spPr>
          <a:xfrm>
            <a:off x="1625600" y="1352550"/>
            <a:ext cx="10363200" cy="4895850"/>
          </a:xfrm>
        </p:spPr>
        <p:txBody>
          <a:bodyPr rtlCol="0">
            <a:noAutofit/>
          </a:bodyPr>
          <a:lstStyle/>
          <a:p>
            <a:pPr marL="274320" indent="-274320" algn="just" fontAlgn="auto">
              <a:lnSpc>
                <a:spcPct val="120000"/>
              </a:lnSpc>
              <a:spcAft>
                <a:spcPts val="0"/>
              </a:spcAft>
              <a:buFont typeface="Symbol" pitchFamily="18" charset="2"/>
              <a:buChar char="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+mn-ea"/>
              </a:rPr>
              <a:t>Typical Transportation Guidelines</a:t>
            </a:r>
          </a:p>
          <a:p>
            <a:pPr marL="625793" lvl="1" indent="-342900" algn="just" fontAlgn="auto">
              <a:lnSpc>
                <a:spcPct val="150000"/>
              </a:lnSpc>
              <a:spcAft>
                <a:spcPts val="0"/>
              </a:spcAft>
              <a:buFont typeface="Verdana" panose="020B0604030504040204" pitchFamily="34" charset="0"/>
              <a:buChar char="√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Limit ponding to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one-half the width of the outer lane 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for the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main lanes 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of interstate highways</a:t>
            </a:r>
          </a:p>
          <a:p>
            <a:pPr marL="625793" lvl="1" indent="-342900" algn="just" fontAlgn="auto">
              <a:lnSpc>
                <a:spcPct val="150000"/>
              </a:lnSpc>
              <a:spcAft>
                <a:spcPts val="0"/>
              </a:spcAft>
              <a:buFont typeface="Verdana" panose="020B0604030504040204" pitchFamily="34" charset="0"/>
              <a:buChar char="√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Limit ponding to the width of the outer lane for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major highways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, which are highways with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two or more lanes 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in each direction, and frontage roads</a:t>
            </a:r>
          </a:p>
          <a:p>
            <a:pPr marL="625793" lvl="1" indent="-342900" algn="just" fontAlgn="auto">
              <a:lnSpc>
                <a:spcPct val="150000"/>
              </a:lnSpc>
              <a:spcAft>
                <a:spcPts val="0"/>
              </a:spcAft>
              <a:buFont typeface="Verdana" panose="020B0604030504040204" pitchFamily="34" charset="0"/>
              <a:buChar char="√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Limit ponding to a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width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 and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depth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 that will allow the safe passage of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one lane 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</a:rPr>
              <a:t>of traffic for </a:t>
            </a:r>
            <a:r>
              <a:rPr lang="en-US" sz="2200" dirty="0">
                <a:solidFill>
                  <a:srgbClr val="0070C0"/>
                </a:solidFill>
                <a:latin typeface="+mj-lt"/>
                <a:ea typeface="+mn-ea"/>
              </a:rPr>
              <a:t>minor highways</a:t>
            </a:r>
          </a:p>
        </p:txBody>
      </p:sp>
    </p:spTree>
    <p:extLst>
      <p:ext uri="{BB962C8B-B14F-4D97-AF65-F5344CB8AC3E}">
        <p14:creationId xmlns="" xmlns:p14="http://schemas.microsoft.com/office/powerpoint/2010/main" val="7378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Spacing between street inlets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10065407" cy="550091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Clr>
                <a:srgbClr val="549E39"/>
              </a:buClr>
            </a:pPr>
            <a:r>
              <a:rPr lang="en-US" sz="2200" dirty="0">
                <a:solidFill>
                  <a:schemeClr val="tx1"/>
                </a:solidFill>
              </a:rPr>
              <a:t>Spacing between inlets depends on the </a:t>
            </a:r>
            <a:r>
              <a:rPr lang="en-US" sz="2200" b="1" dirty="0">
                <a:solidFill>
                  <a:srgbClr val="0070C0"/>
                </a:solidFill>
              </a:rPr>
              <a:t>capacity</a:t>
            </a:r>
            <a:r>
              <a:rPr lang="en-US" sz="2200" dirty="0">
                <a:solidFill>
                  <a:schemeClr val="tx1"/>
                </a:solidFill>
              </a:rPr>
              <a:t> of the </a:t>
            </a:r>
            <a:r>
              <a:rPr lang="en-US" sz="2200" b="1" dirty="0">
                <a:solidFill>
                  <a:srgbClr val="0070C0"/>
                </a:solidFill>
              </a:rPr>
              <a:t>street gutter </a:t>
            </a:r>
            <a:r>
              <a:rPr lang="en-US" sz="2200" dirty="0">
                <a:solidFill>
                  <a:schemeClr val="tx1"/>
                </a:solidFill>
              </a:rPr>
              <a:t>as given in the equation:</a:t>
            </a:r>
          </a:p>
          <a:p>
            <a:pPr algn="just">
              <a:lnSpc>
                <a:spcPct val="120000"/>
              </a:lnSpc>
              <a:buClr>
                <a:srgbClr val="549E39"/>
              </a:buClr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  <a:buClr>
                <a:srgbClr val="549E39"/>
              </a:buClr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  <a:buClr>
                <a:srgbClr val="549E39"/>
              </a:buClr>
            </a:pPr>
            <a:r>
              <a:rPr lang="en-US" sz="2200" dirty="0">
                <a:solidFill>
                  <a:schemeClr val="tx1"/>
                </a:solidFill>
              </a:rPr>
              <a:t>So maximum capacity occurs when:</a:t>
            </a:r>
          </a:p>
          <a:p>
            <a:pPr marL="627063" indent="-4064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Y is just smaller than the height of curb stone so the water will </a:t>
            </a:r>
            <a:r>
              <a:rPr lang="en-US" sz="2200" dirty="0">
                <a:solidFill>
                  <a:srgbClr val="0070C0"/>
                </a:solidFill>
              </a:rPr>
              <a:t>not flood over the shoulders of the street</a:t>
            </a:r>
          </a:p>
          <a:p>
            <a:pPr marL="627063" indent="-406400" algn="just">
              <a:lnSpc>
                <a:spcPct val="120000"/>
              </a:lnSpc>
              <a:spcAft>
                <a:spcPts val="1200"/>
              </a:spcAft>
              <a:buClr>
                <a:srgbClr val="549E39"/>
              </a:buClr>
              <a:buFont typeface="Verdana" panose="020B0604030504040204" pitchFamily="34" charset="0"/>
              <a:buChar char="√"/>
            </a:pPr>
            <a:r>
              <a:rPr lang="en-US" sz="2200" dirty="0">
                <a:solidFill>
                  <a:schemeClr val="tx1"/>
                </a:solidFill>
              </a:rPr>
              <a:t>The storm water does </a:t>
            </a:r>
            <a:r>
              <a:rPr lang="en-US" sz="2200" dirty="0">
                <a:solidFill>
                  <a:srgbClr val="0070C0"/>
                </a:solidFill>
              </a:rPr>
              <a:t>not spread </a:t>
            </a:r>
            <a:r>
              <a:rPr lang="en-US" sz="2200" dirty="0">
                <a:solidFill>
                  <a:schemeClr val="tx1"/>
                </a:solidFill>
              </a:rPr>
              <a:t>more than the </a:t>
            </a:r>
            <a:r>
              <a:rPr lang="en-US" sz="2200" dirty="0">
                <a:solidFill>
                  <a:srgbClr val="0070C0"/>
                </a:solidFill>
              </a:rPr>
              <a:t>minimum clear distance of the street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pPr marL="406400" indent="-406400" algn="just">
              <a:lnSpc>
                <a:spcPct val="120000"/>
              </a:lnSpc>
              <a:buClr>
                <a:srgbClr val="549E39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Thus the </a:t>
            </a:r>
            <a:r>
              <a:rPr lang="en-US" sz="2200" b="1" i="1" dirty="0">
                <a:solidFill>
                  <a:srgbClr val="0070C0"/>
                </a:solidFill>
              </a:rPr>
              <a:t>maximum distance between inlets </a:t>
            </a:r>
            <a:r>
              <a:rPr lang="en-US" sz="2200" dirty="0">
                <a:solidFill>
                  <a:schemeClr val="tx1"/>
                </a:solidFill>
              </a:rPr>
              <a:t>is that distance at which the street gutter </a:t>
            </a:r>
            <a:r>
              <a:rPr lang="en-US" sz="2200" b="1" dirty="0">
                <a:solidFill>
                  <a:srgbClr val="0070C0"/>
                </a:solidFill>
              </a:rPr>
              <a:t>reach it’s maximum capacity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828800" y="2133600"/>
                <a:ext cx="3200400" cy="72237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8/3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133601"/>
                <a:ext cx="4267200" cy="7223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7159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10065407" cy="55009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200" dirty="0">
                <a:solidFill>
                  <a:schemeClr val="tx1"/>
                </a:solidFill>
              </a:rPr>
              <a:t>It is estimated for the catchments area in the figure that the storm water run-off is Q</a:t>
            </a:r>
            <a:r>
              <a:rPr lang="en-US" sz="2200" baseline="-25000" dirty="0">
                <a:solidFill>
                  <a:schemeClr val="tx1"/>
                </a:solidFill>
              </a:rPr>
              <a:t>s</a:t>
            </a:r>
            <a:r>
              <a:rPr lang="en-US" sz="2200" dirty="0">
                <a:solidFill>
                  <a:schemeClr val="tx1"/>
                </a:solidFill>
              </a:rPr>
              <a:t> = 5 l/</a:t>
            </a:r>
            <a:r>
              <a:rPr lang="en-US" sz="2200" dirty="0" err="1">
                <a:solidFill>
                  <a:schemeClr val="tx1"/>
                </a:solidFill>
              </a:rPr>
              <a:t>s.m</a:t>
            </a:r>
            <a:r>
              <a:rPr lang="en-US" sz="2200" dirty="0">
                <a:solidFill>
                  <a:schemeClr val="tx1"/>
                </a:solidFill>
              </a:rPr>
              <a:t> on each side. The street has the following characteristics: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Longitudinal slope S = 3%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Cross slope 3% = 1/z, z = 33.33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N = 0.015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Curb stone height = 25 cm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Width of the street = 10m</a:t>
            </a:r>
          </a:p>
          <a:p>
            <a:pPr marL="682625" lvl="1" indent="-330200" algn="just">
              <a:lnSpc>
                <a:spcPct val="120000"/>
              </a:lnSpc>
              <a:buClr>
                <a:srgbClr val="549E39"/>
              </a:buClr>
              <a:buFont typeface="Verdana" panose="020B0604030504040204" pitchFamily="34" charset="0"/>
              <a:buChar char="−"/>
            </a:pPr>
            <a:r>
              <a:rPr lang="en-US" sz="2050" dirty="0">
                <a:solidFill>
                  <a:schemeClr val="tx1"/>
                </a:solidFill>
              </a:rPr>
              <a:t>The minimum required clear distance = 4 m</a:t>
            </a:r>
          </a:p>
          <a:p>
            <a:pPr marL="0" indent="0" algn="just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200" dirty="0">
                <a:solidFill>
                  <a:schemeClr val="tx1"/>
                </a:solidFill>
              </a:rPr>
              <a:t>Find the </a:t>
            </a:r>
            <a:r>
              <a:rPr lang="en-US" sz="2200" b="1" i="1" dirty="0">
                <a:solidFill>
                  <a:schemeClr val="tx1"/>
                </a:solidFill>
              </a:rPr>
              <a:t>maximum spacing between inlets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0" y="2438400"/>
            <a:ext cx="4394200" cy="2143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73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533400"/>
            <a:ext cx="8911687" cy="671290"/>
          </a:xfrm>
        </p:spPr>
        <p:txBody>
          <a:bodyPr>
            <a:normAutofit/>
          </a:bodyPr>
          <a:lstStyle/>
          <a:p>
            <a:r>
              <a:rPr lang="en-US" sz="2800" b="1" dirty="0"/>
              <a:t>Example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993" y="1204690"/>
            <a:ext cx="10065407" cy="55009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Clr>
                <a:srgbClr val="549E39"/>
              </a:buClr>
              <a:buNone/>
            </a:pPr>
            <a:r>
              <a:rPr lang="en-US" sz="2300" dirty="0">
                <a:solidFill>
                  <a:schemeClr val="tx1"/>
                </a:solidFill>
              </a:rPr>
              <a:t>Solution:</a:t>
            </a:r>
          </a:p>
        </p:txBody>
      </p:sp>
      <p:sp>
        <p:nvSpPr>
          <p:cNvPr id="4" name="AutoShape 4" descr="data:image/jpeg;base64,/9j/4AAQSkZJRgABAQAAAQABAAD/2wCEAAkGBxQTEhQUEhQWFhQXGBcXFBgXGBcaFxgXFRUXFxUXFxQcHCggGBwlHBgUIjEhJSkrLi4uFx8zODMsNygtLiwBCgoKDg0OGhAQGywkHyQ0LCwsLCwsLCwsLCwsLCwsLCwsLCwsLCwsLCwsLCwsLCwsLCwsLCwsLCwsLCwsLCwsLP/AABEIAMIBAwMBIgACEQEDEQH/xAAbAAACAwEBAQAAAAAAAAAAAAABAgADBAUGB//EAD0QAAEDAgQCBwYFAgYDAQAAAAEAAhEDIRIxQVEEYQUicYGRofAGMrHB0eETFEJS8RVyFlNigpKiIzOyQ//EABkBAQEBAQEBAAAAAAAAAAAAAAABAgMEBf/EACQRAQEAAgICAwABBQAAAAAAAAABAhEDEiExE0FRFAQiMmGx/9oADAMBAAIRAxEAPwDq1vbQA2p23xaJ3e27TOGmRa0xn814hrBbz+KUPJkASBuvlX+q5L9vF3r3lH22aSZpOG0X7bof4zbPWpnP1nmV4qnUsRsJtmZIEhQdoWP5nIvevaf45H7Iz1+yyV/bep+lgk2tJz9ea8sHgC2H75D0JVT65tfTyny+6fyuS32d8no2e2VfEDhEARE7bq+r7ZVXaADlnyjsvdeVc5xiL3Pz9d6LaJOciNP4Wbz8v3TeTq1/aWqXgh0QAO0ybx2a81cfariMOEAAAYZAvGhO65RYcoEDOb39So5hMDqm0m2sx3J8uf6vlrb7R8Sx7byLEj12rt/40rOEGmBYSJ2+q82yw8PUo/idv239brU5sp6rUtjsP9qOKklrhG215zOeiT/FnE2BqCRazR6MRyXJkHPIG4yBjK6n5hgNyRJcbifey5W9AlamVv3XXjxxy95aaeI9pq8EmrU2sT8rZLLT9ruJeXNmrh/3xG0q7822YOWcAHbaIj1KArgka3GQzjS+hz7kk8ef+ut4OKe8z0+lK7oJqO6uVzp6Kav0pxBmX2Mk88/ULOeJtGcWkxJ7THwQbUB7Dr2aLO9eq82Wt+FFOrVBkEiBOa6PCe0HEsEYzAOpBE2yOt9lmJB1yOv1Qe0cuRWZbPTGnQPtLXIs8898oyHzWOr0nVd+o+r33+yoNPIghMG+ave/q+V3BdL16ZMPPeSQJz7l1uE9s67GwWh2xOevj9lx2sGQISNpbLU5Mp6q6s9PU0fberqxs2i/Iz8R4JKnt1WEdRq82KR0+iIZzHy3K183J+r5/XpR7cVMJ6jZveTnKx0/bLiG4j1XAkG4yOoEd3guK5gtbw3zujgvyv5JebP9PP67P+MuJEy1jibtm0aQCOUq6l7bVAHYqTQf09btmdxfyXmq9KL37BGqojP5z63U+fkn2zblHtm+3EAf+LTPFa2oMXuuZ0h7Y1ngtDGtGjgTI35FebwGR5jTwR60xYDtWcv6jl1rbNyybv69xH+a713qLB2/NBY+bP8AaxpVjMZjfMCfXzRD3WnI9YQJkG0zn/Csdw1OBIBJmLuy7NSnxiwAAgACJmBkDddMpi3qQmOReGgTY7TrqrGQbYwTIytacu2EpYH+8Jn7K+gcBloaCJ+4lc7MTUJUZBAlonK57hcZqVW4cMAOLpEDIxfzzyVlIirMhoAdYzecpAV3ANwOfja0giA4Xgi8mbjUWUk/FZjUIztmT9J8EH1QTZxi+nOElUzAMa94B+wWhtEDC4tzzIJwzF/j6hSQiMJMkExoizOxI7YCJfEwCfIffJVBhyuRMnbn3rU9rtY+rE92W/qVTjm0nOMvJW4Cfe+dp/hQMAywgDYXhUY6rCTnGWpt2fyrTUAhuZgc/WiudTO/wSinN7Gds8rJNE0hdYHD25E+CzOOIgAlsZ220WhszAHYo7PPbw5q9odlDyALz65JhUbkAb2V7iJMd8nVT8TkJ+RGcrPZnami0TIJjUeuajBF8Jdp2SZFolO6qNDAmJ8crKxjxyzE5a53WOybVGo4GAyw2+Oyn4oFnCNpKsDhn/CE+o2Fvis7TYGo0DK/flFr5K6rxmMgkQQA2wAENAiQOULMBke3TaBMKNkgGwm0+C3LV3VtSqT7rhORHwTU3CYdtb6KtrRkMtwO9WNZntn4LU21LULxr3bKp7IOZA9ZJ2tE3nT6JXPbN7XH3CLshO5Kj6s5GTp68ES2Zkg8h4i/rIKptOJud88r5KdU8m65zaI3OiLnAmZvy74lSrT2dbnvqg3hgLzY/HX5BXRpMR3b67lFS+k4GA+VFOt/U8r6bYgC43nXW3zVlUQCcxAw+OEyO8eSuDRYgXknPe4FsgTKUQHX1Nwb5nTlInwV35aZ2F8DDkRewm5sZ7EnFNqNuGz9gZ+C6AIwwJ2IymL+Sz1uIcMLQ1zjE93M75KzS6hWtdAc6QIsIvMWII/lVmuetmTtfw+C0tom5JEd/jH0S1HDFf3YsdTI+ql81Kai4RiiLD6QqxxLpjQRHfefIqs1YjMwcjlNiR5+aao4kkgxN425TkFP7mfK38dxEgZ35eGv3TYwJtfPKJ9fNZG8UQYI2Hb6urm1wTv9QMuRurrQ2U3Ai4i9vqlrvYTrl472WepVmTccjlGvaqqNcOyEkGHDOBBF9Vnd9r5XOcBOff2FQPmPXchVFyRkBeTqdFQ1xkQLZ7QbTfaZUlpq+ltWse7klo1p/Tp945qyCYkaxbKSBFz2nwTvi22e+8nf9KSJ1ZyZ05eeEXT162MyAJ2E2tIEIfmG2Ibf1Md6ejWZA3H1BPmPgrvwm2WtUIMG14vpofmjSsSJzg+itQDXOJAgkSCd5mRuqHHVt4Og1BFvWyTyaRzZBiSRqLXPb6shUENaJuPenKeW2ngjRol0ySMIGeok/H5IOpTdsi5zMtO25IKiA7FpyETnv4D4pYJzzA8589VceCqgCY07gc+wzaFnfYhp7CNoMEAgQfldXaLH1CDG+m1jmr215EZEiYIy596qYYsYmIyi3r5JXUpjIExqBla0p2+l2sNTafXNCTy275Vf4cZEXg9gFonwVlIEtMEZanY/HNU2hsYAkDb1ySjn62MJqj3DlofLX5JXPvDrZX7RYAaZ+aq0xcmpGZ9apMJPu/wETWwRIuIFtCQtSL5FzxPuhFKKx3b3kKJo2roGCIbMgkk5nX7XV73YiCQIic8r5yrKjjhP4dze1pk8uSnB0nBsn3ogiBHI/LvW/jl8u/SFo12xEEDvBk3uM9T4q+s7Dl2875D5JC4CZmSOegiBt91VXaX4Xg4Q2ezYyDpms9JvTPXYsq4+YGW89nYlZhIgZQe++Vsjd3iqgwMjEZOdjpubGQn4XiGF0uFtDzg5lavHZNz0fFYH5cEG8HmDMnblp3LRS4J4AsPeBBMZZQRy9ZJOJeWuEGZjuBOp9ZJhxxBDbkCJ1iYNzHPdWZ4yNTUGn0ZYxzzjKZjkLeCo/p5sQcIBMZGchIvawWo8WSbEayNZt4iEjOIjragEwDbv8Fz+S36Rgq8HVDgBlFnXkzte1vireF4Qh5c7ELdUNw4STmTA7M1obxJF3m7r5b3g8lbUrHft25LtlqTWmusF1Npm1jB2t1pzWWpxDcRY0e6BAB1j0ElcHNszEcs/evaYlLwgxVIqENnmZM91vHxXOcd8mmriGGoDhMYXTvkMo8EtKnAuTsO8zp/cPAqvhw6TeR+mTppKFerhbEGZIDp1AgGOcmPQUvHfSXHyDeFJHvgxZu+e2WU+Kp4lmFxMkgdbQZZDeQD5BbaQa0HKQHG5vrHYndSZVa0O/wCtpImfr3KTGb1UmEc+txJaRcmdr5DK1pJJjsWrhnCQTi6wDomCJHWvrpYfuU/JNFnA5yL2BAgaWtsncAHe8THxyvbK+S6ZccmPhq4SNrabfIW3t6C59ZhI90Nu6HAmwm1ha1k9arNmugk2kduXkjBLpdBaIiDfK9td155hfbHQjJIuCCIDbm8Zz36/JVuu7rCJHWdbK8COQMeC1Vajp6rZltiBcG1iN4Kz0eKqdZkgYoxCLjAbST7qauvEY6m4hxcKYs+BZ2zRcCMoFz3rK6jiORiYiQeeZyzCY0w2XwQTGDUAyJdlJOGYMDUpg6Y6rjBE3EAwSYMyCLH+VbjWLjdnpOFrEyJb3i38KxrHF58QLCLSczAgetFmNUtiR/qNjAygGf4srWv3yMW0No97xssdbvysx17NUoFwF873zkizp8fBLWp3kxYtEjcjT+NFZVquAgN0sIEAWg+SZkuvhxG9jEAz25kerrcjXUlS0YW9UAAxuBe02GSU1GugnMjE0DKxz3zTcUA0EQNonmJJIVdN84SGnqgQDa2YjP0VuSkxqup0fcw4xyiFEr+kiCQQAe5Fdet/HXX+ko1gwFxIMwRcDIGYHiq/6nMRrc7je4PqF9LpuojJrL8gtTKrIGXgu84591uYX7fLvzOJoIZD9xJAm8EEQe2JVzOIcQcTHEX60G8jRfUZadkzY5LV48a1qPmHDUy4w1jje3UdhaNAHQum/oypYCm87kMd2/tNu2F9AGEZKqpxTAbu9R5LUkk0sj55xHRlb9FKpHJjpmez4JKHs9xJjHTcZzBaYEZd919FdXbE6cp+Cq/NNmMRE63g/Ke1YmGCdHzjiOga7RdpnKDydZ1rzE+Kbg+ha82aXSMOQ7jM6L6MH0s9dTG2kqynxTezthWcePpdSPAUvZ7iMUFk2sOqPC6zjgngwQQZMkwTE5Zr6LxfFANNtF8z/qxzntCxlxyV04+KZe2nhujbw5x1JMTJ0ETAWl3DMw2b4Rdco9Mncpf6yd1qeHT4MWypTMiGDkL7Rf1qg2iRPVB7YvtbxWMdMu3VtHpxzcnkdhIWOq/BiZvDnCQ5pEghwnIGR62kqvh+EdTHVbqTY8oBv3JD0yd/L5oHpn1CXDfhn4MWhrKmoi85z3Sncy5wlzTB0GHIC++uix/1k7+SJ6WPoKdZF/j4t7QZBEE6kSe8BauC6JqVRiY0mCRoBMbE81x/6sfQXo/ZDphzvxGlxgYb7e9kkwjOXBMYRnQXEiQWWOoeJvaSByUf0JXAgU8WolzYvnYzJ7V66nxrRfPvPmm/PNO3rvW/gx08/SPG1/Z+s6MTAIt7021AM2n5Kqv0RUZDW0z/AMpzzNsvqvZV+Ok5A5ax5BRvEi2/cpeHG+F6R4JvBVS7CabibWPLnotL+jKjbuYQRkLxA028V7Y8U3ceSFXiGuEdXvAKfBDrHz/8A6AReRy5Rac98lo/IVTem1xMS20A+YXrqdKmHYz1jpMW7BotY6Vb57bfJZnBj9p0eGqcHUHvswO5wZnYjMou4F2IFzXEwBcEZZRNvBe34nimvEGIVFGq1jQJsFq8M34p1eV/w5VNwx0f3N+qi9iOLHJFdOkNPPhx9SjBVgpP0aiOGq6Ba6t7FjiNXeKOI/ud4lD8jVKB6Kq/uV0i11Xt8VXPqUP6RU/ckPQTz+ojvKCyAZk+ZUgbBV/0F/73eKh6Cqf5jk8L5X4xsFHVZ0Co/oVT/Md5fRQdAVP3u8VU0tdVtEwNvuvm/tSTSc/AYkiOUiV9BqdBPAnE7xXk+lOixULy8VHjGGhrBckMBMu0AJIk7LN17dMLY8OOLf8Avd4rQysT+o+K7jOhuHaSHsJfpTpvc94/uIsFP6ZQYYqMwn9NNr31Kp7QDAUuUbkycI1XT7x8SmbVOrj4ldup0dRaZq0xTH6WY3uqu/2tdA70H9G0m9apTFJmge95qO7KbXWWe0a1XGNX/UfEoOq/6j4rtP6Npe8aQpU96r6mJ39tMOnxRd0bSPWbRFOl/mVXVBP9rMUlTtF1XBdxB3PiVQ7iHSesfEr0w6PpPE06LRTGdWq57WH+1uKSgOApP/8ATRaQPfqvL207bAukrUzxiXHKvOcFXd+I0YiQTcEyvp/stQApNdEF0zzuY8l5jhODoucBSo449+o3ExjewkmV732fotcMNiBdpGoOu2/gpbMqzluY6aMaAK6g6PbsmPRjdl03HDTkFyGJdodHN2CI4BuyDhygSu9+QbsERwjdgm1efkotaea9EOBGyn5QbIOC2mdinFE7Fd0cMEDQCiOQOFPqVF1sCiAMoBWNpBM0JoVQMCIppgUVFAU0QxFNCBQ1BwCJKOHdFK1nJP8AhpgEwCDF0gQ2m4m0DPtt818v4+sHMpt/8rnVMVX8OnbEKjsQxu0aJhe99sakcO9onE4ENABJk2sBcxM9y8lx/AF4aBUqMpgQWtaRIGXWiQsZeXXjcKpUw9RzhTn/APDhxNQ/31N0HH8MdYt4Zp/Szr8Q/tdotVPgnDq08FBmrmYnVXdriB9lD0eWGKAYCc6tTG+pfOBhgeKdY6bZGtwDEA3hmHOpU61d/YNOxSiz9dJuAa8RxF3nmxpW09G4esyK1Y5vrY7bYWBp+ydvRQPXrONap+kODhTB2wgZeoTrDbmUGhxLqLTVcM+Ir2YI/a07eSLGh7+oDxVUZvfaiw8m5erLot6NNQzxDy4D3abGvbTEZSYkqP6NfUIY92CiLCnRY8TyLsPrknVNudUc1zwHk8XWGTG2os7dCPJNxZEgcQ78Wp+jh6NmN2Do9dq6VXox8YKJ/Bpa4GP/ABHdriM/V1cehH024OHaaZI6z3Mc6oe/T1knWL2cfixAH5pwYz9HDUbE7BxC9X7L13AMJpCiJwtZOTNCRoc7c1zuG9n3U2zTa41jnVqMLiN4E29Zq3onoOrSc57xVqVXWJIgAAyAGz65J1Zt2+hUiCAe8KyFh6HqEsAc0tcMwRBFp+fkujK04K8KICscgqFwqFFBwQQIkIQiAqhSkJTuCQtUVWSooW81ERlqdJU2mHOg7GZVtPjGuEgz2AoA+rJw8j+QtaZKONbz8CrXcW0RMznkfok/EO6YVXKaUfzzd1XU6SYM58DHwVgqnVH8UoKqXStJxs7yIyzgwg7pUEkND3RsxxHjCux8vgn/ABj6j6qaVmpdLNJ92pnH/rfHjC3DiQQDeDu0/RVtefX8oMqE+h9UkFVKpL3uIdAAAlrr5l0COxaadQESAe9pHkQkxn1/KIeVQZGx/wCJ+iLTyPgUv4hR/EKBgbiGuvyKspsJya/vaR8VOEqHG2xzXXxb/FceTkuN1HTDDtHMPDH9p8vqqIOx8vquy5y4X4hV4s+29meOvQutoVHPOjT5KYyiKhXVzVVKpj3HE93xlEPP7Hf9fqrPxEXVU0Od+M41Oox1gA4GBaZBuf7lrY937CO0t+RScTWiHag3/tNnfI9ytxpoEY/2iO37IDHGQB2Jn4I/ic0hPNXQjzUm2GIzJOfZCsJPJVSh4oLetuPA/VKCRMkeB+qrRQNJ3Hh90L7/AASFQogEO3Hh90EpRUCNamCjWpwyFpkmFTByHirI7UQAoquNx68UQE5amhFVzyUi6swqFvqUEaYEaIAjZO1tvij+GEUoTBMKakJo2WOSBbyHerMPqVMHqU0DwXvib5/DtXaBC5XBsGMd/wAO1dXBzXl5/wDJ34vQPIXCeBOWRXeDAuRWbDndp+KvB7qcqkO9WSg6JnNuIjn9kcA2Xp04glcU+BK+mDmgrPMBVcLUkFureqd/9JPaIPirajRtkkpQHZDriJ5tk+YJ/wCKqHBsm+CihKCtyZpsooERJQlPKCugpKVQu2zQndTQCikqJo2AeiSqw5GVWVgTYlVKYFRTtKaVWCjKKcuj7IVQTaJGqEpg6yBmlMHqoBMCirQVCUmJDEUQ8oOQlKXIrbwTuuO/4FdQFcbhKkOHftsV1A9eXn/yduO+FpcuRxjuufWgXRdVK5nF3ccrxy0CcE/uOS+C4kMSWNkCF6nE0pSgpKAOPJVV29Uke8OsBzGnfcd6dzwkdVyKC0PkAi4N+0HJQlZqVUCWjJp6p/0m7e4Xb/tRNacgVU0vSBV/iwL27iiyo0iQeSGlmJKXJC/tSmoEFhKWUr32n4KkcSNjsoL8aiSUEQuJM1BqYQtaTZpQxGYUBTBTRtGhRwuEQUwKaXaYlQ6u+dAOclXkqqoBtCiyrKLzr8EXOOiDX2ufunCaNgx7tYVkqudk4KaNg5I9xmxVhKUhNLtdwslw1P2810qEzDonVcyhVwkFouN+dlpbxsGcIneSuPJhlb4dMcpHQzJG3Lfmc1zukLP7gnHSZ/aPNZ+K4nGQYytZZ4sM5l5XPLGzwrhHEklSV6XE8pHKByBcmjYPZKUUc87802JMmjbLVpw5ucHqnt95vd7w/wBytNO1pHP+UvEsLmkAwc2n/ULtPiAjTqYgHDIgHslVNnI3SFoROfyUac5BEW0vzsUBSFFyUlEQlVtaAnGSVyLscJ2QSeKKiA1MVUCna5aQwVgKqa5SUFjU4VYjvRlQWByiTEpdFMCiHJJKZNBmFWMVSYusimduoTmhIQxICHboF90JUlA7TuglUxKB0soBHmqIJUlCb3QlAVAUIQDkDYlRQdDns5429j8/+2LxCuKzcUcJa/ITgd2PgD/tg80RoCjkg7VJQEpZUlKVQZSOlAhSVBJUSYkEE0TFRRVBYoVFEDNKYoqIFGnrRXEevBRRFKmcgooGqJ9CooipslGaiiAHNFFRAdErVFFFI83TOzRUVQH5lAKKIFqG4TBBRRQJWTpA/wDjqf2u/wDkoqKkWcScuz6KxRRGQSHMKKKiPCR2SiiCtFRREf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45" y="1875981"/>
            <a:ext cx="9410700" cy="1628775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533256" y="3504755"/>
                <a:ext cx="6086744" cy="2041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00" i="1" baseline="-25000" dirty="0" err="1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3∗</m:t>
                      </m:r>
                      <m:f>
                        <m:f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0.09 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dirty="0" err="1"/>
                  <a:t>Q</a:t>
                </a:r>
                <a:r>
                  <a:rPr lang="en-US" sz="2000" baseline="-25000" dirty="0" err="1"/>
                  <a:t>max</a:t>
                </a:r>
                <a:r>
                  <a:rPr lang="en-US" sz="2000" dirty="0"/>
                  <a:t> of gutter is,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=0.38∗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33.33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0.015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0.03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0.09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=0.238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341" y="3504756"/>
                <a:ext cx="8115659" cy="2041841"/>
              </a:xfrm>
              <a:prstGeom prst="rect">
                <a:avLst/>
              </a:prstGeom>
              <a:blipFill>
                <a:blip r:embed="rId3"/>
                <a:stretch>
                  <a:fillRect l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076962" y="5517567"/>
                <a:ext cx="7748950" cy="787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𝑚𝑎𝑥𝑖𝑚𝑢𝑚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𝑠𝑝𝑎𝑐𝑖𝑛𝑔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200" i="1" baseline="-25000" dirty="0" err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𝑔𝑢𝑡𝑡𝑒𝑟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200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0.238</m:t>
                          </m:r>
                        </m:num>
                        <m:den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0.005</m:t>
                          </m:r>
                        </m:den>
                      </m:f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dirty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en-US" sz="22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200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1" i="1" dirty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2200" b="1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950" y="5517567"/>
                <a:ext cx="10331933" cy="787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6930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295400"/>
            <a:ext cx="6794500" cy="4883727"/>
          </a:xfrm>
        </p:spPr>
        <p:txBody>
          <a:bodyPr>
            <a:normAutofit/>
          </a:bodyPr>
          <a:lstStyle/>
          <a:p>
            <a:pPr marL="682625" lvl="1" indent="-339725" algn="just">
              <a:lnSpc>
                <a:spcPct val="120000"/>
              </a:lnSpc>
            </a:pPr>
            <a:r>
              <a:rPr lang="en-US" sz="2300" dirty="0">
                <a:solidFill>
                  <a:schemeClr val="tx1"/>
                </a:solidFill>
              </a:rPr>
              <a:t>Catch basins are </a:t>
            </a:r>
            <a:r>
              <a:rPr lang="en-US" sz="2300" dirty="0">
                <a:solidFill>
                  <a:srgbClr val="0070C0"/>
                </a:solidFill>
              </a:rPr>
              <a:t>street inlets </a:t>
            </a:r>
            <a:r>
              <a:rPr lang="en-US" sz="2300" dirty="0">
                <a:solidFill>
                  <a:schemeClr val="tx1"/>
                </a:solidFill>
              </a:rPr>
              <a:t>provided with additional small </a:t>
            </a:r>
            <a:r>
              <a:rPr lang="en-US" sz="2300" dirty="0">
                <a:solidFill>
                  <a:srgbClr val="0070C0"/>
                </a:solidFill>
              </a:rPr>
              <a:t>settling basins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  <a:p>
            <a:pPr marL="682625" lvl="1" indent="-339725" algn="just">
              <a:lnSpc>
                <a:spcPct val="120000"/>
              </a:lnSpc>
            </a:pPr>
            <a:r>
              <a:rPr lang="en-US" sz="2300" dirty="0">
                <a:solidFill>
                  <a:srgbClr val="0070C0"/>
                </a:solidFill>
              </a:rPr>
              <a:t>Grit, sand, debris</a:t>
            </a:r>
            <a:r>
              <a:rPr lang="en-US" sz="2300" dirty="0">
                <a:solidFill>
                  <a:schemeClr val="tx1"/>
                </a:solidFill>
              </a:rPr>
              <a:t>, etc., do settle in these basins, and their entry into the </a:t>
            </a:r>
            <a:r>
              <a:rPr lang="en-US" sz="2300" dirty="0">
                <a:solidFill>
                  <a:srgbClr val="0070C0"/>
                </a:solidFill>
              </a:rPr>
              <a:t>storm sewer </a:t>
            </a:r>
            <a:r>
              <a:rPr lang="en-US" sz="2300" dirty="0">
                <a:solidFill>
                  <a:schemeClr val="tx1"/>
                </a:solidFill>
              </a:rPr>
              <a:t>is thus </a:t>
            </a:r>
            <a:r>
              <a:rPr lang="en-US" sz="2300" dirty="0">
                <a:solidFill>
                  <a:srgbClr val="0070C0"/>
                </a:solidFill>
              </a:rPr>
              <a:t>prevented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  <a:p>
            <a:pPr marL="682625" lvl="1" indent="-339725" algn="just">
              <a:lnSpc>
                <a:spcPct val="120000"/>
              </a:lnSpc>
            </a:pPr>
            <a:r>
              <a:rPr lang="en-US" sz="2300" dirty="0">
                <a:solidFill>
                  <a:schemeClr val="tx1"/>
                </a:solidFill>
              </a:rPr>
              <a:t>They are also used in combined sewer watersheds to capture </a:t>
            </a:r>
            <a:r>
              <a:rPr lang="en-US" sz="2300" dirty="0">
                <a:solidFill>
                  <a:srgbClr val="0070C0"/>
                </a:solidFill>
              </a:rPr>
              <a:t>floatables</a:t>
            </a:r>
            <a:r>
              <a:rPr lang="en-US" sz="2300" dirty="0">
                <a:solidFill>
                  <a:schemeClr val="tx1"/>
                </a:solidFill>
              </a:rPr>
              <a:t> and </a:t>
            </a:r>
            <a:r>
              <a:rPr lang="en-US" sz="2300" dirty="0">
                <a:solidFill>
                  <a:srgbClr val="0070C0"/>
                </a:solidFill>
              </a:rPr>
              <a:t>settle</a:t>
            </a:r>
            <a:r>
              <a:rPr lang="en-US" sz="2300" dirty="0">
                <a:solidFill>
                  <a:schemeClr val="tx1"/>
                </a:solidFill>
              </a:rPr>
              <a:t> some </a:t>
            </a:r>
            <a:r>
              <a:rPr lang="en-US" sz="2300" dirty="0">
                <a:solidFill>
                  <a:srgbClr val="0070C0"/>
                </a:solidFill>
              </a:rPr>
              <a:t>solids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78" y="5105400"/>
            <a:ext cx="3422613" cy="163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35" y="1290147"/>
            <a:ext cx="3365500" cy="3286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00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901" y="6927"/>
            <a:ext cx="3901099" cy="186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229"/>
          <a:stretch/>
        </p:blipFill>
        <p:spPr>
          <a:xfrm>
            <a:off x="2438400" y="1390352"/>
            <a:ext cx="9753600" cy="531524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432800" y="4343400"/>
            <a:ext cx="0" cy="2057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924800" y="6400800"/>
            <a:ext cx="81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432801" y="5187434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Sump (min depth = 1.2m)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64050" y="1870709"/>
            <a:ext cx="2858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Standard frame and grate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775200" y="2133600"/>
            <a:ext cx="812800" cy="304800"/>
          </a:xfrm>
          <a:prstGeom prst="bentConnector3">
            <a:avLst>
              <a:gd name="adj1" fmla="val -4762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234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95401"/>
            <a:ext cx="7213600" cy="4495800"/>
          </a:xfrm>
        </p:spPr>
        <p:txBody>
          <a:bodyPr>
            <a:normAutofit/>
          </a:bodyPr>
          <a:lstStyle/>
          <a:p>
            <a:pPr marL="682625" lvl="1" indent="-33972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Catch basins act as </a:t>
            </a:r>
            <a:r>
              <a:rPr lang="en-US" sz="2400" dirty="0">
                <a:solidFill>
                  <a:srgbClr val="0070C0"/>
                </a:solidFill>
              </a:rPr>
              <a:t>pretreatment</a:t>
            </a:r>
            <a:r>
              <a:rPr lang="en-US" sz="2400" dirty="0">
                <a:solidFill>
                  <a:schemeClr val="tx1"/>
                </a:solidFill>
              </a:rPr>
              <a:t> for other treatment practices by capturing </a:t>
            </a:r>
            <a:r>
              <a:rPr lang="en-US" sz="2400" dirty="0">
                <a:solidFill>
                  <a:srgbClr val="0070C0"/>
                </a:solidFill>
              </a:rPr>
              <a:t>large sediments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682625" lvl="1" indent="-33972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rgbClr val="0070C0"/>
                </a:solidFill>
              </a:rPr>
              <a:t>performance of catch basins </a:t>
            </a:r>
            <a:r>
              <a:rPr lang="en-US" sz="2400" dirty="0">
                <a:solidFill>
                  <a:schemeClr val="tx1"/>
                </a:solidFill>
              </a:rPr>
              <a:t>at removing </a:t>
            </a:r>
            <a:r>
              <a:rPr lang="en-US" sz="2400" dirty="0">
                <a:solidFill>
                  <a:srgbClr val="0070C0"/>
                </a:solidFill>
              </a:rPr>
              <a:t>sediment</a:t>
            </a:r>
            <a:r>
              <a:rPr lang="en-US" sz="2400" dirty="0">
                <a:solidFill>
                  <a:schemeClr val="tx1"/>
                </a:solidFill>
              </a:rPr>
              <a:t> and other </a:t>
            </a:r>
            <a:r>
              <a:rPr lang="en-US" sz="2400" dirty="0">
                <a:solidFill>
                  <a:srgbClr val="0070C0"/>
                </a:solidFill>
              </a:rPr>
              <a:t>pollutants</a:t>
            </a:r>
            <a:r>
              <a:rPr lang="en-US" sz="2400" dirty="0">
                <a:solidFill>
                  <a:schemeClr val="tx1"/>
                </a:solidFill>
              </a:rPr>
              <a:t> depends on:</a:t>
            </a:r>
          </a:p>
          <a:p>
            <a:pPr marL="1030288" lvl="2" indent="-344488" algn="just">
              <a:lnSpc>
                <a:spcPct val="120000"/>
              </a:lnSpc>
              <a:buFont typeface="Verdana" panose="020B0604030504040204" pitchFamily="34" charset="0"/>
              <a:buChar char="√"/>
            </a:pPr>
            <a:r>
              <a:rPr lang="en-US" sz="2250" dirty="0">
                <a:solidFill>
                  <a:schemeClr val="tx1"/>
                </a:solidFill>
              </a:rPr>
              <a:t>the design of the catch basin (e.g., the size of the sump)</a:t>
            </a:r>
          </a:p>
          <a:p>
            <a:pPr marL="1030288" lvl="2" indent="-344488" algn="just">
              <a:lnSpc>
                <a:spcPct val="120000"/>
              </a:lnSpc>
              <a:buFont typeface="Verdana" panose="020B0604030504040204" pitchFamily="34" charset="0"/>
              <a:buChar char="√"/>
            </a:pPr>
            <a:r>
              <a:rPr lang="en-US" sz="2250" dirty="0">
                <a:solidFill>
                  <a:srgbClr val="0070C0"/>
                </a:solidFill>
              </a:rPr>
              <a:t>routine maintenance </a:t>
            </a:r>
            <a:r>
              <a:rPr lang="en-US" sz="2250" dirty="0">
                <a:solidFill>
                  <a:schemeClr val="tx1"/>
                </a:solidFill>
              </a:rPr>
              <a:t>to retain the storage available in the sump to capture sediment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213758"/>
            <a:ext cx="36576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18" t="3846" r="2373"/>
          <a:stretch/>
        </p:blipFill>
        <p:spPr>
          <a:xfrm>
            <a:off x="8534400" y="4953000"/>
            <a:ext cx="3556000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46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Basins_ </a:t>
            </a:r>
            <a:r>
              <a:rPr lang="en-US" b="1" dirty="0"/>
              <a:t>Limitations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1295401"/>
            <a:ext cx="6807200" cy="5105399"/>
          </a:xfrm>
        </p:spPr>
        <p:txBody>
          <a:bodyPr>
            <a:normAutofit/>
          </a:bodyPr>
          <a:lstStyle/>
          <a:p>
            <a:pPr marL="682625" lvl="1" indent="-33972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Major limitations:</a:t>
            </a:r>
          </a:p>
          <a:p>
            <a:pPr marL="1030288" lvl="2" indent="-344488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50" dirty="0">
                <a:solidFill>
                  <a:schemeClr val="tx1"/>
                </a:solidFill>
              </a:rPr>
              <a:t>Even carefully designed catch basins cannot </a:t>
            </a:r>
            <a:r>
              <a:rPr lang="en-US" sz="2250" b="1" dirty="0">
                <a:solidFill>
                  <a:srgbClr val="0070C0"/>
                </a:solidFill>
              </a:rPr>
              <a:t>remove pollutants</a:t>
            </a:r>
          </a:p>
          <a:p>
            <a:pPr marL="1030288" lvl="2" indent="-344488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50" dirty="0">
                <a:solidFill>
                  <a:schemeClr val="tx1"/>
                </a:solidFill>
              </a:rPr>
              <a:t>Catch basins cannot effectively remove </a:t>
            </a:r>
            <a:r>
              <a:rPr lang="en-US" sz="2250" b="1" dirty="0">
                <a:solidFill>
                  <a:srgbClr val="0070C0"/>
                </a:solidFill>
              </a:rPr>
              <a:t>soluble pollutants</a:t>
            </a:r>
            <a:r>
              <a:rPr lang="en-US" sz="2250" dirty="0">
                <a:solidFill>
                  <a:schemeClr val="tx1"/>
                </a:solidFill>
              </a:rPr>
              <a:t> or </a:t>
            </a:r>
            <a:r>
              <a:rPr lang="en-US" sz="2250" b="1" dirty="0">
                <a:solidFill>
                  <a:srgbClr val="0070C0"/>
                </a:solidFill>
              </a:rPr>
              <a:t>fine particles</a:t>
            </a:r>
            <a:r>
              <a:rPr lang="en-US" sz="2250" dirty="0">
                <a:solidFill>
                  <a:schemeClr val="tx1"/>
                </a:solidFill>
              </a:rPr>
              <a:t>.</a:t>
            </a:r>
          </a:p>
          <a:p>
            <a:pPr marL="1030288" lvl="2" indent="-344488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50" dirty="0">
                <a:solidFill>
                  <a:schemeClr val="tx1"/>
                </a:solidFill>
              </a:rPr>
              <a:t>Unless frequently maintained, catch basins can become a </a:t>
            </a:r>
            <a:r>
              <a:rPr lang="en-US" sz="2250" b="1" dirty="0">
                <a:solidFill>
                  <a:srgbClr val="0070C0"/>
                </a:solidFill>
              </a:rPr>
              <a:t>source of pollutants </a:t>
            </a:r>
            <a:r>
              <a:rPr lang="en-US" sz="2250" dirty="0">
                <a:solidFill>
                  <a:schemeClr val="tx1"/>
                </a:solidFill>
              </a:rPr>
              <a:t>through </a:t>
            </a:r>
            <a:r>
              <a:rPr lang="en-US" sz="2250" dirty="0">
                <a:solidFill>
                  <a:srgbClr val="0070C0"/>
                </a:solidFill>
              </a:rPr>
              <a:t>resuspension</a:t>
            </a:r>
            <a:r>
              <a:rPr lang="en-US" sz="225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1" y="1905001"/>
            <a:ext cx="3365500" cy="3286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6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Basins_ </a:t>
            </a:r>
            <a:r>
              <a:rPr lang="en-US" b="1" dirty="0"/>
              <a:t>Design Considerations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95400"/>
            <a:ext cx="10566400" cy="5486400"/>
          </a:xfrm>
        </p:spPr>
        <p:txBody>
          <a:bodyPr>
            <a:normAutofit/>
          </a:bodyPr>
          <a:lstStyle/>
          <a:p>
            <a:pPr marL="682625" lvl="1" indent="-33972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>
                <a:solidFill>
                  <a:schemeClr val="tx1"/>
                </a:solidFill>
              </a:rPr>
              <a:t>The performance of catch basins is related to the </a:t>
            </a:r>
            <a:r>
              <a:rPr lang="en-US" sz="2300" b="1" dirty="0">
                <a:solidFill>
                  <a:srgbClr val="0070C0"/>
                </a:solidFill>
              </a:rPr>
              <a:t>volume in the sump </a:t>
            </a:r>
            <a:r>
              <a:rPr lang="en-US" sz="2300" dirty="0">
                <a:solidFill>
                  <a:schemeClr val="tx1"/>
                </a:solidFill>
              </a:rPr>
              <a:t>(i.e., the storage in the catch basin below the outlet). </a:t>
            </a:r>
          </a:p>
          <a:p>
            <a:pPr marL="682625" lvl="1" indent="-33972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300" dirty="0">
                <a:solidFill>
                  <a:schemeClr val="tx1"/>
                </a:solidFill>
              </a:rPr>
              <a:t>An “</a:t>
            </a:r>
            <a:r>
              <a:rPr lang="en-US" sz="2300" b="1" dirty="0">
                <a:solidFill>
                  <a:srgbClr val="0070C0"/>
                </a:solidFill>
              </a:rPr>
              <a:t>optimal</a:t>
            </a:r>
            <a:r>
              <a:rPr lang="en-US" sz="2300" dirty="0">
                <a:solidFill>
                  <a:schemeClr val="tx1"/>
                </a:solidFill>
              </a:rPr>
              <a:t>” catch basin sizing criteria, which relates all </a:t>
            </a:r>
            <a:r>
              <a:rPr lang="en-US" sz="2300" dirty="0">
                <a:solidFill>
                  <a:srgbClr val="0070C0"/>
                </a:solidFill>
              </a:rPr>
              <a:t>catch basin dimensions to the diameter </a:t>
            </a:r>
            <a:r>
              <a:rPr lang="en-US" sz="2300" dirty="0">
                <a:solidFill>
                  <a:schemeClr val="tx1"/>
                </a:solidFill>
              </a:rPr>
              <a:t>of the </a:t>
            </a:r>
            <a:r>
              <a:rPr lang="en-US" sz="2300" dirty="0">
                <a:solidFill>
                  <a:srgbClr val="FF0000"/>
                </a:solidFill>
              </a:rPr>
              <a:t>outlet pipe (D). </a:t>
            </a:r>
            <a:r>
              <a:rPr lang="en-US" sz="2300" dirty="0">
                <a:solidFill>
                  <a:schemeClr val="tx1"/>
                </a:solidFill>
              </a:rPr>
              <a:t>Dimensions are:</a:t>
            </a:r>
          </a:p>
          <a:p>
            <a:pPr marL="1262063" lvl="2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√"/>
            </a:pPr>
            <a:r>
              <a:rPr lang="en-US" sz="2100" dirty="0">
                <a:solidFill>
                  <a:schemeClr val="tx1"/>
                </a:solidFill>
              </a:rPr>
              <a:t>Catch basin diameter: 4D</a:t>
            </a:r>
          </a:p>
          <a:p>
            <a:pPr marL="1262063" lvl="2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√"/>
            </a:pPr>
            <a:r>
              <a:rPr lang="en-US" sz="2100" dirty="0">
                <a:solidFill>
                  <a:schemeClr val="tx1"/>
                </a:solidFill>
              </a:rPr>
              <a:t>Catch basin overall depth: 6.5D</a:t>
            </a:r>
          </a:p>
          <a:p>
            <a:pPr marL="1262063" lvl="2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√"/>
            </a:pPr>
            <a:r>
              <a:rPr lang="en-US" sz="2100" dirty="0">
                <a:solidFill>
                  <a:schemeClr val="tx1"/>
                </a:solidFill>
              </a:rPr>
              <a:t>Depth to top of outlet pipe: 1.5D</a:t>
            </a:r>
          </a:p>
          <a:p>
            <a:pPr marL="1262063" lvl="2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√"/>
            </a:pPr>
            <a:r>
              <a:rPr lang="en-US" sz="2100" dirty="0">
                <a:solidFill>
                  <a:schemeClr val="tx1"/>
                </a:solidFill>
              </a:rPr>
              <a:t>Sump depth: At least 4D</a:t>
            </a:r>
          </a:p>
          <a:p>
            <a:pPr marL="1481138" lvl="3" indent="-33972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tx1"/>
                </a:solidFill>
              </a:rPr>
              <a:t>The depth should be </a:t>
            </a:r>
            <a:r>
              <a:rPr lang="en-US" sz="1900" dirty="0">
                <a:solidFill>
                  <a:srgbClr val="0070C0"/>
                </a:solidFill>
              </a:rPr>
              <a:t>increased</a:t>
            </a:r>
            <a:r>
              <a:rPr lang="en-US" sz="1900" dirty="0">
                <a:solidFill>
                  <a:schemeClr val="tx1"/>
                </a:solidFill>
              </a:rPr>
              <a:t> if cleaning is </a:t>
            </a:r>
            <a:r>
              <a:rPr lang="en-US" sz="1900" dirty="0">
                <a:solidFill>
                  <a:srgbClr val="0070C0"/>
                </a:solidFill>
              </a:rPr>
              <a:t>infrequent</a:t>
            </a:r>
            <a:r>
              <a:rPr lang="en-US" sz="1900" dirty="0">
                <a:solidFill>
                  <a:schemeClr val="tx1"/>
                </a:solidFill>
              </a:rPr>
              <a:t> or if the draining area has </a:t>
            </a:r>
            <a:r>
              <a:rPr lang="en-US" sz="1900" dirty="0">
                <a:solidFill>
                  <a:srgbClr val="0070C0"/>
                </a:solidFill>
              </a:rPr>
              <a:t>high sediment loads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278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502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Chapter 1 - 2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447800"/>
            <a:ext cx="9105314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/>
              <a:t>Introduction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Objective of urban drainage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Need to drain off </a:t>
            </a:r>
            <a:r>
              <a:rPr lang="en-US" sz="2800"/>
              <a:t>storm water</a:t>
            </a:r>
            <a:endParaRPr lang="en-US" sz="2800" dirty="0"/>
          </a:p>
          <a:p>
            <a:pPr algn="just">
              <a:lnSpc>
                <a:spcPct val="130000"/>
              </a:lnSpc>
            </a:pPr>
            <a:r>
              <a:rPr lang="en-US" sz="2800" dirty="0"/>
              <a:t>Hydrological process, natural and urban water cycles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Effects of urbanization on urban drainage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Mitigation of adverse effects of urbanization 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Storm water drainage approaches</a:t>
            </a:r>
          </a:p>
        </p:txBody>
      </p:sp>
    </p:spTree>
    <p:extLst>
      <p:ext uri="{BB962C8B-B14F-4D97-AF65-F5344CB8AC3E}">
        <p14:creationId xmlns="" xmlns:p14="http://schemas.microsoft.com/office/powerpoint/2010/main" val="11481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589" y="287217"/>
            <a:ext cx="9218689" cy="7959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9380812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</a:t>
            </a:r>
            <a:r>
              <a:rPr lang="en-US" sz="2600" dirty="0"/>
              <a:t> </a:t>
            </a:r>
            <a:r>
              <a:rPr lang="en-US" sz="2600" b="1" dirty="0">
                <a:solidFill>
                  <a:srgbClr val="0070C0"/>
                </a:solidFill>
              </a:rPr>
              <a:t>developed areas</a:t>
            </a:r>
            <a:r>
              <a:rPr lang="en-US" sz="2600" dirty="0"/>
              <a:t>: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Removal of vegetation – reduce interception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Infrastructure (asphalt roads, concrete structures) – increase impervious area and prevent water from infiltrating into the soil.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Runoff coefficient increases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endParaRPr lang="en-US" sz="2400" dirty="0"/>
          </a:p>
          <a:p>
            <a:pPr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600" b="1" dirty="0">
                <a:solidFill>
                  <a:srgbClr val="FF0000"/>
                </a:solidFill>
              </a:rPr>
              <a:t>More storm water runoff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94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Basins_ </a:t>
            </a:r>
            <a:r>
              <a:rPr lang="en-US" b="1" dirty="0"/>
              <a:t>Design Considerations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524000"/>
            <a:ext cx="6763405" cy="50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2801" y="6432236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Figure: Optimal catch basin dimensions</a:t>
            </a:r>
          </a:p>
        </p:txBody>
      </p:sp>
    </p:spTree>
    <p:extLst>
      <p:ext uri="{BB962C8B-B14F-4D97-AF65-F5344CB8AC3E}">
        <p14:creationId xmlns="" xmlns:p14="http://schemas.microsoft.com/office/powerpoint/2010/main" val="12724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7984"/>
            <a:ext cx="101600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Catch Basins_ </a:t>
            </a:r>
            <a:r>
              <a:rPr lang="en-US" sz="2600" b="1" dirty="0">
                <a:solidFill>
                  <a:srgbClr val="00B050"/>
                </a:solidFill>
              </a:rPr>
              <a:t>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95400"/>
            <a:ext cx="10871200" cy="5410200"/>
          </a:xfrm>
        </p:spPr>
        <p:txBody>
          <a:bodyPr>
            <a:normAutofit/>
          </a:bodyPr>
          <a:lstStyle/>
          <a:p>
            <a:pPr marL="682625" lvl="1" indent="-33972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Catch basins can also be sized to accommodate the </a:t>
            </a:r>
            <a:r>
              <a:rPr lang="en-US" sz="2400" dirty="0">
                <a:solidFill>
                  <a:srgbClr val="0070C0"/>
                </a:solidFill>
              </a:rPr>
              <a:t>volume of sediment </a:t>
            </a:r>
            <a:r>
              <a:rPr lang="en-US" sz="2400" dirty="0">
                <a:solidFill>
                  <a:schemeClr val="tx1"/>
                </a:solidFill>
              </a:rPr>
              <a:t>that enters the system. </a:t>
            </a:r>
          </a:p>
          <a:p>
            <a:pPr marL="682625" lvl="1" indent="-339725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Pitt et al. (1997) proposed a sizing criteria based on the </a:t>
            </a:r>
            <a:r>
              <a:rPr lang="en-US" sz="2400" dirty="0">
                <a:solidFill>
                  <a:srgbClr val="0070C0"/>
                </a:solidFill>
              </a:rPr>
              <a:t>concentration of sediment </a:t>
            </a:r>
            <a:r>
              <a:rPr lang="en-US" sz="2400" dirty="0">
                <a:solidFill>
                  <a:schemeClr val="tx1"/>
                </a:solidFill>
              </a:rPr>
              <a:t>in storm water runoff.</a:t>
            </a:r>
          </a:p>
          <a:p>
            <a:pPr marL="982662" lvl="2" indent="-339725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The catch basin sump is sized, with a factor of safety, to accommodate the </a:t>
            </a:r>
            <a:r>
              <a:rPr lang="en-US" sz="2200" dirty="0">
                <a:solidFill>
                  <a:srgbClr val="0070C0"/>
                </a:solidFill>
              </a:rPr>
              <a:t>annual sediment load </a:t>
            </a:r>
            <a:r>
              <a:rPr lang="en-US" sz="2200" dirty="0">
                <a:solidFill>
                  <a:schemeClr val="tx1"/>
                </a:solidFill>
              </a:rPr>
              <a:t>to the catch basin. (</a:t>
            </a:r>
            <a:r>
              <a:rPr lang="en-US" sz="2200" b="1" i="1" dirty="0">
                <a:solidFill>
                  <a:schemeClr val="tx1"/>
                </a:solidFill>
              </a:rPr>
              <a:t>between sump clean-outs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982662" lvl="2" indent="-339725"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This method is preferable where:</a:t>
            </a:r>
          </a:p>
          <a:p>
            <a:pPr marL="1328737" lvl="3" indent="-342900" algn="just">
              <a:lnSpc>
                <a:spcPct val="120000"/>
              </a:lnSpc>
              <a:buFont typeface="Verdana" panose="020B0604030504040204" pitchFamily="34" charset="0"/>
              <a:buChar char="√"/>
            </a:pPr>
            <a:r>
              <a:rPr lang="en-US" sz="2050" dirty="0">
                <a:solidFill>
                  <a:srgbClr val="0070C0"/>
                </a:solidFill>
              </a:rPr>
              <a:t>high sediment loads are anticipated</a:t>
            </a:r>
            <a:endParaRPr lang="en-US" sz="2050" dirty="0">
              <a:solidFill>
                <a:schemeClr val="tx1"/>
              </a:solidFill>
            </a:endParaRPr>
          </a:p>
          <a:p>
            <a:pPr marL="1328737" lvl="3" indent="-342900" algn="just">
              <a:lnSpc>
                <a:spcPct val="120000"/>
              </a:lnSpc>
              <a:buFont typeface="Verdana" panose="020B0604030504040204" pitchFamily="34" charset="0"/>
              <a:buChar char="√"/>
            </a:pPr>
            <a:r>
              <a:rPr lang="en-US" sz="2050" dirty="0">
                <a:solidFill>
                  <a:schemeClr val="tx1"/>
                </a:solidFill>
              </a:rPr>
              <a:t>optimal design described above is suspected to provide </a:t>
            </a:r>
            <a:r>
              <a:rPr lang="en-US" sz="2050" dirty="0">
                <a:solidFill>
                  <a:srgbClr val="0070C0"/>
                </a:solidFill>
              </a:rPr>
              <a:t>little treatment</a:t>
            </a:r>
            <a:r>
              <a:rPr lang="en-US" sz="205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174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/>
          <p:cNvSpPr/>
          <p:nvPr/>
        </p:nvSpPr>
        <p:spPr>
          <a:xfrm>
            <a:off x="4806792" y="128071"/>
            <a:ext cx="7116093" cy="1816008"/>
          </a:xfrm>
          <a:prstGeom prst="cloudCallout">
            <a:avLst>
              <a:gd name="adj1" fmla="val -61549"/>
              <a:gd name="adj2" fmla="val 6519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2700" dirty="0">
                <a:solidFill>
                  <a:srgbClr val="2F5897">
                    <a:satMod val="130000"/>
                  </a:srgbClr>
                </a:solidFill>
              </a:rPr>
              <a:t>Construction of Storm Sewer Pipes</a:t>
            </a:r>
            <a:endParaRPr lang="am-ET" sz="27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20801" y="162230"/>
            <a:ext cx="7866895" cy="6521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Chapter 6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4" descr="http://lhwoods.com/RIGHT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307364"/>
            <a:ext cx="9144000" cy="4550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3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87584" cy="808038"/>
          </a:xfrm>
        </p:spPr>
        <p:txBody>
          <a:bodyPr>
            <a:normAutofit/>
          </a:bodyPr>
          <a:lstStyle/>
          <a:p>
            <a:r>
              <a:rPr lang="en-US" sz="3600" dirty="0"/>
              <a:t>Forces Acting on Sewer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10387584" cy="5105400"/>
          </a:xfrm>
        </p:spPr>
        <p:txBody>
          <a:bodyPr>
            <a:normAutofit/>
          </a:bodyPr>
          <a:lstStyle/>
          <a:p>
            <a:pPr marL="406400" indent="-4064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rgbClr val="0070C0"/>
                </a:solidFill>
              </a:rPr>
              <a:t>structural design </a:t>
            </a:r>
            <a:r>
              <a:rPr lang="en-US" sz="2400" dirty="0">
                <a:solidFill>
                  <a:schemeClr val="tx1"/>
                </a:solidFill>
              </a:rPr>
              <a:t>of the sewer pipes should be such as to enable them to withstand the various forces likely to come  on  them. </a:t>
            </a:r>
          </a:p>
          <a:p>
            <a:pPr marL="406400" indent="-4064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The following forces generally come into play in the sewer pipes:  </a:t>
            </a:r>
          </a:p>
          <a:p>
            <a:pPr marL="870966" lvl="1" indent="-5143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Internal pressure of storm water    </a:t>
            </a:r>
          </a:p>
          <a:p>
            <a:pPr marL="870966" lvl="1" indent="-5143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Pressure due to external loads  </a:t>
            </a:r>
          </a:p>
          <a:p>
            <a:pPr marL="870966" lvl="1" indent="-5143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Temperature stresses</a:t>
            </a:r>
          </a:p>
          <a:p>
            <a:pPr marL="870966" lvl="1" indent="-5143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Flexural stresses</a:t>
            </a:r>
          </a:p>
        </p:txBody>
      </p:sp>
    </p:spTree>
    <p:extLst>
      <p:ext uri="{BB962C8B-B14F-4D97-AF65-F5344CB8AC3E}">
        <p14:creationId xmlns="" xmlns:p14="http://schemas.microsoft.com/office/powerpoint/2010/main" val="926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03238"/>
            <a:ext cx="10160000" cy="715962"/>
          </a:xfrm>
        </p:spPr>
        <p:txBody>
          <a:bodyPr>
            <a:normAutofit/>
          </a:bodyPr>
          <a:lstStyle/>
          <a:p>
            <a:r>
              <a:rPr lang="en-US" sz="3600" b="1" dirty="0"/>
              <a:t>Sewer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371600"/>
            <a:ext cx="10668000" cy="53340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The following factors are to be carefully considered while making selection for the materials of sewer.</a:t>
            </a:r>
          </a:p>
          <a:p>
            <a:pPr marL="857250" lvl="1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Resistance to corrosion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Resistance  to  abrasion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Strength and durability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Light weight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Imperviousness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The  economy and cost</a:t>
            </a:r>
          </a:p>
          <a:p>
            <a:pPr marL="857250" lvl="1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Hydraulically efficient (Smooth 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02400" y="2667000"/>
            <a:ext cx="264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067" y="2175330"/>
            <a:ext cx="2540000" cy="1899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91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381000"/>
            <a:ext cx="10160000" cy="715962"/>
          </a:xfrm>
        </p:spPr>
        <p:txBody>
          <a:bodyPr>
            <a:normAutofit/>
          </a:bodyPr>
          <a:lstStyle/>
          <a:p>
            <a:r>
              <a:rPr lang="en-US" sz="4000" dirty="0"/>
              <a:t>Sewer Materials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129620"/>
            <a:ext cx="10590784" cy="56521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 following are the various materials, which are used for sewers.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Asbestos cement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Cast-Iron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Cement concrete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Stoneware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Brick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Corrugated iron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Plastic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Steel sewers </a:t>
            </a:r>
          </a:p>
          <a:p>
            <a:pPr marL="857250" lvl="1" indent="-548640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Wood sewers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813" y="2511972"/>
            <a:ext cx="5029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068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288" y="381000"/>
            <a:ext cx="9997440" cy="838200"/>
          </a:xfrm>
        </p:spPr>
        <p:txBody>
          <a:bodyPr>
            <a:normAutofit/>
          </a:bodyPr>
          <a:lstStyle/>
          <a:p>
            <a:r>
              <a:rPr lang="en-US" sz="4000" dirty="0"/>
              <a:t>Asbestos Cement Pipes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016" y="1219200"/>
            <a:ext cx="8457184" cy="5486400"/>
          </a:xfrm>
        </p:spPr>
        <p:txBody>
          <a:bodyPr>
            <a:normAutofit/>
          </a:bodyPr>
          <a:lstStyle/>
          <a:p>
            <a:pPr marL="347663" indent="-347663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are made from  a mixture of asbestos fibers (10 – 18%), cement and silica. </a:t>
            </a:r>
          </a:p>
          <a:p>
            <a:pPr marL="347663" indent="-347663"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are  available up to sizes of 900mm and 3 to 4m in length.</a:t>
            </a:r>
          </a:p>
          <a:p>
            <a:pPr marL="82296" indent="0" algn="just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82296" indent="0" algn="just">
              <a:buNone/>
            </a:pPr>
            <a:r>
              <a:rPr lang="en-US" sz="2600" b="1" dirty="0">
                <a:solidFill>
                  <a:schemeClr val="tx1"/>
                </a:solidFill>
              </a:rPr>
              <a:t>Advantages</a:t>
            </a:r>
            <a:r>
              <a:rPr lang="en-US" sz="2600" dirty="0">
                <a:solidFill>
                  <a:schemeClr val="tx1"/>
                </a:solidFill>
              </a:rPr>
              <a:t>: </a:t>
            </a:r>
          </a:p>
          <a:p>
            <a:pPr marL="653796" indent="-571500" algn="just">
              <a:spcAft>
                <a:spcPts val="600"/>
              </a:spcAft>
              <a:buFont typeface="+mj-lt"/>
              <a:buAutoNum type="romanLcPeriod"/>
            </a:pPr>
            <a:r>
              <a:rPr lang="en-US" sz="2300" dirty="0">
                <a:solidFill>
                  <a:schemeClr val="tx1"/>
                </a:solidFill>
              </a:rPr>
              <a:t>Easy to cut and join. </a:t>
            </a:r>
          </a:p>
          <a:p>
            <a:pPr marL="653796" indent="-571500" algn="just">
              <a:spcAft>
                <a:spcPts val="600"/>
              </a:spcAft>
              <a:buFont typeface="+mj-lt"/>
              <a:buAutoNum type="romanLcPeriod"/>
            </a:pPr>
            <a:r>
              <a:rPr lang="en-US" sz="2300" dirty="0">
                <a:solidFill>
                  <a:srgbClr val="0070C0"/>
                </a:solidFill>
              </a:rPr>
              <a:t>Durable</a:t>
            </a:r>
            <a:r>
              <a:rPr lang="en-US" sz="2300" dirty="0">
                <a:solidFill>
                  <a:schemeClr val="tx1"/>
                </a:solidFill>
              </a:rPr>
              <a:t> and good resistance to </a:t>
            </a:r>
            <a:r>
              <a:rPr lang="en-US" sz="2300" dirty="0">
                <a:solidFill>
                  <a:srgbClr val="0070C0"/>
                </a:solidFill>
              </a:rPr>
              <a:t>corrosion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653796" indent="-571500" algn="just">
              <a:spcAft>
                <a:spcPts val="600"/>
              </a:spcAft>
              <a:buFont typeface="+mj-lt"/>
              <a:buAutoNum type="romanLcPeriod"/>
            </a:pPr>
            <a:r>
              <a:rPr lang="en-US" sz="2300" dirty="0">
                <a:solidFill>
                  <a:schemeClr val="tx1"/>
                </a:solidFill>
              </a:rPr>
              <a:t>The inside surface is </a:t>
            </a:r>
            <a:r>
              <a:rPr lang="en-US" sz="2300" dirty="0">
                <a:solidFill>
                  <a:srgbClr val="0070C0"/>
                </a:solidFill>
              </a:rPr>
              <a:t>smooth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653796" indent="-571500" algn="just">
              <a:spcAft>
                <a:spcPts val="600"/>
              </a:spcAft>
              <a:buFont typeface="+mj-lt"/>
              <a:buAutoNum type="romanLcPeriod"/>
            </a:pPr>
            <a:r>
              <a:rPr lang="en-US" sz="2300" dirty="0">
                <a:solidFill>
                  <a:srgbClr val="0070C0"/>
                </a:solidFill>
              </a:rPr>
              <a:t>Light</a:t>
            </a:r>
            <a:r>
              <a:rPr lang="en-US" sz="2300" dirty="0">
                <a:solidFill>
                  <a:schemeClr val="tx1"/>
                </a:solidFill>
              </a:rPr>
              <a:t> in weight and hence easy to handle.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428" y="2667000"/>
            <a:ext cx="283364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01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85" y="381000"/>
            <a:ext cx="10489184" cy="792162"/>
          </a:xfrm>
        </p:spPr>
        <p:txBody>
          <a:bodyPr>
            <a:normAutofit/>
          </a:bodyPr>
          <a:lstStyle/>
          <a:p>
            <a:r>
              <a:rPr lang="en-US" sz="4000" dirty="0"/>
              <a:t>Asbestos Cement Pipes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371600"/>
            <a:ext cx="10489184" cy="4800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tx1"/>
                </a:solidFill>
              </a:rPr>
              <a:t>Disadvantages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Brittle</a:t>
            </a:r>
            <a:r>
              <a:rPr lang="en-US" sz="2400" dirty="0">
                <a:solidFill>
                  <a:schemeClr val="tx1"/>
                </a:solidFill>
              </a:rPr>
              <a:t> and cannot stand </a:t>
            </a:r>
            <a:r>
              <a:rPr lang="en-US" sz="2400" dirty="0">
                <a:solidFill>
                  <a:srgbClr val="FF0000"/>
                </a:solidFill>
              </a:rPr>
              <a:t>impact forces </a:t>
            </a:r>
            <a:r>
              <a:rPr lang="en-US" sz="2400" dirty="0">
                <a:solidFill>
                  <a:schemeClr val="tx1"/>
                </a:solidFill>
              </a:rPr>
              <a:t>during handling operations.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structural strength is poor </a:t>
            </a:r>
            <a:r>
              <a:rPr lang="en-US" sz="2400" dirty="0">
                <a:solidFill>
                  <a:schemeClr val="tx1"/>
                </a:solidFill>
              </a:rPr>
              <a:t>and hence cannot be laid to resist heavy external loads.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They  are  susceptible</a:t>
            </a:r>
            <a:r>
              <a:rPr lang="en-US" sz="2400" dirty="0">
                <a:solidFill>
                  <a:srgbClr val="FF0000"/>
                </a:solidFill>
              </a:rPr>
              <a:t>  to  corrosion  by  </a:t>
            </a:r>
            <a:r>
              <a:rPr lang="en-US" sz="2400" dirty="0" err="1">
                <a:solidFill>
                  <a:srgbClr val="FF0000"/>
                </a:solidFill>
              </a:rPr>
              <a:t>sulphuric</a:t>
            </a:r>
            <a:r>
              <a:rPr lang="en-US" sz="2400" dirty="0">
                <a:solidFill>
                  <a:srgbClr val="FF0000"/>
                </a:solidFill>
              </a:rPr>
              <a:t>  acid</a:t>
            </a:r>
            <a:r>
              <a:rPr lang="en-US" sz="2400" dirty="0">
                <a:solidFill>
                  <a:schemeClr val="tx1"/>
                </a:solidFill>
              </a:rPr>
              <a:t>  from  H</a:t>
            </a:r>
            <a:r>
              <a:rPr lang="en-US" sz="11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S gas generated  in  sanitary  waste  water  or  by  some  industrial  chemicals. </a:t>
            </a:r>
          </a:p>
        </p:txBody>
      </p:sp>
    </p:spTree>
    <p:extLst>
      <p:ext uri="{BB962C8B-B14F-4D97-AF65-F5344CB8AC3E}">
        <p14:creationId xmlns="" xmlns:p14="http://schemas.microsoft.com/office/powerpoint/2010/main" val="31073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2630"/>
            <a:ext cx="10387584" cy="792162"/>
          </a:xfrm>
        </p:spPr>
        <p:txBody>
          <a:bodyPr>
            <a:normAutofit/>
          </a:bodyPr>
          <a:lstStyle/>
          <a:p>
            <a:r>
              <a:rPr lang="en-US" sz="4000" dirty="0"/>
              <a:t>Cement Concrete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192" y="1371600"/>
            <a:ext cx="8495307" cy="54864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The cement concrete sewers may be </a:t>
            </a:r>
            <a:r>
              <a:rPr lang="en-US" sz="2500" dirty="0">
                <a:solidFill>
                  <a:srgbClr val="0070C0"/>
                </a:solidFill>
              </a:rPr>
              <a:t>plain</a:t>
            </a:r>
            <a:r>
              <a:rPr lang="en-US" sz="2500" dirty="0"/>
              <a:t> or </a:t>
            </a:r>
            <a:r>
              <a:rPr lang="en-US" sz="2500" dirty="0">
                <a:solidFill>
                  <a:srgbClr val="0070C0"/>
                </a:solidFill>
              </a:rPr>
              <a:t>reinforced</a:t>
            </a:r>
            <a:r>
              <a:rPr lang="en-US" sz="2500" dirty="0"/>
              <a:t>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The </a:t>
            </a:r>
            <a:r>
              <a:rPr lang="en-US" sz="2500" dirty="0">
                <a:solidFill>
                  <a:srgbClr val="00B0F0"/>
                </a:solidFill>
              </a:rPr>
              <a:t>plain cement </a:t>
            </a:r>
            <a:r>
              <a:rPr lang="en-US" sz="2500" dirty="0"/>
              <a:t>concrete sewers are used up to the diameter of 600mm and beyond 600mm </a:t>
            </a:r>
            <a:r>
              <a:rPr lang="en-US" sz="2500" dirty="0">
                <a:solidFill>
                  <a:srgbClr val="0070C0"/>
                </a:solidFill>
              </a:rPr>
              <a:t>reinforcement</a:t>
            </a:r>
            <a:r>
              <a:rPr lang="en-US" sz="2500" dirty="0"/>
              <a:t> is provided. 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800" dirty="0"/>
              <a:t> </a:t>
            </a:r>
            <a:r>
              <a:rPr lang="en-US" sz="2800" b="1" dirty="0"/>
              <a:t>Advantages</a:t>
            </a:r>
            <a:r>
              <a:rPr lang="en-US" sz="2800" dirty="0"/>
              <a:t>: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These are </a:t>
            </a:r>
            <a:r>
              <a:rPr lang="en-US" sz="2400" dirty="0">
                <a:solidFill>
                  <a:srgbClr val="0070C0"/>
                </a:solidFill>
              </a:rPr>
              <a:t>strong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impervious</a:t>
            </a:r>
            <a:r>
              <a:rPr lang="en-US" sz="2400" dirty="0"/>
              <a:t>.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Larger diameter can  be made.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Inner surface of sewer is </a:t>
            </a:r>
            <a:r>
              <a:rPr lang="en-US" sz="2400" dirty="0">
                <a:solidFill>
                  <a:srgbClr val="0070C0"/>
                </a:solidFill>
              </a:rPr>
              <a:t>smooth</a:t>
            </a:r>
            <a:r>
              <a:rPr lang="en-US" sz="2400" dirty="0"/>
              <a:t>. </a:t>
            </a:r>
          </a:p>
          <a:p>
            <a:pPr marL="514350" indent="-51435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For attack of chemical &amp; erosive actions the inner surface should be </a:t>
            </a:r>
            <a:r>
              <a:rPr lang="en-US" sz="2400" dirty="0">
                <a:solidFill>
                  <a:srgbClr val="0070C0"/>
                </a:solidFill>
              </a:rPr>
              <a:t>lined</a:t>
            </a:r>
            <a:r>
              <a:rPr lang="en-US" sz="2400" dirty="0"/>
              <a:t> with </a:t>
            </a:r>
            <a:r>
              <a:rPr lang="en-US" sz="2400" dirty="0">
                <a:solidFill>
                  <a:srgbClr val="0070C0"/>
                </a:solidFill>
              </a:rPr>
              <a:t>vitrified clay</a:t>
            </a:r>
            <a:r>
              <a:rPr lang="en-US" sz="24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533" y="1981201"/>
            <a:ext cx="2487384" cy="1463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499" y="3733800"/>
            <a:ext cx="2365453" cy="1268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84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216" y="457200"/>
            <a:ext cx="10590784" cy="838200"/>
          </a:xfrm>
        </p:spPr>
        <p:txBody>
          <a:bodyPr>
            <a:normAutofit/>
          </a:bodyPr>
          <a:lstStyle/>
          <a:p>
            <a:r>
              <a:rPr lang="en-US" sz="4000" dirty="0"/>
              <a:t>Cement Concrete Sewers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676400"/>
            <a:ext cx="10285984" cy="4800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tx1"/>
                </a:solidFill>
              </a:rPr>
              <a:t>Disadvantages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They easily  get </a:t>
            </a:r>
            <a:r>
              <a:rPr lang="en-US" sz="2400" dirty="0">
                <a:solidFill>
                  <a:srgbClr val="FF0000"/>
                </a:solidFill>
              </a:rPr>
              <a:t>corroded</a:t>
            </a:r>
            <a:r>
              <a:rPr lang="en-US" sz="2400" dirty="0">
                <a:solidFill>
                  <a:schemeClr val="tx1"/>
                </a:solidFill>
              </a:rPr>
              <a:t>  and  pitted  by  the  action  of  </a:t>
            </a:r>
            <a:r>
              <a:rPr lang="en-US" sz="2400" dirty="0" err="1">
                <a:solidFill>
                  <a:srgbClr val="FF0000"/>
                </a:solidFill>
              </a:rPr>
              <a:t>sulphuric</a:t>
            </a:r>
            <a:r>
              <a:rPr lang="en-US" sz="2400" dirty="0">
                <a:solidFill>
                  <a:schemeClr val="tx1"/>
                </a:solidFill>
              </a:rPr>
              <a:t>  acid  produced  from H</a:t>
            </a:r>
            <a:r>
              <a:rPr lang="en-US" sz="11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S gas.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They are also </a:t>
            </a:r>
            <a:r>
              <a:rPr lang="en-US" sz="2400" dirty="0">
                <a:solidFill>
                  <a:srgbClr val="FF0000"/>
                </a:solidFill>
              </a:rPr>
              <a:t>susceptible to erosion </a:t>
            </a:r>
            <a:r>
              <a:rPr lang="en-US" sz="2400" dirty="0">
                <a:solidFill>
                  <a:schemeClr val="tx1"/>
                </a:solidFill>
              </a:rPr>
              <a:t>by storm water containing too much </a:t>
            </a:r>
            <a:r>
              <a:rPr lang="en-US" sz="2400" dirty="0">
                <a:solidFill>
                  <a:srgbClr val="FF0000"/>
                </a:solidFill>
              </a:rPr>
              <a:t>silt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dirty="0">
                <a:solidFill>
                  <a:srgbClr val="FF0000"/>
                </a:solidFill>
              </a:rPr>
              <a:t>grit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Heavy weight</a:t>
            </a:r>
            <a:r>
              <a:rPr lang="en-US" sz="2400" dirty="0">
                <a:solidFill>
                  <a:schemeClr val="tx1"/>
                </a:solidFill>
              </a:rPr>
              <a:t>, transportation and handling is difficult. 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Joints should be carefully filled. </a:t>
            </a:r>
          </a:p>
        </p:txBody>
      </p:sp>
    </p:spTree>
    <p:extLst>
      <p:ext uri="{BB962C8B-B14F-4D97-AF65-F5344CB8AC3E}">
        <p14:creationId xmlns="" xmlns:p14="http://schemas.microsoft.com/office/powerpoint/2010/main" val="30710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184" y="409907"/>
            <a:ext cx="8761833" cy="66741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020" y="1447800"/>
            <a:ext cx="8590998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 developed areas</a:t>
            </a:r>
            <a:r>
              <a:rPr lang="en-US" sz="2600" dirty="0"/>
              <a:t>: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300" dirty="0"/>
              <a:t>supply of large volumes of pipe water to generate more drainage water/ wastewater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300"/>
              <a:t>efficient and faster hydraulic conveyance systems</a:t>
            </a:r>
          </a:p>
          <a:p>
            <a:pPr lvl="1" algn="just">
              <a:lnSpc>
                <a:spcPct val="120000"/>
              </a:lnSpc>
              <a:spcAft>
                <a:spcPts val="2400"/>
              </a:spcAft>
            </a:pPr>
            <a:r>
              <a:rPr lang="en-US" sz="2300"/>
              <a:t>increase of discharging pollutants to natural water bodies</a:t>
            </a:r>
          </a:p>
          <a:p>
            <a:pPr marL="82296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600"/>
              <a:t>                                         </a:t>
            </a:r>
            <a:r>
              <a:rPr lang="en-US" sz="2600">
                <a:solidFill>
                  <a:srgbClr val="FF0000"/>
                </a:solidFill>
              </a:rPr>
              <a:t>More storm water runoff</a:t>
            </a:r>
          </a:p>
          <a:p>
            <a:pPr marL="82296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600">
                <a:solidFill>
                  <a:srgbClr val="FF0000"/>
                </a:solidFill>
              </a:rPr>
              <a:t>                                         </a:t>
            </a:r>
            <a:r>
              <a:rPr lang="en-US" sz="2600" dirty="0">
                <a:solidFill>
                  <a:srgbClr val="FF0000"/>
                </a:solidFill>
              </a:rPr>
              <a:t>Poor water quality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996564" y="5177189"/>
            <a:ext cx="762000" cy="337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804095" y="4798204"/>
            <a:ext cx="228600" cy="100584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35020" y="5072390"/>
            <a:ext cx="2361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Urbanization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4670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57353"/>
            <a:ext cx="10489184" cy="785648"/>
          </a:xfrm>
        </p:spPr>
        <p:txBody>
          <a:bodyPr>
            <a:normAutofit/>
          </a:bodyPr>
          <a:lstStyle/>
          <a:p>
            <a:r>
              <a:rPr lang="en-US" sz="3300" dirty="0">
                <a:effectLst/>
              </a:rPr>
              <a:t>Protection methods of cement concrete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10387584" cy="50292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The  concrete  sewers  can  be  protected  from erosion  actions  by  lining  their  interiors  with </a:t>
            </a:r>
            <a:r>
              <a:rPr lang="en-US" sz="2400" dirty="0">
                <a:solidFill>
                  <a:srgbClr val="0070C0"/>
                </a:solidFill>
              </a:rPr>
              <a:t>vitrified clay linings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Between adjacent  blocks  are  filled either with rich  </a:t>
            </a:r>
            <a:r>
              <a:rPr lang="en-US" sz="2400" dirty="0">
                <a:solidFill>
                  <a:srgbClr val="0070C0"/>
                </a:solidFill>
              </a:rPr>
              <a:t>cement mortar  </a:t>
            </a:r>
            <a:r>
              <a:rPr lang="en-US" sz="2400" dirty="0">
                <a:solidFill>
                  <a:schemeClr val="tx1"/>
                </a:solidFill>
              </a:rPr>
              <a:t>or with  </a:t>
            </a:r>
            <a:r>
              <a:rPr lang="en-US" sz="2400" dirty="0">
                <a:solidFill>
                  <a:srgbClr val="0070C0"/>
                </a:solidFill>
              </a:rPr>
              <a:t>bituminous compounds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582626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73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472" y="381000"/>
            <a:ext cx="9997440" cy="685800"/>
          </a:xfrm>
        </p:spPr>
        <p:txBody>
          <a:bodyPr>
            <a:noAutofit/>
          </a:bodyPr>
          <a:lstStyle/>
          <a:p>
            <a:r>
              <a:rPr lang="en-US" sz="3300" dirty="0">
                <a:effectLst/>
              </a:rPr>
              <a:t>Protection methods of cement concrete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447800"/>
            <a:ext cx="10590784" cy="48006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Other methods of protecting </a:t>
            </a:r>
            <a:r>
              <a:rPr lang="en-US" sz="2400" dirty="0">
                <a:solidFill>
                  <a:srgbClr val="0070C0"/>
                </a:solidFill>
              </a:rPr>
              <a:t>concrete sewers </a:t>
            </a:r>
            <a:r>
              <a:rPr lang="en-US" sz="2400" dirty="0">
                <a:solidFill>
                  <a:schemeClr val="tx1"/>
                </a:solidFill>
              </a:rPr>
              <a:t>from </a:t>
            </a:r>
            <a:r>
              <a:rPr lang="en-US" sz="2400" dirty="0">
                <a:solidFill>
                  <a:srgbClr val="0070C0"/>
                </a:solidFill>
              </a:rPr>
              <a:t>hydrogen </a:t>
            </a:r>
            <a:r>
              <a:rPr lang="en-US" sz="2400" dirty="0" err="1">
                <a:solidFill>
                  <a:srgbClr val="0070C0"/>
                </a:solidFill>
              </a:rPr>
              <a:t>sulphide</a:t>
            </a:r>
            <a:r>
              <a:rPr lang="en-US" sz="2400" dirty="0">
                <a:solidFill>
                  <a:srgbClr val="0070C0"/>
                </a:solidFill>
              </a:rPr>
              <a:t> corrosion </a:t>
            </a:r>
            <a:r>
              <a:rPr lang="en-US" sz="2400" dirty="0">
                <a:solidFill>
                  <a:schemeClr val="tx1"/>
                </a:solidFill>
              </a:rPr>
              <a:t>are:  </a:t>
            </a:r>
          </a:p>
          <a:p>
            <a:pPr marL="971550" lvl="1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Prohibiting the entry of wastes containing </a:t>
            </a:r>
            <a:r>
              <a:rPr lang="en-US" sz="2200" dirty="0" err="1">
                <a:solidFill>
                  <a:srgbClr val="0070C0"/>
                </a:solidFill>
              </a:rPr>
              <a:t>sulphides</a:t>
            </a:r>
            <a:r>
              <a:rPr lang="en-US" sz="2200" dirty="0">
                <a:solidFill>
                  <a:schemeClr val="tx1"/>
                </a:solidFill>
              </a:rPr>
              <a:t>  </a:t>
            </a:r>
          </a:p>
          <a:p>
            <a:pPr marL="971550" lvl="1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Reducing the </a:t>
            </a:r>
            <a:r>
              <a:rPr lang="en-US" sz="2200" dirty="0" err="1">
                <a:solidFill>
                  <a:srgbClr val="0070C0"/>
                </a:solidFill>
              </a:rPr>
              <a:t>sulphate</a:t>
            </a:r>
            <a:r>
              <a:rPr lang="en-US" sz="2200" dirty="0">
                <a:solidFill>
                  <a:schemeClr val="tx1"/>
                </a:solidFill>
              </a:rPr>
              <a:t> contents by pre-treating the sewage.  </a:t>
            </a:r>
          </a:p>
          <a:p>
            <a:pPr marL="971550" lvl="1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rgbClr val="0070C0"/>
                </a:solidFill>
              </a:rPr>
              <a:t>Aerating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dirty="0">
                <a:solidFill>
                  <a:srgbClr val="0070C0"/>
                </a:solidFill>
              </a:rPr>
              <a:t>chlorinating</a:t>
            </a:r>
            <a:r>
              <a:rPr lang="en-US" sz="2200" dirty="0">
                <a:solidFill>
                  <a:schemeClr val="tx1"/>
                </a:solidFill>
              </a:rPr>
              <a:t> the sewage.  </a:t>
            </a:r>
          </a:p>
          <a:p>
            <a:pPr marL="971550" lvl="1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By adequately </a:t>
            </a:r>
            <a:r>
              <a:rPr lang="en-US" sz="2200" dirty="0">
                <a:solidFill>
                  <a:srgbClr val="0070C0"/>
                </a:solidFill>
              </a:rPr>
              <a:t>ventilating</a:t>
            </a:r>
            <a:r>
              <a:rPr lang="en-US" sz="2200" dirty="0">
                <a:solidFill>
                  <a:schemeClr val="tx1"/>
                </a:solidFill>
              </a:rPr>
              <a:t> the sewers.  </a:t>
            </a:r>
          </a:p>
          <a:p>
            <a:pPr marL="971550" lvl="1" indent="-571500" algn="just">
              <a:lnSpc>
                <a:spcPct val="120000"/>
              </a:lnSpc>
              <a:buFont typeface="+mj-lt"/>
              <a:buAutoNum type="romanLcPeriod"/>
            </a:pPr>
            <a:r>
              <a:rPr lang="en-US" sz="2200" dirty="0">
                <a:solidFill>
                  <a:schemeClr val="tx1"/>
                </a:solidFill>
              </a:rPr>
              <a:t>By making the sewers to run </a:t>
            </a:r>
            <a:r>
              <a:rPr lang="en-US" sz="2200" dirty="0">
                <a:solidFill>
                  <a:srgbClr val="0070C0"/>
                </a:solidFill>
              </a:rPr>
              <a:t>partially full</a:t>
            </a:r>
            <a:r>
              <a:rPr lang="en-US" sz="2200" dirty="0">
                <a:solidFill>
                  <a:schemeClr val="tx1"/>
                </a:solidFill>
              </a:rPr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15816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741" y="605660"/>
            <a:ext cx="6084859" cy="769883"/>
          </a:xfrm>
        </p:spPr>
        <p:txBody>
          <a:bodyPr>
            <a:normAutofit/>
          </a:bodyPr>
          <a:lstStyle/>
          <a:p>
            <a:r>
              <a:rPr lang="en-US" sz="3600" dirty="0"/>
              <a:t>Stoneware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869" y="1905000"/>
            <a:ext cx="10489184" cy="4800600"/>
          </a:xfrm>
        </p:spPr>
        <p:txBody>
          <a:bodyPr>
            <a:normAutofit/>
          </a:bodyPr>
          <a:lstStyle/>
          <a:p>
            <a:pPr marL="406400" indent="-406400" algn="just">
              <a:lnSpc>
                <a:spcPct val="130000"/>
              </a:lnSpc>
            </a:pPr>
            <a:r>
              <a:rPr lang="en-US" sz="2400" dirty="0">
                <a:solidFill>
                  <a:schemeClr val="tx1"/>
                </a:solidFill>
              </a:rPr>
              <a:t>The stoneware sewers are also known as the </a:t>
            </a:r>
            <a:r>
              <a:rPr lang="en-US" sz="2400" dirty="0">
                <a:solidFill>
                  <a:srgbClr val="0070C0"/>
                </a:solidFill>
              </a:rPr>
              <a:t>vitrified clay sewers </a:t>
            </a:r>
            <a:r>
              <a:rPr lang="en-US" sz="2400" dirty="0">
                <a:solidFill>
                  <a:schemeClr val="tx1"/>
                </a:solidFill>
              </a:rPr>
              <a:t>or </a:t>
            </a:r>
            <a:r>
              <a:rPr lang="en-US" sz="2400" dirty="0">
                <a:solidFill>
                  <a:srgbClr val="0070C0"/>
                </a:solidFill>
              </a:rPr>
              <a:t>salt-glazed sewers  </a:t>
            </a:r>
          </a:p>
          <a:p>
            <a:pPr marL="406400" indent="-406400" algn="just">
              <a:lnSpc>
                <a:spcPct val="130000"/>
              </a:lnSpc>
            </a:pPr>
            <a:r>
              <a:rPr lang="en-US" sz="2400" dirty="0">
                <a:solidFill>
                  <a:schemeClr val="tx1"/>
                </a:solidFill>
              </a:rPr>
              <a:t>They are prepared from various </a:t>
            </a:r>
            <a:r>
              <a:rPr lang="en-US" sz="2400" dirty="0">
                <a:solidFill>
                  <a:srgbClr val="0070C0"/>
                </a:solidFill>
              </a:rPr>
              <a:t>clays</a:t>
            </a:r>
            <a:r>
              <a:rPr lang="en-US" sz="2400" dirty="0">
                <a:solidFill>
                  <a:schemeClr val="tx1"/>
                </a:solidFill>
              </a:rPr>
              <a:t> and shapes in required proportion, allowed  to dry and then burnt in a kiln. </a:t>
            </a:r>
          </a:p>
          <a:p>
            <a:pPr marL="406400" indent="-406400" algn="just">
              <a:lnSpc>
                <a:spcPct val="130000"/>
              </a:lnSpc>
            </a:pPr>
            <a:r>
              <a:rPr lang="en-US" sz="2400" dirty="0">
                <a:solidFill>
                  <a:schemeClr val="tx1"/>
                </a:solidFill>
              </a:rPr>
              <a:t>A small quantity of </a:t>
            </a:r>
            <a:r>
              <a:rPr lang="en-US" sz="2400" dirty="0">
                <a:solidFill>
                  <a:srgbClr val="0070C0"/>
                </a:solidFill>
              </a:rPr>
              <a:t>salt</a:t>
            </a:r>
            <a:r>
              <a:rPr lang="en-US" sz="2400" dirty="0">
                <a:solidFill>
                  <a:schemeClr val="tx1"/>
                </a:solidFill>
              </a:rPr>
              <a:t> is added to kiln get glass like glaze on the surface of pipes.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00" b="7199"/>
          <a:stretch/>
        </p:blipFill>
        <p:spPr>
          <a:xfrm>
            <a:off x="8691040" y="76200"/>
            <a:ext cx="3175000" cy="198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56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71" y="613064"/>
            <a:ext cx="5384800" cy="703118"/>
          </a:xfrm>
        </p:spPr>
        <p:txBody>
          <a:bodyPr>
            <a:normAutofit/>
          </a:bodyPr>
          <a:lstStyle/>
          <a:p>
            <a:r>
              <a:rPr lang="en-US" sz="3600" dirty="0"/>
              <a:t>Stoneware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2209801"/>
            <a:ext cx="105664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Advantages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Strong enough to take backfilling and traffic 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Smooth and impervious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The overall performance is very good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Cheap and easily available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Durable &amp; better resistance to corrosion &amp; erosion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Capable of withstand hydraulic pressure up to 0.</a:t>
            </a:r>
            <a:r>
              <a:rPr lang="en-US" sz="2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300" dirty="0">
                <a:solidFill>
                  <a:schemeClr val="tx1"/>
                </a:solidFill>
              </a:rPr>
              <a:t>5 N/mm</a:t>
            </a:r>
            <a:r>
              <a:rPr lang="en-US" sz="2300" baseline="30000" dirty="0">
                <a:solidFill>
                  <a:schemeClr val="tx1"/>
                </a:solidFill>
              </a:rPr>
              <a:t>2</a:t>
            </a:r>
            <a:r>
              <a:rPr lang="en-US" sz="2300" dirty="0">
                <a:solidFill>
                  <a:schemeClr val="tx1"/>
                </a:solidFill>
              </a:rPr>
              <a:t> and bear a load of soil of about 4.5m depth</a:t>
            </a:r>
          </a:p>
        </p:txBody>
      </p:sp>
      <p:pic>
        <p:nvPicPr>
          <p:cNvPr id="4" name="Picture 2" descr="http://www.kanapipeline.com/images/images/Sewer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26" y="41564"/>
            <a:ext cx="4531975" cy="2549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7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16" y="531277"/>
            <a:ext cx="10590784" cy="792162"/>
          </a:xfrm>
        </p:spPr>
        <p:txBody>
          <a:bodyPr>
            <a:normAutofit/>
          </a:bodyPr>
          <a:lstStyle/>
          <a:p>
            <a:r>
              <a:rPr lang="en-US" sz="3600" dirty="0"/>
              <a:t>Stoneware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531" y="2614448"/>
            <a:ext cx="10387584" cy="3938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tx1"/>
                </a:solidFill>
              </a:rPr>
              <a:t>Disadvantages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These are </a:t>
            </a:r>
            <a:r>
              <a:rPr lang="en-US" sz="2400" dirty="0">
                <a:solidFill>
                  <a:srgbClr val="FF0000"/>
                </a:solidFill>
              </a:rPr>
              <a:t>brittle</a:t>
            </a:r>
            <a:r>
              <a:rPr lang="en-US" sz="2400" dirty="0">
                <a:solidFill>
                  <a:schemeClr val="tx1"/>
                </a:solidFill>
              </a:rPr>
              <a:t> in nature and may damage in handling or transport.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These are not strong enough to allow storm water  under </a:t>
            </a:r>
            <a:r>
              <a:rPr lang="en-US" sz="2400" dirty="0">
                <a:solidFill>
                  <a:srgbClr val="FF0000"/>
                </a:solidFill>
              </a:rPr>
              <a:t>pressure</a:t>
            </a:r>
            <a:r>
              <a:rPr lang="en-US" sz="2400" dirty="0">
                <a:solidFill>
                  <a:schemeClr val="tx1"/>
                </a:solidFill>
              </a:rPr>
              <a:t>. Because they are weak in </a:t>
            </a:r>
            <a:r>
              <a:rPr lang="en-US" sz="2400" dirty="0">
                <a:solidFill>
                  <a:srgbClr val="FF0000"/>
                </a:solidFill>
              </a:rPr>
              <a:t>tension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These are difficult to handle or transport because of </a:t>
            </a:r>
            <a:r>
              <a:rPr lang="en-US" sz="2400" dirty="0">
                <a:solidFill>
                  <a:srgbClr val="FF0000"/>
                </a:solidFill>
              </a:rPr>
              <a:t>heavy weight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Picture 2" descr="http://www.kanapipeline.com/images/images/Sewer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26" y="41564"/>
            <a:ext cx="4531975" cy="2549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131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533400"/>
            <a:ext cx="57912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Cast Iron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447800"/>
            <a:ext cx="9574784" cy="49530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 cast sewers possess high </a:t>
            </a:r>
            <a:r>
              <a:rPr lang="en-US" sz="2400" dirty="0">
                <a:solidFill>
                  <a:srgbClr val="0070C0"/>
                </a:solidFill>
              </a:rPr>
              <a:t>strength</a:t>
            </a:r>
            <a:r>
              <a:rPr lang="en-US" sz="2400" dirty="0">
                <a:solidFill>
                  <a:schemeClr val="tx1"/>
                </a:solidFill>
              </a:rPr>
              <a:t> and they are </a:t>
            </a:r>
            <a:r>
              <a:rPr lang="en-US" sz="2400" dirty="0">
                <a:solidFill>
                  <a:srgbClr val="0070C0"/>
                </a:solidFill>
              </a:rPr>
              <a:t>durable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These are available in sizes from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50mm to 750mm diameter.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These sewers can resists the action of </a:t>
            </a:r>
            <a:r>
              <a:rPr lang="en-US" sz="2400" dirty="0">
                <a:solidFill>
                  <a:srgbClr val="0070C0"/>
                </a:solidFill>
              </a:rPr>
              <a:t>acids</a:t>
            </a:r>
            <a:r>
              <a:rPr lang="en-US" sz="2400" dirty="0">
                <a:solidFill>
                  <a:schemeClr val="tx1"/>
                </a:solidFill>
              </a:rPr>
              <a:t> in sewage if the inner surface is coated with </a:t>
            </a:r>
            <a:r>
              <a:rPr lang="en-US" sz="2400" dirty="0">
                <a:solidFill>
                  <a:srgbClr val="0070C0"/>
                </a:solidFill>
              </a:rPr>
              <a:t>paint</a:t>
            </a:r>
            <a:r>
              <a:rPr lang="en-US" sz="2400" dirty="0">
                <a:solidFill>
                  <a:schemeClr val="tx1"/>
                </a:solidFill>
              </a:rPr>
              <a:t> or </a:t>
            </a:r>
            <a:r>
              <a:rPr lang="en-US" sz="2400" dirty="0">
                <a:solidFill>
                  <a:srgbClr val="0070C0"/>
                </a:solidFill>
              </a:rPr>
              <a:t>cement concrete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462" y="4648201"/>
            <a:ext cx="4332004" cy="2209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9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781" y="533400"/>
            <a:ext cx="6047619" cy="798286"/>
          </a:xfrm>
        </p:spPr>
        <p:txBody>
          <a:bodyPr>
            <a:normAutofit/>
          </a:bodyPr>
          <a:lstStyle/>
          <a:p>
            <a:r>
              <a:rPr lang="en-US" sz="3600" dirty="0"/>
              <a:t>Cast Iron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295400"/>
            <a:ext cx="10489184" cy="541020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The cast-Iron sewers are used for following </a:t>
            </a:r>
            <a:r>
              <a:rPr lang="en-US" sz="2400" dirty="0">
                <a:solidFill>
                  <a:srgbClr val="0070C0"/>
                </a:solidFill>
              </a:rPr>
              <a:t>special purpose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Danger of </a:t>
            </a:r>
            <a:r>
              <a:rPr lang="en-US" sz="2300" dirty="0">
                <a:solidFill>
                  <a:srgbClr val="0070C0"/>
                </a:solidFill>
              </a:rPr>
              <a:t>contamination against leakages</a:t>
            </a:r>
            <a:r>
              <a:rPr lang="en-US" sz="2300" dirty="0">
                <a:solidFill>
                  <a:schemeClr val="tx1"/>
                </a:solidFill>
              </a:rPr>
              <a:t>. (100% leak proof)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70C0"/>
                </a:solidFill>
              </a:rPr>
              <a:t>Heavy external loads </a:t>
            </a:r>
            <a:r>
              <a:rPr lang="en-US" sz="2300" dirty="0">
                <a:solidFill>
                  <a:schemeClr val="tx1"/>
                </a:solidFill>
              </a:rPr>
              <a:t>under railway lane, foundation. 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Under </a:t>
            </a:r>
            <a:r>
              <a:rPr lang="en-US" sz="2300" dirty="0">
                <a:solidFill>
                  <a:srgbClr val="0070C0"/>
                </a:solidFill>
              </a:rPr>
              <a:t>high pressure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The places subjected to considerable </a:t>
            </a:r>
            <a:r>
              <a:rPr lang="en-US" sz="2300" dirty="0">
                <a:solidFill>
                  <a:srgbClr val="0070C0"/>
                </a:solidFill>
              </a:rPr>
              <a:t>differences in temperature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Where the ground is likely to subject to </a:t>
            </a:r>
            <a:r>
              <a:rPr lang="en-US" sz="2300" dirty="0">
                <a:solidFill>
                  <a:srgbClr val="0070C0"/>
                </a:solidFill>
              </a:rPr>
              <a:t>heavy movements and vibrations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marL="914400" lvl="1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tx1"/>
                </a:solidFill>
              </a:rPr>
              <a:t>Where </a:t>
            </a:r>
            <a:r>
              <a:rPr lang="en-US" sz="2300" dirty="0">
                <a:solidFill>
                  <a:srgbClr val="0070C0"/>
                </a:solidFill>
              </a:rPr>
              <a:t>wet ground </a:t>
            </a:r>
            <a:r>
              <a:rPr lang="en-US" sz="2300" dirty="0">
                <a:solidFill>
                  <a:schemeClr val="tx1"/>
                </a:solidFill>
              </a:rPr>
              <a:t>required to reduce </a:t>
            </a:r>
            <a:r>
              <a:rPr lang="en-US" sz="2300" dirty="0">
                <a:solidFill>
                  <a:srgbClr val="0070C0"/>
                </a:solidFill>
              </a:rPr>
              <a:t>infiltration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821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33400"/>
            <a:ext cx="53848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Cast Iron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47800"/>
            <a:ext cx="10082784" cy="4800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Disadvantages: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Cost is </a:t>
            </a:r>
            <a:r>
              <a:rPr lang="en-US" sz="2400" dirty="0">
                <a:solidFill>
                  <a:srgbClr val="FF0000"/>
                </a:solidFill>
              </a:rPr>
              <a:t>high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Transportation and handling is difficult</a:t>
            </a:r>
          </a:p>
          <a:p>
            <a:pPr marL="91440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They </a:t>
            </a:r>
            <a:r>
              <a:rPr lang="en-US" sz="2400" dirty="0">
                <a:solidFill>
                  <a:srgbClr val="FF0000"/>
                </a:solidFill>
              </a:rPr>
              <a:t>can’t  withstand the  corrosive  action  of  gases</a:t>
            </a:r>
            <a:r>
              <a:rPr lang="en-US" sz="2400" dirty="0">
                <a:solidFill>
                  <a:schemeClr val="tx1"/>
                </a:solidFill>
              </a:rPr>
              <a:t>  and  other  acids  present  in  sewage;  and  hence  generally lined  from  inside  with  cement  concrete,  or  painted  with  coal  tar,  etc.</a:t>
            </a:r>
          </a:p>
        </p:txBody>
      </p:sp>
    </p:spTree>
    <p:extLst>
      <p:ext uri="{BB962C8B-B14F-4D97-AF65-F5344CB8AC3E}">
        <p14:creationId xmlns="" xmlns:p14="http://schemas.microsoft.com/office/powerpoint/2010/main" val="25367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609600"/>
            <a:ext cx="8026400" cy="823690"/>
          </a:xfrm>
        </p:spPr>
        <p:txBody>
          <a:bodyPr>
            <a:normAutofit/>
          </a:bodyPr>
          <a:lstStyle/>
          <a:p>
            <a:r>
              <a:rPr lang="en-US" sz="3300" b="1" dirty="0"/>
              <a:t>Sewer Construction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00" y="1607126"/>
            <a:ext cx="9956800" cy="509847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en-US" sz="2400" dirty="0">
                <a:solidFill>
                  <a:schemeClr val="tx1"/>
                </a:solidFill>
              </a:rPr>
              <a:t>The construction of sewer consists of the following works: 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Marking center lines of sewers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Excavation of trenches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Checking the gradient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Preparation of bedding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Laying of sewers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Jointing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Testing (leakage and straightness)</a:t>
            </a:r>
          </a:p>
          <a:p>
            <a:pPr marL="914400" lvl="1" indent="-514350">
              <a:lnSpc>
                <a:spcPct val="13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n-US" sz="2300" dirty="0">
                <a:solidFill>
                  <a:schemeClr val="tx1"/>
                </a:solidFill>
              </a:rPr>
              <a:t>Backfilling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1"/>
            <a:ext cx="2743200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2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100584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Marking Center Line of Sewer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55408"/>
            <a:ext cx="10566400" cy="5181600"/>
          </a:xfrm>
        </p:spPr>
        <p:txBody>
          <a:bodyPr>
            <a:normAutofit/>
          </a:bodyPr>
          <a:lstStyle/>
          <a:p>
            <a:pPr algn="just"/>
            <a:r>
              <a:rPr lang="en-US" sz="2300" dirty="0">
                <a:solidFill>
                  <a:schemeClr val="tx1"/>
                </a:solidFill>
              </a:rPr>
              <a:t>The center line of a sewers are marked on the </a:t>
            </a:r>
            <a:r>
              <a:rPr lang="en-US" sz="2300" dirty="0">
                <a:solidFill>
                  <a:srgbClr val="0070C0"/>
                </a:solidFill>
              </a:rPr>
              <a:t>streets</a:t>
            </a:r>
            <a:r>
              <a:rPr lang="en-US" sz="2300" dirty="0">
                <a:solidFill>
                  <a:schemeClr val="tx1"/>
                </a:solidFill>
              </a:rPr>
              <a:t> and </a:t>
            </a:r>
            <a:r>
              <a:rPr lang="en-US" sz="2300" dirty="0">
                <a:solidFill>
                  <a:srgbClr val="0070C0"/>
                </a:solidFill>
              </a:rPr>
              <a:t>roads</a:t>
            </a:r>
            <a:r>
              <a:rPr lang="en-US" sz="2300" dirty="0">
                <a:solidFill>
                  <a:schemeClr val="tx1"/>
                </a:solidFill>
              </a:rPr>
              <a:t> from the plans starting from the </a:t>
            </a:r>
            <a:r>
              <a:rPr lang="en-US" sz="2300" dirty="0">
                <a:solidFill>
                  <a:srgbClr val="0070C0"/>
                </a:solidFill>
              </a:rPr>
              <a:t>lowest point or outfall of the main proceeding upwards</a:t>
            </a:r>
            <a:r>
              <a:rPr lang="en-US" sz="23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US" sz="2300" dirty="0">
                <a:solidFill>
                  <a:schemeClr val="tx1"/>
                </a:solidFill>
              </a:rPr>
              <a:t>For checking the levels of sewer pipes and their alignment </a:t>
            </a:r>
            <a:r>
              <a:rPr lang="en-US" sz="2300" dirty="0">
                <a:solidFill>
                  <a:srgbClr val="0070C0"/>
                </a:solidFill>
              </a:rPr>
              <a:t>temporary benchmarks</a:t>
            </a:r>
            <a:r>
              <a:rPr lang="en-US" sz="2300" dirty="0">
                <a:solidFill>
                  <a:schemeClr val="tx1"/>
                </a:solidFill>
              </a:rPr>
              <a:t> are established at </a:t>
            </a:r>
            <a:r>
              <a:rPr lang="en-US" sz="2300" dirty="0">
                <a:solidFill>
                  <a:srgbClr val="0070C0"/>
                </a:solidFill>
              </a:rPr>
              <a:t>200 - 300m intervals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300" dirty="0">
                <a:solidFill>
                  <a:schemeClr val="tx1"/>
                </a:solidFill>
              </a:rPr>
              <a:t>The </a:t>
            </a:r>
            <a:r>
              <a:rPr lang="en-US" sz="2300" dirty="0">
                <a:solidFill>
                  <a:srgbClr val="0070C0"/>
                </a:solidFill>
              </a:rPr>
              <a:t>reduced level </a:t>
            </a:r>
            <a:r>
              <a:rPr lang="en-US" sz="2300" dirty="0">
                <a:solidFill>
                  <a:schemeClr val="tx1"/>
                </a:solidFill>
              </a:rPr>
              <a:t>(RL) of these benchmarks should be calculated with respect to G.T.S benchmarks. </a:t>
            </a:r>
          </a:p>
          <a:p>
            <a:pPr algn="just"/>
            <a:r>
              <a:rPr lang="en-US" sz="2300" dirty="0">
                <a:solidFill>
                  <a:schemeClr val="tx1"/>
                </a:solidFill>
              </a:rPr>
              <a:t>On the center line position of sewer appurtenances are also </a:t>
            </a:r>
            <a:r>
              <a:rPr lang="en-US" sz="2300" dirty="0">
                <a:solidFill>
                  <a:srgbClr val="0070C0"/>
                </a:solidFill>
              </a:rPr>
              <a:t>marked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lvl="1" algn="just"/>
            <a:r>
              <a:rPr lang="en-US" sz="2100" dirty="0">
                <a:solidFill>
                  <a:schemeClr val="tx1"/>
                </a:solidFill>
              </a:rPr>
              <a:t>It is a common practice  to first locate manhole points.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6005865"/>
            <a:ext cx="1076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G.T.S. (Great </a:t>
            </a:r>
            <a:r>
              <a:rPr lang="en-US" dirty="0" err="1"/>
              <a:t>Trigonometrical</a:t>
            </a:r>
            <a:r>
              <a:rPr lang="en-US" dirty="0"/>
              <a:t> Survey) benchmark is a permanently fixed reference survey station, having known elevation </a:t>
            </a:r>
            <a:r>
              <a:rPr lang="en-US" dirty="0" err="1"/>
              <a:t>wrt</a:t>
            </a:r>
            <a:r>
              <a:rPr lang="en-US" dirty="0"/>
              <a:t> a standard datum (</a:t>
            </a:r>
            <a:r>
              <a:rPr lang="en-US" dirty="0" err="1"/>
              <a:t>msl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36790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457" y="76200"/>
            <a:ext cx="9218950" cy="11430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Effect of urbanization on volume and rate </a:t>
            </a:r>
            <a:r>
              <a:rPr lang="en-US" dirty="0" smtClean="0"/>
              <a:t>of surface </a:t>
            </a:r>
            <a:r>
              <a:rPr lang="en-US" dirty="0"/>
              <a:t>water runoff</a:t>
            </a:r>
          </a:p>
        </p:txBody>
      </p:sp>
      <p:pic>
        <p:nvPicPr>
          <p:cNvPr id="7170" name="Picture 2" descr="https://ec.gc.ca/eau-water/72FDC156-C1A8-49B0-A95A-F019F48A6984/effects_of_urbanization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33"/>
          <a:stretch/>
        </p:blipFill>
        <p:spPr bwMode="auto">
          <a:xfrm>
            <a:off x="228600" y="1554480"/>
            <a:ext cx="7658363" cy="5303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ater.usgs.gov/edu/pictures/wcrunoffimpervio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119"/>
          <a:stretch/>
        </p:blipFill>
        <p:spPr bwMode="auto">
          <a:xfrm>
            <a:off x="7876135" y="1219200"/>
            <a:ext cx="3481183" cy="1975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945" b="57740"/>
          <a:stretch/>
        </p:blipFill>
        <p:spPr bwMode="auto">
          <a:xfrm>
            <a:off x="6934200" y="4438807"/>
            <a:ext cx="5112894" cy="241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3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50535"/>
            <a:ext cx="75184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Excavation Trenches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371600"/>
            <a:ext cx="105664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After marking the layout of the sewer lines on the ground, the first step is the </a:t>
            </a:r>
            <a:r>
              <a:rPr lang="en-US" sz="2400" dirty="0">
                <a:solidFill>
                  <a:srgbClr val="0070C0"/>
                </a:solidFill>
              </a:rPr>
              <a:t>removal of pavement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Pick axes, spade or pneumatic drills can be used in case of removing </a:t>
            </a:r>
            <a:r>
              <a:rPr lang="en-US" sz="2400" dirty="0">
                <a:solidFill>
                  <a:srgbClr val="0070C0"/>
                </a:solidFill>
              </a:rPr>
              <a:t>concrete pavements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After removing pavements, the excavation of trenches is done </a:t>
            </a:r>
            <a:r>
              <a:rPr lang="en-US" sz="2400" dirty="0">
                <a:solidFill>
                  <a:srgbClr val="0070C0"/>
                </a:solidFill>
              </a:rPr>
              <a:t>manually</a:t>
            </a:r>
            <a:r>
              <a:rPr lang="en-US" sz="2400" dirty="0">
                <a:solidFill>
                  <a:schemeClr val="tx1"/>
                </a:solidFill>
              </a:rPr>
              <a:t> or </a:t>
            </a:r>
            <a:r>
              <a:rPr lang="en-US" sz="2400" dirty="0">
                <a:solidFill>
                  <a:srgbClr val="0070C0"/>
                </a:solidFill>
              </a:rPr>
              <a:t>machinery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6146" name="Picture 2" descr="http://www.warwickri.gov/graphics/sewerauth/Sewer%20Construction/ArnoldsNeck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66" y="4114801"/>
            <a:ext cx="4825417" cy="2714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incoln.ne.gov/city/pworks/projects/waste/wstwater/archive/upprbeal/aerial/images/pi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1"/>
            <a:ext cx="3983539" cy="2590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082"/>
            <a:ext cx="2667000" cy="1392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97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425" y="392879"/>
            <a:ext cx="75184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Excavation Trenches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219200"/>
            <a:ext cx="10566400" cy="56388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The  </a:t>
            </a:r>
            <a:r>
              <a:rPr lang="en-US" sz="2400" dirty="0">
                <a:solidFill>
                  <a:srgbClr val="0070C0"/>
                </a:solidFill>
              </a:rPr>
              <a:t>width  of  excavation  </a:t>
            </a:r>
            <a:r>
              <a:rPr lang="en-US" sz="2400" dirty="0">
                <a:solidFill>
                  <a:schemeClr val="tx1"/>
                </a:solidFill>
              </a:rPr>
              <a:t>at  any  level  will  depend  upon  the  </a:t>
            </a:r>
            <a:r>
              <a:rPr lang="en-US" sz="2400" dirty="0">
                <a:solidFill>
                  <a:srgbClr val="0070C0"/>
                </a:solidFill>
              </a:rPr>
              <a:t>width  of  the  trench  at the bottom</a:t>
            </a:r>
            <a:r>
              <a:rPr lang="en-US" sz="2400" dirty="0">
                <a:solidFill>
                  <a:schemeClr val="tx1"/>
                </a:solidFill>
              </a:rPr>
              <a:t>, and the additions due to </a:t>
            </a:r>
            <a:r>
              <a:rPr lang="en-US" sz="2400" dirty="0">
                <a:solidFill>
                  <a:srgbClr val="0070C0"/>
                </a:solidFill>
              </a:rPr>
              <a:t>side slopes and due to timbering </a:t>
            </a:r>
            <a:r>
              <a:rPr lang="en-US" sz="2400" dirty="0">
                <a:solidFill>
                  <a:schemeClr val="tx1"/>
                </a:solidFill>
              </a:rPr>
              <a:t>etc.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The trench is excavated between two manholes, and  the  sewer is laid between them.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The width of sewer line is </a:t>
            </a:r>
            <a:r>
              <a:rPr lang="en-US" sz="2400" dirty="0">
                <a:solidFill>
                  <a:srgbClr val="0070C0"/>
                </a:solidFill>
              </a:rPr>
              <a:t>15cm</a:t>
            </a:r>
            <a:r>
              <a:rPr lang="en-US" sz="2400" dirty="0">
                <a:solidFill>
                  <a:schemeClr val="tx1"/>
                </a:solidFill>
              </a:rPr>
              <a:t> more than external diameter of sewer for easiness in </a:t>
            </a:r>
            <a:r>
              <a:rPr lang="en-US" sz="2400" dirty="0">
                <a:solidFill>
                  <a:srgbClr val="0070C0"/>
                </a:solidFill>
              </a:rPr>
              <a:t>lowering and adjusting the sewer pipe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6146" name="Picture 2" descr="http://www.warwickri.gov/graphics/sewerauth/Sewer%20Construction/ArnoldsNeck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46" y="4177863"/>
            <a:ext cx="4825417" cy="2714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incoln.ne.gov/city/pworks/projects/waste/wstwater/archive/upprbeal/aerial/images/pi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3105"/>
            <a:ext cx="3759200" cy="2444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51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476278"/>
            <a:ext cx="7167417" cy="792162"/>
          </a:xfrm>
        </p:spPr>
        <p:txBody>
          <a:bodyPr>
            <a:normAutofit/>
          </a:bodyPr>
          <a:lstStyle/>
          <a:p>
            <a:r>
              <a:rPr lang="en-US" sz="3600" dirty="0"/>
              <a:t>Preparation of 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295400"/>
            <a:ext cx="10261600" cy="51054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When a sewer has to be laid in a </a:t>
            </a:r>
            <a:r>
              <a:rPr lang="en-US" sz="2400" dirty="0">
                <a:solidFill>
                  <a:srgbClr val="0070C0"/>
                </a:solidFill>
              </a:rPr>
              <a:t>soil underground strata</a:t>
            </a:r>
            <a:r>
              <a:rPr lang="en-US" sz="2400" dirty="0">
                <a:solidFill>
                  <a:schemeClr val="tx1"/>
                </a:solidFill>
              </a:rPr>
              <a:t> or in a reclaimed land, the trench shall be  </a:t>
            </a:r>
            <a:r>
              <a:rPr lang="en-US" sz="2400" dirty="0">
                <a:solidFill>
                  <a:srgbClr val="0070C0"/>
                </a:solidFill>
              </a:rPr>
              <a:t>excavated deeper </a:t>
            </a:r>
            <a:r>
              <a:rPr lang="en-US" sz="2400" dirty="0">
                <a:solidFill>
                  <a:schemeClr val="tx1"/>
                </a:solidFill>
              </a:rPr>
              <a:t>than what is ordinarily required trench  bottom or </a:t>
            </a:r>
            <a:r>
              <a:rPr lang="en-US" sz="2400" dirty="0">
                <a:solidFill>
                  <a:srgbClr val="0070C0"/>
                </a:solidFill>
              </a:rPr>
              <a:t>rock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In the case of </a:t>
            </a:r>
            <a:r>
              <a:rPr lang="en-US" sz="2400" dirty="0">
                <a:solidFill>
                  <a:srgbClr val="0070C0"/>
                </a:solidFill>
              </a:rPr>
              <a:t>very bad soil </a:t>
            </a:r>
            <a:r>
              <a:rPr lang="en-US" sz="2400" dirty="0">
                <a:solidFill>
                  <a:schemeClr val="tx1"/>
                </a:solidFill>
              </a:rPr>
              <a:t>the trench bottom shall be filled in with </a:t>
            </a:r>
            <a:r>
              <a:rPr lang="en-US" sz="2400" dirty="0">
                <a:solidFill>
                  <a:srgbClr val="0070C0"/>
                </a:solidFill>
              </a:rPr>
              <a:t>cement concrete </a:t>
            </a:r>
            <a:r>
              <a:rPr lang="en-US" sz="2400" dirty="0">
                <a:solidFill>
                  <a:schemeClr val="tx1"/>
                </a:solidFill>
              </a:rPr>
              <a:t>of appropriate grade.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267201"/>
            <a:ext cx="4588427" cy="255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048" y="5410201"/>
            <a:ext cx="599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Bedding</a:t>
            </a:r>
            <a:r>
              <a:rPr lang="en-US" dirty="0"/>
              <a:t> protects the sewer from breakage or penetration by sharp objects.</a:t>
            </a:r>
          </a:p>
        </p:txBody>
      </p:sp>
    </p:spTree>
    <p:extLst>
      <p:ext uri="{BB962C8B-B14F-4D97-AF65-F5344CB8AC3E}">
        <p14:creationId xmlns="" xmlns:p14="http://schemas.microsoft.com/office/powerpoint/2010/main" val="6169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84" y="503238"/>
            <a:ext cx="7167417" cy="792162"/>
          </a:xfrm>
        </p:spPr>
        <p:txBody>
          <a:bodyPr>
            <a:normAutofit/>
          </a:bodyPr>
          <a:lstStyle/>
          <a:p>
            <a:r>
              <a:rPr lang="en-US" sz="3600" dirty="0"/>
              <a:t>Preparation of 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295400"/>
            <a:ext cx="10261600" cy="51054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In areas subject to </a:t>
            </a:r>
            <a:r>
              <a:rPr lang="en-US" sz="2400" dirty="0">
                <a:solidFill>
                  <a:srgbClr val="0070C0"/>
                </a:solidFill>
              </a:rPr>
              <a:t>subsidence,</a:t>
            </a:r>
            <a:r>
              <a:rPr lang="en-US" sz="2400" dirty="0">
                <a:solidFill>
                  <a:schemeClr val="tx1"/>
                </a:solidFill>
              </a:rPr>
              <a:t> the sewer pipe shall be laid on a </a:t>
            </a:r>
            <a:r>
              <a:rPr lang="en-US" sz="2400" dirty="0">
                <a:solidFill>
                  <a:srgbClr val="0070C0"/>
                </a:solidFill>
              </a:rPr>
              <a:t>timber platform </a:t>
            </a:r>
            <a:r>
              <a:rPr lang="en-US" sz="2400" dirty="0">
                <a:solidFill>
                  <a:schemeClr val="tx1"/>
                </a:solidFill>
              </a:rPr>
              <a:t>or </a:t>
            </a:r>
            <a:r>
              <a:rPr lang="en-US" sz="2400" dirty="0">
                <a:solidFill>
                  <a:srgbClr val="0070C0"/>
                </a:solidFill>
              </a:rPr>
              <a:t>concrete cradle </a:t>
            </a:r>
            <a:r>
              <a:rPr lang="en-US" sz="2400" dirty="0">
                <a:solidFill>
                  <a:schemeClr val="tx1"/>
                </a:solidFill>
              </a:rPr>
              <a:t>supported on </a:t>
            </a:r>
            <a:r>
              <a:rPr lang="en-US" sz="2400" dirty="0">
                <a:solidFill>
                  <a:srgbClr val="0070C0"/>
                </a:solidFill>
              </a:rPr>
              <a:t>piles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In the case of </a:t>
            </a:r>
            <a:r>
              <a:rPr lang="en-US" sz="2400" dirty="0">
                <a:solidFill>
                  <a:srgbClr val="0070C0"/>
                </a:solidFill>
              </a:rPr>
              <a:t>cast-in-site sewers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rgbClr val="0070C0"/>
                </a:solidFill>
              </a:rPr>
              <a:t>R.C.C</a:t>
            </a:r>
            <a:r>
              <a:rPr lang="en-US" sz="2400" dirty="0">
                <a:solidFill>
                  <a:schemeClr val="tx1"/>
                </a:solidFill>
              </a:rPr>
              <a:t> section with reinforcement, bearing capacity is encountered and </a:t>
            </a:r>
            <a:r>
              <a:rPr lang="en-US" sz="2400" dirty="0">
                <a:solidFill>
                  <a:srgbClr val="0070C0"/>
                </a:solidFill>
              </a:rPr>
              <a:t>soil stabilization </a:t>
            </a:r>
            <a:r>
              <a:rPr lang="en-US" sz="2400" dirty="0">
                <a:solidFill>
                  <a:schemeClr val="tx1"/>
                </a:solidFill>
              </a:rPr>
              <a:t>shall be done either by rubber, concrete or wooden crib.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88" y="4281699"/>
            <a:ext cx="4623713" cy="257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87" y="4800827"/>
            <a:ext cx="3683000" cy="2071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6000" y="5836671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concrete cradle </a:t>
            </a:r>
          </a:p>
        </p:txBody>
      </p:sp>
    </p:spTree>
    <p:extLst>
      <p:ext uri="{BB962C8B-B14F-4D97-AF65-F5344CB8AC3E}">
        <p14:creationId xmlns="" xmlns:p14="http://schemas.microsoft.com/office/powerpoint/2010/main" val="26901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1" y="990600"/>
            <a:ext cx="502725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05"/>
          <a:stretch/>
        </p:blipFill>
        <p:spPr bwMode="auto">
          <a:xfrm>
            <a:off x="3454400" y="3897085"/>
            <a:ext cx="5411176" cy="291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34400" y="2293257"/>
            <a:ext cx="314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sand, silt, gravel, clay, loam, peat, ash, shale,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9200" y="5791201"/>
            <a:ext cx="254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rock, boulders, slag, chalk, slate</a:t>
            </a:r>
          </a:p>
        </p:txBody>
      </p:sp>
    </p:spTree>
    <p:extLst>
      <p:ext uri="{BB962C8B-B14F-4D97-AF65-F5344CB8AC3E}">
        <p14:creationId xmlns="" xmlns:p14="http://schemas.microsoft.com/office/powerpoint/2010/main" val="71378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43" y="685800"/>
            <a:ext cx="1075090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4722168"/>
            <a:ext cx="751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Excavation of Trench for laying sewers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1" y="5183833"/>
            <a:ext cx="9956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/>
              <a:t>After  the  </a:t>
            </a:r>
            <a:r>
              <a:rPr lang="en-US" sz="2400" dirty="0">
                <a:solidFill>
                  <a:srgbClr val="0070C0"/>
                </a:solidFill>
              </a:rPr>
              <a:t>bedding  concrete  </a:t>
            </a:r>
            <a:r>
              <a:rPr lang="en-US" sz="2400" dirty="0"/>
              <a:t>has  been  laid  in  the  </a:t>
            </a:r>
            <a:r>
              <a:rPr lang="en-US" sz="2400" dirty="0">
                <a:solidFill>
                  <a:srgbClr val="0070C0"/>
                </a:solidFill>
              </a:rPr>
              <a:t>required alignment  and  levels</a:t>
            </a:r>
            <a:r>
              <a:rPr lang="en-US" sz="2400" dirty="0"/>
              <a:t>,  the  sewer  pipes  are  lowered  down  into  the trench.  </a:t>
            </a:r>
          </a:p>
        </p:txBody>
      </p:sp>
    </p:spTree>
    <p:extLst>
      <p:ext uri="{BB962C8B-B14F-4D97-AF65-F5344CB8AC3E}">
        <p14:creationId xmlns="" xmlns:p14="http://schemas.microsoft.com/office/powerpoint/2010/main" val="41541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lincoln.ne.gov/city/pworks/projects/waste/wstwater/archive/upprbeal/aerial/images/pic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235529"/>
            <a:ext cx="9956800" cy="5600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59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psd.dst.il.us/oldcon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4369"/>
            <a:ext cx="9476059" cy="5603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80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96890"/>
            <a:ext cx="9997440" cy="762000"/>
          </a:xfrm>
        </p:spPr>
        <p:txBody>
          <a:bodyPr>
            <a:normAutofit/>
          </a:bodyPr>
          <a:lstStyle/>
          <a:p>
            <a:r>
              <a:rPr lang="en-US" sz="4000" dirty="0"/>
              <a:t>Jointing of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399" y="1143000"/>
            <a:ext cx="8712660" cy="56388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0070C0"/>
                </a:solidFill>
              </a:rPr>
              <a:t>Cast Iron pipes:</a:t>
            </a:r>
            <a:r>
              <a:rPr lang="en-US" sz="2800" dirty="0"/>
              <a:t> </a:t>
            </a:r>
          </a:p>
          <a:p>
            <a:pPr lvl="1" algn="just">
              <a:lnSpc>
                <a:spcPct val="120000"/>
              </a:lnSpc>
            </a:pPr>
            <a:r>
              <a:rPr lang="en-US" sz="2400" dirty="0"/>
              <a:t>shall be examined for line and level and the space left in the socket shall be filled in by </a:t>
            </a:r>
            <a:r>
              <a:rPr lang="en-US" sz="2400" dirty="0">
                <a:solidFill>
                  <a:srgbClr val="0070C0"/>
                </a:solidFill>
              </a:rPr>
              <a:t>pouring molten pig-lead </a:t>
            </a:r>
            <a:r>
              <a:rPr lang="en-US" sz="2400" dirty="0"/>
              <a:t>of best-quality.</a:t>
            </a:r>
          </a:p>
          <a:p>
            <a:pPr lvl="1" algn="just">
              <a:lnSpc>
                <a:spcPct val="120000"/>
              </a:lnSpc>
            </a:pPr>
            <a:endParaRPr lang="en-US" sz="900" dirty="0"/>
          </a:p>
          <a:p>
            <a:pPr algn="just">
              <a:lnSpc>
                <a:spcPct val="120000"/>
              </a:lnSpc>
            </a:pPr>
            <a:r>
              <a:rPr lang="en-US" sz="2800" dirty="0"/>
              <a:t>For </a:t>
            </a:r>
            <a:r>
              <a:rPr lang="en-US" sz="2800" dirty="0">
                <a:solidFill>
                  <a:srgbClr val="0070C0"/>
                </a:solidFill>
              </a:rPr>
              <a:t>concrete pipes</a:t>
            </a:r>
            <a:r>
              <a:rPr lang="en-US" sz="2800" dirty="0"/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collars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0070C0"/>
                </a:solidFill>
              </a:rPr>
              <a:t>rubber ring </a:t>
            </a:r>
            <a:r>
              <a:rPr lang="en-US" sz="2400" dirty="0"/>
              <a:t>shall be placed symmetrically over the end of two pipes </a:t>
            </a:r>
          </a:p>
          <a:p>
            <a:pPr lvl="1" algn="just">
              <a:lnSpc>
                <a:spcPct val="120000"/>
              </a:lnSpc>
            </a:pPr>
            <a:r>
              <a:rPr lang="en-US" sz="2400" dirty="0"/>
              <a:t>the space between the inside of the </a:t>
            </a:r>
            <a:r>
              <a:rPr lang="en-US" sz="2400" dirty="0">
                <a:solidFill>
                  <a:srgbClr val="0070C0"/>
                </a:solidFill>
              </a:rPr>
              <a:t>collar</a:t>
            </a:r>
            <a:r>
              <a:rPr lang="en-US" sz="2400" dirty="0"/>
              <a:t> and the outside of the pipe shall be filled with </a:t>
            </a:r>
            <a:r>
              <a:rPr lang="en-US" sz="2400" dirty="0">
                <a:solidFill>
                  <a:srgbClr val="0070C0"/>
                </a:solidFill>
              </a:rPr>
              <a:t>hemp yarn soaked </a:t>
            </a:r>
            <a:r>
              <a:rPr lang="en-US" sz="2400" dirty="0"/>
              <a:t>in </a:t>
            </a:r>
            <a:r>
              <a:rPr lang="en-US" sz="2400" dirty="0">
                <a:solidFill>
                  <a:srgbClr val="0070C0"/>
                </a:solidFill>
              </a:rPr>
              <a:t>Mortar</a:t>
            </a:r>
            <a:r>
              <a:rPr lang="en-US" sz="2400" dirty="0"/>
              <a:t> or </a:t>
            </a:r>
            <a:r>
              <a:rPr lang="en-US" sz="2400" b="1" dirty="0">
                <a:solidFill>
                  <a:srgbClr val="0070C0"/>
                </a:solidFill>
              </a:rPr>
              <a:t>cement slurry</a:t>
            </a:r>
            <a:r>
              <a:rPr lang="en-US" sz="24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90" r="4508"/>
          <a:stretch/>
        </p:blipFill>
        <p:spPr>
          <a:xfrm>
            <a:off x="10240163" y="4351310"/>
            <a:ext cx="1951837" cy="121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060" y="5675232"/>
            <a:ext cx="1969769" cy="1106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886" y="1587528"/>
            <a:ext cx="1631949" cy="1223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913" t="45629" b="-2459"/>
          <a:stretch/>
        </p:blipFill>
        <p:spPr>
          <a:xfrm>
            <a:off x="9419896" y="2895600"/>
            <a:ext cx="2667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4" y="5602304"/>
            <a:ext cx="1953483" cy="12819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35" y="5373703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hemp yarn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9418" y="0"/>
            <a:ext cx="1898863" cy="1596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77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52400"/>
            <a:ext cx="9997440" cy="762000"/>
          </a:xfrm>
        </p:spPr>
        <p:txBody>
          <a:bodyPr>
            <a:normAutofit/>
          </a:bodyPr>
          <a:lstStyle/>
          <a:p>
            <a:r>
              <a:rPr lang="en-US" sz="4000" dirty="0"/>
              <a:t>Jointing of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143000"/>
            <a:ext cx="10489184" cy="56388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/>
              <a:t>For </a:t>
            </a:r>
            <a:r>
              <a:rPr lang="en-US" sz="2800" dirty="0">
                <a:solidFill>
                  <a:srgbClr val="0070C0"/>
                </a:solidFill>
              </a:rPr>
              <a:t>stoneware:</a:t>
            </a:r>
            <a:r>
              <a:rPr lang="en-US" sz="2800" dirty="0"/>
              <a:t>  </a:t>
            </a:r>
          </a:p>
          <a:p>
            <a:pPr lvl="1" algn="just">
              <a:lnSpc>
                <a:spcPct val="130000"/>
              </a:lnSpc>
            </a:pPr>
            <a:r>
              <a:rPr lang="en-US" sz="2400" dirty="0"/>
              <a:t>All the joints shall be filled with </a:t>
            </a:r>
            <a:r>
              <a:rPr lang="en-US" sz="2400" dirty="0">
                <a:solidFill>
                  <a:srgbClr val="0070C0"/>
                </a:solidFill>
              </a:rPr>
              <a:t>tarred gasket </a:t>
            </a:r>
            <a:r>
              <a:rPr lang="en-US" sz="2400" dirty="0"/>
              <a:t>in one length for each joint and sufficiently long to entirely surround the spigot end of the pipe.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70" y="3352800"/>
            <a:ext cx="3517900" cy="1733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80070" y="3358055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tarred gasket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069" y="4538465"/>
            <a:ext cx="2995931" cy="2246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539" y="5105400"/>
            <a:ext cx="2197100" cy="1657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2001" y="648866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spigot</a:t>
            </a:r>
          </a:p>
        </p:txBody>
      </p:sp>
    </p:spTree>
    <p:extLst>
      <p:ext uri="{BB962C8B-B14F-4D97-AF65-F5344CB8AC3E}">
        <p14:creationId xmlns="" xmlns:p14="http://schemas.microsoft.com/office/powerpoint/2010/main" val="40225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956" y="274639"/>
            <a:ext cx="8692608" cy="83978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Effects of Urbanization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14426"/>
            <a:ext cx="59817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15399" y="4800601"/>
            <a:ext cx="3028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Fig</a:t>
            </a:r>
            <a:r>
              <a:rPr lang="en-US" dirty="0">
                <a:solidFill>
                  <a:srgbClr val="000000"/>
                </a:solidFill>
              </a:rPr>
              <a:t>: Effect of urbanization on </a:t>
            </a:r>
            <a:r>
              <a:rPr lang="en-US" dirty="0">
                <a:solidFill>
                  <a:srgbClr val="0070C0"/>
                </a:solidFill>
              </a:rPr>
              <a:t>peak rate of runoff</a:t>
            </a:r>
          </a:p>
        </p:txBody>
      </p:sp>
    </p:spTree>
    <p:extLst>
      <p:ext uri="{BB962C8B-B14F-4D97-AF65-F5344CB8AC3E}">
        <p14:creationId xmlns="" xmlns:p14="http://schemas.microsoft.com/office/powerpoint/2010/main" val="1521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45" y="152400"/>
            <a:ext cx="9997440" cy="715962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</a:rPr>
              <a:t>Testing of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066800"/>
            <a:ext cx="10871200" cy="4267200"/>
          </a:xfrm>
        </p:spPr>
        <p:txBody>
          <a:bodyPr>
            <a:normAutofit fontScale="92500"/>
          </a:bodyPr>
          <a:lstStyle/>
          <a:p>
            <a:pPr marL="457200" indent="-457200" algn="just">
              <a:lnSpc>
                <a:spcPct val="120000"/>
              </a:lnSpc>
            </a:pPr>
            <a:r>
              <a:rPr lang="en-US" sz="2600" dirty="0"/>
              <a:t>The sewer after being laid and jointed are tested for </a:t>
            </a:r>
            <a:r>
              <a:rPr lang="en-US" sz="2600" dirty="0">
                <a:solidFill>
                  <a:srgbClr val="0070C0"/>
                </a:solidFill>
              </a:rPr>
              <a:t>watertight joints </a:t>
            </a:r>
            <a:r>
              <a:rPr lang="en-US" sz="2600" dirty="0"/>
              <a:t>and for correct </a:t>
            </a:r>
            <a:r>
              <a:rPr lang="en-US" sz="2600" dirty="0">
                <a:solidFill>
                  <a:srgbClr val="0070C0"/>
                </a:solidFill>
              </a:rPr>
              <a:t>straight alignment.</a:t>
            </a:r>
          </a:p>
          <a:p>
            <a:pPr marL="514350" indent="-514350" algn="just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Water Test:  for leakage</a:t>
            </a:r>
          </a:p>
          <a:p>
            <a:pPr lvl="1" algn="just">
              <a:lnSpc>
                <a:spcPct val="120000"/>
              </a:lnSpc>
            </a:pPr>
            <a:r>
              <a:rPr lang="en-US" sz="2200" dirty="0"/>
              <a:t>Each section of the sewer is tested for water tightness preferably between the manholes.</a:t>
            </a:r>
          </a:p>
          <a:p>
            <a:pPr lvl="1" algn="just">
              <a:lnSpc>
                <a:spcPct val="120000"/>
              </a:lnSpc>
            </a:pPr>
            <a:r>
              <a:rPr lang="en-US" sz="2200" dirty="0"/>
              <a:t>Testing of sewers done by </a:t>
            </a:r>
            <a:r>
              <a:rPr lang="en-US" sz="2200" dirty="0">
                <a:solidFill>
                  <a:srgbClr val="0070C0"/>
                </a:solidFill>
              </a:rPr>
              <a:t>plugging the lower </a:t>
            </a:r>
            <a:r>
              <a:rPr lang="en-US" sz="2200" dirty="0"/>
              <a:t>end of the sewer and fill water in the manhole in the upper end.</a:t>
            </a:r>
          </a:p>
          <a:p>
            <a:pPr lvl="1" algn="just">
              <a:lnSpc>
                <a:spcPct val="120000"/>
              </a:lnSpc>
            </a:pPr>
            <a:r>
              <a:rPr lang="en-US" sz="2200" dirty="0"/>
              <a:t>The depth of the water in the manhole is maintained to the testing head of about 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200" dirty="0">
                <a:solidFill>
                  <a:srgbClr val="0070C0"/>
                </a:solidFill>
              </a:rPr>
              <a:t>.5m</a:t>
            </a:r>
            <a:r>
              <a:rPr lang="en-US" sz="2200" dirty="0"/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2200" dirty="0"/>
              <a:t>The sewer line is watched by moving along the </a:t>
            </a:r>
            <a:r>
              <a:rPr lang="en-US" sz="2200" dirty="0">
                <a:solidFill>
                  <a:srgbClr val="0070C0"/>
                </a:solidFill>
              </a:rPr>
              <a:t>trench</a:t>
            </a:r>
            <a:r>
              <a:rPr lang="en-US" sz="2200" dirty="0"/>
              <a:t>. </a:t>
            </a:r>
          </a:p>
        </p:txBody>
      </p:sp>
      <p:pic>
        <p:nvPicPr>
          <p:cNvPr id="1026" name="Picture 2" descr="G:\DCIM\101MSDCF\DSC05445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" t="30303" r="2728" b="14343"/>
          <a:stretch/>
        </p:blipFill>
        <p:spPr bwMode="auto">
          <a:xfrm>
            <a:off x="6604000" y="5111448"/>
            <a:ext cx="5588000" cy="1822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61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74638"/>
            <a:ext cx="10590784" cy="639762"/>
          </a:xfrm>
        </p:spPr>
        <p:txBody>
          <a:bodyPr>
            <a:noAutofit/>
          </a:bodyPr>
          <a:lstStyle/>
          <a:p>
            <a:r>
              <a:rPr lang="en-US" sz="3600" dirty="0">
                <a:effectLst/>
              </a:rPr>
              <a:t>Testing of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590784" cy="5029200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buSzPct val="100000"/>
              <a:buFont typeface="+mj-lt"/>
              <a:buAutoNum type="arabicPeriod" startAt="2"/>
            </a:pPr>
            <a:r>
              <a:rPr lang="en-US" sz="2400" b="1" dirty="0">
                <a:solidFill>
                  <a:srgbClr val="0070C0"/>
                </a:solidFill>
              </a:rPr>
              <a:t>Test for straightness of alignment and obstruction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 marL="457200" indent="-457200" algn="just">
              <a:lnSpc>
                <a:spcPct val="120000"/>
              </a:lnSpc>
            </a:pPr>
            <a:r>
              <a:rPr lang="en-US" sz="2400" dirty="0"/>
              <a:t>The straightness of the sewer pipe can be tested by placing a </a:t>
            </a:r>
            <a:r>
              <a:rPr lang="en-US" sz="2400" dirty="0">
                <a:solidFill>
                  <a:srgbClr val="0070C0"/>
                </a:solidFill>
              </a:rPr>
              <a:t>mirror at one end </a:t>
            </a:r>
            <a:r>
              <a:rPr lang="en-US" sz="2400" dirty="0"/>
              <a:t>of the sewer line and a </a:t>
            </a:r>
            <a:r>
              <a:rPr lang="en-US" sz="2400" dirty="0">
                <a:solidFill>
                  <a:srgbClr val="0070C0"/>
                </a:solidFill>
              </a:rPr>
              <a:t>lamp at the other end</a:t>
            </a:r>
            <a:r>
              <a:rPr lang="en-US" sz="2400" dirty="0"/>
              <a:t>. </a:t>
            </a:r>
          </a:p>
          <a:p>
            <a:pPr marL="457200" indent="-457200" algn="just">
              <a:lnSpc>
                <a:spcPct val="120000"/>
              </a:lnSpc>
            </a:pPr>
            <a:r>
              <a:rPr lang="en-US" sz="2400" dirty="0"/>
              <a:t>If the  pipe  line  is  </a:t>
            </a:r>
            <a:r>
              <a:rPr lang="en-US" sz="2400" dirty="0">
                <a:solidFill>
                  <a:srgbClr val="0070C0"/>
                </a:solidFill>
              </a:rPr>
              <a:t>straight</a:t>
            </a:r>
            <a:r>
              <a:rPr lang="en-US" sz="2400" dirty="0"/>
              <a:t>,  the  </a:t>
            </a:r>
            <a:r>
              <a:rPr lang="en-US" sz="2400" dirty="0">
                <a:solidFill>
                  <a:srgbClr val="0070C0"/>
                </a:solidFill>
              </a:rPr>
              <a:t>full  circle  of  light  </a:t>
            </a:r>
            <a:r>
              <a:rPr lang="en-US" sz="2400" dirty="0"/>
              <a:t>will  be  observed.  </a:t>
            </a:r>
          </a:p>
          <a:p>
            <a:pPr marL="457200" indent="-457200" algn="just">
              <a:lnSpc>
                <a:spcPct val="120000"/>
              </a:lnSpc>
            </a:pPr>
            <a:r>
              <a:rPr lang="en-US" sz="2400" dirty="0"/>
              <a:t>However,  if  the  pipe line  is  not  straight,  this  would  be  apparent,  and  the  mirror  will  also  indicate  any obstruction in the pipe barrel</a:t>
            </a:r>
          </a:p>
        </p:txBody>
      </p:sp>
    </p:spTree>
    <p:extLst>
      <p:ext uri="{BB962C8B-B14F-4D97-AF65-F5344CB8AC3E}">
        <p14:creationId xmlns="" xmlns:p14="http://schemas.microsoft.com/office/powerpoint/2010/main" val="40432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95981"/>
            <a:ext cx="10058400" cy="792162"/>
          </a:xfrm>
        </p:spPr>
        <p:txBody>
          <a:bodyPr>
            <a:normAutofit/>
          </a:bodyPr>
          <a:lstStyle/>
          <a:p>
            <a:r>
              <a:rPr lang="en-US" sz="3600" dirty="0"/>
              <a:t>Back-filling of  Trenches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95400"/>
            <a:ext cx="10668000" cy="5562600"/>
          </a:xfrm>
        </p:spPr>
        <p:txBody>
          <a:bodyPr>
            <a:normAutofit/>
          </a:bodyPr>
          <a:lstStyle/>
          <a:p>
            <a:pPr lvl="1" indent="-382588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The trenches are back filled with excavated soil after removal of </a:t>
            </a:r>
            <a:r>
              <a:rPr lang="en-US" sz="2400" dirty="0">
                <a:solidFill>
                  <a:srgbClr val="0070C0"/>
                </a:solidFill>
              </a:rPr>
              <a:t>pebbles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stone-pieces by ramming</a:t>
            </a:r>
            <a:r>
              <a:rPr lang="en-US" sz="2400" dirty="0"/>
              <a:t> the soil in layers using with </a:t>
            </a:r>
            <a:r>
              <a:rPr lang="en-US" sz="2400" dirty="0">
                <a:solidFill>
                  <a:srgbClr val="0070C0"/>
                </a:solidFill>
              </a:rPr>
              <a:t>water</a:t>
            </a:r>
            <a:r>
              <a:rPr lang="en-US" sz="2400" dirty="0"/>
              <a:t>. </a:t>
            </a:r>
          </a:p>
          <a:p>
            <a:pPr lvl="1" indent="-382588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When the height reaches to </a:t>
            </a:r>
            <a:r>
              <a:rPr lang="en-US" sz="2400" dirty="0">
                <a:solidFill>
                  <a:srgbClr val="0070C0"/>
                </a:solidFill>
              </a:rPr>
              <a:t>60cm above the crown of the pipe</a:t>
            </a:r>
            <a:r>
              <a:rPr lang="en-US" sz="2400" dirty="0"/>
              <a:t>, back filling is stopped for at least </a:t>
            </a:r>
            <a:r>
              <a:rPr lang="en-US" sz="2400" dirty="0">
                <a:solidFill>
                  <a:srgbClr val="0070C0"/>
                </a:solidFill>
              </a:rPr>
              <a:t>one weak for weathering. </a:t>
            </a:r>
          </a:p>
          <a:p>
            <a:pPr lvl="1" indent="-382588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After a week, again backfilling is started in layers and the trench is filled </a:t>
            </a:r>
            <a:r>
              <a:rPr lang="en-US" sz="2400" dirty="0">
                <a:solidFill>
                  <a:srgbClr val="0070C0"/>
                </a:solidFill>
              </a:rPr>
              <a:t>15cm</a:t>
            </a:r>
            <a:r>
              <a:rPr lang="en-US" sz="2400" dirty="0"/>
              <a:t> above the </a:t>
            </a:r>
            <a:r>
              <a:rPr lang="en-US" sz="2400" dirty="0">
                <a:solidFill>
                  <a:srgbClr val="0070C0"/>
                </a:solidFill>
              </a:rPr>
              <a:t>ground level</a:t>
            </a:r>
            <a:r>
              <a:rPr lang="en-US" sz="2400" dirty="0"/>
              <a:t>. </a:t>
            </a:r>
          </a:p>
          <a:p>
            <a:pPr lvl="1" indent="-382588"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During the course of time the back filled soil gets </a:t>
            </a:r>
            <a:r>
              <a:rPr lang="en-US" sz="2400" dirty="0">
                <a:solidFill>
                  <a:srgbClr val="0070C0"/>
                </a:solidFill>
              </a:rPr>
              <a:t>compacted</a:t>
            </a:r>
            <a:r>
              <a:rPr lang="en-US" sz="2400" dirty="0"/>
              <a:t> and the filled soil comes to the ground level. </a:t>
            </a:r>
          </a:p>
        </p:txBody>
      </p:sp>
    </p:spTree>
    <p:extLst>
      <p:ext uri="{BB962C8B-B14F-4D97-AF65-F5344CB8AC3E}">
        <p14:creationId xmlns="" xmlns:p14="http://schemas.microsoft.com/office/powerpoint/2010/main" val="37749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19200"/>
            <a:ext cx="8915400" cy="469202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600" dirty="0" smtClean="0">
              <a:latin typeface="Algerian" pitchFamily="82" charset="0"/>
            </a:endParaRPr>
          </a:p>
          <a:p>
            <a:pPr algn="ctr">
              <a:buNone/>
            </a:pPr>
            <a:endParaRPr lang="en-US" sz="3600" dirty="0" smtClean="0">
              <a:latin typeface="Algerian" pitchFamily="82" charset="0"/>
            </a:endParaRPr>
          </a:p>
          <a:p>
            <a:pPr algn="ctr">
              <a:buNone/>
            </a:pPr>
            <a:r>
              <a:rPr lang="en-US" sz="3600" i="1" dirty="0" smtClean="0">
                <a:solidFill>
                  <a:srgbClr val="00B050"/>
                </a:solidFill>
                <a:latin typeface="Algerian" pitchFamily="82" charset="0"/>
              </a:rPr>
              <a:t>&lt;&lt;Say for your self I can do rather than saying I can’t &gt;&gt;</a:t>
            </a:r>
            <a:endParaRPr lang="en-US" sz="3600" i="1" dirty="0">
              <a:solidFill>
                <a:srgbClr val="00B05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955" y="274640"/>
            <a:ext cx="8587677" cy="78716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Effects of Urbanization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259016" y="5611837"/>
            <a:ext cx="5892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Fig</a:t>
            </a:r>
            <a:r>
              <a:rPr lang="en-US" dirty="0">
                <a:solidFill>
                  <a:srgbClr val="000000"/>
                </a:solidFill>
              </a:rPr>
              <a:t>: Effect of urbanization on natural water cycle</a:t>
            </a:r>
            <a:endParaRPr lang="en-US" dirty="0"/>
          </a:p>
        </p:txBody>
      </p:sp>
      <p:pic>
        <p:nvPicPr>
          <p:cNvPr id="38914" name="Picture 2" descr="http://www.trca.on.ca/dotAsset/14246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80"/>
          <a:stretch/>
        </p:blipFill>
        <p:spPr bwMode="auto">
          <a:xfrm>
            <a:off x="2551470" y="1279422"/>
            <a:ext cx="7887930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75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57554"/>
            <a:ext cx="8606858" cy="810065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7866894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Increased peak discharge of runoff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Increased volume of runoff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Reduced time of concentration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Reduced base flow from the catchment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Increased wastewater flow/drainage flow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8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42" y="304800"/>
            <a:ext cx="9175793" cy="69954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1" y="1447800"/>
            <a:ext cx="9566030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Increased frequency and severity of offsite downstream flooding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Reduced stream flow and lower water table levels during dry weather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Loss of wetlands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Increase in flow velocity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increased land erosion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increased stream channel erosion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1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385689"/>
            <a:ext cx="9386347" cy="75379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Impacts of urbanization on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5469994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Pollution significantly degrade water quality and aquatic habitat.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/>
              <a:t>Urbanization </a:t>
            </a:r>
            <a:r>
              <a:rPr lang="en-US" sz="2400" dirty="0"/>
              <a:t>increases the </a:t>
            </a:r>
            <a:r>
              <a:rPr lang="en-US" sz="2400" dirty="0">
                <a:solidFill>
                  <a:srgbClr val="0070C0"/>
                </a:solidFill>
              </a:rPr>
              <a:t>amount of pollutants</a:t>
            </a:r>
            <a:r>
              <a:rPr lang="en-US" sz="2400" dirty="0"/>
              <a:t> in storm runoff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Pollutants and suspended matter in the storm change the nature of the substrate in receiving body.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Habitats of aquatic life are threatened, </a:t>
            </a:r>
            <a:r>
              <a:rPr lang="en-US" sz="2400" dirty="0">
                <a:solidFill>
                  <a:srgbClr val="0070C0"/>
                </a:solidFill>
              </a:rPr>
              <a:t>biodiversity</a:t>
            </a:r>
            <a:r>
              <a:rPr lang="en-US" sz="2400" dirty="0"/>
              <a:t> is affected.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36" y="1702191"/>
            <a:ext cx="3314264" cy="247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My Documents\University\LECTURES\GEOG2\GEOG2 2003\urban hydrology\water hyacin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14" y="4371085"/>
            <a:ext cx="3315286" cy="2486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177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450" y="371621"/>
            <a:ext cx="9541412" cy="82413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Mitigation of adverse impacts of urbanization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9105314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Requires a </a:t>
            </a:r>
            <a:r>
              <a:rPr lang="en-US" sz="2400" dirty="0">
                <a:solidFill>
                  <a:srgbClr val="0070C0"/>
                </a:solidFill>
              </a:rPr>
              <a:t>multi-disciplinary</a:t>
            </a:r>
            <a:r>
              <a:rPr lang="en-US" sz="2400" dirty="0"/>
              <a:t> approach through: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>
                <a:solidFill>
                  <a:srgbClr val="0070C0"/>
                </a:solidFill>
              </a:rPr>
              <a:t>Structural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measures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>
                <a:solidFill>
                  <a:srgbClr val="0070C0"/>
                </a:solidFill>
              </a:rPr>
              <a:t>Non-structural measures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The civil engineering components fall mainly to the structural measures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Non-structural measures do not involve constructions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Preventive actions </a:t>
            </a:r>
            <a:r>
              <a:rPr lang="en-US" sz="2400" dirty="0"/>
              <a:t>for hydrological impacts are always simpler and cost effective compared to </a:t>
            </a:r>
            <a:r>
              <a:rPr lang="en-US" sz="2400" dirty="0">
                <a:solidFill>
                  <a:srgbClr val="0070C0"/>
                </a:solidFill>
              </a:rPr>
              <a:t>corrective actions</a:t>
            </a:r>
            <a:r>
              <a:rPr lang="en-US" sz="24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679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1" y="456027"/>
            <a:ext cx="9551962" cy="866335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Mitigation of adverse impacts of urbanization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524000"/>
            <a:ext cx="8832172" cy="5257800"/>
          </a:xfrm>
        </p:spPr>
        <p:txBody>
          <a:bodyPr>
            <a:noAutofit/>
          </a:bodyPr>
          <a:lstStyle/>
          <a:p>
            <a:pPr marL="82296" indent="0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rgbClr val="0070C0"/>
                </a:solidFill>
              </a:rPr>
              <a:t>Non structural measures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Conducting awareness building on development projects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Introduction of EIA for all development activities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Introduction of legislations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Preparedness for facing floods</a:t>
            </a: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2882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554" y="274638"/>
            <a:ext cx="9173980" cy="819644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475" y="1447800"/>
            <a:ext cx="9233941" cy="5181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</a:rPr>
              <a:t>Drainage systems </a:t>
            </a:r>
            <a:r>
              <a:rPr lang="en-US" sz="2400" dirty="0"/>
              <a:t>are needed in </a:t>
            </a:r>
            <a:r>
              <a:rPr lang="en-US" sz="2400" dirty="0">
                <a:solidFill>
                  <a:srgbClr val="FF0000"/>
                </a:solidFill>
              </a:rPr>
              <a:t>developed urban areas </a:t>
            </a:r>
            <a:r>
              <a:rPr lang="en-US" sz="2400" dirty="0"/>
              <a:t>because of the interaction between </a:t>
            </a:r>
            <a:r>
              <a:rPr lang="en-US" sz="2400" dirty="0">
                <a:solidFill>
                  <a:srgbClr val="0070C0"/>
                </a:solidFill>
              </a:rPr>
              <a:t>human activity</a:t>
            </a:r>
            <a:r>
              <a:rPr lang="en-US" sz="2400" dirty="0"/>
              <a:t> and the </a:t>
            </a:r>
            <a:r>
              <a:rPr lang="en-US" sz="2400" dirty="0">
                <a:solidFill>
                  <a:srgbClr val="0070C0"/>
                </a:solidFill>
              </a:rPr>
              <a:t>natural water cycle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This interaction has two main forms: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abstraction of water from the </a:t>
            </a:r>
            <a:r>
              <a:rPr lang="en-US" sz="2200" b="1" i="1" dirty="0">
                <a:solidFill>
                  <a:srgbClr val="0070C0"/>
                </a:solidFill>
              </a:rPr>
              <a:t>natural cycle </a:t>
            </a:r>
            <a:r>
              <a:rPr lang="en-US" sz="2200" dirty="0"/>
              <a:t>to provide a </a:t>
            </a:r>
            <a:r>
              <a:rPr lang="en-US" sz="2200" dirty="0">
                <a:solidFill>
                  <a:srgbClr val="0070C0"/>
                </a:solidFill>
              </a:rPr>
              <a:t>water supply </a:t>
            </a:r>
            <a:r>
              <a:rPr lang="en-US" sz="2200" dirty="0"/>
              <a:t>for human life </a:t>
            </a:r>
          </a:p>
          <a:p>
            <a:pPr lvl="1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covering of land with </a:t>
            </a:r>
            <a:r>
              <a:rPr lang="en-US" sz="2200" dirty="0">
                <a:solidFill>
                  <a:srgbClr val="0070C0"/>
                </a:solidFill>
              </a:rPr>
              <a:t>impermeable surfaces </a:t>
            </a:r>
            <a:r>
              <a:rPr lang="en-US" sz="2200" dirty="0"/>
              <a:t>that </a:t>
            </a:r>
            <a:r>
              <a:rPr lang="en-US" sz="2200" b="1" dirty="0">
                <a:solidFill>
                  <a:srgbClr val="FF0000"/>
                </a:solidFill>
              </a:rPr>
              <a:t>divert</a:t>
            </a:r>
            <a:r>
              <a:rPr lang="en-US" sz="2200" dirty="0"/>
              <a:t> rainwater </a:t>
            </a:r>
            <a:r>
              <a:rPr lang="en-US" sz="2200" dirty="0">
                <a:solidFill>
                  <a:srgbClr val="0070C0"/>
                </a:solidFill>
              </a:rPr>
              <a:t>away</a:t>
            </a:r>
            <a:r>
              <a:rPr lang="en-US" sz="2200" dirty="0"/>
              <a:t> from the local </a:t>
            </a:r>
            <a:r>
              <a:rPr lang="en-US" sz="2200" b="1" i="1" dirty="0">
                <a:solidFill>
                  <a:srgbClr val="0070C0"/>
                </a:solidFill>
              </a:rPr>
              <a:t>natural system </a:t>
            </a:r>
            <a:r>
              <a:rPr lang="en-US" sz="2200" dirty="0">
                <a:solidFill>
                  <a:srgbClr val="0070C0"/>
                </a:solidFill>
              </a:rPr>
              <a:t>of drainage</a:t>
            </a:r>
          </a:p>
        </p:txBody>
      </p:sp>
    </p:spTree>
    <p:extLst>
      <p:ext uri="{BB962C8B-B14F-4D97-AF65-F5344CB8AC3E}">
        <p14:creationId xmlns="" xmlns:p14="http://schemas.microsoft.com/office/powerpoint/2010/main" val="18322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15351"/>
            <a:ext cx="8966622" cy="71159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Non structural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8966622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Provisions for </a:t>
            </a:r>
            <a:r>
              <a:rPr lang="en-US" sz="2600" dirty="0">
                <a:solidFill>
                  <a:srgbClr val="0070C0"/>
                </a:solidFill>
              </a:rPr>
              <a:t>floodplain zoning </a:t>
            </a:r>
            <a:r>
              <a:rPr lang="en-US" sz="2600" dirty="0"/>
              <a:t>and </a:t>
            </a:r>
            <a:r>
              <a:rPr lang="en-US" sz="2600" dirty="0">
                <a:solidFill>
                  <a:srgbClr val="0070C0"/>
                </a:solidFill>
              </a:rPr>
              <a:t>regulation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to regulate land use changes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some areas are left out for </a:t>
            </a:r>
            <a:r>
              <a:rPr lang="en-US" sz="2200" dirty="0">
                <a:solidFill>
                  <a:srgbClr val="0070C0"/>
                </a:solidFill>
              </a:rPr>
              <a:t>flood control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Introduction of legislations for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imposing mandatory storm water </a:t>
            </a:r>
            <a:r>
              <a:rPr lang="en-US" sz="2200" dirty="0">
                <a:solidFill>
                  <a:srgbClr val="0070C0"/>
                </a:solidFill>
              </a:rPr>
              <a:t>retention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0070C0"/>
                </a:solidFill>
              </a:rPr>
              <a:t>detention</a:t>
            </a:r>
            <a:r>
              <a:rPr lang="en-US" sz="2200" dirty="0"/>
              <a:t> facility within the premises.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Building codes to include </a:t>
            </a:r>
            <a:r>
              <a:rPr lang="en-US" sz="2200" dirty="0">
                <a:solidFill>
                  <a:srgbClr val="0070C0"/>
                </a:solidFill>
              </a:rPr>
              <a:t>storm water storage </a:t>
            </a:r>
            <a:r>
              <a:rPr lang="en-US" sz="2200" dirty="0"/>
              <a:t>facilities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Provisions for flood-proofing of buildings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Buildings are required to adopt </a:t>
            </a:r>
            <a:r>
              <a:rPr lang="en-US" sz="2200" dirty="0">
                <a:solidFill>
                  <a:srgbClr val="0070C0"/>
                </a:solidFill>
              </a:rPr>
              <a:t>flood proofing techniques</a:t>
            </a:r>
            <a:r>
              <a:rPr lang="en-US" sz="2200" dirty="0"/>
              <a:t> to coop with floods</a:t>
            </a:r>
          </a:p>
        </p:txBody>
      </p:sp>
    </p:spTree>
    <p:extLst>
      <p:ext uri="{BB962C8B-B14F-4D97-AF65-F5344CB8AC3E}">
        <p14:creationId xmlns="" xmlns:p14="http://schemas.microsoft.com/office/powerpoint/2010/main" val="413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81000"/>
            <a:ext cx="8951632" cy="8382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Non structural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19200"/>
            <a:ext cx="9281416" cy="53340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b="1" dirty="0">
                <a:solidFill>
                  <a:srgbClr val="0070C0"/>
                </a:solidFill>
              </a:rPr>
              <a:t>Legislations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To control water pollution by </a:t>
            </a:r>
            <a:r>
              <a:rPr lang="en-US" sz="2400" dirty="0">
                <a:solidFill>
                  <a:srgbClr val="0070C0"/>
                </a:solidFill>
              </a:rPr>
              <a:t>imposing quality standards for wastewater</a:t>
            </a:r>
            <a:r>
              <a:rPr lang="en-US" sz="2400" dirty="0"/>
              <a:t> and solid waste disposals in urban environments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To improve the quality at the premises itself by owners before releasing to public facilities such as storm water drains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20" y="4086000"/>
            <a:ext cx="3697480" cy="27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0783" y="5472000"/>
            <a:ext cx="3449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storm water storage facilities</a:t>
            </a:r>
            <a:endParaRPr lang="am-E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5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43486"/>
            <a:ext cx="9071554" cy="69752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Structural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628" y="1295400"/>
            <a:ext cx="9566030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The traditional “</a:t>
            </a:r>
            <a:r>
              <a:rPr lang="en-US" sz="2400" dirty="0">
                <a:solidFill>
                  <a:srgbClr val="0070C0"/>
                </a:solidFill>
              </a:rPr>
              <a:t>efficient conveyance</a:t>
            </a:r>
            <a:r>
              <a:rPr lang="en-US" sz="2400" dirty="0"/>
              <a:t>” approach is shifted gradually towards the “</a:t>
            </a:r>
            <a:r>
              <a:rPr lang="en-US" sz="2400" dirty="0">
                <a:solidFill>
                  <a:srgbClr val="0070C0"/>
                </a:solidFill>
              </a:rPr>
              <a:t>water storing</a:t>
            </a:r>
            <a:r>
              <a:rPr lang="en-US" sz="2400" dirty="0"/>
              <a:t>” approach, focusing on </a:t>
            </a:r>
            <a:r>
              <a:rPr lang="en-US" sz="2400" dirty="0">
                <a:solidFill>
                  <a:srgbClr val="0070C0"/>
                </a:solidFill>
              </a:rPr>
              <a:t>detention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retention</a:t>
            </a:r>
            <a:r>
              <a:rPr lang="en-US" sz="2400" dirty="0"/>
              <a:t> and recharge</a:t>
            </a:r>
          </a:p>
          <a:p>
            <a:pPr marL="854075" lvl="1" indent="-450850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To increase infiltration for minimizing runoff generation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6424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43486"/>
            <a:ext cx="8936642" cy="7959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Structural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7866894" cy="5257800"/>
          </a:xfrm>
        </p:spPr>
        <p:txBody>
          <a:bodyPr>
            <a:noAutofit/>
          </a:bodyPr>
          <a:lstStyle/>
          <a:p>
            <a:pPr marL="82296" indent="0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rgbClr val="0070C0"/>
                </a:solidFill>
              </a:rPr>
              <a:t>Flow detention and retardation structures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rgbClr val="0070C0"/>
                </a:solidFill>
              </a:rPr>
              <a:t>Storage type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detention ponds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retarding basins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off-site storage structures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rgbClr val="0070C0"/>
                </a:solidFill>
              </a:rPr>
              <a:t>Infiltration type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pervious pavements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infiltration trenches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Infiltration ponds and inlets</a:t>
            </a:r>
          </a:p>
        </p:txBody>
      </p:sp>
    </p:spTree>
    <p:extLst>
      <p:ext uri="{BB962C8B-B14F-4D97-AF65-F5344CB8AC3E}">
        <p14:creationId xmlns="" xmlns:p14="http://schemas.microsoft.com/office/powerpoint/2010/main" val="21770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374754"/>
            <a:ext cx="8651829" cy="84444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Detention ponds &amp; Retention ponds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9" y="1314450"/>
            <a:ext cx="49625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1600" y="1600200"/>
            <a:ext cx="139974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/>
              <a:t>Dry ponds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1600" y="4800600"/>
            <a:ext cx="1403654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/>
              <a:t>Wet ponds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8598046" y="2381311"/>
            <a:ext cx="17932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drains after the storm peak flow has passed</a:t>
            </a:r>
          </a:p>
        </p:txBody>
      </p:sp>
    </p:spTree>
    <p:extLst>
      <p:ext uri="{BB962C8B-B14F-4D97-AF65-F5344CB8AC3E}">
        <p14:creationId xmlns="" xmlns:p14="http://schemas.microsoft.com/office/powerpoint/2010/main" val="1888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43487"/>
            <a:ext cx="8906662" cy="750795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Retention ponds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3" y="1295400"/>
            <a:ext cx="9141661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Retention pond is a reservoir to provide a </a:t>
            </a:r>
            <a:r>
              <a:rPr lang="en-US" sz="2400" dirty="0">
                <a:solidFill>
                  <a:srgbClr val="0070C0"/>
                </a:solidFill>
              </a:rPr>
              <a:t>residence time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to retain water and </a:t>
            </a:r>
            <a:r>
              <a:rPr lang="en-US" sz="2200" dirty="0">
                <a:solidFill>
                  <a:srgbClr val="0070C0"/>
                </a:solidFill>
              </a:rPr>
              <a:t>regulate outflow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to settle down </a:t>
            </a:r>
            <a:r>
              <a:rPr lang="en-US" sz="2200" dirty="0">
                <a:solidFill>
                  <a:srgbClr val="0070C0"/>
                </a:solidFill>
              </a:rPr>
              <a:t>pollutants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sediments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Capacity</a:t>
            </a:r>
            <a:r>
              <a:rPr lang="en-US" sz="2400" dirty="0"/>
              <a:t> is based on the runoff generated from the area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0070C0"/>
                </a:solidFill>
              </a:rPr>
              <a:t>dead storage</a:t>
            </a:r>
            <a:r>
              <a:rPr lang="en-US" sz="2400" dirty="0"/>
              <a:t> is provided to trap heavy metal pollutants and sediments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Sluices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spillways</a:t>
            </a:r>
            <a:r>
              <a:rPr lang="en-US" sz="2400" dirty="0"/>
              <a:t> are provided to discharge the excess water</a:t>
            </a:r>
          </a:p>
        </p:txBody>
      </p:sp>
    </p:spTree>
    <p:extLst>
      <p:ext uri="{BB962C8B-B14F-4D97-AF65-F5344CB8AC3E}">
        <p14:creationId xmlns="" xmlns:p14="http://schemas.microsoft.com/office/powerpoint/2010/main" val="10903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393" y="283643"/>
            <a:ext cx="8775081" cy="77823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Infiltration trenches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8311668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A trench is excavated and filled with crushed stone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to enhance the infiltration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Top of the trench is covered by a fabric</a:t>
            </a:r>
            <a:endParaRPr lang="en-US" sz="2400" dirty="0"/>
          </a:p>
        </p:txBody>
      </p:sp>
      <p:pic>
        <p:nvPicPr>
          <p:cNvPr id="100354" name="Picture 2" descr="https://www.cob.org/services/environment/water-quality/images/infiltration-trench-.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827578"/>
            <a:ext cx="3876675" cy="3032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http://www.highpointnc.gov/minutes/stormwater/post-construction_site_runoff_controls/types_of_bmp_devices/images/infiltration_tren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13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787" y="346023"/>
            <a:ext cx="8803707" cy="77823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Grass filter strips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8846700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These are stripes of grassed soil surfaces introduced between the urban impervious surfaces and the storm drains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to slow down and partially infiltrate the runoff</a:t>
            </a:r>
          </a:p>
        </p:txBody>
      </p:sp>
      <p:pic>
        <p:nvPicPr>
          <p:cNvPr id="102404" name="Picture 4" descr="http://chesapeakestormwater.net/wp-content/uploads/2014/06/UF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8" y="3170903"/>
            <a:ext cx="4527028" cy="3402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23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882" y="224518"/>
            <a:ext cx="8769702" cy="85319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Grass swales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295400"/>
            <a:ext cx="8711790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These are depressions in the grassed terrain </a:t>
            </a:r>
            <a:r>
              <a:rPr lang="en-US" sz="2400" dirty="0">
                <a:solidFill>
                  <a:srgbClr val="0070C0"/>
                </a:solidFill>
              </a:rPr>
              <a:t>designed</a:t>
            </a:r>
            <a:r>
              <a:rPr lang="en-US" sz="2400" dirty="0"/>
              <a:t> to function as </a:t>
            </a:r>
            <a:r>
              <a:rPr lang="en-US" sz="2400" dirty="0">
                <a:solidFill>
                  <a:srgbClr val="0070C0"/>
                </a:solidFill>
              </a:rPr>
              <a:t>small unlined channels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03430" name="Picture 6" descr="http://www.liningtech.ie/uploads/images/2cfcbca71349f4e5db056f00c45c9d9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83974"/>
            <a:ext cx="5257800" cy="3940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24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271070"/>
            <a:ext cx="8876681" cy="80822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Pervious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3" y="1295400"/>
            <a:ext cx="9057255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Pervious pavements are permeable surfaces where the runoff can pass and infiltrate into the ground.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Pervious pavements facilitate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peak flow reduction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groundwater recharge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pollution filtering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Types: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porous asphalt pavements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porous concrete pavements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garden blocks</a:t>
            </a:r>
          </a:p>
        </p:txBody>
      </p:sp>
      <p:pic>
        <p:nvPicPr>
          <p:cNvPr id="104450" name="Picture 2" descr="http://cdn.patch.com/users/21948829/2014/06/T800x600/4db0385424f974e9a7f85cfa3507d4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3581400"/>
            <a:ext cx="2619375" cy="3223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9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4" y="302454"/>
            <a:ext cx="9522213" cy="74685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4" y="1447799"/>
            <a:ext cx="9678572" cy="5079609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These two types of interaction give rise to two types of </a:t>
            </a:r>
            <a:r>
              <a:rPr lang="en-US" sz="2400" dirty="0">
                <a:solidFill>
                  <a:srgbClr val="0070C0"/>
                </a:solidFill>
              </a:rPr>
              <a:t>water</a:t>
            </a:r>
            <a:r>
              <a:rPr lang="en-US" sz="2400" dirty="0"/>
              <a:t> that </a:t>
            </a:r>
            <a:r>
              <a:rPr lang="en-US" sz="2400" dirty="0">
                <a:solidFill>
                  <a:srgbClr val="0070C0"/>
                </a:solidFill>
              </a:rPr>
              <a:t>require drainage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</a:rPr>
              <a:t>Wastewater</a:t>
            </a:r>
            <a:r>
              <a:rPr lang="en-US" sz="2400" dirty="0"/>
              <a:t> – water that has been supplied to support life, maintain a standard of living and satisfy the needs of industry </a:t>
            </a:r>
          </a:p>
          <a:p>
            <a:pPr marL="1252538" lvl="2" indent="-338138" algn="just">
              <a:lnSpc>
                <a:spcPct val="130000"/>
              </a:lnSpc>
              <a:spcAft>
                <a:spcPts val="600"/>
              </a:spcAft>
            </a:pPr>
            <a:r>
              <a:rPr lang="en-US" sz="2000" dirty="0"/>
              <a:t>70 – 80 % of the domestic water consumed end up with WW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</a:rPr>
              <a:t>Storm water </a:t>
            </a:r>
            <a:r>
              <a:rPr lang="en-US" sz="2400" dirty="0"/>
              <a:t>– rainwater (or water resulting from any form of precipitation) that has fallen on the built-up area</a:t>
            </a:r>
          </a:p>
        </p:txBody>
      </p:sp>
    </p:spTree>
    <p:extLst>
      <p:ext uri="{BB962C8B-B14F-4D97-AF65-F5344CB8AC3E}">
        <p14:creationId xmlns="" xmlns:p14="http://schemas.microsoft.com/office/powerpoint/2010/main" val="25438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314792"/>
            <a:ext cx="8910337" cy="71952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Pervious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9105314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Porous asphalt pavements are popularly used in urban areas in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Roads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Parking lots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Porous concrete pavements are used </a:t>
            </a:r>
            <a:r>
              <a:rPr lang="en-US" sz="2400" dirty="0"/>
              <a:t>in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open walkways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parking areas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Garden blocks are used in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pavements in gardens that are only used for walking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31" y="2297137"/>
            <a:ext cx="2362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77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271070"/>
            <a:ext cx="8972848" cy="76324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Infiltration ponds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3" y="1295400"/>
            <a:ext cx="8972849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Infiltration ponds are similar to </a:t>
            </a:r>
            <a:r>
              <a:rPr lang="en-US" sz="2400" dirty="0">
                <a:solidFill>
                  <a:srgbClr val="0070C0"/>
                </a:solidFill>
              </a:rPr>
              <a:t>detention ponds </a:t>
            </a:r>
            <a:r>
              <a:rPr lang="en-US" sz="2400" dirty="0"/>
              <a:t>but they are specifically provided to </a:t>
            </a:r>
            <a:r>
              <a:rPr lang="en-US" sz="2400" dirty="0">
                <a:solidFill>
                  <a:srgbClr val="0070C0"/>
                </a:solidFill>
              </a:rPr>
              <a:t>infiltrate the routed storm water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15" y="2715065"/>
            <a:ext cx="6161195" cy="351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316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31033"/>
            <a:ext cx="9127594" cy="77823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Wetlands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695" y="1295400"/>
            <a:ext cx="9495693" cy="52578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Wetlands are shallow ponds with growing aquatic plants constructed across streams at depressions for </a:t>
            </a:r>
            <a:r>
              <a:rPr lang="en-US" sz="2400" dirty="0">
                <a:solidFill>
                  <a:srgbClr val="0070C0"/>
                </a:solidFill>
              </a:rPr>
              <a:t>removal of pollutants in water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They provide a detention time for the water to </a:t>
            </a:r>
            <a:r>
              <a:rPr lang="en-US" sz="2400" dirty="0">
                <a:solidFill>
                  <a:srgbClr val="0070C0"/>
                </a:solidFill>
              </a:rPr>
              <a:t>settle pollutants/sediments </a:t>
            </a:r>
            <a:r>
              <a:rPr lang="en-US" sz="2400" dirty="0"/>
              <a:t>and for the aquatic plants to </a:t>
            </a:r>
            <a:r>
              <a:rPr lang="en-US" sz="2400" dirty="0">
                <a:solidFill>
                  <a:srgbClr val="0070C0"/>
                </a:solidFill>
              </a:rPr>
              <a:t>uptake pollutants</a:t>
            </a:r>
            <a:r>
              <a:rPr lang="en-US" sz="2400" dirty="0"/>
              <a:t>.</a:t>
            </a:r>
            <a:endParaRPr lang="en-U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35" y="4169455"/>
            <a:ext cx="8985053" cy="245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4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319608"/>
            <a:ext cx="8771744" cy="79216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Storm water drainage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9" y="1447800"/>
            <a:ext cx="8771744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Two fundamentally different types of </a:t>
            </a:r>
            <a:r>
              <a:rPr lang="en-US" sz="2400" dirty="0">
                <a:solidFill>
                  <a:srgbClr val="0070C0"/>
                </a:solidFill>
              </a:rPr>
              <a:t>storm water drainage approaches</a:t>
            </a:r>
            <a:r>
              <a:rPr lang="en-US" sz="2400" dirty="0"/>
              <a:t>:</a:t>
            </a:r>
          </a:p>
          <a:p>
            <a:pPr marL="859536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</a:rPr>
              <a:t>Conventional</a:t>
            </a:r>
            <a:r>
              <a:rPr lang="en-US" sz="2200" dirty="0"/>
              <a:t> or traditional (</a:t>
            </a:r>
            <a:r>
              <a:rPr lang="en-US" sz="2200" b="1" dirty="0">
                <a:solidFill>
                  <a:srgbClr val="0070C0"/>
                </a:solidFill>
              </a:rPr>
              <a:t>conveyance-oriented</a:t>
            </a:r>
            <a:r>
              <a:rPr lang="en-US" sz="2200" dirty="0"/>
              <a:t>) approach</a:t>
            </a:r>
          </a:p>
          <a:p>
            <a:pPr marL="859536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</a:rPr>
              <a:t>Storage-oriented</a:t>
            </a:r>
            <a:r>
              <a:rPr lang="en-US" sz="2200" dirty="0"/>
              <a:t> (natural system) approach</a:t>
            </a:r>
          </a:p>
        </p:txBody>
      </p:sp>
    </p:spTree>
    <p:extLst>
      <p:ext uri="{BB962C8B-B14F-4D97-AF65-F5344CB8AC3E}">
        <p14:creationId xmlns="" xmlns:p14="http://schemas.microsoft.com/office/powerpoint/2010/main" val="2001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197" y="439530"/>
            <a:ext cx="8744119" cy="72970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Conveyance-oriented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3991" y="1524000"/>
            <a:ext cx="8778533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Provide for the </a:t>
            </a:r>
            <a:r>
              <a:rPr lang="en-US" sz="2400" dirty="0">
                <a:solidFill>
                  <a:srgbClr val="0070C0"/>
                </a:solidFill>
              </a:rPr>
              <a:t>collection</a:t>
            </a:r>
            <a:r>
              <a:rPr lang="en-US" sz="2400" dirty="0"/>
              <a:t> of storm water followed by the </a:t>
            </a:r>
            <a:r>
              <a:rPr lang="en-US" sz="2400" dirty="0">
                <a:solidFill>
                  <a:srgbClr val="0070C0"/>
                </a:solidFill>
              </a:rPr>
              <a:t>immediate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rapid conveyance </a:t>
            </a:r>
            <a:r>
              <a:rPr lang="en-US" sz="2400" dirty="0"/>
              <a:t>of the storm water from the collection area to </a:t>
            </a:r>
            <a:r>
              <a:rPr lang="en-US" sz="2400" dirty="0">
                <a:solidFill>
                  <a:srgbClr val="0070C0"/>
                </a:solidFill>
              </a:rPr>
              <a:t>minimize damage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disruption</a:t>
            </a:r>
            <a:r>
              <a:rPr lang="en-US" sz="2400" dirty="0"/>
              <a:t> within the </a:t>
            </a:r>
            <a:r>
              <a:rPr lang="en-US" sz="2400" dirty="0">
                <a:solidFill>
                  <a:srgbClr val="0070C0"/>
                </a:solidFill>
              </a:rPr>
              <a:t>collection area</a:t>
            </a:r>
          </a:p>
          <a:p>
            <a:pPr marL="720725" lvl="1" indent="-317500" algn="just">
              <a:lnSpc>
                <a:spcPct val="130000"/>
              </a:lnSpc>
              <a:buSzPct val="89000"/>
              <a:buFont typeface="Wingdings" panose="05000000000000000000" pitchFamily="2" charset="2"/>
              <a:buChar char="ü"/>
            </a:pPr>
            <a:r>
              <a:rPr lang="en-US" sz="2200" dirty="0"/>
              <a:t>Is conveyance (</a:t>
            </a:r>
            <a:r>
              <a:rPr lang="en-US" sz="2200" dirty="0">
                <a:solidFill>
                  <a:srgbClr val="0070C0"/>
                </a:solidFill>
              </a:rPr>
              <a:t>transfer</a:t>
            </a:r>
            <a:r>
              <a:rPr lang="en-US" sz="2200" dirty="0"/>
              <a:t>) oriented</a:t>
            </a:r>
          </a:p>
          <a:p>
            <a:pPr marL="720725" lvl="1" indent="-317500" algn="just">
              <a:lnSpc>
                <a:spcPct val="130000"/>
              </a:lnSpc>
              <a:buSzPct val="89000"/>
              <a:buFont typeface="Wingdings" panose="05000000000000000000" pitchFamily="2" charset="2"/>
              <a:buChar char="ü"/>
            </a:pPr>
            <a:r>
              <a:rPr lang="en-US" sz="2200" dirty="0"/>
              <a:t>Is based on reactive-curative philosophy (deals with </a:t>
            </a:r>
            <a:r>
              <a:rPr lang="en-US" sz="2200" dirty="0">
                <a:solidFill>
                  <a:srgbClr val="0070C0"/>
                </a:solidFill>
              </a:rPr>
              <a:t>consequences</a:t>
            </a:r>
            <a:r>
              <a:rPr lang="en-US" sz="2200" dirty="0"/>
              <a:t>)</a:t>
            </a:r>
          </a:p>
          <a:p>
            <a:pPr marL="720725" lvl="1" indent="-317500" algn="just">
              <a:lnSpc>
                <a:spcPct val="130000"/>
              </a:lnSpc>
              <a:buSzPct val="89000"/>
              <a:buFont typeface="Wingdings" panose="05000000000000000000" pitchFamily="2" charset="2"/>
              <a:buChar char="ü"/>
            </a:pPr>
            <a:r>
              <a:rPr lang="en-US" sz="2200" dirty="0"/>
              <a:t>Leads to many </a:t>
            </a:r>
            <a:r>
              <a:rPr lang="en-US" sz="2200" dirty="0">
                <a:solidFill>
                  <a:srgbClr val="0070C0"/>
                </a:solidFill>
              </a:rPr>
              <a:t>negative environmental impacts</a:t>
            </a:r>
          </a:p>
        </p:txBody>
      </p:sp>
    </p:spTree>
    <p:extLst>
      <p:ext uri="{BB962C8B-B14F-4D97-AF65-F5344CB8AC3E}">
        <p14:creationId xmlns="" xmlns:p14="http://schemas.microsoft.com/office/powerpoint/2010/main" val="19342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9" y="241091"/>
            <a:ext cx="8861685" cy="85319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Storage-oriented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9042816" cy="49530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Provide for </a:t>
            </a:r>
            <a:r>
              <a:rPr lang="en-US" sz="2400" dirty="0">
                <a:solidFill>
                  <a:srgbClr val="0070C0"/>
                </a:solidFill>
              </a:rPr>
              <a:t>temporary storage </a:t>
            </a:r>
            <a:r>
              <a:rPr lang="en-US" sz="2400" dirty="0"/>
              <a:t>of storm water at or near the point of origin, with subsequent </a:t>
            </a:r>
            <a:r>
              <a:rPr lang="en-US" sz="2400" dirty="0">
                <a:solidFill>
                  <a:srgbClr val="0070C0"/>
                </a:solidFill>
              </a:rPr>
              <a:t>slow release </a:t>
            </a:r>
            <a:r>
              <a:rPr lang="en-US" sz="2400" dirty="0"/>
              <a:t>to downstream storm sewers or channels.</a:t>
            </a:r>
          </a:p>
          <a:p>
            <a:pPr algn="just">
              <a:lnSpc>
                <a:spcPct val="130000"/>
              </a:lnSpc>
            </a:pPr>
            <a:endParaRPr lang="en-US" sz="1100" dirty="0"/>
          </a:p>
          <a:p>
            <a:pPr algn="just">
              <a:lnSpc>
                <a:spcPct val="130000"/>
              </a:lnSpc>
            </a:pPr>
            <a:r>
              <a:rPr lang="en-US" sz="2400" dirty="0"/>
              <a:t>The principal elements are </a:t>
            </a:r>
            <a:r>
              <a:rPr lang="en-US" sz="2400" dirty="0">
                <a:solidFill>
                  <a:srgbClr val="0070C0"/>
                </a:solidFill>
              </a:rPr>
              <a:t>one or more storage facilities</a:t>
            </a:r>
            <a:r>
              <a:rPr lang="en-US" sz="2400" dirty="0"/>
              <a:t> with </a:t>
            </a:r>
            <a:r>
              <a:rPr lang="en-US" sz="2400" dirty="0">
                <a:solidFill>
                  <a:srgbClr val="0070C0"/>
                </a:solidFill>
              </a:rPr>
              <a:t>conveyance facilities</a:t>
            </a:r>
            <a:r>
              <a:rPr lang="en-US" sz="2400" dirty="0"/>
              <a:t>, such as </a:t>
            </a:r>
            <a:r>
              <a:rPr lang="en-US" sz="2400" dirty="0">
                <a:solidFill>
                  <a:srgbClr val="0070C0"/>
                </a:solidFill>
              </a:rPr>
              <a:t>culverts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storm sewers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inlets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outlet</a:t>
            </a:r>
            <a:r>
              <a:rPr lang="en-US" sz="2400" dirty="0"/>
              <a:t> to transport storm water to storage facilities and gradually convey flow from those facilities</a:t>
            </a:r>
          </a:p>
        </p:txBody>
      </p:sp>
    </p:spTree>
    <p:extLst>
      <p:ext uri="{BB962C8B-B14F-4D97-AF65-F5344CB8AC3E}">
        <p14:creationId xmlns="" xmlns:p14="http://schemas.microsoft.com/office/powerpoint/2010/main" val="20107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89744"/>
            <a:ext cx="9071554" cy="75325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Storage-oriented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7866894" cy="4800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Deals with the </a:t>
            </a:r>
            <a:r>
              <a:rPr lang="en-US" sz="2400" dirty="0">
                <a:solidFill>
                  <a:srgbClr val="0070C0"/>
                </a:solidFill>
              </a:rPr>
              <a:t>causes</a:t>
            </a:r>
            <a:r>
              <a:rPr lang="en-US" sz="2400" dirty="0"/>
              <a:t> rather than the </a:t>
            </a:r>
            <a:r>
              <a:rPr lang="en-US" sz="2400" dirty="0">
                <a:solidFill>
                  <a:srgbClr val="0070C0"/>
                </a:solidFill>
              </a:rPr>
              <a:t>consequences</a:t>
            </a:r>
            <a:r>
              <a:rPr lang="en-US" sz="2400" dirty="0"/>
              <a:t> – to avoid storm water related problems</a:t>
            </a:r>
          </a:p>
          <a:p>
            <a:pPr algn="just">
              <a:lnSpc>
                <a:spcPct val="130000"/>
              </a:lnSpc>
            </a:pPr>
            <a:r>
              <a:rPr lang="en-US" sz="2400"/>
              <a:t>Includes </a:t>
            </a:r>
            <a:r>
              <a:rPr lang="en-US" sz="2400" dirty="0"/>
              <a:t>approaches that deal with the </a:t>
            </a:r>
            <a:r>
              <a:rPr lang="en-US" sz="2400" dirty="0">
                <a:solidFill>
                  <a:srgbClr val="0070C0"/>
                </a:solidFill>
              </a:rPr>
              <a:t>causes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Natural drainage systems approach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Source control and distributed systems approach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Rainwater management approach </a:t>
            </a:r>
          </a:p>
        </p:txBody>
      </p:sp>
      <p:pic>
        <p:nvPicPr>
          <p:cNvPr id="1026" name="Picture 2" descr="https://img07.rl0.ru/693267a4d8b8cdfdeb712d9b47138bc8/c654x492/lrienergysolutions.com/wp-content/uploads/2014/07/Rain-Garde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16" y="4648201"/>
            <a:ext cx="2900585" cy="2182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32582" y="4648200"/>
            <a:ext cx="143026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6133"/>
                </a:solidFill>
                <a:latin typeface="proxima-nova"/>
              </a:rPr>
              <a:t>Rain Gardens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794" y="5029200"/>
            <a:ext cx="133446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6133"/>
                </a:solidFill>
                <a:latin typeface="proxima-nova"/>
              </a:rPr>
              <a:t>Green Roofs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5118" y="6170013"/>
            <a:ext cx="2278894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6133"/>
                </a:solidFill>
                <a:latin typeface="proxima-nova"/>
              </a:rPr>
              <a:t>Rain Water Harvesting</a:t>
            </a:r>
          </a:p>
        </p:txBody>
      </p:sp>
      <p:pic>
        <p:nvPicPr>
          <p:cNvPr id="1028" name="Picture 4" descr="https://img03.rl0.ru/e14322ba9babd78596b18873e5fcf5ad/c500x312/www.cultec.com/images/rain_water_harvesting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05" y="4862151"/>
            <a:ext cx="2811198" cy="1754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23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620" y="314794"/>
            <a:ext cx="9192718" cy="77948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Storm water drainage approaches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90" t="30855" r="15144" b="4486"/>
          <a:stretch/>
        </p:blipFill>
        <p:spPr bwMode="auto">
          <a:xfrm>
            <a:off x="3603523" y="1371600"/>
            <a:ext cx="6948498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99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927" y="346023"/>
            <a:ext cx="9084449" cy="73326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Storm water drainage approaches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26" t="30241" r="13954" b="5696"/>
          <a:stretch/>
        </p:blipFill>
        <p:spPr bwMode="auto">
          <a:xfrm>
            <a:off x="2532928" y="1600200"/>
            <a:ext cx="8135072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235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205" t="23623" r="55568" b="8666"/>
          <a:stretch/>
        </p:blipFill>
        <p:spPr>
          <a:xfrm>
            <a:off x="124685" y="1219200"/>
            <a:ext cx="2996138" cy="5638800"/>
          </a:xfrm>
          <a:prstGeom prst="rect">
            <a:avLst/>
          </a:prstGeom>
        </p:spPr>
      </p:pic>
      <p:sp>
        <p:nvSpPr>
          <p:cNvPr id="8" name="Thought Bubble: Cloud 7"/>
          <p:cNvSpPr/>
          <p:nvPr/>
        </p:nvSpPr>
        <p:spPr>
          <a:xfrm>
            <a:off x="4959929" y="498762"/>
            <a:ext cx="6761018" cy="2770909"/>
          </a:xfrm>
          <a:prstGeom prst="cloudCallout">
            <a:avLst>
              <a:gd name="adj1" fmla="val -77639"/>
              <a:gd name="adj2" fmla="val 239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2F5897">
                    <a:satMod val="130000"/>
                  </a:srgbClr>
                </a:solidFill>
              </a:rPr>
              <a:t>Rainfall Analysis </a:t>
            </a:r>
            <a:br>
              <a:rPr lang="en-US" sz="3600" dirty="0">
                <a:solidFill>
                  <a:srgbClr val="2F5897">
                    <a:satMod val="130000"/>
                  </a:srgbClr>
                </a:solidFill>
              </a:rPr>
            </a:br>
            <a:r>
              <a:rPr lang="en-US" sz="3600" dirty="0">
                <a:solidFill>
                  <a:srgbClr val="2F5897">
                    <a:satMod val="130000"/>
                  </a:srgbClr>
                </a:solidFill>
              </a:rPr>
              <a:t>and </a:t>
            </a:r>
            <a:br>
              <a:rPr lang="en-US" sz="3600" dirty="0">
                <a:solidFill>
                  <a:srgbClr val="2F5897">
                    <a:satMod val="130000"/>
                  </a:srgbClr>
                </a:solidFill>
              </a:rPr>
            </a:br>
            <a:r>
              <a:rPr lang="en-US" sz="3600" dirty="0">
                <a:solidFill>
                  <a:srgbClr val="2F5897">
                    <a:satMod val="130000"/>
                  </a:srgbClr>
                </a:solidFill>
              </a:rPr>
              <a:t>Quantity of Storm Water </a:t>
            </a:r>
            <a:endParaRPr lang="am-ET" sz="36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4685" y="63974"/>
            <a:ext cx="7866894" cy="869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Chapter 3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uble Wave 11"/>
          <p:cNvSpPr/>
          <p:nvPr/>
        </p:nvSpPr>
        <p:spPr>
          <a:xfrm>
            <a:off x="4364185" y="3875313"/>
            <a:ext cx="6521530" cy="2061030"/>
          </a:xfrm>
          <a:prstGeom prst="doubleWave">
            <a:avLst>
              <a:gd name="adj1" fmla="val 6250"/>
              <a:gd name="adj2" fmla="val -118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much runoff flow occurs in an urban watershed outlet in response to a given amount of rainfall?</a:t>
            </a:r>
            <a:endParaRPr lang="am-ET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m-ET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4223658" y="4020457"/>
            <a:ext cx="319313" cy="28375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431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951" y="377483"/>
            <a:ext cx="9504456" cy="70180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951" y="1447800"/>
            <a:ext cx="9650437" cy="5181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Wastewater</a:t>
            </a:r>
            <a:r>
              <a:rPr lang="en-US" sz="2400" dirty="0"/>
              <a:t> contains dissolved material, solids originating from WCs, from washing of various sorts, from industry and from other uses</a:t>
            </a:r>
          </a:p>
          <a:p>
            <a:pPr lvl="1" algn="just">
              <a:lnSpc>
                <a:spcPct val="130000"/>
              </a:lnSpc>
            </a:pPr>
            <a:r>
              <a:rPr lang="en-US" sz="2300" dirty="0"/>
              <a:t>If not drained properly, </a:t>
            </a:r>
          </a:p>
          <a:p>
            <a:pPr lvl="2" algn="just">
              <a:lnSpc>
                <a:spcPct val="130000"/>
              </a:lnSpc>
            </a:pPr>
            <a:r>
              <a:rPr lang="en-US" sz="2200" dirty="0"/>
              <a:t>could cause </a:t>
            </a:r>
            <a:r>
              <a:rPr lang="en-US" sz="2200" dirty="0">
                <a:solidFill>
                  <a:srgbClr val="FF0000"/>
                </a:solidFill>
              </a:rPr>
              <a:t>pollution</a:t>
            </a:r>
            <a:r>
              <a:rPr lang="en-US" sz="2200" dirty="0"/>
              <a:t> and create </a:t>
            </a:r>
            <a:r>
              <a:rPr lang="en-US" sz="2200" dirty="0">
                <a:solidFill>
                  <a:srgbClr val="FF0000"/>
                </a:solidFill>
              </a:rPr>
              <a:t>health risks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Storm water </a:t>
            </a:r>
            <a:r>
              <a:rPr lang="en-US" sz="2400" dirty="0"/>
              <a:t>contains some pollutants, originating from rain, the air or the catchment surface </a:t>
            </a:r>
          </a:p>
          <a:p>
            <a:pPr lvl="1" algn="just">
              <a:lnSpc>
                <a:spcPct val="130000"/>
              </a:lnSpc>
            </a:pPr>
            <a:r>
              <a:rPr lang="en-US" sz="2300" dirty="0"/>
              <a:t>If not drained properly, </a:t>
            </a:r>
          </a:p>
          <a:p>
            <a:pPr lvl="2" algn="just">
              <a:lnSpc>
                <a:spcPct val="130000"/>
              </a:lnSpc>
            </a:pPr>
            <a:r>
              <a:rPr lang="en-US" sz="2200" dirty="0"/>
              <a:t>cause </a:t>
            </a:r>
            <a:r>
              <a:rPr lang="en-US" sz="2200" dirty="0">
                <a:solidFill>
                  <a:srgbClr val="FF0000"/>
                </a:solidFill>
              </a:rPr>
              <a:t>inconvenience, damage, flooding and further health risks</a:t>
            </a:r>
          </a:p>
        </p:txBody>
      </p:sp>
    </p:spTree>
    <p:extLst>
      <p:ext uri="{BB962C8B-B14F-4D97-AF65-F5344CB8AC3E}">
        <p14:creationId xmlns="" xmlns:p14="http://schemas.microsoft.com/office/powerpoint/2010/main" val="11627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171" y="443752"/>
            <a:ext cx="7016777" cy="7754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Rainfall – Runoff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571" y="1447800"/>
            <a:ext cx="5241109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Questions addressed in the study of </a:t>
            </a:r>
            <a:r>
              <a:rPr lang="en-US" sz="2400" b="1" dirty="0">
                <a:solidFill>
                  <a:srgbClr val="0070C0"/>
                </a:solidFill>
              </a:rPr>
              <a:t>rainfall – runoff processes</a:t>
            </a:r>
            <a:r>
              <a:rPr lang="en-US" sz="2400" dirty="0"/>
              <a:t>: 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Where</a:t>
            </a:r>
            <a:r>
              <a:rPr lang="en-US" sz="2200" dirty="0"/>
              <a:t> water goes?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When</a:t>
            </a:r>
            <a:r>
              <a:rPr lang="en-US" sz="2200" dirty="0"/>
              <a:t> it rains?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How long </a:t>
            </a:r>
            <a:r>
              <a:rPr lang="en-US" sz="2200" dirty="0"/>
              <a:t>does water reside in a watershed?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What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pathway</a:t>
            </a:r>
            <a:r>
              <a:rPr lang="en-US" sz="2200" dirty="0"/>
              <a:t> does water take to the storm sewer or drain?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8" y="1"/>
            <a:ext cx="291095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3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171" y="443752"/>
            <a:ext cx="9437189" cy="7754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– Runoff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571" y="1447800"/>
            <a:ext cx="9538789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Answering the question of </a:t>
            </a:r>
            <a:r>
              <a:rPr lang="en-US" sz="2400" b="1" dirty="0">
                <a:solidFill>
                  <a:srgbClr val="0070C0"/>
                </a:solidFill>
              </a:rPr>
              <a:t>how much runoff </a:t>
            </a:r>
            <a:r>
              <a:rPr lang="en-US" sz="2400" dirty="0"/>
              <a:t>is generated from rainfall requires: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partitioning water inputs at the earth surface into:</a:t>
            </a:r>
          </a:p>
          <a:p>
            <a:pPr lvl="2"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/>
              <a:t>components that </a:t>
            </a:r>
            <a:r>
              <a:rPr lang="en-US" sz="2000" dirty="0">
                <a:solidFill>
                  <a:srgbClr val="0070C0"/>
                </a:solidFill>
              </a:rPr>
              <a:t>infiltrate</a:t>
            </a:r>
            <a:r>
              <a:rPr lang="en-US" sz="2000" dirty="0"/>
              <a:t> and </a:t>
            </a:r>
          </a:p>
          <a:p>
            <a:pPr lvl="2"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/>
              <a:t>components that flow </a:t>
            </a:r>
            <a:r>
              <a:rPr lang="en-US" sz="2000" dirty="0">
                <a:solidFill>
                  <a:srgbClr val="0070C0"/>
                </a:solidFill>
              </a:rPr>
              <a:t>overland</a:t>
            </a:r>
            <a:r>
              <a:rPr lang="en-US" sz="2000" dirty="0"/>
              <a:t> and directly enter drain/sewer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The pathways followed by </a:t>
            </a:r>
            <a:r>
              <a:rPr lang="en-US" sz="2400" dirty="0">
                <a:solidFill>
                  <a:srgbClr val="0070C0"/>
                </a:solidFill>
              </a:rPr>
              <a:t>infiltrated water</a:t>
            </a:r>
            <a:r>
              <a:rPr lang="en-US" sz="2400" dirty="0"/>
              <a:t> need to be understood. 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Infiltrated water can follow s</a:t>
            </a:r>
            <a:r>
              <a:rPr lang="en-US" sz="2200" dirty="0">
                <a:solidFill>
                  <a:srgbClr val="0070C0"/>
                </a:solidFill>
              </a:rPr>
              <a:t>ubsurface pathways </a:t>
            </a:r>
            <a:r>
              <a:rPr lang="en-US" sz="2200" dirty="0"/>
              <a:t>that take it to the drain relatively quickly, it is called </a:t>
            </a:r>
            <a:r>
              <a:rPr lang="en-US" sz="2200" dirty="0">
                <a:solidFill>
                  <a:srgbClr val="0070C0"/>
                </a:solidFill>
              </a:rPr>
              <a:t>interflow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0070C0"/>
                </a:solidFill>
              </a:rPr>
              <a:t>subsurface stormflow</a:t>
            </a:r>
            <a:r>
              <a:rPr lang="en-US" sz="2200" dirty="0"/>
              <a:t>. 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1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171" y="443752"/>
            <a:ext cx="9279247" cy="7754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– Runoff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571" y="1447800"/>
            <a:ext cx="9380847" cy="5105400"/>
          </a:xfrm>
        </p:spPr>
        <p:txBody>
          <a:bodyPr>
            <a:noAutofit/>
          </a:bodyPr>
          <a:lstStyle/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Infiltrated water can also </a:t>
            </a:r>
            <a:r>
              <a:rPr lang="en-US" sz="2200" dirty="0">
                <a:solidFill>
                  <a:srgbClr val="0070C0"/>
                </a:solidFill>
              </a:rPr>
              <a:t>percolate to deep groundwater</a:t>
            </a:r>
            <a:r>
              <a:rPr lang="en-US" sz="2200" dirty="0"/>
              <a:t>, which may sustain the steady flow in streams over much longer time scales that is called </a:t>
            </a:r>
            <a:r>
              <a:rPr lang="en-US" sz="2200" dirty="0">
                <a:solidFill>
                  <a:srgbClr val="0070C0"/>
                </a:solidFill>
              </a:rPr>
              <a:t>baseflow</a:t>
            </a:r>
            <a:r>
              <a:rPr lang="en-US" sz="2200" dirty="0"/>
              <a:t>. 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2200" dirty="0"/>
              <a:t>Infiltrated water can also </a:t>
            </a:r>
            <a:r>
              <a:rPr lang="en-US" sz="2200" dirty="0">
                <a:solidFill>
                  <a:srgbClr val="0070C0"/>
                </a:solidFill>
              </a:rPr>
              <a:t>remain in the soil</a:t>
            </a:r>
            <a:r>
              <a:rPr lang="en-US" sz="2200" dirty="0"/>
              <a:t> to later </a:t>
            </a:r>
            <a:r>
              <a:rPr lang="en-US" sz="2200" dirty="0">
                <a:solidFill>
                  <a:srgbClr val="0070C0"/>
                </a:solidFill>
              </a:rPr>
              <a:t>evaporate</a:t>
            </a:r>
            <a:r>
              <a:rPr lang="en-US" sz="2200" dirty="0"/>
              <a:t> or be </a:t>
            </a:r>
            <a:r>
              <a:rPr lang="en-US" sz="2200" dirty="0">
                <a:solidFill>
                  <a:srgbClr val="0070C0"/>
                </a:solidFill>
              </a:rPr>
              <a:t>transpired</a:t>
            </a:r>
            <a:r>
              <a:rPr lang="en-US" sz="2200" dirty="0"/>
              <a:t> back to the atmosphere. 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  <a:buClr>
                <a:srgbClr val="549E39"/>
              </a:buClr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Understanding and modeling the rainfall – runoff process is therefore important in designing the urban storm drainage system.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  <a:buClr>
                <a:srgbClr val="549E39"/>
              </a:buClr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figure below illustrates schematically many of the processes involved in the generation of runoff.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3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443752"/>
            <a:ext cx="8894624" cy="7754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– Runoff Processes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698181" y="5640585"/>
            <a:ext cx="2286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</a:t>
            </a:r>
            <a:r>
              <a:rPr lang="en-US" dirty="0"/>
              <a:t>: Physical processes involved in runoff generation</a:t>
            </a:r>
            <a:endParaRPr lang="am-E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654" y="1448268"/>
            <a:ext cx="6994851" cy="5363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62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392" y="76200"/>
            <a:ext cx="10489192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F5897">
                    <a:satMod val="130000"/>
                  </a:srgbClr>
                </a:solidFill>
              </a:rPr>
              <a:t>Interception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6794" y="1295400"/>
                <a:ext cx="7866894" cy="5257800"/>
              </a:xfrm>
            </p:spPr>
            <p:txBody>
              <a:bodyPr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400" dirty="0" smtClean="0"/>
                  <a:t>Leaves </a:t>
                </a:r>
                <a:r>
                  <a:rPr lang="en-US" sz="2400" dirty="0"/>
                  <a:t>and stems of vegetation, buildings, </a:t>
                </a:r>
                <a:r>
                  <a:rPr lang="en-US" sz="2400" dirty="0" err="1" smtClean="0"/>
                  <a:t>etc</a:t>
                </a:r>
                <a:r>
                  <a:rPr lang="en-US" sz="2400" dirty="0" smtClean="0"/>
                  <a:t> capture </a:t>
                </a:r>
                <a:r>
                  <a:rPr lang="en-US" sz="2400" dirty="0"/>
                  <a:t>some of the precipitation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n-US" sz="2400" dirty="0" smtClean="0"/>
                  <a:t>Intercepted </a:t>
                </a:r>
                <a:r>
                  <a:rPr lang="en-US" sz="2400" dirty="0"/>
                  <a:t>water is dissipated </a:t>
                </a:r>
                <a:r>
                  <a:rPr lang="en-US" sz="2400" dirty="0" smtClean="0"/>
                  <a:t>by </a:t>
                </a:r>
                <a:r>
                  <a:rPr lang="en-US" sz="2400" dirty="0" smtClean="0"/>
                  <a:t>evaporation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000000"/>
                    </a:solidFill>
                  </a:rPr>
                  <a:t>Factor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   -types </a:t>
                </a:r>
                <a:r>
                  <a:rPr lang="en-US" sz="2400" dirty="0">
                    <a:solidFill>
                      <a:srgbClr val="000000"/>
                    </a:solidFill>
                  </a:rPr>
                  <a:t>of trees /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plants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Amount   -1 </a:t>
                </a:r>
                <a:r>
                  <a:rPr lang="en-US" sz="2400" dirty="0">
                    <a:solidFill>
                      <a:srgbClr val="000000"/>
                    </a:solidFill>
                  </a:rPr>
                  <a:t>to 10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mm</a:t>
                </a:r>
              </a:p>
              <a:p>
                <a:pPr marL="82296" indent="0" algn="just">
                  <a:lnSpc>
                    <a:spcPct val="12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/>
                        </a:rPr>
                        <m:t>𝐼𝑛𝑡𝑒𝑟𝑐𝑒𝑝𝑡𝑖𝑜𝑛</m:t>
                      </m:r>
                      <m:r>
                        <a:rPr lang="en-US" sz="2400" b="0" i="1" dirty="0" smtClean="0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b="0" i="1" dirty="0">
                          <a:solidFill>
                            <a:srgbClr val="0070C0"/>
                          </a:solidFill>
                          <a:latin typeface="Cambria Math"/>
                        </a:rPr>
                        <m:t>𝑚𝑚</m:t>
                      </m:r>
                      <m:r>
                        <a:rPr lang="en-US" sz="2400" b="0" i="1" dirty="0">
                          <a:solidFill>
                            <a:srgbClr val="0070C0"/>
                          </a:solidFill>
                          <a:latin typeface="Cambria Math"/>
                        </a:rPr>
                        <m:t>) = 0.125</m:t>
                      </m:r>
                      <m:r>
                        <a:rPr lang="en-US" sz="2400" b="0" i="1" dirty="0">
                          <a:solidFill>
                            <a:srgbClr val="0070C0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400" b="0" i="1" dirty="0">
                          <a:solidFill>
                            <a:srgbClr val="0070C0"/>
                          </a:solidFill>
                          <a:latin typeface="Cambria Math"/>
                        </a:rPr>
                        <m:t>+0.08</m:t>
                      </m:r>
                      <m:r>
                        <a:rPr lang="en-US" sz="2400" b="0" i="1" dirty="0" err="1">
                          <a:solidFill>
                            <a:srgbClr val="0070C0"/>
                          </a:solidFill>
                          <a:latin typeface="Cambria Math"/>
                        </a:rPr>
                        <m:t>h𝑝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 marL="603504" lvl="2" indent="0" algn="just">
                  <a:spcAft>
                    <a:spcPts val="600"/>
                  </a:spcAft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Where </a:t>
                </a:r>
                <a:r>
                  <a:rPr lang="en-US" sz="2000" dirty="0">
                    <a:solidFill>
                      <a:srgbClr val="000000"/>
                    </a:solidFill>
                  </a:rPr>
                  <a:t>h : vegetation (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ft</a:t>
                </a:r>
                <a:r>
                  <a:rPr lang="en-US" sz="2000" dirty="0">
                    <a:solidFill>
                      <a:srgbClr val="000000"/>
                    </a:solidFill>
                  </a:rPr>
                  <a:t>)</a:t>
                </a:r>
              </a:p>
              <a:p>
                <a:pPr marL="603504" lvl="2" indent="0" algn="just">
                  <a:spcAft>
                    <a:spcPts val="600"/>
                  </a:spcAft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             p </a:t>
                </a:r>
                <a:r>
                  <a:rPr lang="en-US" sz="2000" dirty="0">
                    <a:solidFill>
                      <a:srgbClr val="000000"/>
                    </a:solidFill>
                  </a:rPr>
                  <a:t>: amount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of rainfall (</a:t>
                </a:r>
                <a:r>
                  <a:rPr lang="en-US" sz="2000" dirty="0">
                    <a:solidFill>
                      <a:srgbClr val="000000"/>
                    </a:solidFill>
                  </a:rPr>
                  <a:t>mm)</a:t>
                </a:r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marL="82296" indent="0" algn="just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rgbClr val="000000"/>
                    </a:solidFill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:r>
                  <a:rPr lang="en-US" sz="2400" dirty="0">
                    <a:solidFill>
                      <a:srgbClr val="000000"/>
                    </a:solidFill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:r>
                  <a:rPr lang="en-US" sz="2400" dirty="0">
                    <a:solidFill>
                      <a:srgbClr val="000000"/>
                    </a:solidFill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:endParaRPr lang="en-US" sz="2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2392" y="1295400"/>
                <a:ext cx="10489192" cy="5257800"/>
              </a:xfrm>
              <a:blipFill rotWithShape="1">
                <a:blip r:embed="rId2"/>
                <a:stretch>
                  <a:fillRect t="-928" r="-2169" b="-9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01920"/>
            <a:ext cx="3486484" cy="165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17" r="3717"/>
          <a:stretch/>
        </p:blipFill>
        <p:spPr bwMode="auto">
          <a:xfrm>
            <a:off x="8314268" y="4267201"/>
            <a:ext cx="3454400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31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443752"/>
            <a:ext cx="8894624" cy="7754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Evapotranspiration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447800"/>
            <a:ext cx="8894624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</a:rPr>
              <a:t>Evaporation</a:t>
            </a:r>
            <a:r>
              <a:rPr lang="en-US" sz="2400" dirty="0"/>
              <a:t> from </a:t>
            </a:r>
            <a:r>
              <a:rPr lang="en-US" sz="2400" dirty="0">
                <a:solidFill>
                  <a:srgbClr val="0070C0"/>
                </a:solidFill>
              </a:rPr>
              <a:t>land surface</a:t>
            </a:r>
            <a:r>
              <a:rPr lang="en-US" sz="2400" dirty="0"/>
              <a:t>: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includes direct evaporative loss from:</a:t>
            </a:r>
          </a:p>
          <a:p>
            <a:pPr lvl="2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70C0"/>
                </a:solidFill>
              </a:rPr>
              <a:t>soil surface</a:t>
            </a:r>
          </a:p>
          <a:p>
            <a:pPr lvl="2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70C0"/>
                </a:solidFill>
              </a:rPr>
              <a:t>depression storages </a:t>
            </a:r>
          </a:p>
          <a:p>
            <a:pPr lvl="2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70C0"/>
                </a:solidFill>
              </a:rPr>
              <a:t>intercepted water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</a:rPr>
              <a:t>Transpiration</a:t>
            </a:r>
            <a:r>
              <a:rPr lang="en-US" sz="2400" dirty="0"/>
              <a:t> from </a:t>
            </a:r>
            <a:r>
              <a:rPr lang="en-US" sz="2400" dirty="0">
                <a:solidFill>
                  <a:srgbClr val="0070C0"/>
                </a:solidFill>
              </a:rPr>
              <a:t>vegetation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Depends on heat energy, wind, moisture availability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Short time  ---  </a:t>
            </a:r>
            <a:r>
              <a:rPr lang="en-US" sz="2400" dirty="0">
                <a:solidFill>
                  <a:srgbClr val="FF0000"/>
                </a:solidFill>
              </a:rPr>
              <a:t>neglect EVP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Long time  ---  </a:t>
            </a:r>
            <a:r>
              <a:rPr lang="en-US" sz="2400" dirty="0">
                <a:solidFill>
                  <a:srgbClr val="FF0000"/>
                </a:solidFill>
              </a:rPr>
              <a:t>include EVP </a:t>
            </a:r>
          </a:p>
        </p:txBody>
      </p:sp>
    </p:spTree>
    <p:extLst>
      <p:ext uri="{BB962C8B-B14F-4D97-AF65-F5344CB8AC3E}">
        <p14:creationId xmlns="" xmlns:p14="http://schemas.microsoft.com/office/powerpoint/2010/main" val="25851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363070"/>
            <a:ext cx="9019315" cy="856129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Infiltration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952" y="1219200"/>
            <a:ext cx="5576047" cy="5486400"/>
          </a:xfrm>
        </p:spPr>
        <p:txBody>
          <a:bodyPr>
            <a:noAutofit/>
          </a:bodyPr>
          <a:lstStyle/>
          <a:p>
            <a:pPr algn="just">
              <a:spcAft>
                <a:spcPts val="300"/>
              </a:spcAft>
            </a:pPr>
            <a:r>
              <a:rPr lang="en-US" sz="2400" dirty="0"/>
              <a:t>The process of penetrating of water from the ground surface into the soil.</a:t>
            </a:r>
          </a:p>
          <a:p>
            <a:pPr algn="just">
              <a:spcAft>
                <a:spcPts val="300"/>
              </a:spcAft>
            </a:pPr>
            <a:r>
              <a:rPr lang="en-US" sz="2400" dirty="0"/>
              <a:t>Infiltration rate depends on</a:t>
            </a:r>
          </a:p>
          <a:p>
            <a:pPr lvl="1" algn="just">
              <a:spcAft>
                <a:spcPts val="300"/>
              </a:spcAft>
            </a:pPr>
            <a:r>
              <a:rPr lang="en-US" sz="2200" dirty="0"/>
              <a:t>condition of soil surface (</a:t>
            </a:r>
            <a:r>
              <a:rPr lang="en-US" sz="2000" dirty="0"/>
              <a:t>slope, bare, low, moderate, high)</a:t>
            </a:r>
            <a:endParaRPr lang="en-US" sz="2200" dirty="0"/>
          </a:p>
          <a:p>
            <a:pPr lvl="1" algn="just">
              <a:spcAft>
                <a:spcPts val="300"/>
              </a:spcAft>
            </a:pPr>
            <a:r>
              <a:rPr lang="en-US" sz="2200" dirty="0"/>
              <a:t>existing land cover</a:t>
            </a:r>
          </a:p>
          <a:p>
            <a:pPr lvl="1" algn="just">
              <a:spcAft>
                <a:spcPts val="300"/>
              </a:spcAft>
            </a:pPr>
            <a:r>
              <a:rPr lang="en-US" sz="2200" dirty="0"/>
              <a:t>properties of soil beneath</a:t>
            </a:r>
          </a:p>
          <a:p>
            <a:pPr lvl="2">
              <a:spcAft>
                <a:spcPts val="300"/>
              </a:spcAft>
            </a:pPr>
            <a:r>
              <a:rPr lang="en-US" sz="2000" dirty="0"/>
              <a:t>porosity, hydraulic conductivity and existing </a:t>
            </a:r>
            <a:r>
              <a:rPr lang="en-US" sz="2000" b="1" dirty="0">
                <a:solidFill>
                  <a:srgbClr val="0070C0"/>
                </a:solidFill>
              </a:rPr>
              <a:t>moisture content </a:t>
            </a:r>
            <a:r>
              <a:rPr lang="en-US" sz="2000" dirty="0"/>
              <a:t>of the soil</a:t>
            </a:r>
          </a:p>
          <a:p>
            <a:pPr lvl="1">
              <a:spcAft>
                <a:spcPts val="300"/>
              </a:spcAft>
            </a:pPr>
            <a:r>
              <a:rPr lang="en-US" sz="2200" dirty="0"/>
              <a:t>rainfall intensity and duration</a:t>
            </a:r>
          </a:p>
          <a:p>
            <a:pPr algn="just">
              <a:spcAft>
                <a:spcPts val="300"/>
              </a:spcAft>
            </a:pPr>
            <a:r>
              <a:rPr lang="en-US" sz="2400" dirty="0"/>
              <a:t>Infiltration vary with </a:t>
            </a:r>
            <a:r>
              <a:rPr lang="en-US" sz="2400" dirty="0">
                <a:solidFill>
                  <a:srgbClr val="0070C0"/>
                </a:solidFill>
              </a:rPr>
              <a:t>time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70C0"/>
                </a:solidFill>
              </a:rPr>
              <a:t>space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echo2.epfl.ch/VICAIRE/mod_1a/chapt_8/pictures/Figure8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90"/>
          <a:stretch/>
        </p:blipFill>
        <p:spPr bwMode="auto">
          <a:xfrm>
            <a:off x="7476565" y="3455617"/>
            <a:ext cx="4731085" cy="2913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56320" y="2532286"/>
            <a:ext cx="3368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Influence of initial humidity conditions on the hydrograph's response of a catchment</a:t>
            </a:r>
          </a:p>
        </p:txBody>
      </p:sp>
    </p:spTree>
    <p:extLst>
      <p:ext uri="{BB962C8B-B14F-4D97-AF65-F5344CB8AC3E}">
        <p14:creationId xmlns="" xmlns:p14="http://schemas.microsoft.com/office/powerpoint/2010/main" val="8877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416858"/>
            <a:ext cx="9005461" cy="80234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Infiltration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4" y="1447800"/>
            <a:ext cx="9022976" cy="5105400"/>
          </a:xfrm>
        </p:spPr>
        <p:txBody>
          <a:bodyPr>
            <a:noAutofit/>
          </a:bodyPr>
          <a:lstStyle/>
          <a:p>
            <a:pPr algn="just">
              <a:spcBef>
                <a:spcPts val="400"/>
              </a:spcBef>
            </a:pPr>
            <a:r>
              <a:rPr lang="en-US" sz="2400" dirty="0"/>
              <a:t>Rainfall intensity (I) occurs on a plain </a:t>
            </a:r>
            <a:r>
              <a:rPr lang="en-US" sz="2400" dirty="0">
                <a:solidFill>
                  <a:srgbClr val="0070C0"/>
                </a:solidFill>
              </a:rPr>
              <a:t>sloping ground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Infiltration rate (f)</a:t>
            </a:r>
          </a:p>
          <a:p>
            <a:pPr algn="just">
              <a:spcBef>
                <a:spcPts val="400"/>
              </a:spcBef>
            </a:pPr>
            <a:r>
              <a:rPr lang="en-US" sz="2400" dirty="0"/>
              <a:t>Runoff = the </a:t>
            </a:r>
            <a:r>
              <a:rPr lang="en-US" sz="2400" dirty="0">
                <a:solidFill>
                  <a:srgbClr val="0070C0"/>
                </a:solidFill>
              </a:rPr>
              <a:t>excess</a:t>
            </a:r>
            <a:r>
              <a:rPr lang="en-US" sz="2400" dirty="0"/>
              <a:t> precipitation over </a:t>
            </a:r>
            <a:r>
              <a:rPr lang="en-US" sz="2400" dirty="0">
                <a:solidFill>
                  <a:srgbClr val="0070C0"/>
                </a:solidFill>
              </a:rPr>
              <a:t>infiltration</a:t>
            </a:r>
            <a:r>
              <a:rPr lang="en-US" sz="2400" dirty="0"/>
              <a:t> </a:t>
            </a:r>
          </a:p>
          <a:p>
            <a:pPr marL="82296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400" dirty="0"/>
              <a:t>                 = </a:t>
            </a:r>
            <a:r>
              <a:rPr lang="en-US" sz="2400" b="1" dirty="0"/>
              <a:t>I - 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104598"/>
            <a:ext cx="6934200" cy="3248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276600"/>
            <a:ext cx="329273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Infiltration excess overland flow is particularly obvious on </a:t>
            </a:r>
            <a:r>
              <a:rPr lang="en-US" sz="2000" b="1" dirty="0">
                <a:solidFill>
                  <a:srgbClr val="FF0000"/>
                </a:solidFill>
              </a:rPr>
              <a:t>paved urban areas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994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416858"/>
            <a:ext cx="9005461" cy="80234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Infiltration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325880"/>
            <a:ext cx="10239374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In most </a:t>
            </a:r>
            <a:r>
              <a:rPr lang="en-US" sz="2400" dirty="0">
                <a:solidFill>
                  <a:srgbClr val="0070C0"/>
                </a:solidFill>
              </a:rPr>
              <a:t>humid regions </a:t>
            </a:r>
            <a:r>
              <a:rPr lang="en-US" sz="2400" dirty="0"/>
              <a:t>infiltration capacities are high because: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vegetation protects the soil from r</a:t>
            </a:r>
            <a:r>
              <a:rPr lang="en-US" sz="2200" dirty="0">
                <a:solidFill>
                  <a:srgbClr val="0070C0"/>
                </a:solidFill>
              </a:rPr>
              <a:t>ain-packing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dispersal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the supply of humus &amp; activity of micro fauna create an </a:t>
            </a:r>
            <a:r>
              <a:rPr lang="en-US" sz="2200" dirty="0">
                <a:solidFill>
                  <a:srgbClr val="0070C0"/>
                </a:solidFill>
              </a:rPr>
              <a:t>open soil structure 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Rainfall intensities generally do not exceed infiltration capacities and infiltration excess runoff is rare.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Overland flow can occur, when the soil profile is saturated.</a:t>
            </a:r>
            <a:endParaRPr lang="en-US" sz="2200" dirty="0"/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>
                <a:solidFill>
                  <a:srgbClr val="0070C0"/>
                </a:solidFill>
              </a:rPr>
              <a:t>Saturation excess </a:t>
            </a:r>
            <a:r>
              <a:rPr lang="en-US" sz="2200" dirty="0"/>
              <a:t>OF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915" y="4358640"/>
            <a:ext cx="676275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91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1" y="416858"/>
            <a:ext cx="9447414" cy="80234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Infiltration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1" y="1325880"/>
            <a:ext cx="3901439" cy="51054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shaded areas</a:t>
            </a:r>
            <a:r>
              <a:rPr lang="en-US" sz="2400" dirty="0"/>
              <a:t>: 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precipitation falling at a rate exceeding the infiltration rate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dark grey area: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rainfall that enters </a:t>
            </a:r>
            <a:r>
              <a:rPr lang="en-US" sz="2000" dirty="0">
                <a:solidFill>
                  <a:srgbClr val="FF0000"/>
                </a:solidFill>
              </a:rPr>
              <a:t>depression storage</a:t>
            </a:r>
            <a:r>
              <a:rPr lang="en-US" sz="2000" dirty="0"/>
              <a:t>, which is filled before runoff occurs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0070C0"/>
                </a:solidFill>
              </a:rPr>
              <a:t>light grey shading: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rainfall that becomes </a:t>
            </a:r>
            <a:r>
              <a:rPr lang="en-US" sz="2000" dirty="0">
                <a:solidFill>
                  <a:srgbClr val="FF0000"/>
                </a:solidFill>
              </a:rPr>
              <a:t>overland flow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67" r="1566"/>
          <a:stretch/>
        </p:blipFill>
        <p:spPr>
          <a:xfrm>
            <a:off x="5943601" y="45720"/>
            <a:ext cx="6233160" cy="6755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749" y="391551"/>
            <a:ext cx="9621608" cy="687741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748" y="1295400"/>
            <a:ext cx="10002129" cy="3124200"/>
          </a:xfrm>
        </p:spPr>
        <p:txBody>
          <a:bodyPr>
            <a:normAutofit/>
          </a:bodyPr>
          <a:lstStyle/>
          <a:p>
            <a:pPr lvl="0" algn="just">
              <a:lnSpc>
                <a:spcPct val="130000"/>
              </a:lnSpc>
              <a:spcAft>
                <a:spcPts val="600"/>
              </a:spcAft>
              <a:buClr>
                <a:srgbClr val="6076B4"/>
              </a:buClr>
            </a:pPr>
            <a:r>
              <a:rPr lang="en-US" sz="2400" b="1" dirty="0">
                <a:solidFill>
                  <a:srgbClr val="0070C0"/>
                </a:solidFill>
              </a:rPr>
              <a:t>Urban drainage systems </a:t>
            </a:r>
            <a:r>
              <a:rPr lang="en-US" sz="2400" dirty="0">
                <a:solidFill>
                  <a:prstClr val="black"/>
                </a:solidFill>
              </a:rPr>
              <a:t>handle these two types of water 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Clr>
                <a:srgbClr val="6076B4"/>
              </a:buClr>
            </a:pPr>
            <a:r>
              <a:rPr lang="en-US" sz="2300" dirty="0">
                <a:solidFill>
                  <a:prstClr val="black"/>
                </a:solidFill>
              </a:rPr>
              <a:t>to </a:t>
            </a:r>
            <a:r>
              <a:rPr lang="en-US" sz="2300" b="1" dirty="0">
                <a:solidFill>
                  <a:srgbClr val="0070C0"/>
                </a:solidFill>
              </a:rPr>
              <a:t>minimize</a:t>
            </a:r>
            <a:r>
              <a:rPr lang="en-US" sz="2300" dirty="0">
                <a:solidFill>
                  <a:prstClr val="black"/>
                </a:solidFill>
              </a:rPr>
              <a:t> the problems caused to </a:t>
            </a:r>
            <a:r>
              <a:rPr lang="en-US" sz="2300" dirty="0">
                <a:solidFill>
                  <a:srgbClr val="0070C0"/>
                </a:solidFill>
              </a:rPr>
              <a:t>human life </a:t>
            </a:r>
            <a:r>
              <a:rPr lang="en-US" sz="2300" dirty="0">
                <a:solidFill>
                  <a:prstClr val="black"/>
                </a:solidFill>
              </a:rPr>
              <a:t>and the </a:t>
            </a:r>
            <a:r>
              <a:rPr lang="en-US" sz="2300" dirty="0">
                <a:solidFill>
                  <a:srgbClr val="0070C0"/>
                </a:solidFill>
              </a:rPr>
              <a:t>environment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400" dirty="0"/>
              <a:t>Urban drainage has two major </a:t>
            </a:r>
            <a:r>
              <a:rPr lang="en-US" sz="2400" dirty="0">
                <a:solidFill>
                  <a:srgbClr val="0070C0"/>
                </a:solidFill>
              </a:rPr>
              <a:t>interfaces</a:t>
            </a:r>
            <a:r>
              <a:rPr lang="en-US" sz="2400" dirty="0"/>
              <a:t>:</a:t>
            </a:r>
          </a:p>
          <a:p>
            <a:pPr lvl="1">
              <a:lnSpc>
                <a:spcPct val="130000"/>
              </a:lnSpc>
              <a:spcAft>
                <a:spcPts val="600"/>
              </a:spcAft>
            </a:pPr>
            <a:r>
              <a:rPr lang="en-US" sz="2200" dirty="0"/>
              <a:t>with the </a:t>
            </a:r>
            <a:r>
              <a:rPr lang="en-US" sz="2200" dirty="0">
                <a:solidFill>
                  <a:srgbClr val="0070C0"/>
                </a:solidFill>
              </a:rPr>
              <a:t>public</a:t>
            </a:r>
            <a:r>
              <a:rPr lang="en-US" sz="2200" dirty="0"/>
              <a:t> and with the </a:t>
            </a:r>
            <a:r>
              <a:rPr lang="en-US" sz="2200" dirty="0">
                <a:solidFill>
                  <a:srgbClr val="0070C0"/>
                </a:solidFill>
              </a:rPr>
              <a:t>environment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05" t="45526" r="15198" b="25767"/>
          <a:stretch/>
        </p:blipFill>
        <p:spPr bwMode="auto">
          <a:xfrm>
            <a:off x="2590800" y="4364234"/>
            <a:ext cx="7918182" cy="21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49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401782"/>
            <a:ext cx="8853061" cy="8174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Surface runoff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343891"/>
            <a:ext cx="8929254" cy="5209309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excess over infiltration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releases from houses, industries and irrigation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discharge from springs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secretion (or exfiltration) from saturated and unsaturated soil as base flow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24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33" name="Rectangle 1041"/>
          <p:cNvSpPr>
            <a:spLocks noGrp="1" noChangeArrowheads="1"/>
          </p:cNvSpPr>
          <p:nvPr>
            <p:ph type="body" idx="1"/>
          </p:nvPr>
        </p:nvSpPr>
        <p:spPr>
          <a:xfrm>
            <a:off x="2256416" y="1331259"/>
            <a:ext cx="9630784" cy="5365376"/>
          </a:xfrm>
        </p:spPr>
        <p:txBody>
          <a:bodyPr>
            <a:normAutofit/>
          </a:bodyPr>
          <a:lstStyle/>
          <a:p>
            <a:r>
              <a:rPr lang="en-US" sz="2400" dirty="0"/>
              <a:t>The runoff rate and its volume from an area, mainly influenced by following two factors:</a:t>
            </a:r>
          </a:p>
          <a:p>
            <a:pPr lvl="1"/>
            <a:r>
              <a:rPr lang="en-US" sz="2200" dirty="0"/>
              <a:t>climatic factors</a:t>
            </a:r>
          </a:p>
          <a:p>
            <a:pPr lvl="1"/>
            <a:r>
              <a:rPr lang="en-US" sz="2200" dirty="0"/>
              <a:t>physiographic factors</a:t>
            </a:r>
          </a:p>
          <a:p>
            <a:r>
              <a:rPr lang="en-US" altLang="am-ET" sz="2400" b="1" dirty="0"/>
              <a:t>Climatic factors</a:t>
            </a:r>
            <a:r>
              <a:rPr lang="en-US" altLang="am-ET" sz="2400" dirty="0"/>
              <a:t>:</a:t>
            </a:r>
          </a:p>
          <a:p>
            <a:pPr lvl="1"/>
            <a:r>
              <a:rPr lang="en-US" altLang="am-ET" sz="2200" dirty="0"/>
              <a:t>form of precipitation (rainfall, snow or hails)</a:t>
            </a:r>
          </a:p>
          <a:p>
            <a:pPr lvl="1"/>
            <a:r>
              <a:rPr lang="en-US" altLang="am-ET" sz="2200" dirty="0"/>
              <a:t>rainfall intensity (</a:t>
            </a:r>
            <a:r>
              <a:rPr lang="en-US" altLang="am-ET" sz="2000" dirty="0"/>
              <a:t>high intensities rainfall yield higher runoff</a:t>
            </a:r>
            <a:r>
              <a:rPr lang="en-US" altLang="am-ET" sz="2200" dirty="0"/>
              <a:t>)</a:t>
            </a:r>
          </a:p>
          <a:p>
            <a:pPr lvl="1"/>
            <a:r>
              <a:rPr lang="en-US" altLang="am-ET" sz="2200" dirty="0"/>
              <a:t>duration of rainfall </a:t>
            </a:r>
          </a:p>
          <a:p>
            <a:pPr lvl="2"/>
            <a:r>
              <a:rPr lang="en-US" altLang="am-ET" sz="2000" dirty="0"/>
              <a:t>infiltration rate of the soil goes on decreasing with the duration of rainfall</a:t>
            </a:r>
          </a:p>
          <a:p>
            <a:pPr lvl="1"/>
            <a:r>
              <a:rPr lang="en-US" altLang="am-ET" sz="2200" dirty="0"/>
              <a:t>rainfall distribution</a:t>
            </a:r>
          </a:p>
          <a:p>
            <a:pPr lvl="1"/>
            <a:r>
              <a:rPr lang="en-US" altLang="am-ET" sz="2200" dirty="0"/>
              <a:t>direction of the prevailing wind</a:t>
            </a:r>
            <a:endParaRPr lang="en-GB" altLang="am-ET" sz="2200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73569" y="313614"/>
            <a:ext cx="9358137" cy="8278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altLang="am-ET" dirty="0"/>
              <a:t>Factors affecting runoff</a:t>
            </a:r>
          </a:p>
        </p:txBody>
      </p:sp>
    </p:spTree>
    <p:extLst>
      <p:ext uri="{BB962C8B-B14F-4D97-AF65-F5344CB8AC3E}">
        <p14:creationId xmlns="" xmlns:p14="http://schemas.microsoft.com/office/powerpoint/2010/main" val="8044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33" name="Rectangle 1041"/>
          <p:cNvSpPr>
            <a:spLocks noGrp="1" noChangeArrowheads="1"/>
          </p:cNvSpPr>
          <p:nvPr>
            <p:ph type="body" idx="1"/>
          </p:nvPr>
        </p:nvSpPr>
        <p:spPr>
          <a:xfrm>
            <a:off x="2393576" y="1341120"/>
            <a:ext cx="9493624" cy="5455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/>
              <a:t>Physiographic factors</a:t>
            </a:r>
            <a:r>
              <a:rPr lang="en-US" b="1" dirty="0"/>
              <a:t>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200" dirty="0"/>
              <a:t>different characteristics of watershed and channel: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size of watershed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shape of watershed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slope of watershed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land use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soil moisture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soil type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topographic characteristic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type and degree of imperviousness </a:t>
            </a: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73569" y="313614"/>
            <a:ext cx="9358137" cy="8278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altLang="am-ET" dirty="0"/>
              <a:t>Factors affecting runoff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1098"/>
          <a:stretch/>
        </p:blipFill>
        <p:spPr>
          <a:xfrm>
            <a:off x="8747842" y="2285135"/>
            <a:ext cx="2877647" cy="237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470"/>
          <a:stretch/>
        </p:blipFill>
        <p:spPr>
          <a:xfrm>
            <a:off x="8851782" y="4595087"/>
            <a:ext cx="2669765" cy="226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0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33" name="Rectangle 1041"/>
          <p:cNvSpPr>
            <a:spLocks noGrp="1" noChangeArrowheads="1"/>
          </p:cNvSpPr>
          <p:nvPr>
            <p:ph type="body" idx="1"/>
          </p:nvPr>
        </p:nvSpPr>
        <p:spPr>
          <a:xfrm>
            <a:off x="2393576" y="1341120"/>
            <a:ext cx="9493624" cy="5455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/>
              <a:t>Physiographic factors</a:t>
            </a:r>
            <a:r>
              <a:rPr lang="en-US" b="1" dirty="0"/>
              <a:t>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200" dirty="0"/>
              <a:t>The influence of watershed shape on the hydrograph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endParaRPr lang="en-GB" altLang="am-ET" sz="2000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73569" y="313614"/>
            <a:ext cx="9358137" cy="82789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altLang="am-ET" dirty="0"/>
              <a:t>Factors affecting runoff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76" y="2510388"/>
            <a:ext cx="6127821" cy="432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0873" y="5289310"/>
            <a:ext cx="313112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long shape </a:t>
            </a:r>
            <a:r>
              <a:rPr lang="en-US" dirty="0"/>
              <a:t>watershed generates, for the same rainfall, a </a:t>
            </a:r>
            <a:r>
              <a:rPr lang="en-US" dirty="0">
                <a:solidFill>
                  <a:srgbClr val="0070C0"/>
                </a:solidFill>
              </a:rPr>
              <a:t>lower outlet flow</a:t>
            </a:r>
            <a:r>
              <a:rPr lang="en-US" dirty="0"/>
              <a:t>, as the </a:t>
            </a:r>
            <a:r>
              <a:rPr lang="en-US" dirty="0">
                <a:solidFill>
                  <a:srgbClr val="0070C0"/>
                </a:solidFill>
              </a:rPr>
              <a:t>concentration time is higher</a:t>
            </a:r>
            <a:r>
              <a:rPr lang="en-US" dirty="0"/>
              <a:t>.</a:t>
            </a:r>
            <a:endParaRPr lang="am-ET" dirty="0"/>
          </a:p>
        </p:txBody>
      </p:sp>
    </p:spTree>
    <p:extLst>
      <p:ext uri="{BB962C8B-B14F-4D97-AF65-F5344CB8AC3E}">
        <p14:creationId xmlns="" xmlns:p14="http://schemas.microsoft.com/office/powerpoint/2010/main" val="8810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21804"/>
            <a:ext cx="9109364" cy="74499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Factors affecting runoff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4" y="1524000"/>
            <a:ext cx="5151126" cy="365760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catchment area </a:t>
            </a:r>
            <a:r>
              <a:rPr lang="en-US" sz="2400" dirty="0"/>
              <a:t>to be drained is required to be defined based on the </a:t>
            </a:r>
            <a:r>
              <a:rPr lang="en-US" sz="2400" dirty="0">
                <a:solidFill>
                  <a:srgbClr val="0070C0"/>
                </a:solidFill>
              </a:rPr>
              <a:t>topography</a:t>
            </a:r>
            <a:r>
              <a:rPr lang="en-US" sz="2400" dirty="0"/>
              <a:t> of the area.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70C0"/>
                </a:solidFill>
              </a:rPr>
              <a:t>Urban catchments </a:t>
            </a:r>
            <a:r>
              <a:rPr lang="en-US" sz="2200" dirty="0">
                <a:solidFill>
                  <a:prstClr val="black"/>
                </a:solidFill>
              </a:rPr>
              <a:t>are usually modeled not as a </a:t>
            </a:r>
            <a:r>
              <a:rPr lang="en-US" sz="2200" dirty="0">
                <a:solidFill>
                  <a:srgbClr val="FF0000"/>
                </a:solidFill>
              </a:rPr>
              <a:t>single catchment </a:t>
            </a:r>
            <a:r>
              <a:rPr lang="en-US" sz="2200" dirty="0">
                <a:solidFill>
                  <a:prstClr val="black"/>
                </a:solidFill>
              </a:rPr>
              <a:t>but as </a:t>
            </a:r>
            <a:r>
              <a:rPr lang="en-US" sz="2200" dirty="0">
                <a:solidFill>
                  <a:srgbClr val="FF0000"/>
                </a:solidFill>
              </a:rPr>
              <a:t>collection</a:t>
            </a:r>
            <a:r>
              <a:rPr lang="en-US" sz="2200" dirty="0">
                <a:solidFill>
                  <a:prstClr val="black"/>
                </a:solidFill>
              </a:rPr>
              <a:t> of </a:t>
            </a:r>
            <a:r>
              <a:rPr lang="en-US" sz="2200" dirty="0">
                <a:solidFill>
                  <a:srgbClr val="0070C0"/>
                </a:solidFill>
              </a:rPr>
              <a:t>sub-catchments</a:t>
            </a:r>
            <a:r>
              <a:rPr lang="en-US" sz="2200" dirty="0">
                <a:solidFill>
                  <a:prstClr val="black"/>
                </a:solidFill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7393"/>
            <a:ext cx="2641092" cy="266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32" y="1128451"/>
            <a:ext cx="3615988" cy="498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80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0800" y="152400"/>
            <a:ext cx="9997440" cy="914400"/>
          </a:xfrm>
        </p:spPr>
        <p:txBody>
          <a:bodyPr/>
          <a:lstStyle/>
          <a:p>
            <a:r>
              <a:rPr lang="en-US" dirty="0"/>
              <a:t>Effective </a:t>
            </a:r>
            <a:r>
              <a:rPr lang="en-US" dirty="0" smtClean="0"/>
              <a:t>rainfall (Runoff)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2400" y="2514600"/>
            <a:ext cx="10590784" cy="3886200"/>
          </a:xfrm>
        </p:spPr>
        <p:txBody>
          <a:bodyPr>
            <a:normAutofit/>
          </a:bodyPr>
          <a:lstStyle/>
          <a:p>
            <a:pPr marL="356616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Where</a:t>
            </a:r>
            <a:r>
              <a:rPr lang="en-US" sz="2400" dirty="0"/>
              <a:t>:</a:t>
            </a:r>
          </a:p>
          <a:p>
            <a:pPr marL="1254125" lvl="1" indent="-587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R(t</a:t>
            </a:r>
            <a:r>
              <a:rPr lang="en-US" sz="2400" dirty="0" smtClean="0"/>
              <a:t>) = </a:t>
            </a:r>
            <a:r>
              <a:rPr lang="en-US" sz="2400" dirty="0"/>
              <a:t>Actual </a:t>
            </a:r>
            <a:r>
              <a:rPr lang="en-US" sz="2400" dirty="0" smtClean="0"/>
              <a:t>precipitation </a:t>
            </a:r>
            <a:r>
              <a:rPr lang="en-US" sz="2400" dirty="0"/>
              <a:t>at </a:t>
            </a:r>
            <a:r>
              <a:rPr lang="en-US" sz="2400" dirty="0" smtClean="0"/>
              <a:t>time t</a:t>
            </a:r>
            <a:r>
              <a:rPr lang="en-US" sz="2400" dirty="0"/>
              <a:t>,</a:t>
            </a:r>
          </a:p>
          <a:p>
            <a:pPr marL="1254125" lvl="1" indent="-587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Q</a:t>
            </a:r>
            <a:r>
              <a:rPr lang="en-US" sz="2400" baseline="-25000" dirty="0"/>
              <a:t>E</a:t>
            </a:r>
            <a:r>
              <a:rPr lang="en-US" sz="2400" dirty="0" smtClean="0"/>
              <a:t> </a:t>
            </a:r>
            <a:r>
              <a:rPr lang="en-US" sz="2400" dirty="0"/>
              <a:t>(t</a:t>
            </a:r>
            <a:r>
              <a:rPr lang="en-US" sz="2400" dirty="0" smtClean="0"/>
              <a:t>) = Evaporation </a:t>
            </a:r>
            <a:r>
              <a:rPr lang="en-US" sz="2400" dirty="0"/>
              <a:t>loss at </a:t>
            </a:r>
            <a:r>
              <a:rPr lang="en-US" sz="2400" dirty="0" smtClean="0"/>
              <a:t>time t,</a:t>
            </a:r>
            <a:endParaRPr lang="en-US" sz="2400" dirty="0"/>
          </a:p>
          <a:p>
            <a:pPr marL="1254125" lvl="1" indent="-587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Q</a:t>
            </a:r>
            <a:r>
              <a:rPr lang="en-US" sz="2400" baseline="-25000" dirty="0" smtClean="0"/>
              <a:t>I1</a:t>
            </a:r>
            <a:r>
              <a:rPr lang="en-US" sz="2400" dirty="0" smtClean="0"/>
              <a:t> </a:t>
            </a:r>
            <a:r>
              <a:rPr lang="en-US" sz="2400" dirty="0"/>
              <a:t>(t) = Initial </a:t>
            </a:r>
            <a:r>
              <a:rPr lang="en-US" sz="2400" dirty="0" smtClean="0"/>
              <a:t>loss </a:t>
            </a:r>
            <a:r>
              <a:rPr lang="en-US" sz="2400" dirty="0"/>
              <a:t>at </a:t>
            </a:r>
            <a:r>
              <a:rPr lang="en-US" sz="2400" dirty="0" smtClean="0"/>
              <a:t>time t</a:t>
            </a:r>
            <a:r>
              <a:rPr lang="en-US" sz="2400" dirty="0"/>
              <a:t>,</a:t>
            </a:r>
          </a:p>
          <a:p>
            <a:pPr marL="1254125" lvl="1" indent="-587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/>
              <a:t>Q</a:t>
            </a:r>
            <a:r>
              <a:rPr lang="en-US" sz="2400" baseline="-25000" dirty="0"/>
              <a:t>I2</a:t>
            </a:r>
            <a:r>
              <a:rPr lang="en-US" sz="2400" dirty="0" smtClean="0"/>
              <a:t> </a:t>
            </a:r>
            <a:r>
              <a:rPr lang="en-US" sz="2400" dirty="0"/>
              <a:t>(t</a:t>
            </a:r>
            <a:r>
              <a:rPr lang="en-US" sz="2400" dirty="0" smtClean="0"/>
              <a:t>) = Infiltration loss </a:t>
            </a:r>
            <a:r>
              <a:rPr lang="en-US" sz="2400" dirty="0"/>
              <a:t>at </a:t>
            </a:r>
            <a:r>
              <a:rPr lang="en-US" sz="2400" dirty="0" smtClean="0"/>
              <a:t>time t,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1059426" y="1549414"/>
                <a:ext cx="8077200" cy="557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2296">
                  <a:spcBef>
                    <a:spcPts val="600"/>
                  </a:spcBef>
                  <a:buClr>
                    <a:srgbClr val="3891A7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568" y="1549415"/>
                <a:ext cx="10769600" cy="557717"/>
              </a:xfrm>
              <a:prstGeom prst="rect">
                <a:avLst/>
              </a:prstGeom>
              <a:blipFill rotWithShape="1">
                <a:blip r:embed="rId2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6155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4"/>
          <a:stretch/>
        </p:blipFill>
        <p:spPr bwMode="auto">
          <a:xfrm>
            <a:off x="2585884" y="579120"/>
            <a:ext cx="8005916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oncrete drainage pipe diameter of 1 meter Stock Photo - 143279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04" r="7484"/>
          <a:stretch/>
        </p:blipFill>
        <p:spPr bwMode="auto">
          <a:xfrm>
            <a:off x="5486400" y="5715001"/>
            <a:ext cx="1676400" cy="1105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Elbow 2"/>
          <p:cNvCxnSpPr>
            <a:cxnSpLocks/>
          </p:cNvCxnSpPr>
          <p:nvPr/>
        </p:nvCxnSpPr>
        <p:spPr>
          <a:xfrm>
            <a:off x="3962400" y="6431280"/>
            <a:ext cx="1524000" cy="121920"/>
          </a:xfrm>
          <a:prstGeom prst="bentConnector3">
            <a:avLst>
              <a:gd name="adj1" fmla="val 1818"/>
            </a:avLst>
          </a:prstGeom>
          <a:ln w="889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/>
          <p:cNvCxnSpPr/>
          <p:nvPr/>
        </p:nvCxnSpPr>
        <p:spPr>
          <a:xfrm rot="10800000" flipV="1">
            <a:off x="6781800" y="4876800"/>
            <a:ext cx="2514600" cy="1066800"/>
          </a:xfrm>
          <a:prstGeom prst="curvedConnector3">
            <a:avLst>
              <a:gd name="adj1" fmla="val 34022"/>
            </a:avLst>
          </a:prstGeom>
          <a:ln w="34925" cap="flat" cmpd="sng" algn="ctr">
            <a:solidFill>
              <a:srgbClr val="FF0000"/>
            </a:solidFill>
            <a:prstDash val="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237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318651"/>
            <a:ext cx="8894624" cy="83127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855" y="1219200"/>
            <a:ext cx="9185563" cy="5410200"/>
          </a:xfrm>
        </p:spPr>
        <p:txBody>
          <a:bodyPr>
            <a:no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600" dirty="0"/>
              <a:t>Important parameters for </a:t>
            </a:r>
            <a:r>
              <a:rPr lang="en-US" sz="2600" dirty="0">
                <a:solidFill>
                  <a:srgbClr val="0070C0"/>
                </a:solidFill>
              </a:rPr>
              <a:t>design</a:t>
            </a:r>
            <a:r>
              <a:rPr lang="en-US" sz="2600" dirty="0"/>
              <a:t> of </a:t>
            </a:r>
            <a:r>
              <a:rPr lang="en-US" sz="2600" dirty="0">
                <a:solidFill>
                  <a:srgbClr val="0070C0"/>
                </a:solidFill>
              </a:rPr>
              <a:t>storm water drainage</a:t>
            </a:r>
            <a:r>
              <a:rPr lang="en-US" sz="2600" dirty="0"/>
              <a:t> in a catchment area: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rainfall intensity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rainfall duration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rainfall depth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spatial variation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recurrence interval of rainfall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600" b="1" dirty="0">
                <a:solidFill>
                  <a:srgbClr val="0070C0"/>
                </a:solidFill>
              </a:rPr>
              <a:t>Intensity-Duration-Frequency (IDF) curves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presents rainfall characteristics at </a:t>
            </a:r>
            <a:r>
              <a:rPr lang="en-US" sz="2200" b="1" dirty="0">
                <a:solidFill>
                  <a:srgbClr val="0070C0"/>
                </a:solidFill>
              </a:rPr>
              <a:t>location</a:t>
            </a:r>
            <a:r>
              <a:rPr lang="en-US" sz="2200" dirty="0"/>
              <a:t> by </a:t>
            </a:r>
            <a:r>
              <a:rPr lang="en-US" sz="2200" dirty="0">
                <a:solidFill>
                  <a:srgbClr val="0070C0"/>
                </a:solidFill>
              </a:rPr>
              <a:t>statistical analysis</a:t>
            </a:r>
            <a:r>
              <a:rPr lang="en-US" sz="2200" dirty="0"/>
              <a:t>.</a:t>
            </a:r>
          </a:p>
          <a:p>
            <a:pPr lvl="1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provide </a:t>
            </a:r>
            <a:r>
              <a:rPr lang="en-US" sz="2200" dirty="0">
                <a:solidFill>
                  <a:srgbClr val="0070C0"/>
                </a:solidFill>
              </a:rPr>
              <a:t>average rainfall intensities </a:t>
            </a:r>
            <a:r>
              <a:rPr lang="en-US" sz="2200" dirty="0"/>
              <a:t>corresponding to a particular </a:t>
            </a:r>
            <a:r>
              <a:rPr lang="en-US" sz="2200" dirty="0">
                <a:solidFill>
                  <a:srgbClr val="0070C0"/>
                </a:solidFill>
              </a:rPr>
              <a:t>return period </a:t>
            </a:r>
            <a:r>
              <a:rPr lang="en-US" sz="2200" dirty="0"/>
              <a:t>for </a:t>
            </a:r>
            <a:r>
              <a:rPr lang="en-US" sz="2200" dirty="0">
                <a:solidFill>
                  <a:srgbClr val="0070C0"/>
                </a:solidFill>
              </a:rPr>
              <a:t>different durations.</a:t>
            </a:r>
            <a:endParaRPr lang="en-US" sz="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47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3" y="159330"/>
            <a:ext cx="9116297" cy="773113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Variability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24135040"/>
              </p:ext>
            </p:extLst>
          </p:nvPr>
        </p:nvGraphicFramePr>
        <p:xfrm>
          <a:off x="1536700" y="849313"/>
          <a:ext cx="10296712" cy="6008687"/>
        </p:xfrm>
        <a:graphic>
          <a:graphicData uri="http://schemas.openxmlformats.org/presentationml/2006/ole">
            <p:oleObj spid="_x0000_s2224" name="Chart" r:id="rId4" imgW="10859040" imgH="6862680" progId="Excel.Sheet.8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9414155" y="1437760"/>
            <a:ext cx="2292935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Temporal Variability</a:t>
            </a:r>
            <a:endParaRPr lang="am-ET" dirty="0"/>
          </a:p>
        </p:txBody>
      </p:sp>
    </p:spTree>
    <p:extLst>
      <p:ext uri="{BB962C8B-B14F-4D97-AF65-F5344CB8AC3E}">
        <p14:creationId xmlns="" xmlns:p14="http://schemas.microsoft.com/office/powerpoint/2010/main" val="32747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76200"/>
            <a:ext cx="9186498" cy="63092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Variability</a:t>
            </a:r>
          </a:p>
        </p:txBody>
      </p:sp>
      <p:grpSp>
        <p:nvGrpSpPr>
          <p:cNvPr id="5" name="Group 51"/>
          <p:cNvGrpSpPr>
            <a:grpSpLocks noChangeAspect="1"/>
          </p:cNvGrpSpPr>
          <p:nvPr/>
        </p:nvGrpSpPr>
        <p:grpSpPr bwMode="auto">
          <a:xfrm>
            <a:off x="1506071" y="1219200"/>
            <a:ext cx="10685929" cy="5437094"/>
            <a:chOff x="1842" y="94"/>
            <a:chExt cx="3791" cy="2122"/>
          </a:xfrm>
        </p:grpSpPr>
        <p:grpSp>
          <p:nvGrpSpPr>
            <p:cNvPr id="8" name="Group 52"/>
            <p:cNvGrpSpPr>
              <a:grpSpLocks noChangeAspect="1"/>
            </p:cNvGrpSpPr>
            <p:nvPr/>
          </p:nvGrpSpPr>
          <p:grpSpPr bwMode="auto">
            <a:xfrm>
              <a:off x="1842" y="94"/>
              <a:ext cx="3791" cy="2122"/>
              <a:chOff x="1812" y="95"/>
              <a:chExt cx="3732" cy="2089"/>
            </a:xfrm>
          </p:grpSpPr>
          <p:grpSp>
            <p:nvGrpSpPr>
              <p:cNvPr id="12" name="Group 53"/>
              <p:cNvGrpSpPr>
                <a:grpSpLocks noChangeAspect="1"/>
              </p:cNvGrpSpPr>
              <p:nvPr/>
            </p:nvGrpSpPr>
            <p:grpSpPr bwMode="auto">
              <a:xfrm>
                <a:off x="1812" y="95"/>
                <a:ext cx="3732" cy="2089"/>
                <a:chOff x="0" y="0"/>
                <a:chExt cx="9637" cy="5723"/>
              </a:xfrm>
            </p:grpSpPr>
            <p:sp>
              <p:nvSpPr>
                <p:cNvPr id="14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0"/>
                  <a:ext cx="9637" cy="57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m-ET"/>
                </a:p>
              </p:txBody>
            </p:sp>
            <p:grpSp>
              <p:nvGrpSpPr>
                <p:cNvPr id="15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44" y="45"/>
                  <a:ext cx="9539" cy="5527"/>
                  <a:chOff x="44" y="45"/>
                  <a:chExt cx="9539" cy="5527"/>
                </a:xfrm>
              </p:grpSpPr>
              <p:sp>
                <p:nvSpPr>
                  <p:cNvPr id="49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" y="45"/>
                    <a:ext cx="9539" cy="5527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0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86" y="846"/>
                    <a:ext cx="8177" cy="38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1" name="Line 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4032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2" name="Line 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3400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3" name="Line 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2759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4" name="Line 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2118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5" name="Line 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1477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6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86" y="846"/>
                    <a:ext cx="8177" cy="3827"/>
                  </a:xfrm>
                  <a:prstGeom prst="rect">
                    <a:avLst/>
                  </a:prstGeom>
                  <a:noFill/>
                  <a:ln w="5715">
                    <a:solidFill>
                      <a:srgbClr val="80808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7" name="Line 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846"/>
                    <a:ext cx="1" cy="382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8" name="Line 6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4673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59" name="Line 6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4032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0" name="Line 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3400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1" name="Line 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2759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2" name="Line 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2118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3" name="Line 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3" y="1477"/>
                    <a:ext cx="6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4" name="Line 7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86" y="4673"/>
                    <a:ext cx="8177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5" name="Line 7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86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6" name="Line 7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04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7" name="Line 7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723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8" name="Line 7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542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69" name="Line 7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360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0" name="Line 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79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1" name="Line 7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989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2" name="Line 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807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3" name="Line 8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626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4" name="Line 8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8444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5" name="Line 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263" y="4673"/>
                    <a:ext cx="1" cy="62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6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1575" y="3231"/>
                    <a:ext cx="80" cy="418"/>
                  </a:xfrm>
                  <a:custGeom>
                    <a:avLst/>
                    <a:gdLst>
                      <a:gd name="T0" fmla="*/ 0 w 80"/>
                      <a:gd name="T1" fmla="*/ 418 h 418"/>
                      <a:gd name="T2" fmla="*/ 9 w 80"/>
                      <a:gd name="T3" fmla="*/ 356 h 418"/>
                      <a:gd name="T4" fmla="*/ 18 w 80"/>
                      <a:gd name="T5" fmla="*/ 285 h 418"/>
                      <a:gd name="T6" fmla="*/ 27 w 80"/>
                      <a:gd name="T7" fmla="*/ 213 h 418"/>
                      <a:gd name="T8" fmla="*/ 36 w 80"/>
                      <a:gd name="T9" fmla="*/ 142 h 418"/>
                      <a:gd name="T10" fmla="*/ 53 w 80"/>
                      <a:gd name="T11" fmla="*/ 80 h 418"/>
                      <a:gd name="T12" fmla="*/ 62 w 80"/>
                      <a:gd name="T13" fmla="*/ 27 h 418"/>
                      <a:gd name="T14" fmla="*/ 62 w 80"/>
                      <a:gd name="T15" fmla="*/ 9 h 418"/>
                      <a:gd name="T16" fmla="*/ 71 w 80"/>
                      <a:gd name="T17" fmla="*/ 0 h 418"/>
                      <a:gd name="T18" fmla="*/ 71 w 80"/>
                      <a:gd name="T19" fmla="*/ 0 h 418"/>
                      <a:gd name="T20" fmla="*/ 80 w 80"/>
                      <a:gd name="T21" fmla="*/ 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418">
                        <a:moveTo>
                          <a:pt x="0" y="418"/>
                        </a:moveTo>
                        <a:lnTo>
                          <a:pt x="9" y="356"/>
                        </a:lnTo>
                        <a:lnTo>
                          <a:pt x="18" y="285"/>
                        </a:lnTo>
                        <a:lnTo>
                          <a:pt x="27" y="213"/>
                        </a:lnTo>
                        <a:lnTo>
                          <a:pt x="36" y="142"/>
                        </a:lnTo>
                        <a:lnTo>
                          <a:pt x="53" y="80"/>
                        </a:lnTo>
                        <a:lnTo>
                          <a:pt x="62" y="27"/>
                        </a:lnTo>
                        <a:lnTo>
                          <a:pt x="62" y="9"/>
                        </a:lnTo>
                        <a:lnTo>
                          <a:pt x="71" y="0"/>
                        </a:lnTo>
                        <a:lnTo>
                          <a:pt x="71" y="0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7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1655" y="3231"/>
                    <a:ext cx="89" cy="712"/>
                  </a:xfrm>
                  <a:custGeom>
                    <a:avLst/>
                    <a:gdLst>
                      <a:gd name="T0" fmla="*/ 0 w 89"/>
                      <a:gd name="T1" fmla="*/ 0 h 712"/>
                      <a:gd name="T2" fmla="*/ 9 w 89"/>
                      <a:gd name="T3" fmla="*/ 18 h 712"/>
                      <a:gd name="T4" fmla="*/ 9 w 89"/>
                      <a:gd name="T5" fmla="*/ 53 h 712"/>
                      <a:gd name="T6" fmla="*/ 18 w 89"/>
                      <a:gd name="T7" fmla="*/ 98 h 712"/>
                      <a:gd name="T8" fmla="*/ 18 w 89"/>
                      <a:gd name="T9" fmla="*/ 151 h 712"/>
                      <a:gd name="T10" fmla="*/ 27 w 89"/>
                      <a:gd name="T11" fmla="*/ 213 h 712"/>
                      <a:gd name="T12" fmla="*/ 36 w 89"/>
                      <a:gd name="T13" fmla="*/ 285 h 712"/>
                      <a:gd name="T14" fmla="*/ 45 w 89"/>
                      <a:gd name="T15" fmla="*/ 436 h 712"/>
                      <a:gd name="T16" fmla="*/ 53 w 89"/>
                      <a:gd name="T17" fmla="*/ 498 h 712"/>
                      <a:gd name="T18" fmla="*/ 53 w 89"/>
                      <a:gd name="T19" fmla="*/ 561 h 712"/>
                      <a:gd name="T20" fmla="*/ 62 w 89"/>
                      <a:gd name="T21" fmla="*/ 623 h 712"/>
                      <a:gd name="T22" fmla="*/ 71 w 89"/>
                      <a:gd name="T23" fmla="*/ 667 h 712"/>
                      <a:gd name="T24" fmla="*/ 71 w 89"/>
                      <a:gd name="T25" fmla="*/ 694 h 712"/>
                      <a:gd name="T26" fmla="*/ 80 w 89"/>
                      <a:gd name="T27" fmla="*/ 712 h 712"/>
                      <a:gd name="T28" fmla="*/ 80 w 89"/>
                      <a:gd name="T29" fmla="*/ 703 h 712"/>
                      <a:gd name="T30" fmla="*/ 89 w 89"/>
                      <a:gd name="T31" fmla="*/ 676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9" h="712">
                        <a:moveTo>
                          <a:pt x="0" y="0"/>
                        </a:moveTo>
                        <a:lnTo>
                          <a:pt x="9" y="18"/>
                        </a:lnTo>
                        <a:lnTo>
                          <a:pt x="9" y="53"/>
                        </a:lnTo>
                        <a:lnTo>
                          <a:pt x="18" y="98"/>
                        </a:lnTo>
                        <a:lnTo>
                          <a:pt x="18" y="151"/>
                        </a:lnTo>
                        <a:lnTo>
                          <a:pt x="27" y="213"/>
                        </a:lnTo>
                        <a:lnTo>
                          <a:pt x="36" y="285"/>
                        </a:lnTo>
                        <a:lnTo>
                          <a:pt x="45" y="436"/>
                        </a:lnTo>
                        <a:lnTo>
                          <a:pt x="53" y="498"/>
                        </a:lnTo>
                        <a:lnTo>
                          <a:pt x="53" y="561"/>
                        </a:lnTo>
                        <a:lnTo>
                          <a:pt x="62" y="623"/>
                        </a:lnTo>
                        <a:lnTo>
                          <a:pt x="71" y="667"/>
                        </a:lnTo>
                        <a:lnTo>
                          <a:pt x="71" y="694"/>
                        </a:lnTo>
                        <a:lnTo>
                          <a:pt x="80" y="712"/>
                        </a:lnTo>
                        <a:lnTo>
                          <a:pt x="80" y="703"/>
                        </a:lnTo>
                        <a:lnTo>
                          <a:pt x="89" y="67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8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1744" y="1985"/>
                    <a:ext cx="80" cy="1922"/>
                  </a:xfrm>
                  <a:custGeom>
                    <a:avLst/>
                    <a:gdLst>
                      <a:gd name="T0" fmla="*/ 0 w 80"/>
                      <a:gd name="T1" fmla="*/ 1922 h 1922"/>
                      <a:gd name="T2" fmla="*/ 0 w 80"/>
                      <a:gd name="T3" fmla="*/ 1896 h 1922"/>
                      <a:gd name="T4" fmla="*/ 9 w 80"/>
                      <a:gd name="T5" fmla="*/ 1869 h 1922"/>
                      <a:gd name="T6" fmla="*/ 9 w 80"/>
                      <a:gd name="T7" fmla="*/ 1824 h 1922"/>
                      <a:gd name="T8" fmla="*/ 9 w 80"/>
                      <a:gd name="T9" fmla="*/ 1780 h 1922"/>
                      <a:gd name="T10" fmla="*/ 18 w 80"/>
                      <a:gd name="T11" fmla="*/ 1664 h 1922"/>
                      <a:gd name="T12" fmla="*/ 18 w 80"/>
                      <a:gd name="T13" fmla="*/ 1531 h 1922"/>
                      <a:gd name="T14" fmla="*/ 27 w 80"/>
                      <a:gd name="T15" fmla="*/ 1388 h 1922"/>
                      <a:gd name="T16" fmla="*/ 27 w 80"/>
                      <a:gd name="T17" fmla="*/ 1219 h 1922"/>
                      <a:gd name="T18" fmla="*/ 36 w 80"/>
                      <a:gd name="T19" fmla="*/ 1050 h 1922"/>
                      <a:gd name="T20" fmla="*/ 45 w 80"/>
                      <a:gd name="T21" fmla="*/ 881 h 1922"/>
                      <a:gd name="T22" fmla="*/ 45 w 80"/>
                      <a:gd name="T23" fmla="*/ 712 h 1922"/>
                      <a:gd name="T24" fmla="*/ 53 w 80"/>
                      <a:gd name="T25" fmla="*/ 552 h 1922"/>
                      <a:gd name="T26" fmla="*/ 53 w 80"/>
                      <a:gd name="T27" fmla="*/ 400 h 1922"/>
                      <a:gd name="T28" fmla="*/ 62 w 80"/>
                      <a:gd name="T29" fmla="*/ 267 h 1922"/>
                      <a:gd name="T30" fmla="*/ 62 w 80"/>
                      <a:gd name="T31" fmla="*/ 160 h 1922"/>
                      <a:gd name="T32" fmla="*/ 71 w 80"/>
                      <a:gd name="T33" fmla="*/ 115 h 1922"/>
                      <a:gd name="T34" fmla="*/ 71 w 80"/>
                      <a:gd name="T35" fmla="*/ 71 h 1922"/>
                      <a:gd name="T36" fmla="*/ 71 w 80"/>
                      <a:gd name="T37" fmla="*/ 44 h 1922"/>
                      <a:gd name="T38" fmla="*/ 71 w 80"/>
                      <a:gd name="T39" fmla="*/ 18 h 1922"/>
                      <a:gd name="T40" fmla="*/ 80 w 80"/>
                      <a:gd name="T41" fmla="*/ 9 h 1922"/>
                      <a:gd name="T42" fmla="*/ 80 w 80"/>
                      <a:gd name="T43" fmla="*/ 0 h 19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0" h="1922">
                        <a:moveTo>
                          <a:pt x="0" y="1922"/>
                        </a:moveTo>
                        <a:lnTo>
                          <a:pt x="0" y="1896"/>
                        </a:lnTo>
                        <a:lnTo>
                          <a:pt x="9" y="1869"/>
                        </a:lnTo>
                        <a:lnTo>
                          <a:pt x="9" y="1824"/>
                        </a:lnTo>
                        <a:lnTo>
                          <a:pt x="9" y="1780"/>
                        </a:lnTo>
                        <a:lnTo>
                          <a:pt x="18" y="1664"/>
                        </a:lnTo>
                        <a:lnTo>
                          <a:pt x="18" y="1531"/>
                        </a:lnTo>
                        <a:lnTo>
                          <a:pt x="27" y="1388"/>
                        </a:lnTo>
                        <a:lnTo>
                          <a:pt x="27" y="1219"/>
                        </a:lnTo>
                        <a:lnTo>
                          <a:pt x="36" y="1050"/>
                        </a:lnTo>
                        <a:lnTo>
                          <a:pt x="45" y="881"/>
                        </a:lnTo>
                        <a:lnTo>
                          <a:pt x="45" y="712"/>
                        </a:lnTo>
                        <a:lnTo>
                          <a:pt x="53" y="552"/>
                        </a:lnTo>
                        <a:lnTo>
                          <a:pt x="53" y="400"/>
                        </a:lnTo>
                        <a:lnTo>
                          <a:pt x="62" y="267"/>
                        </a:lnTo>
                        <a:lnTo>
                          <a:pt x="62" y="160"/>
                        </a:lnTo>
                        <a:lnTo>
                          <a:pt x="71" y="115"/>
                        </a:lnTo>
                        <a:lnTo>
                          <a:pt x="71" y="71"/>
                        </a:lnTo>
                        <a:lnTo>
                          <a:pt x="71" y="44"/>
                        </a:lnTo>
                        <a:lnTo>
                          <a:pt x="71" y="18"/>
                        </a:lnTo>
                        <a:lnTo>
                          <a:pt x="80" y="9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79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1824" y="1985"/>
                    <a:ext cx="80" cy="1931"/>
                  </a:xfrm>
                  <a:custGeom>
                    <a:avLst/>
                    <a:gdLst>
                      <a:gd name="T0" fmla="*/ 0 w 80"/>
                      <a:gd name="T1" fmla="*/ 0 h 1931"/>
                      <a:gd name="T2" fmla="*/ 0 w 80"/>
                      <a:gd name="T3" fmla="*/ 9 h 1931"/>
                      <a:gd name="T4" fmla="*/ 9 w 80"/>
                      <a:gd name="T5" fmla="*/ 18 h 1931"/>
                      <a:gd name="T6" fmla="*/ 9 w 80"/>
                      <a:gd name="T7" fmla="*/ 44 h 1931"/>
                      <a:gd name="T8" fmla="*/ 9 w 80"/>
                      <a:gd name="T9" fmla="*/ 80 h 1931"/>
                      <a:gd name="T10" fmla="*/ 9 w 80"/>
                      <a:gd name="T11" fmla="*/ 115 h 1931"/>
                      <a:gd name="T12" fmla="*/ 18 w 80"/>
                      <a:gd name="T13" fmla="*/ 169 h 1931"/>
                      <a:gd name="T14" fmla="*/ 18 w 80"/>
                      <a:gd name="T15" fmla="*/ 222 h 1931"/>
                      <a:gd name="T16" fmla="*/ 18 w 80"/>
                      <a:gd name="T17" fmla="*/ 285 h 1931"/>
                      <a:gd name="T18" fmla="*/ 27 w 80"/>
                      <a:gd name="T19" fmla="*/ 418 h 1931"/>
                      <a:gd name="T20" fmla="*/ 27 w 80"/>
                      <a:gd name="T21" fmla="*/ 578 h 1931"/>
                      <a:gd name="T22" fmla="*/ 36 w 80"/>
                      <a:gd name="T23" fmla="*/ 738 h 1931"/>
                      <a:gd name="T24" fmla="*/ 36 w 80"/>
                      <a:gd name="T25" fmla="*/ 917 h 1931"/>
                      <a:gd name="T26" fmla="*/ 45 w 80"/>
                      <a:gd name="T27" fmla="*/ 1086 h 1931"/>
                      <a:gd name="T28" fmla="*/ 54 w 80"/>
                      <a:gd name="T29" fmla="*/ 1264 h 1931"/>
                      <a:gd name="T30" fmla="*/ 54 w 80"/>
                      <a:gd name="T31" fmla="*/ 1424 h 1931"/>
                      <a:gd name="T32" fmla="*/ 62 w 80"/>
                      <a:gd name="T33" fmla="*/ 1575 h 1931"/>
                      <a:gd name="T34" fmla="*/ 62 w 80"/>
                      <a:gd name="T35" fmla="*/ 1700 h 1931"/>
                      <a:gd name="T36" fmla="*/ 71 w 80"/>
                      <a:gd name="T37" fmla="*/ 1762 h 1931"/>
                      <a:gd name="T38" fmla="*/ 71 w 80"/>
                      <a:gd name="T39" fmla="*/ 1807 h 1931"/>
                      <a:gd name="T40" fmla="*/ 71 w 80"/>
                      <a:gd name="T41" fmla="*/ 1851 h 1931"/>
                      <a:gd name="T42" fmla="*/ 71 w 80"/>
                      <a:gd name="T43" fmla="*/ 1887 h 1931"/>
                      <a:gd name="T44" fmla="*/ 80 w 80"/>
                      <a:gd name="T45" fmla="*/ 1913 h 1931"/>
                      <a:gd name="T46" fmla="*/ 80 w 80"/>
                      <a:gd name="T47" fmla="*/ 1931 h 19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80" h="1931">
                        <a:moveTo>
                          <a:pt x="0" y="0"/>
                        </a:moveTo>
                        <a:lnTo>
                          <a:pt x="0" y="9"/>
                        </a:lnTo>
                        <a:lnTo>
                          <a:pt x="9" y="18"/>
                        </a:lnTo>
                        <a:lnTo>
                          <a:pt x="9" y="44"/>
                        </a:lnTo>
                        <a:lnTo>
                          <a:pt x="9" y="80"/>
                        </a:lnTo>
                        <a:lnTo>
                          <a:pt x="9" y="115"/>
                        </a:lnTo>
                        <a:lnTo>
                          <a:pt x="18" y="169"/>
                        </a:lnTo>
                        <a:lnTo>
                          <a:pt x="18" y="222"/>
                        </a:lnTo>
                        <a:lnTo>
                          <a:pt x="18" y="285"/>
                        </a:lnTo>
                        <a:lnTo>
                          <a:pt x="27" y="418"/>
                        </a:lnTo>
                        <a:lnTo>
                          <a:pt x="27" y="578"/>
                        </a:lnTo>
                        <a:lnTo>
                          <a:pt x="36" y="738"/>
                        </a:lnTo>
                        <a:lnTo>
                          <a:pt x="36" y="917"/>
                        </a:lnTo>
                        <a:lnTo>
                          <a:pt x="45" y="1086"/>
                        </a:lnTo>
                        <a:lnTo>
                          <a:pt x="54" y="1264"/>
                        </a:lnTo>
                        <a:lnTo>
                          <a:pt x="54" y="1424"/>
                        </a:lnTo>
                        <a:lnTo>
                          <a:pt x="62" y="1575"/>
                        </a:lnTo>
                        <a:lnTo>
                          <a:pt x="62" y="1700"/>
                        </a:lnTo>
                        <a:lnTo>
                          <a:pt x="71" y="1762"/>
                        </a:lnTo>
                        <a:lnTo>
                          <a:pt x="71" y="1807"/>
                        </a:lnTo>
                        <a:lnTo>
                          <a:pt x="71" y="1851"/>
                        </a:lnTo>
                        <a:lnTo>
                          <a:pt x="71" y="1887"/>
                        </a:lnTo>
                        <a:lnTo>
                          <a:pt x="80" y="1913"/>
                        </a:lnTo>
                        <a:lnTo>
                          <a:pt x="80" y="1931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0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1904" y="2812"/>
                    <a:ext cx="80" cy="1113"/>
                  </a:xfrm>
                  <a:custGeom>
                    <a:avLst/>
                    <a:gdLst>
                      <a:gd name="T0" fmla="*/ 0 w 80"/>
                      <a:gd name="T1" fmla="*/ 1104 h 1113"/>
                      <a:gd name="T2" fmla="*/ 0 w 80"/>
                      <a:gd name="T3" fmla="*/ 1113 h 1113"/>
                      <a:gd name="T4" fmla="*/ 9 w 80"/>
                      <a:gd name="T5" fmla="*/ 1113 h 1113"/>
                      <a:gd name="T6" fmla="*/ 9 w 80"/>
                      <a:gd name="T7" fmla="*/ 1113 h 1113"/>
                      <a:gd name="T8" fmla="*/ 9 w 80"/>
                      <a:gd name="T9" fmla="*/ 1095 h 1113"/>
                      <a:gd name="T10" fmla="*/ 18 w 80"/>
                      <a:gd name="T11" fmla="*/ 1060 h 1113"/>
                      <a:gd name="T12" fmla="*/ 18 w 80"/>
                      <a:gd name="T13" fmla="*/ 997 h 1113"/>
                      <a:gd name="T14" fmla="*/ 27 w 80"/>
                      <a:gd name="T15" fmla="*/ 917 h 1113"/>
                      <a:gd name="T16" fmla="*/ 27 w 80"/>
                      <a:gd name="T17" fmla="*/ 828 h 1113"/>
                      <a:gd name="T18" fmla="*/ 36 w 80"/>
                      <a:gd name="T19" fmla="*/ 730 h 1113"/>
                      <a:gd name="T20" fmla="*/ 36 w 80"/>
                      <a:gd name="T21" fmla="*/ 624 h 1113"/>
                      <a:gd name="T22" fmla="*/ 54 w 80"/>
                      <a:gd name="T23" fmla="*/ 410 h 1113"/>
                      <a:gd name="T24" fmla="*/ 54 w 80"/>
                      <a:gd name="T25" fmla="*/ 303 h 1113"/>
                      <a:gd name="T26" fmla="*/ 63 w 80"/>
                      <a:gd name="T27" fmla="*/ 214 h 1113"/>
                      <a:gd name="T28" fmla="*/ 63 w 80"/>
                      <a:gd name="T29" fmla="*/ 134 h 1113"/>
                      <a:gd name="T30" fmla="*/ 71 w 80"/>
                      <a:gd name="T31" fmla="*/ 63 h 1113"/>
                      <a:gd name="T32" fmla="*/ 71 w 80"/>
                      <a:gd name="T33" fmla="*/ 18 h 1113"/>
                      <a:gd name="T34" fmla="*/ 80 w 80"/>
                      <a:gd name="T35" fmla="*/ 9 h 1113"/>
                      <a:gd name="T36" fmla="*/ 80 w 80"/>
                      <a:gd name="T37" fmla="*/ 0 h 1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0" h="1113">
                        <a:moveTo>
                          <a:pt x="0" y="1104"/>
                        </a:moveTo>
                        <a:lnTo>
                          <a:pt x="0" y="1113"/>
                        </a:lnTo>
                        <a:lnTo>
                          <a:pt x="9" y="1113"/>
                        </a:lnTo>
                        <a:lnTo>
                          <a:pt x="9" y="1113"/>
                        </a:lnTo>
                        <a:lnTo>
                          <a:pt x="9" y="1095"/>
                        </a:lnTo>
                        <a:lnTo>
                          <a:pt x="18" y="1060"/>
                        </a:lnTo>
                        <a:lnTo>
                          <a:pt x="18" y="997"/>
                        </a:lnTo>
                        <a:lnTo>
                          <a:pt x="27" y="917"/>
                        </a:lnTo>
                        <a:lnTo>
                          <a:pt x="27" y="828"/>
                        </a:lnTo>
                        <a:lnTo>
                          <a:pt x="36" y="730"/>
                        </a:lnTo>
                        <a:lnTo>
                          <a:pt x="36" y="624"/>
                        </a:lnTo>
                        <a:lnTo>
                          <a:pt x="54" y="410"/>
                        </a:lnTo>
                        <a:lnTo>
                          <a:pt x="54" y="303"/>
                        </a:lnTo>
                        <a:lnTo>
                          <a:pt x="63" y="214"/>
                        </a:lnTo>
                        <a:lnTo>
                          <a:pt x="63" y="134"/>
                        </a:lnTo>
                        <a:lnTo>
                          <a:pt x="71" y="63"/>
                        </a:lnTo>
                        <a:lnTo>
                          <a:pt x="71" y="18"/>
                        </a:lnTo>
                        <a:lnTo>
                          <a:pt x="80" y="9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1" name="Freeform 88"/>
                  <p:cNvSpPr>
                    <a:spLocks noChangeAspect="1"/>
                  </p:cNvSpPr>
                  <p:nvPr/>
                </p:nvSpPr>
                <p:spPr bwMode="auto">
                  <a:xfrm>
                    <a:off x="1984" y="2812"/>
                    <a:ext cx="80" cy="828"/>
                  </a:xfrm>
                  <a:custGeom>
                    <a:avLst/>
                    <a:gdLst>
                      <a:gd name="T0" fmla="*/ 0 w 80"/>
                      <a:gd name="T1" fmla="*/ 0 h 828"/>
                      <a:gd name="T2" fmla="*/ 9 w 80"/>
                      <a:gd name="T3" fmla="*/ 0 h 828"/>
                      <a:gd name="T4" fmla="*/ 9 w 80"/>
                      <a:gd name="T5" fmla="*/ 27 h 828"/>
                      <a:gd name="T6" fmla="*/ 18 w 80"/>
                      <a:gd name="T7" fmla="*/ 63 h 828"/>
                      <a:gd name="T8" fmla="*/ 18 w 80"/>
                      <a:gd name="T9" fmla="*/ 116 h 828"/>
                      <a:gd name="T10" fmla="*/ 27 w 80"/>
                      <a:gd name="T11" fmla="*/ 187 h 828"/>
                      <a:gd name="T12" fmla="*/ 27 w 80"/>
                      <a:gd name="T13" fmla="*/ 259 h 828"/>
                      <a:gd name="T14" fmla="*/ 36 w 80"/>
                      <a:gd name="T15" fmla="*/ 419 h 828"/>
                      <a:gd name="T16" fmla="*/ 54 w 80"/>
                      <a:gd name="T17" fmla="*/ 579 h 828"/>
                      <a:gd name="T18" fmla="*/ 54 w 80"/>
                      <a:gd name="T19" fmla="*/ 650 h 828"/>
                      <a:gd name="T20" fmla="*/ 63 w 80"/>
                      <a:gd name="T21" fmla="*/ 713 h 828"/>
                      <a:gd name="T22" fmla="*/ 63 w 80"/>
                      <a:gd name="T23" fmla="*/ 766 h 828"/>
                      <a:gd name="T24" fmla="*/ 72 w 80"/>
                      <a:gd name="T25" fmla="*/ 810 h 828"/>
                      <a:gd name="T26" fmla="*/ 72 w 80"/>
                      <a:gd name="T27" fmla="*/ 828 h 828"/>
                      <a:gd name="T28" fmla="*/ 80 w 80"/>
                      <a:gd name="T29" fmla="*/ 828 h 8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28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27"/>
                        </a:lnTo>
                        <a:lnTo>
                          <a:pt x="18" y="63"/>
                        </a:lnTo>
                        <a:lnTo>
                          <a:pt x="18" y="116"/>
                        </a:lnTo>
                        <a:lnTo>
                          <a:pt x="27" y="187"/>
                        </a:lnTo>
                        <a:lnTo>
                          <a:pt x="27" y="259"/>
                        </a:lnTo>
                        <a:lnTo>
                          <a:pt x="36" y="419"/>
                        </a:lnTo>
                        <a:lnTo>
                          <a:pt x="54" y="579"/>
                        </a:lnTo>
                        <a:lnTo>
                          <a:pt x="54" y="650"/>
                        </a:lnTo>
                        <a:lnTo>
                          <a:pt x="63" y="713"/>
                        </a:lnTo>
                        <a:lnTo>
                          <a:pt x="63" y="766"/>
                        </a:lnTo>
                        <a:lnTo>
                          <a:pt x="72" y="810"/>
                        </a:lnTo>
                        <a:lnTo>
                          <a:pt x="72" y="828"/>
                        </a:lnTo>
                        <a:lnTo>
                          <a:pt x="80" y="82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2064" y="2492"/>
                    <a:ext cx="80" cy="1148"/>
                  </a:xfrm>
                  <a:custGeom>
                    <a:avLst/>
                    <a:gdLst>
                      <a:gd name="T0" fmla="*/ 0 w 80"/>
                      <a:gd name="T1" fmla="*/ 1148 h 1148"/>
                      <a:gd name="T2" fmla="*/ 9 w 80"/>
                      <a:gd name="T3" fmla="*/ 1130 h 1148"/>
                      <a:gd name="T4" fmla="*/ 9 w 80"/>
                      <a:gd name="T5" fmla="*/ 1086 h 1148"/>
                      <a:gd name="T6" fmla="*/ 18 w 80"/>
                      <a:gd name="T7" fmla="*/ 1024 h 1148"/>
                      <a:gd name="T8" fmla="*/ 18 w 80"/>
                      <a:gd name="T9" fmla="*/ 952 h 1148"/>
                      <a:gd name="T10" fmla="*/ 27 w 80"/>
                      <a:gd name="T11" fmla="*/ 863 h 1148"/>
                      <a:gd name="T12" fmla="*/ 27 w 80"/>
                      <a:gd name="T13" fmla="*/ 766 h 1148"/>
                      <a:gd name="T14" fmla="*/ 36 w 80"/>
                      <a:gd name="T15" fmla="*/ 561 h 1148"/>
                      <a:gd name="T16" fmla="*/ 54 w 80"/>
                      <a:gd name="T17" fmla="*/ 356 h 1148"/>
                      <a:gd name="T18" fmla="*/ 54 w 80"/>
                      <a:gd name="T19" fmla="*/ 267 h 1148"/>
                      <a:gd name="T20" fmla="*/ 63 w 80"/>
                      <a:gd name="T21" fmla="*/ 178 h 1148"/>
                      <a:gd name="T22" fmla="*/ 63 w 80"/>
                      <a:gd name="T23" fmla="*/ 107 h 1148"/>
                      <a:gd name="T24" fmla="*/ 72 w 80"/>
                      <a:gd name="T25" fmla="*/ 53 h 1148"/>
                      <a:gd name="T26" fmla="*/ 72 w 80"/>
                      <a:gd name="T27" fmla="*/ 18 h 1148"/>
                      <a:gd name="T28" fmla="*/ 80 w 80"/>
                      <a:gd name="T29" fmla="*/ 0 h 1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1148">
                        <a:moveTo>
                          <a:pt x="0" y="1148"/>
                        </a:moveTo>
                        <a:lnTo>
                          <a:pt x="9" y="1130"/>
                        </a:lnTo>
                        <a:lnTo>
                          <a:pt x="9" y="1086"/>
                        </a:lnTo>
                        <a:lnTo>
                          <a:pt x="18" y="1024"/>
                        </a:lnTo>
                        <a:lnTo>
                          <a:pt x="18" y="952"/>
                        </a:lnTo>
                        <a:lnTo>
                          <a:pt x="27" y="863"/>
                        </a:lnTo>
                        <a:lnTo>
                          <a:pt x="27" y="766"/>
                        </a:lnTo>
                        <a:lnTo>
                          <a:pt x="36" y="561"/>
                        </a:lnTo>
                        <a:lnTo>
                          <a:pt x="54" y="356"/>
                        </a:lnTo>
                        <a:lnTo>
                          <a:pt x="54" y="267"/>
                        </a:lnTo>
                        <a:lnTo>
                          <a:pt x="63" y="178"/>
                        </a:lnTo>
                        <a:lnTo>
                          <a:pt x="63" y="107"/>
                        </a:lnTo>
                        <a:lnTo>
                          <a:pt x="72" y="53"/>
                        </a:lnTo>
                        <a:lnTo>
                          <a:pt x="72" y="18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3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2144" y="2492"/>
                    <a:ext cx="89" cy="1015"/>
                  </a:xfrm>
                  <a:custGeom>
                    <a:avLst/>
                    <a:gdLst>
                      <a:gd name="T0" fmla="*/ 0 w 89"/>
                      <a:gd name="T1" fmla="*/ 0 h 1015"/>
                      <a:gd name="T2" fmla="*/ 9 w 89"/>
                      <a:gd name="T3" fmla="*/ 9 h 1015"/>
                      <a:gd name="T4" fmla="*/ 9 w 89"/>
                      <a:gd name="T5" fmla="*/ 27 h 1015"/>
                      <a:gd name="T6" fmla="*/ 18 w 89"/>
                      <a:gd name="T7" fmla="*/ 71 h 1015"/>
                      <a:gd name="T8" fmla="*/ 18 w 89"/>
                      <a:gd name="T9" fmla="*/ 125 h 1015"/>
                      <a:gd name="T10" fmla="*/ 27 w 89"/>
                      <a:gd name="T11" fmla="*/ 196 h 1015"/>
                      <a:gd name="T12" fmla="*/ 36 w 89"/>
                      <a:gd name="T13" fmla="*/ 267 h 1015"/>
                      <a:gd name="T14" fmla="*/ 36 w 89"/>
                      <a:gd name="T15" fmla="*/ 356 h 1015"/>
                      <a:gd name="T16" fmla="*/ 45 w 89"/>
                      <a:gd name="T17" fmla="*/ 436 h 1015"/>
                      <a:gd name="T18" fmla="*/ 54 w 89"/>
                      <a:gd name="T19" fmla="*/ 614 h 1015"/>
                      <a:gd name="T20" fmla="*/ 63 w 89"/>
                      <a:gd name="T21" fmla="*/ 703 h 1015"/>
                      <a:gd name="T22" fmla="*/ 72 w 89"/>
                      <a:gd name="T23" fmla="*/ 783 h 1015"/>
                      <a:gd name="T24" fmla="*/ 72 w 89"/>
                      <a:gd name="T25" fmla="*/ 863 h 1015"/>
                      <a:gd name="T26" fmla="*/ 81 w 89"/>
                      <a:gd name="T27" fmla="*/ 926 h 1015"/>
                      <a:gd name="T28" fmla="*/ 81 w 89"/>
                      <a:gd name="T29" fmla="*/ 979 h 1015"/>
                      <a:gd name="T30" fmla="*/ 89 w 89"/>
                      <a:gd name="T31" fmla="*/ 1015 h 10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9" h="1015">
                        <a:moveTo>
                          <a:pt x="0" y="0"/>
                        </a:moveTo>
                        <a:lnTo>
                          <a:pt x="9" y="9"/>
                        </a:lnTo>
                        <a:lnTo>
                          <a:pt x="9" y="27"/>
                        </a:lnTo>
                        <a:lnTo>
                          <a:pt x="18" y="71"/>
                        </a:lnTo>
                        <a:lnTo>
                          <a:pt x="18" y="125"/>
                        </a:lnTo>
                        <a:lnTo>
                          <a:pt x="27" y="196"/>
                        </a:lnTo>
                        <a:lnTo>
                          <a:pt x="36" y="267"/>
                        </a:lnTo>
                        <a:lnTo>
                          <a:pt x="36" y="356"/>
                        </a:lnTo>
                        <a:lnTo>
                          <a:pt x="45" y="436"/>
                        </a:lnTo>
                        <a:lnTo>
                          <a:pt x="54" y="614"/>
                        </a:lnTo>
                        <a:lnTo>
                          <a:pt x="63" y="703"/>
                        </a:lnTo>
                        <a:lnTo>
                          <a:pt x="72" y="783"/>
                        </a:lnTo>
                        <a:lnTo>
                          <a:pt x="72" y="863"/>
                        </a:lnTo>
                        <a:lnTo>
                          <a:pt x="81" y="926"/>
                        </a:lnTo>
                        <a:lnTo>
                          <a:pt x="81" y="979"/>
                        </a:lnTo>
                        <a:lnTo>
                          <a:pt x="89" y="1015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4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2233" y="3444"/>
                    <a:ext cx="81" cy="72"/>
                  </a:xfrm>
                  <a:custGeom>
                    <a:avLst/>
                    <a:gdLst>
                      <a:gd name="T0" fmla="*/ 0 w 81"/>
                      <a:gd name="T1" fmla="*/ 63 h 72"/>
                      <a:gd name="T2" fmla="*/ 9 w 81"/>
                      <a:gd name="T3" fmla="*/ 72 h 72"/>
                      <a:gd name="T4" fmla="*/ 18 w 81"/>
                      <a:gd name="T5" fmla="*/ 72 h 72"/>
                      <a:gd name="T6" fmla="*/ 27 w 81"/>
                      <a:gd name="T7" fmla="*/ 63 h 72"/>
                      <a:gd name="T8" fmla="*/ 36 w 81"/>
                      <a:gd name="T9" fmla="*/ 45 h 72"/>
                      <a:gd name="T10" fmla="*/ 63 w 81"/>
                      <a:gd name="T11" fmla="*/ 9 h 72"/>
                      <a:gd name="T12" fmla="*/ 72 w 81"/>
                      <a:gd name="T13" fmla="*/ 0 h 72"/>
                      <a:gd name="T14" fmla="*/ 81 w 81"/>
                      <a:gd name="T15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1" h="72">
                        <a:moveTo>
                          <a:pt x="0" y="63"/>
                        </a:moveTo>
                        <a:lnTo>
                          <a:pt x="9" y="72"/>
                        </a:lnTo>
                        <a:lnTo>
                          <a:pt x="18" y="72"/>
                        </a:lnTo>
                        <a:lnTo>
                          <a:pt x="27" y="63"/>
                        </a:lnTo>
                        <a:lnTo>
                          <a:pt x="36" y="45"/>
                        </a:lnTo>
                        <a:lnTo>
                          <a:pt x="63" y="9"/>
                        </a:lnTo>
                        <a:lnTo>
                          <a:pt x="72" y="0"/>
                        </a:lnTo>
                        <a:lnTo>
                          <a:pt x="81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5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2314" y="3444"/>
                    <a:ext cx="80" cy="374"/>
                  </a:xfrm>
                  <a:custGeom>
                    <a:avLst/>
                    <a:gdLst>
                      <a:gd name="T0" fmla="*/ 0 w 80"/>
                      <a:gd name="T1" fmla="*/ 0 h 374"/>
                      <a:gd name="T2" fmla="*/ 8 w 80"/>
                      <a:gd name="T3" fmla="*/ 9 h 374"/>
                      <a:gd name="T4" fmla="*/ 8 w 80"/>
                      <a:gd name="T5" fmla="*/ 36 h 374"/>
                      <a:gd name="T6" fmla="*/ 17 w 80"/>
                      <a:gd name="T7" fmla="*/ 89 h 374"/>
                      <a:gd name="T8" fmla="*/ 26 w 80"/>
                      <a:gd name="T9" fmla="*/ 152 h 374"/>
                      <a:gd name="T10" fmla="*/ 35 w 80"/>
                      <a:gd name="T11" fmla="*/ 223 h 374"/>
                      <a:gd name="T12" fmla="*/ 53 w 80"/>
                      <a:gd name="T13" fmla="*/ 294 h 374"/>
                      <a:gd name="T14" fmla="*/ 62 w 80"/>
                      <a:gd name="T15" fmla="*/ 339 h 374"/>
                      <a:gd name="T16" fmla="*/ 62 w 80"/>
                      <a:gd name="T17" fmla="*/ 356 h 374"/>
                      <a:gd name="T18" fmla="*/ 71 w 80"/>
                      <a:gd name="T19" fmla="*/ 365 h 374"/>
                      <a:gd name="T20" fmla="*/ 71 w 80"/>
                      <a:gd name="T21" fmla="*/ 374 h 374"/>
                      <a:gd name="T22" fmla="*/ 80 w 80"/>
                      <a:gd name="T23" fmla="*/ 365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0" h="374">
                        <a:moveTo>
                          <a:pt x="0" y="0"/>
                        </a:moveTo>
                        <a:lnTo>
                          <a:pt x="8" y="9"/>
                        </a:lnTo>
                        <a:lnTo>
                          <a:pt x="8" y="36"/>
                        </a:lnTo>
                        <a:lnTo>
                          <a:pt x="17" y="89"/>
                        </a:lnTo>
                        <a:lnTo>
                          <a:pt x="26" y="152"/>
                        </a:lnTo>
                        <a:lnTo>
                          <a:pt x="35" y="223"/>
                        </a:lnTo>
                        <a:lnTo>
                          <a:pt x="53" y="294"/>
                        </a:lnTo>
                        <a:lnTo>
                          <a:pt x="62" y="339"/>
                        </a:lnTo>
                        <a:lnTo>
                          <a:pt x="62" y="356"/>
                        </a:lnTo>
                        <a:lnTo>
                          <a:pt x="71" y="365"/>
                        </a:lnTo>
                        <a:lnTo>
                          <a:pt x="71" y="374"/>
                        </a:lnTo>
                        <a:lnTo>
                          <a:pt x="80" y="365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2394" y="3080"/>
                    <a:ext cx="80" cy="729"/>
                  </a:xfrm>
                  <a:custGeom>
                    <a:avLst/>
                    <a:gdLst>
                      <a:gd name="T0" fmla="*/ 0 w 80"/>
                      <a:gd name="T1" fmla="*/ 729 h 729"/>
                      <a:gd name="T2" fmla="*/ 9 w 80"/>
                      <a:gd name="T3" fmla="*/ 712 h 729"/>
                      <a:gd name="T4" fmla="*/ 9 w 80"/>
                      <a:gd name="T5" fmla="*/ 685 h 729"/>
                      <a:gd name="T6" fmla="*/ 17 w 80"/>
                      <a:gd name="T7" fmla="*/ 649 h 729"/>
                      <a:gd name="T8" fmla="*/ 17 w 80"/>
                      <a:gd name="T9" fmla="*/ 605 h 729"/>
                      <a:gd name="T10" fmla="*/ 26 w 80"/>
                      <a:gd name="T11" fmla="*/ 498 h 729"/>
                      <a:gd name="T12" fmla="*/ 35 w 80"/>
                      <a:gd name="T13" fmla="*/ 382 h 729"/>
                      <a:gd name="T14" fmla="*/ 53 w 80"/>
                      <a:gd name="T15" fmla="*/ 258 h 729"/>
                      <a:gd name="T16" fmla="*/ 62 w 80"/>
                      <a:gd name="T17" fmla="*/ 151 h 729"/>
                      <a:gd name="T18" fmla="*/ 62 w 80"/>
                      <a:gd name="T19" fmla="*/ 97 h 729"/>
                      <a:gd name="T20" fmla="*/ 71 w 80"/>
                      <a:gd name="T21" fmla="*/ 62 h 729"/>
                      <a:gd name="T22" fmla="*/ 71 w 80"/>
                      <a:gd name="T23" fmla="*/ 26 h 729"/>
                      <a:gd name="T24" fmla="*/ 80 w 80"/>
                      <a:gd name="T25" fmla="*/ 0 h 7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0" h="729">
                        <a:moveTo>
                          <a:pt x="0" y="729"/>
                        </a:moveTo>
                        <a:lnTo>
                          <a:pt x="9" y="712"/>
                        </a:lnTo>
                        <a:lnTo>
                          <a:pt x="9" y="685"/>
                        </a:lnTo>
                        <a:lnTo>
                          <a:pt x="17" y="649"/>
                        </a:lnTo>
                        <a:lnTo>
                          <a:pt x="17" y="605"/>
                        </a:lnTo>
                        <a:lnTo>
                          <a:pt x="26" y="498"/>
                        </a:lnTo>
                        <a:lnTo>
                          <a:pt x="35" y="382"/>
                        </a:lnTo>
                        <a:lnTo>
                          <a:pt x="53" y="258"/>
                        </a:lnTo>
                        <a:lnTo>
                          <a:pt x="62" y="151"/>
                        </a:lnTo>
                        <a:lnTo>
                          <a:pt x="62" y="97"/>
                        </a:lnTo>
                        <a:lnTo>
                          <a:pt x="71" y="62"/>
                        </a:lnTo>
                        <a:lnTo>
                          <a:pt x="71" y="26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7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2474" y="3071"/>
                    <a:ext cx="80" cy="124"/>
                  </a:xfrm>
                  <a:custGeom>
                    <a:avLst/>
                    <a:gdLst>
                      <a:gd name="T0" fmla="*/ 0 w 80"/>
                      <a:gd name="T1" fmla="*/ 9 h 124"/>
                      <a:gd name="T2" fmla="*/ 0 w 80"/>
                      <a:gd name="T3" fmla="*/ 0 h 124"/>
                      <a:gd name="T4" fmla="*/ 9 w 80"/>
                      <a:gd name="T5" fmla="*/ 0 h 124"/>
                      <a:gd name="T6" fmla="*/ 18 w 80"/>
                      <a:gd name="T7" fmla="*/ 9 h 124"/>
                      <a:gd name="T8" fmla="*/ 26 w 80"/>
                      <a:gd name="T9" fmla="*/ 35 h 124"/>
                      <a:gd name="T10" fmla="*/ 35 w 80"/>
                      <a:gd name="T11" fmla="*/ 62 h 124"/>
                      <a:gd name="T12" fmla="*/ 53 w 80"/>
                      <a:gd name="T13" fmla="*/ 98 h 124"/>
                      <a:gd name="T14" fmla="*/ 62 w 80"/>
                      <a:gd name="T15" fmla="*/ 115 h 124"/>
                      <a:gd name="T16" fmla="*/ 71 w 80"/>
                      <a:gd name="T17" fmla="*/ 124 h 124"/>
                      <a:gd name="T18" fmla="*/ 80 w 80"/>
                      <a:gd name="T19" fmla="*/ 124 h 124"/>
                      <a:gd name="T20" fmla="*/ 80 w 80"/>
                      <a:gd name="T21" fmla="*/ 115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124">
                        <a:moveTo>
                          <a:pt x="0" y="9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8" y="9"/>
                        </a:lnTo>
                        <a:lnTo>
                          <a:pt x="26" y="35"/>
                        </a:lnTo>
                        <a:lnTo>
                          <a:pt x="35" y="62"/>
                        </a:lnTo>
                        <a:lnTo>
                          <a:pt x="53" y="98"/>
                        </a:lnTo>
                        <a:lnTo>
                          <a:pt x="62" y="115"/>
                        </a:lnTo>
                        <a:lnTo>
                          <a:pt x="71" y="124"/>
                        </a:lnTo>
                        <a:lnTo>
                          <a:pt x="80" y="124"/>
                        </a:lnTo>
                        <a:lnTo>
                          <a:pt x="80" y="115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8" name="Freeform 95"/>
                  <p:cNvSpPr>
                    <a:spLocks noChangeAspect="1"/>
                  </p:cNvSpPr>
                  <p:nvPr/>
                </p:nvSpPr>
                <p:spPr bwMode="auto">
                  <a:xfrm>
                    <a:off x="2554" y="2385"/>
                    <a:ext cx="89" cy="801"/>
                  </a:xfrm>
                  <a:custGeom>
                    <a:avLst/>
                    <a:gdLst>
                      <a:gd name="T0" fmla="*/ 0 w 89"/>
                      <a:gd name="T1" fmla="*/ 801 h 801"/>
                      <a:gd name="T2" fmla="*/ 9 w 89"/>
                      <a:gd name="T3" fmla="*/ 775 h 801"/>
                      <a:gd name="T4" fmla="*/ 9 w 89"/>
                      <a:gd name="T5" fmla="*/ 739 h 801"/>
                      <a:gd name="T6" fmla="*/ 18 w 89"/>
                      <a:gd name="T7" fmla="*/ 695 h 801"/>
                      <a:gd name="T8" fmla="*/ 18 w 89"/>
                      <a:gd name="T9" fmla="*/ 650 h 801"/>
                      <a:gd name="T10" fmla="*/ 35 w 89"/>
                      <a:gd name="T11" fmla="*/ 534 h 801"/>
                      <a:gd name="T12" fmla="*/ 44 w 89"/>
                      <a:gd name="T13" fmla="*/ 410 h 801"/>
                      <a:gd name="T14" fmla="*/ 53 w 89"/>
                      <a:gd name="T15" fmla="*/ 285 h 801"/>
                      <a:gd name="T16" fmla="*/ 71 w 89"/>
                      <a:gd name="T17" fmla="*/ 160 h 801"/>
                      <a:gd name="T18" fmla="*/ 71 w 89"/>
                      <a:gd name="T19" fmla="*/ 116 h 801"/>
                      <a:gd name="T20" fmla="*/ 80 w 89"/>
                      <a:gd name="T21" fmla="*/ 71 h 801"/>
                      <a:gd name="T22" fmla="*/ 80 w 89"/>
                      <a:gd name="T23" fmla="*/ 27 h 801"/>
                      <a:gd name="T24" fmla="*/ 89 w 89"/>
                      <a:gd name="T25" fmla="*/ 0 h 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9" h="801">
                        <a:moveTo>
                          <a:pt x="0" y="801"/>
                        </a:moveTo>
                        <a:lnTo>
                          <a:pt x="9" y="775"/>
                        </a:lnTo>
                        <a:lnTo>
                          <a:pt x="9" y="739"/>
                        </a:lnTo>
                        <a:lnTo>
                          <a:pt x="18" y="695"/>
                        </a:lnTo>
                        <a:lnTo>
                          <a:pt x="18" y="650"/>
                        </a:lnTo>
                        <a:lnTo>
                          <a:pt x="35" y="534"/>
                        </a:lnTo>
                        <a:lnTo>
                          <a:pt x="44" y="410"/>
                        </a:lnTo>
                        <a:lnTo>
                          <a:pt x="53" y="285"/>
                        </a:lnTo>
                        <a:lnTo>
                          <a:pt x="71" y="160"/>
                        </a:lnTo>
                        <a:lnTo>
                          <a:pt x="71" y="116"/>
                        </a:lnTo>
                        <a:lnTo>
                          <a:pt x="80" y="71"/>
                        </a:lnTo>
                        <a:lnTo>
                          <a:pt x="80" y="27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89" name="Freeform 96"/>
                  <p:cNvSpPr>
                    <a:spLocks noChangeAspect="1"/>
                  </p:cNvSpPr>
                  <p:nvPr/>
                </p:nvSpPr>
                <p:spPr bwMode="auto">
                  <a:xfrm>
                    <a:off x="2643" y="2367"/>
                    <a:ext cx="80" cy="27"/>
                  </a:xfrm>
                  <a:custGeom>
                    <a:avLst/>
                    <a:gdLst>
                      <a:gd name="T0" fmla="*/ 0 w 80"/>
                      <a:gd name="T1" fmla="*/ 18 h 27"/>
                      <a:gd name="T2" fmla="*/ 18 w 80"/>
                      <a:gd name="T3" fmla="*/ 0 h 27"/>
                      <a:gd name="T4" fmla="*/ 35 w 80"/>
                      <a:gd name="T5" fmla="*/ 0 h 27"/>
                      <a:gd name="T6" fmla="*/ 62 w 80"/>
                      <a:gd name="T7" fmla="*/ 9 h 27"/>
                      <a:gd name="T8" fmla="*/ 80 w 80"/>
                      <a:gd name="T9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27">
                        <a:moveTo>
                          <a:pt x="0" y="18"/>
                        </a:moveTo>
                        <a:lnTo>
                          <a:pt x="18" y="0"/>
                        </a:lnTo>
                        <a:lnTo>
                          <a:pt x="35" y="0"/>
                        </a:lnTo>
                        <a:lnTo>
                          <a:pt x="62" y="9"/>
                        </a:lnTo>
                        <a:lnTo>
                          <a:pt x="80" y="2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0" name="Freeform 97"/>
                  <p:cNvSpPr>
                    <a:spLocks noChangeAspect="1"/>
                  </p:cNvSpPr>
                  <p:nvPr/>
                </p:nvSpPr>
                <p:spPr bwMode="auto">
                  <a:xfrm>
                    <a:off x="2723" y="2394"/>
                    <a:ext cx="80" cy="463"/>
                  </a:xfrm>
                  <a:custGeom>
                    <a:avLst/>
                    <a:gdLst>
                      <a:gd name="T0" fmla="*/ 0 w 80"/>
                      <a:gd name="T1" fmla="*/ 0 h 463"/>
                      <a:gd name="T2" fmla="*/ 9 w 80"/>
                      <a:gd name="T3" fmla="*/ 36 h 463"/>
                      <a:gd name="T4" fmla="*/ 18 w 80"/>
                      <a:gd name="T5" fmla="*/ 71 h 463"/>
                      <a:gd name="T6" fmla="*/ 27 w 80"/>
                      <a:gd name="T7" fmla="*/ 125 h 463"/>
                      <a:gd name="T8" fmla="*/ 35 w 80"/>
                      <a:gd name="T9" fmla="*/ 178 h 463"/>
                      <a:gd name="T10" fmla="*/ 62 w 80"/>
                      <a:gd name="T11" fmla="*/ 312 h 463"/>
                      <a:gd name="T12" fmla="*/ 80 w 80"/>
                      <a:gd name="T13" fmla="*/ 463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" h="463">
                        <a:moveTo>
                          <a:pt x="0" y="0"/>
                        </a:moveTo>
                        <a:lnTo>
                          <a:pt x="9" y="36"/>
                        </a:lnTo>
                        <a:lnTo>
                          <a:pt x="18" y="71"/>
                        </a:lnTo>
                        <a:lnTo>
                          <a:pt x="27" y="125"/>
                        </a:lnTo>
                        <a:lnTo>
                          <a:pt x="35" y="178"/>
                        </a:lnTo>
                        <a:lnTo>
                          <a:pt x="62" y="312"/>
                        </a:lnTo>
                        <a:lnTo>
                          <a:pt x="80" y="463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1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57"/>
                    <a:ext cx="80" cy="872"/>
                  </a:xfrm>
                  <a:custGeom>
                    <a:avLst/>
                    <a:gdLst>
                      <a:gd name="T0" fmla="*/ 0 w 80"/>
                      <a:gd name="T1" fmla="*/ 0 h 872"/>
                      <a:gd name="T2" fmla="*/ 9 w 80"/>
                      <a:gd name="T3" fmla="*/ 45 h 872"/>
                      <a:gd name="T4" fmla="*/ 9 w 80"/>
                      <a:gd name="T5" fmla="*/ 107 h 872"/>
                      <a:gd name="T6" fmla="*/ 18 w 80"/>
                      <a:gd name="T7" fmla="*/ 178 h 872"/>
                      <a:gd name="T8" fmla="*/ 18 w 80"/>
                      <a:gd name="T9" fmla="*/ 249 h 872"/>
                      <a:gd name="T10" fmla="*/ 27 w 80"/>
                      <a:gd name="T11" fmla="*/ 409 h 872"/>
                      <a:gd name="T12" fmla="*/ 36 w 80"/>
                      <a:gd name="T13" fmla="*/ 570 h 872"/>
                      <a:gd name="T14" fmla="*/ 44 w 80"/>
                      <a:gd name="T15" fmla="*/ 650 h 872"/>
                      <a:gd name="T16" fmla="*/ 53 w 80"/>
                      <a:gd name="T17" fmla="*/ 712 h 872"/>
                      <a:gd name="T18" fmla="*/ 53 w 80"/>
                      <a:gd name="T19" fmla="*/ 774 h 872"/>
                      <a:gd name="T20" fmla="*/ 62 w 80"/>
                      <a:gd name="T21" fmla="*/ 819 h 872"/>
                      <a:gd name="T22" fmla="*/ 62 w 80"/>
                      <a:gd name="T23" fmla="*/ 854 h 872"/>
                      <a:gd name="T24" fmla="*/ 71 w 80"/>
                      <a:gd name="T25" fmla="*/ 872 h 872"/>
                      <a:gd name="T26" fmla="*/ 71 w 80"/>
                      <a:gd name="T27" fmla="*/ 872 h 872"/>
                      <a:gd name="T28" fmla="*/ 80 w 80"/>
                      <a:gd name="T29" fmla="*/ 846 h 8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72">
                        <a:moveTo>
                          <a:pt x="0" y="0"/>
                        </a:moveTo>
                        <a:lnTo>
                          <a:pt x="9" y="45"/>
                        </a:lnTo>
                        <a:lnTo>
                          <a:pt x="9" y="107"/>
                        </a:lnTo>
                        <a:lnTo>
                          <a:pt x="18" y="178"/>
                        </a:lnTo>
                        <a:lnTo>
                          <a:pt x="18" y="249"/>
                        </a:lnTo>
                        <a:lnTo>
                          <a:pt x="27" y="409"/>
                        </a:lnTo>
                        <a:lnTo>
                          <a:pt x="36" y="570"/>
                        </a:lnTo>
                        <a:lnTo>
                          <a:pt x="44" y="650"/>
                        </a:lnTo>
                        <a:lnTo>
                          <a:pt x="53" y="712"/>
                        </a:lnTo>
                        <a:lnTo>
                          <a:pt x="53" y="774"/>
                        </a:lnTo>
                        <a:lnTo>
                          <a:pt x="62" y="819"/>
                        </a:lnTo>
                        <a:lnTo>
                          <a:pt x="62" y="854"/>
                        </a:lnTo>
                        <a:lnTo>
                          <a:pt x="71" y="872"/>
                        </a:lnTo>
                        <a:lnTo>
                          <a:pt x="71" y="872"/>
                        </a:lnTo>
                        <a:lnTo>
                          <a:pt x="80" y="84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2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2883" y="1753"/>
                    <a:ext cx="80" cy="1950"/>
                  </a:xfrm>
                  <a:custGeom>
                    <a:avLst/>
                    <a:gdLst>
                      <a:gd name="T0" fmla="*/ 0 w 80"/>
                      <a:gd name="T1" fmla="*/ 1950 h 1950"/>
                      <a:gd name="T2" fmla="*/ 0 w 80"/>
                      <a:gd name="T3" fmla="*/ 1932 h 1950"/>
                      <a:gd name="T4" fmla="*/ 9 w 80"/>
                      <a:gd name="T5" fmla="*/ 1896 h 1950"/>
                      <a:gd name="T6" fmla="*/ 9 w 80"/>
                      <a:gd name="T7" fmla="*/ 1861 h 1950"/>
                      <a:gd name="T8" fmla="*/ 9 w 80"/>
                      <a:gd name="T9" fmla="*/ 1816 h 1950"/>
                      <a:gd name="T10" fmla="*/ 18 w 80"/>
                      <a:gd name="T11" fmla="*/ 1709 h 1950"/>
                      <a:gd name="T12" fmla="*/ 18 w 80"/>
                      <a:gd name="T13" fmla="*/ 1576 h 1950"/>
                      <a:gd name="T14" fmla="*/ 27 w 80"/>
                      <a:gd name="T15" fmla="*/ 1433 h 1950"/>
                      <a:gd name="T16" fmla="*/ 27 w 80"/>
                      <a:gd name="T17" fmla="*/ 1273 h 1950"/>
                      <a:gd name="T18" fmla="*/ 36 w 80"/>
                      <a:gd name="T19" fmla="*/ 1104 h 1950"/>
                      <a:gd name="T20" fmla="*/ 36 w 80"/>
                      <a:gd name="T21" fmla="*/ 935 h 1950"/>
                      <a:gd name="T22" fmla="*/ 45 w 80"/>
                      <a:gd name="T23" fmla="*/ 766 h 1950"/>
                      <a:gd name="T24" fmla="*/ 53 w 80"/>
                      <a:gd name="T25" fmla="*/ 606 h 1950"/>
                      <a:gd name="T26" fmla="*/ 53 w 80"/>
                      <a:gd name="T27" fmla="*/ 454 h 1950"/>
                      <a:gd name="T28" fmla="*/ 62 w 80"/>
                      <a:gd name="T29" fmla="*/ 312 h 1950"/>
                      <a:gd name="T30" fmla="*/ 62 w 80"/>
                      <a:gd name="T31" fmla="*/ 196 h 1950"/>
                      <a:gd name="T32" fmla="*/ 71 w 80"/>
                      <a:gd name="T33" fmla="*/ 143 h 1950"/>
                      <a:gd name="T34" fmla="*/ 71 w 80"/>
                      <a:gd name="T35" fmla="*/ 98 h 1950"/>
                      <a:gd name="T36" fmla="*/ 71 w 80"/>
                      <a:gd name="T37" fmla="*/ 63 h 1950"/>
                      <a:gd name="T38" fmla="*/ 71 w 80"/>
                      <a:gd name="T39" fmla="*/ 36 h 1950"/>
                      <a:gd name="T40" fmla="*/ 80 w 80"/>
                      <a:gd name="T41" fmla="*/ 9 h 1950"/>
                      <a:gd name="T42" fmla="*/ 80 w 80"/>
                      <a:gd name="T43" fmla="*/ 0 h 19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0" h="1950">
                        <a:moveTo>
                          <a:pt x="0" y="1950"/>
                        </a:moveTo>
                        <a:lnTo>
                          <a:pt x="0" y="1932"/>
                        </a:lnTo>
                        <a:lnTo>
                          <a:pt x="9" y="1896"/>
                        </a:lnTo>
                        <a:lnTo>
                          <a:pt x="9" y="1861"/>
                        </a:lnTo>
                        <a:lnTo>
                          <a:pt x="9" y="1816"/>
                        </a:lnTo>
                        <a:lnTo>
                          <a:pt x="18" y="1709"/>
                        </a:lnTo>
                        <a:lnTo>
                          <a:pt x="18" y="1576"/>
                        </a:lnTo>
                        <a:lnTo>
                          <a:pt x="27" y="1433"/>
                        </a:lnTo>
                        <a:lnTo>
                          <a:pt x="27" y="1273"/>
                        </a:lnTo>
                        <a:lnTo>
                          <a:pt x="36" y="1104"/>
                        </a:lnTo>
                        <a:lnTo>
                          <a:pt x="36" y="935"/>
                        </a:lnTo>
                        <a:lnTo>
                          <a:pt x="45" y="766"/>
                        </a:lnTo>
                        <a:lnTo>
                          <a:pt x="53" y="606"/>
                        </a:lnTo>
                        <a:lnTo>
                          <a:pt x="53" y="454"/>
                        </a:lnTo>
                        <a:lnTo>
                          <a:pt x="62" y="312"/>
                        </a:lnTo>
                        <a:lnTo>
                          <a:pt x="62" y="196"/>
                        </a:lnTo>
                        <a:lnTo>
                          <a:pt x="71" y="143"/>
                        </a:lnTo>
                        <a:lnTo>
                          <a:pt x="71" y="98"/>
                        </a:lnTo>
                        <a:lnTo>
                          <a:pt x="71" y="63"/>
                        </a:lnTo>
                        <a:lnTo>
                          <a:pt x="71" y="36"/>
                        </a:lnTo>
                        <a:lnTo>
                          <a:pt x="80" y="9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3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2963" y="1753"/>
                    <a:ext cx="89" cy="1460"/>
                  </a:xfrm>
                  <a:custGeom>
                    <a:avLst/>
                    <a:gdLst>
                      <a:gd name="T0" fmla="*/ 0 w 89"/>
                      <a:gd name="T1" fmla="*/ 0 h 1460"/>
                      <a:gd name="T2" fmla="*/ 0 w 89"/>
                      <a:gd name="T3" fmla="*/ 0 h 1460"/>
                      <a:gd name="T4" fmla="*/ 9 w 89"/>
                      <a:gd name="T5" fmla="*/ 0 h 1460"/>
                      <a:gd name="T6" fmla="*/ 9 w 89"/>
                      <a:gd name="T7" fmla="*/ 18 h 1460"/>
                      <a:gd name="T8" fmla="*/ 9 w 89"/>
                      <a:gd name="T9" fmla="*/ 36 h 1460"/>
                      <a:gd name="T10" fmla="*/ 18 w 89"/>
                      <a:gd name="T11" fmla="*/ 63 h 1460"/>
                      <a:gd name="T12" fmla="*/ 18 w 89"/>
                      <a:gd name="T13" fmla="*/ 89 h 1460"/>
                      <a:gd name="T14" fmla="*/ 18 w 89"/>
                      <a:gd name="T15" fmla="*/ 178 h 1460"/>
                      <a:gd name="T16" fmla="*/ 27 w 89"/>
                      <a:gd name="T17" fmla="*/ 276 h 1460"/>
                      <a:gd name="T18" fmla="*/ 36 w 89"/>
                      <a:gd name="T19" fmla="*/ 392 h 1460"/>
                      <a:gd name="T20" fmla="*/ 36 w 89"/>
                      <a:gd name="T21" fmla="*/ 517 h 1460"/>
                      <a:gd name="T22" fmla="*/ 45 w 89"/>
                      <a:gd name="T23" fmla="*/ 650 h 1460"/>
                      <a:gd name="T24" fmla="*/ 54 w 89"/>
                      <a:gd name="T25" fmla="*/ 917 h 1460"/>
                      <a:gd name="T26" fmla="*/ 62 w 89"/>
                      <a:gd name="T27" fmla="*/ 1042 h 1460"/>
                      <a:gd name="T28" fmla="*/ 71 w 89"/>
                      <a:gd name="T29" fmla="*/ 1166 h 1460"/>
                      <a:gd name="T30" fmla="*/ 71 w 89"/>
                      <a:gd name="T31" fmla="*/ 1264 h 1460"/>
                      <a:gd name="T32" fmla="*/ 80 w 89"/>
                      <a:gd name="T33" fmla="*/ 1353 h 1460"/>
                      <a:gd name="T34" fmla="*/ 80 w 89"/>
                      <a:gd name="T35" fmla="*/ 1416 h 1460"/>
                      <a:gd name="T36" fmla="*/ 89 w 89"/>
                      <a:gd name="T37" fmla="*/ 1442 h 1460"/>
                      <a:gd name="T38" fmla="*/ 89 w 89"/>
                      <a:gd name="T39" fmla="*/ 1460 h 1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89" h="146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18"/>
                        </a:lnTo>
                        <a:lnTo>
                          <a:pt x="9" y="36"/>
                        </a:lnTo>
                        <a:lnTo>
                          <a:pt x="18" y="63"/>
                        </a:lnTo>
                        <a:lnTo>
                          <a:pt x="18" y="89"/>
                        </a:lnTo>
                        <a:lnTo>
                          <a:pt x="18" y="178"/>
                        </a:lnTo>
                        <a:lnTo>
                          <a:pt x="27" y="276"/>
                        </a:lnTo>
                        <a:lnTo>
                          <a:pt x="36" y="392"/>
                        </a:lnTo>
                        <a:lnTo>
                          <a:pt x="36" y="517"/>
                        </a:lnTo>
                        <a:lnTo>
                          <a:pt x="45" y="650"/>
                        </a:lnTo>
                        <a:lnTo>
                          <a:pt x="54" y="917"/>
                        </a:lnTo>
                        <a:lnTo>
                          <a:pt x="62" y="1042"/>
                        </a:lnTo>
                        <a:lnTo>
                          <a:pt x="71" y="1166"/>
                        </a:lnTo>
                        <a:lnTo>
                          <a:pt x="71" y="1264"/>
                        </a:lnTo>
                        <a:lnTo>
                          <a:pt x="80" y="1353"/>
                        </a:lnTo>
                        <a:lnTo>
                          <a:pt x="80" y="1416"/>
                        </a:lnTo>
                        <a:lnTo>
                          <a:pt x="89" y="1442"/>
                        </a:lnTo>
                        <a:lnTo>
                          <a:pt x="89" y="146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4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3052" y="2572"/>
                    <a:ext cx="80" cy="659"/>
                  </a:xfrm>
                  <a:custGeom>
                    <a:avLst/>
                    <a:gdLst>
                      <a:gd name="T0" fmla="*/ 0 w 80"/>
                      <a:gd name="T1" fmla="*/ 641 h 659"/>
                      <a:gd name="T2" fmla="*/ 9 w 80"/>
                      <a:gd name="T3" fmla="*/ 659 h 659"/>
                      <a:gd name="T4" fmla="*/ 9 w 80"/>
                      <a:gd name="T5" fmla="*/ 650 h 659"/>
                      <a:gd name="T6" fmla="*/ 18 w 80"/>
                      <a:gd name="T7" fmla="*/ 623 h 659"/>
                      <a:gd name="T8" fmla="*/ 18 w 80"/>
                      <a:gd name="T9" fmla="*/ 588 h 659"/>
                      <a:gd name="T10" fmla="*/ 27 w 80"/>
                      <a:gd name="T11" fmla="*/ 543 h 659"/>
                      <a:gd name="T12" fmla="*/ 27 w 80"/>
                      <a:gd name="T13" fmla="*/ 481 h 659"/>
                      <a:gd name="T14" fmla="*/ 45 w 80"/>
                      <a:gd name="T15" fmla="*/ 347 h 659"/>
                      <a:gd name="T16" fmla="*/ 54 w 80"/>
                      <a:gd name="T17" fmla="*/ 214 h 659"/>
                      <a:gd name="T18" fmla="*/ 54 w 80"/>
                      <a:gd name="T19" fmla="*/ 151 h 659"/>
                      <a:gd name="T20" fmla="*/ 62 w 80"/>
                      <a:gd name="T21" fmla="*/ 98 h 659"/>
                      <a:gd name="T22" fmla="*/ 62 w 80"/>
                      <a:gd name="T23" fmla="*/ 54 h 659"/>
                      <a:gd name="T24" fmla="*/ 71 w 80"/>
                      <a:gd name="T25" fmla="*/ 18 h 659"/>
                      <a:gd name="T26" fmla="*/ 71 w 80"/>
                      <a:gd name="T27" fmla="*/ 0 h 659"/>
                      <a:gd name="T28" fmla="*/ 80 w 80"/>
                      <a:gd name="T29" fmla="*/ 0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659">
                        <a:moveTo>
                          <a:pt x="0" y="641"/>
                        </a:moveTo>
                        <a:lnTo>
                          <a:pt x="9" y="659"/>
                        </a:lnTo>
                        <a:lnTo>
                          <a:pt x="9" y="650"/>
                        </a:lnTo>
                        <a:lnTo>
                          <a:pt x="18" y="623"/>
                        </a:lnTo>
                        <a:lnTo>
                          <a:pt x="18" y="588"/>
                        </a:lnTo>
                        <a:lnTo>
                          <a:pt x="27" y="543"/>
                        </a:lnTo>
                        <a:lnTo>
                          <a:pt x="27" y="481"/>
                        </a:lnTo>
                        <a:lnTo>
                          <a:pt x="45" y="347"/>
                        </a:lnTo>
                        <a:lnTo>
                          <a:pt x="54" y="214"/>
                        </a:lnTo>
                        <a:lnTo>
                          <a:pt x="54" y="151"/>
                        </a:lnTo>
                        <a:lnTo>
                          <a:pt x="62" y="98"/>
                        </a:lnTo>
                        <a:lnTo>
                          <a:pt x="62" y="54"/>
                        </a:lnTo>
                        <a:lnTo>
                          <a:pt x="71" y="18"/>
                        </a:lnTo>
                        <a:lnTo>
                          <a:pt x="71" y="0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5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3132" y="2572"/>
                    <a:ext cx="80" cy="988"/>
                  </a:xfrm>
                  <a:custGeom>
                    <a:avLst/>
                    <a:gdLst>
                      <a:gd name="T0" fmla="*/ 0 w 80"/>
                      <a:gd name="T1" fmla="*/ 0 h 988"/>
                      <a:gd name="T2" fmla="*/ 9 w 80"/>
                      <a:gd name="T3" fmla="*/ 18 h 988"/>
                      <a:gd name="T4" fmla="*/ 9 w 80"/>
                      <a:gd name="T5" fmla="*/ 62 h 988"/>
                      <a:gd name="T6" fmla="*/ 18 w 80"/>
                      <a:gd name="T7" fmla="*/ 116 h 988"/>
                      <a:gd name="T8" fmla="*/ 18 w 80"/>
                      <a:gd name="T9" fmla="*/ 178 h 988"/>
                      <a:gd name="T10" fmla="*/ 27 w 80"/>
                      <a:gd name="T11" fmla="*/ 249 h 988"/>
                      <a:gd name="T12" fmla="*/ 27 w 80"/>
                      <a:gd name="T13" fmla="*/ 338 h 988"/>
                      <a:gd name="T14" fmla="*/ 36 w 80"/>
                      <a:gd name="T15" fmla="*/ 516 h 988"/>
                      <a:gd name="T16" fmla="*/ 54 w 80"/>
                      <a:gd name="T17" fmla="*/ 686 h 988"/>
                      <a:gd name="T18" fmla="*/ 54 w 80"/>
                      <a:gd name="T19" fmla="*/ 766 h 988"/>
                      <a:gd name="T20" fmla="*/ 62 w 80"/>
                      <a:gd name="T21" fmla="*/ 837 h 988"/>
                      <a:gd name="T22" fmla="*/ 62 w 80"/>
                      <a:gd name="T23" fmla="*/ 899 h 988"/>
                      <a:gd name="T24" fmla="*/ 71 w 80"/>
                      <a:gd name="T25" fmla="*/ 944 h 988"/>
                      <a:gd name="T26" fmla="*/ 71 w 80"/>
                      <a:gd name="T27" fmla="*/ 979 h 988"/>
                      <a:gd name="T28" fmla="*/ 80 w 80"/>
                      <a:gd name="T29" fmla="*/ 988 h 9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988">
                        <a:moveTo>
                          <a:pt x="0" y="0"/>
                        </a:moveTo>
                        <a:lnTo>
                          <a:pt x="9" y="18"/>
                        </a:lnTo>
                        <a:lnTo>
                          <a:pt x="9" y="62"/>
                        </a:lnTo>
                        <a:lnTo>
                          <a:pt x="18" y="116"/>
                        </a:lnTo>
                        <a:lnTo>
                          <a:pt x="18" y="178"/>
                        </a:lnTo>
                        <a:lnTo>
                          <a:pt x="27" y="249"/>
                        </a:lnTo>
                        <a:lnTo>
                          <a:pt x="27" y="338"/>
                        </a:lnTo>
                        <a:lnTo>
                          <a:pt x="36" y="516"/>
                        </a:lnTo>
                        <a:lnTo>
                          <a:pt x="54" y="686"/>
                        </a:lnTo>
                        <a:lnTo>
                          <a:pt x="54" y="766"/>
                        </a:lnTo>
                        <a:lnTo>
                          <a:pt x="62" y="837"/>
                        </a:lnTo>
                        <a:lnTo>
                          <a:pt x="62" y="899"/>
                        </a:lnTo>
                        <a:lnTo>
                          <a:pt x="71" y="944"/>
                        </a:lnTo>
                        <a:lnTo>
                          <a:pt x="71" y="979"/>
                        </a:lnTo>
                        <a:lnTo>
                          <a:pt x="80" y="98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6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3212" y="2617"/>
                    <a:ext cx="80" cy="943"/>
                  </a:xfrm>
                  <a:custGeom>
                    <a:avLst/>
                    <a:gdLst>
                      <a:gd name="T0" fmla="*/ 0 w 80"/>
                      <a:gd name="T1" fmla="*/ 943 h 943"/>
                      <a:gd name="T2" fmla="*/ 9 w 80"/>
                      <a:gd name="T3" fmla="*/ 934 h 943"/>
                      <a:gd name="T4" fmla="*/ 9 w 80"/>
                      <a:gd name="T5" fmla="*/ 908 h 943"/>
                      <a:gd name="T6" fmla="*/ 18 w 80"/>
                      <a:gd name="T7" fmla="*/ 863 h 943"/>
                      <a:gd name="T8" fmla="*/ 18 w 80"/>
                      <a:gd name="T9" fmla="*/ 810 h 943"/>
                      <a:gd name="T10" fmla="*/ 27 w 80"/>
                      <a:gd name="T11" fmla="*/ 738 h 943"/>
                      <a:gd name="T12" fmla="*/ 27 w 80"/>
                      <a:gd name="T13" fmla="*/ 667 h 943"/>
                      <a:gd name="T14" fmla="*/ 36 w 80"/>
                      <a:gd name="T15" fmla="*/ 498 h 943"/>
                      <a:gd name="T16" fmla="*/ 54 w 80"/>
                      <a:gd name="T17" fmla="*/ 329 h 943"/>
                      <a:gd name="T18" fmla="*/ 54 w 80"/>
                      <a:gd name="T19" fmla="*/ 258 h 943"/>
                      <a:gd name="T20" fmla="*/ 63 w 80"/>
                      <a:gd name="T21" fmla="*/ 178 h 943"/>
                      <a:gd name="T22" fmla="*/ 63 w 80"/>
                      <a:gd name="T23" fmla="*/ 115 h 943"/>
                      <a:gd name="T24" fmla="*/ 71 w 80"/>
                      <a:gd name="T25" fmla="*/ 62 h 943"/>
                      <a:gd name="T26" fmla="*/ 71 w 80"/>
                      <a:gd name="T27" fmla="*/ 26 h 943"/>
                      <a:gd name="T28" fmla="*/ 80 w 80"/>
                      <a:gd name="T29" fmla="*/ 0 h 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943">
                        <a:moveTo>
                          <a:pt x="0" y="943"/>
                        </a:moveTo>
                        <a:lnTo>
                          <a:pt x="9" y="934"/>
                        </a:lnTo>
                        <a:lnTo>
                          <a:pt x="9" y="908"/>
                        </a:lnTo>
                        <a:lnTo>
                          <a:pt x="18" y="863"/>
                        </a:lnTo>
                        <a:lnTo>
                          <a:pt x="18" y="810"/>
                        </a:lnTo>
                        <a:lnTo>
                          <a:pt x="27" y="738"/>
                        </a:lnTo>
                        <a:lnTo>
                          <a:pt x="27" y="667"/>
                        </a:lnTo>
                        <a:lnTo>
                          <a:pt x="36" y="498"/>
                        </a:lnTo>
                        <a:lnTo>
                          <a:pt x="54" y="329"/>
                        </a:lnTo>
                        <a:lnTo>
                          <a:pt x="54" y="258"/>
                        </a:lnTo>
                        <a:lnTo>
                          <a:pt x="63" y="178"/>
                        </a:lnTo>
                        <a:lnTo>
                          <a:pt x="63" y="115"/>
                        </a:lnTo>
                        <a:lnTo>
                          <a:pt x="71" y="62"/>
                        </a:lnTo>
                        <a:lnTo>
                          <a:pt x="71" y="26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7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3292" y="2608"/>
                    <a:ext cx="80" cy="498"/>
                  </a:xfrm>
                  <a:custGeom>
                    <a:avLst/>
                    <a:gdLst>
                      <a:gd name="T0" fmla="*/ 0 w 80"/>
                      <a:gd name="T1" fmla="*/ 9 h 498"/>
                      <a:gd name="T2" fmla="*/ 9 w 80"/>
                      <a:gd name="T3" fmla="*/ 0 h 498"/>
                      <a:gd name="T4" fmla="*/ 9 w 80"/>
                      <a:gd name="T5" fmla="*/ 9 h 498"/>
                      <a:gd name="T6" fmla="*/ 18 w 80"/>
                      <a:gd name="T7" fmla="*/ 26 h 498"/>
                      <a:gd name="T8" fmla="*/ 18 w 80"/>
                      <a:gd name="T9" fmla="*/ 53 h 498"/>
                      <a:gd name="T10" fmla="*/ 27 w 80"/>
                      <a:gd name="T11" fmla="*/ 98 h 498"/>
                      <a:gd name="T12" fmla="*/ 27 w 80"/>
                      <a:gd name="T13" fmla="*/ 133 h 498"/>
                      <a:gd name="T14" fmla="*/ 36 w 80"/>
                      <a:gd name="T15" fmla="*/ 231 h 498"/>
                      <a:gd name="T16" fmla="*/ 54 w 80"/>
                      <a:gd name="T17" fmla="*/ 338 h 498"/>
                      <a:gd name="T18" fmla="*/ 54 w 80"/>
                      <a:gd name="T19" fmla="*/ 383 h 498"/>
                      <a:gd name="T20" fmla="*/ 63 w 80"/>
                      <a:gd name="T21" fmla="*/ 427 h 498"/>
                      <a:gd name="T22" fmla="*/ 63 w 80"/>
                      <a:gd name="T23" fmla="*/ 454 h 498"/>
                      <a:gd name="T24" fmla="*/ 72 w 80"/>
                      <a:gd name="T25" fmla="*/ 480 h 498"/>
                      <a:gd name="T26" fmla="*/ 72 w 80"/>
                      <a:gd name="T27" fmla="*/ 498 h 498"/>
                      <a:gd name="T28" fmla="*/ 80 w 80"/>
                      <a:gd name="T29" fmla="*/ 498 h 4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498">
                        <a:moveTo>
                          <a:pt x="0" y="9"/>
                        </a:move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18" y="26"/>
                        </a:lnTo>
                        <a:lnTo>
                          <a:pt x="18" y="53"/>
                        </a:lnTo>
                        <a:lnTo>
                          <a:pt x="27" y="98"/>
                        </a:lnTo>
                        <a:lnTo>
                          <a:pt x="27" y="133"/>
                        </a:lnTo>
                        <a:lnTo>
                          <a:pt x="36" y="231"/>
                        </a:lnTo>
                        <a:lnTo>
                          <a:pt x="54" y="338"/>
                        </a:lnTo>
                        <a:lnTo>
                          <a:pt x="54" y="383"/>
                        </a:lnTo>
                        <a:lnTo>
                          <a:pt x="63" y="427"/>
                        </a:lnTo>
                        <a:lnTo>
                          <a:pt x="63" y="454"/>
                        </a:lnTo>
                        <a:lnTo>
                          <a:pt x="72" y="480"/>
                        </a:lnTo>
                        <a:lnTo>
                          <a:pt x="72" y="498"/>
                        </a:lnTo>
                        <a:lnTo>
                          <a:pt x="80" y="49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8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3372" y="2448"/>
                    <a:ext cx="89" cy="658"/>
                  </a:xfrm>
                  <a:custGeom>
                    <a:avLst/>
                    <a:gdLst>
                      <a:gd name="T0" fmla="*/ 0 w 89"/>
                      <a:gd name="T1" fmla="*/ 658 h 658"/>
                      <a:gd name="T2" fmla="*/ 9 w 89"/>
                      <a:gd name="T3" fmla="*/ 649 h 658"/>
                      <a:gd name="T4" fmla="*/ 9 w 89"/>
                      <a:gd name="T5" fmla="*/ 632 h 658"/>
                      <a:gd name="T6" fmla="*/ 18 w 89"/>
                      <a:gd name="T7" fmla="*/ 605 h 658"/>
                      <a:gd name="T8" fmla="*/ 18 w 89"/>
                      <a:gd name="T9" fmla="*/ 569 h 658"/>
                      <a:gd name="T10" fmla="*/ 36 w 89"/>
                      <a:gd name="T11" fmla="*/ 480 h 658"/>
                      <a:gd name="T12" fmla="*/ 45 w 89"/>
                      <a:gd name="T13" fmla="*/ 382 h 658"/>
                      <a:gd name="T14" fmla="*/ 54 w 89"/>
                      <a:gd name="T15" fmla="*/ 275 h 658"/>
                      <a:gd name="T16" fmla="*/ 72 w 89"/>
                      <a:gd name="T17" fmla="*/ 169 h 658"/>
                      <a:gd name="T18" fmla="*/ 81 w 89"/>
                      <a:gd name="T19" fmla="*/ 71 h 658"/>
                      <a:gd name="T20" fmla="*/ 81 w 89"/>
                      <a:gd name="T21" fmla="*/ 35 h 658"/>
                      <a:gd name="T22" fmla="*/ 89 w 89"/>
                      <a:gd name="T23" fmla="*/ 0 h 6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9" h="658">
                        <a:moveTo>
                          <a:pt x="0" y="658"/>
                        </a:moveTo>
                        <a:lnTo>
                          <a:pt x="9" y="649"/>
                        </a:lnTo>
                        <a:lnTo>
                          <a:pt x="9" y="632"/>
                        </a:lnTo>
                        <a:lnTo>
                          <a:pt x="18" y="605"/>
                        </a:lnTo>
                        <a:lnTo>
                          <a:pt x="18" y="569"/>
                        </a:lnTo>
                        <a:lnTo>
                          <a:pt x="36" y="480"/>
                        </a:lnTo>
                        <a:lnTo>
                          <a:pt x="45" y="382"/>
                        </a:lnTo>
                        <a:lnTo>
                          <a:pt x="54" y="275"/>
                        </a:lnTo>
                        <a:lnTo>
                          <a:pt x="72" y="169"/>
                        </a:lnTo>
                        <a:lnTo>
                          <a:pt x="81" y="71"/>
                        </a:lnTo>
                        <a:lnTo>
                          <a:pt x="81" y="35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99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3461" y="2127"/>
                    <a:ext cx="81" cy="321"/>
                  </a:xfrm>
                  <a:custGeom>
                    <a:avLst/>
                    <a:gdLst>
                      <a:gd name="T0" fmla="*/ 0 w 81"/>
                      <a:gd name="T1" fmla="*/ 321 h 321"/>
                      <a:gd name="T2" fmla="*/ 18 w 81"/>
                      <a:gd name="T3" fmla="*/ 196 h 321"/>
                      <a:gd name="T4" fmla="*/ 27 w 81"/>
                      <a:gd name="T5" fmla="*/ 143 h 321"/>
                      <a:gd name="T6" fmla="*/ 45 w 81"/>
                      <a:gd name="T7" fmla="*/ 89 h 321"/>
                      <a:gd name="T8" fmla="*/ 54 w 81"/>
                      <a:gd name="T9" fmla="*/ 45 h 321"/>
                      <a:gd name="T10" fmla="*/ 63 w 81"/>
                      <a:gd name="T11" fmla="*/ 18 h 321"/>
                      <a:gd name="T12" fmla="*/ 72 w 81"/>
                      <a:gd name="T13" fmla="*/ 0 h 321"/>
                      <a:gd name="T14" fmla="*/ 81 w 81"/>
                      <a:gd name="T15" fmla="*/ 0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1" h="321">
                        <a:moveTo>
                          <a:pt x="0" y="321"/>
                        </a:moveTo>
                        <a:lnTo>
                          <a:pt x="18" y="196"/>
                        </a:lnTo>
                        <a:lnTo>
                          <a:pt x="27" y="143"/>
                        </a:lnTo>
                        <a:lnTo>
                          <a:pt x="45" y="89"/>
                        </a:lnTo>
                        <a:lnTo>
                          <a:pt x="54" y="45"/>
                        </a:lnTo>
                        <a:lnTo>
                          <a:pt x="63" y="18"/>
                        </a:lnTo>
                        <a:lnTo>
                          <a:pt x="72" y="0"/>
                        </a:lnTo>
                        <a:lnTo>
                          <a:pt x="81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0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3542" y="2127"/>
                    <a:ext cx="80" cy="516"/>
                  </a:xfrm>
                  <a:custGeom>
                    <a:avLst/>
                    <a:gdLst>
                      <a:gd name="T0" fmla="*/ 0 w 80"/>
                      <a:gd name="T1" fmla="*/ 0 h 516"/>
                      <a:gd name="T2" fmla="*/ 8 w 80"/>
                      <a:gd name="T3" fmla="*/ 27 h 516"/>
                      <a:gd name="T4" fmla="*/ 17 w 80"/>
                      <a:gd name="T5" fmla="*/ 62 h 516"/>
                      <a:gd name="T6" fmla="*/ 26 w 80"/>
                      <a:gd name="T7" fmla="*/ 125 h 516"/>
                      <a:gd name="T8" fmla="*/ 35 w 80"/>
                      <a:gd name="T9" fmla="*/ 196 h 516"/>
                      <a:gd name="T10" fmla="*/ 53 w 80"/>
                      <a:gd name="T11" fmla="*/ 276 h 516"/>
                      <a:gd name="T12" fmla="*/ 62 w 80"/>
                      <a:gd name="T13" fmla="*/ 356 h 516"/>
                      <a:gd name="T14" fmla="*/ 71 w 80"/>
                      <a:gd name="T15" fmla="*/ 436 h 516"/>
                      <a:gd name="T16" fmla="*/ 80 w 80"/>
                      <a:gd name="T17" fmla="*/ 516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516">
                        <a:moveTo>
                          <a:pt x="0" y="0"/>
                        </a:moveTo>
                        <a:lnTo>
                          <a:pt x="8" y="27"/>
                        </a:lnTo>
                        <a:lnTo>
                          <a:pt x="17" y="62"/>
                        </a:lnTo>
                        <a:lnTo>
                          <a:pt x="26" y="125"/>
                        </a:lnTo>
                        <a:lnTo>
                          <a:pt x="35" y="196"/>
                        </a:lnTo>
                        <a:lnTo>
                          <a:pt x="53" y="276"/>
                        </a:lnTo>
                        <a:lnTo>
                          <a:pt x="62" y="356"/>
                        </a:lnTo>
                        <a:lnTo>
                          <a:pt x="71" y="436"/>
                        </a:lnTo>
                        <a:lnTo>
                          <a:pt x="80" y="51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1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3622" y="2643"/>
                    <a:ext cx="80" cy="659"/>
                  </a:xfrm>
                  <a:custGeom>
                    <a:avLst/>
                    <a:gdLst>
                      <a:gd name="T0" fmla="*/ 0 w 80"/>
                      <a:gd name="T1" fmla="*/ 0 h 659"/>
                      <a:gd name="T2" fmla="*/ 9 w 80"/>
                      <a:gd name="T3" fmla="*/ 80 h 659"/>
                      <a:gd name="T4" fmla="*/ 17 w 80"/>
                      <a:gd name="T5" fmla="*/ 169 h 659"/>
                      <a:gd name="T6" fmla="*/ 35 w 80"/>
                      <a:gd name="T7" fmla="*/ 356 h 659"/>
                      <a:gd name="T8" fmla="*/ 53 w 80"/>
                      <a:gd name="T9" fmla="*/ 445 h 659"/>
                      <a:gd name="T10" fmla="*/ 62 w 80"/>
                      <a:gd name="T11" fmla="*/ 534 h 659"/>
                      <a:gd name="T12" fmla="*/ 71 w 80"/>
                      <a:gd name="T13" fmla="*/ 606 h 659"/>
                      <a:gd name="T14" fmla="*/ 80 w 80"/>
                      <a:gd name="T15" fmla="*/ 659 h 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659">
                        <a:moveTo>
                          <a:pt x="0" y="0"/>
                        </a:moveTo>
                        <a:lnTo>
                          <a:pt x="9" y="80"/>
                        </a:lnTo>
                        <a:lnTo>
                          <a:pt x="17" y="169"/>
                        </a:lnTo>
                        <a:lnTo>
                          <a:pt x="35" y="356"/>
                        </a:lnTo>
                        <a:lnTo>
                          <a:pt x="53" y="445"/>
                        </a:lnTo>
                        <a:lnTo>
                          <a:pt x="62" y="534"/>
                        </a:lnTo>
                        <a:lnTo>
                          <a:pt x="71" y="606"/>
                        </a:lnTo>
                        <a:lnTo>
                          <a:pt x="80" y="65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2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3702" y="3302"/>
                    <a:ext cx="80" cy="71"/>
                  </a:xfrm>
                  <a:custGeom>
                    <a:avLst/>
                    <a:gdLst>
                      <a:gd name="T0" fmla="*/ 0 w 80"/>
                      <a:gd name="T1" fmla="*/ 0 h 71"/>
                      <a:gd name="T2" fmla="*/ 17 w 80"/>
                      <a:gd name="T3" fmla="*/ 36 h 71"/>
                      <a:gd name="T4" fmla="*/ 35 w 80"/>
                      <a:gd name="T5" fmla="*/ 62 h 71"/>
                      <a:gd name="T6" fmla="*/ 62 w 80"/>
                      <a:gd name="T7" fmla="*/ 71 h 71"/>
                      <a:gd name="T8" fmla="*/ 80 w 80"/>
                      <a:gd name="T9" fmla="*/ 62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71">
                        <a:moveTo>
                          <a:pt x="0" y="0"/>
                        </a:moveTo>
                        <a:lnTo>
                          <a:pt x="17" y="36"/>
                        </a:lnTo>
                        <a:lnTo>
                          <a:pt x="35" y="62"/>
                        </a:lnTo>
                        <a:lnTo>
                          <a:pt x="62" y="71"/>
                        </a:lnTo>
                        <a:lnTo>
                          <a:pt x="80" y="62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3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3782" y="2893"/>
                    <a:ext cx="80" cy="471"/>
                  </a:xfrm>
                  <a:custGeom>
                    <a:avLst/>
                    <a:gdLst>
                      <a:gd name="T0" fmla="*/ 0 w 80"/>
                      <a:gd name="T1" fmla="*/ 471 h 471"/>
                      <a:gd name="T2" fmla="*/ 9 w 80"/>
                      <a:gd name="T3" fmla="*/ 436 h 471"/>
                      <a:gd name="T4" fmla="*/ 18 w 80"/>
                      <a:gd name="T5" fmla="*/ 391 h 471"/>
                      <a:gd name="T6" fmla="*/ 26 w 80"/>
                      <a:gd name="T7" fmla="*/ 329 h 471"/>
                      <a:gd name="T8" fmla="*/ 35 w 80"/>
                      <a:gd name="T9" fmla="*/ 258 h 471"/>
                      <a:gd name="T10" fmla="*/ 62 w 80"/>
                      <a:gd name="T11" fmla="*/ 124 h 471"/>
                      <a:gd name="T12" fmla="*/ 71 w 80"/>
                      <a:gd name="T13" fmla="*/ 53 h 471"/>
                      <a:gd name="T14" fmla="*/ 80 w 80"/>
                      <a:gd name="T15" fmla="*/ 0 h 4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471">
                        <a:moveTo>
                          <a:pt x="0" y="471"/>
                        </a:moveTo>
                        <a:lnTo>
                          <a:pt x="9" y="436"/>
                        </a:lnTo>
                        <a:lnTo>
                          <a:pt x="18" y="391"/>
                        </a:lnTo>
                        <a:lnTo>
                          <a:pt x="26" y="329"/>
                        </a:lnTo>
                        <a:lnTo>
                          <a:pt x="35" y="258"/>
                        </a:lnTo>
                        <a:lnTo>
                          <a:pt x="62" y="124"/>
                        </a:lnTo>
                        <a:lnTo>
                          <a:pt x="71" y="53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4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3862" y="2519"/>
                    <a:ext cx="89" cy="374"/>
                  </a:xfrm>
                  <a:custGeom>
                    <a:avLst/>
                    <a:gdLst>
                      <a:gd name="T0" fmla="*/ 0 w 89"/>
                      <a:gd name="T1" fmla="*/ 374 h 374"/>
                      <a:gd name="T2" fmla="*/ 9 w 89"/>
                      <a:gd name="T3" fmla="*/ 320 h 374"/>
                      <a:gd name="T4" fmla="*/ 18 w 89"/>
                      <a:gd name="T5" fmla="*/ 249 h 374"/>
                      <a:gd name="T6" fmla="*/ 35 w 89"/>
                      <a:gd name="T7" fmla="*/ 187 h 374"/>
                      <a:gd name="T8" fmla="*/ 44 w 89"/>
                      <a:gd name="T9" fmla="*/ 124 h 374"/>
                      <a:gd name="T10" fmla="*/ 53 w 89"/>
                      <a:gd name="T11" fmla="*/ 71 h 374"/>
                      <a:gd name="T12" fmla="*/ 71 w 89"/>
                      <a:gd name="T13" fmla="*/ 26 h 374"/>
                      <a:gd name="T14" fmla="*/ 80 w 89"/>
                      <a:gd name="T15" fmla="*/ 9 h 374"/>
                      <a:gd name="T16" fmla="*/ 80 w 89"/>
                      <a:gd name="T17" fmla="*/ 0 h 374"/>
                      <a:gd name="T18" fmla="*/ 89 w 89"/>
                      <a:gd name="T19" fmla="*/ 9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9" h="374">
                        <a:moveTo>
                          <a:pt x="0" y="374"/>
                        </a:moveTo>
                        <a:lnTo>
                          <a:pt x="9" y="320"/>
                        </a:lnTo>
                        <a:lnTo>
                          <a:pt x="18" y="249"/>
                        </a:lnTo>
                        <a:lnTo>
                          <a:pt x="35" y="187"/>
                        </a:lnTo>
                        <a:lnTo>
                          <a:pt x="44" y="124"/>
                        </a:lnTo>
                        <a:lnTo>
                          <a:pt x="53" y="71"/>
                        </a:lnTo>
                        <a:lnTo>
                          <a:pt x="71" y="26"/>
                        </a:lnTo>
                        <a:lnTo>
                          <a:pt x="80" y="9"/>
                        </a:lnTo>
                        <a:lnTo>
                          <a:pt x="80" y="0"/>
                        </a:lnTo>
                        <a:lnTo>
                          <a:pt x="89" y="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5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3951" y="2528"/>
                    <a:ext cx="80" cy="641"/>
                  </a:xfrm>
                  <a:custGeom>
                    <a:avLst/>
                    <a:gdLst>
                      <a:gd name="T0" fmla="*/ 0 w 80"/>
                      <a:gd name="T1" fmla="*/ 0 h 641"/>
                      <a:gd name="T2" fmla="*/ 9 w 80"/>
                      <a:gd name="T3" fmla="*/ 17 h 641"/>
                      <a:gd name="T4" fmla="*/ 9 w 80"/>
                      <a:gd name="T5" fmla="*/ 44 h 641"/>
                      <a:gd name="T6" fmla="*/ 18 w 80"/>
                      <a:gd name="T7" fmla="*/ 80 h 641"/>
                      <a:gd name="T8" fmla="*/ 18 w 80"/>
                      <a:gd name="T9" fmla="*/ 124 h 641"/>
                      <a:gd name="T10" fmla="*/ 27 w 80"/>
                      <a:gd name="T11" fmla="*/ 231 h 641"/>
                      <a:gd name="T12" fmla="*/ 44 w 80"/>
                      <a:gd name="T13" fmla="*/ 347 h 641"/>
                      <a:gd name="T14" fmla="*/ 53 w 80"/>
                      <a:gd name="T15" fmla="*/ 463 h 641"/>
                      <a:gd name="T16" fmla="*/ 53 w 80"/>
                      <a:gd name="T17" fmla="*/ 516 h 641"/>
                      <a:gd name="T18" fmla="*/ 62 w 80"/>
                      <a:gd name="T19" fmla="*/ 560 h 641"/>
                      <a:gd name="T20" fmla="*/ 62 w 80"/>
                      <a:gd name="T21" fmla="*/ 596 h 641"/>
                      <a:gd name="T22" fmla="*/ 71 w 80"/>
                      <a:gd name="T23" fmla="*/ 623 h 641"/>
                      <a:gd name="T24" fmla="*/ 71 w 80"/>
                      <a:gd name="T25" fmla="*/ 641 h 641"/>
                      <a:gd name="T26" fmla="*/ 80 w 80"/>
                      <a:gd name="T27" fmla="*/ 641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0" h="641">
                        <a:moveTo>
                          <a:pt x="0" y="0"/>
                        </a:moveTo>
                        <a:lnTo>
                          <a:pt x="9" y="17"/>
                        </a:lnTo>
                        <a:lnTo>
                          <a:pt x="9" y="44"/>
                        </a:lnTo>
                        <a:lnTo>
                          <a:pt x="18" y="80"/>
                        </a:lnTo>
                        <a:lnTo>
                          <a:pt x="18" y="124"/>
                        </a:lnTo>
                        <a:lnTo>
                          <a:pt x="27" y="231"/>
                        </a:lnTo>
                        <a:lnTo>
                          <a:pt x="44" y="347"/>
                        </a:lnTo>
                        <a:lnTo>
                          <a:pt x="53" y="463"/>
                        </a:lnTo>
                        <a:lnTo>
                          <a:pt x="53" y="516"/>
                        </a:lnTo>
                        <a:lnTo>
                          <a:pt x="62" y="560"/>
                        </a:lnTo>
                        <a:lnTo>
                          <a:pt x="62" y="596"/>
                        </a:lnTo>
                        <a:lnTo>
                          <a:pt x="71" y="623"/>
                        </a:lnTo>
                        <a:lnTo>
                          <a:pt x="71" y="641"/>
                        </a:lnTo>
                        <a:lnTo>
                          <a:pt x="80" y="641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6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4031" y="2341"/>
                    <a:ext cx="80" cy="828"/>
                  </a:xfrm>
                  <a:custGeom>
                    <a:avLst/>
                    <a:gdLst>
                      <a:gd name="T0" fmla="*/ 0 w 80"/>
                      <a:gd name="T1" fmla="*/ 828 h 828"/>
                      <a:gd name="T2" fmla="*/ 9 w 80"/>
                      <a:gd name="T3" fmla="*/ 810 h 828"/>
                      <a:gd name="T4" fmla="*/ 9 w 80"/>
                      <a:gd name="T5" fmla="*/ 783 h 828"/>
                      <a:gd name="T6" fmla="*/ 18 w 80"/>
                      <a:gd name="T7" fmla="*/ 730 h 828"/>
                      <a:gd name="T8" fmla="*/ 18 w 80"/>
                      <a:gd name="T9" fmla="*/ 667 h 828"/>
                      <a:gd name="T10" fmla="*/ 27 w 80"/>
                      <a:gd name="T11" fmla="*/ 605 h 828"/>
                      <a:gd name="T12" fmla="*/ 27 w 80"/>
                      <a:gd name="T13" fmla="*/ 525 h 828"/>
                      <a:gd name="T14" fmla="*/ 36 w 80"/>
                      <a:gd name="T15" fmla="*/ 365 h 828"/>
                      <a:gd name="T16" fmla="*/ 44 w 80"/>
                      <a:gd name="T17" fmla="*/ 285 h 828"/>
                      <a:gd name="T18" fmla="*/ 53 w 80"/>
                      <a:gd name="T19" fmla="*/ 213 h 828"/>
                      <a:gd name="T20" fmla="*/ 53 w 80"/>
                      <a:gd name="T21" fmla="*/ 142 h 828"/>
                      <a:gd name="T22" fmla="*/ 62 w 80"/>
                      <a:gd name="T23" fmla="*/ 89 h 828"/>
                      <a:gd name="T24" fmla="*/ 62 w 80"/>
                      <a:gd name="T25" fmla="*/ 44 h 828"/>
                      <a:gd name="T26" fmla="*/ 71 w 80"/>
                      <a:gd name="T27" fmla="*/ 9 h 828"/>
                      <a:gd name="T28" fmla="*/ 71 w 80"/>
                      <a:gd name="T29" fmla="*/ 0 h 828"/>
                      <a:gd name="T30" fmla="*/ 80 w 80"/>
                      <a:gd name="T31" fmla="*/ 9 h 8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0" h="828">
                        <a:moveTo>
                          <a:pt x="0" y="828"/>
                        </a:moveTo>
                        <a:lnTo>
                          <a:pt x="9" y="810"/>
                        </a:lnTo>
                        <a:lnTo>
                          <a:pt x="9" y="783"/>
                        </a:lnTo>
                        <a:lnTo>
                          <a:pt x="18" y="730"/>
                        </a:lnTo>
                        <a:lnTo>
                          <a:pt x="18" y="667"/>
                        </a:lnTo>
                        <a:lnTo>
                          <a:pt x="27" y="605"/>
                        </a:lnTo>
                        <a:lnTo>
                          <a:pt x="27" y="525"/>
                        </a:lnTo>
                        <a:lnTo>
                          <a:pt x="36" y="365"/>
                        </a:lnTo>
                        <a:lnTo>
                          <a:pt x="44" y="285"/>
                        </a:lnTo>
                        <a:lnTo>
                          <a:pt x="53" y="213"/>
                        </a:lnTo>
                        <a:lnTo>
                          <a:pt x="53" y="142"/>
                        </a:lnTo>
                        <a:lnTo>
                          <a:pt x="62" y="89"/>
                        </a:lnTo>
                        <a:lnTo>
                          <a:pt x="62" y="44"/>
                        </a:lnTo>
                        <a:lnTo>
                          <a:pt x="71" y="9"/>
                        </a:lnTo>
                        <a:lnTo>
                          <a:pt x="71" y="0"/>
                        </a:lnTo>
                        <a:lnTo>
                          <a:pt x="80" y="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7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4111" y="2350"/>
                    <a:ext cx="80" cy="1477"/>
                  </a:xfrm>
                  <a:custGeom>
                    <a:avLst/>
                    <a:gdLst>
                      <a:gd name="T0" fmla="*/ 0 w 80"/>
                      <a:gd name="T1" fmla="*/ 0 h 1477"/>
                      <a:gd name="T2" fmla="*/ 9 w 80"/>
                      <a:gd name="T3" fmla="*/ 35 h 1477"/>
                      <a:gd name="T4" fmla="*/ 9 w 80"/>
                      <a:gd name="T5" fmla="*/ 80 h 1477"/>
                      <a:gd name="T6" fmla="*/ 18 w 80"/>
                      <a:gd name="T7" fmla="*/ 151 h 1477"/>
                      <a:gd name="T8" fmla="*/ 18 w 80"/>
                      <a:gd name="T9" fmla="*/ 240 h 1477"/>
                      <a:gd name="T10" fmla="*/ 27 w 80"/>
                      <a:gd name="T11" fmla="*/ 338 h 1477"/>
                      <a:gd name="T12" fmla="*/ 27 w 80"/>
                      <a:gd name="T13" fmla="*/ 445 h 1477"/>
                      <a:gd name="T14" fmla="*/ 36 w 80"/>
                      <a:gd name="T15" fmla="*/ 560 h 1477"/>
                      <a:gd name="T16" fmla="*/ 36 w 80"/>
                      <a:gd name="T17" fmla="*/ 676 h 1477"/>
                      <a:gd name="T18" fmla="*/ 53 w 80"/>
                      <a:gd name="T19" fmla="*/ 916 h 1477"/>
                      <a:gd name="T20" fmla="*/ 53 w 80"/>
                      <a:gd name="T21" fmla="*/ 1041 h 1477"/>
                      <a:gd name="T22" fmla="*/ 62 w 80"/>
                      <a:gd name="T23" fmla="*/ 1148 h 1477"/>
                      <a:gd name="T24" fmla="*/ 62 w 80"/>
                      <a:gd name="T25" fmla="*/ 1246 h 1477"/>
                      <a:gd name="T26" fmla="*/ 71 w 80"/>
                      <a:gd name="T27" fmla="*/ 1344 h 1477"/>
                      <a:gd name="T28" fmla="*/ 71 w 80"/>
                      <a:gd name="T29" fmla="*/ 1415 h 1477"/>
                      <a:gd name="T30" fmla="*/ 80 w 80"/>
                      <a:gd name="T31" fmla="*/ 1477 h 14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0" h="1477">
                        <a:moveTo>
                          <a:pt x="0" y="0"/>
                        </a:moveTo>
                        <a:lnTo>
                          <a:pt x="9" y="35"/>
                        </a:lnTo>
                        <a:lnTo>
                          <a:pt x="9" y="80"/>
                        </a:lnTo>
                        <a:lnTo>
                          <a:pt x="18" y="151"/>
                        </a:lnTo>
                        <a:lnTo>
                          <a:pt x="18" y="240"/>
                        </a:lnTo>
                        <a:lnTo>
                          <a:pt x="27" y="338"/>
                        </a:lnTo>
                        <a:lnTo>
                          <a:pt x="27" y="445"/>
                        </a:lnTo>
                        <a:lnTo>
                          <a:pt x="36" y="560"/>
                        </a:lnTo>
                        <a:lnTo>
                          <a:pt x="36" y="676"/>
                        </a:lnTo>
                        <a:lnTo>
                          <a:pt x="53" y="916"/>
                        </a:lnTo>
                        <a:lnTo>
                          <a:pt x="53" y="1041"/>
                        </a:lnTo>
                        <a:lnTo>
                          <a:pt x="62" y="1148"/>
                        </a:lnTo>
                        <a:lnTo>
                          <a:pt x="62" y="1246"/>
                        </a:lnTo>
                        <a:lnTo>
                          <a:pt x="71" y="1344"/>
                        </a:lnTo>
                        <a:lnTo>
                          <a:pt x="71" y="1415"/>
                        </a:lnTo>
                        <a:lnTo>
                          <a:pt x="80" y="147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8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4191" y="3827"/>
                    <a:ext cx="80" cy="151"/>
                  </a:xfrm>
                  <a:custGeom>
                    <a:avLst/>
                    <a:gdLst>
                      <a:gd name="T0" fmla="*/ 0 w 80"/>
                      <a:gd name="T1" fmla="*/ 0 h 151"/>
                      <a:gd name="T2" fmla="*/ 18 w 80"/>
                      <a:gd name="T3" fmla="*/ 62 h 151"/>
                      <a:gd name="T4" fmla="*/ 36 w 80"/>
                      <a:gd name="T5" fmla="*/ 116 h 151"/>
                      <a:gd name="T6" fmla="*/ 53 w 80"/>
                      <a:gd name="T7" fmla="*/ 134 h 151"/>
                      <a:gd name="T8" fmla="*/ 62 w 80"/>
                      <a:gd name="T9" fmla="*/ 151 h 151"/>
                      <a:gd name="T10" fmla="*/ 71 w 80"/>
                      <a:gd name="T11" fmla="*/ 151 h 151"/>
                      <a:gd name="T12" fmla="*/ 80 w 80"/>
                      <a:gd name="T13" fmla="*/ 143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" h="151">
                        <a:moveTo>
                          <a:pt x="0" y="0"/>
                        </a:moveTo>
                        <a:lnTo>
                          <a:pt x="18" y="62"/>
                        </a:lnTo>
                        <a:lnTo>
                          <a:pt x="36" y="116"/>
                        </a:lnTo>
                        <a:lnTo>
                          <a:pt x="53" y="134"/>
                        </a:lnTo>
                        <a:lnTo>
                          <a:pt x="62" y="151"/>
                        </a:lnTo>
                        <a:lnTo>
                          <a:pt x="71" y="151"/>
                        </a:lnTo>
                        <a:lnTo>
                          <a:pt x="80" y="143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09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4271" y="2964"/>
                    <a:ext cx="89" cy="1006"/>
                  </a:xfrm>
                  <a:custGeom>
                    <a:avLst/>
                    <a:gdLst>
                      <a:gd name="T0" fmla="*/ 0 w 89"/>
                      <a:gd name="T1" fmla="*/ 1006 h 1006"/>
                      <a:gd name="T2" fmla="*/ 9 w 89"/>
                      <a:gd name="T3" fmla="*/ 970 h 1006"/>
                      <a:gd name="T4" fmla="*/ 9 w 89"/>
                      <a:gd name="T5" fmla="*/ 934 h 1006"/>
                      <a:gd name="T6" fmla="*/ 18 w 89"/>
                      <a:gd name="T7" fmla="*/ 881 h 1006"/>
                      <a:gd name="T8" fmla="*/ 18 w 89"/>
                      <a:gd name="T9" fmla="*/ 819 h 1006"/>
                      <a:gd name="T10" fmla="*/ 36 w 89"/>
                      <a:gd name="T11" fmla="*/ 685 h 1006"/>
                      <a:gd name="T12" fmla="*/ 45 w 89"/>
                      <a:gd name="T13" fmla="*/ 534 h 1006"/>
                      <a:gd name="T14" fmla="*/ 54 w 89"/>
                      <a:gd name="T15" fmla="*/ 383 h 1006"/>
                      <a:gd name="T16" fmla="*/ 71 w 89"/>
                      <a:gd name="T17" fmla="*/ 231 h 1006"/>
                      <a:gd name="T18" fmla="*/ 71 w 89"/>
                      <a:gd name="T19" fmla="*/ 169 h 1006"/>
                      <a:gd name="T20" fmla="*/ 80 w 89"/>
                      <a:gd name="T21" fmla="*/ 107 h 1006"/>
                      <a:gd name="T22" fmla="*/ 80 w 89"/>
                      <a:gd name="T23" fmla="*/ 44 h 1006"/>
                      <a:gd name="T24" fmla="*/ 89 w 89"/>
                      <a:gd name="T25" fmla="*/ 0 h 10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9" h="1006">
                        <a:moveTo>
                          <a:pt x="0" y="1006"/>
                        </a:moveTo>
                        <a:lnTo>
                          <a:pt x="9" y="970"/>
                        </a:lnTo>
                        <a:lnTo>
                          <a:pt x="9" y="934"/>
                        </a:lnTo>
                        <a:lnTo>
                          <a:pt x="18" y="881"/>
                        </a:lnTo>
                        <a:lnTo>
                          <a:pt x="18" y="819"/>
                        </a:lnTo>
                        <a:lnTo>
                          <a:pt x="36" y="685"/>
                        </a:lnTo>
                        <a:lnTo>
                          <a:pt x="45" y="534"/>
                        </a:lnTo>
                        <a:lnTo>
                          <a:pt x="54" y="383"/>
                        </a:lnTo>
                        <a:lnTo>
                          <a:pt x="71" y="231"/>
                        </a:lnTo>
                        <a:lnTo>
                          <a:pt x="71" y="169"/>
                        </a:lnTo>
                        <a:lnTo>
                          <a:pt x="80" y="107"/>
                        </a:lnTo>
                        <a:lnTo>
                          <a:pt x="80" y="44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0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4360" y="2608"/>
                    <a:ext cx="80" cy="356"/>
                  </a:xfrm>
                  <a:custGeom>
                    <a:avLst/>
                    <a:gdLst>
                      <a:gd name="T0" fmla="*/ 0 w 80"/>
                      <a:gd name="T1" fmla="*/ 356 h 356"/>
                      <a:gd name="T2" fmla="*/ 18 w 80"/>
                      <a:gd name="T3" fmla="*/ 231 h 356"/>
                      <a:gd name="T4" fmla="*/ 45 w 80"/>
                      <a:gd name="T5" fmla="*/ 124 h 356"/>
                      <a:gd name="T6" fmla="*/ 54 w 80"/>
                      <a:gd name="T7" fmla="*/ 80 h 356"/>
                      <a:gd name="T8" fmla="*/ 62 w 80"/>
                      <a:gd name="T9" fmla="*/ 53 h 356"/>
                      <a:gd name="T10" fmla="*/ 71 w 80"/>
                      <a:gd name="T11" fmla="*/ 18 h 356"/>
                      <a:gd name="T12" fmla="*/ 80 w 80"/>
                      <a:gd name="T13" fmla="*/ 0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" h="356">
                        <a:moveTo>
                          <a:pt x="0" y="356"/>
                        </a:moveTo>
                        <a:lnTo>
                          <a:pt x="18" y="231"/>
                        </a:lnTo>
                        <a:lnTo>
                          <a:pt x="45" y="124"/>
                        </a:lnTo>
                        <a:lnTo>
                          <a:pt x="54" y="80"/>
                        </a:lnTo>
                        <a:lnTo>
                          <a:pt x="62" y="53"/>
                        </a:lnTo>
                        <a:lnTo>
                          <a:pt x="71" y="18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1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4440" y="2590"/>
                    <a:ext cx="80" cy="36"/>
                  </a:xfrm>
                  <a:custGeom>
                    <a:avLst/>
                    <a:gdLst>
                      <a:gd name="T0" fmla="*/ 0 w 80"/>
                      <a:gd name="T1" fmla="*/ 18 h 36"/>
                      <a:gd name="T2" fmla="*/ 18 w 80"/>
                      <a:gd name="T3" fmla="*/ 0 h 36"/>
                      <a:gd name="T4" fmla="*/ 36 w 80"/>
                      <a:gd name="T5" fmla="*/ 0 h 36"/>
                      <a:gd name="T6" fmla="*/ 63 w 80"/>
                      <a:gd name="T7" fmla="*/ 9 h 36"/>
                      <a:gd name="T8" fmla="*/ 80 w 80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6">
                        <a:moveTo>
                          <a:pt x="0" y="18"/>
                        </a:moveTo>
                        <a:lnTo>
                          <a:pt x="18" y="0"/>
                        </a:lnTo>
                        <a:lnTo>
                          <a:pt x="36" y="0"/>
                        </a:lnTo>
                        <a:lnTo>
                          <a:pt x="63" y="9"/>
                        </a:lnTo>
                        <a:lnTo>
                          <a:pt x="80" y="3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2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4520" y="2626"/>
                    <a:ext cx="80" cy="329"/>
                  </a:xfrm>
                  <a:custGeom>
                    <a:avLst/>
                    <a:gdLst>
                      <a:gd name="T0" fmla="*/ 0 w 80"/>
                      <a:gd name="T1" fmla="*/ 0 h 329"/>
                      <a:gd name="T2" fmla="*/ 9 w 80"/>
                      <a:gd name="T3" fmla="*/ 26 h 329"/>
                      <a:gd name="T4" fmla="*/ 18 w 80"/>
                      <a:gd name="T5" fmla="*/ 71 h 329"/>
                      <a:gd name="T6" fmla="*/ 27 w 80"/>
                      <a:gd name="T7" fmla="*/ 124 h 329"/>
                      <a:gd name="T8" fmla="*/ 36 w 80"/>
                      <a:gd name="T9" fmla="*/ 186 h 329"/>
                      <a:gd name="T10" fmla="*/ 54 w 80"/>
                      <a:gd name="T11" fmla="*/ 240 h 329"/>
                      <a:gd name="T12" fmla="*/ 63 w 80"/>
                      <a:gd name="T13" fmla="*/ 284 h 329"/>
                      <a:gd name="T14" fmla="*/ 72 w 80"/>
                      <a:gd name="T15" fmla="*/ 320 h 329"/>
                      <a:gd name="T16" fmla="*/ 80 w 80"/>
                      <a:gd name="T17" fmla="*/ 329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329">
                        <a:moveTo>
                          <a:pt x="0" y="0"/>
                        </a:moveTo>
                        <a:lnTo>
                          <a:pt x="9" y="26"/>
                        </a:lnTo>
                        <a:lnTo>
                          <a:pt x="18" y="71"/>
                        </a:lnTo>
                        <a:lnTo>
                          <a:pt x="27" y="124"/>
                        </a:lnTo>
                        <a:lnTo>
                          <a:pt x="36" y="186"/>
                        </a:lnTo>
                        <a:lnTo>
                          <a:pt x="54" y="240"/>
                        </a:lnTo>
                        <a:lnTo>
                          <a:pt x="63" y="284"/>
                        </a:lnTo>
                        <a:lnTo>
                          <a:pt x="72" y="320"/>
                        </a:lnTo>
                        <a:lnTo>
                          <a:pt x="80" y="32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3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4600" y="2643"/>
                    <a:ext cx="81" cy="312"/>
                  </a:xfrm>
                  <a:custGeom>
                    <a:avLst/>
                    <a:gdLst>
                      <a:gd name="T0" fmla="*/ 0 w 81"/>
                      <a:gd name="T1" fmla="*/ 312 h 312"/>
                      <a:gd name="T2" fmla="*/ 9 w 81"/>
                      <a:gd name="T3" fmla="*/ 312 h 312"/>
                      <a:gd name="T4" fmla="*/ 9 w 81"/>
                      <a:gd name="T5" fmla="*/ 303 h 312"/>
                      <a:gd name="T6" fmla="*/ 18 w 81"/>
                      <a:gd name="T7" fmla="*/ 267 h 312"/>
                      <a:gd name="T8" fmla="*/ 27 w 81"/>
                      <a:gd name="T9" fmla="*/ 223 h 312"/>
                      <a:gd name="T10" fmla="*/ 36 w 81"/>
                      <a:gd name="T11" fmla="*/ 161 h 312"/>
                      <a:gd name="T12" fmla="*/ 54 w 81"/>
                      <a:gd name="T13" fmla="*/ 107 h 312"/>
                      <a:gd name="T14" fmla="*/ 63 w 81"/>
                      <a:gd name="T15" fmla="*/ 54 h 312"/>
                      <a:gd name="T16" fmla="*/ 72 w 81"/>
                      <a:gd name="T17" fmla="*/ 18 h 312"/>
                      <a:gd name="T18" fmla="*/ 81 w 81"/>
                      <a:gd name="T19" fmla="*/ 0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1" h="312">
                        <a:moveTo>
                          <a:pt x="0" y="312"/>
                        </a:moveTo>
                        <a:lnTo>
                          <a:pt x="9" y="312"/>
                        </a:lnTo>
                        <a:lnTo>
                          <a:pt x="9" y="303"/>
                        </a:lnTo>
                        <a:lnTo>
                          <a:pt x="18" y="267"/>
                        </a:lnTo>
                        <a:lnTo>
                          <a:pt x="27" y="223"/>
                        </a:lnTo>
                        <a:lnTo>
                          <a:pt x="36" y="161"/>
                        </a:lnTo>
                        <a:lnTo>
                          <a:pt x="54" y="107"/>
                        </a:lnTo>
                        <a:lnTo>
                          <a:pt x="63" y="54"/>
                        </a:lnTo>
                        <a:lnTo>
                          <a:pt x="72" y="18"/>
                        </a:lnTo>
                        <a:lnTo>
                          <a:pt x="81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4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4681" y="2643"/>
                    <a:ext cx="88" cy="187"/>
                  </a:xfrm>
                  <a:custGeom>
                    <a:avLst/>
                    <a:gdLst>
                      <a:gd name="T0" fmla="*/ 0 w 88"/>
                      <a:gd name="T1" fmla="*/ 0 h 187"/>
                      <a:gd name="T2" fmla="*/ 8 w 88"/>
                      <a:gd name="T3" fmla="*/ 0 h 187"/>
                      <a:gd name="T4" fmla="*/ 17 w 88"/>
                      <a:gd name="T5" fmla="*/ 18 h 187"/>
                      <a:gd name="T6" fmla="*/ 35 w 88"/>
                      <a:gd name="T7" fmla="*/ 36 h 187"/>
                      <a:gd name="T8" fmla="*/ 44 w 88"/>
                      <a:gd name="T9" fmla="*/ 72 h 187"/>
                      <a:gd name="T10" fmla="*/ 71 w 88"/>
                      <a:gd name="T11" fmla="*/ 134 h 187"/>
                      <a:gd name="T12" fmla="*/ 80 w 88"/>
                      <a:gd name="T13" fmla="*/ 161 h 187"/>
                      <a:gd name="T14" fmla="*/ 88 w 88"/>
                      <a:gd name="T15" fmla="*/ 187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8" h="18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18"/>
                        </a:lnTo>
                        <a:lnTo>
                          <a:pt x="35" y="36"/>
                        </a:lnTo>
                        <a:lnTo>
                          <a:pt x="44" y="72"/>
                        </a:lnTo>
                        <a:lnTo>
                          <a:pt x="71" y="134"/>
                        </a:lnTo>
                        <a:lnTo>
                          <a:pt x="80" y="161"/>
                        </a:lnTo>
                        <a:lnTo>
                          <a:pt x="88" y="18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5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4769" y="2830"/>
                    <a:ext cx="81" cy="116"/>
                  </a:xfrm>
                  <a:custGeom>
                    <a:avLst/>
                    <a:gdLst>
                      <a:gd name="T0" fmla="*/ 0 w 81"/>
                      <a:gd name="T1" fmla="*/ 0 h 116"/>
                      <a:gd name="T2" fmla="*/ 18 w 81"/>
                      <a:gd name="T3" fmla="*/ 27 h 116"/>
                      <a:gd name="T4" fmla="*/ 45 w 81"/>
                      <a:gd name="T5" fmla="*/ 54 h 116"/>
                      <a:gd name="T6" fmla="*/ 63 w 81"/>
                      <a:gd name="T7" fmla="*/ 80 h 116"/>
                      <a:gd name="T8" fmla="*/ 81 w 81"/>
                      <a:gd name="T9" fmla="*/ 116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6">
                        <a:moveTo>
                          <a:pt x="0" y="0"/>
                        </a:moveTo>
                        <a:lnTo>
                          <a:pt x="18" y="27"/>
                        </a:lnTo>
                        <a:lnTo>
                          <a:pt x="45" y="54"/>
                        </a:lnTo>
                        <a:lnTo>
                          <a:pt x="63" y="80"/>
                        </a:lnTo>
                        <a:lnTo>
                          <a:pt x="81" y="11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6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4850" y="2946"/>
                    <a:ext cx="80" cy="294"/>
                  </a:xfrm>
                  <a:custGeom>
                    <a:avLst/>
                    <a:gdLst>
                      <a:gd name="T0" fmla="*/ 0 w 80"/>
                      <a:gd name="T1" fmla="*/ 0 h 294"/>
                      <a:gd name="T2" fmla="*/ 8 w 80"/>
                      <a:gd name="T3" fmla="*/ 36 h 294"/>
                      <a:gd name="T4" fmla="*/ 17 w 80"/>
                      <a:gd name="T5" fmla="*/ 80 h 294"/>
                      <a:gd name="T6" fmla="*/ 35 w 80"/>
                      <a:gd name="T7" fmla="*/ 178 h 294"/>
                      <a:gd name="T8" fmla="*/ 53 w 80"/>
                      <a:gd name="T9" fmla="*/ 223 h 294"/>
                      <a:gd name="T10" fmla="*/ 62 w 80"/>
                      <a:gd name="T11" fmla="*/ 267 h 294"/>
                      <a:gd name="T12" fmla="*/ 71 w 80"/>
                      <a:gd name="T13" fmla="*/ 285 h 294"/>
                      <a:gd name="T14" fmla="*/ 80 w 80"/>
                      <a:gd name="T15" fmla="*/ 294 h 2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294">
                        <a:moveTo>
                          <a:pt x="0" y="0"/>
                        </a:moveTo>
                        <a:lnTo>
                          <a:pt x="8" y="36"/>
                        </a:lnTo>
                        <a:lnTo>
                          <a:pt x="17" y="80"/>
                        </a:lnTo>
                        <a:lnTo>
                          <a:pt x="35" y="178"/>
                        </a:lnTo>
                        <a:lnTo>
                          <a:pt x="53" y="223"/>
                        </a:lnTo>
                        <a:lnTo>
                          <a:pt x="62" y="267"/>
                        </a:lnTo>
                        <a:lnTo>
                          <a:pt x="71" y="285"/>
                        </a:lnTo>
                        <a:lnTo>
                          <a:pt x="80" y="294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7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4930" y="2839"/>
                    <a:ext cx="80" cy="401"/>
                  </a:xfrm>
                  <a:custGeom>
                    <a:avLst/>
                    <a:gdLst>
                      <a:gd name="T0" fmla="*/ 0 w 80"/>
                      <a:gd name="T1" fmla="*/ 401 h 401"/>
                      <a:gd name="T2" fmla="*/ 9 w 80"/>
                      <a:gd name="T3" fmla="*/ 383 h 401"/>
                      <a:gd name="T4" fmla="*/ 17 w 80"/>
                      <a:gd name="T5" fmla="*/ 347 h 401"/>
                      <a:gd name="T6" fmla="*/ 26 w 80"/>
                      <a:gd name="T7" fmla="*/ 294 h 401"/>
                      <a:gd name="T8" fmla="*/ 35 w 80"/>
                      <a:gd name="T9" fmla="*/ 232 h 401"/>
                      <a:gd name="T10" fmla="*/ 53 w 80"/>
                      <a:gd name="T11" fmla="*/ 169 h 401"/>
                      <a:gd name="T12" fmla="*/ 62 w 80"/>
                      <a:gd name="T13" fmla="*/ 98 h 401"/>
                      <a:gd name="T14" fmla="*/ 71 w 80"/>
                      <a:gd name="T15" fmla="*/ 45 h 401"/>
                      <a:gd name="T16" fmla="*/ 80 w 80"/>
                      <a:gd name="T17" fmla="*/ 0 h 4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401">
                        <a:moveTo>
                          <a:pt x="0" y="401"/>
                        </a:moveTo>
                        <a:lnTo>
                          <a:pt x="9" y="383"/>
                        </a:lnTo>
                        <a:lnTo>
                          <a:pt x="17" y="347"/>
                        </a:lnTo>
                        <a:lnTo>
                          <a:pt x="26" y="294"/>
                        </a:lnTo>
                        <a:lnTo>
                          <a:pt x="35" y="232"/>
                        </a:lnTo>
                        <a:lnTo>
                          <a:pt x="53" y="169"/>
                        </a:lnTo>
                        <a:lnTo>
                          <a:pt x="62" y="98"/>
                        </a:lnTo>
                        <a:lnTo>
                          <a:pt x="71" y="45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8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5010" y="2652"/>
                    <a:ext cx="80" cy="187"/>
                  </a:xfrm>
                  <a:custGeom>
                    <a:avLst/>
                    <a:gdLst>
                      <a:gd name="T0" fmla="*/ 0 w 80"/>
                      <a:gd name="T1" fmla="*/ 187 h 187"/>
                      <a:gd name="T2" fmla="*/ 18 w 80"/>
                      <a:gd name="T3" fmla="*/ 125 h 187"/>
                      <a:gd name="T4" fmla="*/ 35 w 80"/>
                      <a:gd name="T5" fmla="*/ 80 h 187"/>
                      <a:gd name="T6" fmla="*/ 62 w 80"/>
                      <a:gd name="T7" fmla="*/ 45 h 187"/>
                      <a:gd name="T8" fmla="*/ 80 w 80"/>
                      <a:gd name="T9" fmla="*/ 0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187">
                        <a:moveTo>
                          <a:pt x="0" y="187"/>
                        </a:moveTo>
                        <a:lnTo>
                          <a:pt x="18" y="125"/>
                        </a:lnTo>
                        <a:lnTo>
                          <a:pt x="35" y="80"/>
                        </a:lnTo>
                        <a:lnTo>
                          <a:pt x="62" y="45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19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5090" y="2439"/>
                    <a:ext cx="89" cy="213"/>
                  </a:xfrm>
                  <a:custGeom>
                    <a:avLst/>
                    <a:gdLst>
                      <a:gd name="T0" fmla="*/ 0 w 89"/>
                      <a:gd name="T1" fmla="*/ 213 h 213"/>
                      <a:gd name="T2" fmla="*/ 9 w 89"/>
                      <a:gd name="T3" fmla="*/ 187 h 213"/>
                      <a:gd name="T4" fmla="*/ 18 w 89"/>
                      <a:gd name="T5" fmla="*/ 151 h 213"/>
                      <a:gd name="T6" fmla="*/ 35 w 89"/>
                      <a:gd name="T7" fmla="*/ 106 h 213"/>
                      <a:gd name="T8" fmla="*/ 44 w 89"/>
                      <a:gd name="T9" fmla="*/ 62 h 213"/>
                      <a:gd name="T10" fmla="*/ 53 w 89"/>
                      <a:gd name="T11" fmla="*/ 26 h 213"/>
                      <a:gd name="T12" fmla="*/ 71 w 89"/>
                      <a:gd name="T13" fmla="*/ 9 h 213"/>
                      <a:gd name="T14" fmla="*/ 80 w 89"/>
                      <a:gd name="T15" fmla="*/ 0 h 213"/>
                      <a:gd name="T16" fmla="*/ 89 w 89"/>
                      <a:gd name="T17" fmla="*/ 9 h 213"/>
                      <a:gd name="T18" fmla="*/ 89 w 89"/>
                      <a:gd name="T19" fmla="*/ 26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9" h="213">
                        <a:moveTo>
                          <a:pt x="0" y="213"/>
                        </a:moveTo>
                        <a:lnTo>
                          <a:pt x="9" y="187"/>
                        </a:lnTo>
                        <a:lnTo>
                          <a:pt x="18" y="151"/>
                        </a:lnTo>
                        <a:lnTo>
                          <a:pt x="35" y="106"/>
                        </a:lnTo>
                        <a:lnTo>
                          <a:pt x="44" y="62"/>
                        </a:lnTo>
                        <a:lnTo>
                          <a:pt x="53" y="26"/>
                        </a:lnTo>
                        <a:lnTo>
                          <a:pt x="71" y="9"/>
                        </a:lnTo>
                        <a:lnTo>
                          <a:pt x="80" y="0"/>
                        </a:lnTo>
                        <a:lnTo>
                          <a:pt x="89" y="9"/>
                        </a:lnTo>
                        <a:lnTo>
                          <a:pt x="89" y="2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0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5179" y="2465"/>
                    <a:ext cx="80" cy="997"/>
                  </a:xfrm>
                  <a:custGeom>
                    <a:avLst/>
                    <a:gdLst>
                      <a:gd name="T0" fmla="*/ 0 w 80"/>
                      <a:gd name="T1" fmla="*/ 0 h 997"/>
                      <a:gd name="T2" fmla="*/ 9 w 80"/>
                      <a:gd name="T3" fmla="*/ 36 h 997"/>
                      <a:gd name="T4" fmla="*/ 9 w 80"/>
                      <a:gd name="T5" fmla="*/ 80 h 997"/>
                      <a:gd name="T6" fmla="*/ 18 w 80"/>
                      <a:gd name="T7" fmla="*/ 134 h 997"/>
                      <a:gd name="T8" fmla="*/ 18 w 80"/>
                      <a:gd name="T9" fmla="*/ 196 h 997"/>
                      <a:gd name="T10" fmla="*/ 27 w 80"/>
                      <a:gd name="T11" fmla="*/ 276 h 997"/>
                      <a:gd name="T12" fmla="*/ 27 w 80"/>
                      <a:gd name="T13" fmla="*/ 347 h 997"/>
                      <a:gd name="T14" fmla="*/ 44 w 80"/>
                      <a:gd name="T15" fmla="*/ 517 h 997"/>
                      <a:gd name="T16" fmla="*/ 53 w 80"/>
                      <a:gd name="T17" fmla="*/ 677 h 997"/>
                      <a:gd name="T18" fmla="*/ 53 w 80"/>
                      <a:gd name="T19" fmla="*/ 748 h 997"/>
                      <a:gd name="T20" fmla="*/ 62 w 80"/>
                      <a:gd name="T21" fmla="*/ 819 h 997"/>
                      <a:gd name="T22" fmla="*/ 62 w 80"/>
                      <a:gd name="T23" fmla="*/ 882 h 997"/>
                      <a:gd name="T24" fmla="*/ 71 w 80"/>
                      <a:gd name="T25" fmla="*/ 935 h 997"/>
                      <a:gd name="T26" fmla="*/ 71 w 80"/>
                      <a:gd name="T27" fmla="*/ 971 h 997"/>
                      <a:gd name="T28" fmla="*/ 80 w 80"/>
                      <a:gd name="T29" fmla="*/ 997 h 9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997">
                        <a:moveTo>
                          <a:pt x="0" y="0"/>
                        </a:moveTo>
                        <a:lnTo>
                          <a:pt x="9" y="36"/>
                        </a:lnTo>
                        <a:lnTo>
                          <a:pt x="9" y="80"/>
                        </a:lnTo>
                        <a:lnTo>
                          <a:pt x="18" y="134"/>
                        </a:lnTo>
                        <a:lnTo>
                          <a:pt x="18" y="196"/>
                        </a:lnTo>
                        <a:lnTo>
                          <a:pt x="27" y="276"/>
                        </a:lnTo>
                        <a:lnTo>
                          <a:pt x="27" y="347"/>
                        </a:lnTo>
                        <a:lnTo>
                          <a:pt x="44" y="517"/>
                        </a:lnTo>
                        <a:lnTo>
                          <a:pt x="53" y="677"/>
                        </a:lnTo>
                        <a:lnTo>
                          <a:pt x="53" y="748"/>
                        </a:lnTo>
                        <a:lnTo>
                          <a:pt x="62" y="819"/>
                        </a:lnTo>
                        <a:lnTo>
                          <a:pt x="62" y="882"/>
                        </a:lnTo>
                        <a:lnTo>
                          <a:pt x="71" y="935"/>
                        </a:lnTo>
                        <a:lnTo>
                          <a:pt x="71" y="971"/>
                        </a:lnTo>
                        <a:lnTo>
                          <a:pt x="80" y="99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1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5259" y="3035"/>
                    <a:ext cx="80" cy="445"/>
                  </a:xfrm>
                  <a:custGeom>
                    <a:avLst/>
                    <a:gdLst>
                      <a:gd name="T0" fmla="*/ 0 w 80"/>
                      <a:gd name="T1" fmla="*/ 427 h 445"/>
                      <a:gd name="T2" fmla="*/ 9 w 80"/>
                      <a:gd name="T3" fmla="*/ 436 h 445"/>
                      <a:gd name="T4" fmla="*/ 9 w 80"/>
                      <a:gd name="T5" fmla="*/ 445 h 445"/>
                      <a:gd name="T6" fmla="*/ 18 w 80"/>
                      <a:gd name="T7" fmla="*/ 445 h 445"/>
                      <a:gd name="T8" fmla="*/ 18 w 80"/>
                      <a:gd name="T9" fmla="*/ 427 h 445"/>
                      <a:gd name="T10" fmla="*/ 27 w 80"/>
                      <a:gd name="T11" fmla="*/ 392 h 445"/>
                      <a:gd name="T12" fmla="*/ 35 w 80"/>
                      <a:gd name="T13" fmla="*/ 329 h 445"/>
                      <a:gd name="T14" fmla="*/ 53 w 80"/>
                      <a:gd name="T15" fmla="*/ 249 h 445"/>
                      <a:gd name="T16" fmla="*/ 62 w 80"/>
                      <a:gd name="T17" fmla="*/ 169 h 445"/>
                      <a:gd name="T18" fmla="*/ 71 w 80"/>
                      <a:gd name="T19" fmla="*/ 80 h 445"/>
                      <a:gd name="T20" fmla="*/ 80 w 80"/>
                      <a:gd name="T21" fmla="*/ 0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445">
                        <a:moveTo>
                          <a:pt x="0" y="427"/>
                        </a:moveTo>
                        <a:lnTo>
                          <a:pt x="9" y="436"/>
                        </a:lnTo>
                        <a:lnTo>
                          <a:pt x="9" y="445"/>
                        </a:lnTo>
                        <a:lnTo>
                          <a:pt x="18" y="445"/>
                        </a:lnTo>
                        <a:lnTo>
                          <a:pt x="18" y="427"/>
                        </a:lnTo>
                        <a:lnTo>
                          <a:pt x="27" y="392"/>
                        </a:lnTo>
                        <a:lnTo>
                          <a:pt x="35" y="329"/>
                        </a:lnTo>
                        <a:lnTo>
                          <a:pt x="53" y="249"/>
                        </a:lnTo>
                        <a:lnTo>
                          <a:pt x="62" y="169"/>
                        </a:lnTo>
                        <a:lnTo>
                          <a:pt x="71" y="80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2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5339" y="2189"/>
                    <a:ext cx="80" cy="846"/>
                  </a:xfrm>
                  <a:custGeom>
                    <a:avLst/>
                    <a:gdLst>
                      <a:gd name="T0" fmla="*/ 0 w 80"/>
                      <a:gd name="T1" fmla="*/ 846 h 846"/>
                      <a:gd name="T2" fmla="*/ 9 w 80"/>
                      <a:gd name="T3" fmla="*/ 802 h 846"/>
                      <a:gd name="T4" fmla="*/ 9 w 80"/>
                      <a:gd name="T5" fmla="*/ 757 h 846"/>
                      <a:gd name="T6" fmla="*/ 18 w 80"/>
                      <a:gd name="T7" fmla="*/ 641 h 846"/>
                      <a:gd name="T8" fmla="*/ 27 w 80"/>
                      <a:gd name="T9" fmla="*/ 508 h 846"/>
                      <a:gd name="T10" fmla="*/ 36 w 80"/>
                      <a:gd name="T11" fmla="*/ 383 h 846"/>
                      <a:gd name="T12" fmla="*/ 53 w 80"/>
                      <a:gd name="T13" fmla="*/ 259 h 846"/>
                      <a:gd name="T14" fmla="*/ 62 w 80"/>
                      <a:gd name="T15" fmla="*/ 143 h 846"/>
                      <a:gd name="T16" fmla="*/ 62 w 80"/>
                      <a:gd name="T17" fmla="*/ 98 h 846"/>
                      <a:gd name="T18" fmla="*/ 71 w 80"/>
                      <a:gd name="T19" fmla="*/ 54 h 846"/>
                      <a:gd name="T20" fmla="*/ 71 w 80"/>
                      <a:gd name="T21" fmla="*/ 27 h 846"/>
                      <a:gd name="T22" fmla="*/ 80 w 80"/>
                      <a:gd name="T23" fmla="*/ 0 h 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0" h="846">
                        <a:moveTo>
                          <a:pt x="0" y="846"/>
                        </a:moveTo>
                        <a:lnTo>
                          <a:pt x="9" y="802"/>
                        </a:lnTo>
                        <a:lnTo>
                          <a:pt x="9" y="757"/>
                        </a:lnTo>
                        <a:lnTo>
                          <a:pt x="18" y="641"/>
                        </a:lnTo>
                        <a:lnTo>
                          <a:pt x="27" y="508"/>
                        </a:lnTo>
                        <a:lnTo>
                          <a:pt x="36" y="383"/>
                        </a:lnTo>
                        <a:lnTo>
                          <a:pt x="53" y="259"/>
                        </a:lnTo>
                        <a:lnTo>
                          <a:pt x="62" y="143"/>
                        </a:lnTo>
                        <a:lnTo>
                          <a:pt x="62" y="98"/>
                        </a:lnTo>
                        <a:lnTo>
                          <a:pt x="71" y="54"/>
                        </a:lnTo>
                        <a:lnTo>
                          <a:pt x="71" y="27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3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5419" y="2172"/>
                    <a:ext cx="80" cy="267"/>
                  </a:xfrm>
                  <a:custGeom>
                    <a:avLst/>
                    <a:gdLst>
                      <a:gd name="T0" fmla="*/ 0 w 80"/>
                      <a:gd name="T1" fmla="*/ 17 h 267"/>
                      <a:gd name="T2" fmla="*/ 9 w 80"/>
                      <a:gd name="T3" fmla="*/ 0 h 267"/>
                      <a:gd name="T4" fmla="*/ 9 w 80"/>
                      <a:gd name="T5" fmla="*/ 0 h 267"/>
                      <a:gd name="T6" fmla="*/ 18 w 80"/>
                      <a:gd name="T7" fmla="*/ 0 h 267"/>
                      <a:gd name="T8" fmla="*/ 18 w 80"/>
                      <a:gd name="T9" fmla="*/ 0 h 267"/>
                      <a:gd name="T10" fmla="*/ 27 w 80"/>
                      <a:gd name="T11" fmla="*/ 35 h 267"/>
                      <a:gd name="T12" fmla="*/ 36 w 80"/>
                      <a:gd name="T13" fmla="*/ 80 h 267"/>
                      <a:gd name="T14" fmla="*/ 53 w 80"/>
                      <a:gd name="T15" fmla="*/ 124 h 267"/>
                      <a:gd name="T16" fmla="*/ 62 w 80"/>
                      <a:gd name="T17" fmla="*/ 178 h 267"/>
                      <a:gd name="T18" fmla="*/ 71 w 80"/>
                      <a:gd name="T19" fmla="*/ 231 h 267"/>
                      <a:gd name="T20" fmla="*/ 80 w 80"/>
                      <a:gd name="T21" fmla="*/ 267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267">
                        <a:moveTo>
                          <a:pt x="0" y="17"/>
                        </a:moveTo>
                        <a:lnTo>
                          <a:pt x="9" y="0"/>
                        </a:lnTo>
                        <a:lnTo>
                          <a:pt x="9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27" y="35"/>
                        </a:lnTo>
                        <a:lnTo>
                          <a:pt x="36" y="80"/>
                        </a:lnTo>
                        <a:lnTo>
                          <a:pt x="53" y="124"/>
                        </a:lnTo>
                        <a:lnTo>
                          <a:pt x="62" y="178"/>
                        </a:lnTo>
                        <a:lnTo>
                          <a:pt x="71" y="231"/>
                        </a:lnTo>
                        <a:lnTo>
                          <a:pt x="80" y="26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4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5499" y="2439"/>
                    <a:ext cx="80" cy="222"/>
                  </a:xfrm>
                  <a:custGeom>
                    <a:avLst/>
                    <a:gdLst>
                      <a:gd name="T0" fmla="*/ 0 w 80"/>
                      <a:gd name="T1" fmla="*/ 0 h 222"/>
                      <a:gd name="T2" fmla="*/ 9 w 80"/>
                      <a:gd name="T3" fmla="*/ 35 h 222"/>
                      <a:gd name="T4" fmla="*/ 18 w 80"/>
                      <a:gd name="T5" fmla="*/ 80 h 222"/>
                      <a:gd name="T6" fmla="*/ 27 w 80"/>
                      <a:gd name="T7" fmla="*/ 124 h 222"/>
                      <a:gd name="T8" fmla="*/ 36 w 80"/>
                      <a:gd name="T9" fmla="*/ 160 h 222"/>
                      <a:gd name="T10" fmla="*/ 54 w 80"/>
                      <a:gd name="T11" fmla="*/ 195 h 222"/>
                      <a:gd name="T12" fmla="*/ 62 w 80"/>
                      <a:gd name="T13" fmla="*/ 222 h 222"/>
                      <a:gd name="T14" fmla="*/ 71 w 80"/>
                      <a:gd name="T15" fmla="*/ 222 h 222"/>
                      <a:gd name="T16" fmla="*/ 71 w 80"/>
                      <a:gd name="T17" fmla="*/ 213 h 222"/>
                      <a:gd name="T18" fmla="*/ 80 w 80"/>
                      <a:gd name="T19" fmla="*/ 204 h 2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" h="222">
                        <a:moveTo>
                          <a:pt x="0" y="0"/>
                        </a:moveTo>
                        <a:lnTo>
                          <a:pt x="9" y="35"/>
                        </a:lnTo>
                        <a:lnTo>
                          <a:pt x="18" y="80"/>
                        </a:lnTo>
                        <a:lnTo>
                          <a:pt x="27" y="124"/>
                        </a:lnTo>
                        <a:lnTo>
                          <a:pt x="36" y="160"/>
                        </a:lnTo>
                        <a:lnTo>
                          <a:pt x="54" y="195"/>
                        </a:lnTo>
                        <a:lnTo>
                          <a:pt x="62" y="222"/>
                        </a:lnTo>
                        <a:lnTo>
                          <a:pt x="71" y="222"/>
                        </a:lnTo>
                        <a:lnTo>
                          <a:pt x="71" y="213"/>
                        </a:lnTo>
                        <a:lnTo>
                          <a:pt x="80" y="204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5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5579" y="1914"/>
                    <a:ext cx="89" cy="729"/>
                  </a:xfrm>
                  <a:custGeom>
                    <a:avLst/>
                    <a:gdLst>
                      <a:gd name="T0" fmla="*/ 0 w 89"/>
                      <a:gd name="T1" fmla="*/ 729 h 729"/>
                      <a:gd name="T2" fmla="*/ 9 w 89"/>
                      <a:gd name="T3" fmla="*/ 703 h 729"/>
                      <a:gd name="T4" fmla="*/ 9 w 89"/>
                      <a:gd name="T5" fmla="*/ 667 h 729"/>
                      <a:gd name="T6" fmla="*/ 18 w 89"/>
                      <a:gd name="T7" fmla="*/ 623 h 729"/>
                      <a:gd name="T8" fmla="*/ 18 w 89"/>
                      <a:gd name="T9" fmla="*/ 560 h 729"/>
                      <a:gd name="T10" fmla="*/ 27 w 89"/>
                      <a:gd name="T11" fmla="*/ 498 h 729"/>
                      <a:gd name="T12" fmla="*/ 36 w 89"/>
                      <a:gd name="T13" fmla="*/ 427 h 729"/>
                      <a:gd name="T14" fmla="*/ 45 w 89"/>
                      <a:gd name="T15" fmla="*/ 284 h 729"/>
                      <a:gd name="T16" fmla="*/ 54 w 89"/>
                      <a:gd name="T17" fmla="*/ 222 h 729"/>
                      <a:gd name="T18" fmla="*/ 54 w 89"/>
                      <a:gd name="T19" fmla="*/ 160 h 729"/>
                      <a:gd name="T20" fmla="*/ 63 w 89"/>
                      <a:gd name="T21" fmla="*/ 97 h 729"/>
                      <a:gd name="T22" fmla="*/ 71 w 89"/>
                      <a:gd name="T23" fmla="*/ 53 h 729"/>
                      <a:gd name="T24" fmla="*/ 71 w 89"/>
                      <a:gd name="T25" fmla="*/ 26 h 729"/>
                      <a:gd name="T26" fmla="*/ 80 w 89"/>
                      <a:gd name="T27" fmla="*/ 0 h 729"/>
                      <a:gd name="T28" fmla="*/ 80 w 89"/>
                      <a:gd name="T29" fmla="*/ 0 h 729"/>
                      <a:gd name="T30" fmla="*/ 89 w 89"/>
                      <a:gd name="T31" fmla="*/ 17 h 7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9" h="729">
                        <a:moveTo>
                          <a:pt x="0" y="729"/>
                        </a:moveTo>
                        <a:lnTo>
                          <a:pt x="9" y="703"/>
                        </a:lnTo>
                        <a:lnTo>
                          <a:pt x="9" y="667"/>
                        </a:lnTo>
                        <a:lnTo>
                          <a:pt x="18" y="623"/>
                        </a:lnTo>
                        <a:lnTo>
                          <a:pt x="18" y="560"/>
                        </a:lnTo>
                        <a:lnTo>
                          <a:pt x="27" y="498"/>
                        </a:lnTo>
                        <a:lnTo>
                          <a:pt x="36" y="427"/>
                        </a:lnTo>
                        <a:lnTo>
                          <a:pt x="45" y="284"/>
                        </a:lnTo>
                        <a:lnTo>
                          <a:pt x="54" y="222"/>
                        </a:lnTo>
                        <a:lnTo>
                          <a:pt x="54" y="160"/>
                        </a:lnTo>
                        <a:lnTo>
                          <a:pt x="63" y="97"/>
                        </a:lnTo>
                        <a:lnTo>
                          <a:pt x="71" y="53"/>
                        </a:lnTo>
                        <a:lnTo>
                          <a:pt x="71" y="26"/>
                        </a:lnTo>
                        <a:lnTo>
                          <a:pt x="80" y="0"/>
                        </a:lnTo>
                        <a:lnTo>
                          <a:pt x="80" y="0"/>
                        </a:lnTo>
                        <a:lnTo>
                          <a:pt x="89" y="1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6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5668" y="1931"/>
                    <a:ext cx="80" cy="1576"/>
                  </a:xfrm>
                  <a:custGeom>
                    <a:avLst/>
                    <a:gdLst>
                      <a:gd name="T0" fmla="*/ 0 w 80"/>
                      <a:gd name="T1" fmla="*/ 0 h 1576"/>
                      <a:gd name="T2" fmla="*/ 9 w 80"/>
                      <a:gd name="T3" fmla="*/ 36 h 1576"/>
                      <a:gd name="T4" fmla="*/ 9 w 80"/>
                      <a:gd name="T5" fmla="*/ 98 h 1576"/>
                      <a:gd name="T6" fmla="*/ 18 w 80"/>
                      <a:gd name="T7" fmla="*/ 178 h 1576"/>
                      <a:gd name="T8" fmla="*/ 18 w 80"/>
                      <a:gd name="T9" fmla="*/ 276 h 1576"/>
                      <a:gd name="T10" fmla="*/ 27 w 80"/>
                      <a:gd name="T11" fmla="*/ 383 h 1576"/>
                      <a:gd name="T12" fmla="*/ 27 w 80"/>
                      <a:gd name="T13" fmla="*/ 508 h 1576"/>
                      <a:gd name="T14" fmla="*/ 36 w 80"/>
                      <a:gd name="T15" fmla="*/ 632 h 1576"/>
                      <a:gd name="T16" fmla="*/ 45 w 80"/>
                      <a:gd name="T17" fmla="*/ 757 h 1576"/>
                      <a:gd name="T18" fmla="*/ 54 w 80"/>
                      <a:gd name="T19" fmla="*/ 1015 h 1576"/>
                      <a:gd name="T20" fmla="*/ 54 w 80"/>
                      <a:gd name="T21" fmla="*/ 1140 h 1576"/>
                      <a:gd name="T22" fmla="*/ 63 w 80"/>
                      <a:gd name="T23" fmla="*/ 1255 h 1576"/>
                      <a:gd name="T24" fmla="*/ 63 w 80"/>
                      <a:gd name="T25" fmla="*/ 1362 h 1576"/>
                      <a:gd name="T26" fmla="*/ 71 w 80"/>
                      <a:gd name="T27" fmla="*/ 1451 h 1576"/>
                      <a:gd name="T28" fmla="*/ 71 w 80"/>
                      <a:gd name="T29" fmla="*/ 1522 h 1576"/>
                      <a:gd name="T30" fmla="*/ 80 w 80"/>
                      <a:gd name="T31" fmla="*/ 1576 h 1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0" h="1576">
                        <a:moveTo>
                          <a:pt x="0" y="0"/>
                        </a:moveTo>
                        <a:lnTo>
                          <a:pt x="9" y="36"/>
                        </a:lnTo>
                        <a:lnTo>
                          <a:pt x="9" y="98"/>
                        </a:lnTo>
                        <a:lnTo>
                          <a:pt x="18" y="178"/>
                        </a:lnTo>
                        <a:lnTo>
                          <a:pt x="18" y="276"/>
                        </a:lnTo>
                        <a:lnTo>
                          <a:pt x="27" y="383"/>
                        </a:lnTo>
                        <a:lnTo>
                          <a:pt x="27" y="508"/>
                        </a:lnTo>
                        <a:lnTo>
                          <a:pt x="36" y="632"/>
                        </a:lnTo>
                        <a:lnTo>
                          <a:pt x="45" y="757"/>
                        </a:lnTo>
                        <a:lnTo>
                          <a:pt x="54" y="1015"/>
                        </a:lnTo>
                        <a:lnTo>
                          <a:pt x="54" y="1140"/>
                        </a:lnTo>
                        <a:lnTo>
                          <a:pt x="63" y="1255"/>
                        </a:lnTo>
                        <a:lnTo>
                          <a:pt x="63" y="1362"/>
                        </a:lnTo>
                        <a:lnTo>
                          <a:pt x="71" y="1451"/>
                        </a:lnTo>
                        <a:lnTo>
                          <a:pt x="71" y="1522"/>
                        </a:lnTo>
                        <a:lnTo>
                          <a:pt x="80" y="157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7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5748" y="3240"/>
                    <a:ext cx="80" cy="302"/>
                  </a:xfrm>
                  <a:custGeom>
                    <a:avLst/>
                    <a:gdLst>
                      <a:gd name="T0" fmla="*/ 0 w 80"/>
                      <a:gd name="T1" fmla="*/ 267 h 302"/>
                      <a:gd name="T2" fmla="*/ 0 w 80"/>
                      <a:gd name="T3" fmla="*/ 285 h 302"/>
                      <a:gd name="T4" fmla="*/ 9 w 80"/>
                      <a:gd name="T5" fmla="*/ 302 h 302"/>
                      <a:gd name="T6" fmla="*/ 9 w 80"/>
                      <a:gd name="T7" fmla="*/ 302 h 302"/>
                      <a:gd name="T8" fmla="*/ 18 w 80"/>
                      <a:gd name="T9" fmla="*/ 302 h 302"/>
                      <a:gd name="T10" fmla="*/ 27 w 80"/>
                      <a:gd name="T11" fmla="*/ 276 h 302"/>
                      <a:gd name="T12" fmla="*/ 36 w 80"/>
                      <a:gd name="T13" fmla="*/ 231 h 302"/>
                      <a:gd name="T14" fmla="*/ 54 w 80"/>
                      <a:gd name="T15" fmla="*/ 178 h 302"/>
                      <a:gd name="T16" fmla="*/ 63 w 80"/>
                      <a:gd name="T17" fmla="*/ 115 h 302"/>
                      <a:gd name="T18" fmla="*/ 71 w 80"/>
                      <a:gd name="T19" fmla="*/ 53 h 302"/>
                      <a:gd name="T20" fmla="*/ 80 w 80"/>
                      <a:gd name="T21" fmla="*/ 0 h 3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302">
                        <a:moveTo>
                          <a:pt x="0" y="267"/>
                        </a:moveTo>
                        <a:lnTo>
                          <a:pt x="0" y="285"/>
                        </a:lnTo>
                        <a:lnTo>
                          <a:pt x="9" y="302"/>
                        </a:lnTo>
                        <a:lnTo>
                          <a:pt x="9" y="302"/>
                        </a:lnTo>
                        <a:lnTo>
                          <a:pt x="18" y="302"/>
                        </a:lnTo>
                        <a:lnTo>
                          <a:pt x="27" y="276"/>
                        </a:lnTo>
                        <a:lnTo>
                          <a:pt x="36" y="231"/>
                        </a:lnTo>
                        <a:lnTo>
                          <a:pt x="54" y="178"/>
                        </a:lnTo>
                        <a:lnTo>
                          <a:pt x="63" y="115"/>
                        </a:lnTo>
                        <a:lnTo>
                          <a:pt x="71" y="53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8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5828" y="2252"/>
                    <a:ext cx="80" cy="988"/>
                  </a:xfrm>
                  <a:custGeom>
                    <a:avLst/>
                    <a:gdLst>
                      <a:gd name="T0" fmla="*/ 0 w 80"/>
                      <a:gd name="T1" fmla="*/ 988 h 988"/>
                      <a:gd name="T2" fmla="*/ 9 w 80"/>
                      <a:gd name="T3" fmla="*/ 943 h 988"/>
                      <a:gd name="T4" fmla="*/ 9 w 80"/>
                      <a:gd name="T5" fmla="*/ 881 h 988"/>
                      <a:gd name="T6" fmla="*/ 18 w 80"/>
                      <a:gd name="T7" fmla="*/ 819 h 988"/>
                      <a:gd name="T8" fmla="*/ 18 w 80"/>
                      <a:gd name="T9" fmla="*/ 739 h 988"/>
                      <a:gd name="T10" fmla="*/ 27 w 80"/>
                      <a:gd name="T11" fmla="*/ 578 h 988"/>
                      <a:gd name="T12" fmla="*/ 36 w 80"/>
                      <a:gd name="T13" fmla="*/ 409 h 988"/>
                      <a:gd name="T14" fmla="*/ 45 w 80"/>
                      <a:gd name="T15" fmla="*/ 320 h 988"/>
                      <a:gd name="T16" fmla="*/ 54 w 80"/>
                      <a:gd name="T17" fmla="*/ 249 h 988"/>
                      <a:gd name="T18" fmla="*/ 54 w 80"/>
                      <a:gd name="T19" fmla="*/ 178 h 988"/>
                      <a:gd name="T20" fmla="*/ 63 w 80"/>
                      <a:gd name="T21" fmla="*/ 115 h 988"/>
                      <a:gd name="T22" fmla="*/ 63 w 80"/>
                      <a:gd name="T23" fmla="*/ 62 h 988"/>
                      <a:gd name="T24" fmla="*/ 72 w 80"/>
                      <a:gd name="T25" fmla="*/ 26 h 988"/>
                      <a:gd name="T26" fmla="*/ 72 w 80"/>
                      <a:gd name="T27" fmla="*/ 0 h 988"/>
                      <a:gd name="T28" fmla="*/ 80 w 80"/>
                      <a:gd name="T29" fmla="*/ 0 h 9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988">
                        <a:moveTo>
                          <a:pt x="0" y="988"/>
                        </a:moveTo>
                        <a:lnTo>
                          <a:pt x="9" y="943"/>
                        </a:lnTo>
                        <a:lnTo>
                          <a:pt x="9" y="881"/>
                        </a:lnTo>
                        <a:lnTo>
                          <a:pt x="18" y="819"/>
                        </a:lnTo>
                        <a:lnTo>
                          <a:pt x="18" y="739"/>
                        </a:lnTo>
                        <a:lnTo>
                          <a:pt x="27" y="578"/>
                        </a:lnTo>
                        <a:lnTo>
                          <a:pt x="36" y="409"/>
                        </a:lnTo>
                        <a:lnTo>
                          <a:pt x="45" y="320"/>
                        </a:lnTo>
                        <a:lnTo>
                          <a:pt x="54" y="249"/>
                        </a:lnTo>
                        <a:lnTo>
                          <a:pt x="54" y="178"/>
                        </a:lnTo>
                        <a:lnTo>
                          <a:pt x="63" y="115"/>
                        </a:lnTo>
                        <a:lnTo>
                          <a:pt x="63" y="62"/>
                        </a:lnTo>
                        <a:lnTo>
                          <a:pt x="72" y="26"/>
                        </a:lnTo>
                        <a:lnTo>
                          <a:pt x="72" y="0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29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5908" y="2252"/>
                    <a:ext cx="81" cy="1157"/>
                  </a:xfrm>
                  <a:custGeom>
                    <a:avLst/>
                    <a:gdLst>
                      <a:gd name="T0" fmla="*/ 0 w 81"/>
                      <a:gd name="T1" fmla="*/ 0 h 1157"/>
                      <a:gd name="T2" fmla="*/ 9 w 81"/>
                      <a:gd name="T3" fmla="*/ 18 h 1157"/>
                      <a:gd name="T4" fmla="*/ 9 w 81"/>
                      <a:gd name="T5" fmla="*/ 53 h 1157"/>
                      <a:gd name="T6" fmla="*/ 18 w 81"/>
                      <a:gd name="T7" fmla="*/ 107 h 1157"/>
                      <a:gd name="T8" fmla="*/ 18 w 81"/>
                      <a:gd name="T9" fmla="*/ 178 h 1157"/>
                      <a:gd name="T10" fmla="*/ 27 w 81"/>
                      <a:gd name="T11" fmla="*/ 267 h 1157"/>
                      <a:gd name="T12" fmla="*/ 27 w 81"/>
                      <a:gd name="T13" fmla="*/ 356 h 1157"/>
                      <a:gd name="T14" fmla="*/ 36 w 81"/>
                      <a:gd name="T15" fmla="*/ 552 h 1157"/>
                      <a:gd name="T16" fmla="*/ 54 w 81"/>
                      <a:gd name="T17" fmla="*/ 756 h 1157"/>
                      <a:gd name="T18" fmla="*/ 54 w 81"/>
                      <a:gd name="T19" fmla="*/ 854 h 1157"/>
                      <a:gd name="T20" fmla="*/ 63 w 81"/>
                      <a:gd name="T21" fmla="*/ 943 h 1157"/>
                      <a:gd name="T22" fmla="*/ 63 w 81"/>
                      <a:gd name="T23" fmla="*/ 1023 h 1157"/>
                      <a:gd name="T24" fmla="*/ 72 w 81"/>
                      <a:gd name="T25" fmla="*/ 1086 h 1157"/>
                      <a:gd name="T26" fmla="*/ 72 w 81"/>
                      <a:gd name="T27" fmla="*/ 1130 h 1157"/>
                      <a:gd name="T28" fmla="*/ 81 w 81"/>
                      <a:gd name="T29" fmla="*/ 1157 h 1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1" h="1157">
                        <a:moveTo>
                          <a:pt x="0" y="0"/>
                        </a:moveTo>
                        <a:lnTo>
                          <a:pt x="9" y="18"/>
                        </a:lnTo>
                        <a:lnTo>
                          <a:pt x="9" y="53"/>
                        </a:lnTo>
                        <a:lnTo>
                          <a:pt x="18" y="107"/>
                        </a:lnTo>
                        <a:lnTo>
                          <a:pt x="18" y="178"/>
                        </a:lnTo>
                        <a:lnTo>
                          <a:pt x="27" y="267"/>
                        </a:lnTo>
                        <a:lnTo>
                          <a:pt x="27" y="356"/>
                        </a:lnTo>
                        <a:lnTo>
                          <a:pt x="36" y="552"/>
                        </a:lnTo>
                        <a:lnTo>
                          <a:pt x="54" y="756"/>
                        </a:lnTo>
                        <a:lnTo>
                          <a:pt x="54" y="854"/>
                        </a:lnTo>
                        <a:lnTo>
                          <a:pt x="63" y="943"/>
                        </a:lnTo>
                        <a:lnTo>
                          <a:pt x="63" y="1023"/>
                        </a:lnTo>
                        <a:lnTo>
                          <a:pt x="72" y="1086"/>
                        </a:lnTo>
                        <a:lnTo>
                          <a:pt x="72" y="1130"/>
                        </a:lnTo>
                        <a:lnTo>
                          <a:pt x="81" y="1157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0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5989" y="2786"/>
                    <a:ext cx="89" cy="632"/>
                  </a:xfrm>
                  <a:custGeom>
                    <a:avLst/>
                    <a:gdLst>
                      <a:gd name="T0" fmla="*/ 0 w 89"/>
                      <a:gd name="T1" fmla="*/ 623 h 632"/>
                      <a:gd name="T2" fmla="*/ 8 w 89"/>
                      <a:gd name="T3" fmla="*/ 632 h 632"/>
                      <a:gd name="T4" fmla="*/ 8 w 89"/>
                      <a:gd name="T5" fmla="*/ 623 h 632"/>
                      <a:gd name="T6" fmla="*/ 17 w 89"/>
                      <a:gd name="T7" fmla="*/ 596 h 632"/>
                      <a:gd name="T8" fmla="*/ 17 w 89"/>
                      <a:gd name="T9" fmla="*/ 569 h 632"/>
                      <a:gd name="T10" fmla="*/ 26 w 89"/>
                      <a:gd name="T11" fmla="*/ 525 h 632"/>
                      <a:gd name="T12" fmla="*/ 35 w 89"/>
                      <a:gd name="T13" fmla="*/ 472 h 632"/>
                      <a:gd name="T14" fmla="*/ 44 w 89"/>
                      <a:gd name="T15" fmla="*/ 347 h 632"/>
                      <a:gd name="T16" fmla="*/ 53 w 89"/>
                      <a:gd name="T17" fmla="*/ 222 h 632"/>
                      <a:gd name="T18" fmla="*/ 62 w 89"/>
                      <a:gd name="T19" fmla="*/ 169 h 632"/>
                      <a:gd name="T20" fmla="*/ 71 w 89"/>
                      <a:gd name="T21" fmla="*/ 116 h 632"/>
                      <a:gd name="T22" fmla="*/ 71 w 89"/>
                      <a:gd name="T23" fmla="*/ 71 h 632"/>
                      <a:gd name="T24" fmla="*/ 80 w 89"/>
                      <a:gd name="T25" fmla="*/ 35 h 632"/>
                      <a:gd name="T26" fmla="*/ 80 w 89"/>
                      <a:gd name="T27" fmla="*/ 9 h 632"/>
                      <a:gd name="T28" fmla="*/ 89 w 89"/>
                      <a:gd name="T29" fmla="*/ 0 h 6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9" h="632">
                        <a:moveTo>
                          <a:pt x="0" y="623"/>
                        </a:moveTo>
                        <a:lnTo>
                          <a:pt x="8" y="632"/>
                        </a:lnTo>
                        <a:lnTo>
                          <a:pt x="8" y="623"/>
                        </a:lnTo>
                        <a:lnTo>
                          <a:pt x="17" y="596"/>
                        </a:lnTo>
                        <a:lnTo>
                          <a:pt x="17" y="569"/>
                        </a:lnTo>
                        <a:lnTo>
                          <a:pt x="26" y="525"/>
                        </a:lnTo>
                        <a:lnTo>
                          <a:pt x="35" y="472"/>
                        </a:lnTo>
                        <a:lnTo>
                          <a:pt x="44" y="347"/>
                        </a:lnTo>
                        <a:lnTo>
                          <a:pt x="53" y="222"/>
                        </a:lnTo>
                        <a:lnTo>
                          <a:pt x="62" y="169"/>
                        </a:lnTo>
                        <a:lnTo>
                          <a:pt x="71" y="116"/>
                        </a:lnTo>
                        <a:lnTo>
                          <a:pt x="71" y="71"/>
                        </a:lnTo>
                        <a:lnTo>
                          <a:pt x="80" y="35"/>
                        </a:lnTo>
                        <a:lnTo>
                          <a:pt x="80" y="9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1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6078" y="2786"/>
                    <a:ext cx="80" cy="534"/>
                  </a:xfrm>
                  <a:custGeom>
                    <a:avLst/>
                    <a:gdLst>
                      <a:gd name="T0" fmla="*/ 0 w 80"/>
                      <a:gd name="T1" fmla="*/ 0 h 534"/>
                      <a:gd name="T2" fmla="*/ 8 w 80"/>
                      <a:gd name="T3" fmla="*/ 0 h 534"/>
                      <a:gd name="T4" fmla="*/ 8 w 80"/>
                      <a:gd name="T5" fmla="*/ 18 h 534"/>
                      <a:gd name="T6" fmla="*/ 17 w 80"/>
                      <a:gd name="T7" fmla="*/ 44 h 534"/>
                      <a:gd name="T8" fmla="*/ 17 w 80"/>
                      <a:gd name="T9" fmla="*/ 80 h 534"/>
                      <a:gd name="T10" fmla="*/ 26 w 80"/>
                      <a:gd name="T11" fmla="*/ 124 h 534"/>
                      <a:gd name="T12" fmla="*/ 26 w 80"/>
                      <a:gd name="T13" fmla="*/ 169 h 534"/>
                      <a:gd name="T14" fmla="*/ 44 w 80"/>
                      <a:gd name="T15" fmla="*/ 276 h 534"/>
                      <a:gd name="T16" fmla="*/ 53 w 80"/>
                      <a:gd name="T17" fmla="*/ 374 h 534"/>
                      <a:gd name="T18" fmla="*/ 53 w 80"/>
                      <a:gd name="T19" fmla="*/ 418 h 534"/>
                      <a:gd name="T20" fmla="*/ 62 w 80"/>
                      <a:gd name="T21" fmla="*/ 463 h 534"/>
                      <a:gd name="T22" fmla="*/ 62 w 80"/>
                      <a:gd name="T23" fmla="*/ 498 h 534"/>
                      <a:gd name="T24" fmla="*/ 71 w 80"/>
                      <a:gd name="T25" fmla="*/ 516 h 534"/>
                      <a:gd name="T26" fmla="*/ 71 w 80"/>
                      <a:gd name="T27" fmla="*/ 534 h 534"/>
                      <a:gd name="T28" fmla="*/ 80 w 80"/>
                      <a:gd name="T29" fmla="*/ 534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534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8" y="18"/>
                        </a:lnTo>
                        <a:lnTo>
                          <a:pt x="17" y="44"/>
                        </a:lnTo>
                        <a:lnTo>
                          <a:pt x="17" y="80"/>
                        </a:lnTo>
                        <a:lnTo>
                          <a:pt x="26" y="124"/>
                        </a:lnTo>
                        <a:lnTo>
                          <a:pt x="26" y="169"/>
                        </a:lnTo>
                        <a:lnTo>
                          <a:pt x="44" y="276"/>
                        </a:lnTo>
                        <a:lnTo>
                          <a:pt x="53" y="374"/>
                        </a:lnTo>
                        <a:lnTo>
                          <a:pt x="53" y="418"/>
                        </a:lnTo>
                        <a:lnTo>
                          <a:pt x="62" y="463"/>
                        </a:lnTo>
                        <a:lnTo>
                          <a:pt x="62" y="498"/>
                        </a:lnTo>
                        <a:lnTo>
                          <a:pt x="71" y="516"/>
                        </a:lnTo>
                        <a:lnTo>
                          <a:pt x="71" y="534"/>
                        </a:lnTo>
                        <a:lnTo>
                          <a:pt x="80" y="534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2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6158" y="2599"/>
                    <a:ext cx="80" cy="721"/>
                  </a:xfrm>
                  <a:custGeom>
                    <a:avLst/>
                    <a:gdLst>
                      <a:gd name="T0" fmla="*/ 0 w 80"/>
                      <a:gd name="T1" fmla="*/ 721 h 721"/>
                      <a:gd name="T2" fmla="*/ 9 w 80"/>
                      <a:gd name="T3" fmla="*/ 712 h 721"/>
                      <a:gd name="T4" fmla="*/ 9 w 80"/>
                      <a:gd name="T5" fmla="*/ 685 h 721"/>
                      <a:gd name="T6" fmla="*/ 17 w 80"/>
                      <a:gd name="T7" fmla="*/ 650 h 721"/>
                      <a:gd name="T8" fmla="*/ 17 w 80"/>
                      <a:gd name="T9" fmla="*/ 605 h 721"/>
                      <a:gd name="T10" fmla="*/ 26 w 80"/>
                      <a:gd name="T11" fmla="*/ 552 h 721"/>
                      <a:gd name="T12" fmla="*/ 26 w 80"/>
                      <a:gd name="T13" fmla="*/ 489 h 721"/>
                      <a:gd name="T14" fmla="*/ 35 w 80"/>
                      <a:gd name="T15" fmla="*/ 365 h 721"/>
                      <a:gd name="T16" fmla="*/ 53 w 80"/>
                      <a:gd name="T17" fmla="*/ 240 h 721"/>
                      <a:gd name="T18" fmla="*/ 53 w 80"/>
                      <a:gd name="T19" fmla="*/ 178 h 721"/>
                      <a:gd name="T20" fmla="*/ 62 w 80"/>
                      <a:gd name="T21" fmla="*/ 124 h 721"/>
                      <a:gd name="T22" fmla="*/ 62 w 80"/>
                      <a:gd name="T23" fmla="*/ 80 h 721"/>
                      <a:gd name="T24" fmla="*/ 71 w 80"/>
                      <a:gd name="T25" fmla="*/ 44 h 721"/>
                      <a:gd name="T26" fmla="*/ 71 w 80"/>
                      <a:gd name="T27" fmla="*/ 18 h 721"/>
                      <a:gd name="T28" fmla="*/ 80 w 80"/>
                      <a:gd name="T29" fmla="*/ 0 h 7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721">
                        <a:moveTo>
                          <a:pt x="0" y="721"/>
                        </a:moveTo>
                        <a:lnTo>
                          <a:pt x="9" y="712"/>
                        </a:lnTo>
                        <a:lnTo>
                          <a:pt x="9" y="685"/>
                        </a:lnTo>
                        <a:lnTo>
                          <a:pt x="17" y="650"/>
                        </a:lnTo>
                        <a:lnTo>
                          <a:pt x="17" y="605"/>
                        </a:lnTo>
                        <a:lnTo>
                          <a:pt x="26" y="552"/>
                        </a:lnTo>
                        <a:lnTo>
                          <a:pt x="26" y="489"/>
                        </a:lnTo>
                        <a:lnTo>
                          <a:pt x="35" y="365"/>
                        </a:lnTo>
                        <a:lnTo>
                          <a:pt x="53" y="240"/>
                        </a:lnTo>
                        <a:lnTo>
                          <a:pt x="53" y="178"/>
                        </a:lnTo>
                        <a:lnTo>
                          <a:pt x="62" y="124"/>
                        </a:lnTo>
                        <a:lnTo>
                          <a:pt x="62" y="80"/>
                        </a:lnTo>
                        <a:lnTo>
                          <a:pt x="71" y="44"/>
                        </a:lnTo>
                        <a:lnTo>
                          <a:pt x="71" y="18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3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6238" y="2590"/>
                    <a:ext cx="80" cy="445"/>
                  </a:xfrm>
                  <a:custGeom>
                    <a:avLst/>
                    <a:gdLst>
                      <a:gd name="T0" fmla="*/ 0 w 80"/>
                      <a:gd name="T1" fmla="*/ 9 h 445"/>
                      <a:gd name="T2" fmla="*/ 9 w 80"/>
                      <a:gd name="T3" fmla="*/ 0 h 445"/>
                      <a:gd name="T4" fmla="*/ 9 w 80"/>
                      <a:gd name="T5" fmla="*/ 9 h 445"/>
                      <a:gd name="T6" fmla="*/ 18 w 80"/>
                      <a:gd name="T7" fmla="*/ 27 h 445"/>
                      <a:gd name="T8" fmla="*/ 26 w 80"/>
                      <a:gd name="T9" fmla="*/ 71 h 445"/>
                      <a:gd name="T10" fmla="*/ 35 w 80"/>
                      <a:gd name="T11" fmla="*/ 125 h 445"/>
                      <a:gd name="T12" fmla="*/ 53 w 80"/>
                      <a:gd name="T13" fmla="*/ 196 h 445"/>
                      <a:gd name="T14" fmla="*/ 62 w 80"/>
                      <a:gd name="T15" fmla="*/ 276 h 445"/>
                      <a:gd name="T16" fmla="*/ 80 w 80"/>
                      <a:gd name="T17" fmla="*/ 445 h 4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445">
                        <a:moveTo>
                          <a:pt x="0" y="9"/>
                        </a:move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18" y="27"/>
                        </a:lnTo>
                        <a:lnTo>
                          <a:pt x="26" y="71"/>
                        </a:lnTo>
                        <a:lnTo>
                          <a:pt x="35" y="125"/>
                        </a:lnTo>
                        <a:lnTo>
                          <a:pt x="53" y="196"/>
                        </a:lnTo>
                        <a:lnTo>
                          <a:pt x="62" y="276"/>
                        </a:lnTo>
                        <a:lnTo>
                          <a:pt x="80" y="445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4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6318" y="3035"/>
                    <a:ext cx="80" cy="881"/>
                  </a:xfrm>
                  <a:custGeom>
                    <a:avLst/>
                    <a:gdLst>
                      <a:gd name="T0" fmla="*/ 0 w 80"/>
                      <a:gd name="T1" fmla="*/ 0 h 881"/>
                      <a:gd name="T2" fmla="*/ 9 w 80"/>
                      <a:gd name="T3" fmla="*/ 45 h 881"/>
                      <a:gd name="T4" fmla="*/ 9 w 80"/>
                      <a:gd name="T5" fmla="*/ 107 h 881"/>
                      <a:gd name="T6" fmla="*/ 18 w 80"/>
                      <a:gd name="T7" fmla="*/ 169 h 881"/>
                      <a:gd name="T8" fmla="*/ 18 w 80"/>
                      <a:gd name="T9" fmla="*/ 240 h 881"/>
                      <a:gd name="T10" fmla="*/ 26 w 80"/>
                      <a:gd name="T11" fmla="*/ 401 h 881"/>
                      <a:gd name="T12" fmla="*/ 35 w 80"/>
                      <a:gd name="T13" fmla="*/ 552 h 881"/>
                      <a:gd name="T14" fmla="*/ 44 w 80"/>
                      <a:gd name="T15" fmla="*/ 632 h 881"/>
                      <a:gd name="T16" fmla="*/ 53 w 80"/>
                      <a:gd name="T17" fmla="*/ 694 h 881"/>
                      <a:gd name="T18" fmla="*/ 53 w 80"/>
                      <a:gd name="T19" fmla="*/ 757 h 881"/>
                      <a:gd name="T20" fmla="*/ 62 w 80"/>
                      <a:gd name="T21" fmla="*/ 810 h 881"/>
                      <a:gd name="T22" fmla="*/ 62 w 80"/>
                      <a:gd name="T23" fmla="*/ 846 h 881"/>
                      <a:gd name="T24" fmla="*/ 71 w 80"/>
                      <a:gd name="T25" fmla="*/ 872 h 881"/>
                      <a:gd name="T26" fmla="*/ 71 w 80"/>
                      <a:gd name="T27" fmla="*/ 881 h 881"/>
                      <a:gd name="T28" fmla="*/ 80 w 80"/>
                      <a:gd name="T29" fmla="*/ 872 h 8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81">
                        <a:moveTo>
                          <a:pt x="0" y="0"/>
                        </a:moveTo>
                        <a:lnTo>
                          <a:pt x="9" y="45"/>
                        </a:lnTo>
                        <a:lnTo>
                          <a:pt x="9" y="107"/>
                        </a:lnTo>
                        <a:lnTo>
                          <a:pt x="18" y="169"/>
                        </a:lnTo>
                        <a:lnTo>
                          <a:pt x="18" y="240"/>
                        </a:lnTo>
                        <a:lnTo>
                          <a:pt x="26" y="401"/>
                        </a:lnTo>
                        <a:lnTo>
                          <a:pt x="35" y="552"/>
                        </a:lnTo>
                        <a:lnTo>
                          <a:pt x="44" y="632"/>
                        </a:lnTo>
                        <a:lnTo>
                          <a:pt x="53" y="694"/>
                        </a:lnTo>
                        <a:lnTo>
                          <a:pt x="53" y="757"/>
                        </a:lnTo>
                        <a:lnTo>
                          <a:pt x="62" y="810"/>
                        </a:lnTo>
                        <a:lnTo>
                          <a:pt x="62" y="846"/>
                        </a:lnTo>
                        <a:lnTo>
                          <a:pt x="71" y="872"/>
                        </a:lnTo>
                        <a:lnTo>
                          <a:pt x="71" y="881"/>
                        </a:lnTo>
                        <a:lnTo>
                          <a:pt x="80" y="872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5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6398" y="2430"/>
                    <a:ext cx="89" cy="1477"/>
                  </a:xfrm>
                  <a:custGeom>
                    <a:avLst/>
                    <a:gdLst>
                      <a:gd name="T0" fmla="*/ 0 w 89"/>
                      <a:gd name="T1" fmla="*/ 1477 h 1477"/>
                      <a:gd name="T2" fmla="*/ 0 w 89"/>
                      <a:gd name="T3" fmla="*/ 1468 h 1477"/>
                      <a:gd name="T4" fmla="*/ 9 w 89"/>
                      <a:gd name="T5" fmla="*/ 1442 h 1477"/>
                      <a:gd name="T6" fmla="*/ 9 w 89"/>
                      <a:gd name="T7" fmla="*/ 1388 h 1477"/>
                      <a:gd name="T8" fmla="*/ 18 w 89"/>
                      <a:gd name="T9" fmla="*/ 1299 h 1477"/>
                      <a:gd name="T10" fmla="*/ 18 w 89"/>
                      <a:gd name="T11" fmla="*/ 1201 h 1477"/>
                      <a:gd name="T12" fmla="*/ 27 w 89"/>
                      <a:gd name="T13" fmla="*/ 1086 h 1477"/>
                      <a:gd name="T14" fmla="*/ 35 w 89"/>
                      <a:gd name="T15" fmla="*/ 961 h 1477"/>
                      <a:gd name="T16" fmla="*/ 44 w 89"/>
                      <a:gd name="T17" fmla="*/ 694 h 1477"/>
                      <a:gd name="T18" fmla="*/ 53 w 89"/>
                      <a:gd name="T19" fmla="*/ 561 h 1477"/>
                      <a:gd name="T20" fmla="*/ 53 w 89"/>
                      <a:gd name="T21" fmla="*/ 436 h 1477"/>
                      <a:gd name="T22" fmla="*/ 62 w 89"/>
                      <a:gd name="T23" fmla="*/ 320 h 1477"/>
                      <a:gd name="T24" fmla="*/ 71 w 89"/>
                      <a:gd name="T25" fmla="*/ 213 h 1477"/>
                      <a:gd name="T26" fmla="*/ 71 w 89"/>
                      <a:gd name="T27" fmla="*/ 124 h 1477"/>
                      <a:gd name="T28" fmla="*/ 80 w 89"/>
                      <a:gd name="T29" fmla="*/ 53 h 1477"/>
                      <a:gd name="T30" fmla="*/ 80 w 89"/>
                      <a:gd name="T31" fmla="*/ 35 h 1477"/>
                      <a:gd name="T32" fmla="*/ 80 w 89"/>
                      <a:gd name="T33" fmla="*/ 18 h 1477"/>
                      <a:gd name="T34" fmla="*/ 89 w 89"/>
                      <a:gd name="T35" fmla="*/ 0 h 1477"/>
                      <a:gd name="T36" fmla="*/ 89 w 89"/>
                      <a:gd name="T37" fmla="*/ 0 h 14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9" h="1477">
                        <a:moveTo>
                          <a:pt x="0" y="1477"/>
                        </a:moveTo>
                        <a:lnTo>
                          <a:pt x="0" y="1468"/>
                        </a:lnTo>
                        <a:lnTo>
                          <a:pt x="9" y="1442"/>
                        </a:lnTo>
                        <a:lnTo>
                          <a:pt x="9" y="1388"/>
                        </a:lnTo>
                        <a:lnTo>
                          <a:pt x="18" y="1299"/>
                        </a:lnTo>
                        <a:lnTo>
                          <a:pt x="18" y="1201"/>
                        </a:lnTo>
                        <a:lnTo>
                          <a:pt x="27" y="1086"/>
                        </a:lnTo>
                        <a:lnTo>
                          <a:pt x="35" y="961"/>
                        </a:lnTo>
                        <a:lnTo>
                          <a:pt x="44" y="694"/>
                        </a:lnTo>
                        <a:lnTo>
                          <a:pt x="53" y="561"/>
                        </a:lnTo>
                        <a:lnTo>
                          <a:pt x="53" y="436"/>
                        </a:lnTo>
                        <a:lnTo>
                          <a:pt x="62" y="320"/>
                        </a:lnTo>
                        <a:lnTo>
                          <a:pt x="71" y="213"/>
                        </a:lnTo>
                        <a:lnTo>
                          <a:pt x="71" y="124"/>
                        </a:lnTo>
                        <a:lnTo>
                          <a:pt x="80" y="53"/>
                        </a:lnTo>
                        <a:lnTo>
                          <a:pt x="80" y="35"/>
                        </a:lnTo>
                        <a:lnTo>
                          <a:pt x="80" y="18"/>
                        </a:lnTo>
                        <a:lnTo>
                          <a:pt x="89" y="0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6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6487" y="2430"/>
                    <a:ext cx="80" cy="1540"/>
                  </a:xfrm>
                  <a:custGeom>
                    <a:avLst/>
                    <a:gdLst>
                      <a:gd name="T0" fmla="*/ 0 w 80"/>
                      <a:gd name="T1" fmla="*/ 0 h 1540"/>
                      <a:gd name="T2" fmla="*/ 0 w 80"/>
                      <a:gd name="T3" fmla="*/ 9 h 1540"/>
                      <a:gd name="T4" fmla="*/ 9 w 80"/>
                      <a:gd name="T5" fmla="*/ 18 h 1540"/>
                      <a:gd name="T6" fmla="*/ 9 w 80"/>
                      <a:gd name="T7" fmla="*/ 35 h 1540"/>
                      <a:gd name="T8" fmla="*/ 9 w 80"/>
                      <a:gd name="T9" fmla="*/ 62 h 1540"/>
                      <a:gd name="T10" fmla="*/ 18 w 80"/>
                      <a:gd name="T11" fmla="*/ 142 h 1540"/>
                      <a:gd name="T12" fmla="*/ 18 w 80"/>
                      <a:gd name="T13" fmla="*/ 231 h 1540"/>
                      <a:gd name="T14" fmla="*/ 27 w 80"/>
                      <a:gd name="T15" fmla="*/ 347 h 1540"/>
                      <a:gd name="T16" fmla="*/ 27 w 80"/>
                      <a:gd name="T17" fmla="*/ 472 h 1540"/>
                      <a:gd name="T18" fmla="*/ 35 w 80"/>
                      <a:gd name="T19" fmla="*/ 605 h 1540"/>
                      <a:gd name="T20" fmla="*/ 44 w 80"/>
                      <a:gd name="T21" fmla="*/ 747 h 1540"/>
                      <a:gd name="T22" fmla="*/ 44 w 80"/>
                      <a:gd name="T23" fmla="*/ 881 h 1540"/>
                      <a:gd name="T24" fmla="*/ 53 w 80"/>
                      <a:gd name="T25" fmla="*/ 1023 h 1540"/>
                      <a:gd name="T26" fmla="*/ 53 w 80"/>
                      <a:gd name="T27" fmla="*/ 1148 h 1540"/>
                      <a:gd name="T28" fmla="*/ 62 w 80"/>
                      <a:gd name="T29" fmla="*/ 1264 h 1540"/>
                      <a:gd name="T30" fmla="*/ 62 w 80"/>
                      <a:gd name="T31" fmla="*/ 1370 h 1540"/>
                      <a:gd name="T32" fmla="*/ 71 w 80"/>
                      <a:gd name="T33" fmla="*/ 1451 h 1540"/>
                      <a:gd name="T34" fmla="*/ 71 w 80"/>
                      <a:gd name="T35" fmla="*/ 1486 h 1540"/>
                      <a:gd name="T36" fmla="*/ 71 w 80"/>
                      <a:gd name="T37" fmla="*/ 1513 h 1540"/>
                      <a:gd name="T38" fmla="*/ 80 w 80"/>
                      <a:gd name="T39" fmla="*/ 1531 h 1540"/>
                      <a:gd name="T40" fmla="*/ 80 w 80"/>
                      <a:gd name="T41" fmla="*/ 1540 h 15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80" h="1540">
                        <a:moveTo>
                          <a:pt x="0" y="0"/>
                        </a:moveTo>
                        <a:lnTo>
                          <a:pt x="0" y="9"/>
                        </a:lnTo>
                        <a:lnTo>
                          <a:pt x="9" y="18"/>
                        </a:lnTo>
                        <a:lnTo>
                          <a:pt x="9" y="35"/>
                        </a:lnTo>
                        <a:lnTo>
                          <a:pt x="9" y="62"/>
                        </a:lnTo>
                        <a:lnTo>
                          <a:pt x="18" y="142"/>
                        </a:lnTo>
                        <a:lnTo>
                          <a:pt x="18" y="231"/>
                        </a:lnTo>
                        <a:lnTo>
                          <a:pt x="27" y="347"/>
                        </a:lnTo>
                        <a:lnTo>
                          <a:pt x="27" y="472"/>
                        </a:lnTo>
                        <a:lnTo>
                          <a:pt x="35" y="605"/>
                        </a:lnTo>
                        <a:lnTo>
                          <a:pt x="44" y="747"/>
                        </a:lnTo>
                        <a:lnTo>
                          <a:pt x="44" y="881"/>
                        </a:lnTo>
                        <a:lnTo>
                          <a:pt x="53" y="1023"/>
                        </a:lnTo>
                        <a:lnTo>
                          <a:pt x="53" y="1148"/>
                        </a:lnTo>
                        <a:lnTo>
                          <a:pt x="62" y="1264"/>
                        </a:lnTo>
                        <a:lnTo>
                          <a:pt x="62" y="1370"/>
                        </a:lnTo>
                        <a:lnTo>
                          <a:pt x="71" y="1451"/>
                        </a:lnTo>
                        <a:lnTo>
                          <a:pt x="71" y="1486"/>
                        </a:lnTo>
                        <a:lnTo>
                          <a:pt x="71" y="1513"/>
                        </a:lnTo>
                        <a:lnTo>
                          <a:pt x="80" y="1531"/>
                        </a:lnTo>
                        <a:lnTo>
                          <a:pt x="80" y="154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7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6567" y="2893"/>
                    <a:ext cx="80" cy="1077"/>
                  </a:xfrm>
                  <a:custGeom>
                    <a:avLst/>
                    <a:gdLst>
                      <a:gd name="T0" fmla="*/ 0 w 80"/>
                      <a:gd name="T1" fmla="*/ 1077 h 1077"/>
                      <a:gd name="T2" fmla="*/ 9 w 80"/>
                      <a:gd name="T3" fmla="*/ 1077 h 1077"/>
                      <a:gd name="T4" fmla="*/ 9 w 80"/>
                      <a:gd name="T5" fmla="*/ 1059 h 1077"/>
                      <a:gd name="T6" fmla="*/ 18 w 80"/>
                      <a:gd name="T7" fmla="*/ 1023 h 1077"/>
                      <a:gd name="T8" fmla="*/ 18 w 80"/>
                      <a:gd name="T9" fmla="*/ 970 h 1077"/>
                      <a:gd name="T10" fmla="*/ 27 w 80"/>
                      <a:gd name="T11" fmla="*/ 899 h 1077"/>
                      <a:gd name="T12" fmla="*/ 27 w 80"/>
                      <a:gd name="T13" fmla="*/ 818 h 1077"/>
                      <a:gd name="T14" fmla="*/ 36 w 80"/>
                      <a:gd name="T15" fmla="*/ 738 h 1077"/>
                      <a:gd name="T16" fmla="*/ 36 w 80"/>
                      <a:gd name="T17" fmla="*/ 640 h 1077"/>
                      <a:gd name="T18" fmla="*/ 53 w 80"/>
                      <a:gd name="T19" fmla="*/ 445 h 1077"/>
                      <a:gd name="T20" fmla="*/ 53 w 80"/>
                      <a:gd name="T21" fmla="*/ 356 h 1077"/>
                      <a:gd name="T22" fmla="*/ 62 w 80"/>
                      <a:gd name="T23" fmla="*/ 267 h 1077"/>
                      <a:gd name="T24" fmla="*/ 62 w 80"/>
                      <a:gd name="T25" fmla="*/ 178 h 1077"/>
                      <a:gd name="T26" fmla="*/ 71 w 80"/>
                      <a:gd name="T27" fmla="*/ 106 h 1077"/>
                      <a:gd name="T28" fmla="*/ 71 w 80"/>
                      <a:gd name="T29" fmla="*/ 44 h 1077"/>
                      <a:gd name="T30" fmla="*/ 80 w 80"/>
                      <a:gd name="T31" fmla="*/ 0 h 10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0" h="1077">
                        <a:moveTo>
                          <a:pt x="0" y="1077"/>
                        </a:moveTo>
                        <a:lnTo>
                          <a:pt x="9" y="1077"/>
                        </a:lnTo>
                        <a:lnTo>
                          <a:pt x="9" y="1059"/>
                        </a:lnTo>
                        <a:lnTo>
                          <a:pt x="18" y="1023"/>
                        </a:lnTo>
                        <a:lnTo>
                          <a:pt x="18" y="970"/>
                        </a:lnTo>
                        <a:lnTo>
                          <a:pt x="27" y="899"/>
                        </a:lnTo>
                        <a:lnTo>
                          <a:pt x="27" y="818"/>
                        </a:lnTo>
                        <a:lnTo>
                          <a:pt x="36" y="738"/>
                        </a:lnTo>
                        <a:lnTo>
                          <a:pt x="36" y="640"/>
                        </a:lnTo>
                        <a:lnTo>
                          <a:pt x="53" y="445"/>
                        </a:lnTo>
                        <a:lnTo>
                          <a:pt x="53" y="356"/>
                        </a:lnTo>
                        <a:lnTo>
                          <a:pt x="62" y="267"/>
                        </a:lnTo>
                        <a:lnTo>
                          <a:pt x="62" y="178"/>
                        </a:lnTo>
                        <a:lnTo>
                          <a:pt x="71" y="106"/>
                        </a:lnTo>
                        <a:lnTo>
                          <a:pt x="71" y="44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8" name="Freeform 145"/>
                  <p:cNvSpPr>
                    <a:spLocks noChangeAspect="1"/>
                  </p:cNvSpPr>
                  <p:nvPr/>
                </p:nvSpPr>
                <p:spPr bwMode="auto">
                  <a:xfrm>
                    <a:off x="6647" y="2777"/>
                    <a:ext cx="80" cy="116"/>
                  </a:xfrm>
                  <a:custGeom>
                    <a:avLst/>
                    <a:gdLst>
                      <a:gd name="T0" fmla="*/ 0 w 80"/>
                      <a:gd name="T1" fmla="*/ 116 h 116"/>
                      <a:gd name="T2" fmla="*/ 18 w 80"/>
                      <a:gd name="T3" fmla="*/ 71 h 116"/>
                      <a:gd name="T4" fmla="*/ 36 w 80"/>
                      <a:gd name="T5" fmla="*/ 44 h 116"/>
                      <a:gd name="T6" fmla="*/ 62 w 80"/>
                      <a:gd name="T7" fmla="*/ 18 h 116"/>
                      <a:gd name="T8" fmla="*/ 80 w 80"/>
                      <a:gd name="T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116">
                        <a:moveTo>
                          <a:pt x="0" y="116"/>
                        </a:moveTo>
                        <a:lnTo>
                          <a:pt x="18" y="71"/>
                        </a:lnTo>
                        <a:lnTo>
                          <a:pt x="36" y="44"/>
                        </a:lnTo>
                        <a:lnTo>
                          <a:pt x="62" y="18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39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6727" y="2323"/>
                    <a:ext cx="80" cy="454"/>
                  </a:xfrm>
                  <a:custGeom>
                    <a:avLst/>
                    <a:gdLst>
                      <a:gd name="T0" fmla="*/ 0 w 80"/>
                      <a:gd name="T1" fmla="*/ 454 h 454"/>
                      <a:gd name="T2" fmla="*/ 9 w 80"/>
                      <a:gd name="T3" fmla="*/ 436 h 454"/>
                      <a:gd name="T4" fmla="*/ 9 w 80"/>
                      <a:gd name="T5" fmla="*/ 409 h 454"/>
                      <a:gd name="T6" fmla="*/ 18 w 80"/>
                      <a:gd name="T7" fmla="*/ 338 h 454"/>
                      <a:gd name="T8" fmla="*/ 27 w 80"/>
                      <a:gd name="T9" fmla="*/ 258 h 454"/>
                      <a:gd name="T10" fmla="*/ 36 w 80"/>
                      <a:gd name="T11" fmla="*/ 178 h 454"/>
                      <a:gd name="T12" fmla="*/ 54 w 80"/>
                      <a:gd name="T13" fmla="*/ 98 h 454"/>
                      <a:gd name="T14" fmla="*/ 62 w 80"/>
                      <a:gd name="T15" fmla="*/ 36 h 454"/>
                      <a:gd name="T16" fmla="*/ 62 w 80"/>
                      <a:gd name="T17" fmla="*/ 18 h 454"/>
                      <a:gd name="T18" fmla="*/ 71 w 80"/>
                      <a:gd name="T19" fmla="*/ 0 h 454"/>
                      <a:gd name="T20" fmla="*/ 71 w 80"/>
                      <a:gd name="T21" fmla="*/ 0 h 454"/>
                      <a:gd name="T22" fmla="*/ 80 w 80"/>
                      <a:gd name="T23" fmla="*/ 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0" h="454">
                        <a:moveTo>
                          <a:pt x="0" y="454"/>
                        </a:moveTo>
                        <a:lnTo>
                          <a:pt x="9" y="436"/>
                        </a:lnTo>
                        <a:lnTo>
                          <a:pt x="9" y="409"/>
                        </a:lnTo>
                        <a:lnTo>
                          <a:pt x="18" y="338"/>
                        </a:lnTo>
                        <a:lnTo>
                          <a:pt x="27" y="258"/>
                        </a:lnTo>
                        <a:lnTo>
                          <a:pt x="36" y="178"/>
                        </a:lnTo>
                        <a:lnTo>
                          <a:pt x="54" y="98"/>
                        </a:lnTo>
                        <a:lnTo>
                          <a:pt x="62" y="36"/>
                        </a:lnTo>
                        <a:lnTo>
                          <a:pt x="62" y="18"/>
                        </a:lnTo>
                        <a:lnTo>
                          <a:pt x="71" y="0"/>
                        </a:lnTo>
                        <a:lnTo>
                          <a:pt x="71" y="0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0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6807" y="2323"/>
                    <a:ext cx="80" cy="739"/>
                  </a:xfrm>
                  <a:custGeom>
                    <a:avLst/>
                    <a:gdLst>
                      <a:gd name="T0" fmla="*/ 0 w 80"/>
                      <a:gd name="T1" fmla="*/ 0 h 739"/>
                      <a:gd name="T2" fmla="*/ 9 w 80"/>
                      <a:gd name="T3" fmla="*/ 18 h 739"/>
                      <a:gd name="T4" fmla="*/ 9 w 80"/>
                      <a:gd name="T5" fmla="*/ 36 h 739"/>
                      <a:gd name="T6" fmla="*/ 18 w 80"/>
                      <a:gd name="T7" fmla="*/ 62 h 739"/>
                      <a:gd name="T8" fmla="*/ 18 w 80"/>
                      <a:gd name="T9" fmla="*/ 98 h 739"/>
                      <a:gd name="T10" fmla="*/ 27 w 80"/>
                      <a:gd name="T11" fmla="*/ 187 h 739"/>
                      <a:gd name="T12" fmla="*/ 36 w 80"/>
                      <a:gd name="T13" fmla="*/ 294 h 739"/>
                      <a:gd name="T14" fmla="*/ 54 w 80"/>
                      <a:gd name="T15" fmla="*/ 409 h 739"/>
                      <a:gd name="T16" fmla="*/ 62 w 80"/>
                      <a:gd name="T17" fmla="*/ 525 h 739"/>
                      <a:gd name="T18" fmla="*/ 71 w 80"/>
                      <a:gd name="T19" fmla="*/ 641 h 739"/>
                      <a:gd name="T20" fmla="*/ 80 w 80"/>
                      <a:gd name="T21" fmla="*/ 739 h 7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739">
                        <a:moveTo>
                          <a:pt x="0" y="0"/>
                        </a:moveTo>
                        <a:lnTo>
                          <a:pt x="9" y="18"/>
                        </a:lnTo>
                        <a:lnTo>
                          <a:pt x="9" y="36"/>
                        </a:lnTo>
                        <a:lnTo>
                          <a:pt x="18" y="62"/>
                        </a:lnTo>
                        <a:lnTo>
                          <a:pt x="18" y="98"/>
                        </a:lnTo>
                        <a:lnTo>
                          <a:pt x="27" y="187"/>
                        </a:lnTo>
                        <a:lnTo>
                          <a:pt x="36" y="294"/>
                        </a:lnTo>
                        <a:lnTo>
                          <a:pt x="54" y="409"/>
                        </a:lnTo>
                        <a:lnTo>
                          <a:pt x="62" y="525"/>
                        </a:lnTo>
                        <a:lnTo>
                          <a:pt x="71" y="641"/>
                        </a:lnTo>
                        <a:lnTo>
                          <a:pt x="80" y="73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1" name="Freeform 148"/>
                  <p:cNvSpPr>
                    <a:spLocks noChangeAspect="1"/>
                  </p:cNvSpPr>
                  <p:nvPr/>
                </p:nvSpPr>
                <p:spPr bwMode="auto">
                  <a:xfrm>
                    <a:off x="6887" y="3062"/>
                    <a:ext cx="89" cy="712"/>
                  </a:xfrm>
                  <a:custGeom>
                    <a:avLst/>
                    <a:gdLst>
                      <a:gd name="T0" fmla="*/ 0 w 89"/>
                      <a:gd name="T1" fmla="*/ 0 h 712"/>
                      <a:gd name="T2" fmla="*/ 9 w 89"/>
                      <a:gd name="T3" fmla="*/ 98 h 712"/>
                      <a:gd name="T4" fmla="*/ 18 w 89"/>
                      <a:gd name="T5" fmla="*/ 204 h 712"/>
                      <a:gd name="T6" fmla="*/ 36 w 89"/>
                      <a:gd name="T7" fmla="*/ 320 h 712"/>
                      <a:gd name="T8" fmla="*/ 45 w 89"/>
                      <a:gd name="T9" fmla="*/ 427 h 712"/>
                      <a:gd name="T10" fmla="*/ 54 w 89"/>
                      <a:gd name="T11" fmla="*/ 525 h 712"/>
                      <a:gd name="T12" fmla="*/ 71 w 89"/>
                      <a:gd name="T13" fmla="*/ 614 h 712"/>
                      <a:gd name="T14" fmla="*/ 71 w 89"/>
                      <a:gd name="T15" fmla="*/ 649 h 712"/>
                      <a:gd name="T16" fmla="*/ 80 w 89"/>
                      <a:gd name="T17" fmla="*/ 676 h 712"/>
                      <a:gd name="T18" fmla="*/ 80 w 89"/>
                      <a:gd name="T19" fmla="*/ 694 h 712"/>
                      <a:gd name="T20" fmla="*/ 89 w 89"/>
                      <a:gd name="T21" fmla="*/ 712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9" h="712">
                        <a:moveTo>
                          <a:pt x="0" y="0"/>
                        </a:moveTo>
                        <a:lnTo>
                          <a:pt x="9" y="98"/>
                        </a:lnTo>
                        <a:lnTo>
                          <a:pt x="18" y="204"/>
                        </a:lnTo>
                        <a:lnTo>
                          <a:pt x="36" y="320"/>
                        </a:lnTo>
                        <a:lnTo>
                          <a:pt x="45" y="427"/>
                        </a:lnTo>
                        <a:lnTo>
                          <a:pt x="54" y="525"/>
                        </a:lnTo>
                        <a:lnTo>
                          <a:pt x="71" y="614"/>
                        </a:lnTo>
                        <a:lnTo>
                          <a:pt x="71" y="649"/>
                        </a:lnTo>
                        <a:lnTo>
                          <a:pt x="80" y="676"/>
                        </a:lnTo>
                        <a:lnTo>
                          <a:pt x="80" y="694"/>
                        </a:lnTo>
                        <a:lnTo>
                          <a:pt x="89" y="712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2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6976" y="3409"/>
                    <a:ext cx="80" cy="374"/>
                  </a:xfrm>
                  <a:custGeom>
                    <a:avLst/>
                    <a:gdLst>
                      <a:gd name="T0" fmla="*/ 0 w 80"/>
                      <a:gd name="T1" fmla="*/ 365 h 374"/>
                      <a:gd name="T2" fmla="*/ 9 w 80"/>
                      <a:gd name="T3" fmla="*/ 374 h 374"/>
                      <a:gd name="T4" fmla="*/ 9 w 80"/>
                      <a:gd name="T5" fmla="*/ 374 h 374"/>
                      <a:gd name="T6" fmla="*/ 18 w 80"/>
                      <a:gd name="T7" fmla="*/ 365 h 374"/>
                      <a:gd name="T8" fmla="*/ 18 w 80"/>
                      <a:gd name="T9" fmla="*/ 347 h 374"/>
                      <a:gd name="T10" fmla="*/ 27 w 80"/>
                      <a:gd name="T11" fmla="*/ 302 h 374"/>
                      <a:gd name="T12" fmla="*/ 45 w 80"/>
                      <a:gd name="T13" fmla="*/ 240 h 374"/>
                      <a:gd name="T14" fmla="*/ 54 w 80"/>
                      <a:gd name="T15" fmla="*/ 178 h 374"/>
                      <a:gd name="T16" fmla="*/ 63 w 80"/>
                      <a:gd name="T17" fmla="*/ 107 h 374"/>
                      <a:gd name="T18" fmla="*/ 71 w 80"/>
                      <a:gd name="T19" fmla="*/ 53 h 374"/>
                      <a:gd name="T20" fmla="*/ 80 w 80"/>
                      <a:gd name="T21" fmla="*/ 0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374">
                        <a:moveTo>
                          <a:pt x="0" y="365"/>
                        </a:moveTo>
                        <a:lnTo>
                          <a:pt x="9" y="374"/>
                        </a:lnTo>
                        <a:lnTo>
                          <a:pt x="9" y="374"/>
                        </a:lnTo>
                        <a:lnTo>
                          <a:pt x="18" y="365"/>
                        </a:lnTo>
                        <a:lnTo>
                          <a:pt x="18" y="347"/>
                        </a:lnTo>
                        <a:lnTo>
                          <a:pt x="27" y="302"/>
                        </a:lnTo>
                        <a:lnTo>
                          <a:pt x="45" y="240"/>
                        </a:lnTo>
                        <a:lnTo>
                          <a:pt x="54" y="178"/>
                        </a:lnTo>
                        <a:lnTo>
                          <a:pt x="63" y="107"/>
                        </a:lnTo>
                        <a:lnTo>
                          <a:pt x="71" y="53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3" name="Freeform 150"/>
                  <p:cNvSpPr>
                    <a:spLocks noChangeAspect="1"/>
                  </p:cNvSpPr>
                  <p:nvPr/>
                </p:nvSpPr>
                <p:spPr bwMode="auto">
                  <a:xfrm>
                    <a:off x="7056" y="3124"/>
                    <a:ext cx="80" cy="285"/>
                  </a:xfrm>
                  <a:custGeom>
                    <a:avLst/>
                    <a:gdLst>
                      <a:gd name="T0" fmla="*/ 0 w 80"/>
                      <a:gd name="T1" fmla="*/ 285 h 285"/>
                      <a:gd name="T2" fmla="*/ 9 w 80"/>
                      <a:gd name="T3" fmla="*/ 240 h 285"/>
                      <a:gd name="T4" fmla="*/ 18 w 80"/>
                      <a:gd name="T5" fmla="*/ 196 h 285"/>
                      <a:gd name="T6" fmla="*/ 36 w 80"/>
                      <a:gd name="T7" fmla="*/ 98 h 285"/>
                      <a:gd name="T8" fmla="*/ 54 w 80"/>
                      <a:gd name="T9" fmla="*/ 62 h 285"/>
                      <a:gd name="T10" fmla="*/ 63 w 80"/>
                      <a:gd name="T11" fmla="*/ 27 h 285"/>
                      <a:gd name="T12" fmla="*/ 72 w 80"/>
                      <a:gd name="T13" fmla="*/ 9 h 285"/>
                      <a:gd name="T14" fmla="*/ 80 w 80"/>
                      <a:gd name="T15" fmla="*/ 0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285">
                        <a:moveTo>
                          <a:pt x="0" y="285"/>
                        </a:moveTo>
                        <a:lnTo>
                          <a:pt x="9" y="240"/>
                        </a:lnTo>
                        <a:lnTo>
                          <a:pt x="18" y="196"/>
                        </a:lnTo>
                        <a:lnTo>
                          <a:pt x="36" y="98"/>
                        </a:lnTo>
                        <a:lnTo>
                          <a:pt x="54" y="62"/>
                        </a:lnTo>
                        <a:lnTo>
                          <a:pt x="63" y="27"/>
                        </a:lnTo>
                        <a:lnTo>
                          <a:pt x="72" y="9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4" name="Freeform 151"/>
                  <p:cNvSpPr>
                    <a:spLocks noChangeAspect="1"/>
                  </p:cNvSpPr>
                  <p:nvPr/>
                </p:nvSpPr>
                <p:spPr bwMode="auto">
                  <a:xfrm>
                    <a:off x="7136" y="3124"/>
                    <a:ext cx="81" cy="312"/>
                  </a:xfrm>
                  <a:custGeom>
                    <a:avLst/>
                    <a:gdLst>
                      <a:gd name="T0" fmla="*/ 0 w 81"/>
                      <a:gd name="T1" fmla="*/ 0 h 312"/>
                      <a:gd name="T2" fmla="*/ 9 w 81"/>
                      <a:gd name="T3" fmla="*/ 9 h 312"/>
                      <a:gd name="T4" fmla="*/ 18 w 81"/>
                      <a:gd name="T5" fmla="*/ 45 h 312"/>
                      <a:gd name="T6" fmla="*/ 27 w 81"/>
                      <a:gd name="T7" fmla="*/ 80 h 312"/>
                      <a:gd name="T8" fmla="*/ 36 w 81"/>
                      <a:gd name="T9" fmla="*/ 134 h 312"/>
                      <a:gd name="T10" fmla="*/ 63 w 81"/>
                      <a:gd name="T11" fmla="*/ 231 h 312"/>
                      <a:gd name="T12" fmla="*/ 72 w 81"/>
                      <a:gd name="T13" fmla="*/ 276 h 312"/>
                      <a:gd name="T14" fmla="*/ 81 w 81"/>
                      <a:gd name="T15" fmla="*/ 312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1" h="312">
                        <a:moveTo>
                          <a:pt x="0" y="0"/>
                        </a:moveTo>
                        <a:lnTo>
                          <a:pt x="9" y="9"/>
                        </a:lnTo>
                        <a:lnTo>
                          <a:pt x="18" y="45"/>
                        </a:lnTo>
                        <a:lnTo>
                          <a:pt x="27" y="80"/>
                        </a:lnTo>
                        <a:lnTo>
                          <a:pt x="36" y="134"/>
                        </a:lnTo>
                        <a:lnTo>
                          <a:pt x="63" y="231"/>
                        </a:lnTo>
                        <a:lnTo>
                          <a:pt x="72" y="276"/>
                        </a:lnTo>
                        <a:lnTo>
                          <a:pt x="81" y="312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5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7217" y="3436"/>
                    <a:ext cx="80" cy="133"/>
                  </a:xfrm>
                  <a:custGeom>
                    <a:avLst/>
                    <a:gdLst>
                      <a:gd name="T0" fmla="*/ 0 w 80"/>
                      <a:gd name="T1" fmla="*/ 0 h 133"/>
                      <a:gd name="T2" fmla="*/ 17 w 80"/>
                      <a:gd name="T3" fmla="*/ 44 h 133"/>
                      <a:gd name="T4" fmla="*/ 35 w 80"/>
                      <a:gd name="T5" fmla="*/ 80 h 133"/>
                      <a:gd name="T6" fmla="*/ 62 w 80"/>
                      <a:gd name="T7" fmla="*/ 106 h 133"/>
                      <a:gd name="T8" fmla="*/ 80 w 80"/>
                      <a:gd name="T9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133">
                        <a:moveTo>
                          <a:pt x="0" y="0"/>
                        </a:moveTo>
                        <a:lnTo>
                          <a:pt x="17" y="44"/>
                        </a:lnTo>
                        <a:lnTo>
                          <a:pt x="35" y="80"/>
                        </a:lnTo>
                        <a:lnTo>
                          <a:pt x="62" y="106"/>
                        </a:lnTo>
                        <a:lnTo>
                          <a:pt x="80" y="133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6" name="Freeform 153"/>
                  <p:cNvSpPr>
                    <a:spLocks noChangeAspect="1"/>
                  </p:cNvSpPr>
                  <p:nvPr/>
                </p:nvSpPr>
                <p:spPr bwMode="auto">
                  <a:xfrm>
                    <a:off x="7297" y="3569"/>
                    <a:ext cx="89" cy="125"/>
                  </a:xfrm>
                  <a:custGeom>
                    <a:avLst/>
                    <a:gdLst>
                      <a:gd name="T0" fmla="*/ 0 w 89"/>
                      <a:gd name="T1" fmla="*/ 0 h 125"/>
                      <a:gd name="T2" fmla="*/ 44 w 89"/>
                      <a:gd name="T3" fmla="*/ 71 h 125"/>
                      <a:gd name="T4" fmla="*/ 71 w 89"/>
                      <a:gd name="T5" fmla="*/ 98 h 125"/>
                      <a:gd name="T6" fmla="*/ 89 w 89"/>
                      <a:gd name="T7" fmla="*/ 125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9" h="125">
                        <a:moveTo>
                          <a:pt x="0" y="0"/>
                        </a:moveTo>
                        <a:lnTo>
                          <a:pt x="44" y="71"/>
                        </a:lnTo>
                        <a:lnTo>
                          <a:pt x="71" y="98"/>
                        </a:lnTo>
                        <a:lnTo>
                          <a:pt x="89" y="125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7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7386" y="3694"/>
                    <a:ext cx="80" cy="26"/>
                  </a:xfrm>
                  <a:custGeom>
                    <a:avLst/>
                    <a:gdLst>
                      <a:gd name="T0" fmla="*/ 0 w 80"/>
                      <a:gd name="T1" fmla="*/ 0 h 26"/>
                      <a:gd name="T2" fmla="*/ 17 w 80"/>
                      <a:gd name="T3" fmla="*/ 9 h 26"/>
                      <a:gd name="T4" fmla="*/ 44 w 80"/>
                      <a:gd name="T5" fmla="*/ 9 h 26"/>
                      <a:gd name="T6" fmla="*/ 62 w 80"/>
                      <a:gd name="T7" fmla="*/ 9 h 26"/>
                      <a:gd name="T8" fmla="*/ 80 w 80"/>
                      <a:gd name="T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26">
                        <a:moveTo>
                          <a:pt x="0" y="0"/>
                        </a:moveTo>
                        <a:lnTo>
                          <a:pt x="17" y="9"/>
                        </a:lnTo>
                        <a:lnTo>
                          <a:pt x="44" y="9"/>
                        </a:lnTo>
                        <a:lnTo>
                          <a:pt x="62" y="9"/>
                        </a:lnTo>
                        <a:lnTo>
                          <a:pt x="80" y="2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8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7466" y="3720"/>
                    <a:ext cx="80" cy="365"/>
                  </a:xfrm>
                  <a:custGeom>
                    <a:avLst/>
                    <a:gdLst>
                      <a:gd name="T0" fmla="*/ 0 w 80"/>
                      <a:gd name="T1" fmla="*/ 0 h 365"/>
                      <a:gd name="T2" fmla="*/ 9 w 80"/>
                      <a:gd name="T3" fmla="*/ 18 h 365"/>
                      <a:gd name="T4" fmla="*/ 9 w 80"/>
                      <a:gd name="T5" fmla="*/ 36 h 365"/>
                      <a:gd name="T6" fmla="*/ 17 w 80"/>
                      <a:gd name="T7" fmla="*/ 98 h 365"/>
                      <a:gd name="T8" fmla="*/ 26 w 80"/>
                      <a:gd name="T9" fmla="*/ 161 h 365"/>
                      <a:gd name="T10" fmla="*/ 35 w 80"/>
                      <a:gd name="T11" fmla="*/ 232 h 365"/>
                      <a:gd name="T12" fmla="*/ 53 w 80"/>
                      <a:gd name="T13" fmla="*/ 294 h 365"/>
                      <a:gd name="T14" fmla="*/ 62 w 80"/>
                      <a:gd name="T15" fmla="*/ 347 h 365"/>
                      <a:gd name="T16" fmla="*/ 62 w 80"/>
                      <a:gd name="T17" fmla="*/ 356 h 365"/>
                      <a:gd name="T18" fmla="*/ 71 w 80"/>
                      <a:gd name="T19" fmla="*/ 365 h 365"/>
                      <a:gd name="T20" fmla="*/ 71 w 80"/>
                      <a:gd name="T21" fmla="*/ 365 h 365"/>
                      <a:gd name="T22" fmla="*/ 80 w 80"/>
                      <a:gd name="T23" fmla="*/ 356 h 3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0" h="365">
                        <a:moveTo>
                          <a:pt x="0" y="0"/>
                        </a:moveTo>
                        <a:lnTo>
                          <a:pt x="9" y="18"/>
                        </a:lnTo>
                        <a:lnTo>
                          <a:pt x="9" y="36"/>
                        </a:lnTo>
                        <a:lnTo>
                          <a:pt x="17" y="98"/>
                        </a:lnTo>
                        <a:lnTo>
                          <a:pt x="26" y="161"/>
                        </a:lnTo>
                        <a:lnTo>
                          <a:pt x="35" y="232"/>
                        </a:lnTo>
                        <a:lnTo>
                          <a:pt x="53" y="294"/>
                        </a:lnTo>
                        <a:lnTo>
                          <a:pt x="62" y="347"/>
                        </a:lnTo>
                        <a:lnTo>
                          <a:pt x="62" y="356"/>
                        </a:lnTo>
                        <a:lnTo>
                          <a:pt x="71" y="365"/>
                        </a:lnTo>
                        <a:lnTo>
                          <a:pt x="71" y="365"/>
                        </a:lnTo>
                        <a:lnTo>
                          <a:pt x="80" y="356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49" name="Freeform 156"/>
                  <p:cNvSpPr>
                    <a:spLocks noChangeAspect="1"/>
                  </p:cNvSpPr>
                  <p:nvPr/>
                </p:nvSpPr>
                <p:spPr bwMode="auto">
                  <a:xfrm>
                    <a:off x="7546" y="3222"/>
                    <a:ext cx="80" cy="854"/>
                  </a:xfrm>
                  <a:custGeom>
                    <a:avLst/>
                    <a:gdLst>
                      <a:gd name="T0" fmla="*/ 0 w 80"/>
                      <a:gd name="T1" fmla="*/ 854 h 854"/>
                      <a:gd name="T2" fmla="*/ 9 w 80"/>
                      <a:gd name="T3" fmla="*/ 828 h 854"/>
                      <a:gd name="T4" fmla="*/ 9 w 80"/>
                      <a:gd name="T5" fmla="*/ 801 h 854"/>
                      <a:gd name="T6" fmla="*/ 18 w 80"/>
                      <a:gd name="T7" fmla="*/ 748 h 854"/>
                      <a:gd name="T8" fmla="*/ 18 w 80"/>
                      <a:gd name="T9" fmla="*/ 694 h 854"/>
                      <a:gd name="T10" fmla="*/ 26 w 80"/>
                      <a:gd name="T11" fmla="*/ 632 h 854"/>
                      <a:gd name="T12" fmla="*/ 26 w 80"/>
                      <a:gd name="T13" fmla="*/ 570 h 854"/>
                      <a:gd name="T14" fmla="*/ 35 w 80"/>
                      <a:gd name="T15" fmla="*/ 427 h 854"/>
                      <a:gd name="T16" fmla="*/ 53 w 80"/>
                      <a:gd name="T17" fmla="*/ 285 h 854"/>
                      <a:gd name="T18" fmla="*/ 53 w 80"/>
                      <a:gd name="T19" fmla="*/ 222 h 854"/>
                      <a:gd name="T20" fmla="*/ 62 w 80"/>
                      <a:gd name="T21" fmla="*/ 160 h 854"/>
                      <a:gd name="T22" fmla="*/ 62 w 80"/>
                      <a:gd name="T23" fmla="*/ 107 h 854"/>
                      <a:gd name="T24" fmla="*/ 71 w 80"/>
                      <a:gd name="T25" fmla="*/ 53 h 854"/>
                      <a:gd name="T26" fmla="*/ 71 w 80"/>
                      <a:gd name="T27" fmla="*/ 27 h 854"/>
                      <a:gd name="T28" fmla="*/ 80 w 80"/>
                      <a:gd name="T29" fmla="*/ 0 h 8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854">
                        <a:moveTo>
                          <a:pt x="0" y="854"/>
                        </a:moveTo>
                        <a:lnTo>
                          <a:pt x="9" y="828"/>
                        </a:lnTo>
                        <a:lnTo>
                          <a:pt x="9" y="801"/>
                        </a:lnTo>
                        <a:lnTo>
                          <a:pt x="18" y="748"/>
                        </a:lnTo>
                        <a:lnTo>
                          <a:pt x="18" y="694"/>
                        </a:lnTo>
                        <a:lnTo>
                          <a:pt x="26" y="632"/>
                        </a:lnTo>
                        <a:lnTo>
                          <a:pt x="26" y="570"/>
                        </a:lnTo>
                        <a:lnTo>
                          <a:pt x="35" y="427"/>
                        </a:lnTo>
                        <a:lnTo>
                          <a:pt x="53" y="285"/>
                        </a:lnTo>
                        <a:lnTo>
                          <a:pt x="53" y="222"/>
                        </a:lnTo>
                        <a:lnTo>
                          <a:pt x="62" y="160"/>
                        </a:lnTo>
                        <a:lnTo>
                          <a:pt x="62" y="107"/>
                        </a:lnTo>
                        <a:lnTo>
                          <a:pt x="71" y="53"/>
                        </a:lnTo>
                        <a:lnTo>
                          <a:pt x="71" y="27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0" name="Freeform 157"/>
                  <p:cNvSpPr>
                    <a:spLocks noChangeAspect="1"/>
                  </p:cNvSpPr>
                  <p:nvPr/>
                </p:nvSpPr>
                <p:spPr bwMode="auto">
                  <a:xfrm>
                    <a:off x="7626" y="3204"/>
                    <a:ext cx="80" cy="374"/>
                  </a:xfrm>
                  <a:custGeom>
                    <a:avLst/>
                    <a:gdLst>
                      <a:gd name="T0" fmla="*/ 0 w 80"/>
                      <a:gd name="T1" fmla="*/ 18 h 374"/>
                      <a:gd name="T2" fmla="*/ 9 w 80"/>
                      <a:gd name="T3" fmla="*/ 9 h 374"/>
                      <a:gd name="T4" fmla="*/ 9 w 80"/>
                      <a:gd name="T5" fmla="*/ 0 h 374"/>
                      <a:gd name="T6" fmla="*/ 18 w 80"/>
                      <a:gd name="T7" fmla="*/ 9 h 374"/>
                      <a:gd name="T8" fmla="*/ 18 w 80"/>
                      <a:gd name="T9" fmla="*/ 18 h 374"/>
                      <a:gd name="T10" fmla="*/ 27 w 80"/>
                      <a:gd name="T11" fmla="*/ 62 h 374"/>
                      <a:gd name="T12" fmla="*/ 35 w 80"/>
                      <a:gd name="T13" fmla="*/ 116 h 374"/>
                      <a:gd name="T14" fmla="*/ 53 w 80"/>
                      <a:gd name="T15" fmla="*/ 187 h 374"/>
                      <a:gd name="T16" fmla="*/ 62 w 80"/>
                      <a:gd name="T17" fmla="*/ 249 h 374"/>
                      <a:gd name="T18" fmla="*/ 71 w 80"/>
                      <a:gd name="T19" fmla="*/ 321 h 374"/>
                      <a:gd name="T20" fmla="*/ 80 w 80"/>
                      <a:gd name="T21" fmla="*/ 374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374">
                        <a:moveTo>
                          <a:pt x="0" y="18"/>
                        </a:moveTo>
                        <a:lnTo>
                          <a:pt x="9" y="9"/>
                        </a:lnTo>
                        <a:lnTo>
                          <a:pt x="9" y="0"/>
                        </a:lnTo>
                        <a:lnTo>
                          <a:pt x="18" y="9"/>
                        </a:lnTo>
                        <a:lnTo>
                          <a:pt x="18" y="18"/>
                        </a:lnTo>
                        <a:lnTo>
                          <a:pt x="27" y="62"/>
                        </a:lnTo>
                        <a:lnTo>
                          <a:pt x="35" y="116"/>
                        </a:lnTo>
                        <a:lnTo>
                          <a:pt x="53" y="187"/>
                        </a:lnTo>
                        <a:lnTo>
                          <a:pt x="62" y="249"/>
                        </a:lnTo>
                        <a:lnTo>
                          <a:pt x="71" y="321"/>
                        </a:lnTo>
                        <a:lnTo>
                          <a:pt x="80" y="374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1" name="Freeform 158"/>
                  <p:cNvSpPr>
                    <a:spLocks noChangeAspect="1"/>
                  </p:cNvSpPr>
                  <p:nvPr/>
                </p:nvSpPr>
                <p:spPr bwMode="auto">
                  <a:xfrm>
                    <a:off x="7706" y="3578"/>
                    <a:ext cx="89" cy="418"/>
                  </a:xfrm>
                  <a:custGeom>
                    <a:avLst/>
                    <a:gdLst>
                      <a:gd name="T0" fmla="*/ 0 w 89"/>
                      <a:gd name="T1" fmla="*/ 0 h 418"/>
                      <a:gd name="T2" fmla="*/ 9 w 89"/>
                      <a:gd name="T3" fmla="*/ 53 h 418"/>
                      <a:gd name="T4" fmla="*/ 18 w 89"/>
                      <a:gd name="T5" fmla="*/ 116 h 418"/>
                      <a:gd name="T6" fmla="*/ 44 w 89"/>
                      <a:gd name="T7" fmla="*/ 258 h 418"/>
                      <a:gd name="T8" fmla="*/ 53 w 89"/>
                      <a:gd name="T9" fmla="*/ 320 h 418"/>
                      <a:gd name="T10" fmla="*/ 71 w 89"/>
                      <a:gd name="T11" fmla="*/ 374 h 418"/>
                      <a:gd name="T12" fmla="*/ 80 w 89"/>
                      <a:gd name="T13" fmla="*/ 409 h 418"/>
                      <a:gd name="T14" fmla="*/ 80 w 89"/>
                      <a:gd name="T15" fmla="*/ 418 h 418"/>
                      <a:gd name="T16" fmla="*/ 89 w 89"/>
                      <a:gd name="T17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9" h="418">
                        <a:moveTo>
                          <a:pt x="0" y="0"/>
                        </a:moveTo>
                        <a:lnTo>
                          <a:pt x="9" y="53"/>
                        </a:lnTo>
                        <a:lnTo>
                          <a:pt x="18" y="116"/>
                        </a:lnTo>
                        <a:lnTo>
                          <a:pt x="44" y="258"/>
                        </a:lnTo>
                        <a:lnTo>
                          <a:pt x="53" y="320"/>
                        </a:lnTo>
                        <a:lnTo>
                          <a:pt x="71" y="374"/>
                        </a:lnTo>
                        <a:lnTo>
                          <a:pt x="80" y="409"/>
                        </a:lnTo>
                        <a:lnTo>
                          <a:pt x="80" y="418"/>
                        </a:lnTo>
                        <a:lnTo>
                          <a:pt x="89" y="41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2" name="Freeform 159"/>
                  <p:cNvSpPr>
                    <a:spLocks noChangeAspect="1"/>
                  </p:cNvSpPr>
                  <p:nvPr/>
                </p:nvSpPr>
                <p:spPr bwMode="auto">
                  <a:xfrm>
                    <a:off x="7795" y="3578"/>
                    <a:ext cx="80" cy="418"/>
                  </a:xfrm>
                  <a:custGeom>
                    <a:avLst/>
                    <a:gdLst>
                      <a:gd name="T0" fmla="*/ 0 w 80"/>
                      <a:gd name="T1" fmla="*/ 418 h 418"/>
                      <a:gd name="T2" fmla="*/ 9 w 80"/>
                      <a:gd name="T3" fmla="*/ 418 h 418"/>
                      <a:gd name="T4" fmla="*/ 9 w 80"/>
                      <a:gd name="T5" fmla="*/ 400 h 418"/>
                      <a:gd name="T6" fmla="*/ 18 w 80"/>
                      <a:gd name="T7" fmla="*/ 365 h 418"/>
                      <a:gd name="T8" fmla="*/ 27 w 80"/>
                      <a:gd name="T9" fmla="*/ 303 h 418"/>
                      <a:gd name="T10" fmla="*/ 44 w 80"/>
                      <a:gd name="T11" fmla="*/ 231 h 418"/>
                      <a:gd name="T12" fmla="*/ 53 w 80"/>
                      <a:gd name="T13" fmla="*/ 160 h 418"/>
                      <a:gd name="T14" fmla="*/ 62 w 80"/>
                      <a:gd name="T15" fmla="*/ 89 h 418"/>
                      <a:gd name="T16" fmla="*/ 71 w 80"/>
                      <a:gd name="T17" fmla="*/ 36 h 418"/>
                      <a:gd name="T18" fmla="*/ 71 w 80"/>
                      <a:gd name="T19" fmla="*/ 18 h 418"/>
                      <a:gd name="T20" fmla="*/ 80 w 80"/>
                      <a:gd name="T21" fmla="*/ 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0" h="418">
                        <a:moveTo>
                          <a:pt x="0" y="418"/>
                        </a:moveTo>
                        <a:lnTo>
                          <a:pt x="9" y="418"/>
                        </a:lnTo>
                        <a:lnTo>
                          <a:pt x="9" y="400"/>
                        </a:lnTo>
                        <a:lnTo>
                          <a:pt x="18" y="365"/>
                        </a:lnTo>
                        <a:lnTo>
                          <a:pt x="27" y="303"/>
                        </a:lnTo>
                        <a:lnTo>
                          <a:pt x="44" y="231"/>
                        </a:lnTo>
                        <a:lnTo>
                          <a:pt x="53" y="160"/>
                        </a:lnTo>
                        <a:lnTo>
                          <a:pt x="62" y="89"/>
                        </a:lnTo>
                        <a:lnTo>
                          <a:pt x="71" y="36"/>
                        </a:lnTo>
                        <a:lnTo>
                          <a:pt x="71" y="18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3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7875" y="3569"/>
                    <a:ext cx="80" cy="71"/>
                  </a:xfrm>
                  <a:custGeom>
                    <a:avLst/>
                    <a:gdLst>
                      <a:gd name="T0" fmla="*/ 0 w 80"/>
                      <a:gd name="T1" fmla="*/ 9 h 71"/>
                      <a:gd name="T2" fmla="*/ 9 w 80"/>
                      <a:gd name="T3" fmla="*/ 0 h 71"/>
                      <a:gd name="T4" fmla="*/ 18 w 80"/>
                      <a:gd name="T5" fmla="*/ 9 h 71"/>
                      <a:gd name="T6" fmla="*/ 27 w 80"/>
                      <a:gd name="T7" fmla="*/ 27 h 71"/>
                      <a:gd name="T8" fmla="*/ 36 w 80"/>
                      <a:gd name="T9" fmla="*/ 45 h 71"/>
                      <a:gd name="T10" fmla="*/ 53 w 80"/>
                      <a:gd name="T11" fmla="*/ 53 h 71"/>
                      <a:gd name="T12" fmla="*/ 62 w 80"/>
                      <a:gd name="T13" fmla="*/ 71 h 71"/>
                      <a:gd name="T14" fmla="*/ 71 w 80"/>
                      <a:gd name="T15" fmla="*/ 71 h 71"/>
                      <a:gd name="T16" fmla="*/ 80 w 80"/>
                      <a:gd name="T17" fmla="*/ 62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71">
                        <a:moveTo>
                          <a:pt x="0" y="9"/>
                        </a:moveTo>
                        <a:lnTo>
                          <a:pt x="9" y="0"/>
                        </a:lnTo>
                        <a:lnTo>
                          <a:pt x="18" y="9"/>
                        </a:lnTo>
                        <a:lnTo>
                          <a:pt x="27" y="27"/>
                        </a:lnTo>
                        <a:lnTo>
                          <a:pt x="36" y="45"/>
                        </a:lnTo>
                        <a:lnTo>
                          <a:pt x="53" y="53"/>
                        </a:lnTo>
                        <a:lnTo>
                          <a:pt x="62" y="71"/>
                        </a:lnTo>
                        <a:lnTo>
                          <a:pt x="71" y="71"/>
                        </a:lnTo>
                        <a:lnTo>
                          <a:pt x="80" y="62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4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7955" y="3044"/>
                    <a:ext cx="80" cy="587"/>
                  </a:xfrm>
                  <a:custGeom>
                    <a:avLst/>
                    <a:gdLst>
                      <a:gd name="T0" fmla="*/ 0 w 80"/>
                      <a:gd name="T1" fmla="*/ 587 h 587"/>
                      <a:gd name="T2" fmla="*/ 9 w 80"/>
                      <a:gd name="T3" fmla="*/ 543 h 587"/>
                      <a:gd name="T4" fmla="*/ 18 w 80"/>
                      <a:gd name="T5" fmla="*/ 498 h 587"/>
                      <a:gd name="T6" fmla="*/ 27 w 80"/>
                      <a:gd name="T7" fmla="*/ 427 h 587"/>
                      <a:gd name="T8" fmla="*/ 36 w 80"/>
                      <a:gd name="T9" fmla="*/ 356 h 587"/>
                      <a:gd name="T10" fmla="*/ 53 w 80"/>
                      <a:gd name="T11" fmla="*/ 276 h 587"/>
                      <a:gd name="T12" fmla="*/ 62 w 80"/>
                      <a:gd name="T13" fmla="*/ 187 h 587"/>
                      <a:gd name="T14" fmla="*/ 80 w 80"/>
                      <a:gd name="T15" fmla="*/ 0 h 5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587">
                        <a:moveTo>
                          <a:pt x="0" y="587"/>
                        </a:moveTo>
                        <a:lnTo>
                          <a:pt x="9" y="543"/>
                        </a:lnTo>
                        <a:lnTo>
                          <a:pt x="18" y="498"/>
                        </a:lnTo>
                        <a:lnTo>
                          <a:pt x="27" y="427"/>
                        </a:lnTo>
                        <a:lnTo>
                          <a:pt x="36" y="356"/>
                        </a:lnTo>
                        <a:lnTo>
                          <a:pt x="53" y="276"/>
                        </a:lnTo>
                        <a:lnTo>
                          <a:pt x="62" y="187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5" name="Freeform 162"/>
                  <p:cNvSpPr>
                    <a:spLocks noChangeAspect="1"/>
                  </p:cNvSpPr>
                  <p:nvPr/>
                </p:nvSpPr>
                <p:spPr bwMode="auto">
                  <a:xfrm>
                    <a:off x="8035" y="2074"/>
                    <a:ext cx="80" cy="970"/>
                  </a:xfrm>
                  <a:custGeom>
                    <a:avLst/>
                    <a:gdLst>
                      <a:gd name="T0" fmla="*/ 0 w 80"/>
                      <a:gd name="T1" fmla="*/ 970 h 970"/>
                      <a:gd name="T2" fmla="*/ 9 w 80"/>
                      <a:gd name="T3" fmla="*/ 917 h 970"/>
                      <a:gd name="T4" fmla="*/ 9 w 80"/>
                      <a:gd name="T5" fmla="*/ 854 h 970"/>
                      <a:gd name="T6" fmla="*/ 18 w 80"/>
                      <a:gd name="T7" fmla="*/ 774 h 970"/>
                      <a:gd name="T8" fmla="*/ 18 w 80"/>
                      <a:gd name="T9" fmla="*/ 703 h 970"/>
                      <a:gd name="T10" fmla="*/ 27 w 80"/>
                      <a:gd name="T11" fmla="*/ 534 h 970"/>
                      <a:gd name="T12" fmla="*/ 36 w 80"/>
                      <a:gd name="T13" fmla="*/ 365 h 970"/>
                      <a:gd name="T14" fmla="*/ 45 w 80"/>
                      <a:gd name="T15" fmla="*/ 285 h 970"/>
                      <a:gd name="T16" fmla="*/ 54 w 80"/>
                      <a:gd name="T17" fmla="*/ 204 h 970"/>
                      <a:gd name="T18" fmla="*/ 54 w 80"/>
                      <a:gd name="T19" fmla="*/ 142 h 970"/>
                      <a:gd name="T20" fmla="*/ 62 w 80"/>
                      <a:gd name="T21" fmla="*/ 89 h 970"/>
                      <a:gd name="T22" fmla="*/ 62 w 80"/>
                      <a:gd name="T23" fmla="*/ 44 h 970"/>
                      <a:gd name="T24" fmla="*/ 71 w 80"/>
                      <a:gd name="T25" fmla="*/ 18 h 970"/>
                      <a:gd name="T26" fmla="*/ 71 w 80"/>
                      <a:gd name="T27" fmla="*/ 0 h 970"/>
                      <a:gd name="T28" fmla="*/ 80 w 80"/>
                      <a:gd name="T29" fmla="*/ 9 h 9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0" h="970">
                        <a:moveTo>
                          <a:pt x="0" y="970"/>
                        </a:moveTo>
                        <a:lnTo>
                          <a:pt x="9" y="917"/>
                        </a:lnTo>
                        <a:lnTo>
                          <a:pt x="9" y="854"/>
                        </a:lnTo>
                        <a:lnTo>
                          <a:pt x="18" y="774"/>
                        </a:lnTo>
                        <a:lnTo>
                          <a:pt x="18" y="703"/>
                        </a:lnTo>
                        <a:lnTo>
                          <a:pt x="27" y="534"/>
                        </a:lnTo>
                        <a:lnTo>
                          <a:pt x="36" y="365"/>
                        </a:lnTo>
                        <a:lnTo>
                          <a:pt x="45" y="285"/>
                        </a:lnTo>
                        <a:lnTo>
                          <a:pt x="54" y="204"/>
                        </a:lnTo>
                        <a:lnTo>
                          <a:pt x="54" y="142"/>
                        </a:lnTo>
                        <a:lnTo>
                          <a:pt x="62" y="89"/>
                        </a:lnTo>
                        <a:lnTo>
                          <a:pt x="62" y="44"/>
                        </a:lnTo>
                        <a:lnTo>
                          <a:pt x="71" y="18"/>
                        </a:lnTo>
                        <a:lnTo>
                          <a:pt x="71" y="0"/>
                        </a:lnTo>
                        <a:lnTo>
                          <a:pt x="80" y="9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6" name="Freeform 163"/>
                  <p:cNvSpPr>
                    <a:spLocks noChangeAspect="1"/>
                  </p:cNvSpPr>
                  <p:nvPr/>
                </p:nvSpPr>
                <p:spPr bwMode="auto">
                  <a:xfrm>
                    <a:off x="8115" y="2083"/>
                    <a:ext cx="89" cy="1468"/>
                  </a:xfrm>
                  <a:custGeom>
                    <a:avLst/>
                    <a:gdLst>
                      <a:gd name="T0" fmla="*/ 0 w 89"/>
                      <a:gd name="T1" fmla="*/ 0 h 1468"/>
                      <a:gd name="T2" fmla="*/ 9 w 89"/>
                      <a:gd name="T3" fmla="*/ 26 h 1468"/>
                      <a:gd name="T4" fmla="*/ 9 w 89"/>
                      <a:gd name="T5" fmla="*/ 80 h 1468"/>
                      <a:gd name="T6" fmla="*/ 18 w 89"/>
                      <a:gd name="T7" fmla="*/ 151 h 1468"/>
                      <a:gd name="T8" fmla="*/ 18 w 89"/>
                      <a:gd name="T9" fmla="*/ 231 h 1468"/>
                      <a:gd name="T10" fmla="*/ 27 w 89"/>
                      <a:gd name="T11" fmla="*/ 329 h 1468"/>
                      <a:gd name="T12" fmla="*/ 36 w 89"/>
                      <a:gd name="T13" fmla="*/ 445 h 1468"/>
                      <a:gd name="T14" fmla="*/ 36 w 89"/>
                      <a:gd name="T15" fmla="*/ 560 h 1468"/>
                      <a:gd name="T16" fmla="*/ 45 w 89"/>
                      <a:gd name="T17" fmla="*/ 676 h 1468"/>
                      <a:gd name="T18" fmla="*/ 54 w 89"/>
                      <a:gd name="T19" fmla="*/ 925 h 1468"/>
                      <a:gd name="T20" fmla="*/ 63 w 89"/>
                      <a:gd name="T21" fmla="*/ 1041 h 1468"/>
                      <a:gd name="T22" fmla="*/ 71 w 89"/>
                      <a:gd name="T23" fmla="*/ 1157 h 1468"/>
                      <a:gd name="T24" fmla="*/ 71 w 89"/>
                      <a:gd name="T25" fmla="*/ 1255 h 1468"/>
                      <a:gd name="T26" fmla="*/ 80 w 89"/>
                      <a:gd name="T27" fmla="*/ 1344 h 1468"/>
                      <a:gd name="T28" fmla="*/ 80 w 89"/>
                      <a:gd name="T29" fmla="*/ 1415 h 1468"/>
                      <a:gd name="T30" fmla="*/ 89 w 89"/>
                      <a:gd name="T31" fmla="*/ 1468 h 1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9" h="1468">
                        <a:moveTo>
                          <a:pt x="0" y="0"/>
                        </a:moveTo>
                        <a:lnTo>
                          <a:pt x="9" y="26"/>
                        </a:lnTo>
                        <a:lnTo>
                          <a:pt x="9" y="80"/>
                        </a:lnTo>
                        <a:lnTo>
                          <a:pt x="18" y="151"/>
                        </a:lnTo>
                        <a:lnTo>
                          <a:pt x="18" y="231"/>
                        </a:lnTo>
                        <a:lnTo>
                          <a:pt x="27" y="329"/>
                        </a:lnTo>
                        <a:lnTo>
                          <a:pt x="36" y="445"/>
                        </a:lnTo>
                        <a:lnTo>
                          <a:pt x="36" y="560"/>
                        </a:lnTo>
                        <a:lnTo>
                          <a:pt x="45" y="676"/>
                        </a:lnTo>
                        <a:lnTo>
                          <a:pt x="54" y="925"/>
                        </a:lnTo>
                        <a:lnTo>
                          <a:pt x="63" y="1041"/>
                        </a:lnTo>
                        <a:lnTo>
                          <a:pt x="71" y="1157"/>
                        </a:lnTo>
                        <a:lnTo>
                          <a:pt x="71" y="1255"/>
                        </a:lnTo>
                        <a:lnTo>
                          <a:pt x="80" y="1344"/>
                        </a:lnTo>
                        <a:lnTo>
                          <a:pt x="80" y="1415"/>
                        </a:lnTo>
                        <a:lnTo>
                          <a:pt x="89" y="146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7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8204" y="3444"/>
                    <a:ext cx="80" cy="125"/>
                  </a:xfrm>
                  <a:custGeom>
                    <a:avLst/>
                    <a:gdLst>
                      <a:gd name="T0" fmla="*/ 0 w 80"/>
                      <a:gd name="T1" fmla="*/ 107 h 125"/>
                      <a:gd name="T2" fmla="*/ 9 w 80"/>
                      <a:gd name="T3" fmla="*/ 125 h 125"/>
                      <a:gd name="T4" fmla="*/ 18 w 80"/>
                      <a:gd name="T5" fmla="*/ 116 h 125"/>
                      <a:gd name="T6" fmla="*/ 27 w 80"/>
                      <a:gd name="T7" fmla="*/ 107 h 125"/>
                      <a:gd name="T8" fmla="*/ 36 w 80"/>
                      <a:gd name="T9" fmla="*/ 81 h 125"/>
                      <a:gd name="T10" fmla="*/ 63 w 80"/>
                      <a:gd name="T11" fmla="*/ 27 h 125"/>
                      <a:gd name="T12" fmla="*/ 71 w 80"/>
                      <a:gd name="T13" fmla="*/ 9 h 125"/>
                      <a:gd name="T14" fmla="*/ 80 w 80"/>
                      <a:gd name="T15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0" h="125">
                        <a:moveTo>
                          <a:pt x="0" y="107"/>
                        </a:moveTo>
                        <a:lnTo>
                          <a:pt x="9" y="125"/>
                        </a:lnTo>
                        <a:lnTo>
                          <a:pt x="18" y="116"/>
                        </a:lnTo>
                        <a:lnTo>
                          <a:pt x="27" y="107"/>
                        </a:lnTo>
                        <a:lnTo>
                          <a:pt x="36" y="81"/>
                        </a:lnTo>
                        <a:lnTo>
                          <a:pt x="63" y="27"/>
                        </a:lnTo>
                        <a:lnTo>
                          <a:pt x="71" y="9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8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8284" y="3418"/>
                    <a:ext cx="80" cy="26"/>
                  </a:xfrm>
                  <a:custGeom>
                    <a:avLst/>
                    <a:gdLst>
                      <a:gd name="T0" fmla="*/ 0 w 80"/>
                      <a:gd name="T1" fmla="*/ 26 h 26"/>
                      <a:gd name="T2" fmla="*/ 18 w 80"/>
                      <a:gd name="T3" fmla="*/ 18 h 26"/>
                      <a:gd name="T4" fmla="*/ 36 w 80"/>
                      <a:gd name="T5" fmla="*/ 9 h 26"/>
                      <a:gd name="T6" fmla="*/ 63 w 80"/>
                      <a:gd name="T7" fmla="*/ 0 h 26"/>
                      <a:gd name="T8" fmla="*/ 71 w 80"/>
                      <a:gd name="T9" fmla="*/ 9 h 26"/>
                      <a:gd name="T10" fmla="*/ 80 w 80"/>
                      <a:gd name="T11" fmla="*/ 18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0" h="26">
                        <a:moveTo>
                          <a:pt x="0" y="26"/>
                        </a:moveTo>
                        <a:lnTo>
                          <a:pt x="18" y="18"/>
                        </a:lnTo>
                        <a:lnTo>
                          <a:pt x="36" y="9"/>
                        </a:lnTo>
                        <a:lnTo>
                          <a:pt x="63" y="0"/>
                        </a:lnTo>
                        <a:lnTo>
                          <a:pt x="71" y="9"/>
                        </a:lnTo>
                        <a:lnTo>
                          <a:pt x="80" y="1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59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8364" y="3436"/>
                    <a:ext cx="80" cy="498"/>
                  </a:xfrm>
                  <a:custGeom>
                    <a:avLst/>
                    <a:gdLst>
                      <a:gd name="T0" fmla="*/ 0 w 80"/>
                      <a:gd name="T1" fmla="*/ 0 h 498"/>
                      <a:gd name="T2" fmla="*/ 9 w 80"/>
                      <a:gd name="T3" fmla="*/ 44 h 498"/>
                      <a:gd name="T4" fmla="*/ 18 w 80"/>
                      <a:gd name="T5" fmla="*/ 97 h 498"/>
                      <a:gd name="T6" fmla="*/ 27 w 80"/>
                      <a:gd name="T7" fmla="*/ 169 h 498"/>
                      <a:gd name="T8" fmla="*/ 36 w 80"/>
                      <a:gd name="T9" fmla="*/ 240 h 498"/>
                      <a:gd name="T10" fmla="*/ 54 w 80"/>
                      <a:gd name="T11" fmla="*/ 320 h 498"/>
                      <a:gd name="T12" fmla="*/ 63 w 80"/>
                      <a:gd name="T13" fmla="*/ 391 h 498"/>
                      <a:gd name="T14" fmla="*/ 72 w 80"/>
                      <a:gd name="T15" fmla="*/ 453 h 498"/>
                      <a:gd name="T16" fmla="*/ 80 w 80"/>
                      <a:gd name="T17" fmla="*/ 498 h 4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498">
                        <a:moveTo>
                          <a:pt x="0" y="0"/>
                        </a:moveTo>
                        <a:lnTo>
                          <a:pt x="9" y="44"/>
                        </a:lnTo>
                        <a:lnTo>
                          <a:pt x="18" y="97"/>
                        </a:lnTo>
                        <a:lnTo>
                          <a:pt x="27" y="169"/>
                        </a:lnTo>
                        <a:lnTo>
                          <a:pt x="36" y="240"/>
                        </a:lnTo>
                        <a:lnTo>
                          <a:pt x="54" y="320"/>
                        </a:lnTo>
                        <a:lnTo>
                          <a:pt x="63" y="391"/>
                        </a:lnTo>
                        <a:lnTo>
                          <a:pt x="72" y="453"/>
                        </a:lnTo>
                        <a:lnTo>
                          <a:pt x="80" y="498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0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8444" y="3934"/>
                    <a:ext cx="81" cy="71"/>
                  </a:xfrm>
                  <a:custGeom>
                    <a:avLst/>
                    <a:gdLst>
                      <a:gd name="T0" fmla="*/ 0 w 81"/>
                      <a:gd name="T1" fmla="*/ 0 h 71"/>
                      <a:gd name="T2" fmla="*/ 18 w 81"/>
                      <a:gd name="T3" fmla="*/ 36 h 71"/>
                      <a:gd name="T4" fmla="*/ 36 w 81"/>
                      <a:gd name="T5" fmla="*/ 53 h 71"/>
                      <a:gd name="T6" fmla="*/ 63 w 81"/>
                      <a:gd name="T7" fmla="*/ 62 h 71"/>
                      <a:gd name="T8" fmla="*/ 81 w 81"/>
                      <a:gd name="T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71">
                        <a:moveTo>
                          <a:pt x="0" y="0"/>
                        </a:moveTo>
                        <a:lnTo>
                          <a:pt x="18" y="36"/>
                        </a:lnTo>
                        <a:lnTo>
                          <a:pt x="36" y="53"/>
                        </a:lnTo>
                        <a:lnTo>
                          <a:pt x="63" y="62"/>
                        </a:lnTo>
                        <a:lnTo>
                          <a:pt x="81" y="71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1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8525" y="3970"/>
                    <a:ext cx="80" cy="35"/>
                  </a:xfrm>
                  <a:custGeom>
                    <a:avLst/>
                    <a:gdLst>
                      <a:gd name="T0" fmla="*/ 0 w 80"/>
                      <a:gd name="T1" fmla="*/ 35 h 35"/>
                      <a:gd name="T2" fmla="*/ 17 w 80"/>
                      <a:gd name="T3" fmla="*/ 35 h 35"/>
                      <a:gd name="T4" fmla="*/ 35 w 80"/>
                      <a:gd name="T5" fmla="*/ 35 h 35"/>
                      <a:gd name="T6" fmla="*/ 62 w 80"/>
                      <a:gd name="T7" fmla="*/ 26 h 35"/>
                      <a:gd name="T8" fmla="*/ 80 w 80"/>
                      <a:gd name="T9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5">
                        <a:moveTo>
                          <a:pt x="0" y="35"/>
                        </a:moveTo>
                        <a:lnTo>
                          <a:pt x="17" y="35"/>
                        </a:lnTo>
                        <a:lnTo>
                          <a:pt x="35" y="35"/>
                        </a:lnTo>
                        <a:lnTo>
                          <a:pt x="62" y="26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2" name="Freeform 169"/>
                  <p:cNvSpPr>
                    <a:spLocks noChangeAspect="1"/>
                  </p:cNvSpPr>
                  <p:nvPr/>
                </p:nvSpPr>
                <p:spPr bwMode="auto">
                  <a:xfrm>
                    <a:off x="8605" y="3533"/>
                    <a:ext cx="89" cy="437"/>
                  </a:xfrm>
                  <a:custGeom>
                    <a:avLst/>
                    <a:gdLst>
                      <a:gd name="T0" fmla="*/ 0 w 89"/>
                      <a:gd name="T1" fmla="*/ 437 h 437"/>
                      <a:gd name="T2" fmla="*/ 9 w 89"/>
                      <a:gd name="T3" fmla="*/ 401 h 437"/>
                      <a:gd name="T4" fmla="*/ 17 w 89"/>
                      <a:gd name="T5" fmla="*/ 356 h 437"/>
                      <a:gd name="T6" fmla="*/ 35 w 89"/>
                      <a:gd name="T7" fmla="*/ 303 h 437"/>
                      <a:gd name="T8" fmla="*/ 44 w 89"/>
                      <a:gd name="T9" fmla="*/ 241 h 437"/>
                      <a:gd name="T10" fmla="*/ 71 w 89"/>
                      <a:gd name="T11" fmla="*/ 116 h 437"/>
                      <a:gd name="T12" fmla="*/ 80 w 89"/>
                      <a:gd name="T13" fmla="*/ 54 h 437"/>
                      <a:gd name="T14" fmla="*/ 89 w 89"/>
                      <a:gd name="T15" fmla="*/ 0 h 4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9" h="437">
                        <a:moveTo>
                          <a:pt x="0" y="437"/>
                        </a:moveTo>
                        <a:lnTo>
                          <a:pt x="9" y="401"/>
                        </a:lnTo>
                        <a:lnTo>
                          <a:pt x="17" y="356"/>
                        </a:lnTo>
                        <a:lnTo>
                          <a:pt x="35" y="303"/>
                        </a:lnTo>
                        <a:lnTo>
                          <a:pt x="44" y="241"/>
                        </a:lnTo>
                        <a:lnTo>
                          <a:pt x="71" y="116"/>
                        </a:lnTo>
                        <a:lnTo>
                          <a:pt x="80" y="54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3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8694" y="3151"/>
                    <a:ext cx="80" cy="382"/>
                  </a:xfrm>
                  <a:custGeom>
                    <a:avLst/>
                    <a:gdLst>
                      <a:gd name="T0" fmla="*/ 0 w 80"/>
                      <a:gd name="T1" fmla="*/ 382 h 382"/>
                      <a:gd name="T2" fmla="*/ 17 w 80"/>
                      <a:gd name="T3" fmla="*/ 267 h 382"/>
                      <a:gd name="T4" fmla="*/ 44 w 80"/>
                      <a:gd name="T5" fmla="*/ 160 h 382"/>
                      <a:gd name="T6" fmla="*/ 53 w 80"/>
                      <a:gd name="T7" fmla="*/ 107 h 382"/>
                      <a:gd name="T8" fmla="*/ 62 w 80"/>
                      <a:gd name="T9" fmla="*/ 62 h 382"/>
                      <a:gd name="T10" fmla="*/ 71 w 80"/>
                      <a:gd name="T11" fmla="*/ 26 h 382"/>
                      <a:gd name="T12" fmla="*/ 80 w 80"/>
                      <a:gd name="T13" fmla="*/ 0 h 3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" h="382">
                        <a:moveTo>
                          <a:pt x="0" y="382"/>
                        </a:moveTo>
                        <a:lnTo>
                          <a:pt x="17" y="267"/>
                        </a:lnTo>
                        <a:lnTo>
                          <a:pt x="44" y="160"/>
                        </a:lnTo>
                        <a:lnTo>
                          <a:pt x="53" y="107"/>
                        </a:lnTo>
                        <a:lnTo>
                          <a:pt x="62" y="62"/>
                        </a:lnTo>
                        <a:lnTo>
                          <a:pt x="71" y="26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4" name="Freeform 171"/>
                  <p:cNvSpPr>
                    <a:spLocks noChangeAspect="1"/>
                  </p:cNvSpPr>
                  <p:nvPr/>
                </p:nvSpPr>
                <p:spPr bwMode="auto">
                  <a:xfrm>
                    <a:off x="8774" y="3142"/>
                    <a:ext cx="80" cy="133"/>
                  </a:xfrm>
                  <a:custGeom>
                    <a:avLst/>
                    <a:gdLst>
                      <a:gd name="T0" fmla="*/ 0 w 80"/>
                      <a:gd name="T1" fmla="*/ 9 h 133"/>
                      <a:gd name="T2" fmla="*/ 9 w 80"/>
                      <a:gd name="T3" fmla="*/ 0 h 133"/>
                      <a:gd name="T4" fmla="*/ 18 w 80"/>
                      <a:gd name="T5" fmla="*/ 9 h 133"/>
                      <a:gd name="T6" fmla="*/ 26 w 80"/>
                      <a:gd name="T7" fmla="*/ 18 h 133"/>
                      <a:gd name="T8" fmla="*/ 35 w 80"/>
                      <a:gd name="T9" fmla="*/ 35 h 133"/>
                      <a:gd name="T10" fmla="*/ 62 w 80"/>
                      <a:gd name="T11" fmla="*/ 80 h 133"/>
                      <a:gd name="T12" fmla="*/ 80 w 80"/>
                      <a:gd name="T13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" h="133">
                        <a:moveTo>
                          <a:pt x="0" y="9"/>
                        </a:moveTo>
                        <a:lnTo>
                          <a:pt x="9" y="0"/>
                        </a:lnTo>
                        <a:lnTo>
                          <a:pt x="18" y="9"/>
                        </a:lnTo>
                        <a:lnTo>
                          <a:pt x="26" y="18"/>
                        </a:lnTo>
                        <a:lnTo>
                          <a:pt x="35" y="35"/>
                        </a:lnTo>
                        <a:lnTo>
                          <a:pt x="62" y="80"/>
                        </a:lnTo>
                        <a:lnTo>
                          <a:pt x="80" y="133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5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8854" y="3275"/>
                    <a:ext cx="80" cy="490"/>
                  </a:xfrm>
                  <a:custGeom>
                    <a:avLst/>
                    <a:gdLst>
                      <a:gd name="T0" fmla="*/ 0 w 80"/>
                      <a:gd name="T1" fmla="*/ 0 h 490"/>
                      <a:gd name="T2" fmla="*/ 9 w 80"/>
                      <a:gd name="T3" fmla="*/ 45 h 490"/>
                      <a:gd name="T4" fmla="*/ 18 w 80"/>
                      <a:gd name="T5" fmla="*/ 107 h 490"/>
                      <a:gd name="T6" fmla="*/ 26 w 80"/>
                      <a:gd name="T7" fmla="*/ 178 h 490"/>
                      <a:gd name="T8" fmla="*/ 35 w 80"/>
                      <a:gd name="T9" fmla="*/ 258 h 490"/>
                      <a:gd name="T10" fmla="*/ 53 w 80"/>
                      <a:gd name="T11" fmla="*/ 330 h 490"/>
                      <a:gd name="T12" fmla="*/ 62 w 80"/>
                      <a:gd name="T13" fmla="*/ 392 h 490"/>
                      <a:gd name="T14" fmla="*/ 71 w 80"/>
                      <a:gd name="T15" fmla="*/ 454 h 490"/>
                      <a:gd name="T16" fmla="*/ 80 w 80"/>
                      <a:gd name="T17" fmla="*/ 490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" h="490">
                        <a:moveTo>
                          <a:pt x="0" y="0"/>
                        </a:moveTo>
                        <a:lnTo>
                          <a:pt x="9" y="45"/>
                        </a:lnTo>
                        <a:lnTo>
                          <a:pt x="18" y="107"/>
                        </a:lnTo>
                        <a:lnTo>
                          <a:pt x="26" y="178"/>
                        </a:lnTo>
                        <a:lnTo>
                          <a:pt x="35" y="258"/>
                        </a:lnTo>
                        <a:lnTo>
                          <a:pt x="53" y="330"/>
                        </a:lnTo>
                        <a:lnTo>
                          <a:pt x="62" y="392"/>
                        </a:lnTo>
                        <a:lnTo>
                          <a:pt x="71" y="454"/>
                        </a:lnTo>
                        <a:lnTo>
                          <a:pt x="80" y="49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6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8934" y="3729"/>
                    <a:ext cx="80" cy="54"/>
                  </a:xfrm>
                  <a:custGeom>
                    <a:avLst/>
                    <a:gdLst>
                      <a:gd name="T0" fmla="*/ 0 w 80"/>
                      <a:gd name="T1" fmla="*/ 36 h 54"/>
                      <a:gd name="T2" fmla="*/ 9 w 80"/>
                      <a:gd name="T3" fmla="*/ 45 h 54"/>
                      <a:gd name="T4" fmla="*/ 18 w 80"/>
                      <a:gd name="T5" fmla="*/ 54 h 54"/>
                      <a:gd name="T6" fmla="*/ 35 w 80"/>
                      <a:gd name="T7" fmla="*/ 45 h 54"/>
                      <a:gd name="T8" fmla="*/ 62 w 80"/>
                      <a:gd name="T9" fmla="*/ 27 h 54"/>
                      <a:gd name="T10" fmla="*/ 80 w 80"/>
                      <a:gd name="T11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0" h="54">
                        <a:moveTo>
                          <a:pt x="0" y="36"/>
                        </a:moveTo>
                        <a:lnTo>
                          <a:pt x="9" y="45"/>
                        </a:lnTo>
                        <a:lnTo>
                          <a:pt x="18" y="54"/>
                        </a:lnTo>
                        <a:lnTo>
                          <a:pt x="35" y="45"/>
                        </a:lnTo>
                        <a:lnTo>
                          <a:pt x="62" y="27"/>
                        </a:lnTo>
                        <a:lnTo>
                          <a:pt x="80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7" name="Freeform 174"/>
                  <p:cNvSpPr>
                    <a:spLocks noChangeAspect="1"/>
                  </p:cNvSpPr>
                  <p:nvPr/>
                </p:nvSpPr>
                <p:spPr bwMode="auto">
                  <a:xfrm>
                    <a:off x="9014" y="3409"/>
                    <a:ext cx="89" cy="320"/>
                  </a:xfrm>
                  <a:custGeom>
                    <a:avLst/>
                    <a:gdLst>
                      <a:gd name="T0" fmla="*/ 0 w 89"/>
                      <a:gd name="T1" fmla="*/ 320 h 320"/>
                      <a:gd name="T2" fmla="*/ 9 w 89"/>
                      <a:gd name="T3" fmla="*/ 294 h 320"/>
                      <a:gd name="T4" fmla="*/ 18 w 89"/>
                      <a:gd name="T5" fmla="*/ 258 h 320"/>
                      <a:gd name="T6" fmla="*/ 44 w 89"/>
                      <a:gd name="T7" fmla="*/ 178 h 320"/>
                      <a:gd name="T8" fmla="*/ 62 w 89"/>
                      <a:gd name="T9" fmla="*/ 89 h 320"/>
                      <a:gd name="T10" fmla="*/ 89 w 89"/>
                      <a:gd name="T11" fmla="*/ 0 h 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9" h="320">
                        <a:moveTo>
                          <a:pt x="0" y="320"/>
                        </a:moveTo>
                        <a:lnTo>
                          <a:pt x="9" y="294"/>
                        </a:lnTo>
                        <a:lnTo>
                          <a:pt x="18" y="258"/>
                        </a:lnTo>
                        <a:lnTo>
                          <a:pt x="44" y="178"/>
                        </a:lnTo>
                        <a:lnTo>
                          <a:pt x="62" y="89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8" name="Freeform 175"/>
                  <p:cNvSpPr>
                    <a:spLocks noChangeAspect="1"/>
                  </p:cNvSpPr>
                  <p:nvPr/>
                </p:nvSpPr>
                <p:spPr bwMode="auto">
                  <a:xfrm>
                    <a:off x="1548" y="3622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69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1628" y="3204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0" name="Freeform 177"/>
                  <p:cNvSpPr>
                    <a:spLocks noChangeAspect="1"/>
                  </p:cNvSpPr>
                  <p:nvPr/>
                </p:nvSpPr>
                <p:spPr bwMode="auto">
                  <a:xfrm>
                    <a:off x="1717" y="3881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1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1797" y="1958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2" name="Freeform 179"/>
                  <p:cNvSpPr>
                    <a:spLocks noChangeAspect="1"/>
                  </p:cNvSpPr>
                  <p:nvPr/>
                </p:nvSpPr>
                <p:spPr bwMode="auto">
                  <a:xfrm>
                    <a:off x="1878" y="3889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3" name="Freeform 180"/>
                  <p:cNvSpPr>
                    <a:spLocks noChangeAspect="1"/>
                  </p:cNvSpPr>
                  <p:nvPr/>
                </p:nvSpPr>
                <p:spPr bwMode="auto">
                  <a:xfrm>
                    <a:off x="1958" y="2786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4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2038" y="3614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5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2118" y="2465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6" name="Freeform 183"/>
                  <p:cNvSpPr>
                    <a:spLocks noChangeAspect="1"/>
                  </p:cNvSpPr>
                  <p:nvPr/>
                </p:nvSpPr>
                <p:spPr bwMode="auto">
                  <a:xfrm>
                    <a:off x="2207" y="3480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7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2287" y="3418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8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2367" y="3783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79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2447" y="3053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7 h 53"/>
                      <a:gd name="T4" fmla="*/ 27 w 53"/>
                      <a:gd name="T5" fmla="*/ 53 h 53"/>
                      <a:gd name="T6" fmla="*/ 0 w 53"/>
                      <a:gd name="T7" fmla="*/ 27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0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2527" y="3160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1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2616" y="2359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2" name="Freeform 189"/>
                  <p:cNvSpPr>
                    <a:spLocks noChangeAspect="1"/>
                  </p:cNvSpPr>
                  <p:nvPr/>
                </p:nvSpPr>
                <p:spPr bwMode="auto">
                  <a:xfrm>
                    <a:off x="2696" y="2367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3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2776" y="2830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4" name="Freeform 191"/>
                  <p:cNvSpPr>
                    <a:spLocks noChangeAspect="1"/>
                  </p:cNvSpPr>
                  <p:nvPr/>
                </p:nvSpPr>
                <p:spPr bwMode="auto">
                  <a:xfrm>
                    <a:off x="2856" y="3676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5" name="Freeform 192"/>
                  <p:cNvSpPr>
                    <a:spLocks noChangeAspect="1"/>
                  </p:cNvSpPr>
                  <p:nvPr/>
                </p:nvSpPr>
                <p:spPr bwMode="auto">
                  <a:xfrm>
                    <a:off x="2936" y="1727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6" name="Freeform 193"/>
                  <p:cNvSpPr>
                    <a:spLocks noChangeAspect="1"/>
                  </p:cNvSpPr>
                  <p:nvPr/>
                </p:nvSpPr>
                <p:spPr bwMode="auto">
                  <a:xfrm>
                    <a:off x="3025" y="3186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7" name="Freeform 194"/>
                  <p:cNvSpPr>
                    <a:spLocks noChangeAspect="1"/>
                  </p:cNvSpPr>
                  <p:nvPr/>
                </p:nvSpPr>
                <p:spPr bwMode="auto">
                  <a:xfrm>
                    <a:off x="3106" y="2545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8" name="Freeform 195"/>
                  <p:cNvSpPr>
                    <a:spLocks noChangeAspect="1"/>
                  </p:cNvSpPr>
                  <p:nvPr/>
                </p:nvSpPr>
                <p:spPr bwMode="auto">
                  <a:xfrm>
                    <a:off x="3186" y="3533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89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3266" y="2590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0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3346" y="3080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1" name="Freeform 198"/>
                  <p:cNvSpPr>
                    <a:spLocks noChangeAspect="1"/>
                  </p:cNvSpPr>
                  <p:nvPr/>
                </p:nvSpPr>
                <p:spPr bwMode="auto">
                  <a:xfrm>
                    <a:off x="3435" y="2421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2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3515" y="2100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3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3595" y="2617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4" name="Freeform 201"/>
                  <p:cNvSpPr>
                    <a:spLocks noChangeAspect="1"/>
                  </p:cNvSpPr>
                  <p:nvPr/>
                </p:nvSpPr>
                <p:spPr bwMode="auto">
                  <a:xfrm>
                    <a:off x="3675" y="3275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5" name="Freeform 202"/>
                  <p:cNvSpPr>
                    <a:spLocks noChangeAspect="1"/>
                  </p:cNvSpPr>
                  <p:nvPr/>
                </p:nvSpPr>
                <p:spPr bwMode="auto">
                  <a:xfrm>
                    <a:off x="3755" y="3338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6" name="Freeform 203"/>
                  <p:cNvSpPr>
                    <a:spLocks noChangeAspect="1"/>
                  </p:cNvSpPr>
                  <p:nvPr/>
                </p:nvSpPr>
                <p:spPr bwMode="auto">
                  <a:xfrm>
                    <a:off x="3835" y="2866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7" name="Freeform 204"/>
                  <p:cNvSpPr>
                    <a:spLocks noChangeAspect="1"/>
                  </p:cNvSpPr>
                  <p:nvPr/>
                </p:nvSpPr>
                <p:spPr bwMode="auto">
                  <a:xfrm>
                    <a:off x="3924" y="2501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8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4004" y="3142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199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4084" y="2323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0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4164" y="3800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1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4244" y="3943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2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4333" y="2937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3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4414" y="2581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4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4494" y="2599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5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4574" y="2928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6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4654" y="2617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7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4743" y="2804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8" name="Freeform 215"/>
                  <p:cNvSpPr>
                    <a:spLocks noChangeAspect="1"/>
                  </p:cNvSpPr>
                  <p:nvPr/>
                </p:nvSpPr>
                <p:spPr bwMode="auto">
                  <a:xfrm>
                    <a:off x="4823" y="2919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09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4903" y="3213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7 h 53"/>
                      <a:gd name="T4" fmla="*/ 27 w 53"/>
                      <a:gd name="T5" fmla="*/ 53 h 53"/>
                      <a:gd name="T6" fmla="*/ 0 w 53"/>
                      <a:gd name="T7" fmla="*/ 27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0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4983" y="2812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1" name="Freeform 218"/>
                  <p:cNvSpPr>
                    <a:spLocks noChangeAspect="1"/>
                  </p:cNvSpPr>
                  <p:nvPr/>
                </p:nvSpPr>
                <p:spPr bwMode="auto">
                  <a:xfrm>
                    <a:off x="5063" y="2626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2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5152" y="2439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3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5232" y="3436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4" name="Freeform 221"/>
                  <p:cNvSpPr>
                    <a:spLocks noChangeAspect="1"/>
                  </p:cNvSpPr>
                  <p:nvPr/>
                </p:nvSpPr>
                <p:spPr bwMode="auto">
                  <a:xfrm>
                    <a:off x="5312" y="3008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5" name="Freeform 222"/>
                  <p:cNvSpPr>
                    <a:spLocks noChangeAspect="1"/>
                  </p:cNvSpPr>
                  <p:nvPr/>
                </p:nvSpPr>
                <p:spPr bwMode="auto">
                  <a:xfrm>
                    <a:off x="5392" y="2163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6" name="Freeform 223"/>
                  <p:cNvSpPr>
                    <a:spLocks noChangeAspect="1"/>
                  </p:cNvSpPr>
                  <p:nvPr/>
                </p:nvSpPr>
                <p:spPr bwMode="auto">
                  <a:xfrm>
                    <a:off x="5472" y="2412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7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5553" y="2617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8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5642" y="1905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6 h 53"/>
                      <a:gd name="T4" fmla="*/ 26 w 53"/>
                      <a:gd name="T5" fmla="*/ 53 h 53"/>
                      <a:gd name="T6" fmla="*/ 0 w 53"/>
                      <a:gd name="T7" fmla="*/ 26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6"/>
                        </a:lnTo>
                        <a:lnTo>
                          <a:pt x="26" y="53"/>
                        </a:lnTo>
                        <a:lnTo>
                          <a:pt x="0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19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5722" y="3480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0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5802" y="3213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1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5882" y="2225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2" name="Freeform 229"/>
                  <p:cNvSpPr>
                    <a:spLocks noChangeAspect="1"/>
                  </p:cNvSpPr>
                  <p:nvPr/>
                </p:nvSpPr>
                <p:spPr bwMode="auto">
                  <a:xfrm>
                    <a:off x="5962" y="3382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3" name="Freeform 230"/>
                  <p:cNvSpPr>
                    <a:spLocks noChangeAspect="1"/>
                  </p:cNvSpPr>
                  <p:nvPr/>
                </p:nvSpPr>
                <p:spPr bwMode="auto">
                  <a:xfrm>
                    <a:off x="6051" y="2759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7 h 53"/>
                      <a:gd name="T4" fmla="*/ 27 w 53"/>
                      <a:gd name="T5" fmla="*/ 53 h 53"/>
                      <a:gd name="T6" fmla="*/ 0 w 53"/>
                      <a:gd name="T7" fmla="*/ 27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4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6131" y="3293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5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6211" y="2572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6" name="Freeform 233"/>
                  <p:cNvSpPr>
                    <a:spLocks noChangeAspect="1"/>
                  </p:cNvSpPr>
                  <p:nvPr/>
                </p:nvSpPr>
                <p:spPr bwMode="auto">
                  <a:xfrm>
                    <a:off x="6291" y="3008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7" name="Freeform 234"/>
                  <p:cNvSpPr>
                    <a:spLocks noChangeAspect="1"/>
                  </p:cNvSpPr>
                  <p:nvPr/>
                </p:nvSpPr>
                <p:spPr bwMode="auto">
                  <a:xfrm>
                    <a:off x="6371" y="3881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8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6460" y="2403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29" name="Freeform 236"/>
                  <p:cNvSpPr>
                    <a:spLocks noChangeAspect="1"/>
                  </p:cNvSpPr>
                  <p:nvPr/>
                </p:nvSpPr>
                <p:spPr bwMode="auto">
                  <a:xfrm>
                    <a:off x="6540" y="3943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0" name="Freeform 237"/>
                  <p:cNvSpPr>
                    <a:spLocks noChangeAspect="1"/>
                  </p:cNvSpPr>
                  <p:nvPr/>
                </p:nvSpPr>
                <p:spPr bwMode="auto">
                  <a:xfrm>
                    <a:off x="6620" y="2866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7 h 53"/>
                      <a:gd name="T4" fmla="*/ 27 w 54"/>
                      <a:gd name="T5" fmla="*/ 53 h 53"/>
                      <a:gd name="T6" fmla="*/ 0 w 54"/>
                      <a:gd name="T7" fmla="*/ 27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1" name="Freeform 238"/>
                  <p:cNvSpPr>
                    <a:spLocks noChangeAspect="1"/>
                  </p:cNvSpPr>
                  <p:nvPr/>
                </p:nvSpPr>
                <p:spPr bwMode="auto">
                  <a:xfrm>
                    <a:off x="6700" y="2750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2" name="Freeform 239"/>
                  <p:cNvSpPr>
                    <a:spLocks noChangeAspect="1"/>
                  </p:cNvSpPr>
                  <p:nvPr/>
                </p:nvSpPr>
                <p:spPr bwMode="auto">
                  <a:xfrm>
                    <a:off x="6781" y="2296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3" name="Freeform 240"/>
                  <p:cNvSpPr>
                    <a:spLocks noChangeAspect="1"/>
                  </p:cNvSpPr>
                  <p:nvPr/>
                </p:nvSpPr>
                <p:spPr bwMode="auto">
                  <a:xfrm>
                    <a:off x="6861" y="3035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4" name="Freeform 241"/>
                  <p:cNvSpPr>
                    <a:spLocks noChangeAspect="1"/>
                  </p:cNvSpPr>
                  <p:nvPr/>
                </p:nvSpPr>
                <p:spPr bwMode="auto">
                  <a:xfrm>
                    <a:off x="6950" y="3747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5" name="Freeform 242"/>
                  <p:cNvSpPr>
                    <a:spLocks noChangeAspect="1"/>
                  </p:cNvSpPr>
                  <p:nvPr/>
                </p:nvSpPr>
                <p:spPr bwMode="auto">
                  <a:xfrm>
                    <a:off x="7030" y="3382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6" name="Freeform 243"/>
                  <p:cNvSpPr>
                    <a:spLocks noChangeAspect="1"/>
                  </p:cNvSpPr>
                  <p:nvPr/>
                </p:nvSpPr>
                <p:spPr bwMode="auto">
                  <a:xfrm>
                    <a:off x="7110" y="3097"/>
                    <a:ext cx="53" cy="54"/>
                  </a:xfrm>
                  <a:custGeom>
                    <a:avLst/>
                    <a:gdLst>
                      <a:gd name="T0" fmla="*/ 26 w 53"/>
                      <a:gd name="T1" fmla="*/ 0 h 54"/>
                      <a:gd name="T2" fmla="*/ 53 w 53"/>
                      <a:gd name="T3" fmla="*/ 27 h 54"/>
                      <a:gd name="T4" fmla="*/ 26 w 53"/>
                      <a:gd name="T5" fmla="*/ 54 h 54"/>
                      <a:gd name="T6" fmla="*/ 0 w 53"/>
                      <a:gd name="T7" fmla="*/ 27 h 54"/>
                      <a:gd name="T8" fmla="*/ 26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4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7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7190" y="3409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7 h 53"/>
                      <a:gd name="T4" fmla="*/ 27 w 53"/>
                      <a:gd name="T5" fmla="*/ 53 h 53"/>
                      <a:gd name="T6" fmla="*/ 0 w 53"/>
                      <a:gd name="T7" fmla="*/ 27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8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7270" y="3542"/>
                    <a:ext cx="53" cy="54"/>
                  </a:xfrm>
                  <a:custGeom>
                    <a:avLst/>
                    <a:gdLst>
                      <a:gd name="T0" fmla="*/ 27 w 53"/>
                      <a:gd name="T1" fmla="*/ 0 h 54"/>
                      <a:gd name="T2" fmla="*/ 53 w 53"/>
                      <a:gd name="T3" fmla="*/ 27 h 54"/>
                      <a:gd name="T4" fmla="*/ 27 w 53"/>
                      <a:gd name="T5" fmla="*/ 54 h 54"/>
                      <a:gd name="T6" fmla="*/ 0 w 53"/>
                      <a:gd name="T7" fmla="*/ 27 h 54"/>
                      <a:gd name="T8" fmla="*/ 27 w 53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4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39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7359" y="3667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7 h 53"/>
                      <a:gd name="T4" fmla="*/ 27 w 53"/>
                      <a:gd name="T5" fmla="*/ 53 h 53"/>
                      <a:gd name="T6" fmla="*/ 0 w 53"/>
                      <a:gd name="T7" fmla="*/ 27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7"/>
                        </a:lnTo>
                        <a:lnTo>
                          <a:pt x="27" y="53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0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7439" y="3694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1" name="Freeform 248"/>
                  <p:cNvSpPr>
                    <a:spLocks noChangeAspect="1"/>
                  </p:cNvSpPr>
                  <p:nvPr/>
                </p:nvSpPr>
                <p:spPr bwMode="auto">
                  <a:xfrm>
                    <a:off x="7519" y="4050"/>
                    <a:ext cx="53" cy="53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53 w 53"/>
                      <a:gd name="T3" fmla="*/ 26 h 53"/>
                      <a:gd name="T4" fmla="*/ 27 w 53"/>
                      <a:gd name="T5" fmla="*/ 53 h 53"/>
                      <a:gd name="T6" fmla="*/ 0 w 53"/>
                      <a:gd name="T7" fmla="*/ 26 h 53"/>
                      <a:gd name="T8" fmla="*/ 27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lnTo>
                          <a:pt x="53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2" name="Freeform 249"/>
                  <p:cNvSpPr>
                    <a:spLocks noChangeAspect="1"/>
                  </p:cNvSpPr>
                  <p:nvPr/>
                </p:nvSpPr>
                <p:spPr bwMode="auto">
                  <a:xfrm>
                    <a:off x="7599" y="3195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3" name="Freeform 250"/>
                  <p:cNvSpPr>
                    <a:spLocks noChangeAspect="1"/>
                  </p:cNvSpPr>
                  <p:nvPr/>
                </p:nvSpPr>
                <p:spPr bwMode="auto">
                  <a:xfrm>
                    <a:off x="7679" y="3551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4" name="Freeform 251"/>
                  <p:cNvSpPr>
                    <a:spLocks noChangeAspect="1"/>
                  </p:cNvSpPr>
                  <p:nvPr/>
                </p:nvSpPr>
                <p:spPr bwMode="auto">
                  <a:xfrm>
                    <a:off x="7768" y="3970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5" name="Freeform 252"/>
                  <p:cNvSpPr>
                    <a:spLocks noChangeAspect="1"/>
                  </p:cNvSpPr>
                  <p:nvPr/>
                </p:nvSpPr>
                <p:spPr bwMode="auto">
                  <a:xfrm>
                    <a:off x="7848" y="3551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6" name="Freeform 253"/>
                  <p:cNvSpPr>
                    <a:spLocks noChangeAspect="1"/>
                  </p:cNvSpPr>
                  <p:nvPr/>
                </p:nvSpPr>
                <p:spPr bwMode="auto">
                  <a:xfrm>
                    <a:off x="7928" y="3605"/>
                    <a:ext cx="54" cy="53"/>
                  </a:xfrm>
                  <a:custGeom>
                    <a:avLst/>
                    <a:gdLst>
                      <a:gd name="T0" fmla="*/ 27 w 54"/>
                      <a:gd name="T1" fmla="*/ 0 h 53"/>
                      <a:gd name="T2" fmla="*/ 54 w 54"/>
                      <a:gd name="T3" fmla="*/ 26 h 53"/>
                      <a:gd name="T4" fmla="*/ 27 w 54"/>
                      <a:gd name="T5" fmla="*/ 53 h 53"/>
                      <a:gd name="T6" fmla="*/ 0 w 54"/>
                      <a:gd name="T7" fmla="*/ 26 h 53"/>
                      <a:gd name="T8" fmla="*/ 27 w 54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27" y="0"/>
                        </a:moveTo>
                        <a:lnTo>
                          <a:pt x="54" y="26"/>
                        </a:lnTo>
                        <a:lnTo>
                          <a:pt x="27" y="53"/>
                        </a:lnTo>
                        <a:lnTo>
                          <a:pt x="0" y="26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7" name="Freeform 254"/>
                  <p:cNvSpPr>
                    <a:spLocks noChangeAspect="1"/>
                  </p:cNvSpPr>
                  <p:nvPr/>
                </p:nvSpPr>
                <p:spPr bwMode="auto">
                  <a:xfrm>
                    <a:off x="8008" y="3017"/>
                    <a:ext cx="54" cy="54"/>
                  </a:xfrm>
                  <a:custGeom>
                    <a:avLst/>
                    <a:gdLst>
                      <a:gd name="T0" fmla="*/ 27 w 54"/>
                      <a:gd name="T1" fmla="*/ 0 h 54"/>
                      <a:gd name="T2" fmla="*/ 54 w 54"/>
                      <a:gd name="T3" fmla="*/ 27 h 54"/>
                      <a:gd name="T4" fmla="*/ 27 w 54"/>
                      <a:gd name="T5" fmla="*/ 54 h 54"/>
                      <a:gd name="T6" fmla="*/ 0 w 54"/>
                      <a:gd name="T7" fmla="*/ 27 h 54"/>
                      <a:gd name="T8" fmla="*/ 27 w 54"/>
                      <a:gd name="T9" fmla="*/ 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27" y="0"/>
                        </a:moveTo>
                        <a:lnTo>
                          <a:pt x="54" y="27"/>
                        </a:lnTo>
                        <a:lnTo>
                          <a:pt x="27" y="54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  <p:sp>
                <p:nvSpPr>
                  <p:cNvPr id="248" name="Freeform 255"/>
                  <p:cNvSpPr>
                    <a:spLocks noChangeAspect="1"/>
                  </p:cNvSpPr>
                  <p:nvPr/>
                </p:nvSpPr>
                <p:spPr bwMode="auto">
                  <a:xfrm>
                    <a:off x="8089" y="2056"/>
                    <a:ext cx="53" cy="53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53 w 53"/>
                      <a:gd name="T3" fmla="*/ 27 h 53"/>
                      <a:gd name="T4" fmla="*/ 26 w 53"/>
                      <a:gd name="T5" fmla="*/ 53 h 53"/>
                      <a:gd name="T6" fmla="*/ 0 w 53"/>
                      <a:gd name="T7" fmla="*/ 27 h 53"/>
                      <a:gd name="T8" fmla="*/ 26 w 53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lnTo>
                          <a:pt x="53" y="27"/>
                        </a:lnTo>
                        <a:lnTo>
                          <a:pt x="26" y="53"/>
                        </a:lnTo>
                        <a:lnTo>
                          <a:pt x="0" y="2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80"/>
                  </a:solidFill>
                  <a:ln w="5715">
                    <a:solidFill>
                      <a:srgbClr val="000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m-ET"/>
                  </a:p>
                </p:txBody>
              </p:sp>
            </p:grpSp>
            <p:sp>
              <p:nvSpPr>
                <p:cNvPr id="16" name="Freeform 256"/>
                <p:cNvSpPr>
                  <a:spLocks noChangeAspect="1"/>
                </p:cNvSpPr>
                <p:nvPr/>
              </p:nvSpPr>
              <p:spPr bwMode="auto">
                <a:xfrm>
                  <a:off x="8178" y="3525"/>
                  <a:ext cx="53" cy="53"/>
                </a:xfrm>
                <a:custGeom>
                  <a:avLst/>
                  <a:gdLst>
                    <a:gd name="T0" fmla="*/ 26 w 53"/>
                    <a:gd name="T1" fmla="*/ 0 h 53"/>
                    <a:gd name="T2" fmla="*/ 53 w 53"/>
                    <a:gd name="T3" fmla="*/ 26 h 53"/>
                    <a:gd name="T4" fmla="*/ 26 w 53"/>
                    <a:gd name="T5" fmla="*/ 53 h 53"/>
                    <a:gd name="T6" fmla="*/ 0 w 53"/>
                    <a:gd name="T7" fmla="*/ 26 h 53"/>
                    <a:gd name="T8" fmla="*/ 26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6" y="0"/>
                      </a:moveTo>
                      <a:lnTo>
                        <a:pt x="53" y="26"/>
                      </a:lnTo>
                      <a:lnTo>
                        <a:pt x="26" y="53"/>
                      </a:lnTo>
                      <a:lnTo>
                        <a:pt x="0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17" name="Freeform 257"/>
                <p:cNvSpPr>
                  <a:spLocks noChangeAspect="1"/>
                </p:cNvSpPr>
                <p:nvPr/>
              </p:nvSpPr>
              <p:spPr bwMode="auto">
                <a:xfrm>
                  <a:off x="8258" y="3418"/>
                  <a:ext cx="53" cy="53"/>
                </a:xfrm>
                <a:custGeom>
                  <a:avLst/>
                  <a:gdLst>
                    <a:gd name="T0" fmla="*/ 26 w 53"/>
                    <a:gd name="T1" fmla="*/ 0 h 53"/>
                    <a:gd name="T2" fmla="*/ 53 w 53"/>
                    <a:gd name="T3" fmla="*/ 26 h 53"/>
                    <a:gd name="T4" fmla="*/ 26 w 53"/>
                    <a:gd name="T5" fmla="*/ 53 h 53"/>
                    <a:gd name="T6" fmla="*/ 0 w 53"/>
                    <a:gd name="T7" fmla="*/ 26 h 53"/>
                    <a:gd name="T8" fmla="*/ 26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6" y="0"/>
                      </a:moveTo>
                      <a:lnTo>
                        <a:pt x="53" y="26"/>
                      </a:lnTo>
                      <a:lnTo>
                        <a:pt x="26" y="53"/>
                      </a:lnTo>
                      <a:lnTo>
                        <a:pt x="0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18" name="Freeform 258"/>
                <p:cNvSpPr>
                  <a:spLocks noChangeAspect="1"/>
                </p:cNvSpPr>
                <p:nvPr/>
              </p:nvSpPr>
              <p:spPr bwMode="auto">
                <a:xfrm>
                  <a:off x="8338" y="3409"/>
                  <a:ext cx="53" cy="53"/>
                </a:xfrm>
                <a:custGeom>
                  <a:avLst/>
                  <a:gdLst>
                    <a:gd name="T0" fmla="*/ 26 w 53"/>
                    <a:gd name="T1" fmla="*/ 0 h 53"/>
                    <a:gd name="T2" fmla="*/ 53 w 53"/>
                    <a:gd name="T3" fmla="*/ 27 h 53"/>
                    <a:gd name="T4" fmla="*/ 26 w 53"/>
                    <a:gd name="T5" fmla="*/ 53 h 53"/>
                    <a:gd name="T6" fmla="*/ 0 w 53"/>
                    <a:gd name="T7" fmla="*/ 27 h 53"/>
                    <a:gd name="T8" fmla="*/ 26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6" y="0"/>
                      </a:moveTo>
                      <a:lnTo>
                        <a:pt x="53" y="27"/>
                      </a:lnTo>
                      <a:lnTo>
                        <a:pt x="26" y="53"/>
                      </a:lnTo>
                      <a:lnTo>
                        <a:pt x="0" y="2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19" name="Freeform 259"/>
                <p:cNvSpPr>
                  <a:spLocks noChangeAspect="1"/>
                </p:cNvSpPr>
                <p:nvPr/>
              </p:nvSpPr>
              <p:spPr bwMode="auto">
                <a:xfrm>
                  <a:off x="8418" y="3907"/>
                  <a:ext cx="53" cy="54"/>
                </a:xfrm>
                <a:custGeom>
                  <a:avLst/>
                  <a:gdLst>
                    <a:gd name="T0" fmla="*/ 26 w 53"/>
                    <a:gd name="T1" fmla="*/ 0 h 54"/>
                    <a:gd name="T2" fmla="*/ 53 w 53"/>
                    <a:gd name="T3" fmla="*/ 27 h 54"/>
                    <a:gd name="T4" fmla="*/ 26 w 53"/>
                    <a:gd name="T5" fmla="*/ 54 h 54"/>
                    <a:gd name="T6" fmla="*/ 0 w 53"/>
                    <a:gd name="T7" fmla="*/ 27 h 54"/>
                    <a:gd name="T8" fmla="*/ 26 w 53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4">
                      <a:moveTo>
                        <a:pt x="26" y="0"/>
                      </a:moveTo>
                      <a:lnTo>
                        <a:pt x="53" y="27"/>
                      </a:lnTo>
                      <a:lnTo>
                        <a:pt x="26" y="54"/>
                      </a:lnTo>
                      <a:lnTo>
                        <a:pt x="0" y="2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0" name="Freeform 260"/>
                <p:cNvSpPr>
                  <a:spLocks noChangeAspect="1"/>
                </p:cNvSpPr>
                <p:nvPr/>
              </p:nvSpPr>
              <p:spPr bwMode="auto">
                <a:xfrm>
                  <a:off x="8498" y="3978"/>
                  <a:ext cx="53" cy="54"/>
                </a:xfrm>
                <a:custGeom>
                  <a:avLst/>
                  <a:gdLst>
                    <a:gd name="T0" fmla="*/ 27 w 53"/>
                    <a:gd name="T1" fmla="*/ 0 h 54"/>
                    <a:gd name="T2" fmla="*/ 53 w 53"/>
                    <a:gd name="T3" fmla="*/ 27 h 54"/>
                    <a:gd name="T4" fmla="*/ 27 w 53"/>
                    <a:gd name="T5" fmla="*/ 54 h 54"/>
                    <a:gd name="T6" fmla="*/ 0 w 53"/>
                    <a:gd name="T7" fmla="*/ 27 h 54"/>
                    <a:gd name="T8" fmla="*/ 27 w 53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4">
                      <a:moveTo>
                        <a:pt x="27" y="0"/>
                      </a:moveTo>
                      <a:lnTo>
                        <a:pt x="53" y="27"/>
                      </a:lnTo>
                      <a:lnTo>
                        <a:pt x="27" y="54"/>
                      </a:lnTo>
                      <a:lnTo>
                        <a:pt x="0" y="2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1" name="Freeform 261"/>
                <p:cNvSpPr>
                  <a:spLocks noChangeAspect="1"/>
                </p:cNvSpPr>
                <p:nvPr/>
              </p:nvSpPr>
              <p:spPr bwMode="auto">
                <a:xfrm>
                  <a:off x="8578" y="3943"/>
                  <a:ext cx="53" cy="53"/>
                </a:xfrm>
                <a:custGeom>
                  <a:avLst/>
                  <a:gdLst>
                    <a:gd name="T0" fmla="*/ 27 w 53"/>
                    <a:gd name="T1" fmla="*/ 0 h 53"/>
                    <a:gd name="T2" fmla="*/ 53 w 53"/>
                    <a:gd name="T3" fmla="*/ 27 h 53"/>
                    <a:gd name="T4" fmla="*/ 27 w 53"/>
                    <a:gd name="T5" fmla="*/ 53 h 53"/>
                    <a:gd name="T6" fmla="*/ 0 w 53"/>
                    <a:gd name="T7" fmla="*/ 27 h 53"/>
                    <a:gd name="T8" fmla="*/ 27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lnTo>
                        <a:pt x="53" y="27"/>
                      </a:lnTo>
                      <a:lnTo>
                        <a:pt x="27" y="53"/>
                      </a:lnTo>
                      <a:lnTo>
                        <a:pt x="0" y="2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2" name="Freeform 262"/>
                <p:cNvSpPr>
                  <a:spLocks noChangeAspect="1"/>
                </p:cNvSpPr>
                <p:nvPr/>
              </p:nvSpPr>
              <p:spPr bwMode="auto">
                <a:xfrm>
                  <a:off x="8667" y="3507"/>
                  <a:ext cx="53" cy="53"/>
                </a:xfrm>
                <a:custGeom>
                  <a:avLst/>
                  <a:gdLst>
                    <a:gd name="T0" fmla="*/ 27 w 53"/>
                    <a:gd name="T1" fmla="*/ 0 h 53"/>
                    <a:gd name="T2" fmla="*/ 53 w 53"/>
                    <a:gd name="T3" fmla="*/ 26 h 53"/>
                    <a:gd name="T4" fmla="*/ 27 w 53"/>
                    <a:gd name="T5" fmla="*/ 53 h 53"/>
                    <a:gd name="T6" fmla="*/ 0 w 53"/>
                    <a:gd name="T7" fmla="*/ 26 h 53"/>
                    <a:gd name="T8" fmla="*/ 27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lnTo>
                        <a:pt x="53" y="26"/>
                      </a:lnTo>
                      <a:lnTo>
                        <a:pt x="27" y="53"/>
                      </a:lnTo>
                      <a:lnTo>
                        <a:pt x="0" y="26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3" name="Freeform 263"/>
                <p:cNvSpPr>
                  <a:spLocks noChangeAspect="1"/>
                </p:cNvSpPr>
                <p:nvPr/>
              </p:nvSpPr>
              <p:spPr bwMode="auto">
                <a:xfrm>
                  <a:off x="8747" y="3124"/>
                  <a:ext cx="53" cy="53"/>
                </a:xfrm>
                <a:custGeom>
                  <a:avLst/>
                  <a:gdLst>
                    <a:gd name="T0" fmla="*/ 27 w 53"/>
                    <a:gd name="T1" fmla="*/ 0 h 53"/>
                    <a:gd name="T2" fmla="*/ 53 w 53"/>
                    <a:gd name="T3" fmla="*/ 27 h 53"/>
                    <a:gd name="T4" fmla="*/ 27 w 53"/>
                    <a:gd name="T5" fmla="*/ 53 h 53"/>
                    <a:gd name="T6" fmla="*/ 0 w 53"/>
                    <a:gd name="T7" fmla="*/ 27 h 53"/>
                    <a:gd name="T8" fmla="*/ 27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lnTo>
                        <a:pt x="53" y="27"/>
                      </a:lnTo>
                      <a:lnTo>
                        <a:pt x="27" y="53"/>
                      </a:lnTo>
                      <a:lnTo>
                        <a:pt x="0" y="2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4" name="Freeform 264"/>
                <p:cNvSpPr>
                  <a:spLocks noChangeAspect="1"/>
                </p:cNvSpPr>
                <p:nvPr/>
              </p:nvSpPr>
              <p:spPr bwMode="auto">
                <a:xfrm>
                  <a:off x="8827" y="3249"/>
                  <a:ext cx="53" cy="53"/>
                </a:xfrm>
                <a:custGeom>
                  <a:avLst/>
                  <a:gdLst>
                    <a:gd name="T0" fmla="*/ 27 w 53"/>
                    <a:gd name="T1" fmla="*/ 0 h 53"/>
                    <a:gd name="T2" fmla="*/ 53 w 53"/>
                    <a:gd name="T3" fmla="*/ 26 h 53"/>
                    <a:gd name="T4" fmla="*/ 27 w 53"/>
                    <a:gd name="T5" fmla="*/ 53 h 53"/>
                    <a:gd name="T6" fmla="*/ 0 w 53"/>
                    <a:gd name="T7" fmla="*/ 26 h 53"/>
                    <a:gd name="T8" fmla="*/ 27 w 53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lnTo>
                        <a:pt x="53" y="26"/>
                      </a:lnTo>
                      <a:lnTo>
                        <a:pt x="27" y="53"/>
                      </a:lnTo>
                      <a:lnTo>
                        <a:pt x="0" y="26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5" name="Freeform 265"/>
                <p:cNvSpPr>
                  <a:spLocks noChangeAspect="1"/>
                </p:cNvSpPr>
                <p:nvPr/>
              </p:nvSpPr>
              <p:spPr bwMode="auto">
                <a:xfrm>
                  <a:off x="8907" y="3738"/>
                  <a:ext cx="54" cy="54"/>
                </a:xfrm>
                <a:custGeom>
                  <a:avLst/>
                  <a:gdLst>
                    <a:gd name="T0" fmla="*/ 27 w 54"/>
                    <a:gd name="T1" fmla="*/ 0 h 54"/>
                    <a:gd name="T2" fmla="*/ 54 w 54"/>
                    <a:gd name="T3" fmla="*/ 27 h 54"/>
                    <a:gd name="T4" fmla="*/ 27 w 54"/>
                    <a:gd name="T5" fmla="*/ 54 h 54"/>
                    <a:gd name="T6" fmla="*/ 0 w 54"/>
                    <a:gd name="T7" fmla="*/ 27 h 54"/>
                    <a:gd name="T8" fmla="*/ 27 w 54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27" y="0"/>
                      </a:moveTo>
                      <a:lnTo>
                        <a:pt x="54" y="27"/>
                      </a:lnTo>
                      <a:lnTo>
                        <a:pt x="27" y="54"/>
                      </a:lnTo>
                      <a:lnTo>
                        <a:pt x="0" y="2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6" name="Freeform 266"/>
                <p:cNvSpPr>
                  <a:spLocks noChangeAspect="1"/>
                </p:cNvSpPr>
                <p:nvPr/>
              </p:nvSpPr>
              <p:spPr bwMode="auto">
                <a:xfrm>
                  <a:off x="8987" y="3703"/>
                  <a:ext cx="54" cy="53"/>
                </a:xfrm>
                <a:custGeom>
                  <a:avLst/>
                  <a:gdLst>
                    <a:gd name="T0" fmla="*/ 27 w 54"/>
                    <a:gd name="T1" fmla="*/ 0 h 53"/>
                    <a:gd name="T2" fmla="*/ 54 w 54"/>
                    <a:gd name="T3" fmla="*/ 26 h 53"/>
                    <a:gd name="T4" fmla="*/ 27 w 54"/>
                    <a:gd name="T5" fmla="*/ 53 h 53"/>
                    <a:gd name="T6" fmla="*/ 0 w 54"/>
                    <a:gd name="T7" fmla="*/ 26 h 53"/>
                    <a:gd name="T8" fmla="*/ 27 w 54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3">
                      <a:moveTo>
                        <a:pt x="27" y="0"/>
                      </a:moveTo>
                      <a:lnTo>
                        <a:pt x="54" y="26"/>
                      </a:lnTo>
                      <a:lnTo>
                        <a:pt x="27" y="53"/>
                      </a:lnTo>
                      <a:lnTo>
                        <a:pt x="0" y="26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7" name="Freeform 267"/>
                <p:cNvSpPr>
                  <a:spLocks noChangeAspect="1"/>
                </p:cNvSpPr>
                <p:nvPr/>
              </p:nvSpPr>
              <p:spPr bwMode="auto">
                <a:xfrm>
                  <a:off x="9076" y="3382"/>
                  <a:ext cx="54" cy="54"/>
                </a:xfrm>
                <a:custGeom>
                  <a:avLst/>
                  <a:gdLst>
                    <a:gd name="T0" fmla="*/ 27 w 54"/>
                    <a:gd name="T1" fmla="*/ 0 h 54"/>
                    <a:gd name="T2" fmla="*/ 54 w 54"/>
                    <a:gd name="T3" fmla="*/ 27 h 54"/>
                    <a:gd name="T4" fmla="*/ 27 w 54"/>
                    <a:gd name="T5" fmla="*/ 54 h 54"/>
                    <a:gd name="T6" fmla="*/ 0 w 54"/>
                    <a:gd name="T7" fmla="*/ 27 h 54"/>
                    <a:gd name="T8" fmla="*/ 27 w 54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27" y="0"/>
                      </a:moveTo>
                      <a:lnTo>
                        <a:pt x="54" y="27"/>
                      </a:lnTo>
                      <a:lnTo>
                        <a:pt x="27" y="54"/>
                      </a:lnTo>
                      <a:lnTo>
                        <a:pt x="0" y="2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571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m-ET"/>
                </a:p>
              </p:txBody>
            </p:sp>
            <p:sp>
              <p:nvSpPr>
                <p:cNvPr id="28" name="Rectangle 268"/>
                <p:cNvSpPr>
                  <a:spLocks noChangeAspect="1" noChangeArrowheads="1"/>
                </p:cNvSpPr>
                <p:nvPr/>
              </p:nvSpPr>
              <p:spPr bwMode="auto">
                <a:xfrm>
                  <a:off x="1821" y="286"/>
                  <a:ext cx="6335" cy="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/>
                <a:lstStyle/>
                <a:p>
                  <a:r>
                    <a:rPr lang="it-IT" altLang="am-ET" sz="2000" b="1" dirty="0">
                      <a:solidFill>
                        <a:srgbClr val="000000"/>
                      </a:solidFill>
                      <a:latin typeface="Dutch801 Rm BT" panose="02020603060505020304" pitchFamily="18" charset="0"/>
                    </a:rPr>
                    <a:t>Annual rainfall variation</a:t>
                  </a:r>
                  <a:endParaRPr lang="it-IT" altLang="am-ET" sz="2800" b="1" dirty="0">
                    <a:latin typeface="Dutch801 Rm BT" panose="02020603060505020304" pitchFamily="18" charset="0"/>
                  </a:endParaRPr>
                </a:p>
              </p:txBody>
            </p:sp>
            <p:sp>
              <p:nvSpPr>
                <p:cNvPr id="29" name="Rectangle 269"/>
                <p:cNvSpPr>
                  <a:spLocks noChangeAspect="1" noChangeArrowheads="1"/>
                </p:cNvSpPr>
                <p:nvPr/>
              </p:nvSpPr>
              <p:spPr bwMode="auto">
                <a:xfrm>
                  <a:off x="613" y="4563"/>
                  <a:ext cx="404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500</a:t>
                  </a:r>
                  <a:endParaRPr lang="it-IT" altLang="am-ET" sz="1800"/>
                </a:p>
              </p:txBody>
            </p:sp>
            <p:sp>
              <p:nvSpPr>
                <p:cNvPr id="30" name="Rectangle 270"/>
                <p:cNvSpPr>
                  <a:spLocks noChangeAspect="1" noChangeArrowheads="1"/>
                </p:cNvSpPr>
                <p:nvPr/>
              </p:nvSpPr>
              <p:spPr bwMode="auto">
                <a:xfrm>
                  <a:off x="613" y="3923"/>
                  <a:ext cx="404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750</a:t>
                  </a:r>
                  <a:endParaRPr lang="it-IT" altLang="am-ET" sz="1800"/>
                </a:p>
              </p:txBody>
            </p:sp>
            <p:sp>
              <p:nvSpPr>
                <p:cNvPr id="31" name="Rectangle 271"/>
                <p:cNvSpPr>
                  <a:spLocks noChangeAspect="1" noChangeArrowheads="1"/>
                </p:cNvSpPr>
                <p:nvPr/>
              </p:nvSpPr>
              <p:spPr bwMode="auto">
                <a:xfrm>
                  <a:off x="506" y="3292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1000</a:t>
                  </a:r>
                  <a:endParaRPr lang="it-IT" altLang="am-ET" sz="1800"/>
                </a:p>
              </p:txBody>
            </p:sp>
            <p:sp>
              <p:nvSpPr>
                <p:cNvPr id="32" name="Rectangle 272"/>
                <p:cNvSpPr>
                  <a:spLocks noChangeAspect="1" noChangeArrowheads="1"/>
                </p:cNvSpPr>
                <p:nvPr/>
              </p:nvSpPr>
              <p:spPr bwMode="auto">
                <a:xfrm>
                  <a:off x="506" y="2652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1250</a:t>
                  </a:r>
                  <a:endParaRPr lang="it-IT" altLang="am-ET" sz="1800"/>
                </a:p>
              </p:txBody>
            </p:sp>
            <p:sp>
              <p:nvSpPr>
                <p:cNvPr id="33" name="Rectangle 273"/>
                <p:cNvSpPr>
                  <a:spLocks noChangeAspect="1" noChangeArrowheads="1"/>
                </p:cNvSpPr>
                <p:nvPr/>
              </p:nvSpPr>
              <p:spPr bwMode="auto">
                <a:xfrm>
                  <a:off x="506" y="2009"/>
                  <a:ext cx="539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1500</a:t>
                  </a:r>
                  <a:endParaRPr lang="it-IT" altLang="am-ET" sz="1800"/>
                </a:p>
              </p:txBody>
            </p:sp>
            <p:sp>
              <p:nvSpPr>
                <p:cNvPr id="34" name="Rectangle 274"/>
                <p:cNvSpPr>
                  <a:spLocks noChangeAspect="1" noChangeArrowheads="1"/>
                </p:cNvSpPr>
                <p:nvPr/>
              </p:nvSpPr>
              <p:spPr bwMode="auto">
                <a:xfrm>
                  <a:off x="506" y="1369"/>
                  <a:ext cx="539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1750</a:t>
                  </a:r>
                  <a:endParaRPr lang="it-IT" altLang="am-ET" sz="1800"/>
                </a:p>
              </p:txBody>
            </p:sp>
            <p:sp>
              <p:nvSpPr>
                <p:cNvPr id="35" name="Rectangle 275"/>
                <p:cNvSpPr>
                  <a:spLocks noChangeAspect="1" noChangeArrowheads="1"/>
                </p:cNvSpPr>
                <p:nvPr/>
              </p:nvSpPr>
              <p:spPr bwMode="auto">
                <a:xfrm>
                  <a:off x="872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1910</a:t>
                  </a:r>
                  <a:endParaRPr lang="it-IT" altLang="am-ET" sz="1800"/>
                </a:p>
              </p:txBody>
            </p:sp>
            <p:sp>
              <p:nvSpPr>
                <p:cNvPr id="36" name="Rectangle 27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1920</a:t>
                  </a:r>
                  <a:endParaRPr lang="it-IT" altLang="am-ET" sz="1800"/>
                </a:p>
              </p:txBody>
            </p:sp>
            <p:sp>
              <p:nvSpPr>
                <p:cNvPr id="37" name="Rectangle 277"/>
                <p:cNvSpPr>
                  <a:spLocks noChangeAspect="1" noChangeArrowheads="1"/>
                </p:cNvSpPr>
                <p:nvPr/>
              </p:nvSpPr>
              <p:spPr bwMode="auto">
                <a:xfrm>
                  <a:off x="2506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1930</a:t>
                  </a:r>
                  <a:endParaRPr lang="it-IT" altLang="am-ET" sz="1800"/>
                </a:p>
              </p:txBody>
            </p:sp>
            <p:sp>
              <p:nvSpPr>
                <p:cNvPr id="38" name="Rectangle 278"/>
                <p:cNvSpPr>
                  <a:spLocks noChangeAspect="1" noChangeArrowheads="1"/>
                </p:cNvSpPr>
                <p:nvPr/>
              </p:nvSpPr>
              <p:spPr bwMode="auto">
                <a:xfrm>
                  <a:off x="3330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1940</a:t>
                  </a:r>
                  <a:endParaRPr lang="it-IT" altLang="am-ET" sz="1800"/>
                </a:p>
              </p:txBody>
            </p:sp>
            <p:sp>
              <p:nvSpPr>
                <p:cNvPr id="39" name="Rectangle 279"/>
                <p:cNvSpPr>
                  <a:spLocks noChangeAspect="1" noChangeArrowheads="1"/>
                </p:cNvSpPr>
                <p:nvPr/>
              </p:nvSpPr>
              <p:spPr bwMode="auto">
                <a:xfrm>
                  <a:off x="4146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1950</a:t>
                  </a:r>
                  <a:endParaRPr lang="it-IT" altLang="am-ET" sz="1800"/>
                </a:p>
              </p:txBody>
            </p:sp>
            <p:sp>
              <p:nvSpPr>
                <p:cNvPr id="40" name="Rectangle 280"/>
                <p:cNvSpPr>
                  <a:spLocks noChangeAspect="1" noChangeArrowheads="1"/>
                </p:cNvSpPr>
                <p:nvPr/>
              </p:nvSpPr>
              <p:spPr bwMode="auto">
                <a:xfrm>
                  <a:off x="4967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1960</a:t>
                  </a:r>
                  <a:endParaRPr lang="it-IT" altLang="am-ET" sz="1800"/>
                </a:p>
              </p:txBody>
            </p:sp>
            <p:sp>
              <p:nvSpPr>
                <p:cNvPr id="41" name="Rectangle 281"/>
                <p:cNvSpPr>
                  <a:spLocks noChangeAspect="1" noChangeArrowheads="1"/>
                </p:cNvSpPr>
                <p:nvPr/>
              </p:nvSpPr>
              <p:spPr bwMode="auto">
                <a:xfrm>
                  <a:off x="5773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1970</a:t>
                  </a:r>
                  <a:endParaRPr lang="it-IT" altLang="am-ET" sz="1800"/>
                </a:p>
              </p:txBody>
            </p:sp>
            <p:sp>
              <p:nvSpPr>
                <p:cNvPr id="42" name="Rectangl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6594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1980</a:t>
                  </a:r>
                  <a:endParaRPr lang="it-IT" altLang="am-ET" sz="1800"/>
                </a:p>
              </p:txBody>
            </p:sp>
            <p:sp>
              <p:nvSpPr>
                <p:cNvPr id="43" name="Rectangle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1990</a:t>
                  </a:r>
                  <a:endParaRPr lang="it-IT" altLang="am-ET" sz="1800"/>
                </a:p>
              </p:txBody>
            </p:sp>
            <p:sp>
              <p:nvSpPr>
                <p:cNvPr id="44" name="Rectangle 284"/>
                <p:cNvSpPr>
                  <a:spLocks noChangeAspect="1" noChangeArrowheads="1"/>
                </p:cNvSpPr>
                <p:nvPr/>
              </p:nvSpPr>
              <p:spPr bwMode="auto">
                <a:xfrm>
                  <a:off x="8231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2000</a:t>
                  </a:r>
                  <a:endParaRPr lang="it-IT" altLang="am-ET" sz="1800"/>
                </a:p>
              </p:txBody>
            </p:sp>
            <p:sp>
              <p:nvSpPr>
                <p:cNvPr id="45" name="Rectangle 285"/>
                <p:cNvSpPr>
                  <a:spLocks noChangeAspect="1" noChangeArrowheads="1"/>
                </p:cNvSpPr>
                <p:nvPr/>
              </p:nvSpPr>
              <p:spPr bwMode="auto">
                <a:xfrm>
                  <a:off x="9047" y="4860"/>
                  <a:ext cx="539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sz="1200">
                      <a:solidFill>
                        <a:srgbClr val="000000"/>
                      </a:solidFill>
                    </a:rPr>
                    <a:t>2010</a:t>
                  </a:r>
                  <a:endParaRPr lang="it-IT" altLang="am-ET" sz="1800"/>
                </a:p>
              </p:txBody>
            </p:sp>
            <p:sp>
              <p:nvSpPr>
                <p:cNvPr id="46" name="Rectangle 286"/>
                <p:cNvSpPr>
                  <a:spLocks noChangeAspect="1" noChangeArrowheads="1"/>
                </p:cNvSpPr>
                <p:nvPr/>
              </p:nvSpPr>
              <p:spPr bwMode="auto">
                <a:xfrm>
                  <a:off x="8582" y="5170"/>
                  <a:ext cx="497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altLang="am-ET" b="1" dirty="0">
                      <a:solidFill>
                        <a:srgbClr val="000000"/>
                      </a:solidFill>
                    </a:rPr>
                    <a:t>years</a:t>
                  </a:r>
                  <a:endParaRPr lang="it-IT" altLang="am-ET" sz="2800" dirty="0"/>
                </a:p>
              </p:txBody>
            </p:sp>
            <p:sp>
              <p:nvSpPr>
                <p:cNvPr id="47" name="Rectangle 287"/>
                <p:cNvSpPr>
                  <a:spLocks noChangeAspect="1" noChangeArrowheads="1"/>
                </p:cNvSpPr>
                <p:nvPr/>
              </p:nvSpPr>
              <p:spPr bwMode="auto">
                <a:xfrm>
                  <a:off x="219" y="809"/>
                  <a:ext cx="800" cy="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/>
                <a:lstStyle/>
                <a:p>
                  <a:r>
                    <a:rPr lang="it-IT" altLang="am-ET" sz="1600" b="1" dirty="0">
                      <a:solidFill>
                        <a:srgbClr val="000000"/>
                      </a:solidFill>
                      <a:latin typeface="Dutch801 Rm BT" panose="02020603060505020304" pitchFamily="18" charset="0"/>
                    </a:rPr>
                    <a:t>h (mm)</a:t>
                  </a:r>
                  <a:endParaRPr lang="it-IT" altLang="am-ET" sz="2400" dirty="0">
                    <a:latin typeface="Dutch801 Rm BT" panose="02020603060505020304" pitchFamily="18" charset="0"/>
                  </a:endParaRPr>
                </a:p>
              </p:txBody>
            </p:sp>
            <p:sp>
              <p:nvSpPr>
                <p:cNvPr id="48" name="Rectangle 288"/>
                <p:cNvSpPr>
                  <a:spLocks noChangeAspect="1" noChangeArrowheads="1"/>
                </p:cNvSpPr>
                <p:nvPr/>
              </p:nvSpPr>
              <p:spPr bwMode="auto">
                <a:xfrm>
                  <a:off x="44" y="45"/>
                  <a:ext cx="9539" cy="552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m-ET"/>
                </a:p>
              </p:txBody>
            </p:sp>
          </p:grpSp>
          <p:sp>
            <p:nvSpPr>
              <p:cNvPr id="13" name="Line 289"/>
              <p:cNvSpPr>
                <a:spLocks noChangeAspect="1" noChangeShapeType="1"/>
              </p:cNvSpPr>
              <p:nvPr/>
            </p:nvSpPr>
            <p:spPr bwMode="auto">
              <a:xfrm flipV="1">
                <a:off x="4452" y="432"/>
                <a:ext cx="0" cy="135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am-ET"/>
              </a:p>
            </p:txBody>
          </p:sp>
        </p:grpSp>
        <p:sp>
          <p:nvSpPr>
            <p:cNvPr id="9" name="Line 290"/>
            <p:cNvSpPr>
              <a:spLocks noChangeAspect="1" noChangeShapeType="1"/>
            </p:cNvSpPr>
            <p:nvPr/>
          </p:nvSpPr>
          <p:spPr bwMode="auto">
            <a:xfrm>
              <a:off x="2264" y="529"/>
              <a:ext cx="225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miter lim="800000"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am-ET"/>
            </a:p>
          </p:txBody>
        </p:sp>
        <p:sp>
          <p:nvSpPr>
            <p:cNvPr id="10" name="Line 291"/>
            <p:cNvSpPr>
              <a:spLocks noChangeAspect="1" noChangeShapeType="1"/>
            </p:cNvSpPr>
            <p:nvPr/>
          </p:nvSpPr>
          <p:spPr bwMode="auto">
            <a:xfrm>
              <a:off x="4526" y="532"/>
              <a:ext cx="909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miter lim="800000"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am-ET"/>
            </a:p>
          </p:txBody>
        </p:sp>
        <p:sp>
          <p:nvSpPr>
            <p:cNvPr id="11" name="Oval 292"/>
            <p:cNvSpPr>
              <a:spLocks noChangeAspect="1" noChangeArrowheads="1"/>
            </p:cNvSpPr>
            <p:nvPr/>
          </p:nvSpPr>
          <p:spPr bwMode="auto">
            <a:xfrm>
              <a:off x="4420" y="1875"/>
              <a:ext cx="268" cy="161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m-ET"/>
            </a:p>
          </p:txBody>
        </p:sp>
      </p:grpSp>
      <p:sp>
        <p:nvSpPr>
          <p:cNvPr id="3" name="Rectangle 2"/>
          <p:cNvSpPr/>
          <p:nvPr/>
        </p:nvSpPr>
        <p:spPr>
          <a:xfrm>
            <a:off x="7317196" y="810324"/>
            <a:ext cx="2292935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Temporal Variability</a:t>
            </a:r>
            <a:endParaRPr lang="am-ET" dirty="0"/>
          </a:p>
        </p:txBody>
      </p:sp>
    </p:spTree>
    <p:extLst>
      <p:ext uri="{BB962C8B-B14F-4D97-AF65-F5344CB8AC3E}">
        <p14:creationId xmlns="" xmlns:p14="http://schemas.microsoft.com/office/powerpoint/2010/main" val="29331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63" y="274638"/>
            <a:ext cx="9242473" cy="714713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763" y="1447800"/>
            <a:ext cx="9242473" cy="5181600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In many </a:t>
            </a:r>
            <a:r>
              <a:rPr lang="en-US" sz="2400" b="1" dirty="0">
                <a:solidFill>
                  <a:srgbClr val="0070C0"/>
                </a:solidFill>
              </a:rPr>
              <a:t>urban areas</a:t>
            </a:r>
            <a:r>
              <a:rPr lang="en-US" sz="2400" dirty="0"/>
              <a:t>, drainage is based on a completely </a:t>
            </a:r>
            <a:r>
              <a:rPr lang="en-US" sz="2400" dirty="0">
                <a:solidFill>
                  <a:srgbClr val="0070C0"/>
                </a:solidFill>
              </a:rPr>
              <a:t>artificial system of sewers</a:t>
            </a:r>
            <a:r>
              <a:rPr lang="en-US" sz="2400" dirty="0"/>
              <a:t>: pipes and structures that collect and dispose of wastewater and/or storm water</a:t>
            </a:r>
          </a:p>
          <a:p>
            <a:pPr algn="just">
              <a:lnSpc>
                <a:spcPct val="130000"/>
              </a:lnSpc>
            </a:pPr>
            <a:endParaRPr lang="en-US" sz="2000" dirty="0"/>
          </a:p>
          <a:p>
            <a:pPr algn="just">
              <a:lnSpc>
                <a:spcPct val="130000"/>
              </a:lnSpc>
            </a:pPr>
            <a:r>
              <a:rPr lang="en-US" sz="2400" dirty="0"/>
              <a:t>In contrast, isolated or low-income communities normally have </a:t>
            </a:r>
            <a:r>
              <a:rPr lang="en-US" sz="2400" dirty="0">
                <a:solidFill>
                  <a:srgbClr val="0070C0"/>
                </a:solidFill>
              </a:rPr>
              <a:t>no main drainage</a:t>
            </a:r>
            <a:r>
              <a:rPr lang="en-US" sz="2400" dirty="0"/>
              <a:t>.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>
                <a:solidFill>
                  <a:srgbClr val="0070C0"/>
                </a:solidFill>
              </a:rPr>
              <a:t>Wastewater</a:t>
            </a:r>
            <a:r>
              <a:rPr lang="en-US" sz="2200" dirty="0"/>
              <a:t> is treated locally (or not at all) and storm water is drained naturally into the ground</a:t>
            </a:r>
          </a:p>
        </p:txBody>
      </p:sp>
    </p:spTree>
    <p:extLst>
      <p:ext uri="{BB962C8B-B14F-4D97-AF65-F5344CB8AC3E}">
        <p14:creationId xmlns="" xmlns:p14="http://schemas.microsoft.com/office/powerpoint/2010/main" val="2926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794" y="76200"/>
            <a:ext cx="9186498" cy="630926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Rainfall Variability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7196" y="810324"/>
            <a:ext cx="204318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Spatial Variability</a:t>
            </a:r>
            <a:endParaRPr lang="am-ET" dirty="0"/>
          </a:p>
        </p:txBody>
      </p:sp>
      <p:pic>
        <p:nvPicPr>
          <p:cNvPr id="3074" name="Picture 2" descr="Image result for rainfall spatial vari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92" y="1753899"/>
            <a:ext cx="5808000" cy="43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14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699" y="360218"/>
            <a:ext cx="8960427" cy="70658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Rainfall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356360"/>
            <a:ext cx="8998526" cy="5334000"/>
          </a:xfrm>
        </p:spPr>
        <p:txBody>
          <a:bodyPr>
            <a:noAutofit/>
          </a:bodyPr>
          <a:lstStyle/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400" dirty="0"/>
              <a:t>Rain data expressed as: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b="1" dirty="0">
                <a:solidFill>
                  <a:srgbClr val="0070C0"/>
                </a:solidFill>
              </a:rPr>
              <a:t>depth</a:t>
            </a:r>
            <a:r>
              <a:rPr lang="en-US" sz="2200" dirty="0"/>
              <a:t> in </a:t>
            </a:r>
            <a:r>
              <a:rPr lang="en-US" sz="2200" dirty="0">
                <a:solidFill>
                  <a:srgbClr val="0070C0"/>
                </a:solidFill>
              </a:rPr>
              <a:t>mm</a:t>
            </a:r>
            <a:r>
              <a:rPr lang="en-US" sz="2200" dirty="0"/>
              <a:t> or 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b="1" dirty="0">
                <a:solidFill>
                  <a:srgbClr val="0070C0"/>
                </a:solidFill>
              </a:rPr>
              <a:t>intensity</a:t>
            </a:r>
            <a:r>
              <a:rPr lang="en-US" sz="2200" dirty="0"/>
              <a:t> in </a:t>
            </a:r>
            <a:r>
              <a:rPr lang="en-US" sz="2200" dirty="0">
                <a:solidFill>
                  <a:srgbClr val="0070C0"/>
                </a:solidFill>
              </a:rPr>
              <a:t>mm/h</a:t>
            </a:r>
          </a:p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400" b="1" dirty="0">
                <a:solidFill>
                  <a:srgbClr val="0070C0"/>
                </a:solidFill>
              </a:rPr>
              <a:t>Rainfall depth </a:t>
            </a:r>
            <a:r>
              <a:rPr lang="en-US" sz="2400" dirty="0"/>
              <a:t>can be related statistically to:</a:t>
            </a:r>
          </a:p>
          <a:p>
            <a:pPr marL="765810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rgbClr val="0070C0"/>
                </a:solidFill>
              </a:rPr>
              <a:t>duration</a:t>
            </a:r>
            <a:r>
              <a:rPr lang="en-US" sz="2200" dirty="0"/>
              <a:t> and </a:t>
            </a:r>
          </a:p>
          <a:p>
            <a:pPr marL="765810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rgbClr val="0070C0"/>
                </a:solidFill>
              </a:rPr>
              <a:t>frequency</a:t>
            </a:r>
          </a:p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400" b="1" dirty="0">
                <a:solidFill>
                  <a:srgbClr val="0070C0"/>
                </a:solidFill>
              </a:rPr>
              <a:t>Rainfall duration </a:t>
            </a:r>
            <a:r>
              <a:rPr lang="en-US" sz="2400" dirty="0"/>
              <a:t>refers to the </a:t>
            </a:r>
            <a:r>
              <a:rPr lang="en-US" sz="2400" dirty="0">
                <a:solidFill>
                  <a:srgbClr val="0070C0"/>
                </a:solidFill>
              </a:rPr>
              <a:t>time period </a:t>
            </a:r>
            <a:r>
              <a:rPr lang="en-US" sz="2400" dirty="0"/>
              <a:t>over which the rain falls</a:t>
            </a:r>
          </a:p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400" b="1" dirty="0">
                <a:solidFill>
                  <a:srgbClr val="0070C0"/>
                </a:solidFill>
              </a:rPr>
              <a:t>Frequency or probability </a:t>
            </a:r>
            <a:r>
              <a:rPr lang="en-US" sz="2400" dirty="0"/>
              <a:t>of the rainfall usually expressed as a </a:t>
            </a:r>
            <a:r>
              <a:rPr lang="en-US" sz="2400" dirty="0">
                <a:solidFill>
                  <a:srgbClr val="0070C0"/>
                </a:solidFill>
              </a:rPr>
              <a:t>return period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7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59174"/>
            <a:ext cx="7924800" cy="544642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a typeface="SimSun"/>
              </a:rPr>
              <a:t>Frequency</a:t>
            </a:r>
            <a:r>
              <a:rPr lang="en-US" sz="2400" b="1" dirty="0">
                <a:ea typeface="SimSun"/>
              </a:rPr>
              <a:t> </a:t>
            </a:r>
            <a:r>
              <a:rPr lang="en-US" sz="2400" b="1" dirty="0">
                <a:solidFill>
                  <a:srgbClr val="0070C0"/>
                </a:solidFill>
                <a:ea typeface="SimSun"/>
              </a:rPr>
              <a:t>of rainfall (f)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2600" dirty="0">
              <a:ea typeface="SimSu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3153480"/>
              </p:ext>
            </p:extLst>
          </p:nvPr>
        </p:nvGraphicFramePr>
        <p:xfrm>
          <a:off x="2971800" y="2334594"/>
          <a:ext cx="7543800" cy="312182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2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89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626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Design storm frequency by zoning district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Zoning district/Land use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Design storm frequency, year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Minor*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Major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225425" indent="0" algn="l" fontAlgn="b"/>
                      <a:r>
                        <a:rPr lang="en-US" sz="2000" u="none" strike="noStrike" dirty="0">
                          <a:effectLst/>
                        </a:rPr>
                        <a:t>Residential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225425" indent="0" algn="l" fontAlgn="b"/>
                      <a:r>
                        <a:rPr kumimoji="0"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alatino Linotype"/>
                          <a:ea typeface="+mn-ea"/>
                          <a:cs typeface="+mn-cs"/>
                        </a:rPr>
                        <a:t>General</a:t>
                      </a:r>
                      <a:r>
                        <a:rPr lang="en-US" sz="2000" u="none" strike="noStrike" dirty="0">
                          <a:effectLst/>
                        </a:rPr>
                        <a:t> Commercial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225425" indent="0" algn="l" fontAlgn="b"/>
                      <a:r>
                        <a:rPr lang="en-US" sz="2000" u="none" strike="noStrike" dirty="0">
                          <a:effectLst/>
                        </a:rPr>
                        <a:t>Industrial/Central Business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225425" indent="0" algn="l" fontAlgn="b"/>
                      <a:r>
                        <a:rPr lang="en-US" sz="2000" u="none" strike="noStrike" dirty="0">
                          <a:effectLst/>
                        </a:rPr>
                        <a:t>Parks, Open Public Land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743199" y="5486401"/>
            <a:ext cx="9054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600" kern="0" dirty="0">
                <a:solidFill>
                  <a:prstClr val="black"/>
                </a:solidFill>
              </a:rPr>
              <a:t>*Where multiple zoning districts or land uses apply the greater minor design storm shall be used.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52699" y="360218"/>
            <a:ext cx="8960427" cy="70658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Rainfall analysis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042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184222"/>
            <a:ext cx="8531902" cy="552137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ea typeface="SimSun"/>
              </a:rPr>
              <a:t>Frequency of rainfall (f)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US" sz="2600" dirty="0">
              <a:ea typeface="SimSu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2713010"/>
              </p:ext>
            </p:extLst>
          </p:nvPr>
        </p:nvGraphicFramePr>
        <p:xfrm>
          <a:off x="2857500" y="1895129"/>
          <a:ext cx="6331470" cy="262545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117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2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7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7576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Design storm frequency by street classification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7576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122238" indent="0" algn="l" fontAlgn="ctr"/>
                      <a:r>
                        <a:rPr lang="en-US" sz="2000" b="1" u="none" strike="noStrike" dirty="0">
                          <a:effectLst/>
                        </a:rPr>
                        <a:t>Street classification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Design storm frequency, year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7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Minor*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Major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75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168275" indent="0" algn="l" fontAlgn="ctr"/>
                      <a:r>
                        <a:rPr kumimoji="0" lang="en-US" sz="2000" u="none" strike="noStrike" kern="1200" dirty="0">
                          <a:effectLst/>
                        </a:rPr>
                        <a:t>Local</a:t>
                      </a:r>
                      <a:endParaRPr kumimoji="0"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5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168275" indent="0" algn="l" fontAlgn="ctr"/>
                      <a:r>
                        <a:rPr kumimoji="0" lang="en-US" sz="2000" u="none" strike="noStrike" kern="1200" dirty="0">
                          <a:effectLst/>
                        </a:rPr>
                        <a:t>Collector</a:t>
                      </a:r>
                      <a:endParaRPr kumimoji="0"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5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marL="168275" indent="0" algn="l" fontAlgn="ctr"/>
                      <a:r>
                        <a:rPr kumimoji="0" lang="en-US" sz="2000" u="none" strike="noStrike" kern="1200" dirty="0">
                          <a:effectLst/>
                        </a:rPr>
                        <a:t>Arterial</a:t>
                      </a:r>
                      <a:endParaRPr kumimoji="0"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Palatino Linotype"/>
                        </a:defRPr>
                      </a:lvl9pPr>
                    </a:lstStyle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857500" y="4520584"/>
            <a:ext cx="7970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</a:rPr>
              <a:t>*The 50-year design storm shall be used for depressed road crossings.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78505" y="5096656"/>
            <a:ext cx="9533743" cy="160894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indent="-283464" algn="just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2200" dirty="0">
                <a:solidFill>
                  <a:sysClr val="windowText" lastClr="000000"/>
                </a:solidFill>
                <a:latin typeface="Palatino Linotype"/>
              </a:rPr>
              <a:t>Where the zoning district and the street classification yield different minor storm frequencies, the greater minor design storm shall govern. </a:t>
            </a:r>
          </a:p>
          <a:p>
            <a:pPr lvl="1" indent="-283464" algn="just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2200" dirty="0">
                <a:solidFill>
                  <a:sysClr val="windowText" lastClr="000000"/>
                </a:solidFill>
                <a:latin typeface="Palatino Linotype"/>
              </a:rPr>
              <a:t>Drainage systems shall also be </a:t>
            </a:r>
            <a:r>
              <a:rPr lang="en-US" sz="2200" dirty="0">
                <a:solidFill>
                  <a:srgbClr val="0070C0"/>
                </a:solidFill>
                <a:latin typeface="Palatino Linotype"/>
              </a:rPr>
              <a:t>evaluated</a:t>
            </a:r>
            <a:r>
              <a:rPr lang="en-US" sz="2200" dirty="0">
                <a:solidFill>
                  <a:sysClr val="windowText" lastClr="000000"/>
                </a:solidFill>
                <a:latin typeface="Palatino Linotype"/>
              </a:rPr>
              <a:t> for the Major storm to identify potential flood hazards.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2699" y="360218"/>
            <a:ext cx="8960427" cy="70658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Rainfall analysis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63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145" y="374070"/>
            <a:ext cx="9203575" cy="762000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analysis_Steps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2145" y="1432560"/>
            <a:ext cx="9203575" cy="5334000"/>
          </a:xfrm>
        </p:spPr>
        <p:txBody>
          <a:bodyPr>
            <a:noAutofit/>
          </a:bodyPr>
          <a:lstStyle/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600" dirty="0">
                <a:solidFill>
                  <a:schemeClr val="tx1"/>
                </a:solidFill>
              </a:rPr>
              <a:t>IDF relationships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A convenient form of rainfall information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For a particular return period, rainfall intensity and duration are inversely related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IDF curves can be developed using frequency analysis</a:t>
            </a:r>
          </a:p>
          <a:p>
            <a:pPr marL="365760" lvl="1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600" dirty="0">
                <a:solidFill>
                  <a:schemeClr val="tx1"/>
                </a:solidFill>
              </a:rPr>
              <a:t>Steps for IDF analysis are: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gathering time series records of different duration. (</a:t>
            </a:r>
            <a:r>
              <a:rPr lang="en-US" sz="2200" dirty="0" err="1">
                <a:solidFill>
                  <a:schemeClr val="tx1"/>
                </a:solidFill>
              </a:rPr>
              <a:t>eg</a:t>
            </a:r>
            <a:r>
              <a:rPr lang="en-US" sz="2200" dirty="0">
                <a:solidFill>
                  <a:schemeClr val="tx1"/>
                </a:solidFill>
              </a:rPr>
              <a:t>. 5, 10, 15, 20, 30, 60, 90, and 120 min)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Extract annual extremes from the record of each duration</a:t>
            </a:r>
          </a:p>
          <a:p>
            <a:pPr marL="612648" lvl="2" indent="-283464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200" dirty="0">
                <a:solidFill>
                  <a:schemeClr val="tx1"/>
                </a:solidFill>
              </a:rPr>
              <a:t>Fit the annual extreme data to a probability distribution in order to estimate rainfall depth for different return periods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76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IDF analysis_</a:t>
            </a:r>
            <a:r>
              <a:rPr lang="pt-BR" sz="4000" dirty="0" smtClean="0"/>
              <a:t>Steps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334000"/>
          </a:xfrm>
        </p:spPr>
        <p:txBody>
          <a:bodyPr>
            <a:noAutofit/>
          </a:bodyPr>
          <a:lstStyle/>
          <a:p>
            <a:pPr marL="82296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       </a:t>
            </a:r>
          </a:p>
          <a:p>
            <a:pPr marL="82296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          </a:t>
            </a:r>
          </a:p>
          <a:p>
            <a:pPr marL="82296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                </a:t>
            </a:r>
            <a:endParaRPr lang="en-US" sz="2600" b="1" i="1" dirty="0" smtClean="0">
              <a:solidFill>
                <a:srgbClr val="0070C0"/>
              </a:solidFill>
              <a:latin typeface="Cambria Math"/>
            </a:endParaRPr>
          </a:p>
          <a:p>
            <a:pPr marL="82296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600" dirty="0" smtClean="0"/>
              <a:t>where</a:t>
            </a:r>
            <a:endParaRPr lang="en-US" sz="2600" dirty="0"/>
          </a:p>
          <a:p>
            <a:pPr marL="329184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000" dirty="0" smtClean="0"/>
              <a:t>X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- </a:t>
            </a:r>
            <a:r>
              <a:rPr lang="en-US" sz="2000" dirty="0"/>
              <a:t>the magnitude of the T-year event,</a:t>
            </a:r>
          </a:p>
          <a:p>
            <a:pPr marL="329184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000" dirty="0" smtClean="0"/>
              <a:t>µ , </a:t>
            </a:r>
            <a:r>
              <a:rPr lang="en-US" sz="2000" dirty="0"/>
              <a:t>σ </a:t>
            </a:r>
            <a:r>
              <a:rPr lang="en-US" sz="2000" dirty="0" smtClean="0"/>
              <a:t>- mean </a:t>
            </a:r>
            <a:r>
              <a:rPr lang="en-US" sz="2000" dirty="0"/>
              <a:t>and standard </a:t>
            </a:r>
            <a:r>
              <a:rPr lang="en-US" sz="2000" dirty="0" err="1" smtClean="0"/>
              <a:t>dev</a:t>
            </a:r>
            <a:r>
              <a:rPr lang="en-US" sz="2000" dirty="0" smtClean="0"/>
              <a:t> </a:t>
            </a:r>
            <a:r>
              <a:rPr lang="en-US" sz="2000" dirty="0"/>
              <a:t>of the of the </a:t>
            </a:r>
            <a:r>
              <a:rPr lang="en-US" sz="2000" dirty="0" smtClean="0"/>
              <a:t>annual maximum </a:t>
            </a:r>
            <a:r>
              <a:rPr lang="en-US" sz="2000" dirty="0"/>
              <a:t>series </a:t>
            </a:r>
          </a:p>
          <a:p>
            <a:pPr marL="329184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000" dirty="0" smtClean="0"/>
              <a:t>K</a:t>
            </a:r>
            <a:r>
              <a:rPr lang="en-US" sz="2000" baseline="-25000" dirty="0"/>
              <a:t>T</a:t>
            </a:r>
            <a:r>
              <a:rPr lang="en-US" sz="2000" dirty="0" smtClean="0"/>
              <a:t> - frequency </a:t>
            </a:r>
            <a:r>
              <a:rPr lang="en-US" sz="2000" dirty="0"/>
              <a:t>factor depending on the return period T. </a:t>
            </a:r>
            <a:endParaRPr lang="en-US" sz="2000" dirty="0" smtClean="0"/>
          </a:p>
          <a:p>
            <a:pPr marL="329184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000" dirty="0" smtClean="0"/>
              <a:t>Note that the </a:t>
            </a:r>
            <a:r>
              <a:rPr lang="en-US" sz="2000" dirty="0"/>
              <a:t>frequency factor is </a:t>
            </a:r>
            <a:r>
              <a:rPr lang="en-US" sz="2000" dirty="0">
                <a:solidFill>
                  <a:srgbClr val="0070C0"/>
                </a:solidFill>
              </a:rPr>
              <a:t>distribution-specific</a:t>
            </a:r>
          </a:p>
          <a:p>
            <a:pPr marL="329184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SzPct val="80000"/>
              <a:buNone/>
            </a:pPr>
            <a:r>
              <a:rPr lang="en-US" sz="2000" dirty="0" smtClean="0"/>
              <a:t>For example: </a:t>
            </a:r>
            <a:r>
              <a:rPr lang="en-US" sz="2000" dirty="0"/>
              <a:t>K</a:t>
            </a:r>
            <a:r>
              <a:rPr lang="en-US" sz="2000" baseline="-25000" dirty="0"/>
              <a:t>T</a:t>
            </a:r>
            <a:r>
              <a:rPr lang="en-US" sz="2000" dirty="0"/>
              <a:t> for </a:t>
            </a:r>
            <a:r>
              <a:rPr lang="en-US" sz="2000" dirty="0" err="1">
                <a:solidFill>
                  <a:srgbClr val="0070C0"/>
                </a:solidFill>
              </a:rPr>
              <a:t>Gumbel’s</a:t>
            </a:r>
            <a:r>
              <a:rPr lang="en-US" sz="2000" dirty="0">
                <a:solidFill>
                  <a:srgbClr val="0070C0"/>
                </a:solidFill>
              </a:rPr>
              <a:t> extreme value </a:t>
            </a:r>
            <a:r>
              <a:rPr lang="en-US" sz="2000" dirty="0" smtClean="0">
                <a:solidFill>
                  <a:srgbClr val="0070C0"/>
                </a:solidFill>
              </a:rPr>
              <a:t>type-I distribution </a:t>
            </a:r>
            <a:r>
              <a:rPr lang="en-US" sz="2000" dirty="0"/>
              <a:t>is given </a:t>
            </a:r>
            <a:r>
              <a:rPr lang="en-US" sz="2000" dirty="0" smtClean="0"/>
              <a:t>by: </a:t>
            </a:r>
            <a:endParaRPr lang="en-US" sz="9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2711750" y="5334000"/>
                <a:ext cx="5395067" cy="1293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2296" lvl="1" algn="just">
                  <a:lnSpc>
                    <a:spcPct val="120000"/>
                  </a:lnSpc>
                  <a:spcAft>
                    <a:spcPts val="400"/>
                  </a:spcAft>
                  <a:buClr>
                    <a:srgbClr val="6076B4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sz="2400" b="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0.5772+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𝑙𝑛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−1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667" y="5334001"/>
                <a:ext cx="7193423" cy="1293111"/>
              </a:xfrm>
              <a:prstGeom prst="rect">
                <a:avLst/>
              </a:prstGeom>
              <a:blipFill rotWithShape="1">
                <a:blip r:embed="rId2"/>
                <a:stretch>
                  <a:fillRect r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422400" y="1409684"/>
            <a:ext cx="105664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The </a:t>
            </a:r>
            <a:r>
              <a:rPr lang="en-US" sz="2300" dirty="0" smtClean="0">
                <a:solidFill>
                  <a:srgbClr val="0070C0"/>
                </a:solidFill>
              </a:rPr>
              <a:t>rainfall depth </a:t>
            </a:r>
            <a:r>
              <a:rPr lang="en-US" sz="2300" dirty="0"/>
              <a:t>is calculated for a given </a:t>
            </a:r>
            <a:r>
              <a:rPr lang="en-US" sz="2300" dirty="0" smtClean="0"/>
              <a:t>return </a:t>
            </a:r>
            <a:r>
              <a:rPr lang="en-US" sz="2300" dirty="0"/>
              <a:t>period </a:t>
            </a:r>
            <a:r>
              <a:rPr lang="en-US" sz="2300" dirty="0" smtClean="0"/>
              <a:t>as: </a:t>
            </a:r>
            <a:endParaRPr lang="en-US" sz="23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2209800" y="2057400"/>
                <a:ext cx="2422907" cy="623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2296" lvl="1" algn="just">
                  <a:lnSpc>
                    <a:spcPct val="120000"/>
                  </a:lnSpc>
                  <a:spcAft>
                    <a:spcPts val="400"/>
                  </a:spcAft>
                  <a:buClr>
                    <a:srgbClr val="6076B4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𝑿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2600" b="1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US" sz="2600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2600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sz="26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01" y="2057400"/>
                <a:ext cx="3230543" cy="623761"/>
              </a:xfrm>
              <a:prstGeom prst="rect">
                <a:avLst/>
              </a:prstGeom>
              <a:blipFill rotWithShape="1">
                <a:blip r:embed="rId3"/>
                <a:stretch>
                  <a:fillRect t="-980" r="-4030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765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4"/>
            <a:ext cx="8943109" cy="595747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analysis_Steps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8077200" cy="762000"/>
          </a:xfrm>
        </p:spPr>
        <p:txBody>
          <a:bodyPr>
            <a:noAutofit/>
          </a:bodyPr>
          <a:lstStyle/>
          <a:p>
            <a:pPr marL="93726" indent="-28575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/>
              <a:t>Annual maximum series for different durations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90801" y="1981201"/>
          <a:ext cx="7696201" cy="4403479"/>
        </p:xfrm>
        <a:graphic>
          <a:graphicData uri="http://schemas.openxmlformats.org/drawingml/2006/table">
            <a:tbl>
              <a:tblPr firstRow="1" bandRow="1">
                <a:solidFill>
                  <a:srgbClr val="0070C0"/>
                </a:solidFill>
                <a:tableStyleId>{5C22544A-7EE6-4342-B048-85BDC9FD1C3A}</a:tableStyleId>
              </a:tblPr>
              <a:tblGrid>
                <a:gridCol w="750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8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88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06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06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23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06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403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 min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341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774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93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774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223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23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66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66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66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ym typeface="Symbol"/>
                        </a:rPr>
                        <a:t>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61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IDF analysis_</a:t>
            </a:r>
            <a:r>
              <a:rPr lang="pt-BR" sz="4000" dirty="0" smtClean="0"/>
              <a:t>Steps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762000"/>
          </a:xfrm>
        </p:spPr>
        <p:txBody>
          <a:bodyPr>
            <a:noAutofit/>
          </a:bodyPr>
          <a:lstStyle/>
          <a:p>
            <a:pPr marL="93726" indent="-28575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600" dirty="0" smtClean="0"/>
              <a:t>IDF</a:t>
            </a:r>
            <a:endParaRPr lang="en-US" sz="26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509" y="1923391"/>
            <a:ext cx="10889492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3825493" y="3623190"/>
                <a:ext cx="2422907" cy="623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2296" lvl="1" algn="just">
                  <a:lnSpc>
                    <a:spcPct val="120000"/>
                  </a:lnSpc>
                  <a:spcAft>
                    <a:spcPts val="400"/>
                  </a:spcAft>
                  <a:buClr>
                    <a:srgbClr val="6076B4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𝑿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26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US" sz="26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26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</m:oMath>
                  </m:oMathPara>
                </a14:m>
                <a:endParaRPr lang="en-US" sz="26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658" y="3623191"/>
                <a:ext cx="3230543" cy="623761"/>
              </a:xfrm>
              <a:prstGeom prst="rect">
                <a:avLst/>
              </a:prstGeom>
              <a:blipFill rotWithShape="1">
                <a:blip r:embed="rId3"/>
                <a:stretch>
                  <a:fillRect t="-971" r="-4030"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3788622" y="4246951"/>
                <a:ext cx="1756506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sub>
                          </m:sSub>
                        </m:e>
                      </m:acc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𝑫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96" y="4246951"/>
                <a:ext cx="2342008" cy="781368"/>
              </a:xfrm>
              <a:prstGeom prst="rect">
                <a:avLst/>
              </a:prstGeom>
              <a:blipFill rotWithShape="1">
                <a:blip r:embed="rId4"/>
                <a:stretch>
                  <a:fillRect r="-7266" b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0821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8943109" cy="69965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analysis_Example 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15509061"/>
              </p:ext>
            </p:extLst>
          </p:nvPr>
        </p:nvGraphicFramePr>
        <p:xfrm>
          <a:off x="1371601" y="1219193"/>
          <a:ext cx="5323112" cy="563189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47952">
                  <a:extLst>
                    <a:ext uri="{9D8B030D-6E8A-4147-A177-3AD203B41FA5}">
                      <a16:colId xmlns="" xmlns:a16="http://schemas.microsoft.com/office/drawing/2014/main" val="2823548276"/>
                    </a:ext>
                  </a:extLst>
                </a:gridCol>
                <a:gridCol w="875032">
                  <a:extLst>
                    <a:ext uri="{9D8B030D-6E8A-4147-A177-3AD203B41FA5}">
                      <a16:colId xmlns="" xmlns:a16="http://schemas.microsoft.com/office/drawing/2014/main" val="363244626"/>
                    </a:ext>
                  </a:extLst>
                </a:gridCol>
                <a:gridCol w="875032">
                  <a:extLst>
                    <a:ext uri="{9D8B030D-6E8A-4147-A177-3AD203B41FA5}">
                      <a16:colId xmlns="" xmlns:a16="http://schemas.microsoft.com/office/drawing/2014/main" val="3126245502"/>
                    </a:ext>
                  </a:extLst>
                </a:gridCol>
                <a:gridCol w="875032">
                  <a:extLst>
                    <a:ext uri="{9D8B030D-6E8A-4147-A177-3AD203B41FA5}">
                      <a16:colId xmlns="" xmlns:a16="http://schemas.microsoft.com/office/drawing/2014/main" val="968811410"/>
                    </a:ext>
                  </a:extLst>
                </a:gridCol>
                <a:gridCol w="875032">
                  <a:extLst>
                    <a:ext uri="{9D8B030D-6E8A-4147-A177-3AD203B41FA5}">
                      <a16:colId xmlns="" xmlns:a16="http://schemas.microsoft.com/office/drawing/2014/main" val="1946344248"/>
                    </a:ext>
                  </a:extLst>
                </a:gridCol>
                <a:gridCol w="875032">
                  <a:extLst>
                    <a:ext uri="{9D8B030D-6E8A-4147-A177-3AD203B41FA5}">
                      <a16:colId xmlns="" xmlns:a16="http://schemas.microsoft.com/office/drawing/2014/main" val="213256524"/>
                    </a:ext>
                  </a:extLst>
                </a:gridCol>
              </a:tblGrid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Year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512535121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1969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104.1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4026133401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69.6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92.7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977754810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52.9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327213634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53.9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57.8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095097448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53.9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55.5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89.8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179951064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52.4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93.4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372769465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610144903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22.1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64.5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705854980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47110848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35.5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52.1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54.2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57.5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499596893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218262482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89.1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93380491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58.6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68.5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758145612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1982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43.8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76.2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77.2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308831063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75.2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745435825"/>
                  </a:ext>
                </a:extLst>
              </a:tr>
              <a:tr h="331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74.1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76.6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122.4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15338330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114800" y="762000"/>
            <a:ext cx="5711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Max. rainfall depth (mm) for different durations</a:t>
            </a:r>
            <a:r>
              <a:rPr lang="en-US" sz="2000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60121758"/>
              </p:ext>
            </p:extLst>
          </p:nvPr>
        </p:nvGraphicFramePr>
        <p:xfrm>
          <a:off x="7226538" y="1594753"/>
          <a:ext cx="4770015" cy="525633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49455">
                  <a:extLst>
                    <a:ext uri="{9D8B030D-6E8A-4147-A177-3AD203B41FA5}">
                      <a16:colId xmlns="" xmlns:a16="http://schemas.microsoft.com/office/drawing/2014/main" val="1870207218"/>
                    </a:ext>
                  </a:extLst>
                </a:gridCol>
                <a:gridCol w="784112">
                  <a:extLst>
                    <a:ext uri="{9D8B030D-6E8A-4147-A177-3AD203B41FA5}">
                      <a16:colId xmlns="" xmlns:a16="http://schemas.microsoft.com/office/drawing/2014/main" val="3831196527"/>
                    </a:ext>
                  </a:extLst>
                </a:gridCol>
                <a:gridCol w="784112">
                  <a:extLst>
                    <a:ext uri="{9D8B030D-6E8A-4147-A177-3AD203B41FA5}">
                      <a16:colId xmlns="" xmlns:a16="http://schemas.microsoft.com/office/drawing/2014/main" val="3928244327"/>
                    </a:ext>
                  </a:extLst>
                </a:gridCol>
                <a:gridCol w="784112">
                  <a:extLst>
                    <a:ext uri="{9D8B030D-6E8A-4147-A177-3AD203B41FA5}">
                      <a16:colId xmlns="" xmlns:a16="http://schemas.microsoft.com/office/drawing/2014/main" val="538360979"/>
                    </a:ext>
                  </a:extLst>
                </a:gridCol>
                <a:gridCol w="784112">
                  <a:extLst>
                    <a:ext uri="{9D8B030D-6E8A-4147-A177-3AD203B41FA5}">
                      <a16:colId xmlns="" xmlns:a16="http://schemas.microsoft.com/office/drawing/2014/main" val="3684129558"/>
                    </a:ext>
                  </a:extLst>
                </a:gridCol>
                <a:gridCol w="784112">
                  <a:extLst>
                    <a:ext uri="{9D8B030D-6E8A-4147-A177-3AD203B41FA5}">
                      <a16:colId xmlns="" xmlns:a16="http://schemas.microsoft.com/office/drawing/2014/main" val="2311178375"/>
                    </a:ext>
                  </a:extLst>
                </a:gridCol>
              </a:tblGrid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1986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73.7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103.9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104.2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351323676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1987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55.9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64.8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67.5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974142233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148.8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210.8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377.6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432.8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947267768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53.7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78.1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881914707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79.7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81.5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81.6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718988683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49.3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63.6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147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985944001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56.4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83.1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575437503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34.3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52.8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68.8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70.5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2333535095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43.4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50.8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381258496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72.4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121909600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74.8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85.8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90.4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829267988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191.3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983153613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94.6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120.5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542598392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90.7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90.9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703223540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78.3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84.3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84.3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97.2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4150523440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46.8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3629083794"/>
                  </a:ext>
                </a:extLst>
              </a:tr>
              <a:tr h="151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53.2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106.1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106.2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106.8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396" marR="4396" marT="4396" marB="0" anchor="ctr"/>
                </a:tc>
                <a:extLst>
                  <a:ext uri="{0D108BD9-81ED-4DB2-BD59-A6C34878D82A}">
                    <a16:rowId xmlns="" xmlns:a16="http://schemas.microsoft.com/office/drawing/2014/main" val="1847925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70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IDF analysis_Example 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1366469"/>
              </p:ext>
            </p:extLst>
          </p:nvPr>
        </p:nvGraphicFramePr>
        <p:xfrm>
          <a:off x="2514599" y="2640425"/>
          <a:ext cx="5339455" cy="9144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67889">
                  <a:extLst>
                    <a:ext uri="{9D8B030D-6E8A-4147-A177-3AD203B41FA5}">
                      <a16:colId xmlns:a16="http://schemas.microsoft.com/office/drawing/2014/main" xmlns="" val="3306193167"/>
                    </a:ext>
                  </a:extLst>
                </a:gridCol>
                <a:gridCol w="739308">
                  <a:extLst>
                    <a:ext uri="{9D8B030D-6E8A-4147-A177-3AD203B41FA5}">
                      <a16:colId xmlns:a16="http://schemas.microsoft.com/office/drawing/2014/main" xmlns="" val="3353127960"/>
                    </a:ext>
                  </a:extLst>
                </a:gridCol>
                <a:gridCol w="673591">
                  <a:extLst>
                    <a:ext uri="{9D8B030D-6E8A-4147-A177-3AD203B41FA5}">
                      <a16:colId xmlns:a16="http://schemas.microsoft.com/office/drawing/2014/main" xmlns="" val="661500439"/>
                    </a:ext>
                  </a:extLst>
                </a:gridCol>
                <a:gridCol w="739308">
                  <a:extLst>
                    <a:ext uri="{9D8B030D-6E8A-4147-A177-3AD203B41FA5}">
                      <a16:colId xmlns:a16="http://schemas.microsoft.com/office/drawing/2014/main" xmlns="" val="1921770728"/>
                    </a:ext>
                  </a:extLst>
                </a:gridCol>
                <a:gridCol w="722878">
                  <a:extLst>
                    <a:ext uri="{9D8B030D-6E8A-4147-A177-3AD203B41FA5}">
                      <a16:colId xmlns:a16="http://schemas.microsoft.com/office/drawing/2014/main" xmlns="" val="395335036"/>
                    </a:ext>
                  </a:extLst>
                </a:gridCol>
                <a:gridCol w="772166">
                  <a:extLst>
                    <a:ext uri="{9D8B030D-6E8A-4147-A177-3AD203B41FA5}">
                      <a16:colId xmlns:a16="http://schemas.microsoft.com/office/drawing/2014/main" xmlns="" val="4168546631"/>
                    </a:ext>
                  </a:extLst>
                </a:gridCol>
                <a:gridCol w="624315">
                  <a:extLst>
                    <a:ext uri="{9D8B030D-6E8A-4147-A177-3AD203B41FA5}">
                      <a16:colId xmlns:a16="http://schemas.microsoft.com/office/drawing/2014/main" xmlns="" val="383198463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 (years)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8644261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K</a:t>
                      </a:r>
                      <a:r>
                        <a:rPr lang="en-US" sz="2000" u="none" strike="noStrike" baseline="-25000">
                          <a:effectLst/>
                        </a:rPr>
                        <a:t>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0.72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3.14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4638642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000000-0008-0000-0200-000002000000}"/>
                  </a:ext>
                </a:extLst>
              </p:cNvPr>
              <p:cNvSpPr/>
              <p:nvPr/>
            </p:nvSpPr>
            <p:spPr>
              <a:xfrm>
                <a:off x="7854053" y="2395498"/>
                <a:ext cx="4278079" cy="122944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lvl="1" algn="just">
                  <a:lnSpc>
                    <a:spcPct val="120000"/>
                  </a:lnSpc>
                  <a:spcAft>
                    <a:spcPts val="400"/>
                  </a:spcAft>
                  <a:buClr>
                    <a:srgbClr val="6076B4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1800" b="1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𝟔</m:t>
                              </m:r>
                            </m:e>
                          </m:rad>
                        </m:num>
                        <m:den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𝟓𝟕𝟕𝟐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𝒍𝒏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𝒍𝒏</m:t>
                              </m:r>
                              <m:d>
                                <m:dPr>
                                  <m:ctrlPr>
                                    <a:rPr lang="en-US" sz="18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</m:num>
                                    <m:den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8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000000-0008-0000-0200-0000020000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053" y="2395498"/>
                <a:ext cx="4278079" cy="12294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2250348"/>
              </p:ext>
            </p:extLst>
          </p:nvPr>
        </p:nvGraphicFramePr>
        <p:xfrm>
          <a:off x="2514599" y="3956501"/>
          <a:ext cx="7576460" cy="28803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06286">
                  <a:extLst>
                    <a:ext uri="{9D8B030D-6E8A-4147-A177-3AD203B41FA5}">
                      <a16:colId xmlns:a16="http://schemas.microsoft.com/office/drawing/2014/main" xmlns="" val="175065038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5348962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84925852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43663215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59678121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58138004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3847761305"/>
                    </a:ext>
                  </a:extLst>
                </a:gridCol>
              </a:tblGrid>
              <a:tr h="411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Duration (hr)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 (years)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7178730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428645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45.17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64.19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76.78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92.68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104.49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116.20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38740814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61.11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89.19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107.78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131.27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148.69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165.99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532021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77.34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128.14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161.77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204.27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235.80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267.10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53115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85.69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144.22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182.96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231.92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268.24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304.29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8348102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93.92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154.52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194.64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245.33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282.94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320.27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6832652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7815932"/>
              </p:ext>
            </p:extLst>
          </p:nvPr>
        </p:nvGraphicFramePr>
        <p:xfrm>
          <a:off x="2514599" y="1353287"/>
          <a:ext cx="7715001" cy="8854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22418">
                  <a:extLst>
                    <a:ext uri="{9D8B030D-6E8A-4147-A177-3AD203B41FA5}">
                      <a16:colId xmlns:a16="http://schemas.microsoft.com/office/drawing/2014/main" xmlns="" val="2589038639"/>
                    </a:ext>
                  </a:extLst>
                </a:gridCol>
                <a:gridCol w="481868">
                  <a:extLst>
                    <a:ext uri="{9D8B030D-6E8A-4147-A177-3AD203B41FA5}">
                      <a16:colId xmlns:a16="http://schemas.microsoft.com/office/drawing/2014/main" xmlns="" val="3615556594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2468563902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447248638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498053536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13501590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234958331"/>
                    </a:ext>
                  </a:extLst>
                </a:gridCol>
              </a:tblGrid>
              <a:tr h="44273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 dirty="0">
                          <a:effectLst/>
                        </a:rPr>
                        <a:t>Mean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µ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48.70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66.33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86.78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96.57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105.18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3342096150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</a:rPr>
                        <a:t>Std. Dev.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21.53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31.79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57.51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66.25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68.60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7786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65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897" y="274638"/>
            <a:ext cx="9202577" cy="79216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898" y="1447800"/>
            <a:ext cx="9202576" cy="5029200"/>
          </a:xfrm>
        </p:spPr>
        <p:txBody>
          <a:bodyPr>
            <a:normAutofit/>
          </a:bodyPr>
          <a:lstStyle/>
          <a:p>
            <a:pPr lvl="0" algn="just">
              <a:lnSpc>
                <a:spcPct val="130000"/>
              </a:lnSpc>
              <a:buClr>
                <a:srgbClr val="6076B4"/>
              </a:buClr>
            </a:pPr>
            <a:r>
              <a:rPr lang="en-US" sz="2400" dirty="0">
                <a:solidFill>
                  <a:srgbClr val="0070C0"/>
                </a:solidFill>
              </a:rPr>
              <a:t>Recent thinking- </a:t>
            </a:r>
            <a:r>
              <a:rPr lang="en-US" sz="2400" dirty="0">
                <a:solidFill>
                  <a:prstClr val="black"/>
                </a:solidFill>
              </a:rPr>
              <a:t>towards more sustainable drainage practices – is encouraging the use of more </a:t>
            </a:r>
            <a:r>
              <a:rPr lang="en-US" sz="2400" dirty="0">
                <a:solidFill>
                  <a:srgbClr val="0070C0"/>
                </a:solidFill>
              </a:rPr>
              <a:t>natural drainage</a:t>
            </a:r>
            <a:r>
              <a:rPr lang="en-US" sz="2400" dirty="0">
                <a:solidFill>
                  <a:prstClr val="black"/>
                </a:solidFill>
              </a:rPr>
              <a:t> arrangements wherever possible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Overall, urban drainage presents a classic set of modern environmental </a:t>
            </a:r>
            <a:r>
              <a:rPr lang="en-US" sz="2400" dirty="0">
                <a:solidFill>
                  <a:srgbClr val="0070C0"/>
                </a:solidFill>
              </a:rPr>
              <a:t>challenges</a:t>
            </a:r>
            <a:r>
              <a:rPr lang="en-US" sz="2400" dirty="0"/>
              <a:t>: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The need for </a:t>
            </a:r>
            <a:r>
              <a:rPr lang="en-US" sz="2200" dirty="0">
                <a:solidFill>
                  <a:srgbClr val="0070C0"/>
                </a:solidFill>
              </a:rPr>
              <a:t>cost effective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70C0"/>
                </a:solidFill>
              </a:rPr>
              <a:t>socially acceptable </a:t>
            </a:r>
            <a:r>
              <a:rPr lang="en-US" sz="2200" dirty="0"/>
              <a:t>technical improvements in </a:t>
            </a:r>
            <a:r>
              <a:rPr lang="en-US" sz="2200" dirty="0">
                <a:solidFill>
                  <a:srgbClr val="0070C0"/>
                </a:solidFill>
              </a:rPr>
              <a:t>existing systems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The need for assessment of the </a:t>
            </a:r>
            <a:r>
              <a:rPr lang="en-US" sz="2200" dirty="0">
                <a:solidFill>
                  <a:srgbClr val="0070C0"/>
                </a:solidFill>
              </a:rPr>
              <a:t>impact</a:t>
            </a:r>
            <a:r>
              <a:rPr lang="en-US" sz="2200" dirty="0"/>
              <a:t> of existing systems</a:t>
            </a:r>
          </a:p>
          <a:p>
            <a:pPr lvl="1" algn="just">
              <a:lnSpc>
                <a:spcPct val="130000"/>
              </a:lnSpc>
            </a:pPr>
            <a:r>
              <a:rPr lang="en-US" sz="2200" dirty="0"/>
              <a:t>The need to search for </a:t>
            </a:r>
            <a:r>
              <a:rPr lang="en-US" sz="2200" dirty="0">
                <a:solidFill>
                  <a:srgbClr val="0070C0"/>
                </a:solidFill>
              </a:rPr>
              <a:t>sustainable solutions</a:t>
            </a:r>
          </a:p>
        </p:txBody>
      </p:sp>
      <p:pic>
        <p:nvPicPr>
          <p:cNvPr id="4" name="Picture 12" descr="http://news.bbc.co.uk/media/images/47053000/jpg/_47053230_245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58" y="5456044"/>
            <a:ext cx="2100776" cy="140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30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analysis_Example  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695BDA37-6E95-4546-B14E-D1D1262440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8231500"/>
              </p:ext>
            </p:extLst>
          </p:nvPr>
        </p:nvGraphicFramePr>
        <p:xfrm>
          <a:off x="2514598" y="1583872"/>
          <a:ext cx="9095015" cy="515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4426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analysis_Example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18295" y="1093412"/>
            <a:ext cx="6165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 rainfall intensity (mm/</a:t>
            </a:r>
            <a:r>
              <a:rPr lang="en-US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hr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) for different durations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2832451"/>
              </p:ext>
            </p:extLst>
          </p:nvPr>
        </p:nvGraphicFramePr>
        <p:xfrm>
          <a:off x="2376942" y="1537778"/>
          <a:ext cx="4546370" cy="53111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45165">
                  <a:extLst>
                    <a:ext uri="{9D8B030D-6E8A-4147-A177-3AD203B41FA5}">
                      <a16:colId xmlns="" xmlns:a16="http://schemas.microsoft.com/office/drawing/2014/main" val="1893057543"/>
                    </a:ext>
                  </a:extLst>
                </a:gridCol>
                <a:gridCol w="800241">
                  <a:extLst>
                    <a:ext uri="{9D8B030D-6E8A-4147-A177-3AD203B41FA5}">
                      <a16:colId xmlns="" xmlns:a16="http://schemas.microsoft.com/office/drawing/2014/main" val="904612427"/>
                    </a:ext>
                  </a:extLst>
                </a:gridCol>
                <a:gridCol w="800241">
                  <a:extLst>
                    <a:ext uri="{9D8B030D-6E8A-4147-A177-3AD203B41FA5}">
                      <a16:colId xmlns="" xmlns:a16="http://schemas.microsoft.com/office/drawing/2014/main" val="2578008924"/>
                    </a:ext>
                  </a:extLst>
                </a:gridCol>
                <a:gridCol w="800241">
                  <a:extLst>
                    <a:ext uri="{9D8B030D-6E8A-4147-A177-3AD203B41FA5}">
                      <a16:colId xmlns="" xmlns:a16="http://schemas.microsoft.com/office/drawing/2014/main" val="1384748768"/>
                    </a:ext>
                  </a:extLst>
                </a:gridCol>
                <a:gridCol w="800241">
                  <a:extLst>
                    <a:ext uri="{9D8B030D-6E8A-4147-A177-3AD203B41FA5}">
                      <a16:colId xmlns="" xmlns:a16="http://schemas.microsoft.com/office/drawing/2014/main" val="2074292920"/>
                    </a:ext>
                  </a:extLst>
                </a:gridCol>
                <a:gridCol w="800241">
                  <a:extLst>
                    <a:ext uri="{9D8B030D-6E8A-4147-A177-3AD203B41FA5}">
                      <a16:colId xmlns="" xmlns:a16="http://schemas.microsoft.com/office/drawing/2014/main" val="1908243614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Year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94413519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1969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17.35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9.36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81088164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38998648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26.45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13.57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28201448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00092047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26.95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9.25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64855814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52.4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31.2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13.87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11192864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3.97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1776258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21.45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5.38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24116621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22.25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8462284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35.5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695171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1979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58.5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22.08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11.30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83091341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28.5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13.67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675462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29.3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5.43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96366737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21.9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06288256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36929976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37.05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5.10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21207785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1931405"/>
              </p:ext>
            </p:extLst>
          </p:nvPr>
        </p:nvGraphicFramePr>
        <p:xfrm>
          <a:off x="7170346" y="1537778"/>
          <a:ext cx="4651542" cy="53111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75257">
                  <a:extLst>
                    <a:ext uri="{9D8B030D-6E8A-4147-A177-3AD203B41FA5}">
                      <a16:colId xmlns="" xmlns:a16="http://schemas.microsoft.com/office/drawing/2014/main" val="2394821946"/>
                    </a:ext>
                  </a:extLst>
                </a:gridCol>
                <a:gridCol w="775257">
                  <a:extLst>
                    <a:ext uri="{9D8B030D-6E8A-4147-A177-3AD203B41FA5}">
                      <a16:colId xmlns="" xmlns:a16="http://schemas.microsoft.com/office/drawing/2014/main" val="3552222487"/>
                    </a:ext>
                  </a:extLst>
                </a:gridCol>
                <a:gridCol w="775257">
                  <a:extLst>
                    <a:ext uri="{9D8B030D-6E8A-4147-A177-3AD203B41FA5}">
                      <a16:colId xmlns="" xmlns:a16="http://schemas.microsoft.com/office/drawing/2014/main" val="817453203"/>
                    </a:ext>
                  </a:extLst>
                </a:gridCol>
                <a:gridCol w="775257">
                  <a:extLst>
                    <a:ext uri="{9D8B030D-6E8A-4147-A177-3AD203B41FA5}">
                      <a16:colId xmlns="" xmlns:a16="http://schemas.microsoft.com/office/drawing/2014/main" val="1443258524"/>
                    </a:ext>
                  </a:extLst>
                </a:gridCol>
                <a:gridCol w="775257">
                  <a:extLst>
                    <a:ext uri="{9D8B030D-6E8A-4147-A177-3AD203B41FA5}">
                      <a16:colId xmlns="" xmlns:a16="http://schemas.microsoft.com/office/drawing/2014/main" val="1326350088"/>
                    </a:ext>
                  </a:extLst>
                </a:gridCol>
                <a:gridCol w="775257">
                  <a:extLst>
                    <a:ext uri="{9D8B030D-6E8A-4147-A177-3AD203B41FA5}">
                      <a16:colId xmlns="" xmlns:a16="http://schemas.microsoft.com/office/drawing/2014/main" val="630951604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16.32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8.66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0479647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27.95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5288132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148.8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105.4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62.93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36.07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18.70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29050585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1989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60594997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35.95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13.28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5673529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24.65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40049913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1992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12.67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551768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34.3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18.35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5.73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32714916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19.35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381432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6.02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16512129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14.30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76866657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35.55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24.32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15.19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6233197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18.65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5.02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32107336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1999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31.45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7.56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8074246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39.15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14.05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15195954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46.8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15.98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78282512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2003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43.25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17.68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4.45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9279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045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/>
              <a:t>IDF analysis_Example 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1366469"/>
              </p:ext>
            </p:extLst>
          </p:nvPr>
        </p:nvGraphicFramePr>
        <p:xfrm>
          <a:off x="2514599" y="2640425"/>
          <a:ext cx="5339455" cy="9144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67889">
                  <a:extLst>
                    <a:ext uri="{9D8B030D-6E8A-4147-A177-3AD203B41FA5}">
                      <a16:colId xmlns:a16="http://schemas.microsoft.com/office/drawing/2014/main" xmlns="" val="3306193167"/>
                    </a:ext>
                  </a:extLst>
                </a:gridCol>
                <a:gridCol w="739308">
                  <a:extLst>
                    <a:ext uri="{9D8B030D-6E8A-4147-A177-3AD203B41FA5}">
                      <a16:colId xmlns:a16="http://schemas.microsoft.com/office/drawing/2014/main" xmlns="" val="3353127960"/>
                    </a:ext>
                  </a:extLst>
                </a:gridCol>
                <a:gridCol w="673591">
                  <a:extLst>
                    <a:ext uri="{9D8B030D-6E8A-4147-A177-3AD203B41FA5}">
                      <a16:colId xmlns:a16="http://schemas.microsoft.com/office/drawing/2014/main" xmlns="" val="661500439"/>
                    </a:ext>
                  </a:extLst>
                </a:gridCol>
                <a:gridCol w="739308">
                  <a:extLst>
                    <a:ext uri="{9D8B030D-6E8A-4147-A177-3AD203B41FA5}">
                      <a16:colId xmlns:a16="http://schemas.microsoft.com/office/drawing/2014/main" xmlns="" val="1921770728"/>
                    </a:ext>
                  </a:extLst>
                </a:gridCol>
                <a:gridCol w="722878">
                  <a:extLst>
                    <a:ext uri="{9D8B030D-6E8A-4147-A177-3AD203B41FA5}">
                      <a16:colId xmlns:a16="http://schemas.microsoft.com/office/drawing/2014/main" xmlns="" val="395335036"/>
                    </a:ext>
                  </a:extLst>
                </a:gridCol>
                <a:gridCol w="772166">
                  <a:extLst>
                    <a:ext uri="{9D8B030D-6E8A-4147-A177-3AD203B41FA5}">
                      <a16:colId xmlns:a16="http://schemas.microsoft.com/office/drawing/2014/main" xmlns="" val="4168546631"/>
                    </a:ext>
                  </a:extLst>
                </a:gridCol>
                <a:gridCol w="624315">
                  <a:extLst>
                    <a:ext uri="{9D8B030D-6E8A-4147-A177-3AD203B41FA5}">
                      <a16:colId xmlns:a16="http://schemas.microsoft.com/office/drawing/2014/main" xmlns="" val="383198463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 (years)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8644261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K</a:t>
                      </a:r>
                      <a:r>
                        <a:rPr lang="en-US" sz="2000" u="none" strike="noStrike" baseline="-25000">
                          <a:effectLst/>
                        </a:rPr>
                        <a:t>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0.72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3.14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4638642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000000-0008-0000-0200-000002000000}"/>
                  </a:ext>
                </a:extLst>
              </p:cNvPr>
              <p:cNvSpPr/>
              <p:nvPr/>
            </p:nvSpPr>
            <p:spPr>
              <a:xfrm>
                <a:off x="7854053" y="2395498"/>
                <a:ext cx="4278079" cy="122944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lvl="1" algn="just">
                  <a:lnSpc>
                    <a:spcPct val="120000"/>
                  </a:lnSpc>
                  <a:spcAft>
                    <a:spcPts val="400"/>
                  </a:spcAft>
                  <a:buClr>
                    <a:srgbClr val="6076B4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sz="1800" b="1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𝟔</m:t>
                              </m:r>
                            </m:e>
                          </m:rad>
                        </m:num>
                        <m:den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𝟓𝟕𝟕𝟐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𝒍𝒏</m:t>
                          </m:r>
                          <m:d>
                            <m:dPr>
                              <m:ctrlP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𝒍𝒏</m:t>
                              </m:r>
                              <m:d>
                                <m:dPr>
                                  <m:ctrlPr>
                                    <a:rPr lang="en-US" sz="18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</m:num>
                                    <m:den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8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000000-0008-0000-0200-0000020000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053" y="2395498"/>
                <a:ext cx="4278079" cy="12294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2250348"/>
              </p:ext>
            </p:extLst>
          </p:nvPr>
        </p:nvGraphicFramePr>
        <p:xfrm>
          <a:off x="2514599" y="3956501"/>
          <a:ext cx="7576460" cy="28803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06286">
                  <a:extLst>
                    <a:ext uri="{9D8B030D-6E8A-4147-A177-3AD203B41FA5}">
                      <a16:colId xmlns:a16="http://schemas.microsoft.com/office/drawing/2014/main" xmlns="" val="175065038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5348962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84925852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43663215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59678121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158138004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3847761305"/>
                    </a:ext>
                  </a:extLst>
                </a:gridCol>
              </a:tblGrid>
              <a:tr h="411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Duration (hr)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 (years)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7178730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9428645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45.17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64.19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76.78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92.68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104.49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116.20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38740814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61.11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89.19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107.78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131.27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148.69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165.99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532021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77.34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128.14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161.77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204.27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235.80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267.10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53115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85.69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144.22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182.96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231.92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268.24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304.29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83481028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93.92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154.52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194.64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245.33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282.94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320.27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6832652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7815932"/>
              </p:ext>
            </p:extLst>
          </p:nvPr>
        </p:nvGraphicFramePr>
        <p:xfrm>
          <a:off x="2514599" y="1353287"/>
          <a:ext cx="7715001" cy="8854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22418">
                  <a:extLst>
                    <a:ext uri="{9D8B030D-6E8A-4147-A177-3AD203B41FA5}">
                      <a16:colId xmlns:a16="http://schemas.microsoft.com/office/drawing/2014/main" xmlns="" val="2589038639"/>
                    </a:ext>
                  </a:extLst>
                </a:gridCol>
                <a:gridCol w="481868">
                  <a:extLst>
                    <a:ext uri="{9D8B030D-6E8A-4147-A177-3AD203B41FA5}">
                      <a16:colId xmlns:a16="http://schemas.microsoft.com/office/drawing/2014/main" xmlns="" val="3615556594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2468563902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447248638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498053536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13501590"/>
                    </a:ext>
                  </a:extLst>
                </a:gridCol>
                <a:gridCol w="1102143">
                  <a:extLst>
                    <a:ext uri="{9D8B030D-6E8A-4147-A177-3AD203B41FA5}">
                      <a16:colId xmlns:a16="http://schemas.microsoft.com/office/drawing/2014/main" xmlns="" val="1234958331"/>
                    </a:ext>
                  </a:extLst>
                </a:gridCol>
              </a:tblGrid>
              <a:tr h="44273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 dirty="0">
                          <a:effectLst/>
                        </a:rPr>
                        <a:t>Mean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µ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48.70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66.33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86.78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96.57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105.18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3342096150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u="none" strike="noStrike">
                          <a:effectLst/>
                        </a:rPr>
                        <a:t>Std. Dev.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21.53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31.79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57.51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66.25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68.60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7786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65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analysis_Example  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6313073"/>
              </p:ext>
            </p:extLst>
          </p:nvPr>
        </p:nvGraphicFramePr>
        <p:xfrm>
          <a:off x="2220685" y="1224643"/>
          <a:ext cx="9748157" cy="542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0829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analysis_Steps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08" y="1618817"/>
            <a:ext cx="4854704" cy="4128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5274" y="1720840"/>
            <a:ext cx="4977244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In a </a:t>
            </a:r>
            <a:r>
              <a:rPr lang="en-US" sz="2200" b="1" dirty="0">
                <a:solidFill>
                  <a:srgbClr val="0070C0"/>
                </a:solidFill>
              </a:rPr>
              <a:t>time duration of 90 minutes</a:t>
            </a:r>
            <a:r>
              <a:rPr lang="en-US" sz="2200" dirty="0"/>
              <a:t>, a location could experience a peak </a:t>
            </a:r>
            <a:r>
              <a:rPr lang="en-US" sz="2200" b="1" dirty="0">
                <a:solidFill>
                  <a:srgbClr val="0070C0"/>
                </a:solidFill>
              </a:rPr>
              <a:t>2 in/</a:t>
            </a:r>
            <a:r>
              <a:rPr lang="en-US" sz="2200" b="1" dirty="0" err="1">
                <a:solidFill>
                  <a:srgbClr val="0070C0"/>
                </a:solidFill>
              </a:rPr>
              <a:t>hr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storm once every </a:t>
            </a:r>
            <a:r>
              <a:rPr lang="en-US" sz="2200" b="1" dirty="0">
                <a:solidFill>
                  <a:srgbClr val="0070C0"/>
                </a:solidFill>
              </a:rPr>
              <a:t>20 years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>
                <a:solidFill>
                  <a:srgbClr val="0070C0"/>
                </a:solidFill>
              </a:rPr>
              <a:t>20-yr 90-min </a:t>
            </a:r>
            <a:r>
              <a:rPr lang="en-US" sz="2200" dirty="0"/>
              <a:t>design storm for the location would have a depth of </a:t>
            </a:r>
            <a:r>
              <a:rPr lang="en-US" sz="2200" b="1" dirty="0">
                <a:solidFill>
                  <a:srgbClr val="0070C0"/>
                </a:solidFill>
              </a:rPr>
              <a:t>P = </a:t>
            </a:r>
            <a:r>
              <a:rPr lang="en-US" sz="2200" b="1" dirty="0" smtClean="0">
                <a:solidFill>
                  <a:srgbClr val="0070C0"/>
                </a:solidFill>
              </a:rPr>
              <a:t>3 </a:t>
            </a:r>
            <a:r>
              <a:rPr lang="en-US" sz="2200" b="1" dirty="0">
                <a:solidFill>
                  <a:srgbClr val="0070C0"/>
                </a:solidFill>
              </a:rPr>
              <a:t>in</a:t>
            </a:r>
            <a:endParaRPr lang="am-ET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9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99" y="443342"/>
            <a:ext cx="8943109" cy="665018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t-BR" dirty="0"/>
              <a:t>IDF analysis_Steps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47497" y="1201430"/>
            <a:ext cx="494953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A </a:t>
            </a:r>
            <a:r>
              <a:rPr lang="en-US" sz="2200" b="1" dirty="0">
                <a:solidFill>
                  <a:srgbClr val="0070C0"/>
                </a:solidFill>
              </a:rPr>
              <a:t>20-yr 30-min </a:t>
            </a:r>
            <a:r>
              <a:rPr lang="en-US" sz="2200" dirty="0"/>
              <a:t>design storm would have an intensity of </a:t>
            </a:r>
            <a:r>
              <a:rPr lang="en-US" sz="2200" b="1" dirty="0">
                <a:solidFill>
                  <a:srgbClr val="0070C0"/>
                </a:solidFill>
              </a:rPr>
              <a:t>4.6 in/</a:t>
            </a:r>
            <a:r>
              <a:rPr lang="en-US" sz="2200" b="1" dirty="0" err="1">
                <a:solidFill>
                  <a:srgbClr val="0070C0"/>
                </a:solidFill>
              </a:rPr>
              <a:t>hr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but with a depth of only </a:t>
            </a:r>
            <a:r>
              <a:rPr lang="en-US" sz="2200" b="1" dirty="0">
                <a:solidFill>
                  <a:srgbClr val="0070C0"/>
                </a:solidFill>
              </a:rPr>
              <a:t>2.3 in.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Although the latter storm produces </a:t>
            </a:r>
            <a:r>
              <a:rPr lang="en-US" sz="2200" b="1" dirty="0">
                <a:solidFill>
                  <a:srgbClr val="0070C0"/>
                </a:solidFill>
              </a:rPr>
              <a:t>less depth</a:t>
            </a:r>
            <a:r>
              <a:rPr lang="en-US" sz="2200" dirty="0"/>
              <a:t>, its </a:t>
            </a:r>
            <a:r>
              <a:rPr lang="en-US" sz="2200" b="1" dirty="0">
                <a:solidFill>
                  <a:srgbClr val="FF0000"/>
                </a:solidFill>
              </a:rPr>
              <a:t>high intensity could be the governing factor </a:t>
            </a:r>
            <a:r>
              <a:rPr lang="en-US" sz="2200" dirty="0"/>
              <a:t>in determining the </a:t>
            </a:r>
            <a:r>
              <a:rPr lang="en-US" sz="2200" b="1" dirty="0">
                <a:solidFill>
                  <a:srgbClr val="FF0000"/>
                </a:solidFill>
              </a:rPr>
              <a:t>size of drainage works</a:t>
            </a:r>
            <a:r>
              <a:rPr lang="en-US" sz="2200" dirty="0"/>
              <a:t>.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 probability of occurrence of both storms would be the same</a:t>
            </a:r>
            <a:endParaRPr lang="am-ET" sz="2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32" y="1368065"/>
            <a:ext cx="4657725" cy="3943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3895" y="5757260"/>
            <a:ext cx="1050810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Because the rainfall intensity is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important determinant of the hydrologic response, it is important to specify both the depth and duration (or intensity and duration) and not just the total volume (i.e., depth).</a:t>
            </a:r>
          </a:p>
        </p:txBody>
      </p:sp>
    </p:spTree>
    <p:extLst>
      <p:ext uri="{BB962C8B-B14F-4D97-AF65-F5344CB8AC3E}">
        <p14:creationId xmlns="" xmlns:p14="http://schemas.microsoft.com/office/powerpoint/2010/main" val="22339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IDF curves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IDF curves usually represented by an </a:t>
            </a:r>
            <a:r>
              <a:rPr lang="en-US" sz="2600" dirty="0">
                <a:solidFill>
                  <a:srgbClr val="0070C0"/>
                </a:solidFill>
              </a:rPr>
              <a:t>empirical formula</a:t>
            </a:r>
            <a:r>
              <a:rPr lang="en-US" sz="2600" dirty="0"/>
              <a:t> which has one of the following different forms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600" i="1" dirty="0">
              <a:solidFill>
                <a:srgbClr val="0070C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600" i="1" dirty="0">
              <a:solidFill>
                <a:srgbClr val="0070C0"/>
              </a:solidFill>
            </a:endParaRPr>
          </a:p>
          <a:p>
            <a:pPr marL="274320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000" dirty="0"/>
          </a:p>
          <a:p>
            <a:pPr marL="274320" lvl="1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400" dirty="0"/>
              <a:t>Where</a:t>
            </a:r>
            <a:r>
              <a:rPr lang="en-US" sz="2000" dirty="0"/>
              <a:t> </a:t>
            </a:r>
          </a:p>
          <a:p>
            <a:pPr marL="1200150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i = intensity in mm/</a:t>
            </a:r>
            <a:r>
              <a:rPr lang="en-US" sz="2000" dirty="0" err="1"/>
              <a:t>hr</a:t>
            </a:r>
            <a:endParaRPr lang="en-US" sz="2000" dirty="0"/>
          </a:p>
          <a:p>
            <a:pPr marL="1200150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T = return period in years</a:t>
            </a:r>
          </a:p>
          <a:p>
            <a:pPr marL="1200150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t</a:t>
            </a:r>
            <a:r>
              <a:rPr lang="en-US" sz="2000" baseline="-25000" dirty="0"/>
              <a:t>d</a:t>
            </a:r>
            <a:r>
              <a:rPr lang="en-US" sz="2000" dirty="0"/>
              <a:t> = rainfall duration in minutes</a:t>
            </a:r>
          </a:p>
          <a:p>
            <a:pPr marL="1200150" lvl="2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a, m and e are coefficients representing local condition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173793" y="2971800"/>
                <a:ext cx="2111219" cy="951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sz="260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  <m:sup/>
                              </m:sSubSup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058" y="2971801"/>
                <a:ext cx="2814959" cy="951735"/>
              </a:xfrm>
              <a:prstGeom prst="rect">
                <a:avLst/>
              </a:prstGeom>
              <a:blipFill rotWithShape="1">
                <a:blip r:embed="rId2"/>
                <a:stretch>
                  <a:fillRect r="-6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47800" y="3018988"/>
                <a:ext cx="1958548" cy="952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0070C0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sz="26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6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p>
                          </m:sSubSup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US" sz="26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3018989"/>
                <a:ext cx="2611397" cy="952761"/>
              </a:xfrm>
              <a:prstGeom prst="rect">
                <a:avLst/>
              </a:prstGeom>
              <a:blipFill rotWithShape="1">
                <a:blip r:embed="rId3"/>
                <a:stretch>
                  <a:fillRect r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4543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600" dirty="0"/>
              <a:t>Runoff estimation for h</a:t>
            </a:r>
            <a:r>
              <a:rPr lang="en-US" sz="2600" dirty="0">
                <a:solidFill>
                  <a:srgbClr val="0070C0"/>
                </a:solidFill>
              </a:rPr>
              <a:t>ydraulic sizing of storm water runoff facilities</a:t>
            </a:r>
            <a:r>
              <a:rPr lang="en-US" sz="2600" dirty="0"/>
              <a:t> such as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200" dirty="0"/>
              <a:t>pipe systems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200" dirty="0"/>
              <a:t>storm inlets and culverts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200" dirty="0"/>
              <a:t>small open channels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200" dirty="0"/>
              <a:t>detention facilities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4419600"/>
            <a:ext cx="40767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9" y="4495800"/>
            <a:ext cx="426155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21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600" dirty="0"/>
              <a:t>Many different approaches</a:t>
            </a:r>
          </a:p>
          <a:p>
            <a:pPr marL="731520" lvl="1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Statistical analysis of the flood records</a:t>
            </a:r>
          </a:p>
          <a:p>
            <a:pPr marL="731520" lvl="1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Regression equations</a:t>
            </a:r>
          </a:p>
          <a:p>
            <a:pPr marL="731520" lvl="1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Rational method</a:t>
            </a:r>
          </a:p>
          <a:p>
            <a:pPr marL="731520" lvl="1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400" dirty="0"/>
              <a:t>Hydrograph method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09"/>
          <a:stretch/>
        </p:blipFill>
        <p:spPr bwMode="auto">
          <a:xfrm>
            <a:off x="6197600" y="3829391"/>
            <a:ext cx="5994400" cy="302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49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0070C0"/>
                </a:solidFill>
              </a:rPr>
              <a:t>Statistical analysis of the flood records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empirical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calibrates a </a:t>
            </a:r>
            <a:r>
              <a:rPr lang="en-US" sz="2400" dirty="0">
                <a:solidFill>
                  <a:srgbClr val="0070C0"/>
                </a:solidFill>
              </a:rPr>
              <a:t>probability model </a:t>
            </a:r>
            <a:r>
              <a:rPr lang="en-US" sz="2400" dirty="0"/>
              <a:t>with peak annual </a:t>
            </a:r>
            <a:r>
              <a:rPr lang="en-US" sz="2400" dirty="0">
                <a:solidFill>
                  <a:srgbClr val="0070C0"/>
                </a:solidFill>
              </a:rPr>
              <a:t>discharge observations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relates </a:t>
            </a:r>
            <a:r>
              <a:rPr lang="en-US" sz="2400" dirty="0">
                <a:solidFill>
                  <a:srgbClr val="0070C0"/>
                </a:solidFill>
              </a:rPr>
              <a:t>design flow </a:t>
            </a:r>
            <a:r>
              <a:rPr lang="en-US" sz="2400" dirty="0"/>
              <a:t>magnitude to </a:t>
            </a:r>
            <a:r>
              <a:rPr lang="en-US" sz="2400" dirty="0">
                <a:solidFill>
                  <a:srgbClr val="0070C0"/>
                </a:solidFill>
              </a:rPr>
              <a:t>frequency</a:t>
            </a:r>
            <a:r>
              <a:rPr lang="en-US" sz="2400" dirty="0"/>
              <a:t> directly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does not consider </a:t>
            </a:r>
            <a:r>
              <a:rPr lang="en-US" sz="2400" dirty="0">
                <a:solidFill>
                  <a:srgbClr val="0070C0"/>
                </a:solidFill>
              </a:rPr>
              <a:t>rainfall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0070C0"/>
                </a:solidFill>
              </a:rPr>
              <a:t>catchment properties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0070C0"/>
                </a:solidFill>
              </a:rPr>
              <a:t>processes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useful where records of </a:t>
            </a:r>
            <a:r>
              <a:rPr lang="en-US" sz="2400" dirty="0">
                <a:solidFill>
                  <a:srgbClr val="0070C0"/>
                </a:solidFill>
              </a:rPr>
              <a:t>more than 20 years </a:t>
            </a:r>
            <a:r>
              <a:rPr lang="en-US" sz="2400" b="1" dirty="0">
                <a:solidFill>
                  <a:srgbClr val="0070C0"/>
                </a:solidFill>
              </a:rPr>
              <a:t>runoff data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are available at or on the same location near the drainage facility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5859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612" y="274638"/>
            <a:ext cx="9529824" cy="669742"/>
          </a:xfr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Basic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732" y="1447800"/>
            <a:ext cx="9819250" cy="5181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600" dirty="0"/>
              <a:t>What do we mean by:</a:t>
            </a:r>
          </a:p>
          <a:p>
            <a:pPr marL="457200" lvl="1" indent="-236538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Urban drainage</a:t>
            </a:r>
          </a:p>
          <a:p>
            <a:pPr lvl="1" algn="just">
              <a:lnSpc>
                <a:spcPct val="130000"/>
              </a:lnSpc>
              <a:buFont typeface="Symbol" panose="05050102010706020507" pitchFamily="18" charset="2"/>
              <a:buChar char="Ö"/>
            </a:pPr>
            <a:r>
              <a:rPr lang="en-US" sz="2200" dirty="0"/>
              <a:t>Urban land and water management through the processes of </a:t>
            </a:r>
            <a:r>
              <a:rPr lang="en-US" sz="2200" dirty="0">
                <a:solidFill>
                  <a:srgbClr val="0070C0"/>
                </a:solidFill>
              </a:rPr>
              <a:t>collecting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removing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excessive rain water </a:t>
            </a:r>
            <a:r>
              <a:rPr lang="en-US" sz="2200" dirty="0"/>
              <a:t>(urban surface runoff/storm water) and </a:t>
            </a:r>
            <a:r>
              <a:rPr lang="en-US" sz="2200" dirty="0">
                <a:solidFill>
                  <a:srgbClr val="0070C0"/>
                </a:solidFill>
              </a:rPr>
              <a:t>sewage/ wastewater </a:t>
            </a:r>
            <a:r>
              <a:rPr lang="en-US" sz="2200" dirty="0"/>
              <a:t>from urban areas</a:t>
            </a:r>
          </a:p>
          <a:p>
            <a:pPr lvl="1" algn="just">
              <a:lnSpc>
                <a:spcPct val="130000"/>
              </a:lnSpc>
            </a:pPr>
            <a:endParaRPr lang="en-US" sz="1050" dirty="0"/>
          </a:p>
          <a:p>
            <a:pPr lvl="1" algn="just">
              <a:lnSpc>
                <a:spcPct val="130000"/>
              </a:lnSpc>
              <a:buFont typeface="Symbol" panose="05050102010706020507" pitchFamily="18" charset="2"/>
              <a:buChar char="Ö"/>
            </a:pPr>
            <a:r>
              <a:rPr lang="en-US" sz="2200" dirty="0">
                <a:solidFill>
                  <a:prstClr val="black"/>
                </a:solidFill>
              </a:rPr>
              <a:t>Urban land and water management through the processes of redirecting water in space and time manipulating </a:t>
            </a:r>
            <a:r>
              <a:rPr lang="en-US" sz="2200" dirty="0">
                <a:solidFill>
                  <a:srgbClr val="0070C0"/>
                </a:solidFill>
              </a:rPr>
              <a:t>water levels </a:t>
            </a:r>
            <a:r>
              <a:rPr lang="en-US" sz="2200" dirty="0">
                <a:solidFill>
                  <a:prstClr val="black"/>
                </a:solidFill>
              </a:rPr>
              <a:t>in urban areas</a:t>
            </a:r>
            <a:endParaRPr lang="en-US" sz="2200" dirty="0"/>
          </a:p>
          <a:p>
            <a:pPr>
              <a:lnSpc>
                <a:spcPct val="130000"/>
              </a:lnSpc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5520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600" b="1" dirty="0">
                <a:solidFill>
                  <a:srgbClr val="0070C0"/>
                </a:solidFill>
              </a:rPr>
              <a:t> Regression equations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empirical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use </a:t>
            </a:r>
            <a:r>
              <a:rPr lang="en-US" sz="2400" dirty="0">
                <a:solidFill>
                  <a:srgbClr val="0070C0"/>
                </a:solidFill>
              </a:rPr>
              <a:t>equations</a:t>
            </a:r>
            <a:r>
              <a:rPr lang="en-US" sz="2400" dirty="0"/>
              <a:t> previously developed through </a:t>
            </a:r>
            <a:r>
              <a:rPr lang="en-US" sz="2400" dirty="0">
                <a:solidFill>
                  <a:srgbClr val="0070C0"/>
                </a:solidFill>
              </a:rPr>
              <a:t>statistical analysis </a:t>
            </a:r>
            <a:r>
              <a:rPr lang="en-US" sz="2400" dirty="0"/>
              <a:t>to predict the </a:t>
            </a:r>
            <a:r>
              <a:rPr lang="en-US" sz="2400" dirty="0">
                <a:solidFill>
                  <a:srgbClr val="0070C0"/>
                </a:solidFill>
              </a:rPr>
              <a:t>peak discharge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the equations relate </a:t>
            </a:r>
            <a:r>
              <a:rPr lang="en-US" sz="2400" dirty="0">
                <a:solidFill>
                  <a:srgbClr val="0070C0"/>
                </a:solidFill>
              </a:rPr>
              <a:t>peak discharges </a:t>
            </a:r>
            <a:r>
              <a:rPr lang="en-US" sz="2400" dirty="0"/>
              <a:t>to various watershed characteristics, including area, mean annual precipitation, and slope     (</a:t>
            </a:r>
            <a:r>
              <a:rPr lang="en-US" sz="2400" dirty="0" err="1"/>
              <a:t>Q</a:t>
            </a:r>
            <a:r>
              <a:rPr lang="en-US" sz="2400" baseline="-25000" dirty="0" err="1"/>
              <a:t>p</a:t>
            </a:r>
            <a:r>
              <a:rPr lang="en-US" sz="2400" dirty="0"/>
              <a:t> = </a:t>
            </a:r>
            <a:r>
              <a:rPr lang="en-US" sz="2400" i="1" dirty="0"/>
              <a:t>f</a:t>
            </a:r>
            <a:r>
              <a:rPr lang="en-US" sz="2400" dirty="0"/>
              <a:t>(A, P, S …)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useful </a:t>
            </a:r>
            <a:r>
              <a:rPr lang="en-US" sz="2400" dirty="0">
                <a:solidFill>
                  <a:srgbClr val="0070C0"/>
                </a:solidFill>
              </a:rPr>
              <a:t>if </a:t>
            </a:r>
            <a:r>
              <a:rPr lang="en-US" sz="2400" b="1" dirty="0">
                <a:solidFill>
                  <a:srgbClr val="0070C0"/>
                </a:solidFill>
              </a:rPr>
              <a:t>flood</a:t>
            </a:r>
            <a:r>
              <a:rPr lang="en-US" sz="2400" dirty="0">
                <a:solidFill>
                  <a:srgbClr val="0070C0"/>
                </a:solidFill>
              </a:rPr>
              <a:t> records are not available </a:t>
            </a:r>
            <a:r>
              <a:rPr lang="en-US" sz="2400" dirty="0"/>
              <a:t>at or near the project site, or other methods are judged inappropriate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0829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600" b="1" dirty="0">
                <a:solidFill>
                  <a:srgbClr val="0070C0"/>
                </a:solidFill>
              </a:rPr>
              <a:t> Rational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simple conceptual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estimates </a:t>
            </a:r>
            <a:r>
              <a:rPr lang="en-US" sz="2400" dirty="0">
                <a:solidFill>
                  <a:srgbClr val="0070C0"/>
                </a:solidFill>
              </a:rPr>
              <a:t>peak runoff rate</a:t>
            </a:r>
            <a:r>
              <a:rPr lang="en-US" sz="2400" dirty="0"/>
              <a:t> for a selected </a:t>
            </a:r>
            <a:r>
              <a:rPr lang="en-US" sz="2400" dirty="0">
                <a:solidFill>
                  <a:srgbClr val="0070C0"/>
                </a:solidFill>
              </a:rPr>
              <a:t>frequency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appropriate for urban and rural catchments </a:t>
            </a:r>
            <a:r>
              <a:rPr lang="en-US" sz="2400" dirty="0">
                <a:solidFill>
                  <a:srgbClr val="0070C0"/>
                </a:solidFill>
              </a:rPr>
              <a:t>less than 80 hectares</a:t>
            </a:r>
            <a:r>
              <a:rPr lang="en-US" sz="2400" dirty="0"/>
              <a:t> in which natural or man-made </a:t>
            </a:r>
            <a:r>
              <a:rPr lang="en-US" sz="2400" dirty="0">
                <a:solidFill>
                  <a:srgbClr val="0070C0"/>
                </a:solidFill>
              </a:rPr>
              <a:t>storage is minor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relies on an assumption that the design flow of a specified </a:t>
            </a:r>
            <a:r>
              <a:rPr lang="en-US" sz="2400" dirty="0">
                <a:solidFill>
                  <a:srgbClr val="0070C0"/>
                </a:solidFill>
              </a:rPr>
              <a:t>frequency</a:t>
            </a:r>
            <a:r>
              <a:rPr lang="en-US" sz="2400" dirty="0"/>
              <a:t> is caused by rainfall of the </a:t>
            </a:r>
            <a:r>
              <a:rPr lang="en-US" sz="2400" dirty="0">
                <a:solidFill>
                  <a:srgbClr val="0070C0"/>
                </a:solidFill>
              </a:rPr>
              <a:t>same frequency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best suited to the design of </a:t>
            </a:r>
            <a:r>
              <a:rPr lang="en-US" sz="2400" dirty="0">
                <a:solidFill>
                  <a:srgbClr val="0070C0"/>
                </a:solidFill>
              </a:rPr>
              <a:t>urban storm drain systems</a:t>
            </a:r>
            <a:endParaRPr lang="en-US" sz="10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6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Hydraulic Design – Runoff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lvl="1" indent="-285750" algn="just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SzPct val="80000"/>
              <a:buFont typeface="Wingdings 2"/>
              <a:buChar char=""/>
            </a:pP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Hydrograph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conceptual method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relies on a </a:t>
            </a:r>
            <a:r>
              <a:rPr lang="en-US" sz="2400" dirty="0">
                <a:solidFill>
                  <a:srgbClr val="0070C0"/>
                </a:solidFill>
              </a:rPr>
              <a:t>mathematical representation </a:t>
            </a:r>
            <a:r>
              <a:rPr lang="en-US" sz="2400" dirty="0"/>
              <a:t>of the critical </a:t>
            </a:r>
            <a:r>
              <a:rPr lang="en-US" sz="2400" dirty="0">
                <a:solidFill>
                  <a:srgbClr val="0070C0"/>
                </a:solidFill>
              </a:rPr>
              <a:t>processes</a:t>
            </a:r>
            <a:r>
              <a:rPr lang="en-US" sz="2400" dirty="0"/>
              <a:t> by which rainfall on a catchment is transformed to runoff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used with a </a:t>
            </a:r>
            <a:r>
              <a:rPr lang="en-US" sz="2400" dirty="0">
                <a:solidFill>
                  <a:srgbClr val="0070C0"/>
                </a:solidFill>
              </a:rPr>
              <a:t>design rainfall hyetograph</a:t>
            </a:r>
            <a:r>
              <a:rPr lang="en-US" sz="2400" dirty="0"/>
              <a:t>, which specifies the </a:t>
            </a:r>
            <a:r>
              <a:rPr lang="en-US" sz="2400" dirty="0">
                <a:solidFill>
                  <a:srgbClr val="0070C0"/>
                </a:solidFill>
              </a:rPr>
              <a:t>time distribution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70C0"/>
                </a:solidFill>
              </a:rPr>
              <a:t>rainfall</a:t>
            </a:r>
            <a:r>
              <a:rPr lang="en-US" sz="2400" dirty="0"/>
              <a:t> over a catchment</a:t>
            </a:r>
          </a:p>
          <a:p>
            <a:pPr marL="560070" lvl="1" indent="-285750" algn="just">
              <a:lnSpc>
                <a:spcPct val="120000"/>
              </a:lnSpc>
              <a:spcAft>
                <a:spcPts val="400"/>
              </a:spcAft>
            </a:pPr>
            <a:r>
              <a:rPr lang="en-US" sz="2400" dirty="0"/>
              <a:t>computes a </a:t>
            </a:r>
            <a:r>
              <a:rPr lang="en-US" sz="2400" dirty="0">
                <a:solidFill>
                  <a:srgbClr val="0070C0"/>
                </a:solidFill>
              </a:rPr>
              <a:t>runoff hydrograph</a:t>
            </a:r>
            <a:r>
              <a:rPr lang="en-US" sz="2400" dirty="0"/>
              <a:t>: the </a:t>
            </a:r>
            <a:r>
              <a:rPr lang="en-US" sz="2400" dirty="0">
                <a:solidFill>
                  <a:srgbClr val="0070C0"/>
                </a:solidFill>
              </a:rPr>
              <a:t>peak flow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time of peak</a:t>
            </a:r>
            <a:r>
              <a:rPr lang="en-US" sz="2400" dirty="0"/>
              <a:t>, and corresponding </a:t>
            </a:r>
            <a:r>
              <a:rPr lang="en-US" sz="2400" dirty="0">
                <a:solidFill>
                  <a:srgbClr val="0070C0"/>
                </a:solidFill>
              </a:rPr>
              <a:t>volume</a:t>
            </a:r>
            <a:r>
              <a:rPr lang="en-US" sz="2400" dirty="0"/>
              <a:t> can be found</a:t>
            </a:r>
            <a:endParaRPr lang="en-US" sz="1050" dirty="0"/>
          </a:p>
        </p:txBody>
      </p:sp>
    </p:spTree>
    <p:extLst>
      <p:ext uri="{BB962C8B-B14F-4D97-AF65-F5344CB8AC3E}">
        <p14:creationId xmlns="" xmlns:p14="http://schemas.microsoft.com/office/powerpoint/2010/main" val="10762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Rational method</a:t>
            </a:r>
            <a:endParaRPr lang="en-US" sz="40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219200"/>
                <a:ext cx="8077200" cy="5410200"/>
              </a:xfrm>
            </p:spPr>
            <p:txBody>
              <a:bodyPr>
                <a:noAutofit/>
              </a:bodyPr>
              <a:lstStyle/>
              <a:p>
                <a:pPr marL="285750" indent="-285750" algn="just">
                  <a:lnSpc>
                    <a:spcPct val="120000"/>
                  </a:lnSpc>
                  <a:spcAft>
                    <a:spcPts val="400"/>
                  </a:spcAft>
                </a:pPr>
                <a:r>
                  <a:rPr lang="en-US" sz="2600" dirty="0"/>
                  <a:t>provides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peak discharge </a:t>
                </a:r>
                <a:r>
                  <a:rPr lang="en-US" sz="2600" dirty="0"/>
                  <a:t>value not a time series of flow (hydrograph)</a:t>
                </a:r>
              </a:p>
              <a:p>
                <a:pPr marL="285750" indent="-285750" algn="just">
                  <a:lnSpc>
                    <a:spcPct val="120000"/>
                  </a:lnSpc>
                  <a:spcAft>
                    <a:spcPts val="400"/>
                  </a:spcAft>
                </a:pPr>
                <a:r>
                  <a:rPr lang="en-US" sz="2600" dirty="0"/>
                  <a:t>relates the peak discharge (Q, m</a:t>
                </a:r>
                <a:r>
                  <a:rPr lang="en-US" sz="2600" baseline="30000" dirty="0"/>
                  <a:t>3</a:t>
                </a:r>
                <a:r>
                  <a:rPr lang="en-US" sz="2600" dirty="0"/>
                  <a:t>/sec) to the drainage area (A, ha), the rainfall intensity (I, mm/</a:t>
                </a:r>
                <a:r>
                  <a:rPr lang="en-US" sz="2600" dirty="0" err="1"/>
                  <a:t>hr</a:t>
                </a:r>
                <a:r>
                  <a:rPr lang="en-US" sz="2600" dirty="0"/>
                  <a:t>), and the runoff coefficient (C)</a:t>
                </a:r>
              </a:p>
              <a:p>
                <a:pPr marL="0" indent="0" algn="just">
                  <a:lnSpc>
                    <a:spcPct val="120000"/>
                  </a:lnSpc>
                  <a:spcAft>
                    <a:spcPts val="400"/>
                  </a:spcAft>
                  <a:buNone/>
                </a:pPr>
                <a:r>
                  <a:rPr lang="en-US" sz="2600" b="0" dirty="0"/>
                  <a:t/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/>
                      </a:rPr>
                      <m:t>𝑸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𝑪𝑰𝑨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𝟑𝟔𝟎</m:t>
                        </m:r>
                      </m:den>
                    </m:f>
                  </m:oMath>
                </a14:m>
                <a:endParaRPr lang="en-US" sz="2600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0800" y="1219200"/>
                <a:ext cx="10769600" cy="5410200"/>
              </a:xfrm>
              <a:blipFill rotWithShape="1">
                <a:blip r:embed="rId2"/>
                <a:stretch>
                  <a:fillRect l="-1358" t="-113" r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0646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Rational method – </a:t>
            </a:r>
            <a:r>
              <a:rPr lang="pt-BR" sz="4000" dirty="0"/>
              <a:t>runoff coefficient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ratio of </a:t>
            </a:r>
            <a:r>
              <a:rPr lang="en-US" sz="2400" dirty="0">
                <a:solidFill>
                  <a:srgbClr val="0070C0"/>
                </a:solidFill>
              </a:rPr>
              <a:t>runoff</a:t>
            </a:r>
            <a:r>
              <a:rPr lang="en-US" sz="2400" dirty="0"/>
              <a:t> to </a:t>
            </a:r>
            <a:r>
              <a:rPr lang="en-US" sz="2400" dirty="0">
                <a:solidFill>
                  <a:srgbClr val="0070C0"/>
                </a:solidFill>
              </a:rPr>
              <a:t>rainfall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difficult to estimate b/c it represents the interaction of many complex factors, including</a:t>
            </a:r>
          </a:p>
          <a:p>
            <a:pPr marL="560070" lvl="1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the storage of water in surface depressions</a:t>
            </a:r>
          </a:p>
          <a:p>
            <a:pPr marL="560070" lvl="1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infiltration</a:t>
            </a:r>
          </a:p>
          <a:p>
            <a:pPr marL="560070" lvl="1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antecedent moisture</a:t>
            </a:r>
          </a:p>
          <a:p>
            <a:pPr marL="560070" lvl="1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ground cover and slopes</a:t>
            </a:r>
          </a:p>
          <a:p>
            <a:pPr marL="560070" lvl="1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soil types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vary with respect to prior wetting and seasonal conditions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average</a:t>
            </a:r>
            <a:r>
              <a:rPr lang="en-US" sz="2400" dirty="0"/>
              <a:t> values are used for </a:t>
            </a:r>
            <a:r>
              <a:rPr lang="en-US" sz="2400" dirty="0">
                <a:solidFill>
                  <a:srgbClr val="0070C0"/>
                </a:solidFill>
              </a:rPr>
              <a:t>simplicity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where a drainage area is composed of subareas with different runoff coefficients, a </a:t>
            </a:r>
            <a:r>
              <a:rPr lang="en-US" sz="2400" dirty="0">
                <a:solidFill>
                  <a:srgbClr val="0070C0"/>
                </a:solidFill>
              </a:rPr>
              <a:t>composite coefficient </a:t>
            </a:r>
            <a:r>
              <a:rPr lang="en-US" sz="2400" dirty="0"/>
              <a:t>is used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1068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Rational method – </a:t>
            </a:r>
            <a:r>
              <a:rPr lang="pt-BR" sz="4000" dirty="0"/>
              <a:t>Rainfall Intensity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</a:pPr>
            <a:r>
              <a:rPr lang="en-US" sz="2600" dirty="0"/>
              <a:t>A function of</a:t>
            </a:r>
          </a:p>
          <a:p>
            <a:pPr marL="560070" lvl="1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geographic location</a:t>
            </a:r>
          </a:p>
          <a:p>
            <a:pPr marL="560070" lvl="1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return period</a:t>
            </a:r>
          </a:p>
          <a:p>
            <a:pPr marL="560070" lvl="1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storm duration</a:t>
            </a: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</a:pPr>
            <a:r>
              <a:rPr lang="en-US" sz="2600" dirty="0"/>
              <a:t>Rainfall intensity at a </a:t>
            </a:r>
            <a:r>
              <a:rPr lang="en-US" sz="2600" dirty="0">
                <a:solidFill>
                  <a:srgbClr val="0070C0"/>
                </a:solidFill>
              </a:rPr>
              <a:t>duration equal </a:t>
            </a:r>
            <a:r>
              <a:rPr lang="en-US" sz="2600" dirty="0"/>
              <a:t>to the </a:t>
            </a:r>
            <a:r>
              <a:rPr lang="en-US" sz="2600" dirty="0">
                <a:solidFill>
                  <a:srgbClr val="0070C0"/>
                </a:solidFill>
              </a:rPr>
              <a:t>time of concentration</a:t>
            </a:r>
            <a:r>
              <a:rPr lang="en-US" sz="2600" dirty="0"/>
              <a:t> (</a:t>
            </a:r>
            <a:r>
              <a:rPr lang="en-US" sz="2600" dirty="0" err="1"/>
              <a:t>t</a:t>
            </a:r>
            <a:r>
              <a:rPr lang="en-US" sz="2600" baseline="-25000" dirty="0" err="1"/>
              <a:t>c</a:t>
            </a:r>
            <a:r>
              <a:rPr lang="en-US" sz="2600" dirty="0"/>
              <a:t>) is used to calculate the </a:t>
            </a:r>
            <a:r>
              <a:rPr lang="en-US" sz="2600" dirty="0">
                <a:solidFill>
                  <a:srgbClr val="0070C0"/>
                </a:solidFill>
              </a:rPr>
              <a:t>peak flow</a:t>
            </a: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</a:pPr>
            <a:r>
              <a:rPr lang="en-US" sz="2600" dirty="0"/>
              <a:t>The rainfall intensity can be selected from the </a:t>
            </a:r>
            <a:r>
              <a:rPr lang="en-US" sz="2600" dirty="0">
                <a:solidFill>
                  <a:srgbClr val="0070C0"/>
                </a:solidFill>
              </a:rPr>
              <a:t>appropriate IDF curves</a:t>
            </a:r>
            <a:endParaRPr lang="en-US" sz="2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14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dirty="0"/>
              <a:t>Rational method – </a:t>
            </a:r>
            <a:r>
              <a:rPr lang="pt-BR" sz="4000" dirty="0"/>
              <a:t>Area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219200"/>
            <a:ext cx="10769600" cy="541020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0"/>
              </a:spcBef>
            </a:pPr>
            <a:r>
              <a:rPr lang="en-US" sz="2600" dirty="0"/>
              <a:t>the drainage surface area in hectares, measured in a horizontal plane, measured from plans or maps using a </a:t>
            </a:r>
            <a:r>
              <a:rPr lang="en-US" sz="2600" dirty="0" err="1"/>
              <a:t>planimeter</a:t>
            </a:r>
            <a:r>
              <a:rPr lang="en-US" sz="2600" dirty="0"/>
              <a:t> or GIS</a:t>
            </a:r>
          </a:p>
          <a:p>
            <a:pPr marL="285750" indent="-285750" algn="just">
              <a:lnSpc>
                <a:spcPct val="130000"/>
              </a:lnSpc>
              <a:spcBef>
                <a:spcPts val="0"/>
              </a:spcBef>
            </a:pPr>
            <a:r>
              <a:rPr lang="en-US" sz="2600" dirty="0"/>
              <a:t>includes all land enclosed by the surrounding drainage divides</a:t>
            </a:r>
            <a:endParaRPr lang="en-US" sz="2600" b="1" dirty="0"/>
          </a:p>
        </p:txBody>
      </p:sp>
    </p:spTree>
    <p:extLst>
      <p:ext uri="{BB962C8B-B14F-4D97-AF65-F5344CB8AC3E}">
        <p14:creationId xmlns="" xmlns:p14="http://schemas.microsoft.com/office/powerpoint/2010/main" val="16188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/>
              </a:rPr>
              <a:t>Rational method </a:t>
            </a:r>
            <a:r>
              <a:rPr lang="pt-BR" sz="3200" dirty="0">
                <a:effectLst/>
              </a:rPr>
              <a:t>– </a:t>
            </a:r>
            <a:r>
              <a:rPr lang="pt-BR" sz="2800" b="1" dirty="0">
                <a:effectLst/>
              </a:rPr>
              <a:t>Time of Concentration (t</a:t>
            </a:r>
            <a:r>
              <a:rPr lang="pt-BR" sz="2800" b="1" baseline="-25000" dirty="0">
                <a:effectLst/>
              </a:rPr>
              <a:t>c</a:t>
            </a:r>
            <a:r>
              <a:rPr lang="pt-BR" sz="2800" b="1" dirty="0">
                <a:effectLst/>
              </a:rPr>
              <a:t>)</a:t>
            </a:r>
            <a:endParaRPr lang="en-US" sz="2400" b="1" dirty="0">
              <a:effectLst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219200"/>
                <a:ext cx="8077200" cy="5410200"/>
              </a:xfrm>
            </p:spPr>
            <p:txBody>
              <a:bodyPr>
                <a:noAutofit/>
              </a:bodyPr>
              <a:lstStyle/>
              <a:p>
                <a:pPr marL="285750" indent="-285750" algn="just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600" dirty="0"/>
                  <a:t>the time it takes for runoff to travel from the most hydraulically distant point in the catchment to the outlet</a:t>
                </a:r>
              </a:p>
              <a:p>
                <a:pPr marL="285750" indent="-285750" algn="just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600" dirty="0"/>
                  <a:t>taken as the sum of the </a:t>
                </a:r>
                <a:r>
                  <a:rPr lang="en-US" sz="2600" dirty="0">
                    <a:solidFill>
                      <a:srgbClr val="0070C0"/>
                    </a:solidFill>
                  </a:rPr>
                  <a:t>overland flow time </a:t>
                </a:r>
                <a:r>
                  <a:rPr lang="en-US" sz="2600" dirty="0"/>
                  <a:t>(t</a:t>
                </a:r>
                <a:r>
                  <a:rPr lang="en-US" sz="2600" baseline="-25000" dirty="0"/>
                  <a:t>o</a:t>
                </a:r>
                <a:r>
                  <a:rPr lang="en-US" sz="2600" dirty="0"/>
                  <a:t>) ("</a:t>
                </a:r>
                <a:r>
                  <a:rPr lang="en-US" sz="2600" dirty="0">
                    <a:solidFill>
                      <a:srgbClr val="0070C0"/>
                    </a:solidFill>
                  </a:rPr>
                  <a:t>time to entry</a:t>
                </a:r>
                <a:r>
                  <a:rPr lang="en-US" sz="2600" dirty="0"/>
                  <a:t>" or "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inlet time</a:t>
                </a:r>
                <a:r>
                  <a:rPr lang="en-US" sz="2600" dirty="0"/>
                  <a:t>"), and the </a:t>
                </a:r>
                <a:r>
                  <a:rPr lang="en-US" sz="2600" dirty="0">
                    <a:solidFill>
                      <a:srgbClr val="0070C0"/>
                    </a:solidFill>
                  </a:rPr>
                  <a:t>time of travel</a:t>
                </a:r>
                <a:r>
                  <a:rPr lang="en-US" sz="2600" dirty="0"/>
                  <a:t> (t</a:t>
                </a:r>
                <a:r>
                  <a:rPr lang="en-US" sz="2600" baseline="-25000" dirty="0"/>
                  <a:t>d</a:t>
                </a:r>
                <a:r>
                  <a:rPr lang="en-US" sz="2600" dirty="0"/>
                  <a:t>) in sewers or the main channel</a:t>
                </a:r>
              </a:p>
              <a:p>
                <a:pPr marL="285750" indent="-285750" algn="just">
                  <a:lnSpc>
                    <a:spcPct val="130000"/>
                  </a:lnSpc>
                  <a:spcBef>
                    <a:spcPts val="0"/>
                  </a:spcBef>
                </a:pPr>
                <a:endParaRPr lang="en-US" sz="800" dirty="0"/>
              </a:p>
              <a:p>
                <a:pPr marL="0" indent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70C0"/>
                  </a:solidFill>
                </a:endParaRPr>
              </a:p>
              <a:p>
                <a:pPr marL="285750" indent="-285750" algn="just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600" dirty="0"/>
                  <a:t>must be estimated </a:t>
                </a:r>
                <a:r>
                  <a:rPr lang="en-US" sz="2600" dirty="0">
                    <a:solidFill>
                      <a:srgbClr val="0070C0"/>
                    </a:solidFill>
                  </a:rPr>
                  <a:t>along all the possible flow paths </a:t>
                </a:r>
                <a:r>
                  <a:rPr lang="en-US" sz="2600" dirty="0"/>
                  <a:t>and the </a:t>
                </a:r>
                <a:r>
                  <a:rPr lang="en-US" sz="2600" dirty="0">
                    <a:solidFill>
                      <a:srgbClr val="0070C0"/>
                    </a:solidFill>
                  </a:rPr>
                  <a:t>maximum</a:t>
                </a:r>
                <a:r>
                  <a:rPr lang="en-US" sz="2600" dirty="0"/>
                  <a:t> is used</a:t>
                </a:r>
                <a:endParaRPr lang="en-US" sz="2600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0800" y="1219200"/>
                <a:ext cx="10769600" cy="5410200"/>
              </a:xfrm>
              <a:blipFill rotWithShape="1">
                <a:blip r:embed="rId2"/>
                <a:stretch>
                  <a:fillRect l="-604" r="-2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2800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9" t="3870" r="31841"/>
          <a:stretch/>
        </p:blipFill>
        <p:spPr bwMode="auto">
          <a:xfrm>
            <a:off x="1422401" y="1981200"/>
            <a:ext cx="715788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486400" y="1597967"/>
                <a:ext cx="3657600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i="1" dirty="0"/>
                  <a:t> = t</a:t>
                </a:r>
                <a:r>
                  <a:rPr lang="en-US" sz="2400" b="1" i="1" baseline="-25000" dirty="0"/>
                  <a:t>01 </a:t>
                </a:r>
                <a:r>
                  <a:rPr lang="en-US" sz="2400" b="1" i="1" dirty="0"/>
                  <a:t>+ t</a:t>
                </a:r>
                <a:r>
                  <a:rPr lang="en-US" sz="2400" b="1" i="1" baseline="-25000" dirty="0"/>
                  <a:t>d1,2 </a:t>
                </a:r>
                <a:r>
                  <a:rPr lang="en-US" sz="2400" b="1" i="1" dirty="0"/>
                  <a:t>+ 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d2,3</a:t>
                </a:r>
                <a:r>
                  <a:rPr lang="en-US" sz="2400" b="1" i="1" dirty="0"/>
                  <a:t/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+ 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d3,7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/>
                </a:r>
                <a:endParaRPr lang="en-US" sz="2400" b="1" i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1597968"/>
                <a:ext cx="4876800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614" r="-3477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2913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106680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</a:rPr>
              <a:t>Rational method – </a:t>
            </a:r>
            <a:r>
              <a:rPr lang="pt-BR" sz="2800" dirty="0">
                <a:effectLst/>
              </a:rPr>
              <a:t>Time of Concentration</a:t>
            </a:r>
            <a:endParaRPr lang="en-US" sz="2400" dirty="0">
              <a:effectLst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25" r="32204"/>
          <a:stretch/>
        </p:blipFill>
        <p:spPr bwMode="auto">
          <a:xfrm>
            <a:off x="1384302" y="1651819"/>
            <a:ext cx="7189429" cy="452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019800" y="1447800"/>
                <a:ext cx="2895600" cy="48320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en-US" sz="2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i="1" dirty="0"/>
                  <a:t> = t</a:t>
                </a:r>
                <a:r>
                  <a:rPr lang="en-US" sz="2400" b="1" i="1" baseline="-25000" dirty="0"/>
                  <a:t>02 </a:t>
                </a:r>
                <a:r>
                  <a:rPr lang="en-US" sz="2400" b="1" i="1" dirty="0"/>
                  <a:t>+ t</a:t>
                </a:r>
                <a:r>
                  <a:rPr lang="en-US" sz="2400" b="1" i="1" baseline="-25000" dirty="0"/>
                  <a:t>d2,3 </a:t>
                </a:r>
                <a:r>
                  <a:rPr lang="en-US" sz="2400" b="1" i="1" dirty="0"/>
                  <a:t>+ 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>t</a:t>
                </a:r>
                <a:r>
                  <a:rPr lang="en-US" sz="2400" b="1" i="1" baseline="-25000" dirty="0">
                    <a:solidFill>
                      <a:prstClr val="black"/>
                    </a:solidFill>
                  </a:rPr>
                  <a:t>d3,7</a:t>
                </a:r>
                <a:r>
                  <a:rPr lang="en-US" sz="2400" b="1" i="1" dirty="0">
                    <a:solidFill>
                      <a:prstClr val="black"/>
                    </a:solidFill>
                  </a:rPr>
                  <a:t/>
                </a:r>
                <a:endParaRPr lang="en-US" sz="2400" b="1" i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0" y="1447801"/>
                <a:ext cx="3860800" cy="483209"/>
              </a:xfrm>
              <a:prstGeom prst="rect">
                <a:avLst/>
              </a:prstGeom>
              <a:blipFill rotWithShape="1">
                <a:blip r:embed="rId3"/>
                <a:stretch>
                  <a:fillRect t="-3614" r="-3340" b="-2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5582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11612</Words>
  <PresentationFormat>Custom</PresentationFormat>
  <Paragraphs>2396</Paragraphs>
  <Slides>233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233</vt:i4>
      </vt:variant>
    </vt:vector>
  </HeadingPairs>
  <TitlesOfParts>
    <vt:vector size="235" baseType="lpstr">
      <vt:lpstr>Wisp</vt:lpstr>
      <vt:lpstr>Chart</vt:lpstr>
      <vt:lpstr>Hydraulic and Water resources Eng’g 2012e.c</vt:lpstr>
      <vt:lpstr>Chapter 1 - 2 </vt:lpstr>
      <vt:lpstr>Introduction</vt:lpstr>
      <vt:lpstr>Introduction</vt:lpstr>
      <vt:lpstr>Introduction</vt:lpstr>
      <vt:lpstr>Introduction</vt:lpstr>
      <vt:lpstr>Introduction</vt:lpstr>
      <vt:lpstr>Introduction</vt:lpstr>
      <vt:lpstr>Basic definition</vt:lpstr>
      <vt:lpstr>Major objectives of UD</vt:lpstr>
      <vt:lpstr>Urban Strom water</vt:lpstr>
      <vt:lpstr>Storm water (surface) runoff</vt:lpstr>
      <vt:lpstr>Why it is necessary to drain off storm water from an area?</vt:lpstr>
      <vt:lpstr>Why it is necessary to drain off storm water from an area?</vt:lpstr>
      <vt:lpstr>Hydrological processes</vt:lpstr>
      <vt:lpstr>The natural water cycle</vt:lpstr>
      <vt:lpstr>The urban water cycle</vt:lpstr>
      <vt:lpstr>Impacts of urbanization</vt:lpstr>
      <vt:lpstr>Impacts of urbanization on hydrology</vt:lpstr>
      <vt:lpstr>Impacts of urbanization on hydrology</vt:lpstr>
      <vt:lpstr>Impacts of urbanization on hydrology</vt:lpstr>
      <vt:lpstr>Effect of urbanization on volume and rate of surface water runoff</vt:lpstr>
      <vt:lpstr>Effects of Urbanization</vt:lpstr>
      <vt:lpstr>Effects of Urbanization</vt:lpstr>
      <vt:lpstr>Impacts of urbanization on hydrology</vt:lpstr>
      <vt:lpstr>Impacts of urbanization on hydrology</vt:lpstr>
      <vt:lpstr>Impacts of urbanization on hydrology</vt:lpstr>
      <vt:lpstr>Mitigation of adverse impacts of urbanization</vt:lpstr>
      <vt:lpstr>Mitigation of adverse impacts of urbanization</vt:lpstr>
      <vt:lpstr>Non structural measures</vt:lpstr>
      <vt:lpstr>Non structural measures</vt:lpstr>
      <vt:lpstr>Structural measures</vt:lpstr>
      <vt:lpstr>Structural measures</vt:lpstr>
      <vt:lpstr>Detention ponds &amp; Retention ponds</vt:lpstr>
      <vt:lpstr>Retention ponds</vt:lpstr>
      <vt:lpstr>Infiltration trenches</vt:lpstr>
      <vt:lpstr>Grass filter strips</vt:lpstr>
      <vt:lpstr>Grass swales</vt:lpstr>
      <vt:lpstr>Pervious pavements</vt:lpstr>
      <vt:lpstr>Pervious pavements</vt:lpstr>
      <vt:lpstr>Infiltration ponds</vt:lpstr>
      <vt:lpstr>Wetlands</vt:lpstr>
      <vt:lpstr>Storm water drainage approaches</vt:lpstr>
      <vt:lpstr>Conveyance-oriented Approach</vt:lpstr>
      <vt:lpstr>Storage-oriented Approach</vt:lpstr>
      <vt:lpstr>Storage-oriented Approach</vt:lpstr>
      <vt:lpstr>Storm water drainage approaches</vt:lpstr>
      <vt:lpstr>Storm water drainage approaches</vt:lpstr>
      <vt:lpstr>Chapter 3</vt:lpstr>
      <vt:lpstr>Rainfall – Runoff Processes</vt:lpstr>
      <vt:lpstr>Rainfall – Runoff Processes</vt:lpstr>
      <vt:lpstr>Rainfall – Runoff Processes</vt:lpstr>
      <vt:lpstr>Rainfall – Runoff Processes</vt:lpstr>
      <vt:lpstr>Interception</vt:lpstr>
      <vt:lpstr>Evapotranspiration</vt:lpstr>
      <vt:lpstr>Infiltration</vt:lpstr>
      <vt:lpstr>Infiltration</vt:lpstr>
      <vt:lpstr>Infiltration</vt:lpstr>
      <vt:lpstr>Infiltration</vt:lpstr>
      <vt:lpstr>Surface runoff</vt:lpstr>
      <vt:lpstr>Factors affecting runoff</vt:lpstr>
      <vt:lpstr>Factors affecting runoff</vt:lpstr>
      <vt:lpstr>Factors affecting runoff</vt:lpstr>
      <vt:lpstr>Factors affecting runoff</vt:lpstr>
      <vt:lpstr>Effective rainfall (Runoff)</vt:lpstr>
      <vt:lpstr>Slide 66</vt:lpstr>
      <vt:lpstr>Rainfall Analysis</vt:lpstr>
      <vt:lpstr>Rainfall Variability</vt:lpstr>
      <vt:lpstr>Rainfall Variability</vt:lpstr>
      <vt:lpstr>Rainfall Variability</vt:lpstr>
      <vt:lpstr>Rainfall analysis</vt:lpstr>
      <vt:lpstr>Rainfall analysis</vt:lpstr>
      <vt:lpstr>Rainfall analysis</vt:lpstr>
      <vt:lpstr>IDF analysis_Steps  </vt:lpstr>
      <vt:lpstr>IDF analysis_Steps  </vt:lpstr>
      <vt:lpstr>IDF analysis_Steps  </vt:lpstr>
      <vt:lpstr>IDF analysis_Steps  </vt:lpstr>
      <vt:lpstr>IDF analysis_Example  </vt:lpstr>
      <vt:lpstr>IDF analysis_Example  </vt:lpstr>
      <vt:lpstr>IDF analysis_Example  </vt:lpstr>
      <vt:lpstr>IDF analysis_Example  </vt:lpstr>
      <vt:lpstr>IDF analysis_Example  </vt:lpstr>
      <vt:lpstr>IDF analysis_Example  </vt:lpstr>
      <vt:lpstr>IDF analysis_Steps  </vt:lpstr>
      <vt:lpstr>IDF analysis_Steps  </vt:lpstr>
      <vt:lpstr>IDF curves</vt:lpstr>
      <vt:lpstr>Hydraulic Design – Runoff</vt:lpstr>
      <vt:lpstr>Hydraulic Design – Runoff</vt:lpstr>
      <vt:lpstr>Hydraulic Design – Runoff</vt:lpstr>
      <vt:lpstr>Hydraulic Design – Runoff</vt:lpstr>
      <vt:lpstr>Hydraulic Design – Runoff</vt:lpstr>
      <vt:lpstr>Hydraulic Design – Runoff</vt:lpstr>
      <vt:lpstr>Rational method</vt:lpstr>
      <vt:lpstr>Rational method – runoff coefficient</vt:lpstr>
      <vt:lpstr>Rational method – Rainfall Intensity</vt:lpstr>
      <vt:lpstr>Rational method – Area</vt:lpstr>
      <vt:lpstr>Rational method – Time of Concentration (tc)</vt:lpstr>
      <vt:lpstr>Rational method – Time of Concentration</vt:lpstr>
      <vt:lpstr>Rational method – Time of Concentration</vt:lpstr>
      <vt:lpstr>Rational method – Time of Concentration</vt:lpstr>
      <vt:lpstr>Rational method – Time of Concentration</vt:lpstr>
      <vt:lpstr>Rational method – Time of Concentration</vt:lpstr>
      <vt:lpstr>Rational method – Time of Concentration</vt:lpstr>
      <vt:lpstr>Rational method – Runoff coefficient (c)</vt:lpstr>
      <vt:lpstr>Slide 105</vt:lpstr>
      <vt:lpstr>Rational method – Time of Concentration</vt:lpstr>
      <vt:lpstr>Slide 107</vt:lpstr>
      <vt:lpstr>Rational method – Assumption</vt:lpstr>
      <vt:lpstr>Rational method – Limitations</vt:lpstr>
      <vt:lpstr>Slide 110</vt:lpstr>
      <vt:lpstr>Rational method – Application</vt:lpstr>
      <vt:lpstr>Modified Rational Method</vt:lpstr>
      <vt:lpstr>Modified Rational Method</vt:lpstr>
      <vt:lpstr>Rational Method_ Example</vt:lpstr>
      <vt:lpstr>Hydrograph methods</vt:lpstr>
      <vt:lpstr>Hydrograph method</vt:lpstr>
      <vt:lpstr>Time–area Method</vt:lpstr>
      <vt:lpstr>Slide 118</vt:lpstr>
      <vt:lpstr>The Time Area Method</vt:lpstr>
      <vt:lpstr>Time–area Method</vt:lpstr>
      <vt:lpstr>Time Area Method _ Example</vt:lpstr>
      <vt:lpstr>Time Area Method _ Example</vt:lpstr>
      <vt:lpstr>Comparison of runoff computed by the Rational Method and the Time Area Method</vt:lpstr>
      <vt:lpstr>Chapter 4</vt:lpstr>
      <vt:lpstr>Hydraulic Design</vt:lpstr>
      <vt:lpstr>Hydraulic Design</vt:lpstr>
      <vt:lpstr>Hydraulic Design</vt:lpstr>
      <vt:lpstr>Types of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Equations for Storm Flow</vt:lpstr>
      <vt:lpstr>Chapter 5</vt:lpstr>
      <vt:lpstr>SS APPURTENANCES</vt:lpstr>
      <vt:lpstr>Storm Sewer Systems</vt:lpstr>
      <vt:lpstr>Manholes  </vt:lpstr>
      <vt:lpstr>Manholes</vt:lpstr>
      <vt:lpstr>Manholes</vt:lpstr>
      <vt:lpstr>Classification of Manholes</vt:lpstr>
      <vt:lpstr>Slide 164</vt:lpstr>
      <vt:lpstr>Component Parts of a Manhole</vt:lpstr>
      <vt:lpstr>Component Parts of a Manhole</vt:lpstr>
      <vt:lpstr>Component Parts of a Manhole</vt:lpstr>
      <vt:lpstr>Slide 168</vt:lpstr>
      <vt:lpstr>Drop Manholes</vt:lpstr>
      <vt:lpstr>Drop Manholes</vt:lpstr>
      <vt:lpstr>Street Gutters and Inlets</vt:lpstr>
      <vt:lpstr>Street Gutters and Inlets</vt:lpstr>
      <vt:lpstr>Street Gutters and Inlets</vt:lpstr>
      <vt:lpstr>Streets and flow in streets</vt:lpstr>
      <vt:lpstr>Gutters and Inlets</vt:lpstr>
      <vt:lpstr>Example </vt:lpstr>
      <vt:lpstr>Example </vt:lpstr>
      <vt:lpstr>Street Inlets</vt:lpstr>
      <vt:lpstr>Street Inlets</vt:lpstr>
      <vt:lpstr>Street Inlets</vt:lpstr>
      <vt:lpstr>Street Inlets</vt:lpstr>
      <vt:lpstr>Street Inlets</vt:lpstr>
      <vt:lpstr>Street Inlets</vt:lpstr>
      <vt:lpstr>Street Inlets</vt:lpstr>
      <vt:lpstr>Street Inlets</vt:lpstr>
      <vt:lpstr>Example  (curb inlet on grade)</vt:lpstr>
      <vt:lpstr>Example  (curb inlet on grade)</vt:lpstr>
      <vt:lpstr>Inlet placement to reduce width</vt:lpstr>
      <vt:lpstr>Inlet placement to reduce width</vt:lpstr>
      <vt:lpstr>Inlet placement to reduce width</vt:lpstr>
      <vt:lpstr>Allowable Ponded Width</vt:lpstr>
      <vt:lpstr>Spacing between street inlets</vt:lpstr>
      <vt:lpstr>Example </vt:lpstr>
      <vt:lpstr>Example </vt:lpstr>
      <vt:lpstr>Catch Basins</vt:lpstr>
      <vt:lpstr>Catch Basins </vt:lpstr>
      <vt:lpstr>Catch Basins</vt:lpstr>
      <vt:lpstr>Catch Basins_ Limitations</vt:lpstr>
      <vt:lpstr>Catch Basins_ Design Considerations</vt:lpstr>
      <vt:lpstr>Catch Basins_ Design Considerations</vt:lpstr>
      <vt:lpstr>Catch Basins_ Design Considerations</vt:lpstr>
      <vt:lpstr>Chapter 6</vt:lpstr>
      <vt:lpstr>Forces Acting on Sewer Pipes</vt:lpstr>
      <vt:lpstr>Sewer Materials</vt:lpstr>
      <vt:lpstr>Sewer Materials</vt:lpstr>
      <vt:lpstr>Asbestos Cement Pipes </vt:lpstr>
      <vt:lpstr>Asbestos Cement Pipes </vt:lpstr>
      <vt:lpstr>Cement Concrete Sewers</vt:lpstr>
      <vt:lpstr>Cement Concrete Sewers</vt:lpstr>
      <vt:lpstr>Protection methods of cement concrete</vt:lpstr>
      <vt:lpstr>Protection methods of cement concrete</vt:lpstr>
      <vt:lpstr>Stoneware Sewers</vt:lpstr>
      <vt:lpstr>Stoneware Sewers</vt:lpstr>
      <vt:lpstr>Stoneware Sewers</vt:lpstr>
      <vt:lpstr>Cast Iron Sewers</vt:lpstr>
      <vt:lpstr>Cast Iron Sewers</vt:lpstr>
      <vt:lpstr>Cast Iron Sewers</vt:lpstr>
      <vt:lpstr>Sewer Construction Procedure</vt:lpstr>
      <vt:lpstr>Marking Center Line of Sewer</vt:lpstr>
      <vt:lpstr>Excavation Trenches</vt:lpstr>
      <vt:lpstr>Excavation Trenches</vt:lpstr>
      <vt:lpstr>Preparation of Bedding</vt:lpstr>
      <vt:lpstr>Preparation of Bedding</vt:lpstr>
      <vt:lpstr>Slide 224</vt:lpstr>
      <vt:lpstr>Slide 225</vt:lpstr>
      <vt:lpstr>Slide 226</vt:lpstr>
      <vt:lpstr>Slide 227</vt:lpstr>
      <vt:lpstr>Jointing of Sewers</vt:lpstr>
      <vt:lpstr>Jointing of Sewers</vt:lpstr>
      <vt:lpstr>Testing of Sewers</vt:lpstr>
      <vt:lpstr>Testing of Sewers</vt:lpstr>
      <vt:lpstr>Back-filling of  Trenches</vt:lpstr>
      <vt:lpstr>Slide 233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Hydraulic and Water resources Eng’g 2009 ec</dc:title>
  <dc:creator>user</dc:creator>
  <cp:lastModifiedBy>user</cp:lastModifiedBy>
  <cp:revision>54</cp:revision>
  <dcterms:modified xsi:type="dcterms:W3CDTF">2020-02-29T16:57:45Z</dcterms:modified>
</cp:coreProperties>
</file>