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303" r:id="rId4"/>
    <p:sldId id="293" r:id="rId5"/>
    <p:sldId id="288" r:id="rId6"/>
    <p:sldId id="257" r:id="rId7"/>
    <p:sldId id="289" r:id="rId8"/>
    <p:sldId id="290" r:id="rId9"/>
    <p:sldId id="310" r:id="rId10"/>
    <p:sldId id="311" r:id="rId11"/>
    <p:sldId id="314" r:id="rId12"/>
    <p:sldId id="291" r:id="rId13"/>
    <p:sldId id="320" r:id="rId14"/>
    <p:sldId id="323" r:id="rId15"/>
    <p:sldId id="324" r:id="rId16"/>
    <p:sldId id="321" r:id="rId17"/>
    <p:sldId id="316" r:id="rId18"/>
    <p:sldId id="322" r:id="rId19"/>
    <p:sldId id="317" r:id="rId20"/>
    <p:sldId id="318" r:id="rId21"/>
    <p:sldId id="319" r:id="rId22"/>
    <p:sldId id="315" r:id="rId23"/>
    <p:sldId id="292" r:id="rId24"/>
    <p:sldId id="259" r:id="rId25"/>
    <p:sldId id="285" r:id="rId26"/>
    <p:sldId id="27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3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966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866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25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81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579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83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064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971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309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129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936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4BB49-D5F3-4A1A-8E75-10D12DEA2D6B}" type="datetimeFigureOut">
              <a:rPr lang="en-US" smtClean="0"/>
              <a:t>3/15/2020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575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oftwaretestinghelp.com/cste-certification-guide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2062" y="2566257"/>
            <a:ext cx="9144000" cy="3106272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Principles of software validation and Software </a:t>
            </a:r>
            <a:r>
              <a:rPr lang="en-US" sz="4000" b="1" dirty="0" smtClean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verification</a:t>
            </a:r>
            <a:r>
              <a:rPr lang="en-US" sz="4000" b="1" dirty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4000" b="1" dirty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4000" b="1" dirty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4000" b="1" dirty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2400" b="1" dirty="0" err="1" smtClean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Seng</a:t>
            </a:r>
            <a:r>
              <a:rPr lang="en-US" sz="2400" b="1" dirty="0" smtClean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4112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</a:t>
            </a:r>
            <a:r>
              <a:rPr lang="en-US" sz="32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Lecture Two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706" y="672353"/>
            <a:ext cx="1992650" cy="17358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35144" y="5994502"/>
            <a:ext cx="2581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Garamu</a:t>
            </a:r>
            <a:r>
              <a:rPr lang="en-US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T. </a:t>
            </a:r>
            <a:r>
              <a:rPr lang="en-US" b="1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(MSc.)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91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…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Validation is the process of evaluating the </a:t>
            </a:r>
            <a:r>
              <a:rPr lang="en-US" i="1" dirty="0">
                <a:solidFill>
                  <a:srgbClr val="FF0000"/>
                </a:solidFill>
              </a:rPr>
              <a:t>final product to check </a:t>
            </a:r>
            <a:r>
              <a:rPr lang="en-US" dirty="0"/>
              <a:t>whether the software meets the business needs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en-US" dirty="0"/>
              <a:t>In simple words, the test execution which we do in our day to day life is actually the validation activity which includes smoke testing, functional testing, regression testing, systems testing, etc.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Validation is all forms of testing that involves working with the product and putting it to test.</a:t>
            </a:r>
          </a:p>
        </p:txBody>
      </p:sp>
    </p:spTree>
    <p:extLst>
      <p:ext uri="{BB962C8B-B14F-4D97-AF65-F5344CB8AC3E}">
        <p14:creationId xmlns:p14="http://schemas.microsoft.com/office/powerpoint/2010/main" val="62861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…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87167" y="1681364"/>
            <a:ext cx="4971245" cy="493837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</a:rPr>
              <a:t>         Validation 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smoke testing,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functional </a:t>
            </a:r>
            <a:r>
              <a:rPr lang="en-US" dirty="0">
                <a:solidFill>
                  <a:schemeClr val="tx1"/>
                </a:solidFill>
              </a:rPr>
              <a:t>testing, 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regression </a:t>
            </a:r>
            <a:r>
              <a:rPr lang="en-US" dirty="0">
                <a:solidFill>
                  <a:schemeClr val="tx1"/>
                </a:solidFill>
              </a:rPr>
              <a:t>testing, 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systems </a:t>
            </a:r>
            <a:r>
              <a:rPr lang="en-US" dirty="0">
                <a:solidFill>
                  <a:schemeClr val="tx1"/>
                </a:solidFill>
              </a:rPr>
              <a:t>testing, etc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It uses methods like black box testing, white box testing, non-functional testing etc..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It checks whether the software meets the requirements and expectations of a customer.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It can find bugs that the verification process can not catch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Involves testing team and executed on software code.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Target is actual product including of these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It comes after verification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It’s dynamic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9094" y="1690687"/>
            <a:ext cx="5550794" cy="49290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400" b="1" dirty="0" smtClean="0">
                <a:solidFill>
                  <a:srgbClr val="FF0000"/>
                </a:solidFill>
              </a:rPr>
              <a:t>     Verification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</a:rPr>
              <a:t>requirements </a:t>
            </a:r>
            <a:r>
              <a:rPr lang="en-US" sz="2000" dirty="0">
                <a:solidFill>
                  <a:schemeClr val="tx1"/>
                </a:solidFill>
              </a:rPr>
              <a:t>specification, 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</a:rPr>
              <a:t>design documents,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</a:rPr>
              <a:t>database </a:t>
            </a:r>
            <a:r>
              <a:rPr lang="en-US" sz="2000" dirty="0">
                <a:solidFill>
                  <a:schemeClr val="tx1"/>
                </a:solidFill>
              </a:rPr>
              <a:t>table </a:t>
            </a:r>
            <a:r>
              <a:rPr lang="en-US" sz="2000" dirty="0" smtClean="0">
                <a:solidFill>
                  <a:schemeClr val="tx1"/>
                </a:solidFill>
              </a:rPr>
              <a:t>design,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</a:rPr>
              <a:t>ER </a:t>
            </a:r>
            <a:r>
              <a:rPr lang="en-US" sz="2000" dirty="0">
                <a:solidFill>
                  <a:schemeClr val="tx1"/>
                </a:solidFill>
              </a:rPr>
              <a:t>diagrams, test </a:t>
            </a:r>
            <a:r>
              <a:rPr lang="en-US" sz="2000" dirty="0" smtClean="0">
                <a:solidFill>
                  <a:schemeClr val="tx1"/>
                </a:solidFill>
              </a:rPr>
              <a:t>cases,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</a:rPr>
              <a:t>traceability </a:t>
            </a:r>
            <a:r>
              <a:rPr lang="en-US" sz="2000" dirty="0">
                <a:solidFill>
                  <a:schemeClr val="tx1"/>
                </a:solidFill>
              </a:rPr>
              <a:t>matrix, etc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</a:rPr>
              <a:t>It doesn’t involve executing code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</a:rPr>
              <a:t>Verification uses methods like reviews, walkthroughs, inspections and desk-checking…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</a:rPr>
              <a:t>Whether the software conforms to specification is checked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</a:rPr>
              <a:t>It finds bugs early in the development cycle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</a:rPr>
              <a:t>These are the targets of V.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</a:rPr>
              <a:t>It comes before validation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</a:rPr>
              <a:t>It’s static 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84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Summary of V &amp; V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690688"/>
            <a:ext cx="9348989" cy="476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66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---Summary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Picture 4" descr="Image result for Principles of software validation and Software verification pp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251" y="1690688"/>
            <a:ext cx="7456868" cy="46750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216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Examples of </a:t>
            </a:r>
            <a:r>
              <a:rPr lang="en-US" i="1" dirty="0" smtClean="0">
                <a:solidFill>
                  <a:srgbClr val="00B050"/>
                </a:solidFill>
              </a:rPr>
              <a:t>Verification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and </a:t>
            </a:r>
            <a:r>
              <a:rPr lang="en-US" i="1" dirty="0" smtClean="0">
                <a:solidFill>
                  <a:srgbClr val="00B050"/>
                </a:solidFill>
              </a:rPr>
              <a:t>Validation</a:t>
            </a: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i="1" dirty="0" smtClean="0">
                <a:solidFill>
                  <a:srgbClr val="00B050"/>
                </a:solidFill>
              </a:rPr>
              <a:t> </a:t>
            </a:r>
            <a:endParaRPr lang="en-US" i="1" dirty="0">
              <a:solidFill>
                <a:srgbClr val="00B05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2000" b="1" dirty="0" smtClean="0">
                <a:solidFill>
                  <a:srgbClr val="00B0F0"/>
                </a:solidFill>
              </a:rPr>
              <a:t>#1Example: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smtClean="0"/>
              <a:t>Imagine yourself going to restaurant/diner and ordering may be blueberry pancakes. When the waiter/waitress brings your order out, how can you tell that the that came out is as per your order? </a:t>
            </a:r>
          </a:p>
          <a:p>
            <a:pPr marL="0" indent="0" algn="just">
              <a:buNone/>
            </a:pPr>
            <a:r>
              <a:rPr lang="en-US" sz="2000" dirty="0" smtClean="0"/>
              <a:t>              </a:t>
            </a:r>
            <a:r>
              <a:rPr lang="en-US" sz="2000" b="1" dirty="0">
                <a:solidFill>
                  <a:srgbClr val="FF0000"/>
                </a:solidFill>
              </a:rPr>
              <a:t>T</a:t>
            </a:r>
            <a:r>
              <a:rPr lang="en-US" sz="2000" b="1" dirty="0" smtClean="0">
                <a:solidFill>
                  <a:srgbClr val="FF0000"/>
                </a:solidFill>
              </a:rPr>
              <a:t>he first </a:t>
            </a:r>
            <a:r>
              <a:rPr lang="en-US" sz="2000" b="1" i="1" dirty="0" smtClean="0">
                <a:solidFill>
                  <a:srgbClr val="FF0000"/>
                </a:solidFill>
              </a:rPr>
              <a:t>things are that we look at it and notice the following things: </a:t>
            </a:r>
            <a:endParaRPr lang="en-US" sz="2000" b="1" i="1" dirty="0" smtClean="0">
              <a:solidFill>
                <a:srgbClr val="00B050"/>
              </a:solidFill>
            </a:endParaRPr>
          </a:p>
          <a:p>
            <a:pPr lvl="3" algn="just">
              <a:buFont typeface="Wingdings" panose="05000000000000000000" pitchFamily="2" charset="2"/>
              <a:buChar char="§"/>
            </a:pPr>
            <a:r>
              <a:rPr lang="en-US" dirty="0" smtClean="0"/>
              <a:t>Does the food look like what pancakes typically appear to be?</a:t>
            </a:r>
          </a:p>
          <a:p>
            <a:pPr lvl="3" algn="just">
              <a:buFont typeface="Wingdings" panose="05000000000000000000" pitchFamily="2" charset="2"/>
              <a:buChar char="§"/>
            </a:pPr>
            <a:r>
              <a:rPr lang="en-US" sz="2000" dirty="0" smtClean="0"/>
              <a:t>Are the blueberries to be seen? </a:t>
            </a:r>
          </a:p>
          <a:p>
            <a:pPr lvl="3" algn="just">
              <a:buFont typeface="Wingdings" panose="05000000000000000000" pitchFamily="2" charset="2"/>
              <a:buChar char="§"/>
            </a:pPr>
            <a:r>
              <a:rPr lang="en-US" sz="2000" dirty="0" smtClean="0"/>
              <a:t>Do they smell right?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FF0000"/>
                </a:solidFill>
              </a:rPr>
              <a:t>May be more, but you get the gist right?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b="1" i="1" dirty="0" smtClean="0">
                <a:solidFill>
                  <a:srgbClr val="00B050"/>
                </a:solidFill>
              </a:rPr>
              <a:t>Verification</a:t>
            </a:r>
            <a:r>
              <a:rPr lang="en-US" sz="2000" dirty="0" smtClean="0"/>
              <a:t> is when you are yet to eat but are checking on a </a:t>
            </a:r>
            <a:r>
              <a:rPr lang="en-US" sz="2000" b="1" dirty="0" smtClean="0">
                <a:solidFill>
                  <a:srgbClr val="FF0000"/>
                </a:solidFill>
              </a:rPr>
              <a:t>few things by reviewing </a:t>
            </a:r>
            <a:r>
              <a:rPr lang="en-US" sz="2000" dirty="0" smtClean="0"/>
              <a:t>the subjects.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b="1" i="1" dirty="0" smtClean="0">
                <a:solidFill>
                  <a:srgbClr val="00B050"/>
                </a:solidFill>
              </a:rPr>
              <a:t>Validation</a:t>
            </a:r>
            <a:r>
              <a:rPr lang="en-US" sz="2000" dirty="0" smtClean="0"/>
              <a:t> is when you </a:t>
            </a:r>
            <a:r>
              <a:rPr lang="en-US" sz="2000" b="1" dirty="0" smtClean="0">
                <a:solidFill>
                  <a:srgbClr val="FF0000"/>
                </a:solidFill>
              </a:rPr>
              <a:t>actually eat the product </a:t>
            </a:r>
            <a:r>
              <a:rPr lang="en-US" sz="2000" dirty="0" smtClean="0"/>
              <a:t>to see if it is right. </a:t>
            </a:r>
          </a:p>
          <a:p>
            <a:pPr marL="0" indent="0" algn="just">
              <a:buNone/>
            </a:pPr>
            <a:endParaRPr lang="en-US" sz="2000" dirty="0" smtClean="0"/>
          </a:p>
          <a:p>
            <a:pPr marL="0" indent="0" algn="just">
              <a:buNone/>
            </a:pP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 marL="0" indent="0" algn="just">
              <a:buNone/>
            </a:pPr>
            <a:endParaRPr lang="en-US" sz="2000" dirty="0" smtClean="0"/>
          </a:p>
          <a:p>
            <a:pPr marL="0" indent="0" algn="just"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6691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---Examples of </a:t>
            </a:r>
            <a:r>
              <a:rPr lang="en-US" i="1" dirty="0" smtClean="0">
                <a:solidFill>
                  <a:srgbClr val="00B050"/>
                </a:solidFill>
              </a:rPr>
              <a:t>Verification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and </a:t>
            </a:r>
            <a:r>
              <a:rPr lang="en-US" i="1" dirty="0" smtClean="0">
                <a:solidFill>
                  <a:srgbClr val="00B050"/>
                </a:solidFill>
              </a:rPr>
              <a:t>Validation</a:t>
            </a: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i="1" dirty="0" smtClean="0">
                <a:solidFill>
                  <a:srgbClr val="00B050"/>
                </a:solidFill>
              </a:rPr>
              <a:t> </a:t>
            </a:r>
            <a:endParaRPr lang="en-US" i="1" dirty="0">
              <a:solidFill>
                <a:srgbClr val="00B05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199" y="1690688"/>
            <a:ext cx="10417935" cy="4954811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2000" b="1" dirty="0" smtClean="0">
                <a:solidFill>
                  <a:srgbClr val="00B0F0"/>
                </a:solidFill>
              </a:rPr>
              <a:t>#2Example: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smtClean="0"/>
              <a:t>In Software Engineering, consider the following specification </a:t>
            </a:r>
          </a:p>
          <a:p>
            <a:pPr marL="0" indent="0" algn="just">
              <a:buNone/>
            </a:pPr>
            <a:r>
              <a:rPr lang="en-US" sz="2000" dirty="0" smtClean="0"/>
              <a:t>              </a:t>
            </a:r>
            <a:r>
              <a:rPr lang="en-US" sz="2000" b="1" i="1" dirty="0" smtClean="0">
                <a:solidFill>
                  <a:srgbClr val="FF0000"/>
                </a:solidFill>
              </a:rPr>
              <a:t>A clickable button with name </a:t>
            </a:r>
            <a:r>
              <a:rPr lang="en-US" sz="2000" b="1" i="1" dirty="0" smtClean="0">
                <a:solidFill>
                  <a:srgbClr val="00B050"/>
                </a:solidFill>
              </a:rPr>
              <a:t>Submet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smtClean="0"/>
              <a:t>Verification would check the design doc and correcting the spelling mistake.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smtClean="0"/>
              <a:t>Otherwise, the development team will create a button like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n-US" sz="2000" dirty="0"/>
          </a:p>
          <a:p>
            <a:pPr algn="just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1800" b="1" dirty="0" smtClean="0"/>
              <a:t>So new specification is </a:t>
            </a:r>
          </a:p>
          <a:p>
            <a:pPr marL="0" indent="0" algn="just">
              <a:buNone/>
            </a:pPr>
            <a:r>
              <a:rPr lang="en-US" sz="2000" dirty="0" smtClean="0"/>
              <a:t>            </a:t>
            </a:r>
            <a:r>
              <a:rPr lang="en-US" sz="2000" b="1" i="1" dirty="0" smtClean="0">
                <a:solidFill>
                  <a:srgbClr val="FF0000"/>
                </a:solidFill>
              </a:rPr>
              <a:t>A clickable button with name </a:t>
            </a:r>
            <a:r>
              <a:rPr lang="en-US" sz="2000" b="1" i="1" dirty="0" smtClean="0">
                <a:solidFill>
                  <a:srgbClr val="00B050"/>
                </a:solidFill>
              </a:rPr>
              <a:t>submit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smtClean="0"/>
              <a:t>Once the code is ready, validation is done. A validation test found – </a:t>
            </a:r>
          </a:p>
          <a:p>
            <a:pPr marL="0" indent="0" algn="just">
              <a:buNone/>
            </a:pP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smtClean="0"/>
              <a:t>Owing to validation testing, the development team will make the submit button clickable. </a:t>
            </a:r>
          </a:p>
          <a:p>
            <a:pPr marL="0" indent="0" algn="just">
              <a:buNone/>
            </a:pPr>
            <a:endParaRPr lang="en-US" sz="2000" dirty="0" smtClean="0"/>
          </a:p>
          <a:p>
            <a:pPr marL="0" indent="0" algn="just"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3" name="Rounded Rectangle 2"/>
          <p:cNvSpPr/>
          <p:nvPr/>
        </p:nvSpPr>
        <p:spPr>
          <a:xfrm>
            <a:off x="3760632" y="3828010"/>
            <a:ext cx="1390918" cy="55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/>
              <a:t>submet</a:t>
            </a:r>
            <a:endParaRPr lang="en-GB" sz="28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3760632" y="5723049"/>
            <a:ext cx="4958365" cy="577135"/>
            <a:chOff x="3760632" y="5723049"/>
            <a:chExt cx="4958365" cy="577135"/>
          </a:xfrm>
        </p:grpSpPr>
        <p:sp>
          <p:nvSpPr>
            <p:cNvPr id="6" name="Rounded Rectangle 5"/>
            <p:cNvSpPr/>
            <p:nvPr/>
          </p:nvSpPr>
          <p:spPr>
            <a:xfrm>
              <a:off x="3760632" y="5746392"/>
              <a:ext cx="1390918" cy="55379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b="1" dirty="0" smtClean="0"/>
                <a:t>submit</a:t>
              </a:r>
              <a:endParaRPr lang="en-GB" sz="2800" b="1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5151550" y="6023288"/>
              <a:ext cx="69545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5847008" y="5723049"/>
              <a:ext cx="2871989" cy="46340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Button </a:t>
              </a:r>
              <a:r>
                <a:rPr lang="en-GB" b="1" dirty="0" smtClean="0">
                  <a:solidFill>
                    <a:srgbClr val="FF0000"/>
                  </a:solidFill>
                </a:rPr>
                <a:t>not</a:t>
              </a:r>
              <a:r>
                <a:rPr lang="en-GB" dirty="0" smtClean="0"/>
                <a:t> Clickable 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91988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V&amp;V In Different Phases Of The Development Lifecycle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dirty="0"/>
              <a:t>Verification answers the question, “</a:t>
            </a:r>
            <a:r>
              <a:rPr lang="en-US" dirty="0">
                <a:solidFill>
                  <a:srgbClr val="FF0000"/>
                </a:solidFill>
              </a:rPr>
              <a:t>Did we build the right system?” </a:t>
            </a:r>
            <a:r>
              <a:rPr lang="en-US" dirty="0"/>
              <a:t>while validations addresses, “</a:t>
            </a:r>
            <a:r>
              <a:rPr lang="en-US" dirty="0">
                <a:solidFill>
                  <a:srgbClr val="00B050"/>
                </a:solidFill>
              </a:rPr>
              <a:t>Did we build the system right</a:t>
            </a:r>
            <a:r>
              <a:rPr lang="en-US" dirty="0" smtClean="0">
                <a:solidFill>
                  <a:srgbClr val="00B050"/>
                </a:solidFill>
              </a:rPr>
              <a:t>?”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/>
              <a:t>Verification and validation are performed in each of the phases of the development lifecycle.</a:t>
            </a:r>
          </a:p>
        </p:txBody>
      </p:sp>
    </p:spTree>
    <p:extLst>
      <p:ext uri="{BB962C8B-B14F-4D97-AF65-F5344CB8AC3E}">
        <p14:creationId xmlns:p14="http://schemas.microsoft.com/office/powerpoint/2010/main" val="60019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Let’s try to have a look at them.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/>
          </a:bodyPr>
          <a:lstStyle/>
          <a:p>
            <a:pPr lvl="0"/>
            <a:r>
              <a:rPr lang="en-US" sz="2400" b="1" dirty="0" smtClean="0">
                <a:solidFill>
                  <a:prstClr val="black"/>
                </a:solidFill>
              </a:rPr>
              <a:t>1</a:t>
            </a:r>
            <a:r>
              <a:rPr lang="en-US" sz="2400" b="1" baseline="30000" dirty="0" smtClean="0">
                <a:solidFill>
                  <a:prstClr val="black"/>
                </a:solidFill>
              </a:rPr>
              <a:t>st</a:t>
            </a:r>
            <a:r>
              <a:rPr lang="en-US" sz="2400" b="1" dirty="0" smtClean="0">
                <a:solidFill>
                  <a:prstClr val="black"/>
                </a:solidFill>
              </a:rPr>
              <a:t> What is Task of V &amp; V?</a:t>
            </a:r>
          </a:p>
          <a:p>
            <a:pPr lvl="0"/>
            <a:r>
              <a:rPr lang="en-US" sz="2400" b="1" dirty="0" smtClean="0">
                <a:solidFill>
                  <a:prstClr val="black"/>
                </a:solidFill>
              </a:rPr>
              <a:t>There </a:t>
            </a:r>
            <a:r>
              <a:rPr lang="en-US" sz="2400" b="1" dirty="0">
                <a:solidFill>
                  <a:prstClr val="black"/>
                </a:solidFill>
              </a:rPr>
              <a:t>are two aspects of V&amp;V (Verification &amp; Validation) tasks:</a:t>
            </a:r>
          </a:p>
          <a:p>
            <a:pPr marL="0" lvl="0" indent="0">
              <a:buNone/>
            </a:pPr>
            <a:endParaRPr lang="en-US" sz="2400" dirty="0">
              <a:solidFill>
                <a:prstClr val="black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B050"/>
                </a:solidFill>
              </a:rPr>
              <a:t>Confirms to requirements (</a:t>
            </a:r>
            <a:r>
              <a:rPr lang="en-US" b="1" i="1" dirty="0">
                <a:solidFill>
                  <a:srgbClr val="FF0000"/>
                </a:solidFill>
              </a:rPr>
              <a:t>Producer view of quality</a:t>
            </a:r>
            <a:r>
              <a:rPr lang="en-US" b="1" dirty="0">
                <a:solidFill>
                  <a:srgbClr val="00B050"/>
                </a:solidFill>
              </a:rPr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B050"/>
                </a:solidFill>
              </a:rPr>
              <a:t>Fit for use (</a:t>
            </a:r>
            <a:r>
              <a:rPr lang="en-US" b="1" i="1" dirty="0">
                <a:solidFill>
                  <a:srgbClr val="FF0000"/>
                </a:solidFill>
              </a:rPr>
              <a:t>consumers view of quality</a:t>
            </a:r>
            <a:r>
              <a:rPr lang="en-US" b="1" dirty="0">
                <a:solidFill>
                  <a:srgbClr val="00B050"/>
                </a:solidFill>
              </a:rPr>
              <a:t>)</a:t>
            </a:r>
          </a:p>
          <a:p>
            <a:pPr lvl="0"/>
            <a:endParaRPr lang="en-US" sz="2400" dirty="0">
              <a:solidFill>
                <a:prstClr val="black"/>
              </a:solidFill>
            </a:endParaRPr>
          </a:p>
          <a:p>
            <a:pPr lvl="0"/>
            <a:r>
              <a:rPr lang="en-US" sz="2400" b="1" dirty="0">
                <a:solidFill>
                  <a:prstClr val="black"/>
                </a:solidFill>
              </a:rPr>
              <a:t>Producer’s view of quality</a:t>
            </a:r>
            <a:r>
              <a:rPr lang="en-US" sz="2400" dirty="0">
                <a:solidFill>
                  <a:prstClr val="black"/>
                </a:solidFill>
              </a:rPr>
              <a:t>, in simpler terms, means the developers perception of the final product.</a:t>
            </a:r>
            <a:br>
              <a:rPr lang="en-US" sz="2400" dirty="0">
                <a:solidFill>
                  <a:prstClr val="black"/>
                </a:solidFill>
              </a:rPr>
            </a:br>
            <a:r>
              <a:rPr lang="en-US" sz="2400" b="1" dirty="0">
                <a:solidFill>
                  <a:prstClr val="black"/>
                </a:solidFill>
              </a:rPr>
              <a:t>Consumers view quality</a:t>
            </a:r>
            <a:r>
              <a:rPr lang="en-US" sz="2400" dirty="0">
                <a:solidFill>
                  <a:prstClr val="black"/>
                </a:solidFill>
              </a:rPr>
              <a:t> means the user’s perception of the final product.</a:t>
            </a:r>
            <a:endParaRPr lang="en-US" sz="2400" i="1" dirty="0">
              <a:solidFill>
                <a:srgbClr val="ED7D31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49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---Let’s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try to have a look at them.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#1) V &amp; V tasks </a:t>
            </a:r>
            <a:r>
              <a:rPr lang="en-US" sz="2400" dirty="0"/>
              <a:t>–</a:t>
            </a:r>
            <a:r>
              <a:rPr lang="en-US" sz="2400" b="1" dirty="0"/>
              <a:t> Planning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Verification of contract.</a:t>
            </a:r>
          </a:p>
          <a:p>
            <a:pPr marL="0" indent="0">
              <a:buNone/>
            </a:pPr>
            <a:r>
              <a:rPr lang="en-US" sz="2400" dirty="0"/>
              <a:t>Evaluation of Concept document.</a:t>
            </a:r>
          </a:p>
          <a:p>
            <a:pPr marL="0" indent="0">
              <a:buNone/>
            </a:pPr>
            <a:r>
              <a:rPr lang="en-US" sz="2400" dirty="0"/>
              <a:t>Performing risk analysis.</a:t>
            </a:r>
          </a:p>
          <a:p>
            <a:pPr marL="0" indent="0">
              <a:buNone/>
            </a:pPr>
            <a:r>
              <a:rPr lang="en-US" sz="2400" b="1" dirty="0"/>
              <a:t>#2) V &amp; V tasks </a:t>
            </a:r>
            <a:r>
              <a:rPr lang="en-US" sz="2400" dirty="0"/>
              <a:t>–</a:t>
            </a:r>
            <a:r>
              <a:rPr lang="en-US" sz="2400" b="1" dirty="0"/>
              <a:t> Requirement phase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Evaluation of software requirements.</a:t>
            </a:r>
          </a:p>
          <a:p>
            <a:pPr marL="0" indent="0">
              <a:buNone/>
            </a:pPr>
            <a:r>
              <a:rPr lang="en-US" sz="2400" dirty="0"/>
              <a:t>Evaluation/analysis of the interfaces.</a:t>
            </a:r>
          </a:p>
          <a:p>
            <a:pPr marL="0" indent="0">
              <a:buNone/>
            </a:pPr>
            <a:r>
              <a:rPr lang="en-US" sz="2400" dirty="0"/>
              <a:t>Generation of the systems test plan.</a:t>
            </a:r>
          </a:p>
          <a:p>
            <a:pPr marL="0" indent="0">
              <a:buNone/>
            </a:pPr>
            <a:r>
              <a:rPr lang="en-US" sz="2400" dirty="0"/>
              <a:t>Generation of Acceptance test plan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7881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---Let’s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try to have a look at them.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/>
              <a:t>#3) V&amp;V tasks </a:t>
            </a:r>
            <a:r>
              <a:rPr lang="en-US" sz="2400"/>
              <a:t>–</a:t>
            </a:r>
            <a:r>
              <a:rPr lang="en-US" sz="2400" b="1"/>
              <a:t> Design Phase</a:t>
            </a:r>
            <a:endParaRPr lang="en-US" sz="2400"/>
          </a:p>
          <a:p>
            <a:pPr marL="0" indent="0">
              <a:buNone/>
            </a:pPr>
            <a:r>
              <a:rPr lang="en-US" sz="2400"/>
              <a:t>Evaluation of software design.</a:t>
            </a:r>
          </a:p>
          <a:p>
            <a:pPr marL="0" indent="0">
              <a:buNone/>
            </a:pPr>
            <a:r>
              <a:rPr lang="en-US" sz="2400"/>
              <a:t>Evaluation / Analysis of the Interfaces (UI).</a:t>
            </a:r>
          </a:p>
          <a:p>
            <a:pPr marL="0" indent="0">
              <a:buNone/>
            </a:pPr>
            <a:r>
              <a:rPr lang="en-US" sz="2400"/>
              <a:t>Generation of Integration test plan.</a:t>
            </a:r>
          </a:p>
          <a:p>
            <a:pPr marL="0" indent="0">
              <a:buNone/>
            </a:pPr>
            <a:r>
              <a:rPr lang="en-US" sz="2400"/>
              <a:t>Generation of the Component test plan.</a:t>
            </a:r>
          </a:p>
          <a:p>
            <a:pPr marL="0" indent="0">
              <a:buNone/>
            </a:pPr>
            <a:r>
              <a:rPr lang="en-US" sz="2400"/>
              <a:t>Generation of test design.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6830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Objectives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To discuss the </a:t>
            </a:r>
            <a:r>
              <a:rPr lang="en-US" i="1" dirty="0" smtClean="0">
                <a:solidFill>
                  <a:srgbClr val="00B050"/>
                </a:solidFill>
              </a:rPr>
              <a:t>distinction</a:t>
            </a:r>
            <a:r>
              <a:rPr lang="en-US" dirty="0" smtClean="0"/>
              <a:t> between validation testing and defect testing 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To describe the principles of system and component testing 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To describe strategies for generating test cases 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To understand the essential characteristics of tool used for test automation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>
                <a:hlinkClick r:id="rId2"/>
              </a:rPr>
              <a:t>Refer: CSTE </a:t>
            </a:r>
            <a:r>
              <a:rPr lang="en-GB" dirty="0">
                <a:hlinkClick r:id="rId2"/>
              </a:rPr>
              <a:t>CBOK</a:t>
            </a:r>
            <a:r>
              <a:rPr lang="en-GB" dirty="0"/>
              <a:t> reference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51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---Let’s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try to have a look at them.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/>
              <a:t>#4) V&amp;V Tasks </a:t>
            </a:r>
            <a:r>
              <a:rPr lang="en-US" sz="2400"/>
              <a:t>– </a:t>
            </a:r>
            <a:r>
              <a:rPr lang="en-US" sz="2400" b="1"/>
              <a:t>Implementation Phase</a:t>
            </a:r>
            <a:endParaRPr lang="en-US" sz="2400"/>
          </a:p>
          <a:p>
            <a:pPr marL="0" indent="0">
              <a:buNone/>
            </a:pPr>
            <a:r>
              <a:rPr lang="en-US" sz="2400"/>
              <a:t>Evaluation of source code.</a:t>
            </a:r>
          </a:p>
          <a:p>
            <a:pPr marL="0" indent="0">
              <a:buNone/>
            </a:pPr>
            <a:r>
              <a:rPr lang="en-US" sz="2400"/>
              <a:t>Evaluation of documents.</a:t>
            </a:r>
          </a:p>
          <a:p>
            <a:pPr marL="0" indent="0">
              <a:buNone/>
            </a:pPr>
            <a:r>
              <a:rPr lang="en-US" sz="2400"/>
              <a:t>Generation of test cases.</a:t>
            </a:r>
          </a:p>
          <a:p>
            <a:pPr marL="0" indent="0">
              <a:buNone/>
            </a:pPr>
            <a:r>
              <a:rPr lang="en-US" sz="2400"/>
              <a:t>Generation of the test procedure.</a:t>
            </a:r>
          </a:p>
          <a:p>
            <a:pPr marL="0" indent="0">
              <a:buNone/>
            </a:pPr>
            <a:r>
              <a:rPr lang="en-US" sz="2400"/>
              <a:t>Execution of Components test cases.</a:t>
            </a:r>
          </a:p>
          <a:p>
            <a:pPr marL="0" indent="0">
              <a:buNone/>
            </a:pPr>
            <a:r>
              <a:rPr lang="en-US" sz="2400" b="1"/>
              <a:t>#5) V&amp;V Tasks </a:t>
            </a:r>
            <a:r>
              <a:rPr lang="en-US" sz="2400"/>
              <a:t>–</a:t>
            </a:r>
            <a:r>
              <a:rPr lang="en-US" sz="2400" b="1"/>
              <a:t> Test Phase</a:t>
            </a:r>
            <a:endParaRPr lang="en-US" sz="2400"/>
          </a:p>
          <a:p>
            <a:pPr marL="0" indent="0">
              <a:buNone/>
            </a:pPr>
            <a:r>
              <a:rPr lang="en-US" sz="2400"/>
              <a:t>Execution of systems test case.</a:t>
            </a:r>
          </a:p>
          <a:p>
            <a:pPr marL="0" indent="0">
              <a:buNone/>
            </a:pPr>
            <a:r>
              <a:rPr lang="en-US" sz="2400"/>
              <a:t>Execution of the acceptance test case.</a:t>
            </a:r>
          </a:p>
          <a:p>
            <a:pPr marL="0" indent="0">
              <a:buNone/>
            </a:pPr>
            <a:r>
              <a:rPr lang="en-US" sz="2400"/>
              <a:t>Updating traceability metrics.</a:t>
            </a:r>
          </a:p>
          <a:p>
            <a:pPr marL="0" indent="0">
              <a:buNone/>
            </a:pPr>
            <a:r>
              <a:rPr lang="en-US" sz="2400"/>
              <a:t>Risk analysis</a:t>
            </a:r>
          </a:p>
        </p:txBody>
      </p:sp>
    </p:spTree>
    <p:extLst>
      <p:ext uri="{BB962C8B-B14F-4D97-AF65-F5344CB8AC3E}">
        <p14:creationId xmlns:p14="http://schemas.microsoft.com/office/powerpoint/2010/main" val="348444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---Let’s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try to have a look at them.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b="1"/>
              <a:t>#6) V&amp;V Tasks </a:t>
            </a:r>
            <a:r>
              <a:rPr lang="en-US" sz="2400"/>
              <a:t>–</a:t>
            </a:r>
            <a:r>
              <a:rPr lang="en-US" sz="2400" b="1"/>
              <a:t> Installation and checkout phase</a:t>
            </a:r>
            <a:endParaRPr lang="en-US" sz="2400"/>
          </a:p>
          <a:p>
            <a:pPr marL="0" indent="0">
              <a:buNone/>
            </a:pPr>
            <a:r>
              <a:rPr lang="en-US" sz="2400"/>
              <a:t>Audit of installation and configuration.</a:t>
            </a:r>
          </a:p>
          <a:p>
            <a:pPr marL="0" indent="0">
              <a:buNone/>
            </a:pPr>
            <a:r>
              <a:rPr lang="en-US" sz="2400"/>
              <a:t>The final test of the installation candidate build.</a:t>
            </a:r>
          </a:p>
          <a:p>
            <a:pPr marL="0" indent="0">
              <a:buNone/>
            </a:pPr>
            <a:r>
              <a:rPr lang="en-US" sz="2400"/>
              <a:t>Generation of the final test report.</a:t>
            </a:r>
          </a:p>
          <a:p>
            <a:pPr marL="0" indent="0">
              <a:buNone/>
            </a:pPr>
            <a:r>
              <a:rPr lang="en-US" sz="2400" b="1"/>
              <a:t>#7) V&amp;V Tasks </a:t>
            </a:r>
            <a:r>
              <a:rPr lang="en-US" sz="2400"/>
              <a:t>–</a:t>
            </a:r>
            <a:r>
              <a:rPr lang="en-US" sz="2400" b="1"/>
              <a:t> Operation Phase</a:t>
            </a:r>
            <a:endParaRPr lang="en-US" sz="2400"/>
          </a:p>
          <a:p>
            <a:pPr marL="0" indent="0">
              <a:buNone/>
            </a:pPr>
            <a:r>
              <a:rPr lang="en-US" sz="2400"/>
              <a:t>Evaluation of new constraint.</a:t>
            </a:r>
          </a:p>
          <a:p>
            <a:pPr marL="0" indent="0">
              <a:buNone/>
            </a:pPr>
            <a:r>
              <a:rPr lang="en-US" sz="2400"/>
              <a:t>Assessment of the change proposed.</a:t>
            </a:r>
          </a:p>
          <a:p>
            <a:pPr marL="0" indent="0">
              <a:buNone/>
            </a:pPr>
            <a:r>
              <a:rPr lang="en-US" sz="2400" b="1"/>
              <a:t>#8) V&amp;V Tasks </a:t>
            </a:r>
            <a:r>
              <a:rPr lang="en-US" sz="2400"/>
              <a:t>–</a:t>
            </a:r>
            <a:r>
              <a:rPr lang="en-US" sz="2400" b="1"/>
              <a:t> Maintenance Phase</a:t>
            </a:r>
            <a:endParaRPr lang="en-US" sz="2400"/>
          </a:p>
          <a:p>
            <a:pPr marL="0" indent="0">
              <a:buNone/>
            </a:pPr>
            <a:r>
              <a:rPr lang="en-US" sz="2400"/>
              <a:t>Evaluation of the anomalies.</a:t>
            </a:r>
          </a:p>
          <a:p>
            <a:pPr marL="0" indent="0">
              <a:buNone/>
            </a:pPr>
            <a:r>
              <a:rPr lang="en-US" sz="2400"/>
              <a:t>Assessment of migration.</a:t>
            </a:r>
          </a:p>
          <a:p>
            <a:pPr marL="0" indent="0">
              <a:buNone/>
            </a:pPr>
            <a:r>
              <a:rPr lang="en-US" sz="2400"/>
              <a:t>Assessment of the retrial features.</a:t>
            </a:r>
          </a:p>
          <a:p>
            <a:pPr marL="0" indent="0">
              <a:buNone/>
            </a:pPr>
            <a:r>
              <a:rPr lang="en-US" sz="2400"/>
              <a:t>Assessment of the proposed change.</a:t>
            </a:r>
          </a:p>
          <a:p>
            <a:pPr marL="0" indent="0">
              <a:buNone/>
            </a:pPr>
            <a:r>
              <a:rPr lang="en-US" sz="2400"/>
              <a:t>Validating the production issues.</a:t>
            </a:r>
          </a:p>
        </p:txBody>
      </p:sp>
    </p:spTree>
    <p:extLst>
      <p:ext uri="{BB962C8B-B14F-4D97-AF65-F5344CB8AC3E}">
        <p14:creationId xmlns:p14="http://schemas.microsoft.com/office/powerpoint/2010/main" val="288221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21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Qualification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4713"/>
            <a:ext cx="10417935" cy="481987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                       </a:t>
            </a:r>
            <a:r>
              <a:rPr lang="en-US" b="1" dirty="0" smtClean="0">
                <a:solidFill>
                  <a:srgbClr val="FF0000"/>
                </a:solidFill>
              </a:rPr>
              <a:t> Qualification is: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 smtClean="0"/>
              <a:t>The </a:t>
            </a:r>
            <a:r>
              <a:rPr lang="en-US" dirty="0"/>
              <a:t>process used to determine whether a system or component is </a:t>
            </a:r>
            <a:r>
              <a:rPr lang="en-US" i="1" dirty="0">
                <a:solidFill>
                  <a:srgbClr val="00B050"/>
                </a:solidFill>
              </a:rPr>
              <a:t>suitable for operational use</a:t>
            </a:r>
            <a:r>
              <a:rPr lang="en-US" dirty="0"/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/>
              <a:t>focuses on operational aspects, where maintenance is the main issue.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/>
              <a:t>Qualification reviews project application of professional standards and coding procedures, based on the assumption that applying these standards facilitates maintenance.</a:t>
            </a:r>
          </a:p>
        </p:txBody>
      </p:sp>
    </p:spTree>
    <p:extLst>
      <p:ext uri="{BB962C8B-B14F-4D97-AF65-F5344CB8AC3E}">
        <p14:creationId xmlns:p14="http://schemas.microsoft.com/office/powerpoint/2010/main" val="366207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7 Principles of Testing 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2"/>
                </a:solidFill>
              </a:rPr>
              <a:t>Testing shows presence of defects/Bugs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600" i="1" dirty="0" smtClean="0">
                <a:solidFill>
                  <a:schemeClr val="accent2">
                    <a:lumMod val="75000"/>
                  </a:schemeClr>
                </a:solidFill>
              </a:rPr>
              <a:t>Exhausting testing is impossible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600" i="1" dirty="0" smtClean="0">
                <a:solidFill>
                  <a:schemeClr val="accent2">
                    <a:lumMod val="75000"/>
                  </a:schemeClr>
                </a:solidFill>
              </a:rPr>
              <a:t>Early testing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600" i="1" dirty="0" smtClean="0">
                <a:solidFill>
                  <a:schemeClr val="accent2">
                    <a:lumMod val="75000"/>
                  </a:schemeClr>
                </a:solidFill>
              </a:rPr>
              <a:t>Defect clustering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600" i="1" dirty="0" smtClean="0">
                <a:solidFill>
                  <a:schemeClr val="accent2">
                    <a:lumMod val="75000"/>
                  </a:schemeClr>
                </a:solidFill>
              </a:rPr>
              <a:t>Pesticide paradox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600" i="1" dirty="0" smtClean="0">
                <a:solidFill>
                  <a:schemeClr val="accent2">
                    <a:lumMod val="75000"/>
                  </a:schemeClr>
                </a:solidFill>
              </a:rPr>
              <a:t>Testing is context depending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600" i="1" dirty="0" smtClean="0">
                <a:solidFill>
                  <a:schemeClr val="accent2">
                    <a:lumMod val="75000"/>
                  </a:schemeClr>
                </a:solidFill>
              </a:rPr>
              <a:t>Absence-of-errors fallacy  </a:t>
            </a:r>
            <a:endParaRPr lang="en-US" sz="26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07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Cont.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487" y="1690688"/>
            <a:ext cx="11114468" cy="48517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All test should be traceable to the software requirements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Test should be planned long before testing begins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The </a:t>
            </a:r>
            <a:r>
              <a:rPr lang="en-US" sz="2400" dirty="0" err="1" smtClean="0"/>
              <a:t>pareto</a:t>
            </a:r>
            <a:r>
              <a:rPr lang="en-US" sz="2400" dirty="0" smtClean="0"/>
              <a:t> principle applies to software testing 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2000" b="1" dirty="0" smtClean="0"/>
              <a:t>80% of the uncovered errors are in 20% of the code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Testing should begin “in the small” and progress toward testing “in the large” 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2400" b="1" dirty="0" smtClean="0"/>
              <a:t>unit </a:t>
            </a:r>
            <a:r>
              <a:rPr lang="en-US" sz="2400" b="1" dirty="0" err="1" smtClean="0"/>
              <a:t>testing</a:t>
            </a:r>
            <a:r>
              <a:rPr lang="en-US" sz="2400" b="1" dirty="0" err="1" smtClean="0">
                <a:sym typeface="Wingdings" panose="05000000000000000000" pitchFamily="2" charset="2"/>
              </a:rPr>
              <a:t>integration</a:t>
            </a:r>
            <a:r>
              <a:rPr lang="en-US" sz="2400" b="1" dirty="0" smtClean="0">
                <a:sym typeface="Wingdings" panose="05000000000000000000" pitchFamily="2" charset="2"/>
              </a:rPr>
              <a:t> </a:t>
            </a:r>
            <a:r>
              <a:rPr lang="en-US" sz="2400" b="1" dirty="0" err="1" smtClean="0">
                <a:sym typeface="Wingdings" panose="05000000000000000000" pitchFamily="2" charset="2"/>
              </a:rPr>
              <a:t>testingvalidation</a:t>
            </a:r>
            <a:r>
              <a:rPr lang="en-US" sz="2400" b="1" dirty="0" smtClean="0">
                <a:sym typeface="Wingdings" panose="05000000000000000000" pitchFamily="2" charset="2"/>
              </a:rPr>
              <a:t> </a:t>
            </a:r>
            <a:r>
              <a:rPr lang="en-US" sz="2400" b="1" dirty="0" err="1" smtClean="0">
                <a:sym typeface="Wingdings" panose="05000000000000000000" pitchFamily="2" charset="2"/>
              </a:rPr>
              <a:t>testingsystem</a:t>
            </a:r>
            <a:r>
              <a:rPr lang="en-US" sz="2400" b="1" dirty="0" smtClean="0">
                <a:sym typeface="Wingdings" panose="05000000000000000000" pitchFamily="2" charset="2"/>
              </a:rPr>
              <a:t> testing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sym typeface="Wingdings" panose="05000000000000000000" pitchFamily="2" charset="2"/>
              </a:rPr>
              <a:t>Exhaustive testing is not possible. 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4993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Software Testing Levels—&gt;</a:t>
            </a:r>
            <a:r>
              <a:rPr lang="en-US" dirty="0" smtClean="0">
                <a:solidFill>
                  <a:srgbClr val="FF0000"/>
                </a:solidFill>
              </a:rPr>
              <a:t>Detail in chapter 3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 descr="Image result for Principles of software validation and Software verification pp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386" y="1825625"/>
            <a:ext cx="5731510" cy="46281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533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3761"/>
            <a:ext cx="10515600" cy="13255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9324"/>
            <a:ext cx="10515600" cy="3620434"/>
          </a:xfrm>
        </p:spPr>
        <p:txBody>
          <a:bodyPr/>
          <a:lstStyle/>
          <a:p>
            <a:pPr algn="ctr"/>
            <a:endParaRPr lang="en-US" dirty="0" smtClean="0"/>
          </a:p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The End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72197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Introduction: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90688"/>
            <a:ext cx="11772900" cy="45589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In the context of testing, “Verification and Validation” are the two widely and commonly used terms.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Most of the times, we consider both the terms as the same, but actually, these are quite different.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Quality </a:t>
            </a:r>
            <a:r>
              <a:rPr lang="en-US" sz="2400" dirty="0"/>
              <a:t>assurance activities examine three different aspects of quality by means </a:t>
            </a:r>
            <a:r>
              <a:rPr lang="en-US" sz="2400" dirty="0" smtClean="0"/>
              <a:t>of: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software </a:t>
            </a:r>
            <a:r>
              <a:rPr lang="en-US" sz="2400" dirty="0"/>
              <a:t>product</a:t>
            </a:r>
            <a:r>
              <a:rPr lang="en-US" sz="2400" dirty="0">
                <a:solidFill>
                  <a:srgbClr val="FF0000"/>
                </a:solidFill>
              </a:rPr>
              <a:t> verification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FF0000"/>
                </a:solidFill>
              </a:rPr>
              <a:t>validation</a:t>
            </a:r>
            <a:r>
              <a:rPr lang="en-US" sz="2400" dirty="0"/>
              <a:t> and </a:t>
            </a:r>
            <a:r>
              <a:rPr lang="en-US" sz="2400" dirty="0" smtClean="0">
                <a:solidFill>
                  <a:srgbClr val="FF0000"/>
                </a:solidFill>
              </a:rPr>
              <a:t>qualification</a:t>
            </a:r>
            <a:endParaRPr lang="en-US" sz="2800" dirty="0"/>
          </a:p>
          <a:p>
            <a:pPr marL="914400" lvl="2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886" y="4186546"/>
            <a:ext cx="4595610" cy="2381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Brace 5"/>
          <p:cNvSpPr/>
          <p:nvPr/>
        </p:nvSpPr>
        <p:spPr>
          <a:xfrm>
            <a:off x="8435260" y="4263362"/>
            <a:ext cx="785611" cy="222788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296937" y="4456089"/>
            <a:ext cx="2056863" cy="14681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Verification, validation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16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What verification 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09105"/>
            <a:ext cx="11772900" cy="45589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accent1"/>
                </a:solidFill>
              </a:rPr>
              <a:t>Verification</a:t>
            </a:r>
            <a:r>
              <a:rPr lang="en-GB" sz="2400" dirty="0"/>
              <a:t>: </a:t>
            </a:r>
            <a:br>
              <a:rPr lang="en-GB" sz="2400" dirty="0"/>
            </a:br>
            <a:r>
              <a:rPr lang="en-GB" sz="2400" dirty="0"/>
              <a:t>	</a:t>
            </a:r>
            <a:r>
              <a:rPr lang="en-GB" sz="2400" dirty="0">
                <a:solidFill>
                  <a:srgbClr val="FF0000"/>
                </a:solidFill>
              </a:rPr>
              <a:t>"Are we building the product </a:t>
            </a:r>
            <a:r>
              <a:rPr lang="en-GB" sz="2400" dirty="0" smtClean="0">
                <a:solidFill>
                  <a:srgbClr val="FF0000"/>
                </a:solidFill>
              </a:rPr>
              <a:t>right“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erification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a process that makes it sure that the software product is developed in the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way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is the process of evaluating a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system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component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to determine whether the products of a given development phase satisfy the conditions imposed at the start of that phase.</a:t>
            </a:r>
            <a:endParaRPr lang="en-GB" sz="2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The software should confirm to its </a:t>
            </a:r>
            <a:r>
              <a:rPr lang="en-GB" sz="2400" dirty="0" smtClean="0"/>
              <a:t>specification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cs typeface="Times New Roman" pitchFamily="18" charset="0"/>
              </a:rPr>
              <a:t>examines the </a:t>
            </a:r>
            <a:r>
              <a:rPr lang="en-US" sz="2400" i="1" dirty="0">
                <a:solidFill>
                  <a:srgbClr val="00B050"/>
                </a:solidFill>
                <a:cs typeface="Times New Roman" pitchFamily="18" charset="0"/>
              </a:rPr>
              <a:t>consistency</a:t>
            </a:r>
            <a:r>
              <a:rPr lang="en-US" sz="2400" dirty="0">
                <a:cs typeface="Times New Roman" pitchFamily="18" charset="0"/>
              </a:rPr>
              <a:t> of current development activities with the products from previous phases. 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2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…What verification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2009105"/>
            <a:ext cx="11353800" cy="455896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dirty="0" smtClean="0">
                <a:cs typeface="Times New Roman" pitchFamily="18" charset="0"/>
              </a:rPr>
              <a:t>Doing </a:t>
            </a:r>
            <a:r>
              <a:rPr lang="en-US" dirty="0">
                <a:cs typeface="Times New Roman" pitchFamily="18" charset="0"/>
              </a:rPr>
              <a:t>so enables the examiner </a:t>
            </a:r>
            <a:r>
              <a:rPr lang="en-US" i="1" dirty="0">
                <a:solidFill>
                  <a:srgbClr val="FF0000"/>
                </a:solidFill>
                <a:cs typeface="Times New Roman" pitchFamily="18" charset="0"/>
              </a:rPr>
              <a:t>to confirm </a:t>
            </a:r>
            <a:r>
              <a:rPr lang="en-US" i="1" dirty="0">
                <a:solidFill>
                  <a:srgbClr val="00B050"/>
                </a:solidFill>
                <a:cs typeface="Times New Roman" pitchFamily="18" charset="0"/>
              </a:rPr>
              <a:t>whether the developer has fulfilled his requirements </a:t>
            </a:r>
            <a:r>
              <a:rPr lang="en-US" dirty="0">
                <a:cs typeface="Times New Roman" pitchFamily="18" charset="0"/>
              </a:rPr>
              <a:t>while disregarding deviations from the original requirements that may have arisen during development</a:t>
            </a:r>
            <a:r>
              <a:rPr lang="en-US" dirty="0" smtClean="0">
                <a:cs typeface="Times New Roman" pitchFamily="18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n-US" dirty="0"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/>
              <a:t>Activities that check the </a:t>
            </a:r>
            <a:r>
              <a:rPr lang="en-US" i="1" dirty="0">
                <a:solidFill>
                  <a:srgbClr val="FF0000"/>
                </a:solidFill>
              </a:rPr>
              <a:t>correctness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of a development phase are called </a:t>
            </a:r>
            <a:r>
              <a:rPr lang="en-US" sz="2400" b="1" i="1" dirty="0"/>
              <a:t>verification activities</a:t>
            </a:r>
            <a:r>
              <a:rPr lang="en-US" sz="2400" dirty="0" smtClean="0"/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/>
              <a:t>Verification </a:t>
            </a:r>
            <a:r>
              <a:rPr lang="en-US" i="1" dirty="0" smtClean="0">
                <a:solidFill>
                  <a:srgbClr val="00B050"/>
                </a:solidFill>
              </a:rPr>
              <a:t>evaluates </a:t>
            </a:r>
            <a:r>
              <a:rPr lang="en-US" i="1" dirty="0">
                <a:solidFill>
                  <a:srgbClr val="00B050"/>
                </a:solidFill>
              </a:rPr>
              <a:t>a software system </a:t>
            </a:r>
            <a:r>
              <a:rPr lang="en-US" dirty="0"/>
              <a:t>by determining whether the product of a given development phase satisfies the requirements established before the start of that phase.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algn="just">
              <a:buFont typeface="Wingdings" panose="05000000000000000000" pitchFamily="2" charset="2"/>
              <a:buChar char="§"/>
            </a:pPr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57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What is Validation ?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accent2"/>
                </a:solidFill>
              </a:rPr>
              <a:t>Validation</a:t>
            </a:r>
            <a:r>
              <a:rPr lang="en-GB" dirty="0">
                <a:solidFill>
                  <a:schemeClr val="accent2"/>
                </a:solidFill>
              </a:rPr>
              <a:t>: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	 </a:t>
            </a:r>
            <a:r>
              <a:rPr lang="en-GB" dirty="0">
                <a:solidFill>
                  <a:srgbClr val="FF0000"/>
                </a:solidFill>
              </a:rPr>
              <a:t>"Are we building the right product"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The software should do what the user really </a:t>
            </a:r>
            <a:r>
              <a:rPr lang="en-GB" dirty="0" smtClean="0"/>
              <a:t>requires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process of evaluating a </a:t>
            </a:r>
            <a:r>
              <a:rPr lang="en-US" i="1" dirty="0">
                <a:solidFill>
                  <a:srgbClr val="00B050"/>
                </a:solidFill>
              </a:rPr>
              <a:t>system or component </a:t>
            </a:r>
            <a:r>
              <a:rPr lang="en-US" i="1" dirty="0">
                <a:solidFill>
                  <a:srgbClr val="FF0000"/>
                </a:solidFill>
              </a:rPr>
              <a:t>during or at the end of the development process </a:t>
            </a:r>
            <a:r>
              <a:rPr lang="en-US" dirty="0"/>
              <a:t>to determine whether it satisfies specified requirements</a:t>
            </a:r>
            <a:r>
              <a:rPr lang="en-US" dirty="0" smtClean="0"/>
              <a:t>.”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Represents </a:t>
            </a:r>
            <a:r>
              <a:rPr lang="en-US" dirty="0"/>
              <a:t>the customer’s interests by examining the extent to which the customer’s original requirements have been fulfilled.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Comprehensive validation reviews tend to improve customer satisfaction from the system.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847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… What is Validation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? 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dirty="0"/>
              <a:t>Software Validation is establishing by </a:t>
            </a:r>
            <a:r>
              <a:rPr lang="en-US" i="1" dirty="0">
                <a:solidFill>
                  <a:srgbClr val="00B050"/>
                </a:solidFill>
              </a:rPr>
              <a:t>objective evidence </a:t>
            </a:r>
            <a:r>
              <a:rPr lang="en-US" dirty="0"/>
              <a:t>that all software requirements have been </a:t>
            </a:r>
            <a:r>
              <a:rPr lang="en-US" dirty="0">
                <a:solidFill>
                  <a:srgbClr val="FF0000"/>
                </a:solidFill>
              </a:rPr>
              <a:t>implemented</a:t>
            </a:r>
            <a:r>
              <a:rPr lang="en-US" dirty="0"/>
              <a:t> correctly and completely and are traceable to system requirements.</a:t>
            </a:r>
          </a:p>
          <a:p>
            <a:pPr algn="just">
              <a:buFont typeface="Wingdings" pitchFamily="2" charset="2"/>
              <a:buChar char="v"/>
            </a:pPr>
            <a:r>
              <a:rPr lang="en-US" dirty="0"/>
              <a:t>It refers to a different set of activities which ensure that the software built is traceable to customer </a:t>
            </a:r>
            <a:r>
              <a:rPr lang="en-US" dirty="0">
                <a:solidFill>
                  <a:srgbClr val="FF0000"/>
                </a:solidFill>
              </a:rPr>
              <a:t>requirements</a:t>
            </a:r>
            <a:r>
              <a:rPr lang="en-US" dirty="0"/>
              <a:t>.</a:t>
            </a:r>
          </a:p>
          <a:p>
            <a:pPr algn="just">
              <a:buFont typeface="Wingdings" pitchFamily="2" charset="2"/>
              <a:buChar char="v"/>
            </a:pPr>
            <a:r>
              <a:rPr lang="en-US" dirty="0"/>
              <a:t>Validation physically ensures that the system operates according to plan  by executing the system </a:t>
            </a:r>
            <a:r>
              <a:rPr lang="en-US" dirty="0">
                <a:solidFill>
                  <a:srgbClr val="FF0000"/>
                </a:solidFill>
              </a:rPr>
              <a:t>functions</a:t>
            </a:r>
            <a:r>
              <a:rPr lang="en-US" dirty="0"/>
              <a:t> through a series of tests that can be observed and evaluated.</a:t>
            </a:r>
          </a:p>
        </p:txBody>
      </p:sp>
    </p:spTree>
    <p:extLst>
      <p:ext uri="{BB962C8B-B14F-4D97-AF65-F5344CB8AC3E}">
        <p14:creationId xmlns:p14="http://schemas.microsoft.com/office/powerpoint/2010/main" val="409261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… What is Validation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? 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In other words, validation activities focus on the </a:t>
            </a:r>
            <a:r>
              <a:rPr lang="en-US" dirty="0">
                <a:solidFill>
                  <a:srgbClr val="92D050"/>
                </a:solidFill>
              </a:rPr>
              <a:t>final product</a:t>
            </a:r>
            <a:r>
              <a:rPr lang="en-US" dirty="0"/>
              <a:t>, which is extensively tested from the customer point of view.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92D050"/>
                </a:solidFill>
              </a:rPr>
              <a:t>Validation</a:t>
            </a:r>
            <a:r>
              <a:rPr lang="en-US" dirty="0"/>
              <a:t> establishes whether the product meets overall of the </a:t>
            </a:r>
            <a:r>
              <a:rPr lang="en-US" dirty="0" smtClean="0"/>
              <a:t>users and meets users needs.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33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5">
                    <a:lumMod val="75000"/>
                  </a:schemeClr>
                </a:solidFill>
              </a:rPr>
              <a:t>Difference Between Verification </a:t>
            </a:r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and </a:t>
            </a:r>
            <a:r>
              <a:rPr lang="en-US" sz="4000" dirty="0">
                <a:solidFill>
                  <a:schemeClr val="accent5">
                    <a:lumMod val="75000"/>
                  </a:schemeClr>
                </a:solidFill>
              </a:rPr>
              <a:t>Validation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Verification is the process of evaluating the intermediary work products of a </a:t>
            </a:r>
            <a:r>
              <a:rPr lang="en-US" i="1" dirty="0">
                <a:solidFill>
                  <a:srgbClr val="00B050"/>
                </a:solidFill>
              </a:rPr>
              <a:t>software development lifecycle</a:t>
            </a:r>
            <a:r>
              <a:rPr lang="en-US" dirty="0"/>
              <a:t> to check if we are in the right track of creating the final product.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In other words, we can also state that verification is a process to evaluate the </a:t>
            </a:r>
            <a:r>
              <a:rPr lang="en-US" i="1" dirty="0">
                <a:solidFill>
                  <a:srgbClr val="FF0000"/>
                </a:solidFill>
              </a:rPr>
              <a:t>mediator products </a:t>
            </a:r>
            <a:r>
              <a:rPr lang="en-US" dirty="0"/>
              <a:t>of software to check whether the products satisfy the conditions imposed during the beginning of the phase.</a:t>
            </a:r>
          </a:p>
        </p:txBody>
      </p:sp>
    </p:spTree>
    <p:extLst>
      <p:ext uri="{BB962C8B-B14F-4D97-AF65-F5344CB8AC3E}">
        <p14:creationId xmlns:p14="http://schemas.microsoft.com/office/powerpoint/2010/main" val="213951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9925</TotalTime>
  <Words>1146</Words>
  <Application>Microsoft Office PowerPoint</Application>
  <PresentationFormat>Widescreen</PresentationFormat>
  <Paragraphs>191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Wingdings</vt:lpstr>
      <vt:lpstr>Office Theme</vt:lpstr>
      <vt:lpstr>Principles of software validation and Software verification  Seng 4112   Lecture Two</vt:lpstr>
      <vt:lpstr>Objectives </vt:lpstr>
      <vt:lpstr> Introduction: </vt:lpstr>
      <vt:lpstr> What verification  </vt:lpstr>
      <vt:lpstr>…What verification </vt:lpstr>
      <vt:lpstr> What is Validation ? </vt:lpstr>
      <vt:lpstr> … What is Validation ?  </vt:lpstr>
      <vt:lpstr> … What is Validation ?  </vt:lpstr>
      <vt:lpstr>Difference Between Verification and Validation</vt:lpstr>
      <vt:lpstr> … </vt:lpstr>
      <vt:lpstr> … </vt:lpstr>
      <vt:lpstr>Summary of V &amp; V</vt:lpstr>
      <vt:lpstr>---Summary </vt:lpstr>
      <vt:lpstr>Examples of Verification and Validation  </vt:lpstr>
      <vt:lpstr>---Examples of Verification and Validation  </vt:lpstr>
      <vt:lpstr>V&amp;V In Different Phases Of The Development Lifecycle</vt:lpstr>
      <vt:lpstr>Let’s try to have a look at them.</vt:lpstr>
      <vt:lpstr>---Let’s try to have a look at them.</vt:lpstr>
      <vt:lpstr>---Let’s try to have a look at them.</vt:lpstr>
      <vt:lpstr>---Let’s try to have a look at them.</vt:lpstr>
      <vt:lpstr>---Let’s try to have a look at them.</vt:lpstr>
      <vt:lpstr> Qualification </vt:lpstr>
      <vt:lpstr> 7 Principles of Testing  </vt:lpstr>
      <vt:lpstr>Cont. </vt:lpstr>
      <vt:lpstr>Software Testing Levels—&gt;Detail in chapter 3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Fani</dc:creator>
  <cp:lastModifiedBy>GL</cp:lastModifiedBy>
  <cp:revision>352</cp:revision>
  <dcterms:created xsi:type="dcterms:W3CDTF">2018-10-25T13:04:31Z</dcterms:created>
  <dcterms:modified xsi:type="dcterms:W3CDTF">2020-03-15T16:54:15Z</dcterms:modified>
</cp:coreProperties>
</file>