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3" r:id="rId3"/>
    <p:sldId id="335" r:id="rId4"/>
    <p:sldId id="333" r:id="rId5"/>
    <p:sldId id="293" r:id="rId6"/>
    <p:sldId id="334" r:id="rId7"/>
    <p:sldId id="336" r:id="rId8"/>
    <p:sldId id="337" r:id="rId9"/>
    <p:sldId id="331" r:id="rId10"/>
    <p:sldId id="327" r:id="rId11"/>
    <p:sldId id="328" r:id="rId12"/>
    <p:sldId id="325" r:id="rId13"/>
    <p:sldId id="326" r:id="rId14"/>
    <p:sldId id="329" r:id="rId15"/>
    <p:sldId id="324" r:id="rId16"/>
    <p:sldId id="346" r:id="rId17"/>
    <p:sldId id="332" r:id="rId18"/>
    <p:sldId id="289" r:id="rId19"/>
    <p:sldId id="290" r:id="rId20"/>
    <p:sldId id="310" r:id="rId21"/>
    <p:sldId id="311" r:id="rId22"/>
    <p:sldId id="338" r:id="rId23"/>
    <p:sldId id="339" r:id="rId24"/>
    <p:sldId id="340" r:id="rId25"/>
    <p:sldId id="341" r:id="rId26"/>
    <p:sldId id="342" r:id="rId27"/>
    <p:sldId id="343" r:id="rId28"/>
    <p:sldId id="344" r:id="rId29"/>
    <p:sldId id="345" r:id="rId30"/>
    <p:sldId id="27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p:scale>
          <a:sx n="74" d="100"/>
          <a:sy n="74" d="100"/>
        </p:scale>
        <p:origin x="456" y="72"/>
      </p:cViewPr>
      <p:guideLst/>
    </p:cSldViewPr>
  </p:slideViewPr>
  <p:notesTextViewPr>
    <p:cViewPr>
      <p:scale>
        <a:sx n="1" d="1"/>
        <a:sy n="1" d="1"/>
      </p:scale>
      <p:origin x="0" y="0"/>
    </p:cViewPr>
  </p:notesTextViewPr>
  <p:sorterViewPr>
    <p:cViewPr>
      <p:scale>
        <a:sx n="100" d="100"/>
        <a:sy n="100" d="100"/>
      </p:scale>
      <p:origin x="0" y="-423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793966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389866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423225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97608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747579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570383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E4BB49-D5F3-4A1A-8E75-10D12DEA2D6B}" type="datetimeFigureOut">
              <a:rPr lang="en-US" smtClean="0"/>
              <a:t>4/26/2020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459064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E4BB49-D5F3-4A1A-8E75-10D12DEA2D6B}" type="datetimeFigureOut">
              <a:rPr lang="en-US" smtClean="0"/>
              <a:t>4/26/2020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278971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4BB49-D5F3-4A1A-8E75-10D12DEA2D6B}" type="datetimeFigureOut">
              <a:rPr lang="en-US" smtClean="0"/>
              <a:t>4/26/2020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016309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757129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4233936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4BB49-D5F3-4A1A-8E75-10D12DEA2D6B}" type="datetimeFigureOut">
              <a:rPr lang="en-US" smtClean="0"/>
              <a:t>4/26/2020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A2000-3A3D-4204-87F5-D61E232AD0CA}" type="slidenum">
              <a:rPr lang="en-US" smtClean="0"/>
              <a:t>‹#›</a:t>
            </a:fld>
            <a:endParaRPr lang="en-US"/>
          </a:p>
        </p:txBody>
      </p:sp>
    </p:spTree>
    <p:extLst>
      <p:ext uri="{BB962C8B-B14F-4D97-AF65-F5344CB8AC3E}">
        <p14:creationId xmlns:p14="http://schemas.microsoft.com/office/powerpoint/2010/main" val="2863575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ww.guru99.com/test-case.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2062" y="2566257"/>
            <a:ext cx="9144000" cy="3106272"/>
          </a:xfrm>
        </p:spPr>
        <p:style>
          <a:lnRef idx="1">
            <a:schemeClr val="accent5"/>
          </a:lnRef>
          <a:fillRef idx="2">
            <a:schemeClr val="accent5"/>
          </a:fillRef>
          <a:effectRef idx="1">
            <a:schemeClr val="accent5"/>
          </a:effectRef>
          <a:fontRef idx="minor">
            <a:schemeClr val="dk1"/>
          </a:fontRef>
        </p:style>
        <p:txBody>
          <a:bodyPr>
            <a:noAutofit/>
          </a:bodyPr>
          <a:lstStyle/>
          <a:p>
            <a:r>
              <a:rPr lang="en-US" sz="4000" b="1" dirty="0">
                <a:solidFill>
                  <a:srgbClr val="002060"/>
                </a:solidFill>
                <a:effectLst>
                  <a:glow rad="228600">
                    <a:schemeClr val="accent4">
                      <a:satMod val="175000"/>
                      <a:alpha val="40000"/>
                    </a:schemeClr>
                  </a:glow>
                </a:effectLst>
              </a:rPr>
              <a:t>Exploratory Testing</a:t>
            </a:r>
            <a:br>
              <a:rPr lang="en-US" sz="4000" b="1" dirty="0">
                <a:solidFill>
                  <a:srgbClr val="002060"/>
                </a:solidFill>
                <a:effectLst>
                  <a:glow rad="228600">
                    <a:schemeClr val="accent4">
                      <a:satMod val="175000"/>
                      <a:alpha val="40000"/>
                    </a:schemeClr>
                  </a:glow>
                </a:effectLst>
              </a:rPr>
            </a:br>
            <a:r>
              <a:rPr lang="en-US" sz="4000" b="1" dirty="0">
                <a:solidFill>
                  <a:srgbClr val="002060"/>
                </a:solidFill>
                <a:effectLst>
                  <a:glow rad="228600">
                    <a:schemeClr val="accent4">
                      <a:satMod val="175000"/>
                      <a:alpha val="40000"/>
                    </a:schemeClr>
                  </a:glow>
                </a:effectLst>
              </a:rPr>
              <a:t/>
            </a:r>
            <a:br>
              <a:rPr lang="en-US" sz="4000" b="1" dirty="0">
                <a:solidFill>
                  <a:srgbClr val="002060"/>
                </a:solidFill>
                <a:effectLst>
                  <a:glow rad="228600">
                    <a:schemeClr val="accent4">
                      <a:satMod val="175000"/>
                      <a:alpha val="40000"/>
                    </a:schemeClr>
                  </a:glow>
                </a:effectLst>
              </a:rPr>
            </a:br>
            <a:r>
              <a:rPr lang="en-US" sz="2400" b="1" dirty="0" err="1" smtClean="0">
                <a:solidFill>
                  <a:srgbClr val="002060"/>
                </a:solidFill>
                <a:effectLst>
                  <a:glow rad="228600">
                    <a:schemeClr val="accent4">
                      <a:satMod val="175000"/>
                      <a:alpha val="40000"/>
                    </a:schemeClr>
                  </a:glow>
                </a:effectLst>
              </a:rPr>
              <a:t>Seng</a:t>
            </a:r>
            <a:r>
              <a:rPr lang="en-US" sz="2400" b="1" dirty="0" smtClean="0">
                <a:solidFill>
                  <a:srgbClr val="002060"/>
                </a:solidFill>
                <a:effectLst>
                  <a:glow rad="228600">
                    <a:schemeClr val="accent4">
                      <a:satMod val="175000"/>
                      <a:alpha val="40000"/>
                    </a:schemeClr>
                  </a:glow>
                </a:effectLst>
              </a:rPr>
              <a:t> 4112</a:t>
            </a:r>
            <a:r>
              <a:rPr lang="en-US" sz="2400" dirty="0" smtClean="0"/>
              <a:t/>
            </a:r>
            <a:br>
              <a:rPr lang="en-US" sz="2400" dirty="0" smtClean="0"/>
            </a:br>
            <a:r>
              <a:rPr lang="en-US" sz="2400" dirty="0" smtClean="0"/>
              <a:t/>
            </a:r>
            <a:br>
              <a:rPr lang="en-US" sz="2400" dirty="0" smtClean="0"/>
            </a:br>
            <a:r>
              <a:rPr lang="en-US" sz="2400" dirty="0" smtClean="0"/>
              <a:t> </a:t>
            </a:r>
            <a:r>
              <a:rPr lang="en-US" sz="3200" b="1" dirty="0" smtClean="0">
                <a:effectLst>
                  <a:glow rad="139700">
                    <a:schemeClr val="accent2">
                      <a:satMod val="175000"/>
                      <a:alpha val="40000"/>
                    </a:schemeClr>
                  </a:glow>
                </a:effectLst>
              </a:rPr>
              <a:t>Lecture Five</a:t>
            </a:r>
            <a:endParaRPr lang="en-US"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4706" y="672353"/>
            <a:ext cx="1992650" cy="1735885"/>
          </a:xfrm>
          <a:prstGeom prst="rect">
            <a:avLst/>
          </a:prstGeom>
        </p:spPr>
      </p:pic>
      <p:sp>
        <p:nvSpPr>
          <p:cNvPr id="5" name="TextBox 4"/>
          <p:cNvSpPr txBox="1"/>
          <p:nvPr/>
        </p:nvSpPr>
        <p:spPr>
          <a:xfrm>
            <a:off x="9535144" y="5994502"/>
            <a:ext cx="2581836" cy="369332"/>
          </a:xfrm>
          <a:prstGeom prst="rect">
            <a:avLst/>
          </a:prstGeom>
          <a:noFill/>
        </p:spPr>
        <p:txBody>
          <a:bodyPr wrap="square" rtlCol="0">
            <a:spAutoFit/>
          </a:bodyPr>
          <a:lstStyle/>
          <a:p>
            <a:r>
              <a:rPr lang="en-US" b="1" dirty="0" err="1" smtClean="0">
                <a:effectLst>
                  <a:glow rad="139700">
                    <a:schemeClr val="accent2">
                      <a:satMod val="175000"/>
                      <a:alpha val="40000"/>
                    </a:schemeClr>
                  </a:glow>
                </a:effectLst>
              </a:rPr>
              <a:t>Garamu</a:t>
            </a:r>
            <a:r>
              <a:rPr lang="en-US" b="1" dirty="0" smtClean="0">
                <a:effectLst>
                  <a:glow rad="139700">
                    <a:schemeClr val="accent2">
                      <a:satMod val="175000"/>
                      <a:alpha val="40000"/>
                    </a:schemeClr>
                  </a:glow>
                </a:effectLst>
              </a:rPr>
              <a:t> T. </a:t>
            </a:r>
            <a:r>
              <a:rPr lang="en-US" b="1" dirty="0">
                <a:effectLst>
                  <a:glow rad="139700">
                    <a:schemeClr val="accent2">
                      <a:satMod val="175000"/>
                      <a:alpha val="40000"/>
                    </a:schemeClr>
                  </a:glow>
                </a:effectLst>
              </a:rPr>
              <a:t>(MSc.)</a:t>
            </a:r>
            <a:endParaRPr lang="en-US" dirty="0"/>
          </a:p>
        </p:txBody>
      </p:sp>
    </p:spTree>
    <p:extLst>
      <p:ext uri="{BB962C8B-B14F-4D97-AF65-F5344CB8AC3E}">
        <p14:creationId xmlns:p14="http://schemas.microsoft.com/office/powerpoint/2010/main" val="4068915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Exploratory testing: Learning</a:t>
            </a: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lgn="just">
              <a:buFont typeface="Wingdings" panose="05000000000000000000" pitchFamily="2" charset="2"/>
              <a:buChar char="§"/>
            </a:pPr>
            <a:r>
              <a:rPr lang="en-US" b="1" dirty="0"/>
              <a:t>Learning</a:t>
            </a:r>
            <a:r>
              <a:rPr lang="en-US" dirty="0"/>
              <a:t>: Anything that can guide us in what to test, how to test, or how to </a:t>
            </a:r>
            <a:r>
              <a:rPr lang="en-US" dirty="0" smtClean="0"/>
              <a:t>recognize </a:t>
            </a:r>
            <a:r>
              <a:rPr lang="en-US" dirty="0"/>
              <a:t>a problem, such as</a:t>
            </a:r>
            <a:r>
              <a:rPr lang="en-US" dirty="0" smtClean="0"/>
              <a:t>:</a:t>
            </a:r>
          </a:p>
          <a:p>
            <a:pPr lvl="1" algn="just">
              <a:buFont typeface="Wingdings" panose="05000000000000000000" pitchFamily="2" charset="2"/>
              <a:buChar char="§"/>
            </a:pPr>
            <a:r>
              <a:rPr lang="en-US" dirty="0"/>
              <a:t>the project context (e.g., development objectives, resources and </a:t>
            </a:r>
            <a:r>
              <a:rPr lang="en-US" dirty="0" smtClean="0"/>
              <a:t>constraints</a:t>
            </a:r>
            <a:r>
              <a:rPr lang="en-US" dirty="0"/>
              <a:t>, stakeholders with influence), </a:t>
            </a:r>
            <a:r>
              <a:rPr lang="en-US" b="1" dirty="0"/>
              <a:t>market forces </a:t>
            </a:r>
            <a:r>
              <a:rPr lang="en-US" dirty="0"/>
              <a:t>that drive the product (competitors, desired and customary benefits, users), </a:t>
            </a:r>
            <a:r>
              <a:rPr lang="en-US" b="1" dirty="0"/>
              <a:t>hardware and software platforms</a:t>
            </a:r>
            <a:r>
              <a:rPr lang="en-US" dirty="0"/>
              <a:t>, and </a:t>
            </a:r>
            <a:r>
              <a:rPr lang="en-US" b="1" dirty="0" smtClean="0"/>
              <a:t>development </a:t>
            </a:r>
            <a:r>
              <a:rPr lang="en-US" b="1" dirty="0"/>
              <a:t>history </a:t>
            </a:r>
            <a:r>
              <a:rPr lang="en-US" dirty="0"/>
              <a:t>of prior versions and related products. </a:t>
            </a:r>
            <a:endParaRPr lang="en-US" dirty="0" smtClean="0"/>
          </a:p>
          <a:p>
            <a:pPr lvl="1" algn="just">
              <a:buFont typeface="Wingdings" panose="05000000000000000000" pitchFamily="2" charset="2"/>
              <a:buChar char="§"/>
            </a:pPr>
            <a:r>
              <a:rPr lang="en-US" b="1" dirty="0" smtClean="0"/>
              <a:t>risks</a:t>
            </a:r>
            <a:r>
              <a:rPr lang="en-US" b="1" dirty="0"/>
              <a:t>, </a:t>
            </a:r>
            <a:r>
              <a:rPr lang="en-US" dirty="0"/>
              <a:t>failure history, support record of this and related products and how this product currently behaves and fails and how this product currently behaves and fails.</a:t>
            </a:r>
            <a:endParaRPr lang="en-US" dirty="0"/>
          </a:p>
        </p:txBody>
      </p:sp>
    </p:spTree>
    <p:extLst>
      <p:ext uri="{BB962C8B-B14F-4D97-AF65-F5344CB8AC3E}">
        <p14:creationId xmlns:p14="http://schemas.microsoft.com/office/powerpoint/2010/main" val="108390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Examples of learning activities</a:t>
            </a: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buFont typeface="Wingdings" panose="05000000000000000000" pitchFamily="2" charset="2"/>
              <a:buChar char="§"/>
            </a:pPr>
            <a:r>
              <a:rPr lang="en-US" b="1" i="1" dirty="0" smtClean="0"/>
              <a:t>Study </a:t>
            </a:r>
            <a:r>
              <a:rPr lang="en-US" b="1" i="1" dirty="0"/>
              <a:t>competitive products </a:t>
            </a:r>
            <a:r>
              <a:rPr lang="en-US" dirty="0"/>
              <a:t>(how they work, what they do, what expectations they create) </a:t>
            </a:r>
            <a:endParaRPr lang="en-US" dirty="0" smtClean="0"/>
          </a:p>
          <a:p>
            <a:pPr>
              <a:buFont typeface="Wingdings" panose="05000000000000000000" pitchFamily="2" charset="2"/>
              <a:buChar char="§"/>
            </a:pPr>
            <a:r>
              <a:rPr lang="en-US" b="1" i="1" dirty="0" smtClean="0"/>
              <a:t>Research </a:t>
            </a:r>
            <a:r>
              <a:rPr lang="en-US" b="1" i="1" dirty="0"/>
              <a:t>the history of this</a:t>
            </a:r>
            <a:r>
              <a:rPr lang="en-US" b="1" dirty="0"/>
              <a:t> </a:t>
            </a:r>
            <a:r>
              <a:rPr lang="en-US" dirty="0"/>
              <a:t>/ related products (design / failures </a:t>
            </a:r>
            <a:r>
              <a:rPr lang="en-US" dirty="0" smtClean="0"/>
              <a:t>/support</a:t>
            </a:r>
            <a:r>
              <a:rPr lang="en-US" dirty="0"/>
              <a:t>) </a:t>
            </a:r>
            <a:endParaRPr lang="en-US" dirty="0" smtClean="0"/>
          </a:p>
          <a:p>
            <a:pPr>
              <a:buFont typeface="Wingdings" panose="05000000000000000000" pitchFamily="2" charset="2"/>
              <a:buChar char="§"/>
            </a:pPr>
            <a:r>
              <a:rPr lang="en-US" b="1" i="1" dirty="0"/>
              <a:t>Inspect the product under test </a:t>
            </a:r>
            <a:r>
              <a:rPr lang="en-US" dirty="0"/>
              <a:t>(and its data) (create function lists data relationship charts file structures user tasks product lists, data relationship charts, file </a:t>
            </a:r>
            <a:r>
              <a:rPr lang="en-US" dirty="0" smtClean="0"/>
              <a:t>structures</a:t>
            </a:r>
            <a:r>
              <a:rPr lang="en-US" dirty="0"/>
              <a:t>, user tasks, product </a:t>
            </a:r>
            <a:r>
              <a:rPr lang="en-US" dirty="0" smtClean="0"/>
              <a:t>benefits)</a:t>
            </a:r>
          </a:p>
        </p:txBody>
      </p:sp>
    </p:spTree>
    <p:extLst>
      <p:ext uri="{BB962C8B-B14F-4D97-AF65-F5344CB8AC3E}">
        <p14:creationId xmlns:p14="http://schemas.microsoft.com/office/powerpoint/2010/main" val="35979513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smtClean="0">
                <a:solidFill>
                  <a:schemeClr val="accent5">
                    <a:lumMod val="75000"/>
                  </a:schemeClr>
                </a:solidFill>
              </a:rPr>
              <a:t>---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lgn="just">
              <a:buFont typeface="Wingdings" panose="05000000000000000000" pitchFamily="2" charset="2"/>
              <a:buChar char="§"/>
            </a:pPr>
            <a:r>
              <a:rPr lang="en-US" b="1" i="1" dirty="0"/>
              <a:t>Question: </a:t>
            </a:r>
            <a:r>
              <a:rPr lang="en-US" dirty="0"/>
              <a:t>Identify missing info, imagine potential sources and potentially revealing questions (interview users, developers, and other stakeholders, use reference materials to supplement answers</a:t>
            </a:r>
            <a:r>
              <a:rPr lang="en-US" dirty="0" smtClean="0"/>
              <a:t>)</a:t>
            </a:r>
          </a:p>
          <a:p>
            <a:pPr algn="just">
              <a:buFont typeface="Wingdings" panose="05000000000000000000" pitchFamily="2" charset="2"/>
              <a:buChar char="§"/>
            </a:pPr>
            <a:r>
              <a:rPr lang="en-US" dirty="0" smtClean="0"/>
              <a:t>Review </a:t>
            </a:r>
            <a:r>
              <a:rPr lang="en-US" dirty="0"/>
              <a:t>written sources: specifications, other authoritative documents, culturally authoritative sources, persuasive sources</a:t>
            </a:r>
            <a:endParaRPr lang="en-US" dirty="0"/>
          </a:p>
        </p:txBody>
      </p:sp>
    </p:spTree>
    <p:extLst>
      <p:ext uri="{BB962C8B-B14F-4D97-AF65-F5344CB8AC3E}">
        <p14:creationId xmlns:p14="http://schemas.microsoft.com/office/powerpoint/2010/main" val="28222766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a:solidFill>
                  <a:schemeClr val="accent5">
                    <a:lumMod val="75000"/>
                  </a:schemeClr>
                </a:solidFill>
              </a:rPr>
              <a:t>Examples of learning activitie</a:t>
            </a:r>
            <a:endParaRPr lang="en-US" sz="3200"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buFont typeface="Wingdings" panose="05000000000000000000" pitchFamily="2" charset="2"/>
              <a:buChar char="§"/>
            </a:pPr>
            <a:r>
              <a:rPr lang="en-US" b="1" dirty="0" smtClean="0"/>
              <a:t>Hardware </a:t>
            </a:r>
            <a:r>
              <a:rPr lang="en-US" b="1" dirty="0"/>
              <a:t>/ software platform: </a:t>
            </a:r>
            <a:r>
              <a:rPr lang="en-US" dirty="0"/>
              <a:t>Design and run experiments to establish lab procedures or polish lab techniques. Research the compatibility space of the hardware/software (see, e.g. </a:t>
            </a:r>
            <a:r>
              <a:rPr lang="en-US" dirty="0" err="1"/>
              <a:t>Kaner</a:t>
            </a:r>
            <a:r>
              <a:rPr lang="en-US" dirty="0"/>
              <a:t>, Falk, Nguyen’s (Testing Computer Software) chapter on Printer Testing). </a:t>
            </a:r>
            <a:endParaRPr lang="en-US" dirty="0" smtClean="0"/>
          </a:p>
          <a:p>
            <a:pPr>
              <a:buFont typeface="Wingdings" panose="05000000000000000000" pitchFamily="2" charset="2"/>
              <a:buChar char="§"/>
            </a:pPr>
            <a:r>
              <a:rPr lang="en-US" b="1" dirty="0"/>
              <a:t>Team research: </a:t>
            </a:r>
            <a:r>
              <a:rPr lang="en-US" dirty="0"/>
              <a:t>brainstorming or other group activities to combine and extend knowledge g </a:t>
            </a:r>
            <a:endParaRPr lang="en-US" dirty="0" smtClean="0"/>
          </a:p>
          <a:p>
            <a:pPr>
              <a:buFont typeface="Wingdings" panose="05000000000000000000" pitchFamily="2" charset="2"/>
              <a:buChar char="§"/>
            </a:pPr>
            <a:r>
              <a:rPr lang="en-US" b="1" dirty="0" smtClean="0"/>
              <a:t>Paired </a:t>
            </a:r>
            <a:r>
              <a:rPr lang="en-US" b="1" dirty="0"/>
              <a:t>testing</a:t>
            </a:r>
            <a:r>
              <a:rPr lang="en-US" dirty="0"/>
              <a:t>: mutual mentoring, foster diversity in models and approaches.</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19517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dirty="0" smtClean="0"/>
              <a:t>---</a:t>
            </a:r>
            <a:endParaRPr lang="en-US" sz="3200" b="1" dirty="0"/>
          </a:p>
        </p:txBody>
      </p:sp>
      <p:sp>
        <p:nvSpPr>
          <p:cNvPr id="3" name="Content Placeholder 2"/>
          <p:cNvSpPr>
            <a:spLocks noGrp="1"/>
          </p:cNvSpPr>
          <p:nvPr>
            <p:ph idx="1"/>
          </p:nvPr>
        </p:nvSpPr>
        <p:spPr>
          <a:xfrm>
            <a:off x="503348" y="1258955"/>
            <a:ext cx="10417935" cy="4819874"/>
          </a:xfrm>
        </p:spPr>
        <p:txBody>
          <a:bodyPr>
            <a:normAutofit/>
          </a:bodyPr>
          <a:lstStyle/>
          <a:p>
            <a:pPr marL="0" indent="0">
              <a:buNone/>
            </a:pPr>
            <a:r>
              <a:rPr lang="en-US" b="1" dirty="0" smtClean="0">
                <a:solidFill>
                  <a:srgbClr val="FF0000"/>
                </a:solidFill>
              </a:rPr>
              <a:t>               Create </a:t>
            </a:r>
            <a:r>
              <a:rPr lang="en-US" b="1" dirty="0">
                <a:solidFill>
                  <a:srgbClr val="FF0000"/>
                </a:solidFill>
              </a:rPr>
              <a:t>and apply models: </a:t>
            </a:r>
            <a:endParaRPr lang="en-US" b="1" dirty="0" smtClean="0">
              <a:solidFill>
                <a:srgbClr val="FF0000"/>
              </a:solidFill>
            </a:endParaRPr>
          </a:p>
          <a:p>
            <a:pPr>
              <a:buFont typeface="Wingdings" panose="05000000000000000000" pitchFamily="2" charset="2"/>
              <a:buChar char="§"/>
            </a:pPr>
            <a:r>
              <a:rPr lang="en-US" dirty="0"/>
              <a:t>A model is a simplified representation of a relationship, process or system. The simplification makes some aspects of the thing </a:t>
            </a:r>
            <a:r>
              <a:rPr lang="en-US" dirty="0" smtClean="0"/>
              <a:t>modeled clearer</a:t>
            </a:r>
            <a:r>
              <a:rPr lang="en-US" dirty="0"/>
              <a:t>, more visible, and easier to work with. </a:t>
            </a:r>
            <a:endParaRPr lang="en-US" dirty="0" smtClean="0"/>
          </a:p>
          <a:p>
            <a:pPr>
              <a:buFont typeface="Wingdings" panose="05000000000000000000" pitchFamily="2" charset="2"/>
              <a:buChar char="§"/>
            </a:pPr>
            <a:r>
              <a:rPr lang="en-US" dirty="0"/>
              <a:t>A model is often an expression of something we don’t understand in terms of something we (think we) do understand </a:t>
            </a:r>
            <a:endParaRPr lang="en-US" dirty="0" smtClean="0"/>
          </a:p>
          <a:p>
            <a:pPr>
              <a:buFont typeface="Wingdings" panose="05000000000000000000" pitchFamily="2" charset="2"/>
              <a:buChar char="§"/>
            </a:pPr>
            <a:r>
              <a:rPr lang="en-US" dirty="0"/>
              <a:t>All tests are based on </a:t>
            </a:r>
            <a:r>
              <a:rPr lang="en-US" dirty="0" smtClean="0"/>
              <a:t>models:</a:t>
            </a:r>
          </a:p>
          <a:p>
            <a:pPr lvl="1">
              <a:buFont typeface="Wingdings" panose="05000000000000000000" pitchFamily="2" charset="2"/>
              <a:buChar char="§"/>
            </a:pPr>
            <a:r>
              <a:rPr lang="en-US" b="1" i="1" dirty="0" smtClean="0">
                <a:solidFill>
                  <a:srgbClr val="00B050"/>
                </a:solidFill>
              </a:rPr>
              <a:t>Many </a:t>
            </a:r>
            <a:r>
              <a:rPr lang="en-US" b="1" i="1" dirty="0">
                <a:solidFill>
                  <a:srgbClr val="00B050"/>
                </a:solidFill>
              </a:rPr>
              <a:t>models are </a:t>
            </a:r>
            <a:r>
              <a:rPr lang="en-US" b="1" i="1" dirty="0" smtClean="0">
                <a:solidFill>
                  <a:srgbClr val="00B050"/>
                </a:solidFill>
              </a:rPr>
              <a:t>implicit</a:t>
            </a:r>
          </a:p>
          <a:p>
            <a:pPr lvl="1">
              <a:buFont typeface="Wingdings" panose="05000000000000000000" pitchFamily="2" charset="2"/>
              <a:buChar char="§"/>
            </a:pPr>
            <a:r>
              <a:rPr lang="en-US" b="1" i="1" dirty="0" smtClean="0">
                <a:solidFill>
                  <a:srgbClr val="00B050"/>
                </a:solidFill>
              </a:rPr>
              <a:t>When </a:t>
            </a:r>
            <a:r>
              <a:rPr lang="en-US" b="1" i="1" dirty="0">
                <a:solidFill>
                  <a:srgbClr val="00B050"/>
                </a:solidFill>
              </a:rPr>
              <a:t>the behavior of a program “feels wrong,” it is clashing with your internal model of the program (and how it should behave)</a:t>
            </a:r>
          </a:p>
          <a:p>
            <a:pPr>
              <a:buFont typeface="Wingdings" panose="05000000000000000000" pitchFamily="2" charset="2"/>
              <a:buChar char="§"/>
            </a:pPr>
            <a:endParaRPr lang="en-US" dirty="0"/>
          </a:p>
        </p:txBody>
      </p:sp>
    </p:spTree>
    <p:extLst>
      <p:ext uri="{BB962C8B-B14F-4D97-AF65-F5344CB8AC3E}">
        <p14:creationId xmlns:p14="http://schemas.microsoft.com/office/powerpoint/2010/main" val="2406390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Exploratory testing: Design </a:t>
            </a: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marL="0" indent="0" algn="just">
              <a:buNone/>
            </a:pPr>
            <a:r>
              <a:rPr lang="en-US" b="1" dirty="0" smtClean="0">
                <a:solidFill>
                  <a:srgbClr val="FF0000"/>
                </a:solidFill>
                <a:cs typeface="Times New Roman" pitchFamily="18" charset="0"/>
              </a:rPr>
              <a:t>                   Examples </a:t>
            </a:r>
            <a:r>
              <a:rPr lang="en-US" b="1" dirty="0">
                <a:solidFill>
                  <a:srgbClr val="FF0000"/>
                </a:solidFill>
                <a:cs typeface="Times New Roman" pitchFamily="18" charset="0"/>
              </a:rPr>
              <a:t>of design activities </a:t>
            </a:r>
          </a:p>
          <a:p>
            <a:pPr algn="just">
              <a:buFont typeface="Wingdings" panose="05000000000000000000" pitchFamily="2" charset="2"/>
              <a:buChar char="§"/>
            </a:pPr>
            <a:r>
              <a:rPr lang="en-US" dirty="0">
                <a:cs typeface="Times New Roman" pitchFamily="18" charset="0"/>
              </a:rPr>
              <a:t>Map test ideas to FMEA or other lists of variables, functions, risks, benefits, tasks, etc. </a:t>
            </a:r>
            <a:endParaRPr lang="en-US" dirty="0" smtClean="0">
              <a:cs typeface="Times New Roman" pitchFamily="18" charset="0"/>
            </a:endParaRPr>
          </a:p>
          <a:p>
            <a:pPr algn="just">
              <a:buFont typeface="Wingdings" panose="05000000000000000000" pitchFamily="2" charset="2"/>
              <a:buChar char="§"/>
            </a:pPr>
            <a:r>
              <a:rPr lang="en-US" dirty="0" smtClean="0">
                <a:cs typeface="Times New Roman" pitchFamily="18" charset="0"/>
              </a:rPr>
              <a:t>Map </a:t>
            </a:r>
            <a:r>
              <a:rPr lang="en-US" dirty="0">
                <a:cs typeface="Times New Roman" pitchFamily="18" charset="0"/>
              </a:rPr>
              <a:t>test techniques to test </a:t>
            </a:r>
            <a:r>
              <a:rPr lang="en-US" dirty="0" smtClean="0">
                <a:cs typeface="Times New Roman" pitchFamily="18" charset="0"/>
              </a:rPr>
              <a:t>ideas</a:t>
            </a:r>
          </a:p>
          <a:p>
            <a:pPr algn="just">
              <a:buFont typeface="Wingdings" panose="05000000000000000000" pitchFamily="2" charset="2"/>
              <a:buChar char="§"/>
            </a:pPr>
            <a:r>
              <a:rPr lang="en-US" dirty="0" smtClean="0">
                <a:cs typeface="Times New Roman" pitchFamily="18" charset="0"/>
              </a:rPr>
              <a:t>Map </a:t>
            </a:r>
            <a:r>
              <a:rPr lang="en-US" dirty="0">
                <a:cs typeface="Times New Roman" pitchFamily="18" charset="0"/>
              </a:rPr>
              <a:t>tools to test </a:t>
            </a:r>
            <a:r>
              <a:rPr lang="en-US" dirty="0" smtClean="0">
                <a:cs typeface="Times New Roman" pitchFamily="18" charset="0"/>
              </a:rPr>
              <a:t>techniques.</a:t>
            </a:r>
          </a:p>
          <a:p>
            <a:pPr algn="just">
              <a:buFont typeface="Wingdings" panose="05000000000000000000" pitchFamily="2" charset="2"/>
              <a:buChar char="§"/>
            </a:pPr>
            <a:r>
              <a:rPr lang="en-US" dirty="0" smtClean="0">
                <a:cs typeface="Times New Roman" pitchFamily="18" charset="0"/>
              </a:rPr>
              <a:t>Map </a:t>
            </a:r>
            <a:r>
              <a:rPr lang="en-US" dirty="0">
                <a:cs typeface="Times New Roman" pitchFamily="18" charset="0"/>
              </a:rPr>
              <a:t>staff skills to tools / techniques, develop training as necessary •Develop supporting test data </a:t>
            </a:r>
            <a:endParaRPr lang="en-US" dirty="0" smtClean="0">
              <a:cs typeface="Times New Roman" pitchFamily="18" charset="0"/>
            </a:endParaRPr>
          </a:p>
          <a:p>
            <a:pPr algn="just">
              <a:buFont typeface="Wingdings" panose="05000000000000000000" pitchFamily="2" charset="2"/>
              <a:buChar char="§"/>
            </a:pPr>
            <a:r>
              <a:rPr lang="en-US" dirty="0" smtClean="0">
                <a:cs typeface="Times New Roman" pitchFamily="18" charset="0"/>
              </a:rPr>
              <a:t>Develop </a:t>
            </a:r>
            <a:r>
              <a:rPr lang="en-US" dirty="0">
                <a:cs typeface="Times New Roman" pitchFamily="18" charset="0"/>
              </a:rPr>
              <a:t>supporting oracles </a:t>
            </a:r>
          </a:p>
          <a:p>
            <a:pPr algn="just">
              <a:buFont typeface="Wingdings" panose="05000000000000000000" pitchFamily="2" charset="2"/>
              <a:buChar char="§"/>
            </a:pPr>
            <a:endParaRPr lang="en-US" dirty="0">
              <a:cs typeface="Times New Roman" pitchFamily="18" charset="0"/>
            </a:endParaRPr>
          </a:p>
        </p:txBody>
      </p:sp>
    </p:spTree>
    <p:extLst>
      <p:ext uri="{BB962C8B-B14F-4D97-AF65-F5344CB8AC3E}">
        <p14:creationId xmlns:p14="http://schemas.microsoft.com/office/powerpoint/2010/main" val="6448615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dirty="0" smtClean="0">
                <a:solidFill>
                  <a:schemeClr val="accent5">
                    <a:lumMod val="75000"/>
                  </a:schemeClr>
                </a:solidFill>
              </a:rPr>
              <a:t>---</a:t>
            </a: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lgn="just">
              <a:buFont typeface="Wingdings" panose="05000000000000000000" pitchFamily="2" charset="2"/>
              <a:buChar char="§"/>
            </a:pPr>
            <a:r>
              <a:rPr lang="en-US" dirty="0">
                <a:cs typeface="Times New Roman" pitchFamily="18" charset="0"/>
              </a:rPr>
              <a:t>Data capture: notes? Screen/input capture tool? Log files? Ongoing automated assessment of test results? </a:t>
            </a:r>
          </a:p>
          <a:p>
            <a:pPr algn="just">
              <a:buFont typeface="Wingdings" panose="05000000000000000000" pitchFamily="2" charset="2"/>
              <a:buChar char="§"/>
            </a:pPr>
            <a:r>
              <a:rPr lang="en-US" dirty="0">
                <a:cs typeface="Times New Roman" pitchFamily="18" charset="0"/>
              </a:rPr>
              <a:t>Charter: Decide what you will work on and how you will </a:t>
            </a:r>
            <a:r>
              <a:rPr lang="en-US" dirty="0" smtClean="0">
                <a:cs typeface="Times New Roman" pitchFamily="18" charset="0"/>
              </a:rPr>
              <a:t>work</a:t>
            </a:r>
            <a:endParaRPr lang="en-US" dirty="0" smtClean="0"/>
          </a:p>
          <a:p>
            <a:pPr algn="just">
              <a:buFont typeface="Wingdings" panose="05000000000000000000" pitchFamily="2" charset="2"/>
              <a:buChar char="§"/>
            </a:pPr>
            <a:r>
              <a:rPr lang="en-US" dirty="0" smtClean="0"/>
              <a:t>Failure </a:t>
            </a:r>
            <a:r>
              <a:rPr lang="en-US" dirty="0"/>
              <a:t>Mode and Effect Analysis (</a:t>
            </a:r>
            <a:r>
              <a:rPr lang="en-US" b="1" dirty="0"/>
              <a:t>FMEA</a:t>
            </a:r>
            <a:r>
              <a:rPr lang="en-US" dirty="0"/>
              <a:t>) is a well-known industry technique for improving the reliability, quality and safety of products and processes.</a:t>
            </a:r>
            <a:endParaRPr lang="en-US" dirty="0">
              <a:cs typeface="Times New Roman" pitchFamily="18" charset="0"/>
            </a:endParaRPr>
          </a:p>
        </p:txBody>
      </p:sp>
    </p:spTree>
    <p:extLst>
      <p:ext uri="{BB962C8B-B14F-4D97-AF65-F5344CB8AC3E}">
        <p14:creationId xmlns:p14="http://schemas.microsoft.com/office/powerpoint/2010/main" val="3828530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Designing test scenarios</a:t>
            </a: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marL="514350" indent="-514350">
              <a:buFont typeface="+mj-lt"/>
              <a:buAutoNum type="arabicPeriod"/>
            </a:pPr>
            <a:r>
              <a:rPr lang="en-US" dirty="0"/>
              <a:t>Write life histories for objects in the system.  How was the object created, what happens to it, how is it used or modified, what does it interact with, when is it destroyed or discarded? </a:t>
            </a:r>
            <a:endParaRPr lang="en-US" dirty="0" smtClean="0"/>
          </a:p>
          <a:p>
            <a:pPr marL="514350" indent="-514350">
              <a:buFont typeface="+mj-lt"/>
              <a:buAutoNum type="arabicPeriod"/>
            </a:pPr>
            <a:r>
              <a:rPr lang="en-US" dirty="0"/>
              <a:t>List possible users, analyze their interests and objectives. </a:t>
            </a:r>
          </a:p>
          <a:p>
            <a:pPr marL="514350" indent="-514350">
              <a:buFont typeface="+mj-lt"/>
              <a:buAutoNum type="arabicPeriod"/>
            </a:pPr>
            <a:r>
              <a:rPr lang="en-US" dirty="0" smtClean="0"/>
              <a:t>Consider </a:t>
            </a:r>
            <a:r>
              <a:rPr lang="en-US" dirty="0"/>
              <a:t>disfavored users: how do they want to abuse your </a:t>
            </a:r>
            <a:r>
              <a:rPr lang="en-US" dirty="0" smtClean="0"/>
              <a:t>system?</a:t>
            </a:r>
          </a:p>
          <a:p>
            <a:pPr marL="514350" indent="-514350">
              <a:buFont typeface="+mj-lt"/>
              <a:buAutoNum type="arabicPeriod"/>
            </a:pPr>
            <a:r>
              <a:rPr lang="en-US" dirty="0" smtClean="0"/>
              <a:t>List </a:t>
            </a:r>
            <a:r>
              <a:rPr lang="en-US" dirty="0"/>
              <a:t>system events. How does the system handle them? </a:t>
            </a:r>
          </a:p>
          <a:p>
            <a:pPr marL="514350" indent="-514350">
              <a:buFont typeface="+mj-lt"/>
              <a:buAutoNum type="arabicPeriod"/>
            </a:pPr>
            <a:r>
              <a:rPr lang="en-US" dirty="0" smtClean="0"/>
              <a:t>List </a:t>
            </a:r>
            <a:r>
              <a:rPr lang="en-US" dirty="0"/>
              <a:t>special events. What accommodations does the system make for these</a:t>
            </a:r>
            <a:r>
              <a:rPr lang="en-US" dirty="0" smtClean="0"/>
              <a:t>?</a:t>
            </a:r>
          </a:p>
          <a:p>
            <a:pPr marL="514350" indent="-514350">
              <a:buFont typeface="+mj-lt"/>
              <a:buAutoNum type="arabicPeriod"/>
            </a:pPr>
            <a:r>
              <a:rPr lang="en-US" dirty="0"/>
              <a:t>List benefits and create end-to-end tasks to check them. </a:t>
            </a:r>
          </a:p>
        </p:txBody>
      </p:sp>
    </p:spTree>
    <p:extLst>
      <p:ext uri="{BB962C8B-B14F-4D97-AF65-F5344CB8AC3E}">
        <p14:creationId xmlns:p14="http://schemas.microsoft.com/office/powerpoint/2010/main" val="23054785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a:solidFill>
                  <a:schemeClr val="accent5">
                    <a:lumMod val="75000"/>
                  </a:schemeClr>
                </a:solidFill>
              </a:rPr>
              <a:t>… </a:t>
            </a:r>
            <a:r>
              <a:rPr lang="en-US" dirty="0" smtClean="0">
                <a:solidFill>
                  <a:schemeClr val="accent5">
                    <a:lumMod val="75000"/>
                  </a:schemeClr>
                </a:solidFill>
              </a:rPr>
              <a:t>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645016" y="1323349"/>
            <a:ext cx="10417935" cy="4819874"/>
          </a:xfrm>
        </p:spPr>
        <p:txBody>
          <a:bodyPr>
            <a:normAutofit/>
          </a:bodyPr>
          <a:lstStyle/>
          <a:p>
            <a:pPr marL="0" indent="0" algn="just">
              <a:lnSpc>
                <a:spcPct val="100000"/>
              </a:lnSpc>
              <a:buNone/>
            </a:pPr>
            <a:r>
              <a:rPr lang="en-US" sz="2400" dirty="0" smtClean="0"/>
              <a:t>7. Look </a:t>
            </a:r>
            <a:r>
              <a:rPr lang="en-US" sz="2400" dirty="0"/>
              <a:t>at the specific transactions that people try to complete, such as opening a bank account or sending a message What are all the as opening a bank account or sending a message. What are all the steps, data items, outputs, displays, etc.? </a:t>
            </a:r>
            <a:endParaRPr lang="en-US" sz="2400" dirty="0" smtClean="0"/>
          </a:p>
          <a:p>
            <a:pPr marL="0" indent="0" algn="just">
              <a:lnSpc>
                <a:spcPct val="100000"/>
              </a:lnSpc>
              <a:buNone/>
            </a:pPr>
            <a:r>
              <a:rPr lang="en-US" sz="2400" dirty="0"/>
              <a:t>8. What forms do the users work with? Work with them (read, write, </a:t>
            </a:r>
            <a:r>
              <a:rPr lang="en-US" sz="2400" dirty="0" smtClean="0"/>
              <a:t>modify etc… )</a:t>
            </a:r>
          </a:p>
          <a:p>
            <a:pPr marL="0" indent="0" algn="just">
              <a:lnSpc>
                <a:spcPct val="100000"/>
              </a:lnSpc>
              <a:buNone/>
            </a:pPr>
            <a:r>
              <a:rPr lang="en-US" sz="2400" dirty="0"/>
              <a:t>9</a:t>
            </a:r>
            <a:r>
              <a:rPr lang="en-US" sz="2400" dirty="0" smtClean="0"/>
              <a:t>. Interview </a:t>
            </a:r>
            <a:r>
              <a:rPr lang="en-US" sz="2400" dirty="0"/>
              <a:t>users about famous challenges and failures of the old system. </a:t>
            </a:r>
            <a:endParaRPr lang="en-US" sz="2400" dirty="0" smtClean="0"/>
          </a:p>
          <a:p>
            <a:pPr marL="0" indent="0" algn="just">
              <a:lnSpc>
                <a:spcPct val="100000"/>
              </a:lnSpc>
              <a:buNone/>
            </a:pPr>
            <a:r>
              <a:rPr lang="en-US" sz="2400" dirty="0" smtClean="0"/>
              <a:t>10. Work </a:t>
            </a:r>
            <a:r>
              <a:rPr lang="en-US" sz="2400" dirty="0"/>
              <a:t>alongside users to see how they work and what they do. </a:t>
            </a:r>
            <a:endParaRPr lang="en-US" sz="2400" dirty="0" smtClean="0"/>
          </a:p>
          <a:p>
            <a:pPr marL="0" indent="0" algn="just">
              <a:lnSpc>
                <a:spcPct val="100000"/>
              </a:lnSpc>
              <a:buNone/>
            </a:pPr>
            <a:r>
              <a:rPr lang="en-US" sz="2400" dirty="0" smtClean="0"/>
              <a:t>11. Read </a:t>
            </a:r>
            <a:r>
              <a:rPr lang="en-US" sz="2400" dirty="0"/>
              <a:t>about what systems like this are supposed to do. Play with competing systems. </a:t>
            </a:r>
            <a:endParaRPr lang="en-US" sz="2400" dirty="0" smtClean="0"/>
          </a:p>
          <a:p>
            <a:pPr marL="0" indent="0" algn="just">
              <a:lnSpc>
                <a:spcPct val="100000"/>
              </a:lnSpc>
              <a:buNone/>
            </a:pPr>
            <a:r>
              <a:rPr lang="en-US" sz="2400" dirty="0" smtClean="0"/>
              <a:t>12.Study </a:t>
            </a:r>
            <a:r>
              <a:rPr lang="en-US" sz="2400" dirty="0"/>
              <a:t>complaints about the predecessor to this system or its </a:t>
            </a:r>
            <a:r>
              <a:rPr lang="en-US" sz="2400" dirty="0" smtClean="0"/>
              <a:t>competitors</a:t>
            </a:r>
            <a:r>
              <a:rPr lang="en-US" sz="2400" dirty="0"/>
              <a:t>.</a:t>
            </a:r>
          </a:p>
          <a:p>
            <a:pPr marL="0" indent="0" algn="just">
              <a:lnSpc>
                <a:spcPct val="100000"/>
              </a:lnSpc>
              <a:buNone/>
            </a:pPr>
            <a:endParaRPr lang="en-GB" sz="2400" dirty="0"/>
          </a:p>
        </p:txBody>
      </p:sp>
    </p:spTree>
    <p:extLst>
      <p:ext uri="{BB962C8B-B14F-4D97-AF65-F5344CB8AC3E}">
        <p14:creationId xmlns:p14="http://schemas.microsoft.com/office/powerpoint/2010/main" val="40926195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274973"/>
            <a:ext cx="10515600" cy="935641"/>
          </a:xfrm>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smtClean="0">
                <a:solidFill>
                  <a:schemeClr val="accent5">
                    <a:lumMod val="75000"/>
                  </a:schemeClr>
                </a:solidFill>
              </a:rPr>
              <a:t>---</a:t>
            </a:r>
            <a:r>
              <a:rPr lang="en-US" dirty="0" smtClean="0">
                <a:solidFill>
                  <a:schemeClr val="accent5">
                    <a:lumMod val="75000"/>
                  </a:schemeClr>
                </a:solidFill>
              </a:rPr>
              <a:t>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838199" y="1323349"/>
            <a:ext cx="10417935" cy="4819874"/>
          </a:xfrm>
        </p:spPr>
        <p:txBody>
          <a:bodyPr>
            <a:normAutofit/>
          </a:bodyPr>
          <a:lstStyle/>
          <a:p>
            <a:pPr marL="0" indent="0" algn="just">
              <a:buNone/>
            </a:pPr>
            <a:r>
              <a:rPr lang="en-US" dirty="0"/>
              <a:t>13.Create a mock business. Treat it as real and process its data. </a:t>
            </a:r>
            <a:endParaRPr lang="en-US" dirty="0" smtClean="0"/>
          </a:p>
          <a:p>
            <a:pPr marL="0" indent="0" algn="just">
              <a:buNone/>
            </a:pPr>
            <a:r>
              <a:rPr lang="en-US" dirty="0" smtClean="0"/>
              <a:t>14.Try </a:t>
            </a:r>
            <a:r>
              <a:rPr lang="en-US" dirty="0"/>
              <a:t>converting </a:t>
            </a:r>
            <a:r>
              <a:rPr lang="en-US" dirty="0" smtClean="0"/>
              <a:t>real life </a:t>
            </a:r>
            <a:r>
              <a:rPr lang="en-US" dirty="0"/>
              <a:t>data from a competing or predecessor application. </a:t>
            </a:r>
            <a:endParaRPr lang="en-US" dirty="0" smtClean="0"/>
          </a:p>
          <a:p>
            <a:pPr marL="0" indent="0" algn="just">
              <a:buNone/>
            </a:pPr>
            <a:r>
              <a:rPr lang="en-US" dirty="0" smtClean="0"/>
              <a:t>15.Look </a:t>
            </a:r>
            <a:r>
              <a:rPr lang="en-US" dirty="0"/>
              <a:t>at the output that competing applications can create. How would you create these reports / objects / whatever in your application? you create these reports / objects / whatever in your application? </a:t>
            </a:r>
            <a:endParaRPr lang="en-US" dirty="0" smtClean="0"/>
          </a:p>
          <a:p>
            <a:pPr marL="0" indent="0" algn="just">
              <a:buNone/>
            </a:pPr>
            <a:r>
              <a:rPr lang="en-US" dirty="0" smtClean="0"/>
              <a:t>16.Look </a:t>
            </a:r>
            <a:r>
              <a:rPr lang="en-US" dirty="0"/>
              <a:t>for sequences: People (or the system) typically do task X in an order. What are the most common orders (sequences) of subtasks in </a:t>
            </a:r>
            <a:r>
              <a:rPr lang="en-US" dirty="0" smtClean="0"/>
              <a:t>achieving X?</a:t>
            </a:r>
            <a:endParaRPr lang="en-US" dirty="0"/>
          </a:p>
        </p:txBody>
      </p:sp>
    </p:spTree>
    <p:extLst>
      <p:ext uri="{BB962C8B-B14F-4D97-AF65-F5344CB8AC3E}">
        <p14:creationId xmlns:p14="http://schemas.microsoft.com/office/powerpoint/2010/main" val="11773395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GB" b="1"/>
              <a:t>What is Exploratory Testing?</a:t>
            </a:r>
          </a:p>
        </p:txBody>
      </p:sp>
      <p:sp>
        <p:nvSpPr>
          <p:cNvPr id="3" name="Content Placeholder 2"/>
          <p:cNvSpPr>
            <a:spLocks noGrp="1"/>
          </p:cNvSpPr>
          <p:nvPr>
            <p:ph idx="1"/>
          </p:nvPr>
        </p:nvSpPr>
        <p:spPr>
          <a:xfrm>
            <a:off x="209550" y="1481071"/>
            <a:ext cx="11772900" cy="5112911"/>
          </a:xfrm>
        </p:spPr>
        <p:txBody>
          <a:bodyPr>
            <a:noAutofit/>
          </a:bodyPr>
          <a:lstStyle/>
          <a:p>
            <a:pPr>
              <a:buFont typeface="Wingdings" panose="05000000000000000000" pitchFamily="2" charset="2"/>
              <a:buChar char="§"/>
            </a:pPr>
            <a:r>
              <a:rPr lang="en-US" sz="2000" b="1" dirty="0"/>
              <a:t>EXPLORATORY TESTING</a:t>
            </a:r>
            <a:r>
              <a:rPr lang="en-US" sz="2000" dirty="0"/>
              <a:t> is a type of software testing where Test cases are not created in advance but testers check system on the fly. </a:t>
            </a:r>
            <a:endParaRPr lang="en-US" sz="2000" dirty="0" smtClean="0"/>
          </a:p>
          <a:p>
            <a:pPr>
              <a:buFont typeface="Wingdings" panose="05000000000000000000" pitchFamily="2" charset="2"/>
              <a:buChar char="§"/>
            </a:pPr>
            <a:r>
              <a:rPr lang="en-US" sz="2000" dirty="0" smtClean="0"/>
              <a:t>They </a:t>
            </a:r>
            <a:r>
              <a:rPr lang="en-US" sz="2000" dirty="0"/>
              <a:t>may note down ideas about what to test before test execution. </a:t>
            </a:r>
            <a:endParaRPr lang="en-US" sz="2000" dirty="0" smtClean="0"/>
          </a:p>
          <a:p>
            <a:pPr>
              <a:buFont typeface="Wingdings" panose="05000000000000000000" pitchFamily="2" charset="2"/>
              <a:buChar char="§"/>
            </a:pPr>
            <a:r>
              <a:rPr lang="en-US" sz="2000" dirty="0" smtClean="0"/>
              <a:t>The </a:t>
            </a:r>
            <a:r>
              <a:rPr lang="en-US" sz="2000" dirty="0"/>
              <a:t>focus of exploratory testing is more on testing as a "thinking" activity</a:t>
            </a:r>
            <a:r>
              <a:rPr lang="en-US" sz="2000" dirty="0" smtClean="0"/>
              <a:t>.</a:t>
            </a:r>
          </a:p>
          <a:p>
            <a:pPr>
              <a:buFont typeface="Wingdings" panose="05000000000000000000" pitchFamily="2" charset="2"/>
              <a:buChar char="§"/>
            </a:pPr>
            <a:r>
              <a:rPr lang="en-US" sz="2000" dirty="0"/>
              <a:t>Exploratory Testing is widely used in Agile models and is all about discovery, investigation, and learning. </a:t>
            </a:r>
            <a:endParaRPr lang="en-US" sz="2000" dirty="0" smtClean="0"/>
          </a:p>
          <a:p>
            <a:pPr>
              <a:buFont typeface="Wingdings" panose="05000000000000000000" pitchFamily="2" charset="2"/>
              <a:buChar char="§"/>
            </a:pPr>
            <a:r>
              <a:rPr lang="en-US" sz="2000" dirty="0" smtClean="0"/>
              <a:t>It </a:t>
            </a:r>
            <a:r>
              <a:rPr lang="en-US" sz="2000" dirty="0"/>
              <a:t>emphasizes personal freedom and responsibility of the individual tester</a:t>
            </a:r>
            <a:r>
              <a:rPr lang="en-US" sz="2000" dirty="0" smtClean="0"/>
              <a:t>.</a:t>
            </a:r>
          </a:p>
          <a:p>
            <a:pPr>
              <a:buFont typeface="Wingdings" panose="05000000000000000000" pitchFamily="2" charset="2"/>
              <a:buChar char="§"/>
            </a:pPr>
            <a:r>
              <a:rPr lang="en-US" sz="2000" dirty="0"/>
              <a:t>Under scripted testing, you design test cases first and later proceed with test execution. </a:t>
            </a:r>
            <a:endParaRPr lang="en-US" sz="2000" dirty="0" smtClean="0"/>
          </a:p>
          <a:p>
            <a:pPr>
              <a:buFont typeface="Wingdings" panose="05000000000000000000" pitchFamily="2" charset="2"/>
              <a:buChar char="§"/>
            </a:pPr>
            <a:r>
              <a:rPr lang="en-US" sz="2000" dirty="0" smtClean="0"/>
              <a:t>On </a:t>
            </a:r>
            <a:r>
              <a:rPr lang="en-US" sz="2000" dirty="0"/>
              <a:t>the contrary, exploratory testing is a simultaneous process of test design and test execution all done at the same time</a:t>
            </a:r>
            <a:r>
              <a:rPr lang="en-US" sz="2000" dirty="0" smtClean="0"/>
              <a:t>.</a:t>
            </a:r>
          </a:p>
          <a:p>
            <a:pPr>
              <a:buFont typeface="Wingdings" panose="05000000000000000000" pitchFamily="2" charset="2"/>
              <a:buChar char="§"/>
            </a:pPr>
            <a:r>
              <a:rPr lang="en-US" sz="2000" dirty="0"/>
              <a:t>Scripted Test Execution is usually a non-thinking activity where testers execute the test steps and compare the actual results with expected results. </a:t>
            </a:r>
            <a:endParaRPr lang="en-US" sz="2000" dirty="0" smtClean="0"/>
          </a:p>
          <a:p>
            <a:pPr>
              <a:buFont typeface="Wingdings" panose="05000000000000000000" pitchFamily="2" charset="2"/>
              <a:buChar char="§"/>
            </a:pPr>
            <a:r>
              <a:rPr lang="en-US" sz="2000" dirty="0" smtClean="0"/>
              <a:t>Such </a:t>
            </a:r>
            <a:r>
              <a:rPr lang="en-US" sz="2000" dirty="0"/>
              <a:t>test execution activity can be automated does not require many cognitive skills</a:t>
            </a:r>
            <a:r>
              <a:rPr lang="en-US" sz="2000" dirty="0" smtClean="0"/>
              <a:t>. </a:t>
            </a:r>
            <a:endParaRPr lang="en-US" sz="2000" dirty="0" smtClean="0"/>
          </a:p>
        </p:txBody>
      </p:sp>
    </p:spTree>
    <p:extLst>
      <p:ext uri="{BB962C8B-B14F-4D97-AF65-F5344CB8AC3E}">
        <p14:creationId xmlns:p14="http://schemas.microsoft.com/office/powerpoint/2010/main" val="750165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1095"/>
          </a:xfrm>
        </p:spPr>
        <p:txBody>
          <a:bodyPr>
            <a:normAutofit/>
          </a:bodyPr>
          <a:lstStyle/>
          <a:p>
            <a:r>
              <a:rPr lang="en-US" sz="4000">
                <a:solidFill>
                  <a:schemeClr val="accent5">
                    <a:lumMod val="75000"/>
                  </a:schemeClr>
                </a:solidFill>
              </a:rPr>
              <a:t>Examples of execution activities </a:t>
            </a:r>
            <a:endParaRPr lang="en-US" sz="4000" dirty="0">
              <a:solidFill>
                <a:schemeClr val="accent5">
                  <a:lumMod val="75000"/>
                </a:schemeClr>
              </a:solidFill>
            </a:endParaRPr>
          </a:p>
        </p:txBody>
      </p:sp>
      <p:sp>
        <p:nvSpPr>
          <p:cNvPr id="3" name="Content Placeholder 2"/>
          <p:cNvSpPr>
            <a:spLocks noGrp="1"/>
          </p:cNvSpPr>
          <p:nvPr>
            <p:ph idx="1"/>
          </p:nvPr>
        </p:nvSpPr>
        <p:spPr>
          <a:xfrm>
            <a:off x="838200" y="1323349"/>
            <a:ext cx="10417935" cy="4819874"/>
          </a:xfrm>
        </p:spPr>
        <p:txBody>
          <a:bodyPr>
            <a:normAutofit/>
          </a:bodyPr>
          <a:lstStyle/>
          <a:p>
            <a:pPr algn="just">
              <a:buFont typeface="Wingdings" panose="05000000000000000000" pitchFamily="2" charset="2"/>
              <a:buChar char="§"/>
            </a:pPr>
            <a:r>
              <a:rPr lang="en-US" sz="2400" dirty="0"/>
              <a:t>Configure the product under test </a:t>
            </a:r>
            <a:endParaRPr lang="en-US" sz="2400" dirty="0" smtClean="0"/>
          </a:p>
          <a:p>
            <a:pPr algn="just">
              <a:buFont typeface="Wingdings" panose="05000000000000000000" pitchFamily="2" charset="2"/>
              <a:buChar char="§"/>
            </a:pPr>
            <a:r>
              <a:rPr lang="en-US" sz="2400" dirty="0" smtClean="0"/>
              <a:t>Branch </a:t>
            </a:r>
            <a:r>
              <a:rPr lang="en-US" sz="2400" dirty="0"/>
              <a:t>/ backtrack: Let yourself be productively distracted from one course of action in order to produce an unanticipated new idea. </a:t>
            </a:r>
          </a:p>
          <a:p>
            <a:pPr algn="just">
              <a:buFont typeface="Wingdings" panose="05000000000000000000" pitchFamily="2" charset="2"/>
              <a:buChar char="§"/>
            </a:pPr>
            <a:r>
              <a:rPr lang="en-US" sz="2400" dirty="0" smtClean="0"/>
              <a:t>Alternate </a:t>
            </a:r>
            <a:r>
              <a:rPr lang="en-US" sz="2400" dirty="0"/>
              <a:t>among different activities or perspectives to create or relieve productive tension </a:t>
            </a:r>
          </a:p>
          <a:p>
            <a:pPr algn="just">
              <a:buFont typeface="Wingdings" panose="05000000000000000000" pitchFamily="2" charset="2"/>
              <a:buChar char="§"/>
            </a:pPr>
            <a:r>
              <a:rPr lang="en-US" sz="2400" dirty="0" smtClean="0"/>
              <a:t>Pair </a:t>
            </a:r>
            <a:r>
              <a:rPr lang="en-US" sz="2400" dirty="0"/>
              <a:t>testing: work and think with another person on the same problem </a:t>
            </a:r>
            <a:endParaRPr lang="en-US" sz="2400" dirty="0" smtClean="0"/>
          </a:p>
          <a:p>
            <a:pPr algn="just">
              <a:buFont typeface="Wingdings" panose="05000000000000000000" pitchFamily="2" charset="2"/>
              <a:buChar char="§"/>
            </a:pPr>
            <a:r>
              <a:rPr lang="en-US" sz="2400" dirty="0" smtClean="0"/>
              <a:t>Vary </a:t>
            </a:r>
            <a:r>
              <a:rPr lang="en-US" sz="2400" dirty="0"/>
              <a:t>activities and foci of attention </a:t>
            </a:r>
            <a:endParaRPr lang="en-US" sz="2400" dirty="0" smtClean="0"/>
          </a:p>
          <a:p>
            <a:pPr algn="just">
              <a:buFont typeface="Wingdings" panose="05000000000000000000" pitchFamily="2" charset="2"/>
              <a:buChar char="§"/>
            </a:pPr>
            <a:r>
              <a:rPr lang="en-US" sz="2400" dirty="0" smtClean="0"/>
              <a:t>Create </a:t>
            </a:r>
            <a:r>
              <a:rPr lang="en-US" sz="2400" dirty="0"/>
              <a:t>and debug an automated series of tests </a:t>
            </a:r>
            <a:endParaRPr lang="en-US" sz="2400" dirty="0" smtClean="0"/>
          </a:p>
          <a:p>
            <a:pPr algn="just">
              <a:buFont typeface="Wingdings" panose="05000000000000000000" pitchFamily="2" charset="2"/>
              <a:buChar char="§"/>
            </a:pPr>
            <a:r>
              <a:rPr lang="en-US" sz="2400" dirty="0" smtClean="0"/>
              <a:t>Run </a:t>
            </a:r>
            <a:r>
              <a:rPr lang="en-US" sz="2400" dirty="0"/>
              <a:t>and monitor the execution of an automated series of tests</a:t>
            </a:r>
          </a:p>
        </p:txBody>
      </p:sp>
    </p:spTree>
    <p:extLst>
      <p:ext uri="{BB962C8B-B14F-4D97-AF65-F5344CB8AC3E}">
        <p14:creationId xmlns:p14="http://schemas.microsoft.com/office/powerpoint/2010/main" val="213951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a:solidFill>
                  <a:schemeClr val="accent5">
                    <a:lumMod val="75000"/>
                  </a:schemeClr>
                </a:solidFill>
              </a:rPr>
              <a:t>Interpretation activities </a:t>
            </a:r>
            <a:endParaRPr lang="en-US" dirty="0">
              <a:solidFill>
                <a:schemeClr val="accent5">
                  <a:lumMod val="75000"/>
                </a:schemeClr>
              </a:solidFill>
            </a:endParaRPr>
          </a:p>
        </p:txBody>
      </p:sp>
      <p:sp>
        <p:nvSpPr>
          <p:cNvPr id="3" name="Content Placeholder 2"/>
          <p:cNvSpPr>
            <a:spLocks noGrp="1"/>
          </p:cNvSpPr>
          <p:nvPr>
            <p:ph idx="1"/>
          </p:nvPr>
        </p:nvSpPr>
        <p:spPr>
          <a:xfrm>
            <a:off x="709410" y="1361986"/>
            <a:ext cx="10417935" cy="4819874"/>
          </a:xfrm>
        </p:spPr>
        <p:txBody>
          <a:bodyPr>
            <a:normAutofit/>
          </a:bodyPr>
          <a:lstStyle/>
          <a:p>
            <a:pPr>
              <a:buFont typeface="Wingdings" panose="05000000000000000000" pitchFamily="2" charset="2"/>
              <a:buChar char="§"/>
            </a:pPr>
            <a:r>
              <a:rPr lang="en-US" dirty="0"/>
              <a:t>Part of interpreting the behavior exposed by a test is determining whether the program passed or failed the test. </a:t>
            </a:r>
            <a:endParaRPr lang="en-US" dirty="0" smtClean="0"/>
          </a:p>
          <a:p>
            <a:pPr>
              <a:buFont typeface="Wingdings" panose="05000000000000000000" pitchFamily="2" charset="2"/>
              <a:buChar char="§"/>
            </a:pPr>
            <a:r>
              <a:rPr lang="en-US" dirty="0" smtClean="0"/>
              <a:t>A </a:t>
            </a:r>
            <a:r>
              <a:rPr lang="en-US" dirty="0"/>
              <a:t>mechanism for determining whether a program passed or failed a </a:t>
            </a:r>
            <a:r>
              <a:rPr lang="en-US" dirty="0" smtClean="0"/>
              <a:t>test </a:t>
            </a:r>
            <a:r>
              <a:rPr lang="en-US" dirty="0"/>
              <a:t>is called an oracle. We discuss oracles in detail, on video and in slides, at http</a:t>
            </a:r>
            <a:r>
              <a:rPr lang="en-US" i="1" dirty="0"/>
              <a:t>://www.testingeducation.org/BBST/BBSTIntro1.html </a:t>
            </a:r>
            <a:endParaRPr lang="en-US" i="1" dirty="0" smtClean="0"/>
          </a:p>
          <a:p>
            <a:pPr>
              <a:buFont typeface="Wingdings" panose="05000000000000000000" pitchFamily="2" charset="2"/>
              <a:buChar char="§"/>
            </a:pPr>
            <a:r>
              <a:rPr lang="en-US" dirty="0" smtClean="0"/>
              <a:t>Oracles </a:t>
            </a:r>
            <a:r>
              <a:rPr lang="en-US" dirty="0"/>
              <a:t>are heuristic: they are incomplete and they are fallible </a:t>
            </a:r>
            <a:r>
              <a:rPr lang="en-US" dirty="0" smtClean="0"/>
              <a:t>One</a:t>
            </a:r>
          </a:p>
          <a:p>
            <a:pPr>
              <a:buFont typeface="Wingdings" panose="05000000000000000000" pitchFamily="2" charset="2"/>
              <a:buChar char="§"/>
            </a:pPr>
            <a:r>
              <a:rPr lang="en-US" dirty="0" smtClean="0"/>
              <a:t>Oracles </a:t>
            </a:r>
            <a:r>
              <a:rPr lang="en-US" dirty="0"/>
              <a:t>are heuristic: they are incomplete and they are fallible. One of the key interpretation activities is determining which oracle is useful for a given test or test result</a:t>
            </a:r>
            <a:endParaRPr lang="en-US" dirty="0"/>
          </a:p>
        </p:txBody>
      </p:sp>
    </p:spTree>
    <p:extLst>
      <p:ext uri="{BB962C8B-B14F-4D97-AF65-F5344CB8AC3E}">
        <p14:creationId xmlns:p14="http://schemas.microsoft.com/office/powerpoint/2010/main" val="6286150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b="1"/>
              <a:t>How to do Exploratory Testing</a:t>
            </a:r>
          </a:p>
        </p:txBody>
      </p:sp>
      <p:sp>
        <p:nvSpPr>
          <p:cNvPr id="3" name="Content Placeholder 2"/>
          <p:cNvSpPr>
            <a:spLocks noGrp="1"/>
          </p:cNvSpPr>
          <p:nvPr>
            <p:ph idx="1"/>
          </p:nvPr>
        </p:nvSpPr>
        <p:spPr>
          <a:xfrm>
            <a:off x="709410" y="1361986"/>
            <a:ext cx="10417935" cy="4819874"/>
          </a:xfrm>
        </p:spPr>
        <p:txBody>
          <a:bodyPr>
            <a:normAutofit/>
          </a:bodyPr>
          <a:lstStyle/>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lgn="just">
              <a:buFont typeface="Wingdings" panose="05000000000000000000" pitchFamily="2" charset="2"/>
              <a:buChar char="§"/>
            </a:pPr>
            <a:r>
              <a:rPr lang="en-US" b="1" i="1" dirty="0" smtClean="0">
                <a:solidFill>
                  <a:srgbClr val="FF0000"/>
                </a:solidFill>
              </a:rPr>
              <a:t>Exploratory </a:t>
            </a:r>
            <a:r>
              <a:rPr lang="en-US" b="1" i="1" dirty="0">
                <a:solidFill>
                  <a:srgbClr val="FF0000"/>
                </a:solidFill>
              </a:rPr>
              <a:t>test preparation goes through following 5 stages detailed below and it is also called session based test management (SBTM Cycle):</a:t>
            </a:r>
          </a:p>
        </p:txBody>
      </p:sp>
    </p:spTree>
    <p:extLst>
      <p:ext uri="{BB962C8B-B14F-4D97-AF65-F5344CB8AC3E}">
        <p14:creationId xmlns:p14="http://schemas.microsoft.com/office/powerpoint/2010/main" val="614616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b="1"/>
              <a:t>How to do Exploratory Testing</a:t>
            </a:r>
          </a:p>
        </p:txBody>
      </p:sp>
      <p:sp>
        <p:nvSpPr>
          <p:cNvPr id="3" name="Content Placeholder 2"/>
          <p:cNvSpPr>
            <a:spLocks noGrp="1"/>
          </p:cNvSpPr>
          <p:nvPr>
            <p:ph idx="1"/>
          </p:nvPr>
        </p:nvSpPr>
        <p:spPr>
          <a:xfrm>
            <a:off x="709410" y="1361986"/>
            <a:ext cx="10417935" cy="4819874"/>
          </a:xfrm>
        </p:spPr>
        <p:txBody>
          <a:bodyPr>
            <a:normAutofit/>
          </a:bodyPr>
          <a:lstStyle/>
          <a:p>
            <a:pPr marL="0" indent="0">
              <a:buNone/>
            </a:pPr>
            <a:r>
              <a:rPr lang="en-US" b="1" dirty="0" smtClean="0"/>
              <a:t>1. Create </a:t>
            </a:r>
            <a:r>
              <a:rPr lang="en-US" b="1" dirty="0"/>
              <a:t>a Bug Taxonomy (classification)</a:t>
            </a:r>
            <a:endParaRPr lang="en-US" dirty="0"/>
          </a:p>
          <a:p>
            <a:pPr lvl="1"/>
            <a:r>
              <a:rPr lang="en-US" dirty="0"/>
              <a:t>Categorize common types of faults found in the past projects</a:t>
            </a:r>
          </a:p>
          <a:p>
            <a:pPr lvl="1"/>
            <a:r>
              <a:rPr lang="en-US" dirty="0"/>
              <a:t>Analyze the root cause analysis of the problems or faults</a:t>
            </a:r>
          </a:p>
          <a:p>
            <a:pPr lvl="1"/>
            <a:r>
              <a:rPr lang="en-US" dirty="0"/>
              <a:t>Find the risks and develop ideas to test the application.</a:t>
            </a:r>
          </a:p>
          <a:p>
            <a:pPr marL="0" indent="0">
              <a:buNone/>
            </a:pPr>
            <a:r>
              <a:rPr lang="en-US" b="1" dirty="0" smtClean="0"/>
              <a:t>2. Test </a:t>
            </a:r>
            <a:r>
              <a:rPr lang="en-US" b="1" dirty="0"/>
              <a:t>Charter</a:t>
            </a:r>
            <a:endParaRPr lang="en-US" dirty="0"/>
          </a:p>
          <a:p>
            <a:pPr lvl="1"/>
            <a:r>
              <a:rPr lang="en-US" dirty="0"/>
              <a:t>Test Charter should suggest</a:t>
            </a:r>
          </a:p>
          <a:p>
            <a:pPr lvl="2"/>
            <a:r>
              <a:rPr lang="en-US" dirty="0"/>
              <a:t>what to test</a:t>
            </a:r>
          </a:p>
          <a:p>
            <a:pPr lvl="2"/>
            <a:r>
              <a:rPr lang="en-US" dirty="0"/>
              <a:t>how it can be tested</a:t>
            </a:r>
          </a:p>
          <a:p>
            <a:pPr lvl="2"/>
            <a:r>
              <a:rPr lang="en-US" dirty="0"/>
              <a:t>What needs to be looked</a:t>
            </a:r>
          </a:p>
          <a:p>
            <a:pPr lvl="1"/>
            <a:r>
              <a:rPr lang="en-US" dirty="0"/>
              <a:t>Test ideas are the starting point of exploration testing</a:t>
            </a:r>
          </a:p>
          <a:p>
            <a:pPr lvl="1"/>
            <a:r>
              <a:rPr lang="en-US" dirty="0"/>
              <a:t>Test charter helps determine how the end user could use the system</a:t>
            </a:r>
          </a:p>
          <a:p>
            <a:pPr>
              <a:buFont typeface="Wingdings" panose="05000000000000000000" pitchFamily="2" charset="2"/>
              <a:buChar char="§"/>
            </a:pPr>
            <a:endParaRPr lang="en-US" dirty="0" smtClean="0"/>
          </a:p>
          <a:p>
            <a:pPr>
              <a:buFont typeface="Wingdings" panose="05000000000000000000" pitchFamily="2" charset="2"/>
              <a:buChar char="§"/>
            </a:pPr>
            <a:endParaRPr lang="en-US" dirty="0" smtClean="0"/>
          </a:p>
        </p:txBody>
      </p:sp>
    </p:spTree>
    <p:extLst>
      <p:ext uri="{BB962C8B-B14F-4D97-AF65-F5344CB8AC3E}">
        <p14:creationId xmlns:p14="http://schemas.microsoft.com/office/powerpoint/2010/main" val="35789717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b="1" dirty="0" smtClean="0"/>
              <a:t>---How </a:t>
            </a:r>
            <a:r>
              <a:rPr lang="en-US" b="1" dirty="0"/>
              <a:t>to do Exploratory Testing</a:t>
            </a:r>
          </a:p>
        </p:txBody>
      </p:sp>
      <p:sp>
        <p:nvSpPr>
          <p:cNvPr id="3" name="Content Placeholder 2"/>
          <p:cNvSpPr>
            <a:spLocks noGrp="1"/>
          </p:cNvSpPr>
          <p:nvPr>
            <p:ph idx="1"/>
          </p:nvPr>
        </p:nvSpPr>
        <p:spPr>
          <a:xfrm>
            <a:off x="709410" y="1361986"/>
            <a:ext cx="10417935" cy="4819874"/>
          </a:xfrm>
        </p:spPr>
        <p:txBody>
          <a:bodyPr>
            <a:normAutofit fontScale="92500" lnSpcReduction="20000"/>
          </a:bodyPr>
          <a:lstStyle/>
          <a:p>
            <a:pPr marL="0" indent="0">
              <a:buNone/>
            </a:pPr>
            <a:r>
              <a:rPr lang="en-US" b="1" dirty="0" smtClean="0"/>
              <a:t>3. Time </a:t>
            </a:r>
            <a:r>
              <a:rPr lang="en-US" b="1" dirty="0"/>
              <a:t>Box</a:t>
            </a:r>
            <a:endParaRPr lang="en-US" dirty="0"/>
          </a:p>
          <a:p>
            <a:pPr lvl="1"/>
            <a:r>
              <a:rPr lang="en-US" dirty="0"/>
              <a:t>This method includes a pair of testers working together not less than 90 minutes</a:t>
            </a:r>
          </a:p>
          <a:p>
            <a:pPr lvl="1"/>
            <a:r>
              <a:rPr lang="en-US" dirty="0"/>
              <a:t>There should not be any interrupted time in those 90 minutes session</a:t>
            </a:r>
          </a:p>
          <a:p>
            <a:pPr lvl="1"/>
            <a:r>
              <a:rPr lang="en-US" dirty="0" err="1"/>
              <a:t>Timebox</a:t>
            </a:r>
            <a:r>
              <a:rPr lang="en-US" dirty="0"/>
              <a:t> can be extended or reduced by 45 minutes</a:t>
            </a:r>
          </a:p>
          <a:p>
            <a:pPr lvl="1"/>
            <a:r>
              <a:rPr lang="en-US" dirty="0"/>
              <a:t>This session encourages testers to react on the response from the system and prepare for the correct outcome</a:t>
            </a:r>
          </a:p>
          <a:p>
            <a:pPr marL="0" indent="0">
              <a:buNone/>
            </a:pPr>
            <a:r>
              <a:rPr lang="en-US" b="1" dirty="0" smtClean="0"/>
              <a:t>4. Review </a:t>
            </a:r>
            <a:r>
              <a:rPr lang="en-US" b="1" dirty="0"/>
              <a:t>Results:</a:t>
            </a:r>
            <a:endParaRPr lang="en-US" dirty="0"/>
          </a:p>
          <a:p>
            <a:pPr lvl="1"/>
            <a:r>
              <a:rPr lang="en-US" dirty="0"/>
              <a:t>Evaluation of the defects</a:t>
            </a:r>
          </a:p>
          <a:p>
            <a:pPr lvl="1"/>
            <a:r>
              <a:rPr lang="en-US" dirty="0"/>
              <a:t>Learning from the testing</a:t>
            </a:r>
          </a:p>
          <a:p>
            <a:pPr lvl="1"/>
            <a:r>
              <a:rPr lang="en-US" dirty="0"/>
              <a:t>Analysis of coverage areas</a:t>
            </a:r>
          </a:p>
          <a:p>
            <a:pPr marL="0" indent="0">
              <a:buNone/>
            </a:pPr>
            <a:r>
              <a:rPr lang="en-US" b="1" dirty="0" smtClean="0"/>
              <a:t>5. Debriefing</a:t>
            </a:r>
            <a:r>
              <a:rPr lang="en-US" b="1" dirty="0"/>
              <a:t>:</a:t>
            </a:r>
            <a:endParaRPr lang="en-US" dirty="0"/>
          </a:p>
          <a:p>
            <a:pPr lvl="1"/>
            <a:r>
              <a:rPr lang="en-US" dirty="0"/>
              <a:t>Compilation of the output results</a:t>
            </a:r>
          </a:p>
          <a:p>
            <a:pPr lvl="1"/>
            <a:r>
              <a:rPr lang="en-US" dirty="0"/>
              <a:t>Compare the results with the charter</a:t>
            </a:r>
          </a:p>
          <a:p>
            <a:pPr lvl="1"/>
            <a:r>
              <a:rPr lang="en-US" dirty="0"/>
              <a:t>Check whether any additional testing is needed</a:t>
            </a:r>
          </a:p>
        </p:txBody>
      </p:sp>
    </p:spTree>
    <p:extLst>
      <p:ext uri="{BB962C8B-B14F-4D97-AF65-F5344CB8AC3E}">
        <p14:creationId xmlns:p14="http://schemas.microsoft.com/office/powerpoint/2010/main" val="37903621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b="1" dirty="0" smtClean="0"/>
              <a:t>---</a:t>
            </a:r>
            <a:endParaRPr lang="en-US" b="1" dirty="0"/>
          </a:p>
        </p:txBody>
      </p:sp>
      <p:sp>
        <p:nvSpPr>
          <p:cNvPr id="3" name="Content Placeholder 2"/>
          <p:cNvSpPr>
            <a:spLocks noGrp="1"/>
          </p:cNvSpPr>
          <p:nvPr>
            <p:ph idx="1"/>
          </p:nvPr>
        </p:nvSpPr>
        <p:spPr>
          <a:xfrm>
            <a:off x="709410" y="1361986"/>
            <a:ext cx="10417935" cy="4819874"/>
          </a:xfrm>
        </p:spPr>
        <p:txBody>
          <a:bodyPr>
            <a:normAutofit/>
          </a:bodyPr>
          <a:lstStyle/>
          <a:p>
            <a:r>
              <a:rPr lang="en-US"/>
              <a:t>For Example, during exploratory execution, the following needs to be done:</a:t>
            </a:r>
          </a:p>
          <a:p>
            <a:r>
              <a:rPr lang="en-US"/>
              <a:t>The mission of testing should be very clear</a:t>
            </a:r>
          </a:p>
          <a:p>
            <a:r>
              <a:rPr lang="en-US"/>
              <a:t>Keep notes on what needs to be tested, why it needs to be tested and the assessment of the product quality</a:t>
            </a:r>
          </a:p>
          <a:p>
            <a:r>
              <a:rPr lang="en-US"/>
              <a:t>Tracking of questions and issues raised during exploratory testing</a:t>
            </a:r>
          </a:p>
          <a:p>
            <a:r>
              <a:rPr lang="en-US"/>
              <a:t>Better to pair up the testers for effective testing</a:t>
            </a:r>
          </a:p>
          <a:p>
            <a:r>
              <a:rPr lang="en-US"/>
              <a:t>The more we test, more likely to execute right test cases for the required scenarios</a:t>
            </a:r>
          </a:p>
        </p:txBody>
      </p:sp>
    </p:spTree>
    <p:extLst>
      <p:ext uri="{BB962C8B-B14F-4D97-AF65-F5344CB8AC3E}">
        <p14:creationId xmlns:p14="http://schemas.microsoft.com/office/powerpoint/2010/main" val="39036466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b="1" dirty="0" smtClean="0"/>
              <a:t>---</a:t>
            </a:r>
            <a:endParaRPr lang="en-US" b="1" dirty="0"/>
          </a:p>
        </p:txBody>
      </p:sp>
      <p:sp>
        <p:nvSpPr>
          <p:cNvPr id="3" name="Content Placeholder 2"/>
          <p:cNvSpPr>
            <a:spLocks noGrp="1"/>
          </p:cNvSpPr>
          <p:nvPr>
            <p:ph idx="1"/>
          </p:nvPr>
        </p:nvSpPr>
        <p:spPr>
          <a:xfrm>
            <a:off x="709410" y="1361986"/>
            <a:ext cx="10417935" cy="4819874"/>
          </a:xfrm>
        </p:spPr>
        <p:txBody>
          <a:bodyPr>
            <a:normAutofit/>
          </a:bodyPr>
          <a:lstStyle/>
          <a:p>
            <a:pPr>
              <a:buFont typeface="Wingdings" panose="05000000000000000000" pitchFamily="2" charset="2"/>
              <a:buChar char="§"/>
            </a:pPr>
            <a:r>
              <a:rPr lang="en-US" i="1" dirty="0">
                <a:solidFill>
                  <a:srgbClr val="FF0000"/>
                </a:solidFill>
              </a:rPr>
              <a:t>It is very important to take a document and monitor the </a:t>
            </a:r>
            <a:r>
              <a:rPr lang="en-US" i="1" dirty="0" smtClean="0">
                <a:solidFill>
                  <a:srgbClr val="FF0000"/>
                </a:solidFill>
              </a:rPr>
              <a:t>following</a:t>
            </a:r>
          </a:p>
          <a:p>
            <a:pPr>
              <a:buFont typeface="Wingdings" panose="05000000000000000000" pitchFamily="2" charset="2"/>
              <a:buChar char="§"/>
            </a:pPr>
            <a:r>
              <a:rPr lang="en-US" dirty="0"/>
              <a:t>Test Coverage - Whether we have taken notes on the coverage of test cases and improve the quality of the software</a:t>
            </a:r>
          </a:p>
          <a:p>
            <a:pPr>
              <a:buFont typeface="Wingdings" panose="05000000000000000000" pitchFamily="2" charset="2"/>
              <a:buChar char="§"/>
            </a:pPr>
            <a:r>
              <a:rPr lang="en-US" dirty="0"/>
              <a:t>Risks - Which risks need to be covered and which are all important ones?</a:t>
            </a:r>
          </a:p>
          <a:p>
            <a:pPr>
              <a:buFont typeface="Wingdings" panose="05000000000000000000" pitchFamily="2" charset="2"/>
              <a:buChar char="§"/>
            </a:pPr>
            <a:r>
              <a:rPr lang="en-US" dirty="0"/>
              <a:t>Test Execution Log - Recordings on the test execution</a:t>
            </a:r>
          </a:p>
          <a:p>
            <a:pPr>
              <a:buFont typeface="Wingdings" panose="05000000000000000000" pitchFamily="2" charset="2"/>
              <a:buChar char="§"/>
            </a:pPr>
            <a:r>
              <a:rPr lang="en-US" dirty="0"/>
              <a:t>Issues / Queries - Take notes on the question and issues on the </a:t>
            </a:r>
            <a:r>
              <a:rPr lang="en-US" dirty="0" smtClean="0"/>
              <a:t>system</a:t>
            </a:r>
          </a:p>
          <a:p>
            <a:pPr>
              <a:buFont typeface="Wingdings" panose="05000000000000000000" pitchFamily="2" charset="2"/>
              <a:buChar char="§"/>
            </a:pPr>
            <a:endParaRPr lang="en-US" dirty="0"/>
          </a:p>
          <a:p>
            <a:pPr>
              <a:buFont typeface="Wingdings" panose="05000000000000000000" pitchFamily="2" charset="2"/>
              <a:buChar char="§"/>
            </a:pPr>
            <a:r>
              <a:rPr lang="en-US" i="1" dirty="0">
                <a:solidFill>
                  <a:srgbClr val="00B050"/>
                </a:solidFill>
              </a:rPr>
              <a:t>Smarter exploratory testing finds more errors in less time.</a:t>
            </a:r>
          </a:p>
          <a:p>
            <a:pPr marL="0" indent="0">
              <a:buNone/>
            </a:pPr>
            <a:endParaRPr lang="en-US" dirty="0"/>
          </a:p>
        </p:txBody>
      </p:sp>
    </p:spTree>
    <p:extLst>
      <p:ext uri="{BB962C8B-B14F-4D97-AF65-F5344CB8AC3E}">
        <p14:creationId xmlns:p14="http://schemas.microsoft.com/office/powerpoint/2010/main" val="22435089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b="1">
                <a:solidFill>
                  <a:schemeClr val="accent1">
                    <a:lumMod val="75000"/>
                  </a:schemeClr>
                </a:solidFill>
              </a:rPr>
              <a:t>Pros and Cons of Exploratory Testing</a:t>
            </a:r>
          </a:p>
        </p:txBody>
      </p:sp>
      <p:sp>
        <p:nvSpPr>
          <p:cNvPr id="4" name="Content Placeholder 3"/>
          <p:cNvSpPr>
            <a:spLocks noGrp="1"/>
          </p:cNvSpPr>
          <p:nvPr>
            <p:ph idx="1"/>
          </p:nvPr>
        </p:nvSpPr>
        <p:spPr>
          <a:xfrm>
            <a:off x="838200" y="1825625"/>
            <a:ext cx="10515600" cy="3913456"/>
          </a:xfrm>
        </p:spPr>
        <p:txBody>
          <a:bodyPr/>
          <a:lstStyle/>
          <a:p>
            <a:endParaRPr lang="en-GB"/>
          </a:p>
        </p:txBody>
      </p:sp>
      <p:pic>
        <p:nvPicPr>
          <p:cNvPr id="5" name="Picture 4"/>
          <p:cNvPicPr>
            <a:picLocks noChangeAspect="1"/>
          </p:cNvPicPr>
          <p:nvPr/>
        </p:nvPicPr>
        <p:blipFill>
          <a:blip r:embed="rId2"/>
          <a:stretch>
            <a:fillRect/>
          </a:stretch>
        </p:blipFill>
        <p:spPr>
          <a:xfrm>
            <a:off x="838200" y="1387743"/>
            <a:ext cx="10515600" cy="4351338"/>
          </a:xfrm>
          <a:prstGeom prst="rect">
            <a:avLst/>
          </a:prstGeom>
        </p:spPr>
      </p:pic>
    </p:spTree>
    <p:extLst>
      <p:ext uri="{BB962C8B-B14F-4D97-AF65-F5344CB8AC3E}">
        <p14:creationId xmlns:p14="http://schemas.microsoft.com/office/powerpoint/2010/main" val="42666358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b="1">
                <a:solidFill>
                  <a:srgbClr val="0070C0"/>
                </a:solidFill>
              </a:rPr>
              <a:t>When use exploratory testing?</a:t>
            </a:r>
            <a:endParaRPr lang="en-US" b="1" dirty="0">
              <a:solidFill>
                <a:srgbClr val="0070C0"/>
              </a:solidFill>
            </a:endParaRPr>
          </a:p>
        </p:txBody>
      </p:sp>
      <p:sp>
        <p:nvSpPr>
          <p:cNvPr id="4" name="Content Placeholder 3"/>
          <p:cNvSpPr>
            <a:spLocks noGrp="1"/>
          </p:cNvSpPr>
          <p:nvPr>
            <p:ph idx="1"/>
          </p:nvPr>
        </p:nvSpPr>
        <p:spPr>
          <a:xfrm>
            <a:off x="696532" y="1529411"/>
            <a:ext cx="10515600" cy="3913456"/>
          </a:xfrm>
        </p:spPr>
        <p:txBody>
          <a:bodyPr/>
          <a:lstStyle/>
          <a:p>
            <a:pPr>
              <a:buFont typeface="Wingdings" panose="05000000000000000000" pitchFamily="2" charset="2"/>
              <a:buChar char="Ø"/>
            </a:pPr>
            <a:r>
              <a:rPr lang="en-US" i="1" dirty="0" smtClean="0">
                <a:solidFill>
                  <a:srgbClr val="FF0000"/>
                </a:solidFill>
              </a:rPr>
              <a:t>Exploratory </a:t>
            </a:r>
            <a:r>
              <a:rPr lang="en-US" i="1" dirty="0">
                <a:solidFill>
                  <a:srgbClr val="FF0000"/>
                </a:solidFill>
              </a:rPr>
              <a:t>testing can be used extensively when</a:t>
            </a:r>
          </a:p>
          <a:p>
            <a:pPr lvl="2">
              <a:buFont typeface="Wingdings" panose="05000000000000000000" pitchFamily="2" charset="2"/>
              <a:buChar char="§"/>
            </a:pPr>
            <a:r>
              <a:rPr lang="en-US" sz="2800" dirty="0"/>
              <a:t>The testing team has experienced testers</a:t>
            </a:r>
          </a:p>
          <a:p>
            <a:pPr lvl="2">
              <a:buFont typeface="Wingdings" panose="05000000000000000000" pitchFamily="2" charset="2"/>
              <a:buChar char="§"/>
            </a:pPr>
            <a:r>
              <a:rPr lang="en-US" sz="2800" dirty="0"/>
              <a:t>Early iteration is required</a:t>
            </a:r>
          </a:p>
          <a:p>
            <a:pPr lvl="2">
              <a:buFont typeface="Wingdings" panose="05000000000000000000" pitchFamily="2" charset="2"/>
              <a:buChar char="§"/>
            </a:pPr>
            <a:r>
              <a:rPr lang="en-US" sz="2800" dirty="0"/>
              <a:t>There is a critical application</a:t>
            </a:r>
          </a:p>
          <a:p>
            <a:pPr lvl="2">
              <a:buFont typeface="Wingdings" panose="05000000000000000000" pitchFamily="2" charset="2"/>
              <a:buChar char="§"/>
            </a:pPr>
            <a:r>
              <a:rPr lang="en-US" sz="2800" dirty="0"/>
              <a:t>New testers entered into the team</a:t>
            </a:r>
          </a:p>
        </p:txBody>
      </p:sp>
    </p:spTree>
    <p:extLst>
      <p:ext uri="{BB962C8B-B14F-4D97-AF65-F5344CB8AC3E}">
        <p14:creationId xmlns:p14="http://schemas.microsoft.com/office/powerpoint/2010/main" val="3321980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b="1" dirty="0">
                <a:solidFill>
                  <a:srgbClr val="00B0F0"/>
                </a:solidFill>
              </a:rPr>
              <a:t>Conclusion:</a:t>
            </a:r>
            <a:endParaRPr lang="en-US" b="1" dirty="0">
              <a:solidFill>
                <a:srgbClr val="00B0F0"/>
              </a:solidFill>
            </a:endParaRPr>
          </a:p>
        </p:txBody>
      </p:sp>
      <p:sp>
        <p:nvSpPr>
          <p:cNvPr id="4" name="Content Placeholder 3"/>
          <p:cNvSpPr>
            <a:spLocks noGrp="1"/>
          </p:cNvSpPr>
          <p:nvPr>
            <p:ph idx="1"/>
          </p:nvPr>
        </p:nvSpPr>
        <p:spPr>
          <a:xfrm>
            <a:off x="696532" y="1529411"/>
            <a:ext cx="10515600" cy="3913456"/>
          </a:xfrm>
        </p:spPr>
        <p:txBody>
          <a:bodyPr/>
          <a:lstStyle/>
          <a:p>
            <a:pPr>
              <a:buFont typeface="Wingdings" panose="05000000000000000000" pitchFamily="2" charset="2"/>
              <a:buChar char="§"/>
            </a:pPr>
            <a:r>
              <a:rPr lang="en-US" dirty="0" smtClean="0"/>
              <a:t>In </a:t>
            </a:r>
            <a:r>
              <a:rPr lang="en-US" dirty="0"/>
              <a:t>Software Engineering, Exploratory testing is performed to overcome the limitations of scripted testing. </a:t>
            </a:r>
            <a:endParaRPr lang="en-US" dirty="0" smtClean="0"/>
          </a:p>
          <a:p>
            <a:pPr>
              <a:buFont typeface="Wingdings" panose="05000000000000000000" pitchFamily="2" charset="2"/>
              <a:buChar char="§"/>
            </a:pPr>
            <a:r>
              <a:rPr lang="en-US" dirty="0" smtClean="0"/>
              <a:t>It </a:t>
            </a:r>
            <a:r>
              <a:rPr lang="en-US" dirty="0"/>
              <a:t>helps in improving</a:t>
            </a:r>
            <a:r>
              <a:rPr lang="en-US" dirty="0">
                <a:hlinkClick r:id="rId2"/>
              </a:rPr>
              <a:t> Test Case </a:t>
            </a:r>
            <a:r>
              <a:rPr lang="en-US" dirty="0"/>
              <a:t>suite</a:t>
            </a:r>
            <a:r>
              <a:rPr lang="en-US" dirty="0" smtClean="0"/>
              <a:t>.</a:t>
            </a:r>
          </a:p>
          <a:p>
            <a:pPr>
              <a:buFont typeface="Wingdings" panose="05000000000000000000" pitchFamily="2" charset="2"/>
              <a:buChar char="§"/>
            </a:pPr>
            <a:r>
              <a:rPr lang="en-US" dirty="0" smtClean="0"/>
              <a:t>It </a:t>
            </a:r>
            <a:r>
              <a:rPr lang="en-US" dirty="0"/>
              <a:t>empathizes on learning and adaptability.</a:t>
            </a:r>
          </a:p>
        </p:txBody>
      </p:sp>
    </p:spTree>
    <p:extLst>
      <p:ext uri="{BB962C8B-B14F-4D97-AF65-F5344CB8AC3E}">
        <p14:creationId xmlns:p14="http://schemas.microsoft.com/office/powerpoint/2010/main" val="1501815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GB" b="1" dirty="0" smtClean="0"/>
              <a:t>…</a:t>
            </a:r>
            <a:endParaRPr lang="en-GB" b="1" dirty="0"/>
          </a:p>
        </p:txBody>
      </p:sp>
      <p:sp>
        <p:nvSpPr>
          <p:cNvPr id="3" name="Content Placeholder 2"/>
          <p:cNvSpPr>
            <a:spLocks noGrp="1"/>
          </p:cNvSpPr>
          <p:nvPr>
            <p:ph idx="1"/>
          </p:nvPr>
        </p:nvSpPr>
        <p:spPr>
          <a:xfrm>
            <a:off x="209550" y="1481071"/>
            <a:ext cx="11772900" cy="5112911"/>
          </a:xfrm>
        </p:spPr>
        <p:txBody>
          <a:bodyPr>
            <a:noAutofit/>
          </a:bodyPr>
          <a:lstStyle/>
          <a:p>
            <a:pPr>
              <a:buFont typeface="Wingdings" panose="05000000000000000000" pitchFamily="2" charset="2"/>
              <a:buChar char="§"/>
            </a:pPr>
            <a:r>
              <a:rPr lang="en-US" sz="2000" dirty="0" smtClean="0"/>
              <a:t>Scripted </a:t>
            </a:r>
            <a:r>
              <a:rPr lang="en-US" sz="2000" dirty="0"/>
              <a:t>Test Execution is usually a non-thinking activity where testers execute the test steps and compare the actual results with expected results. </a:t>
            </a:r>
            <a:endParaRPr lang="en-US" sz="2000" dirty="0" smtClean="0"/>
          </a:p>
          <a:p>
            <a:pPr>
              <a:buFont typeface="Wingdings" panose="05000000000000000000" pitchFamily="2" charset="2"/>
              <a:buChar char="§"/>
            </a:pPr>
            <a:r>
              <a:rPr lang="en-US" sz="2000" dirty="0" smtClean="0"/>
              <a:t>Such </a:t>
            </a:r>
            <a:r>
              <a:rPr lang="en-US" sz="2000" dirty="0"/>
              <a:t>test execution activity can be automated does not require many cognitive skills</a:t>
            </a:r>
            <a:r>
              <a:rPr lang="en-US" sz="2000" dirty="0" smtClean="0"/>
              <a:t>. </a:t>
            </a:r>
          </a:p>
          <a:p>
            <a:pPr>
              <a:buFont typeface="Wingdings" panose="05000000000000000000" pitchFamily="2" charset="2"/>
              <a:buChar char="§"/>
            </a:pPr>
            <a:endParaRPr lang="en-US" sz="2000" dirty="0" smtClean="0"/>
          </a:p>
        </p:txBody>
      </p:sp>
      <p:pic>
        <p:nvPicPr>
          <p:cNvPr id="4" name="Picture 3"/>
          <p:cNvPicPr>
            <a:picLocks noChangeAspect="1"/>
          </p:cNvPicPr>
          <p:nvPr/>
        </p:nvPicPr>
        <p:blipFill>
          <a:blip r:embed="rId2"/>
          <a:stretch>
            <a:fillRect/>
          </a:stretch>
        </p:blipFill>
        <p:spPr>
          <a:xfrm>
            <a:off x="1508129" y="2725249"/>
            <a:ext cx="7339657" cy="3205064"/>
          </a:xfrm>
          <a:prstGeom prst="rect">
            <a:avLst/>
          </a:prstGeom>
        </p:spPr>
      </p:pic>
    </p:spTree>
    <p:extLst>
      <p:ext uri="{BB962C8B-B14F-4D97-AF65-F5344CB8AC3E}">
        <p14:creationId xmlns:p14="http://schemas.microsoft.com/office/powerpoint/2010/main" val="8619143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3761"/>
            <a:ext cx="10515600" cy="1325563"/>
          </a:xfrm>
        </p:spPr>
        <p:txBody>
          <a:bodyPr/>
          <a:lstStyle/>
          <a:p>
            <a:endParaRPr lang="en-US" dirty="0"/>
          </a:p>
        </p:txBody>
      </p:sp>
      <p:sp>
        <p:nvSpPr>
          <p:cNvPr id="3" name="Content Placeholder 2"/>
          <p:cNvSpPr>
            <a:spLocks noGrp="1"/>
          </p:cNvSpPr>
          <p:nvPr>
            <p:ph idx="1"/>
          </p:nvPr>
        </p:nvSpPr>
        <p:spPr>
          <a:xfrm>
            <a:off x="838200" y="1529324"/>
            <a:ext cx="10515600" cy="3620434"/>
          </a:xfrm>
        </p:spPr>
        <p:txBody>
          <a:bodyPr/>
          <a:lstStyle/>
          <a:p>
            <a:pPr algn="ctr"/>
            <a:endParaRPr lang="en-US" dirty="0" smtClean="0"/>
          </a:p>
          <a:p>
            <a:pPr marL="0" indent="0" algn="ctr">
              <a:buNone/>
            </a:pPr>
            <a:endParaRPr lang="en-US" sz="6000" dirty="0" smtClean="0"/>
          </a:p>
          <a:p>
            <a:pPr marL="0" indent="0" algn="ctr">
              <a:buNone/>
            </a:pPr>
            <a:r>
              <a:rPr lang="en-US" sz="6000" dirty="0" smtClean="0"/>
              <a:t>The End</a:t>
            </a:r>
            <a:endParaRPr lang="en-US" sz="6000" dirty="0"/>
          </a:p>
        </p:txBody>
      </p:sp>
    </p:spTree>
    <p:extLst>
      <p:ext uri="{BB962C8B-B14F-4D97-AF65-F5344CB8AC3E}">
        <p14:creationId xmlns:p14="http://schemas.microsoft.com/office/powerpoint/2010/main" val="721970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Exploratory software testing </a:t>
            </a:r>
            <a:endParaRPr lang="en-US" dirty="0">
              <a:solidFill>
                <a:schemeClr val="accent5">
                  <a:lumMod val="75000"/>
                </a:schemeClr>
              </a:solidFill>
            </a:endParaRPr>
          </a:p>
        </p:txBody>
      </p:sp>
      <p:sp>
        <p:nvSpPr>
          <p:cNvPr id="3" name="Content Placeholder 2"/>
          <p:cNvSpPr>
            <a:spLocks noGrp="1"/>
          </p:cNvSpPr>
          <p:nvPr>
            <p:ph idx="1"/>
          </p:nvPr>
        </p:nvSpPr>
        <p:spPr>
          <a:xfrm>
            <a:off x="209550" y="1481071"/>
            <a:ext cx="11772900" cy="5112911"/>
          </a:xfrm>
        </p:spPr>
        <p:txBody>
          <a:bodyPr>
            <a:noAutofit/>
          </a:bodyPr>
          <a:lstStyle/>
          <a:p>
            <a:pPr>
              <a:buFont typeface="Wingdings" panose="05000000000000000000" pitchFamily="2" charset="2"/>
              <a:buChar char="§"/>
            </a:pPr>
            <a:r>
              <a:rPr lang="en-US" sz="2000" dirty="0" smtClean="0"/>
              <a:t>Is </a:t>
            </a:r>
            <a:r>
              <a:rPr lang="en-US" sz="2000" dirty="0"/>
              <a:t>a style of software testing </a:t>
            </a:r>
            <a:endParaRPr lang="en-US" sz="2000" dirty="0" smtClean="0"/>
          </a:p>
          <a:p>
            <a:pPr>
              <a:buFont typeface="Wingdings" panose="05000000000000000000" pitchFamily="2" charset="2"/>
              <a:buChar char="§"/>
            </a:pPr>
            <a:r>
              <a:rPr lang="en-US" sz="2000" dirty="0" smtClean="0"/>
              <a:t>that </a:t>
            </a:r>
            <a:r>
              <a:rPr lang="en-US" sz="2000" dirty="0"/>
              <a:t>emphasizes the personal freedom and responsibility </a:t>
            </a:r>
            <a:endParaRPr lang="en-US" sz="2000" dirty="0" smtClean="0"/>
          </a:p>
          <a:p>
            <a:pPr>
              <a:buFont typeface="Wingdings" panose="05000000000000000000" pitchFamily="2" charset="2"/>
              <a:buChar char="§"/>
            </a:pPr>
            <a:r>
              <a:rPr lang="en-US" sz="2000" dirty="0" smtClean="0"/>
              <a:t>of </a:t>
            </a:r>
            <a:r>
              <a:rPr lang="en-US" sz="2000" dirty="0"/>
              <a:t>the individual tester </a:t>
            </a:r>
          </a:p>
          <a:p>
            <a:pPr>
              <a:buFont typeface="Wingdings" panose="05000000000000000000" pitchFamily="2" charset="2"/>
              <a:buChar char="§"/>
            </a:pPr>
            <a:r>
              <a:rPr lang="en-US" sz="2000" dirty="0" smtClean="0"/>
              <a:t>to </a:t>
            </a:r>
            <a:r>
              <a:rPr lang="en-US" sz="2000" dirty="0"/>
              <a:t>continually optimize the value of </a:t>
            </a:r>
            <a:r>
              <a:rPr lang="en-US" sz="2000" dirty="0" smtClean="0"/>
              <a:t>work </a:t>
            </a:r>
          </a:p>
          <a:p>
            <a:pPr>
              <a:buFont typeface="Wingdings" panose="05000000000000000000" pitchFamily="2" charset="2"/>
              <a:buChar char="§"/>
            </a:pPr>
            <a:r>
              <a:rPr lang="en-US" sz="2000" b="1" dirty="0" smtClean="0">
                <a:solidFill>
                  <a:srgbClr val="00B050"/>
                </a:solidFill>
              </a:rPr>
              <a:t>b </a:t>
            </a:r>
            <a:r>
              <a:rPr lang="en-US" sz="2000" b="1" dirty="0">
                <a:solidFill>
                  <a:srgbClr val="00B050"/>
                </a:solidFill>
              </a:rPr>
              <a:t>y treating </a:t>
            </a:r>
          </a:p>
          <a:p>
            <a:pPr marL="457200" lvl="1" indent="0">
              <a:buNone/>
            </a:pPr>
            <a:r>
              <a:rPr lang="en-US" sz="2000" dirty="0" smtClean="0"/>
              <a:t>–test-related </a:t>
            </a:r>
            <a:r>
              <a:rPr lang="en-US" sz="2000" dirty="0"/>
              <a:t>learning, </a:t>
            </a:r>
            <a:endParaRPr lang="en-US" sz="2000" dirty="0" smtClean="0"/>
          </a:p>
          <a:p>
            <a:pPr marL="457200" lvl="1" indent="0">
              <a:buNone/>
            </a:pPr>
            <a:r>
              <a:rPr lang="en-US" sz="2000" dirty="0" smtClean="0"/>
              <a:t>–</a:t>
            </a:r>
            <a:r>
              <a:rPr lang="en-US" sz="2000" dirty="0"/>
              <a:t>test design, </a:t>
            </a:r>
            <a:endParaRPr lang="en-US" sz="2000" dirty="0" smtClean="0"/>
          </a:p>
          <a:p>
            <a:pPr marL="457200" lvl="1" indent="0">
              <a:buNone/>
            </a:pPr>
            <a:r>
              <a:rPr lang="en-US" sz="2000" dirty="0" smtClean="0"/>
              <a:t>–</a:t>
            </a:r>
            <a:r>
              <a:rPr lang="en-US" sz="2000" dirty="0"/>
              <a:t>test execution, and </a:t>
            </a:r>
            <a:endParaRPr lang="en-US" sz="2000" dirty="0" smtClean="0"/>
          </a:p>
          <a:p>
            <a:pPr marL="457200" lvl="1" indent="0">
              <a:buNone/>
            </a:pPr>
            <a:r>
              <a:rPr lang="en-US" sz="2000" dirty="0" smtClean="0"/>
              <a:t>–test result interpretation </a:t>
            </a:r>
          </a:p>
          <a:p>
            <a:pPr>
              <a:buFont typeface="Wingdings" panose="05000000000000000000" pitchFamily="2" charset="2"/>
              <a:buChar char="§"/>
            </a:pPr>
            <a:r>
              <a:rPr lang="en-US" sz="2000" dirty="0" smtClean="0"/>
              <a:t>as mutually supportive activities </a:t>
            </a:r>
          </a:p>
          <a:p>
            <a:pPr>
              <a:buFont typeface="Wingdings" panose="05000000000000000000" pitchFamily="2" charset="2"/>
              <a:buChar char="§"/>
            </a:pPr>
            <a:r>
              <a:rPr lang="en-US" sz="2000" dirty="0" smtClean="0"/>
              <a:t>that run in parallel throughout the project</a:t>
            </a:r>
          </a:p>
          <a:p>
            <a:pPr marL="0" indent="0">
              <a:buNone/>
            </a:pPr>
            <a:endParaRPr lang="en-US" sz="2000" dirty="0" smtClean="0"/>
          </a:p>
        </p:txBody>
      </p:sp>
    </p:spTree>
    <p:extLst>
      <p:ext uri="{BB962C8B-B14F-4D97-AF65-F5344CB8AC3E}">
        <p14:creationId xmlns:p14="http://schemas.microsoft.com/office/powerpoint/2010/main" val="16934086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7157"/>
          </a:xfrm>
        </p:spPr>
        <p:txBody>
          <a:bodyPr>
            <a:normAutofit/>
          </a:bodyPr>
          <a:lstStyle/>
          <a:p>
            <a:r>
              <a:rPr lang="en-US" b="1" dirty="0" smtClean="0">
                <a:solidFill>
                  <a:schemeClr val="accent1">
                    <a:lumMod val="75000"/>
                  </a:schemeClr>
                </a:solidFill>
              </a:rPr>
              <a:t>…</a:t>
            </a:r>
            <a:endParaRPr lang="en-US" dirty="0">
              <a:solidFill>
                <a:schemeClr val="accent1">
                  <a:lumMod val="75000"/>
                </a:schemeClr>
              </a:solidFill>
            </a:endParaRPr>
          </a:p>
        </p:txBody>
      </p:sp>
      <p:sp>
        <p:nvSpPr>
          <p:cNvPr id="3" name="Content Placeholder 2"/>
          <p:cNvSpPr>
            <a:spLocks noGrp="1"/>
          </p:cNvSpPr>
          <p:nvPr>
            <p:ph idx="1"/>
          </p:nvPr>
        </p:nvSpPr>
        <p:spPr>
          <a:xfrm>
            <a:off x="103031" y="1352282"/>
            <a:ext cx="11772900" cy="4558960"/>
          </a:xfrm>
        </p:spPr>
        <p:txBody>
          <a:bodyPr>
            <a:normAutofit/>
          </a:bodyPr>
          <a:lstStyle/>
          <a:p>
            <a:pPr>
              <a:buFont typeface="Wingdings" panose="05000000000000000000" pitchFamily="2" charset="2"/>
              <a:buChar char="§"/>
            </a:pPr>
            <a:r>
              <a:rPr lang="en-US" sz="2400" b="1" dirty="0"/>
              <a:t>Though the current trend in software testing is to push for</a:t>
            </a:r>
            <a:r>
              <a:rPr lang="en-US" sz="2400" dirty="0"/>
              <a:t> </a:t>
            </a:r>
            <a:r>
              <a:rPr lang="en-US" sz="2400" b="1" dirty="0"/>
              <a:t>automation</a:t>
            </a:r>
            <a:r>
              <a:rPr lang="en-US" sz="2400" dirty="0"/>
              <a:t>, exploratory testing is a new way of thinking. </a:t>
            </a:r>
            <a:r>
              <a:rPr lang="en-US" sz="2400" b="1" dirty="0"/>
              <a:t>Automation has its limits</a:t>
            </a:r>
            <a:endParaRPr lang="en-US" b="1" dirty="0"/>
          </a:p>
        </p:txBody>
      </p:sp>
      <p:pic>
        <p:nvPicPr>
          <p:cNvPr id="4" name="Picture 3"/>
          <p:cNvPicPr>
            <a:picLocks noChangeAspect="1"/>
          </p:cNvPicPr>
          <p:nvPr/>
        </p:nvPicPr>
        <p:blipFill>
          <a:blip r:embed="rId2"/>
          <a:stretch>
            <a:fillRect/>
          </a:stretch>
        </p:blipFill>
        <p:spPr>
          <a:xfrm>
            <a:off x="2387219" y="2488279"/>
            <a:ext cx="3966197" cy="2814370"/>
          </a:xfrm>
          <a:prstGeom prst="rect">
            <a:avLst/>
          </a:prstGeom>
        </p:spPr>
      </p:pic>
    </p:spTree>
    <p:extLst>
      <p:ext uri="{BB962C8B-B14F-4D97-AF65-F5344CB8AC3E}">
        <p14:creationId xmlns:p14="http://schemas.microsoft.com/office/powerpoint/2010/main" val="277720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7157"/>
          </a:xfrm>
        </p:spPr>
        <p:txBody>
          <a:bodyPr>
            <a:normAutofit/>
          </a:bodyPr>
          <a:lstStyle/>
          <a:p>
            <a:r>
              <a:rPr lang="en-US" sz="3600" b="1"/>
              <a:t>Differences between Scripted and Exploratory Testing</a:t>
            </a:r>
          </a:p>
        </p:txBody>
      </p:sp>
      <p:sp>
        <p:nvSpPr>
          <p:cNvPr id="4" name="Content Placeholder 3"/>
          <p:cNvSpPr>
            <a:spLocks noGrp="1"/>
          </p:cNvSpPr>
          <p:nvPr>
            <p:ph idx="1"/>
          </p:nvPr>
        </p:nvSpPr>
        <p:spPr/>
        <p:txBody>
          <a:bodyPr/>
          <a:lstStyle/>
          <a:p>
            <a:endParaRPr lang="en-GB"/>
          </a:p>
        </p:txBody>
      </p:sp>
      <p:pic>
        <p:nvPicPr>
          <p:cNvPr id="5" name="Picture 4"/>
          <p:cNvPicPr>
            <a:picLocks noChangeAspect="1"/>
          </p:cNvPicPr>
          <p:nvPr/>
        </p:nvPicPr>
        <p:blipFill>
          <a:blip r:embed="rId2"/>
          <a:stretch>
            <a:fillRect/>
          </a:stretch>
        </p:blipFill>
        <p:spPr>
          <a:xfrm>
            <a:off x="838200" y="1733549"/>
            <a:ext cx="10515599" cy="4443413"/>
          </a:xfrm>
          <a:prstGeom prst="rect">
            <a:avLst/>
          </a:prstGeom>
        </p:spPr>
      </p:pic>
    </p:spTree>
    <p:extLst>
      <p:ext uri="{BB962C8B-B14F-4D97-AF65-F5344CB8AC3E}">
        <p14:creationId xmlns:p14="http://schemas.microsoft.com/office/powerpoint/2010/main" val="4116406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7157"/>
          </a:xfrm>
        </p:spPr>
        <p:txBody>
          <a:bodyPr>
            <a:normAutofit/>
          </a:bodyPr>
          <a:lstStyle/>
          <a:p>
            <a:r>
              <a:rPr lang="en-US" b="1" dirty="0" smtClean="0">
                <a:solidFill>
                  <a:schemeClr val="accent1">
                    <a:lumMod val="75000"/>
                  </a:schemeClr>
                </a:solidFill>
              </a:rPr>
              <a:t>---</a:t>
            </a:r>
            <a:endParaRPr lang="en-US" dirty="0">
              <a:solidFill>
                <a:schemeClr val="accent1">
                  <a:lumMod val="75000"/>
                </a:schemeClr>
              </a:solidFill>
            </a:endParaRPr>
          </a:p>
        </p:txBody>
      </p:sp>
      <p:sp>
        <p:nvSpPr>
          <p:cNvPr id="3" name="Content Placeholder 2"/>
          <p:cNvSpPr>
            <a:spLocks noGrp="1"/>
          </p:cNvSpPr>
          <p:nvPr>
            <p:ph idx="1"/>
          </p:nvPr>
        </p:nvSpPr>
        <p:spPr>
          <a:xfrm>
            <a:off x="103031" y="1352282"/>
            <a:ext cx="11772900" cy="4558960"/>
          </a:xfrm>
        </p:spPr>
        <p:txBody>
          <a:bodyPr>
            <a:normAutofit/>
          </a:bodyPr>
          <a:lstStyle/>
          <a:p>
            <a:pPr algn="just">
              <a:buFont typeface="Wingdings" panose="05000000000000000000" pitchFamily="2" charset="2"/>
              <a:buChar char="§"/>
            </a:pPr>
            <a:r>
              <a:rPr lang="en-US" sz="2400" dirty="0"/>
              <a:t>Exploratory testing -</a:t>
            </a:r>
          </a:p>
          <a:p>
            <a:pPr algn="just">
              <a:buFont typeface="Wingdings" panose="05000000000000000000" pitchFamily="2" charset="2"/>
              <a:buChar char="§"/>
            </a:pPr>
            <a:r>
              <a:rPr lang="en-US" sz="2400" dirty="0"/>
              <a:t>Is not random testing but it is ad-hoc testing with a purpose of find bugs</a:t>
            </a:r>
          </a:p>
          <a:p>
            <a:pPr algn="just">
              <a:buFont typeface="Wingdings" panose="05000000000000000000" pitchFamily="2" charset="2"/>
              <a:buChar char="§"/>
            </a:pPr>
            <a:r>
              <a:rPr lang="en-US" sz="2400" dirty="0"/>
              <a:t>Is structured and rigorous</a:t>
            </a:r>
          </a:p>
          <a:p>
            <a:pPr algn="just">
              <a:buFont typeface="Wingdings" panose="05000000000000000000" pitchFamily="2" charset="2"/>
              <a:buChar char="§"/>
            </a:pPr>
            <a:r>
              <a:rPr lang="en-US" sz="2400" dirty="0"/>
              <a:t>Is cognitively (thinking) structured as compared to the procedural structure of scripted testing. This structure comes from Charter, time boxing etc.</a:t>
            </a:r>
          </a:p>
          <a:p>
            <a:pPr algn="just">
              <a:buFont typeface="Wingdings" panose="05000000000000000000" pitchFamily="2" charset="2"/>
              <a:buChar char="§"/>
            </a:pPr>
            <a:r>
              <a:rPr lang="en-US" sz="2400" dirty="0"/>
              <a:t>Is highly teachable and manageable</a:t>
            </a:r>
          </a:p>
          <a:p>
            <a:pPr algn="just">
              <a:buFont typeface="Wingdings" panose="05000000000000000000" pitchFamily="2" charset="2"/>
              <a:buChar char="§"/>
            </a:pPr>
            <a:r>
              <a:rPr lang="en-US" sz="2400" dirty="0"/>
              <a:t>It is not a technique but it is an approach. What actions you perform next is governed by what you are doing currently</a:t>
            </a:r>
          </a:p>
        </p:txBody>
      </p:sp>
    </p:spTree>
    <p:extLst>
      <p:ext uri="{BB962C8B-B14F-4D97-AF65-F5344CB8AC3E}">
        <p14:creationId xmlns:p14="http://schemas.microsoft.com/office/powerpoint/2010/main" val="987047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87157"/>
          </a:xfrm>
        </p:spPr>
        <p:txBody>
          <a:bodyPr>
            <a:normAutofit/>
          </a:bodyPr>
          <a:lstStyle/>
          <a:p>
            <a:r>
              <a:rPr lang="en-US" b="1" dirty="0">
                <a:solidFill>
                  <a:schemeClr val="accent1">
                    <a:lumMod val="75000"/>
                  </a:schemeClr>
                </a:solidFill>
              </a:rPr>
              <a:t>Time sequence in exploration</a:t>
            </a:r>
            <a:endParaRPr lang="en-US" dirty="0">
              <a:solidFill>
                <a:schemeClr val="accent1">
                  <a:lumMod val="75000"/>
                </a:schemeClr>
              </a:solidFill>
            </a:endParaRPr>
          </a:p>
        </p:txBody>
      </p:sp>
      <p:sp>
        <p:nvSpPr>
          <p:cNvPr id="3" name="Content Placeholder 2"/>
          <p:cNvSpPr>
            <a:spLocks noGrp="1"/>
          </p:cNvSpPr>
          <p:nvPr>
            <p:ph idx="1"/>
          </p:nvPr>
        </p:nvSpPr>
        <p:spPr>
          <a:xfrm>
            <a:off x="103031" y="1352282"/>
            <a:ext cx="11772900" cy="4558960"/>
          </a:xfrm>
        </p:spPr>
        <p:txBody>
          <a:bodyPr>
            <a:normAutofit/>
          </a:bodyPr>
          <a:lstStyle/>
          <a:p>
            <a:pPr marL="0" indent="0">
              <a:buNone/>
            </a:pPr>
            <a:r>
              <a:rPr lang="en-US" sz="2400" b="1" i="1" dirty="0" smtClean="0">
                <a:solidFill>
                  <a:srgbClr val="FF0000"/>
                </a:solidFill>
              </a:rPr>
              <a:t>                   In </a:t>
            </a:r>
            <a:r>
              <a:rPr lang="en-US" sz="2400" b="1" i="1" dirty="0">
                <a:solidFill>
                  <a:srgbClr val="FF0000"/>
                </a:solidFill>
              </a:rPr>
              <a:t>contrast with scripting, we: </a:t>
            </a:r>
            <a:endParaRPr lang="en-US" sz="2400" b="1" i="1" dirty="0" smtClean="0">
              <a:solidFill>
                <a:srgbClr val="FF0000"/>
              </a:solidFill>
            </a:endParaRPr>
          </a:p>
          <a:p>
            <a:pPr>
              <a:buFont typeface="Wingdings" panose="05000000000000000000" pitchFamily="2" charset="2"/>
              <a:buChar char="§"/>
            </a:pPr>
            <a:r>
              <a:rPr lang="en-US" sz="2400" b="1" dirty="0" smtClean="0"/>
              <a:t>Design </a:t>
            </a:r>
            <a:r>
              <a:rPr lang="en-US" sz="2400" b="1" dirty="0"/>
              <a:t>the test as needed </a:t>
            </a:r>
            <a:endParaRPr lang="en-US" sz="2400" b="1" dirty="0" smtClean="0"/>
          </a:p>
          <a:p>
            <a:pPr>
              <a:buFont typeface="Wingdings" panose="05000000000000000000" pitchFamily="2" charset="2"/>
              <a:buChar char="§"/>
            </a:pPr>
            <a:r>
              <a:rPr lang="en-US" sz="2400" b="1" dirty="0" smtClean="0"/>
              <a:t>Execute </a:t>
            </a:r>
            <a:r>
              <a:rPr lang="en-US" sz="2400" b="1" dirty="0"/>
              <a:t>the test at time of design or reuse it later </a:t>
            </a:r>
            <a:endParaRPr lang="en-US" sz="2400" b="1" dirty="0" smtClean="0"/>
          </a:p>
          <a:p>
            <a:pPr>
              <a:buFont typeface="Wingdings" panose="05000000000000000000" pitchFamily="2" charset="2"/>
              <a:buChar char="§"/>
            </a:pPr>
            <a:r>
              <a:rPr lang="en-US" sz="2400" b="1" dirty="0" smtClean="0"/>
              <a:t>Execute </a:t>
            </a:r>
            <a:r>
              <a:rPr lang="en-US" sz="2400" b="1" dirty="0"/>
              <a:t>the test at time of design or reuse it later </a:t>
            </a:r>
            <a:endParaRPr lang="en-US" sz="2400" b="1" dirty="0" smtClean="0"/>
          </a:p>
          <a:p>
            <a:pPr>
              <a:buFont typeface="Wingdings" panose="05000000000000000000" pitchFamily="2" charset="2"/>
              <a:buChar char="§"/>
            </a:pPr>
            <a:r>
              <a:rPr lang="en-US" sz="2400" b="1" dirty="0" smtClean="0"/>
              <a:t>Vary </a:t>
            </a:r>
            <a:r>
              <a:rPr lang="en-US" sz="2400" b="1" dirty="0"/>
              <a:t>the test as appropriate, whenever appropriate. </a:t>
            </a:r>
            <a:endParaRPr lang="en-US" sz="2400" b="1" dirty="0" smtClean="0"/>
          </a:p>
          <a:p>
            <a:pPr marL="0" indent="0">
              <a:buNone/>
            </a:pPr>
            <a:r>
              <a:rPr lang="en-US" sz="2400" b="1" i="1" dirty="0" smtClean="0">
                <a:solidFill>
                  <a:srgbClr val="00B050"/>
                </a:solidFill>
              </a:rPr>
              <a:t>Not </a:t>
            </a:r>
            <a:r>
              <a:rPr lang="en-US" sz="2400" b="1" i="1" dirty="0">
                <a:solidFill>
                  <a:srgbClr val="00B050"/>
                </a:solidFill>
              </a:rPr>
              <a:t>scripting doesn’t mean not preparing: </a:t>
            </a:r>
          </a:p>
          <a:p>
            <a:pPr>
              <a:buFont typeface="Wingdings" panose="05000000000000000000" pitchFamily="2" charset="2"/>
              <a:buChar char="§"/>
            </a:pPr>
            <a:r>
              <a:rPr lang="en-US" sz="2400" b="1" dirty="0" smtClean="0"/>
              <a:t>We </a:t>
            </a:r>
            <a:r>
              <a:rPr lang="en-US" sz="2400" b="1" dirty="0"/>
              <a:t>often design support materials in advance and use them many times throughout testing, such as </a:t>
            </a:r>
          </a:p>
          <a:p>
            <a:pPr marL="914400" lvl="2" indent="0">
              <a:buNone/>
            </a:pPr>
            <a:r>
              <a:rPr lang="en-US" b="1" dirty="0" smtClean="0"/>
              <a:t>– </a:t>
            </a:r>
            <a:r>
              <a:rPr lang="en-US" b="1" dirty="0"/>
              <a:t>data sets </a:t>
            </a:r>
            <a:endParaRPr lang="en-US" b="1" dirty="0" smtClean="0"/>
          </a:p>
          <a:p>
            <a:pPr marL="914400" lvl="2" indent="0">
              <a:buNone/>
            </a:pPr>
            <a:r>
              <a:rPr lang="en-US" b="1" dirty="0" smtClean="0"/>
              <a:t>–</a:t>
            </a:r>
            <a:r>
              <a:rPr lang="en-US" b="1" dirty="0"/>
              <a:t>failure mode </a:t>
            </a:r>
            <a:r>
              <a:rPr lang="en-US" b="1" dirty="0" smtClean="0"/>
              <a:t>lists</a:t>
            </a:r>
          </a:p>
          <a:p>
            <a:pPr marL="914400" lvl="2" indent="0">
              <a:buNone/>
            </a:pPr>
            <a:r>
              <a:rPr lang="en-US" b="1" dirty="0" smtClean="0"/>
              <a:t>–</a:t>
            </a:r>
            <a:r>
              <a:rPr lang="en-US" b="1" dirty="0"/>
              <a:t>combination charts.</a:t>
            </a:r>
            <a:endParaRPr lang="en-US" b="1" dirty="0"/>
          </a:p>
        </p:txBody>
      </p:sp>
    </p:spTree>
    <p:extLst>
      <p:ext uri="{BB962C8B-B14F-4D97-AF65-F5344CB8AC3E}">
        <p14:creationId xmlns:p14="http://schemas.microsoft.com/office/powerpoint/2010/main" val="430181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dirty="0">
                <a:solidFill>
                  <a:schemeClr val="accent5">
                    <a:lumMod val="75000"/>
                  </a:schemeClr>
                </a:solidFill>
              </a:rPr>
              <a:t>Exploratory </a:t>
            </a:r>
            <a:r>
              <a:rPr lang="en-US" dirty="0" smtClean="0">
                <a:solidFill>
                  <a:schemeClr val="accent5">
                    <a:lumMod val="75000"/>
                  </a:schemeClr>
                </a:solidFill>
              </a:rPr>
              <a:t>testing Concepts </a:t>
            </a:r>
            <a:endParaRPr lang="en-US" dirty="0">
              <a:solidFill>
                <a:schemeClr val="accent5">
                  <a:lumMod val="75000"/>
                </a:schemeClr>
              </a:solidFill>
            </a:endParaRPr>
          </a:p>
        </p:txBody>
      </p:sp>
      <p:sp>
        <p:nvSpPr>
          <p:cNvPr id="3" name="Content Placeholder 2"/>
          <p:cNvSpPr>
            <a:spLocks noGrp="1"/>
          </p:cNvSpPr>
          <p:nvPr>
            <p:ph idx="1"/>
          </p:nvPr>
        </p:nvSpPr>
        <p:spPr>
          <a:xfrm>
            <a:off x="503348" y="1258954"/>
            <a:ext cx="10417935" cy="5322149"/>
          </a:xfrm>
        </p:spPr>
        <p:txBody>
          <a:bodyPr>
            <a:normAutofit/>
          </a:bodyPr>
          <a:lstStyle/>
          <a:p>
            <a:pPr>
              <a:buFont typeface="Wingdings" panose="05000000000000000000" pitchFamily="2" charset="2"/>
              <a:buChar char="§"/>
            </a:pPr>
            <a:r>
              <a:rPr lang="en-US" b="1" dirty="0" smtClean="0"/>
              <a:t>Learning</a:t>
            </a:r>
            <a:r>
              <a:rPr lang="en-US" b="1" dirty="0"/>
              <a:t>: </a:t>
            </a:r>
            <a:r>
              <a:rPr lang="en-US" dirty="0"/>
              <a:t>Anything that can guide us in what to test, how to test, or how to recognize a problem. </a:t>
            </a:r>
            <a:endParaRPr lang="en-US" dirty="0" smtClean="0"/>
          </a:p>
          <a:p>
            <a:pPr>
              <a:buFont typeface="Wingdings" panose="05000000000000000000" pitchFamily="2" charset="2"/>
              <a:buChar char="§"/>
            </a:pPr>
            <a:r>
              <a:rPr lang="en-US" b="1" dirty="0" smtClean="0"/>
              <a:t>Design</a:t>
            </a:r>
            <a:r>
              <a:rPr lang="en-US" b="1" dirty="0"/>
              <a:t>: </a:t>
            </a:r>
            <a:r>
              <a:rPr lang="en-US" dirty="0"/>
              <a:t>“to create, fashion, execute, or construct according to plan; </a:t>
            </a:r>
            <a:r>
              <a:rPr lang="en-US" dirty="0" smtClean="0"/>
              <a:t>to conceive </a:t>
            </a:r>
            <a:r>
              <a:rPr lang="en-US" dirty="0"/>
              <a:t>and plan out in the mind” (</a:t>
            </a:r>
            <a:r>
              <a:rPr lang="en-US" dirty="0" err="1"/>
              <a:t>Websters</a:t>
            </a:r>
            <a:r>
              <a:rPr lang="en-US" dirty="0" smtClean="0"/>
              <a:t>)</a:t>
            </a:r>
          </a:p>
          <a:p>
            <a:pPr lvl="2">
              <a:buFont typeface="Wingdings" panose="05000000000000000000" pitchFamily="2" charset="2"/>
              <a:buChar char="§"/>
            </a:pPr>
            <a:r>
              <a:rPr lang="en-US" b="1" dirty="0">
                <a:solidFill>
                  <a:srgbClr val="00B050"/>
                </a:solidFill>
              </a:rPr>
              <a:t>Designing is not scripting. The representation of a plan is not the </a:t>
            </a:r>
            <a:r>
              <a:rPr lang="en-US" b="1" dirty="0" smtClean="0">
                <a:solidFill>
                  <a:srgbClr val="00B050"/>
                </a:solidFill>
              </a:rPr>
              <a:t>plan.</a:t>
            </a:r>
          </a:p>
          <a:p>
            <a:pPr lvl="2">
              <a:buFont typeface="Wingdings" panose="05000000000000000000" pitchFamily="2" charset="2"/>
              <a:buChar char="§"/>
            </a:pPr>
            <a:r>
              <a:rPr lang="en-US" b="1" dirty="0" smtClean="0">
                <a:solidFill>
                  <a:srgbClr val="00B050"/>
                </a:solidFill>
              </a:rPr>
              <a:t>Explorers</a:t>
            </a:r>
            <a:r>
              <a:rPr lang="en-US" b="1" dirty="0">
                <a:solidFill>
                  <a:srgbClr val="00B050"/>
                </a:solidFill>
              </a:rPr>
              <a:t>’ designs can be reusable</a:t>
            </a:r>
            <a:r>
              <a:rPr lang="en-US" b="1" dirty="0" smtClean="0">
                <a:solidFill>
                  <a:srgbClr val="00B050"/>
                </a:solidFill>
              </a:rPr>
              <a:t>.</a:t>
            </a:r>
            <a:endParaRPr lang="en-US" b="1" dirty="0">
              <a:solidFill>
                <a:srgbClr val="00B050"/>
              </a:solidFill>
            </a:endParaRPr>
          </a:p>
          <a:p>
            <a:pPr>
              <a:buFont typeface="Wingdings" panose="05000000000000000000" pitchFamily="2" charset="2"/>
              <a:buChar char="§"/>
            </a:pPr>
            <a:r>
              <a:rPr lang="en-US" b="1" dirty="0"/>
              <a:t>Execution: </a:t>
            </a:r>
            <a:r>
              <a:rPr lang="en-US" dirty="0"/>
              <a:t>Doing the test and collecting the results. Execution can be </a:t>
            </a:r>
            <a:r>
              <a:rPr lang="en-US" i="1" dirty="0">
                <a:solidFill>
                  <a:srgbClr val="FF0000"/>
                </a:solidFill>
              </a:rPr>
              <a:t>automated or manual. </a:t>
            </a:r>
            <a:endParaRPr lang="en-US" i="1" dirty="0" smtClean="0">
              <a:solidFill>
                <a:srgbClr val="FF0000"/>
              </a:solidFill>
            </a:endParaRPr>
          </a:p>
          <a:p>
            <a:pPr>
              <a:buFont typeface="Wingdings" panose="05000000000000000000" pitchFamily="2" charset="2"/>
              <a:buChar char="§"/>
            </a:pPr>
            <a:r>
              <a:rPr lang="en-US" b="1" dirty="0" smtClean="0"/>
              <a:t>Interpretation</a:t>
            </a:r>
            <a:r>
              <a:rPr lang="en-US" b="1" dirty="0"/>
              <a:t>: </a:t>
            </a:r>
            <a:r>
              <a:rPr lang="en-US" dirty="0"/>
              <a:t>What do we learn from program as it performs under our </a:t>
            </a:r>
            <a:r>
              <a:rPr lang="en-US" dirty="0" smtClean="0"/>
              <a:t>test</a:t>
            </a:r>
          </a:p>
          <a:p>
            <a:pPr lvl="3">
              <a:buFont typeface="Wingdings" panose="05000000000000000000" pitchFamily="2" charset="2"/>
              <a:buChar char="§"/>
            </a:pPr>
            <a:r>
              <a:rPr lang="en-US" b="1" dirty="0">
                <a:solidFill>
                  <a:srgbClr val="00B050"/>
                </a:solidFill>
              </a:rPr>
              <a:t>about the product and </a:t>
            </a:r>
            <a:endParaRPr lang="en-US" b="1" dirty="0" smtClean="0">
              <a:solidFill>
                <a:srgbClr val="00B050"/>
              </a:solidFill>
            </a:endParaRPr>
          </a:p>
          <a:p>
            <a:pPr lvl="3">
              <a:buFont typeface="Wingdings" panose="05000000000000000000" pitchFamily="2" charset="2"/>
              <a:buChar char="§"/>
            </a:pPr>
            <a:r>
              <a:rPr lang="en-US" b="1" dirty="0" smtClean="0">
                <a:solidFill>
                  <a:srgbClr val="00B050"/>
                </a:solidFill>
              </a:rPr>
              <a:t>about </a:t>
            </a:r>
            <a:r>
              <a:rPr lang="en-US" b="1" dirty="0">
                <a:solidFill>
                  <a:srgbClr val="00B050"/>
                </a:solidFill>
              </a:rPr>
              <a:t>how we are testing the product</a:t>
            </a:r>
            <a:r>
              <a:rPr lang="en-US" b="1" dirty="0" smtClean="0">
                <a:solidFill>
                  <a:srgbClr val="00B050"/>
                </a:solidFill>
              </a:rPr>
              <a:t>?</a:t>
            </a:r>
            <a:endParaRPr lang="en-US" b="1" dirty="0">
              <a:solidFill>
                <a:srgbClr val="00B050"/>
              </a:solidFill>
            </a:endParaRPr>
          </a:p>
          <a:p>
            <a:pPr>
              <a:buFont typeface="Wingdings" panose="05000000000000000000" pitchFamily="2" charset="2"/>
              <a:buChar char="§"/>
            </a:pPr>
            <a:endParaRPr lang="en-US" dirty="0" smtClean="0"/>
          </a:p>
        </p:txBody>
      </p:sp>
    </p:spTree>
    <p:extLst>
      <p:ext uri="{BB962C8B-B14F-4D97-AF65-F5344CB8AC3E}">
        <p14:creationId xmlns:p14="http://schemas.microsoft.com/office/powerpoint/2010/main" val="17285245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16011</TotalTime>
  <Words>1882</Words>
  <Application>Microsoft Office PowerPoint</Application>
  <PresentationFormat>Widescreen</PresentationFormat>
  <Paragraphs>182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Calibri Light</vt:lpstr>
      <vt:lpstr>Times New Roman</vt:lpstr>
      <vt:lpstr>Wingdings</vt:lpstr>
      <vt:lpstr>Office Theme</vt:lpstr>
      <vt:lpstr>Exploratory Testing  Seng 4112   Lecture Five</vt:lpstr>
      <vt:lpstr>What is Exploratory Testing?</vt:lpstr>
      <vt:lpstr>…</vt:lpstr>
      <vt:lpstr>Exploratory software testing </vt:lpstr>
      <vt:lpstr>…</vt:lpstr>
      <vt:lpstr>Differences between Scripted and Exploratory Testing</vt:lpstr>
      <vt:lpstr>---</vt:lpstr>
      <vt:lpstr>Time sequence in exploration</vt:lpstr>
      <vt:lpstr>Exploratory testing Concepts </vt:lpstr>
      <vt:lpstr>Exploratory testing: Learning</vt:lpstr>
      <vt:lpstr>Examples of learning activities</vt:lpstr>
      <vt:lpstr> ---  </vt:lpstr>
      <vt:lpstr>Examples of learning activitie</vt:lpstr>
      <vt:lpstr>---</vt:lpstr>
      <vt:lpstr>Exploratory testing: Design </vt:lpstr>
      <vt:lpstr>---</vt:lpstr>
      <vt:lpstr>Designing test scenarios</vt:lpstr>
      <vt:lpstr> …    </vt:lpstr>
      <vt:lpstr> ---  </vt:lpstr>
      <vt:lpstr>Examples of execution activities </vt:lpstr>
      <vt:lpstr>Interpretation activities </vt:lpstr>
      <vt:lpstr>How to do Exploratory Testing</vt:lpstr>
      <vt:lpstr>How to do Exploratory Testing</vt:lpstr>
      <vt:lpstr>---How to do Exploratory Testing</vt:lpstr>
      <vt:lpstr>---</vt:lpstr>
      <vt:lpstr>---</vt:lpstr>
      <vt:lpstr>Pros and Cons of Exploratory Testing</vt:lpstr>
      <vt:lpstr>When use exploratory testing?</vt:lpstr>
      <vt:lpstr>Conclusion: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Fani</dc:creator>
  <cp:lastModifiedBy>GL</cp:lastModifiedBy>
  <cp:revision>396</cp:revision>
  <dcterms:created xsi:type="dcterms:W3CDTF">2018-10-25T13:04:31Z</dcterms:created>
  <dcterms:modified xsi:type="dcterms:W3CDTF">2020-04-26T11:27:49Z</dcterms:modified>
</cp:coreProperties>
</file>