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03" r:id="rId3"/>
    <p:sldId id="346" r:id="rId4"/>
    <p:sldId id="342" r:id="rId5"/>
    <p:sldId id="332" r:id="rId6"/>
    <p:sldId id="325" r:id="rId7"/>
    <p:sldId id="331" r:id="rId8"/>
    <p:sldId id="327" r:id="rId9"/>
    <p:sldId id="328" r:id="rId10"/>
    <p:sldId id="329" r:id="rId11"/>
    <p:sldId id="326" r:id="rId12"/>
    <p:sldId id="333" r:id="rId13"/>
    <p:sldId id="334" r:id="rId14"/>
    <p:sldId id="293" r:id="rId15"/>
    <p:sldId id="336" r:id="rId16"/>
    <p:sldId id="337" r:id="rId17"/>
    <p:sldId id="338" r:id="rId18"/>
    <p:sldId id="339" r:id="rId19"/>
    <p:sldId id="340" r:id="rId20"/>
    <p:sldId id="341" r:id="rId21"/>
    <p:sldId id="347" r:id="rId22"/>
    <p:sldId id="348" r:id="rId23"/>
    <p:sldId id="335" r:id="rId24"/>
    <p:sldId id="288" r:id="rId25"/>
    <p:sldId id="343" r:id="rId26"/>
    <p:sldId id="344" r:id="rId27"/>
    <p:sldId id="345" r:id="rId28"/>
    <p:sldId id="276"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7" autoAdjust="0"/>
    <p:restoredTop sz="94660"/>
  </p:normalViewPr>
  <p:slideViewPr>
    <p:cSldViewPr snapToGrid="0">
      <p:cViewPr varScale="1">
        <p:scale>
          <a:sx n="71" d="100"/>
          <a:sy n="71" d="100"/>
        </p:scale>
        <p:origin x="492" y="60"/>
      </p:cViewPr>
      <p:guideLst/>
    </p:cSldViewPr>
  </p:slideViewPr>
  <p:notesTextViewPr>
    <p:cViewPr>
      <p:scale>
        <a:sx n="1" d="1"/>
        <a:sy n="1" d="1"/>
      </p:scale>
      <p:origin x="0" y="0"/>
    </p:cViewPr>
  </p:notesTextViewPr>
  <p:sorterViewPr>
    <p:cViewPr>
      <p:scale>
        <a:sx n="100" d="100"/>
        <a:sy n="100" d="100"/>
      </p:scale>
      <p:origin x="0" y="-373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8E4BB49-D5F3-4A1A-8E75-10D12DEA2D6B}" type="datetimeFigureOut">
              <a:rPr lang="en-US" smtClean="0"/>
              <a:t>4/26/2020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DA2000-3A3D-4204-87F5-D61E232AD0CA}" type="slidenum">
              <a:rPr lang="en-US" smtClean="0"/>
              <a:t>‹#›</a:t>
            </a:fld>
            <a:endParaRPr lang="en-US"/>
          </a:p>
        </p:txBody>
      </p:sp>
    </p:spTree>
    <p:extLst>
      <p:ext uri="{BB962C8B-B14F-4D97-AF65-F5344CB8AC3E}">
        <p14:creationId xmlns:p14="http://schemas.microsoft.com/office/powerpoint/2010/main" val="17939662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E4BB49-D5F3-4A1A-8E75-10D12DEA2D6B}" type="datetimeFigureOut">
              <a:rPr lang="en-US" smtClean="0"/>
              <a:t>4/26/2020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DA2000-3A3D-4204-87F5-D61E232AD0CA}" type="slidenum">
              <a:rPr lang="en-US" smtClean="0"/>
              <a:t>‹#›</a:t>
            </a:fld>
            <a:endParaRPr lang="en-US"/>
          </a:p>
        </p:txBody>
      </p:sp>
    </p:spTree>
    <p:extLst>
      <p:ext uri="{BB962C8B-B14F-4D97-AF65-F5344CB8AC3E}">
        <p14:creationId xmlns:p14="http://schemas.microsoft.com/office/powerpoint/2010/main" val="23898660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E4BB49-D5F3-4A1A-8E75-10D12DEA2D6B}" type="datetimeFigureOut">
              <a:rPr lang="en-US" smtClean="0"/>
              <a:t>4/26/2020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DA2000-3A3D-4204-87F5-D61E232AD0CA}" type="slidenum">
              <a:rPr lang="en-US" smtClean="0"/>
              <a:t>‹#›</a:t>
            </a:fld>
            <a:endParaRPr lang="en-US"/>
          </a:p>
        </p:txBody>
      </p:sp>
    </p:spTree>
    <p:extLst>
      <p:ext uri="{BB962C8B-B14F-4D97-AF65-F5344CB8AC3E}">
        <p14:creationId xmlns:p14="http://schemas.microsoft.com/office/powerpoint/2010/main" val="4232250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E4BB49-D5F3-4A1A-8E75-10D12DEA2D6B}" type="datetimeFigureOut">
              <a:rPr lang="en-US" smtClean="0"/>
              <a:t>4/26/2020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DA2000-3A3D-4204-87F5-D61E232AD0CA}" type="slidenum">
              <a:rPr lang="en-US" smtClean="0"/>
              <a:t>‹#›</a:t>
            </a:fld>
            <a:endParaRPr lang="en-US"/>
          </a:p>
        </p:txBody>
      </p:sp>
    </p:spTree>
    <p:extLst>
      <p:ext uri="{BB962C8B-B14F-4D97-AF65-F5344CB8AC3E}">
        <p14:creationId xmlns:p14="http://schemas.microsoft.com/office/powerpoint/2010/main" val="39760811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8E4BB49-D5F3-4A1A-8E75-10D12DEA2D6B}" type="datetimeFigureOut">
              <a:rPr lang="en-US" smtClean="0"/>
              <a:t>4/26/2020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DA2000-3A3D-4204-87F5-D61E232AD0CA}" type="slidenum">
              <a:rPr lang="en-US" smtClean="0"/>
              <a:t>‹#›</a:t>
            </a:fld>
            <a:endParaRPr lang="en-US"/>
          </a:p>
        </p:txBody>
      </p:sp>
    </p:spTree>
    <p:extLst>
      <p:ext uri="{BB962C8B-B14F-4D97-AF65-F5344CB8AC3E}">
        <p14:creationId xmlns:p14="http://schemas.microsoft.com/office/powerpoint/2010/main" val="27475791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8E4BB49-D5F3-4A1A-8E75-10D12DEA2D6B}" type="datetimeFigureOut">
              <a:rPr lang="en-US" smtClean="0"/>
              <a:t>4/26/2020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DA2000-3A3D-4204-87F5-D61E232AD0CA}" type="slidenum">
              <a:rPr lang="en-US" smtClean="0"/>
              <a:t>‹#›</a:t>
            </a:fld>
            <a:endParaRPr lang="en-US"/>
          </a:p>
        </p:txBody>
      </p:sp>
    </p:spTree>
    <p:extLst>
      <p:ext uri="{BB962C8B-B14F-4D97-AF65-F5344CB8AC3E}">
        <p14:creationId xmlns:p14="http://schemas.microsoft.com/office/powerpoint/2010/main" val="35703836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8E4BB49-D5F3-4A1A-8E75-10D12DEA2D6B}" type="datetimeFigureOut">
              <a:rPr lang="en-US" smtClean="0"/>
              <a:t>4/26/2020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BDA2000-3A3D-4204-87F5-D61E232AD0CA}" type="slidenum">
              <a:rPr lang="en-US" smtClean="0"/>
              <a:t>‹#›</a:t>
            </a:fld>
            <a:endParaRPr lang="en-US"/>
          </a:p>
        </p:txBody>
      </p:sp>
    </p:spTree>
    <p:extLst>
      <p:ext uri="{BB962C8B-B14F-4D97-AF65-F5344CB8AC3E}">
        <p14:creationId xmlns:p14="http://schemas.microsoft.com/office/powerpoint/2010/main" val="24590647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8E4BB49-D5F3-4A1A-8E75-10D12DEA2D6B}" type="datetimeFigureOut">
              <a:rPr lang="en-US" smtClean="0"/>
              <a:t>4/26/2020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BDA2000-3A3D-4204-87F5-D61E232AD0CA}" type="slidenum">
              <a:rPr lang="en-US" smtClean="0"/>
              <a:t>‹#›</a:t>
            </a:fld>
            <a:endParaRPr lang="en-US"/>
          </a:p>
        </p:txBody>
      </p:sp>
    </p:spTree>
    <p:extLst>
      <p:ext uri="{BB962C8B-B14F-4D97-AF65-F5344CB8AC3E}">
        <p14:creationId xmlns:p14="http://schemas.microsoft.com/office/powerpoint/2010/main" val="32789718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E4BB49-D5F3-4A1A-8E75-10D12DEA2D6B}" type="datetimeFigureOut">
              <a:rPr lang="en-US" smtClean="0"/>
              <a:t>4/26/2020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BDA2000-3A3D-4204-87F5-D61E232AD0CA}" type="slidenum">
              <a:rPr lang="en-US" smtClean="0"/>
              <a:t>‹#›</a:t>
            </a:fld>
            <a:endParaRPr lang="en-US"/>
          </a:p>
        </p:txBody>
      </p:sp>
    </p:spTree>
    <p:extLst>
      <p:ext uri="{BB962C8B-B14F-4D97-AF65-F5344CB8AC3E}">
        <p14:creationId xmlns:p14="http://schemas.microsoft.com/office/powerpoint/2010/main" val="10163092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E4BB49-D5F3-4A1A-8E75-10D12DEA2D6B}" type="datetimeFigureOut">
              <a:rPr lang="en-US" smtClean="0"/>
              <a:t>4/26/2020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DA2000-3A3D-4204-87F5-D61E232AD0CA}" type="slidenum">
              <a:rPr lang="en-US" smtClean="0"/>
              <a:t>‹#›</a:t>
            </a:fld>
            <a:endParaRPr lang="en-US"/>
          </a:p>
        </p:txBody>
      </p:sp>
    </p:spTree>
    <p:extLst>
      <p:ext uri="{BB962C8B-B14F-4D97-AF65-F5344CB8AC3E}">
        <p14:creationId xmlns:p14="http://schemas.microsoft.com/office/powerpoint/2010/main" val="17571292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E4BB49-D5F3-4A1A-8E75-10D12DEA2D6B}" type="datetimeFigureOut">
              <a:rPr lang="en-US" smtClean="0"/>
              <a:t>4/26/2020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DA2000-3A3D-4204-87F5-D61E232AD0CA}" type="slidenum">
              <a:rPr lang="en-US" smtClean="0"/>
              <a:t>‹#›</a:t>
            </a:fld>
            <a:endParaRPr lang="en-US"/>
          </a:p>
        </p:txBody>
      </p:sp>
    </p:spTree>
    <p:extLst>
      <p:ext uri="{BB962C8B-B14F-4D97-AF65-F5344CB8AC3E}">
        <p14:creationId xmlns:p14="http://schemas.microsoft.com/office/powerpoint/2010/main" val="42339361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000"/>
            <a:lum/>
          </a:blip>
          <a:srcRect/>
          <a:stretch>
            <a:fillRect t="-1000" b="-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E4BB49-D5F3-4A1A-8E75-10D12DEA2D6B}" type="datetimeFigureOut">
              <a:rPr lang="en-US" smtClean="0"/>
              <a:t>4/26/2020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DA2000-3A3D-4204-87F5-D61E232AD0CA}" type="slidenum">
              <a:rPr lang="en-US" smtClean="0"/>
              <a:t>‹#›</a:t>
            </a:fld>
            <a:endParaRPr lang="en-US"/>
          </a:p>
        </p:txBody>
      </p:sp>
    </p:spTree>
    <p:extLst>
      <p:ext uri="{BB962C8B-B14F-4D97-AF65-F5344CB8AC3E}">
        <p14:creationId xmlns:p14="http://schemas.microsoft.com/office/powerpoint/2010/main" val="28635751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github.com/dx42/gmetrics" TargetMode="External"/><Relationship Id="rId2" Type="http://schemas.openxmlformats.org/officeDocument/2006/relationships/hyperlink" Target="https://github.com/oclint/oclint" TargetMode="External"/><Relationship Id="rId1" Type="http://schemas.openxmlformats.org/officeDocument/2006/relationships/slideLayout" Target="../slideLayouts/slideLayout2.xml"/><Relationship Id="rId4" Type="http://schemas.openxmlformats.org/officeDocument/2006/relationships/hyperlink" Target="https://www.guru99.com/java-tutorial.html"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s://www.guru99.com/white-box-testing.html"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82062" y="2566257"/>
            <a:ext cx="9144000" cy="3106272"/>
          </a:xfrm>
        </p:spPr>
        <p:txBody>
          <a:bodyPr>
            <a:noAutofit/>
          </a:bodyPr>
          <a:lstStyle/>
          <a:p>
            <a:r>
              <a:rPr lang="en-US" sz="4400" b="1" dirty="0">
                <a:solidFill>
                  <a:srgbClr val="00B050"/>
                </a:solidFill>
                <a:effectLst>
                  <a:glow rad="228600">
                    <a:schemeClr val="accent4">
                      <a:satMod val="175000"/>
                      <a:alpha val="40000"/>
                    </a:schemeClr>
                  </a:glow>
                </a:effectLst>
              </a:rPr>
              <a:t>Control Flow Testing Techniques</a:t>
            </a:r>
            <a:r>
              <a:rPr lang="en-US" sz="4000" b="1" dirty="0">
                <a:solidFill>
                  <a:srgbClr val="002060"/>
                </a:solidFill>
                <a:effectLst>
                  <a:glow rad="228600">
                    <a:schemeClr val="accent4">
                      <a:satMod val="175000"/>
                      <a:alpha val="40000"/>
                    </a:schemeClr>
                  </a:glow>
                </a:effectLst>
              </a:rPr>
              <a:t/>
            </a:r>
            <a:br>
              <a:rPr lang="en-US" sz="4000" b="1" dirty="0">
                <a:solidFill>
                  <a:srgbClr val="002060"/>
                </a:solidFill>
                <a:effectLst>
                  <a:glow rad="228600">
                    <a:schemeClr val="accent4">
                      <a:satMod val="175000"/>
                      <a:alpha val="40000"/>
                    </a:schemeClr>
                  </a:glow>
                </a:effectLst>
              </a:rPr>
            </a:br>
            <a:r>
              <a:rPr lang="en-US" sz="4000" b="1" dirty="0">
                <a:solidFill>
                  <a:srgbClr val="002060"/>
                </a:solidFill>
                <a:effectLst>
                  <a:glow rad="228600">
                    <a:schemeClr val="accent4">
                      <a:satMod val="175000"/>
                      <a:alpha val="40000"/>
                    </a:schemeClr>
                  </a:glow>
                </a:effectLst>
              </a:rPr>
              <a:t/>
            </a:r>
            <a:br>
              <a:rPr lang="en-US" sz="4000" b="1" dirty="0">
                <a:solidFill>
                  <a:srgbClr val="002060"/>
                </a:solidFill>
                <a:effectLst>
                  <a:glow rad="228600">
                    <a:schemeClr val="accent4">
                      <a:satMod val="175000"/>
                      <a:alpha val="40000"/>
                    </a:schemeClr>
                  </a:glow>
                </a:effectLst>
              </a:rPr>
            </a:br>
            <a:r>
              <a:rPr lang="en-US" sz="2800" b="1" dirty="0" err="1" smtClean="0">
                <a:solidFill>
                  <a:srgbClr val="00B050"/>
                </a:solidFill>
                <a:effectLst>
                  <a:glow rad="228600">
                    <a:schemeClr val="accent4">
                      <a:satMod val="175000"/>
                      <a:alpha val="40000"/>
                    </a:schemeClr>
                  </a:glow>
                </a:effectLst>
              </a:rPr>
              <a:t>Seng</a:t>
            </a:r>
            <a:r>
              <a:rPr lang="en-US" sz="2800" b="1" dirty="0" smtClean="0">
                <a:solidFill>
                  <a:srgbClr val="00B050"/>
                </a:solidFill>
                <a:effectLst>
                  <a:glow rad="228600">
                    <a:schemeClr val="accent4">
                      <a:satMod val="175000"/>
                      <a:alpha val="40000"/>
                    </a:schemeClr>
                  </a:glow>
                </a:effectLst>
              </a:rPr>
              <a:t> 4112</a:t>
            </a:r>
            <a:r>
              <a:rPr lang="en-US" sz="2400" dirty="0" smtClean="0"/>
              <a:t/>
            </a:r>
            <a:br>
              <a:rPr lang="en-US" sz="2400" dirty="0" smtClean="0"/>
            </a:br>
            <a:r>
              <a:rPr lang="en-US" sz="2400" dirty="0" smtClean="0"/>
              <a:t/>
            </a:r>
            <a:br>
              <a:rPr lang="en-US" sz="2400" dirty="0" smtClean="0"/>
            </a:br>
            <a:r>
              <a:rPr lang="en-US" sz="2400" dirty="0" smtClean="0"/>
              <a:t> </a:t>
            </a:r>
            <a:r>
              <a:rPr lang="en-US" sz="3200" b="1" dirty="0" smtClean="0">
                <a:effectLst>
                  <a:glow rad="139700">
                    <a:schemeClr val="accent2">
                      <a:satMod val="175000"/>
                      <a:alpha val="40000"/>
                    </a:schemeClr>
                  </a:glow>
                </a:effectLst>
              </a:rPr>
              <a:t>Lecture Four</a:t>
            </a:r>
            <a:endParaRPr lang="en-US" sz="40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54706" y="672353"/>
            <a:ext cx="1992650" cy="1735885"/>
          </a:xfrm>
          <a:prstGeom prst="rect">
            <a:avLst/>
          </a:prstGeom>
        </p:spPr>
      </p:pic>
      <p:sp>
        <p:nvSpPr>
          <p:cNvPr id="5" name="TextBox 4"/>
          <p:cNvSpPr txBox="1"/>
          <p:nvPr/>
        </p:nvSpPr>
        <p:spPr>
          <a:xfrm>
            <a:off x="9535144" y="5994502"/>
            <a:ext cx="2581836" cy="369332"/>
          </a:xfrm>
          <a:prstGeom prst="rect">
            <a:avLst/>
          </a:prstGeom>
          <a:noFill/>
        </p:spPr>
        <p:txBody>
          <a:bodyPr wrap="square" rtlCol="0">
            <a:spAutoFit/>
          </a:bodyPr>
          <a:lstStyle/>
          <a:p>
            <a:r>
              <a:rPr lang="en-US" b="1" dirty="0" err="1" smtClean="0">
                <a:effectLst>
                  <a:glow rad="139700">
                    <a:schemeClr val="accent2">
                      <a:satMod val="175000"/>
                      <a:alpha val="40000"/>
                    </a:schemeClr>
                  </a:glow>
                </a:effectLst>
              </a:rPr>
              <a:t>Garamu</a:t>
            </a:r>
            <a:r>
              <a:rPr lang="en-US" b="1" dirty="0" smtClean="0">
                <a:effectLst>
                  <a:glow rad="139700">
                    <a:schemeClr val="accent2">
                      <a:satMod val="175000"/>
                      <a:alpha val="40000"/>
                    </a:schemeClr>
                  </a:glow>
                </a:effectLst>
              </a:rPr>
              <a:t> T. </a:t>
            </a:r>
            <a:r>
              <a:rPr lang="en-US" b="1" dirty="0">
                <a:effectLst>
                  <a:glow rad="139700">
                    <a:schemeClr val="accent2">
                      <a:satMod val="175000"/>
                      <a:alpha val="40000"/>
                    </a:schemeClr>
                  </a:glow>
                </a:effectLst>
              </a:rPr>
              <a:t>(MSc.)</a:t>
            </a:r>
            <a:endParaRPr lang="en-US" dirty="0"/>
          </a:p>
        </p:txBody>
      </p:sp>
    </p:spTree>
    <p:extLst>
      <p:ext uri="{BB962C8B-B14F-4D97-AF65-F5344CB8AC3E}">
        <p14:creationId xmlns:p14="http://schemas.microsoft.com/office/powerpoint/2010/main" val="40689151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a:t>
            </a:r>
            <a:endParaRPr lang="en-GB" dirty="0"/>
          </a:p>
        </p:txBody>
      </p:sp>
      <p:sp>
        <p:nvSpPr>
          <p:cNvPr id="3" name="Content Placeholder 2"/>
          <p:cNvSpPr>
            <a:spLocks noGrp="1"/>
          </p:cNvSpPr>
          <p:nvPr>
            <p:ph idx="1"/>
          </p:nvPr>
        </p:nvSpPr>
        <p:spPr>
          <a:xfrm>
            <a:off x="0" y="1497504"/>
            <a:ext cx="11772900" cy="5360495"/>
          </a:xfrm>
        </p:spPr>
        <p:txBody>
          <a:bodyPr>
            <a:normAutofit/>
          </a:bodyPr>
          <a:lstStyle/>
          <a:p>
            <a:pPr algn="just">
              <a:buFont typeface="Wingdings" panose="05000000000000000000" pitchFamily="2" charset="2"/>
              <a:buChar char="§"/>
            </a:pPr>
            <a:r>
              <a:rPr lang="en-US" sz="2400" dirty="0" err="1"/>
              <a:t>Cyclomatic</a:t>
            </a:r>
            <a:r>
              <a:rPr lang="en-US" sz="2400" dirty="0"/>
              <a:t> complexity may be extended to a program with multiple exit points; in this case it is equal </a:t>
            </a:r>
            <a:r>
              <a:rPr lang="en-US" sz="2400" dirty="0" smtClean="0"/>
              <a:t>to</a:t>
            </a:r>
            <a:endParaRPr lang="en-US" sz="2400" dirty="0" smtClean="0"/>
          </a:p>
          <a:p>
            <a:pPr marL="0" indent="0" algn="just">
              <a:buNone/>
            </a:pPr>
            <a:r>
              <a:rPr lang="en-US" sz="2400" dirty="0" smtClean="0"/>
              <a:t>                        π </a:t>
            </a:r>
            <a:r>
              <a:rPr lang="en-US" sz="2400" dirty="0"/>
              <a:t>− s + 2,</a:t>
            </a:r>
          </a:p>
          <a:p>
            <a:pPr algn="just">
              <a:buFont typeface="Wingdings" panose="05000000000000000000" pitchFamily="2" charset="2"/>
              <a:buChar char="§"/>
            </a:pPr>
            <a:r>
              <a:rPr lang="en-US" sz="2400" dirty="0"/>
              <a:t>where π is the number of decision points in the program, and s is the number of exit points.</a:t>
            </a:r>
            <a:endParaRPr lang="en-US" sz="2400" dirty="0" smtClean="0"/>
          </a:p>
        </p:txBody>
      </p:sp>
    </p:spTree>
    <p:extLst>
      <p:ext uri="{BB962C8B-B14F-4D97-AF65-F5344CB8AC3E}">
        <p14:creationId xmlns:p14="http://schemas.microsoft.com/office/powerpoint/2010/main" val="39106136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2458"/>
          </a:xfrm>
        </p:spPr>
        <p:txBody>
          <a:bodyPr>
            <a:normAutofit/>
          </a:bodyPr>
          <a:lstStyle/>
          <a:p>
            <a:r>
              <a:rPr lang="en-GB" dirty="0" smtClean="0"/>
              <a:t>…</a:t>
            </a:r>
            <a:endParaRPr lang="en-GB" dirty="0"/>
          </a:p>
        </p:txBody>
      </p:sp>
      <p:sp>
        <p:nvSpPr>
          <p:cNvPr id="3" name="Content Placeholder 2"/>
          <p:cNvSpPr>
            <a:spLocks noGrp="1"/>
          </p:cNvSpPr>
          <p:nvPr>
            <p:ph idx="1"/>
          </p:nvPr>
        </p:nvSpPr>
        <p:spPr>
          <a:xfrm>
            <a:off x="0" y="1107584"/>
            <a:ext cx="11772900" cy="4948881"/>
          </a:xfrm>
        </p:spPr>
        <p:txBody>
          <a:bodyPr>
            <a:normAutofit/>
          </a:bodyPr>
          <a:lstStyle/>
          <a:p>
            <a:pPr algn="just">
              <a:buFont typeface="Wingdings" panose="05000000000000000000" pitchFamily="2" charset="2"/>
              <a:buChar char="§"/>
            </a:pPr>
            <a:endParaRPr lang="en-US" sz="2400" dirty="0" smtClean="0">
              <a:solidFill>
                <a:srgbClr val="FF0000"/>
              </a:solidFill>
            </a:endParaRPr>
          </a:p>
          <a:p>
            <a:pPr algn="just">
              <a:buFont typeface="Wingdings" panose="05000000000000000000" pitchFamily="2" charset="2"/>
              <a:buChar char="§"/>
            </a:pPr>
            <a:endParaRPr lang="en-US" sz="2400" dirty="0">
              <a:solidFill>
                <a:srgbClr val="FF0000"/>
              </a:solidFill>
            </a:endParaRPr>
          </a:p>
          <a:p>
            <a:pPr algn="just">
              <a:buFont typeface="Wingdings" panose="05000000000000000000" pitchFamily="2" charset="2"/>
              <a:buChar char="§"/>
            </a:pPr>
            <a:endParaRPr lang="en-US" sz="2400" dirty="0" smtClean="0">
              <a:solidFill>
                <a:srgbClr val="FF0000"/>
              </a:solidFill>
            </a:endParaRPr>
          </a:p>
          <a:p>
            <a:pPr algn="just">
              <a:buFont typeface="Wingdings" panose="05000000000000000000" pitchFamily="2" charset="2"/>
              <a:buChar char="§"/>
            </a:pPr>
            <a:endParaRPr lang="en-US" sz="2400" dirty="0">
              <a:solidFill>
                <a:srgbClr val="FF0000"/>
              </a:solidFill>
            </a:endParaRPr>
          </a:p>
          <a:p>
            <a:pPr algn="just">
              <a:buFont typeface="Wingdings" panose="05000000000000000000" pitchFamily="2" charset="2"/>
              <a:buChar char="§"/>
            </a:pPr>
            <a:endParaRPr lang="en-US" sz="2400" dirty="0" smtClean="0">
              <a:solidFill>
                <a:srgbClr val="FF0000"/>
              </a:solidFill>
            </a:endParaRPr>
          </a:p>
          <a:p>
            <a:pPr algn="just">
              <a:buFont typeface="Wingdings" panose="05000000000000000000" pitchFamily="2" charset="2"/>
              <a:buChar char="§"/>
            </a:pPr>
            <a:endParaRPr lang="en-US" sz="2400" dirty="0">
              <a:solidFill>
                <a:srgbClr val="FF0000"/>
              </a:solidFill>
            </a:endParaRPr>
          </a:p>
          <a:p>
            <a:pPr algn="just">
              <a:buFont typeface="Wingdings" panose="05000000000000000000" pitchFamily="2" charset="2"/>
              <a:buChar char="§"/>
            </a:pPr>
            <a:endParaRPr lang="en-US" sz="2400" dirty="0" smtClean="0">
              <a:solidFill>
                <a:srgbClr val="FF0000"/>
              </a:solidFill>
            </a:endParaRPr>
          </a:p>
          <a:p>
            <a:pPr marL="0" indent="0" algn="just">
              <a:buNone/>
            </a:pPr>
            <a:endParaRPr lang="en-US" sz="2400" dirty="0" smtClean="0">
              <a:solidFill>
                <a:srgbClr val="FF0000"/>
              </a:solidFill>
            </a:endParaRPr>
          </a:p>
          <a:p>
            <a:pPr algn="just">
              <a:buFont typeface="Wingdings" panose="05000000000000000000" pitchFamily="2" charset="2"/>
              <a:buChar char="§"/>
            </a:pPr>
            <a:r>
              <a:rPr lang="en-US" sz="2400" dirty="0">
                <a:solidFill>
                  <a:srgbClr val="FF0000"/>
                </a:solidFill>
              </a:rPr>
              <a:t>A control flow graph of a simple program. </a:t>
            </a:r>
            <a:endParaRPr lang="en-US" sz="2400" dirty="0" smtClean="0">
              <a:solidFill>
                <a:srgbClr val="FF0000"/>
              </a:solidFill>
            </a:endParaRPr>
          </a:p>
        </p:txBody>
      </p:sp>
      <p:pic>
        <p:nvPicPr>
          <p:cNvPr id="5" name="Picture 4"/>
          <p:cNvPicPr>
            <a:picLocks noChangeAspect="1"/>
          </p:cNvPicPr>
          <p:nvPr/>
        </p:nvPicPr>
        <p:blipFill>
          <a:blip r:embed="rId2"/>
          <a:stretch>
            <a:fillRect/>
          </a:stretch>
        </p:blipFill>
        <p:spPr>
          <a:xfrm>
            <a:off x="856446" y="1420232"/>
            <a:ext cx="1866900" cy="3000375"/>
          </a:xfrm>
          <a:prstGeom prst="rect">
            <a:avLst/>
          </a:prstGeom>
        </p:spPr>
      </p:pic>
      <p:sp>
        <p:nvSpPr>
          <p:cNvPr id="6" name="Rectangle 5"/>
          <p:cNvSpPr/>
          <p:nvPr/>
        </p:nvSpPr>
        <p:spPr>
          <a:xfrm>
            <a:off x="3142446" y="1228625"/>
            <a:ext cx="8211354" cy="41563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Wingdings" panose="05000000000000000000" pitchFamily="2" charset="2"/>
              <a:buChar char="§"/>
            </a:pPr>
            <a:r>
              <a:rPr lang="en-US" sz="2000" dirty="0" smtClean="0">
                <a:solidFill>
                  <a:schemeClr val="tx1"/>
                </a:solidFill>
              </a:rPr>
              <a:t>The </a:t>
            </a:r>
            <a:r>
              <a:rPr lang="en-US" sz="2000" dirty="0">
                <a:solidFill>
                  <a:schemeClr val="tx1"/>
                </a:solidFill>
              </a:rPr>
              <a:t>program begins executing at the </a:t>
            </a:r>
            <a:r>
              <a:rPr lang="en-US" sz="2000" b="1" dirty="0">
                <a:solidFill>
                  <a:srgbClr val="FF0000"/>
                </a:solidFill>
              </a:rPr>
              <a:t>red</a:t>
            </a:r>
            <a:r>
              <a:rPr lang="en-US" sz="2000" dirty="0">
                <a:solidFill>
                  <a:schemeClr val="tx1"/>
                </a:solidFill>
              </a:rPr>
              <a:t> node, then enters a loop (group of three nodes immediately below the red node). On exiting the loop, there is a conditional statement (group below the loop), and finally the program exits at the </a:t>
            </a:r>
            <a:r>
              <a:rPr lang="en-US" sz="2000" b="1" dirty="0">
                <a:solidFill>
                  <a:srgbClr val="0070C0"/>
                </a:solidFill>
              </a:rPr>
              <a:t>blue</a:t>
            </a:r>
            <a:r>
              <a:rPr lang="en-US" sz="2000" dirty="0">
                <a:solidFill>
                  <a:schemeClr val="tx1"/>
                </a:solidFill>
              </a:rPr>
              <a:t> node. </a:t>
            </a:r>
            <a:endParaRPr lang="en-US" sz="2000" dirty="0" smtClean="0">
              <a:solidFill>
                <a:schemeClr val="tx1"/>
              </a:solidFill>
            </a:endParaRPr>
          </a:p>
          <a:p>
            <a:pPr marL="342900" indent="-342900" algn="just">
              <a:buFont typeface="Wingdings" panose="05000000000000000000" pitchFamily="2" charset="2"/>
              <a:buChar char="§"/>
            </a:pPr>
            <a:r>
              <a:rPr lang="en-US" sz="2000" dirty="0" smtClean="0">
                <a:solidFill>
                  <a:schemeClr val="tx1"/>
                </a:solidFill>
              </a:rPr>
              <a:t>This </a:t>
            </a:r>
            <a:r>
              <a:rPr lang="en-US" sz="2000" dirty="0">
                <a:solidFill>
                  <a:schemeClr val="tx1"/>
                </a:solidFill>
              </a:rPr>
              <a:t>graph has 9 edges, 8 nodes, and 1 connected component, so the </a:t>
            </a:r>
            <a:r>
              <a:rPr lang="en-US" sz="2000" dirty="0" err="1">
                <a:solidFill>
                  <a:schemeClr val="tx1"/>
                </a:solidFill>
              </a:rPr>
              <a:t>cyclomatic</a:t>
            </a:r>
            <a:r>
              <a:rPr lang="en-US" sz="2000" dirty="0">
                <a:solidFill>
                  <a:schemeClr val="tx1"/>
                </a:solidFill>
              </a:rPr>
              <a:t> complexity of the program is 9 - 8 + 2*1 = 3</a:t>
            </a:r>
            <a:r>
              <a:rPr lang="en-US" sz="2000" dirty="0" smtClean="0">
                <a:solidFill>
                  <a:schemeClr val="tx1"/>
                </a:solidFill>
              </a:rPr>
              <a:t>.</a:t>
            </a:r>
          </a:p>
          <a:p>
            <a:pPr algn="just"/>
            <a:endParaRPr lang="en-US" sz="2000" dirty="0">
              <a:solidFill>
                <a:schemeClr val="tx1"/>
              </a:solidFill>
            </a:endParaRPr>
          </a:p>
          <a:p>
            <a:pPr algn="just"/>
            <a:endParaRPr lang="en-US" sz="2000" dirty="0" smtClean="0">
              <a:solidFill>
                <a:schemeClr val="tx1"/>
              </a:solidFill>
            </a:endParaRPr>
          </a:p>
          <a:p>
            <a:pPr algn="just"/>
            <a:endParaRPr lang="en-US" sz="2000" dirty="0">
              <a:solidFill>
                <a:schemeClr val="tx1"/>
              </a:solidFill>
            </a:endParaRPr>
          </a:p>
          <a:p>
            <a:pPr algn="just"/>
            <a:endParaRPr lang="en-US" sz="2000" dirty="0" smtClean="0">
              <a:solidFill>
                <a:schemeClr val="tx1"/>
              </a:solidFill>
            </a:endParaRPr>
          </a:p>
          <a:p>
            <a:pPr algn="just"/>
            <a:endParaRPr lang="en-US" sz="2000" dirty="0">
              <a:solidFill>
                <a:schemeClr val="tx1"/>
              </a:solidFill>
            </a:endParaRPr>
          </a:p>
          <a:p>
            <a:pPr algn="just"/>
            <a:endParaRPr lang="en-GB" sz="2000" dirty="0">
              <a:solidFill>
                <a:schemeClr val="tx1"/>
              </a:solidFill>
            </a:endParaRPr>
          </a:p>
          <a:p>
            <a:pPr algn="just"/>
            <a:endParaRPr lang="en-US" sz="2000" dirty="0" smtClean="0">
              <a:solidFill>
                <a:schemeClr val="tx1"/>
              </a:solidFill>
            </a:endParaRPr>
          </a:p>
        </p:txBody>
      </p:sp>
    </p:spTree>
    <p:extLst>
      <p:ext uri="{BB962C8B-B14F-4D97-AF65-F5344CB8AC3E}">
        <p14:creationId xmlns:p14="http://schemas.microsoft.com/office/powerpoint/2010/main" val="29827439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2458"/>
          </a:xfrm>
        </p:spPr>
        <p:txBody>
          <a:bodyPr>
            <a:normAutofit/>
          </a:bodyPr>
          <a:lstStyle/>
          <a:p>
            <a:r>
              <a:rPr lang="en-GB" dirty="0" smtClean="0"/>
              <a:t>…</a:t>
            </a:r>
            <a:endParaRPr lang="en-GB" dirty="0"/>
          </a:p>
        </p:txBody>
      </p:sp>
      <p:sp>
        <p:nvSpPr>
          <p:cNvPr id="3" name="Content Placeholder 2"/>
          <p:cNvSpPr>
            <a:spLocks noGrp="1"/>
          </p:cNvSpPr>
          <p:nvPr>
            <p:ph idx="1"/>
          </p:nvPr>
        </p:nvSpPr>
        <p:spPr>
          <a:xfrm>
            <a:off x="0" y="1107584"/>
            <a:ext cx="11772900" cy="4948881"/>
          </a:xfrm>
        </p:spPr>
        <p:txBody>
          <a:bodyPr>
            <a:normAutofit/>
          </a:bodyPr>
          <a:lstStyle/>
          <a:p>
            <a:pPr algn="just">
              <a:buFont typeface="Wingdings" panose="05000000000000000000" pitchFamily="2" charset="2"/>
              <a:buChar char="§"/>
            </a:pPr>
            <a:endParaRPr lang="en-US" sz="2400" dirty="0" smtClean="0">
              <a:solidFill>
                <a:srgbClr val="FF0000"/>
              </a:solidFill>
            </a:endParaRPr>
          </a:p>
          <a:p>
            <a:pPr algn="just">
              <a:buFont typeface="Wingdings" panose="05000000000000000000" pitchFamily="2" charset="2"/>
              <a:buChar char="§"/>
            </a:pPr>
            <a:endParaRPr lang="en-US" sz="2400" dirty="0">
              <a:solidFill>
                <a:srgbClr val="FF0000"/>
              </a:solidFill>
            </a:endParaRPr>
          </a:p>
          <a:p>
            <a:pPr algn="just">
              <a:buFont typeface="Wingdings" panose="05000000000000000000" pitchFamily="2" charset="2"/>
              <a:buChar char="§"/>
            </a:pPr>
            <a:endParaRPr lang="en-US" sz="2400" dirty="0" smtClean="0">
              <a:solidFill>
                <a:srgbClr val="FF0000"/>
              </a:solidFill>
            </a:endParaRPr>
          </a:p>
          <a:p>
            <a:pPr algn="just">
              <a:buFont typeface="Wingdings" panose="05000000000000000000" pitchFamily="2" charset="2"/>
              <a:buChar char="§"/>
            </a:pPr>
            <a:endParaRPr lang="en-US" sz="2400" dirty="0">
              <a:solidFill>
                <a:srgbClr val="FF0000"/>
              </a:solidFill>
            </a:endParaRPr>
          </a:p>
          <a:p>
            <a:pPr algn="just">
              <a:buFont typeface="Wingdings" panose="05000000000000000000" pitchFamily="2" charset="2"/>
              <a:buChar char="§"/>
            </a:pPr>
            <a:endParaRPr lang="en-US" sz="2400" dirty="0" smtClean="0">
              <a:solidFill>
                <a:srgbClr val="FF0000"/>
              </a:solidFill>
            </a:endParaRPr>
          </a:p>
          <a:p>
            <a:pPr algn="just">
              <a:buFont typeface="Wingdings" panose="05000000000000000000" pitchFamily="2" charset="2"/>
              <a:buChar char="§"/>
            </a:pPr>
            <a:endParaRPr lang="en-US" sz="2400" dirty="0">
              <a:solidFill>
                <a:srgbClr val="FF0000"/>
              </a:solidFill>
            </a:endParaRPr>
          </a:p>
          <a:p>
            <a:pPr algn="just">
              <a:buFont typeface="Wingdings" panose="05000000000000000000" pitchFamily="2" charset="2"/>
              <a:buChar char="§"/>
            </a:pPr>
            <a:endParaRPr lang="en-US" sz="2400" dirty="0" smtClean="0">
              <a:solidFill>
                <a:srgbClr val="FF0000"/>
              </a:solidFill>
            </a:endParaRPr>
          </a:p>
          <a:p>
            <a:pPr marL="0" indent="0" algn="just">
              <a:buNone/>
            </a:pPr>
            <a:endParaRPr lang="en-US" sz="2400" dirty="0" smtClean="0">
              <a:solidFill>
                <a:srgbClr val="FF0000"/>
              </a:solidFill>
            </a:endParaRPr>
          </a:p>
          <a:p>
            <a:pPr marL="0" indent="0" algn="just">
              <a:buNone/>
            </a:pPr>
            <a:r>
              <a:rPr lang="en-US" sz="2400" smtClean="0">
                <a:solidFill>
                  <a:srgbClr val="FF0000"/>
                </a:solidFill>
              </a:rPr>
              <a:t> </a:t>
            </a:r>
            <a:endParaRPr lang="en-US" sz="2400" dirty="0" smtClean="0">
              <a:solidFill>
                <a:srgbClr val="FF0000"/>
              </a:solidFill>
            </a:endParaRPr>
          </a:p>
        </p:txBody>
      </p:sp>
      <p:sp>
        <p:nvSpPr>
          <p:cNvPr id="6" name="Rectangle 5"/>
          <p:cNvSpPr/>
          <p:nvPr/>
        </p:nvSpPr>
        <p:spPr>
          <a:xfrm>
            <a:off x="3142446" y="1228625"/>
            <a:ext cx="8211354" cy="26994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Wingdings" panose="05000000000000000000" pitchFamily="2" charset="2"/>
              <a:buChar char="§"/>
            </a:pPr>
            <a:endParaRPr lang="en-US" sz="2000" dirty="0" smtClean="0">
              <a:solidFill>
                <a:schemeClr val="tx1"/>
              </a:solidFill>
            </a:endParaRPr>
          </a:p>
          <a:p>
            <a:pPr marL="342900" indent="-342900" algn="just">
              <a:buFont typeface="Wingdings" panose="05000000000000000000" pitchFamily="2" charset="2"/>
              <a:buChar char="§"/>
            </a:pPr>
            <a:endParaRPr lang="en-US" sz="2000" dirty="0">
              <a:solidFill>
                <a:schemeClr val="tx1"/>
              </a:solidFill>
            </a:endParaRPr>
          </a:p>
          <a:p>
            <a:pPr marL="342900" indent="-342900" algn="just">
              <a:buFont typeface="Wingdings" panose="05000000000000000000" pitchFamily="2" charset="2"/>
              <a:buChar char="§"/>
            </a:pPr>
            <a:endParaRPr lang="en-US" sz="2000" dirty="0" smtClean="0">
              <a:solidFill>
                <a:schemeClr val="tx1"/>
              </a:solidFill>
            </a:endParaRPr>
          </a:p>
          <a:p>
            <a:pPr marL="342900" indent="-342900" algn="just">
              <a:buFont typeface="Wingdings" panose="05000000000000000000" pitchFamily="2" charset="2"/>
              <a:buChar char="§"/>
            </a:pPr>
            <a:r>
              <a:rPr lang="en-US" sz="2000" dirty="0" smtClean="0">
                <a:solidFill>
                  <a:schemeClr val="tx1"/>
                </a:solidFill>
              </a:rPr>
              <a:t>The </a:t>
            </a:r>
            <a:r>
              <a:rPr lang="en-US" sz="2000" dirty="0">
                <a:solidFill>
                  <a:schemeClr val="tx1"/>
                </a:solidFill>
              </a:rPr>
              <a:t>same function as above, represented using the alternative formulation, where each exit point is connected back to the entry point. This graph has 10 edges, 8 nodes, and 1 connected component, which also results in a </a:t>
            </a:r>
            <a:r>
              <a:rPr lang="en-US" sz="2000" dirty="0" err="1">
                <a:solidFill>
                  <a:schemeClr val="tx1"/>
                </a:solidFill>
              </a:rPr>
              <a:t>cyclomatic</a:t>
            </a:r>
            <a:r>
              <a:rPr lang="en-US" sz="2000" dirty="0">
                <a:solidFill>
                  <a:schemeClr val="tx1"/>
                </a:solidFill>
              </a:rPr>
              <a:t> complexity of 3 using the alternative formulation (10 - 8 + 1 = 3</a:t>
            </a:r>
            <a:r>
              <a:rPr lang="en-US" sz="2000" dirty="0" smtClean="0">
                <a:solidFill>
                  <a:schemeClr val="tx1"/>
                </a:solidFill>
              </a:rPr>
              <a:t>).</a:t>
            </a:r>
          </a:p>
          <a:p>
            <a:pPr algn="just"/>
            <a:r>
              <a:rPr lang="en-US" sz="2000" dirty="0">
                <a:solidFill>
                  <a:schemeClr val="tx1"/>
                </a:solidFill>
              </a:rPr>
              <a:t/>
            </a:r>
            <a:br>
              <a:rPr lang="en-US" sz="2000" dirty="0">
                <a:solidFill>
                  <a:schemeClr val="tx1"/>
                </a:solidFill>
              </a:rPr>
            </a:br>
            <a:r>
              <a:rPr lang="en-US" sz="2000" b="1" i="1" dirty="0">
                <a:solidFill>
                  <a:srgbClr val="00B0F0"/>
                </a:solidFill>
              </a:rPr>
              <a:t>In the graph, Nodes represent processing tasks while edges represent control flow between the nodes.</a:t>
            </a:r>
            <a:endParaRPr lang="en-US" sz="2000" b="1" i="1" dirty="0" smtClean="0">
              <a:solidFill>
                <a:srgbClr val="00B0F0"/>
              </a:solidFill>
            </a:endParaRPr>
          </a:p>
          <a:p>
            <a:pPr marL="342900" indent="-342900" algn="just">
              <a:buFont typeface="Wingdings" panose="05000000000000000000" pitchFamily="2" charset="2"/>
              <a:buChar char="§"/>
            </a:pPr>
            <a:endParaRPr lang="en-US" sz="2000" dirty="0">
              <a:solidFill>
                <a:schemeClr val="tx1"/>
              </a:solidFill>
            </a:endParaRPr>
          </a:p>
          <a:p>
            <a:pPr marL="342900" indent="-342900" algn="just">
              <a:buFont typeface="Wingdings" panose="05000000000000000000" pitchFamily="2" charset="2"/>
              <a:buChar char="§"/>
            </a:pPr>
            <a:endParaRPr lang="en-US" sz="2000" dirty="0" smtClean="0">
              <a:solidFill>
                <a:schemeClr val="tx1"/>
              </a:solidFill>
            </a:endParaRPr>
          </a:p>
          <a:p>
            <a:pPr marL="342900" indent="-342900" algn="just">
              <a:buFont typeface="Wingdings" panose="05000000000000000000" pitchFamily="2" charset="2"/>
              <a:buChar char="§"/>
            </a:pPr>
            <a:endParaRPr lang="en-US" sz="2000" dirty="0">
              <a:solidFill>
                <a:schemeClr val="tx1"/>
              </a:solidFill>
            </a:endParaRPr>
          </a:p>
          <a:p>
            <a:pPr marL="342900" indent="-342900" algn="just">
              <a:buFont typeface="Wingdings" panose="05000000000000000000" pitchFamily="2" charset="2"/>
              <a:buChar char="§"/>
            </a:pPr>
            <a:endParaRPr lang="en-US" sz="2000" dirty="0" smtClean="0">
              <a:solidFill>
                <a:schemeClr val="tx1"/>
              </a:solidFill>
            </a:endParaRPr>
          </a:p>
        </p:txBody>
      </p:sp>
      <p:pic>
        <p:nvPicPr>
          <p:cNvPr id="4" name="Picture 3"/>
          <p:cNvPicPr>
            <a:picLocks noChangeAspect="1"/>
          </p:cNvPicPr>
          <p:nvPr/>
        </p:nvPicPr>
        <p:blipFill>
          <a:blip r:embed="rId2"/>
          <a:stretch>
            <a:fillRect/>
          </a:stretch>
        </p:blipFill>
        <p:spPr>
          <a:xfrm>
            <a:off x="694251" y="1228625"/>
            <a:ext cx="1675461" cy="3361526"/>
          </a:xfrm>
          <a:prstGeom prst="rect">
            <a:avLst/>
          </a:prstGeom>
        </p:spPr>
      </p:pic>
      <p:sp>
        <p:nvSpPr>
          <p:cNvPr id="7" name="Rectangle 6"/>
          <p:cNvSpPr/>
          <p:nvPr/>
        </p:nvSpPr>
        <p:spPr>
          <a:xfrm>
            <a:off x="2875477" y="3928056"/>
            <a:ext cx="4851847" cy="26994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Wingdings" panose="05000000000000000000" pitchFamily="2" charset="2"/>
              <a:buChar char="§"/>
            </a:pPr>
            <a:endParaRPr lang="en-US" sz="2000" dirty="0" smtClean="0">
              <a:solidFill>
                <a:schemeClr val="tx1"/>
              </a:solidFill>
            </a:endParaRPr>
          </a:p>
          <a:p>
            <a:pPr marL="342900" indent="-342900" algn="just">
              <a:buFont typeface="Wingdings" panose="05000000000000000000" pitchFamily="2" charset="2"/>
              <a:buChar char="§"/>
            </a:pPr>
            <a:endParaRPr lang="en-US" sz="2000" dirty="0" smtClean="0">
              <a:solidFill>
                <a:schemeClr val="tx1"/>
              </a:solidFill>
            </a:endParaRPr>
          </a:p>
          <a:p>
            <a:pPr marL="342900" indent="-342900" algn="just">
              <a:buFont typeface="Wingdings" panose="05000000000000000000" pitchFamily="2" charset="2"/>
              <a:buChar char="§"/>
            </a:pPr>
            <a:endParaRPr lang="en-US" sz="2000" dirty="0">
              <a:solidFill>
                <a:schemeClr val="tx1"/>
              </a:solidFill>
            </a:endParaRPr>
          </a:p>
          <a:p>
            <a:pPr marL="342900" indent="-342900" algn="just">
              <a:buFont typeface="Wingdings" panose="05000000000000000000" pitchFamily="2" charset="2"/>
              <a:buChar char="§"/>
            </a:pPr>
            <a:endParaRPr lang="en-US" sz="2000" dirty="0" smtClean="0">
              <a:solidFill>
                <a:schemeClr val="tx1"/>
              </a:solidFill>
            </a:endParaRPr>
          </a:p>
        </p:txBody>
      </p:sp>
      <p:pic>
        <p:nvPicPr>
          <p:cNvPr id="5" name="Picture 4"/>
          <p:cNvPicPr>
            <a:picLocks noChangeAspect="1"/>
          </p:cNvPicPr>
          <p:nvPr/>
        </p:nvPicPr>
        <p:blipFill>
          <a:blip r:embed="rId3"/>
          <a:stretch>
            <a:fillRect/>
          </a:stretch>
        </p:blipFill>
        <p:spPr>
          <a:xfrm>
            <a:off x="4186237" y="4026923"/>
            <a:ext cx="3400425" cy="1924050"/>
          </a:xfrm>
          <a:prstGeom prst="rect">
            <a:avLst/>
          </a:prstGeom>
        </p:spPr>
      </p:pic>
    </p:spTree>
    <p:extLst>
      <p:ext uri="{BB962C8B-B14F-4D97-AF65-F5344CB8AC3E}">
        <p14:creationId xmlns:p14="http://schemas.microsoft.com/office/powerpoint/2010/main" val="13866156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2458"/>
          </a:xfrm>
        </p:spPr>
        <p:txBody>
          <a:bodyPr>
            <a:normAutofit/>
          </a:bodyPr>
          <a:lstStyle/>
          <a:p>
            <a:r>
              <a:rPr lang="en-US" b="1"/>
              <a:t>Flow graph notation for a program:</a:t>
            </a:r>
            <a:endParaRPr lang="en-US" b="1" dirty="0"/>
          </a:p>
        </p:txBody>
      </p:sp>
      <p:sp>
        <p:nvSpPr>
          <p:cNvPr id="3" name="Content Placeholder 2"/>
          <p:cNvSpPr>
            <a:spLocks noGrp="1"/>
          </p:cNvSpPr>
          <p:nvPr>
            <p:ph idx="1"/>
          </p:nvPr>
        </p:nvSpPr>
        <p:spPr>
          <a:xfrm>
            <a:off x="296214" y="1107584"/>
            <a:ext cx="11476686" cy="4948881"/>
          </a:xfrm>
        </p:spPr>
        <p:txBody>
          <a:bodyPr>
            <a:normAutofit/>
          </a:bodyPr>
          <a:lstStyle/>
          <a:p>
            <a:r>
              <a:rPr lang="en-US" sz="2400" dirty="0" smtClean="0"/>
              <a:t>Flow </a:t>
            </a:r>
            <a:r>
              <a:rPr lang="en-US" sz="2400" dirty="0"/>
              <a:t>Graph notation for a program defines several nodes connected through the edges. Below are Flow diagrams for statements like if-else, While, until and normal sequence of flow.</a:t>
            </a:r>
          </a:p>
        </p:txBody>
      </p:sp>
      <p:sp>
        <p:nvSpPr>
          <p:cNvPr id="7" name="Rectangle 6"/>
          <p:cNvSpPr/>
          <p:nvPr/>
        </p:nvSpPr>
        <p:spPr>
          <a:xfrm>
            <a:off x="2875477" y="3928056"/>
            <a:ext cx="4851847" cy="26994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Wingdings" panose="05000000000000000000" pitchFamily="2" charset="2"/>
              <a:buChar char="§"/>
            </a:pPr>
            <a:endParaRPr lang="en-US" sz="2000" dirty="0" smtClean="0">
              <a:solidFill>
                <a:schemeClr val="tx1"/>
              </a:solidFill>
            </a:endParaRPr>
          </a:p>
          <a:p>
            <a:pPr marL="342900" indent="-342900" algn="just">
              <a:buFont typeface="Wingdings" panose="05000000000000000000" pitchFamily="2" charset="2"/>
              <a:buChar char="§"/>
            </a:pPr>
            <a:endParaRPr lang="en-US" sz="2000" dirty="0" smtClean="0">
              <a:solidFill>
                <a:schemeClr val="tx1"/>
              </a:solidFill>
            </a:endParaRPr>
          </a:p>
          <a:p>
            <a:pPr marL="342900" indent="-342900" algn="just">
              <a:buFont typeface="Wingdings" panose="05000000000000000000" pitchFamily="2" charset="2"/>
              <a:buChar char="§"/>
            </a:pPr>
            <a:endParaRPr lang="en-US" sz="2000" dirty="0">
              <a:solidFill>
                <a:schemeClr val="tx1"/>
              </a:solidFill>
            </a:endParaRPr>
          </a:p>
          <a:p>
            <a:pPr marL="342900" indent="-342900" algn="just">
              <a:buFont typeface="Wingdings" panose="05000000000000000000" pitchFamily="2" charset="2"/>
              <a:buChar char="§"/>
            </a:pPr>
            <a:endParaRPr lang="en-US" sz="2000" dirty="0" smtClean="0">
              <a:solidFill>
                <a:schemeClr val="tx1"/>
              </a:solidFill>
            </a:endParaRPr>
          </a:p>
        </p:txBody>
      </p:sp>
      <p:pic>
        <p:nvPicPr>
          <p:cNvPr id="8" name="Picture 7"/>
          <p:cNvPicPr>
            <a:picLocks noChangeAspect="1"/>
          </p:cNvPicPr>
          <p:nvPr/>
        </p:nvPicPr>
        <p:blipFill>
          <a:blip r:embed="rId2"/>
          <a:stretch>
            <a:fillRect/>
          </a:stretch>
        </p:blipFill>
        <p:spPr>
          <a:xfrm>
            <a:off x="1970468" y="2227843"/>
            <a:ext cx="6078828" cy="3604886"/>
          </a:xfrm>
          <a:prstGeom prst="rect">
            <a:avLst/>
          </a:prstGeom>
        </p:spPr>
      </p:pic>
    </p:spTree>
    <p:extLst>
      <p:ext uri="{BB962C8B-B14F-4D97-AF65-F5344CB8AC3E}">
        <p14:creationId xmlns:p14="http://schemas.microsoft.com/office/powerpoint/2010/main" val="6928823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18216"/>
          </a:xfrm>
        </p:spPr>
        <p:txBody>
          <a:bodyPr>
            <a:normAutofit/>
          </a:bodyPr>
          <a:lstStyle/>
          <a:p>
            <a:r>
              <a:rPr lang="en-US" sz="3600">
                <a:solidFill>
                  <a:schemeClr val="accent5">
                    <a:lumMod val="75000"/>
                  </a:schemeClr>
                </a:solidFill>
              </a:rPr>
              <a:t>How to Calculate Cyclomatic Complexity</a:t>
            </a:r>
          </a:p>
        </p:txBody>
      </p:sp>
      <p:sp>
        <p:nvSpPr>
          <p:cNvPr id="3" name="Content Placeholder 2"/>
          <p:cNvSpPr>
            <a:spLocks noGrp="1"/>
          </p:cNvSpPr>
          <p:nvPr>
            <p:ph idx="1"/>
          </p:nvPr>
        </p:nvSpPr>
        <p:spPr>
          <a:xfrm>
            <a:off x="0" y="1390540"/>
            <a:ext cx="11772900" cy="4558960"/>
          </a:xfrm>
        </p:spPr>
        <p:txBody>
          <a:bodyPr>
            <a:normAutofit/>
          </a:bodyPr>
          <a:lstStyle/>
          <a:p>
            <a:pPr>
              <a:buFont typeface="Wingdings" panose="05000000000000000000" pitchFamily="2" charset="2"/>
              <a:buChar char="Ø"/>
            </a:pPr>
            <a:r>
              <a:rPr lang="en-US" sz="2400" b="1" dirty="0" smtClean="0">
                <a:solidFill>
                  <a:srgbClr val="FF0000"/>
                </a:solidFill>
              </a:rPr>
              <a:t>Mathematical </a:t>
            </a:r>
            <a:r>
              <a:rPr lang="en-US" sz="2400" b="1" dirty="0">
                <a:solidFill>
                  <a:srgbClr val="FF0000"/>
                </a:solidFill>
              </a:rPr>
              <a:t>representation:</a:t>
            </a:r>
            <a:endParaRPr lang="en-US" sz="2400" dirty="0">
              <a:solidFill>
                <a:srgbClr val="FF0000"/>
              </a:solidFill>
            </a:endParaRPr>
          </a:p>
          <a:p>
            <a:pPr>
              <a:buFont typeface="Wingdings" panose="05000000000000000000" pitchFamily="2" charset="2"/>
              <a:buChar char="§"/>
            </a:pPr>
            <a:r>
              <a:rPr lang="en-US" sz="2400" dirty="0"/>
              <a:t>Mathematically, it is set of independent paths through the graph diagram. The Code complexity of the program can be defined using the formula </a:t>
            </a:r>
            <a:r>
              <a:rPr lang="en-US" sz="2400" dirty="0" smtClean="0"/>
              <a:t>–</a:t>
            </a:r>
          </a:p>
          <a:p>
            <a:pPr marL="0" indent="0">
              <a:buNone/>
            </a:pPr>
            <a:r>
              <a:rPr lang="en-US" sz="2400" dirty="0" smtClean="0"/>
              <a:t>                            </a:t>
            </a:r>
            <a:r>
              <a:rPr lang="en-US" sz="2400" i="1" dirty="0" smtClean="0">
                <a:solidFill>
                  <a:srgbClr val="00B050"/>
                </a:solidFill>
              </a:rPr>
              <a:t>V(G</a:t>
            </a:r>
            <a:r>
              <a:rPr lang="en-US" sz="2400" i="1" dirty="0">
                <a:solidFill>
                  <a:srgbClr val="00B050"/>
                </a:solidFill>
              </a:rPr>
              <a:t>) = E - N + </a:t>
            </a:r>
            <a:r>
              <a:rPr lang="en-US" sz="2400" i="1" dirty="0" smtClean="0">
                <a:solidFill>
                  <a:srgbClr val="00B050"/>
                </a:solidFill>
              </a:rPr>
              <a:t>2</a:t>
            </a:r>
          </a:p>
          <a:p>
            <a:pPr>
              <a:buFont typeface="Wingdings" panose="05000000000000000000" pitchFamily="2" charset="2"/>
              <a:buChar char="§"/>
            </a:pPr>
            <a:r>
              <a:rPr lang="en-US" sz="2400" dirty="0"/>
              <a:t>Where</a:t>
            </a:r>
            <a:r>
              <a:rPr lang="en-US" sz="2400" dirty="0" smtClean="0"/>
              <a:t>,</a:t>
            </a:r>
            <a:endParaRPr lang="en-US" sz="2400" dirty="0"/>
          </a:p>
          <a:p>
            <a:pPr lvl="2">
              <a:buFont typeface="Wingdings" panose="05000000000000000000" pitchFamily="2" charset="2"/>
              <a:buChar char="§"/>
            </a:pPr>
            <a:r>
              <a:rPr lang="en-US" dirty="0"/>
              <a:t>E - Number of </a:t>
            </a:r>
            <a:r>
              <a:rPr lang="en-US" dirty="0" smtClean="0"/>
              <a:t>edges</a:t>
            </a:r>
            <a:endParaRPr lang="en-US" dirty="0"/>
          </a:p>
          <a:p>
            <a:pPr lvl="2">
              <a:buFont typeface="Wingdings" panose="05000000000000000000" pitchFamily="2" charset="2"/>
              <a:buChar char="§"/>
            </a:pPr>
            <a:r>
              <a:rPr lang="en-US" dirty="0"/>
              <a:t>N - Number of </a:t>
            </a:r>
            <a:r>
              <a:rPr lang="en-US" dirty="0" smtClean="0"/>
              <a:t>Nodes</a:t>
            </a:r>
            <a:endParaRPr lang="en-US" dirty="0"/>
          </a:p>
          <a:p>
            <a:pPr lvl="2">
              <a:buFont typeface="Wingdings" panose="05000000000000000000" pitchFamily="2" charset="2"/>
              <a:buChar char="§"/>
            </a:pPr>
            <a:r>
              <a:rPr lang="en-US" dirty="0"/>
              <a:t>V (G) = P + </a:t>
            </a:r>
            <a:r>
              <a:rPr lang="en-US" dirty="0" smtClean="0"/>
              <a:t>1</a:t>
            </a:r>
          </a:p>
          <a:p>
            <a:pPr>
              <a:buFont typeface="Wingdings" panose="05000000000000000000" pitchFamily="2" charset="2"/>
              <a:buChar char="§"/>
            </a:pPr>
            <a:r>
              <a:rPr lang="en-US" sz="2400" i="1" dirty="0">
                <a:solidFill>
                  <a:srgbClr val="00B050"/>
                </a:solidFill>
              </a:rPr>
              <a:t>Where P = Number of predicate nodes (node that contains condition)</a:t>
            </a:r>
          </a:p>
        </p:txBody>
      </p:sp>
    </p:spTree>
    <p:extLst>
      <p:ext uri="{BB962C8B-B14F-4D97-AF65-F5344CB8AC3E}">
        <p14:creationId xmlns:p14="http://schemas.microsoft.com/office/powerpoint/2010/main" val="2777203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18216"/>
          </a:xfrm>
        </p:spPr>
        <p:txBody>
          <a:bodyPr>
            <a:normAutofit/>
          </a:bodyPr>
          <a:lstStyle/>
          <a:p>
            <a:r>
              <a:rPr lang="en-US" sz="3600" dirty="0" smtClean="0">
                <a:solidFill>
                  <a:schemeClr val="accent5">
                    <a:lumMod val="75000"/>
                  </a:schemeClr>
                </a:solidFill>
              </a:rPr>
              <a:t>Example: </a:t>
            </a:r>
            <a:endParaRPr lang="en-US" sz="3600" dirty="0">
              <a:solidFill>
                <a:schemeClr val="accent5">
                  <a:lumMod val="75000"/>
                </a:schemeClr>
              </a:solidFill>
            </a:endParaRPr>
          </a:p>
        </p:txBody>
      </p:sp>
      <p:sp>
        <p:nvSpPr>
          <p:cNvPr id="3" name="Content Placeholder 2"/>
          <p:cNvSpPr>
            <a:spLocks noGrp="1"/>
          </p:cNvSpPr>
          <p:nvPr>
            <p:ph idx="1"/>
          </p:nvPr>
        </p:nvSpPr>
        <p:spPr>
          <a:xfrm>
            <a:off x="0" y="1390540"/>
            <a:ext cx="11772900" cy="4558960"/>
          </a:xfrm>
        </p:spPr>
        <p:txBody>
          <a:bodyPr>
            <a:noAutofit/>
          </a:bodyPr>
          <a:lstStyle/>
          <a:p>
            <a:pPr marL="0" indent="0" algn="just">
              <a:buNone/>
            </a:pPr>
            <a:r>
              <a:rPr lang="en-US" sz="1600" b="1" dirty="0" err="1"/>
              <a:t>i</a:t>
            </a:r>
            <a:r>
              <a:rPr lang="en-US" sz="1600" b="1" dirty="0"/>
              <a:t> = 0;</a:t>
            </a:r>
          </a:p>
          <a:p>
            <a:pPr marL="0" indent="0" algn="just">
              <a:buNone/>
            </a:pPr>
            <a:r>
              <a:rPr lang="en-US" sz="1600" b="1" dirty="0"/>
              <a:t>n=4; //N-Number of nodes present in the </a:t>
            </a:r>
            <a:r>
              <a:rPr lang="en-US" sz="1600" b="1" dirty="0" smtClean="0"/>
              <a:t>graph</a:t>
            </a:r>
            <a:endParaRPr lang="en-US" sz="1600" b="1" dirty="0"/>
          </a:p>
          <a:p>
            <a:pPr marL="0" indent="0" algn="just">
              <a:buNone/>
            </a:pPr>
            <a:r>
              <a:rPr lang="en-US" sz="1600" b="1" dirty="0"/>
              <a:t>while (</a:t>
            </a:r>
            <a:r>
              <a:rPr lang="en-US" sz="1600" b="1" dirty="0" err="1"/>
              <a:t>i</a:t>
            </a:r>
            <a:r>
              <a:rPr lang="en-US" sz="1600" b="1" dirty="0"/>
              <a:t>&lt;n-1) do</a:t>
            </a:r>
          </a:p>
          <a:p>
            <a:pPr marL="0" indent="0" algn="just">
              <a:buNone/>
            </a:pPr>
            <a:r>
              <a:rPr lang="en-US" sz="1600" b="1" dirty="0"/>
              <a:t>j = </a:t>
            </a:r>
            <a:r>
              <a:rPr lang="en-US" sz="1600" b="1" dirty="0" err="1"/>
              <a:t>i</a:t>
            </a:r>
            <a:r>
              <a:rPr lang="en-US" sz="1600" b="1" dirty="0"/>
              <a:t> + 1</a:t>
            </a:r>
            <a:r>
              <a:rPr lang="en-US" sz="1600" b="1" dirty="0" smtClean="0"/>
              <a:t>;</a:t>
            </a:r>
            <a:endParaRPr lang="en-US" sz="1600" b="1" dirty="0"/>
          </a:p>
          <a:p>
            <a:pPr marL="0" indent="0" algn="just">
              <a:buNone/>
            </a:pPr>
            <a:r>
              <a:rPr lang="en-US" sz="1600" b="1" dirty="0"/>
              <a:t>while (j&lt;n) </a:t>
            </a:r>
            <a:r>
              <a:rPr lang="en-US" sz="1600" b="1" dirty="0" smtClean="0"/>
              <a:t>do</a:t>
            </a:r>
            <a:endParaRPr lang="en-US" sz="1600" b="1" dirty="0"/>
          </a:p>
          <a:p>
            <a:pPr marL="0" indent="0" algn="just">
              <a:buNone/>
            </a:pPr>
            <a:r>
              <a:rPr lang="en-US" sz="1600" b="1" dirty="0"/>
              <a:t>if A[</a:t>
            </a:r>
            <a:r>
              <a:rPr lang="en-US" sz="1600" b="1" dirty="0" err="1"/>
              <a:t>i</a:t>
            </a:r>
            <a:r>
              <a:rPr lang="en-US" sz="1600" b="1" dirty="0"/>
              <a:t>]&lt;A[j] then</a:t>
            </a:r>
          </a:p>
          <a:p>
            <a:pPr marL="0" indent="0" algn="just">
              <a:buNone/>
            </a:pPr>
            <a:r>
              <a:rPr lang="en-US" sz="1600" b="1" dirty="0"/>
              <a:t>swap(A[</a:t>
            </a:r>
            <a:r>
              <a:rPr lang="en-US" sz="1600" b="1" dirty="0" err="1"/>
              <a:t>i</a:t>
            </a:r>
            <a:r>
              <a:rPr lang="en-US" sz="1600" b="1" dirty="0"/>
              <a:t>], A[j</a:t>
            </a:r>
            <a:r>
              <a:rPr lang="en-US" sz="1600" b="1" dirty="0" smtClean="0"/>
              <a:t>]);</a:t>
            </a:r>
            <a:endParaRPr lang="en-US" sz="1600" b="1" dirty="0"/>
          </a:p>
          <a:p>
            <a:pPr marL="0" indent="0" algn="just">
              <a:buNone/>
            </a:pPr>
            <a:r>
              <a:rPr lang="en-US" sz="1600" b="1" dirty="0"/>
              <a:t>end do;</a:t>
            </a:r>
          </a:p>
          <a:p>
            <a:pPr marL="0" indent="0" algn="just">
              <a:buNone/>
            </a:pPr>
            <a:r>
              <a:rPr lang="en-US" sz="1600" b="1" dirty="0" err="1"/>
              <a:t>i</a:t>
            </a:r>
            <a:r>
              <a:rPr lang="en-US" sz="1600" b="1" dirty="0"/>
              <a:t>=i+1</a:t>
            </a:r>
            <a:r>
              <a:rPr lang="en-US" sz="1600" b="1" dirty="0" smtClean="0"/>
              <a:t>;</a:t>
            </a:r>
            <a:endParaRPr lang="en-US" sz="1600" b="1" dirty="0"/>
          </a:p>
          <a:p>
            <a:pPr marL="0" indent="0" algn="just">
              <a:buNone/>
            </a:pPr>
            <a:r>
              <a:rPr lang="en-US" sz="1600" b="1" dirty="0"/>
              <a:t>end do;</a:t>
            </a:r>
            <a:endParaRPr lang="en-US" sz="1600" i="1" dirty="0"/>
          </a:p>
        </p:txBody>
      </p:sp>
    </p:spTree>
    <p:extLst>
      <p:ext uri="{BB962C8B-B14F-4D97-AF65-F5344CB8AC3E}">
        <p14:creationId xmlns:p14="http://schemas.microsoft.com/office/powerpoint/2010/main" val="422674081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18216"/>
          </a:xfrm>
        </p:spPr>
        <p:txBody>
          <a:bodyPr>
            <a:normAutofit/>
          </a:bodyPr>
          <a:lstStyle/>
          <a:p>
            <a:r>
              <a:rPr lang="en-US" sz="3600" dirty="0" smtClean="0">
                <a:solidFill>
                  <a:schemeClr val="accent5">
                    <a:lumMod val="75000"/>
                  </a:schemeClr>
                </a:solidFill>
              </a:rPr>
              <a:t>--- </a:t>
            </a:r>
            <a:endParaRPr lang="en-US" sz="3600" dirty="0">
              <a:solidFill>
                <a:schemeClr val="accent5">
                  <a:lumMod val="75000"/>
                </a:schemeClr>
              </a:solidFill>
            </a:endParaRPr>
          </a:p>
        </p:txBody>
      </p:sp>
      <p:sp>
        <p:nvSpPr>
          <p:cNvPr id="3" name="Content Placeholder 2"/>
          <p:cNvSpPr>
            <a:spLocks noGrp="1"/>
          </p:cNvSpPr>
          <p:nvPr>
            <p:ph idx="1"/>
          </p:nvPr>
        </p:nvSpPr>
        <p:spPr>
          <a:xfrm>
            <a:off x="0" y="1390540"/>
            <a:ext cx="11772900" cy="4558960"/>
          </a:xfrm>
        </p:spPr>
        <p:txBody>
          <a:bodyPr>
            <a:noAutofit/>
          </a:bodyPr>
          <a:lstStyle/>
          <a:p>
            <a:r>
              <a:rPr lang="en-US" dirty="0"/>
              <a:t>Flow graph for this program will be</a:t>
            </a:r>
          </a:p>
          <a:p>
            <a:pPr marL="0" indent="0">
              <a:buNone/>
            </a:pPr>
            <a:r>
              <a:rPr lang="en-US" dirty="0"/>
              <a:t/>
            </a:r>
            <a:br>
              <a:rPr lang="en-US" dirty="0"/>
            </a:br>
            <a:endParaRPr lang="en-US" i="1" dirty="0"/>
          </a:p>
        </p:txBody>
      </p:sp>
      <p:pic>
        <p:nvPicPr>
          <p:cNvPr id="4" name="Picture 3"/>
          <p:cNvPicPr>
            <a:picLocks noChangeAspect="1"/>
          </p:cNvPicPr>
          <p:nvPr/>
        </p:nvPicPr>
        <p:blipFill>
          <a:blip r:embed="rId2"/>
          <a:stretch>
            <a:fillRect/>
          </a:stretch>
        </p:blipFill>
        <p:spPr>
          <a:xfrm>
            <a:off x="340659" y="2161055"/>
            <a:ext cx="4728882" cy="3475772"/>
          </a:xfrm>
          <a:prstGeom prst="rect">
            <a:avLst/>
          </a:prstGeom>
        </p:spPr>
      </p:pic>
      <p:sp>
        <p:nvSpPr>
          <p:cNvPr id="5" name="Rectangle 4"/>
          <p:cNvSpPr/>
          <p:nvPr/>
        </p:nvSpPr>
        <p:spPr>
          <a:xfrm>
            <a:off x="5410200" y="2286000"/>
            <a:ext cx="6261847" cy="3429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solidFill>
                  <a:schemeClr val="tx1"/>
                </a:solidFill>
              </a:rPr>
              <a:t>Computing mathematically</a:t>
            </a:r>
            <a:r>
              <a:rPr lang="en-US" b="1" dirty="0" smtClean="0">
                <a:solidFill>
                  <a:schemeClr val="tx1"/>
                </a:solidFill>
              </a:rPr>
              <a:t>,</a:t>
            </a:r>
          </a:p>
          <a:p>
            <a:endParaRPr lang="en-US" dirty="0">
              <a:solidFill>
                <a:schemeClr val="tx1"/>
              </a:solidFill>
            </a:endParaRPr>
          </a:p>
          <a:p>
            <a:r>
              <a:rPr lang="en-US" dirty="0">
                <a:solidFill>
                  <a:schemeClr val="tx1"/>
                </a:solidFill>
              </a:rPr>
              <a:t>V(G) = 9 - 7 + 2 = 4</a:t>
            </a:r>
          </a:p>
          <a:p>
            <a:r>
              <a:rPr lang="en-US" dirty="0">
                <a:solidFill>
                  <a:schemeClr val="tx1"/>
                </a:solidFill>
              </a:rPr>
              <a:t>V(G) = 3 + 1 = 4 (Condition nodes are 1,2 and 3 nodes)</a:t>
            </a:r>
          </a:p>
          <a:p>
            <a:r>
              <a:rPr lang="en-US" dirty="0">
                <a:solidFill>
                  <a:schemeClr val="tx1"/>
                </a:solidFill>
              </a:rPr>
              <a:t>Basis Set - A set of possible execution path of a program</a:t>
            </a:r>
          </a:p>
          <a:p>
            <a:r>
              <a:rPr lang="en-US" dirty="0">
                <a:solidFill>
                  <a:schemeClr val="tx1"/>
                </a:solidFill>
              </a:rPr>
              <a:t>1, 7</a:t>
            </a:r>
          </a:p>
          <a:p>
            <a:r>
              <a:rPr lang="en-US" dirty="0">
                <a:solidFill>
                  <a:schemeClr val="tx1"/>
                </a:solidFill>
              </a:rPr>
              <a:t>1, 2, 6, 1, 7</a:t>
            </a:r>
          </a:p>
          <a:p>
            <a:r>
              <a:rPr lang="en-US" dirty="0">
                <a:solidFill>
                  <a:schemeClr val="tx1"/>
                </a:solidFill>
              </a:rPr>
              <a:t>1, 2, 3, 4, 5, 2, 6, 1, 7</a:t>
            </a:r>
          </a:p>
          <a:p>
            <a:r>
              <a:rPr lang="en-US" dirty="0">
                <a:solidFill>
                  <a:schemeClr val="tx1"/>
                </a:solidFill>
              </a:rPr>
              <a:t>1, 2, 3, 5, 2, 6, 1, </a:t>
            </a:r>
            <a:r>
              <a:rPr lang="en-US" dirty="0" smtClean="0">
                <a:solidFill>
                  <a:schemeClr val="tx1"/>
                </a:solidFill>
              </a:rPr>
              <a:t>7</a:t>
            </a:r>
          </a:p>
          <a:p>
            <a:endParaRPr lang="en-US" dirty="0">
              <a:solidFill>
                <a:schemeClr val="tx1"/>
              </a:solidFill>
            </a:endParaRPr>
          </a:p>
          <a:p>
            <a:endParaRPr lang="en-US" dirty="0" smtClean="0">
              <a:solidFill>
                <a:schemeClr val="tx1"/>
              </a:solidFill>
            </a:endParaRPr>
          </a:p>
          <a:p>
            <a:endParaRPr lang="en-US" dirty="0">
              <a:solidFill>
                <a:schemeClr val="tx1"/>
              </a:solidFill>
            </a:endParaRPr>
          </a:p>
        </p:txBody>
      </p:sp>
    </p:spTree>
    <p:extLst>
      <p:ext uri="{BB962C8B-B14F-4D97-AF65-F5344CB8AC3E}">
        <p14:creationId xmlns:p14="http://schemas.microsoft.com/office/powerpoint/2010/main" val="118751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18216"/>
          </a:xfrm>
        </p:spPr>
        <p:txBody>
          <a:bodyPr>
            <a:normAutofit/>
          </a:bodyPr>
          <a:lstStyle/>
          <a:p>
            <a:r>
              <a:rPr lang="en-US" sz="3600">
                <a:solidFill>
                  <a:schemeClr val="accent5">
                    <a:lumMod val="75000"/>
                  </a:schemeClr>
                </a:solidFill>
              </a:rPr>
              <a:t>Properties of Cyclomatic complexity:</a:t>
            </a:r>
          </a:p>
        </p:txBody>
      </p:sp>
      <p:sp>
        <p:nvSpPr>
          <p:cNvPr id="3" name="Content Placeholder 2"/>
          <p:cNvSpPr>
            <a:spLocks noGrp="1"/>
          </p:cNvSpPr>
          <p:nvPr>
            <p:ph idx="1"/>
          </p:nvPr>
        </p:nvSpPr>
        <p:spPr>
          <a:xfrm>
            <a:off x="0" y="1390540"/>
            <a:ext cx="11772900" cy="4558960"/>
          </a:xfrm>
        </p:spPr>
        <p:txBody>
          <a:bodyPr>
            <a:noAutofit/>
          </a:bodyPr>
          <a:lstStyle/>
          <a:p>
            <a:pPr>
              <a:buFont typeface="Wingdings" panose="05000000000000000000" pitchFamily="2" charset="2"/>
              <a:buChar char="§"/>
            </a:pPr>
            <a:r>
              <a:rPr lang="en-US" dirty="0" smtClean="0"/>
              <a:t>Following </a:t>
            </a:r>
            <a:r>
              <a:rPr lang="en-US" dirty="0"/>
              <a:t>are the properties of </a:t>
            </a:r>
            <a:r>
              <a:rPr lang="en-US" dirty="0" err="1"/>
              <a:t>Cyclomatic</a:t>
            </a:r>
            <a:r>
              <a:rPr lang="en-US" dirty="0"/>
              <a:t> complexity:</a:t>
            </a:r>
          </a:p>
          <a:p>
            <a:pPr>
              <a:buFont typeface="Wingdings" panose="05000000000000000000" pitchFamily="2" charset="2"/>
              <a:buChar char="§"/>
            </a:pPr>
            <a:r>
              <a:rPr lang="en-US" dirty="0"/>
              <a:t>V (G) is the maximum number of independent paths in the graph</a:t>
            </a:r>
          </a:p>
          <a:p>
            <a:pPr>
              <a:buFont typeface="Wingdings" panose="05000000000000000000" pitchFamily="2" charset="2"/>
              <a:buChar char="§"/>
            </a:pPr>
            <a:r>
              <a:rPr lang="en-US" dirty="0"/>
              <a:t>V (G) &gt;=1</a:t>
            </a:r>
          </a:p>
          <a:p>
            <a:pPr>
              <a:buFont typeface="Wingdings" panose="05000000000000000000" pitchFamily="2" charset="2"/>
              <a:buChar char="§"/>
            </a:pPr>
            <a:r>
              <a:rPr lang="en-US" dirty="0"/>
              <a:t>G will have one path if V (G) = 1</a:t>
            </a:r>
          </a:p>
          <a:p>
            <a:pPr>
              <a:buFont typeface="Wingdings" panose="05000000000000000000" pitchFamily="2" charset="2"/>
              <a:buChar char="§"/>
            </a:pPr>
            <a:r>
              <a:rPr lang="en-US" dirty="0"/>
              <a:t>Minimize complexity to 10</a:t>
            </a:r>
          </a:p>
        </p:txBody>
      </p:sp>
    </p:spTree>
    <p:extLst>
      <p:ext uri="{BB962C8B-B14F-4D97-AF65-F5344CB8AC3E}">
        <p14:creationId xmlns:p14="http://schemas.microsoft.com/office/powerpoint/2010/main" val="35284526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18216"/>
          </a:xfrm>
        </p:spPr>
        <p:txBody>
          <a:bodyPr>
            <a:normAutofit/>
          </a:bodyPr>
          <a:lstStyle/>
          <a:p>
            <a:r>
              <a:rPr lang="en-US" sz="3600">
                <a:solidFill>
                  <a:schemeClr val="accent5">
                    <a:lumMod val="75000"/>
                  </a:schemeClr>
                </a:solidFill>
              </a:rPr>
              <a:t>How this metric is useful for software testing?</a:t>
            </a:r>
          </a:p>
        </p:txBody>
      </p:sp>
      <p:sp>
        <p:nvSpPr>
          <p:cNvPr id="3" name="Content Placeholder 2"/>
          <p:cNvSpPr>
            <a:spLocks noGrp="1"/>
          </p:cNvSpPr>
          <p:nvPr>
            <p:ph idx="1"/>
          </p:nvPr>
        </p:nvSpPr>
        <p:spPr>
          <a:xfrm>
            <a:off x="0" y="1390540"/>
            <a:ext cx="11772900" cy="4558960"/>
          </a:xfrm>
        </p:spPr>
        <p:txBody>
          <a:bodyPr>
            <a:noAutofit/>
          </a:bodyPr>
          <a:lstStyle/>
          <a:p>
            <a:pPr algn="just">
              <a:buFont typeface="Wingdings" panose="05000000000000000000" pitchFamily="2" charset="2"/>
              <a:buChar char="§"/>
            </a:pPr>
            <a:r>
              <a:rPr lang="en-US" dirty="0" smtClean="0"/>
              <a:t>Basis </a:t>
            </a:r>
            <a:r>
              <a:rPr lang="en-US" dirty="0"/>
              <a:t>Path testing is one of White box technique and it guarantees to execute </a:t>
            </a:r>
            <a:r>
              <a:rPr lang="en-US" dirty="0" smtClean="0"/>
              <a:t>at least </a:t>
            </a:r>
            <a:r>
              <a:rPr lang="en-US" dirty="0"/>
              <a:t>one statement during testing. It checks each linearly independent path through the program, which </a:t>
            </a:r>
            <a:r>
              <a:rPr lang="en-US" b="1" dirty="0"/>
              <a:t>means number test cases, will be equivalent to the </a:t>
            </a:r>
            <a:r>
              <a:rPr lang="en-US" b="1" dirty="0" err="1"/>
              <a:t>cyclomatic</a:t>
            </a:r>
            <a:r>
              <a:rPr lang="en-US" b="1" dirty="0"/>
              <a:t> complexity of the program.</a:t>
            </a:r>
            <a:endParaRPr lang="en-US" dirty="0"/>
          </a:p>
          <a:p>
            <a:pPr algn="just">
              <a:buFont typeface="Wingdings" panose="05000000000000000000" pitchFamily="2" charset="2"/>
              <a:buChar char="§"/>
            </a:pPr>
            <a:r>
              <a:rPr lang="en-US" dirty="0"/>
              <a:t>This metric is useful because of properties of </a:t>
            </a:r>
            <a:r>
              <a:rPr lang="en-US" dirty="0" err="1"/>
              <a:t>Cyclomatic</a:t>
            </a:r>
            <a:r>
              <a:rPr lang="en-US" dirty="0"/>
              <a:t> complexity (M) -</a:t>
            </a:r>
          </a:p>
          <a:p>
            <a:pPr marL="1227138" indent="-514350" algn="just">
              <a:buAutoNum type="arabicPeriod"/>
            </a:pPr>
            <a:r>
              <a:rPr lang="en-US" i="1" dirty="0" smtClean="0">
                <a:solidFill>
                  <a:srgbClr val="00B050"/>
                </a:solidFill>
              </a:rPr>
              <a:t>M </a:t>
            </a:r>
            <a:r>
              <a:rPr lang="en-US" i="1" dirty="0">
                <a:solidFill>
                  <a:srgbClr val="00B050"/>
                </a:solidFill>
              </a:rPr>
              <a:t>can be number of test cases to achieve branch coverage (Upper </a:t>
            </a:r>
            <a:r>
              <a:rPr lang="en-US" i="1" dirty="0" smtClean="0">
                <a:solidFill>
                  <a:srgbClr val="00B050"/>
                </a:solidFill>
              </a:rPr>
              <a:t>Bound)</a:t>
            </a:r>
          </a:p>
          <a:p>
            <a:pPr marL="1227138" indent="-514350" algn="just">
              <a:buAutoNum type="arabicPeriod"/>
            </a:pPr>
            <a:r>
              <a:rPr lang="en-US" i="1" dirty="0" smtClean="0">
                <a:solidFill>
                  <a:srgbClr val="00B050"/>
                </a:solidFill>
              </a:rPr>
              <a:t>M </a:t>
            </a:r>
            <a:r>
              <a:rPr lang="en-US" i="1" dirty="0">
                <a:solidFill>
                  <a:srgbClr val="00B050"/>
                </a:solidFill>
              </a:rPr>
              <a:t>can be number of paths through the graphs. (Lower Bound)</a:t>
            </a:r>
          </a:p>
        </p:txBody>
      </p:sp>
    </p:spTree>
    <p:extLst>
      <p:ext uri="{BB962C8B-B14F-4D97-AF65-F5344CB8AC3E}">
        <p14:creationId xmlns:p14="http://schemas.microsoft.com/office/powerpoint/2010/main" val="8291586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18216"/>
          </a:xfrm>
        </p:spPr>
        <p:txBody>
          <a:bodyPr>
            <a:normAutofit/>
          </a:bodyPr>
          <a:lstStyle/>
          <a:p>
            <a:r>
              <a:rPr lang="en-US" sz="3600" dirty="0" smtClean="0">
                <a:solidFill>
                  <a:schemeClr val="accent5">
                    <a:lumMod val="75000"/>
                  </a:schemeClr>
                </a:solidFill>
              </a:rPr>
              <a:t>Example:</a:t>
            </a:r>
            <a:endParaRPr lang="en-US" sz="3600" dirty="0">
              <a:solidFill>
                <a:schemeClr val="accent5">
                  <a:lumMod val="75000"/>
                </a:schemeClr>
              </a:solidFill>
            </a:endParaRPr>
          </a:p>
        </p:txBody>
      </p:sp>
      <p:sp>
        <p:nvSpPr>
          <p:cNvPr id="3" name="Content Placeholder 2"/>
          <p:cNvSpPr>
            <a:spLocks noGrp="1"/>
          </p:cNvSpPr>
          <p:nvPr>
            <p:ph idx="1"/>
          </p:nvPr>
        </p:nvSpPr>
        <p:spPr>
          <a:xfrm>
            <a:off x="0" y="1390540"/>
            <a:ext cx="11772900" cy="4558960"/>
          </a:xfrm>
        </p:spPr>
        <p:txBody>
          <a:bodyPr>
            <a:noAutofit/>
          </a:bodyPr>
          <a:lstStyle/>
          <a:p>
            <a:pPr marL="0" indent="0" algn="just">
              <a:buNone/>
            </a:pPr>
            <a:r>
              <a:rPr lang="en-US" dirty="0"/>
              <a:t>If (Condition 1)</a:t>
            </a:r>
          </a:p>
          <a:p>
            <a:pPr marL="0" indent="0" algn="just">
              <a:buNone/>
            </a:pPr>
            <a:r>
              <a:rPr lang="en-US" dirty="0"/>
              <a:t>Statement </a:t>
            </a:r>
            <a:r>
              <a:rPr lang="en-US" dirty="0" smtClean="0"/>
              <a:t>1</a:t>
            </a:r>
            <a:endParaRPr lang="en-US" dirty="0"/>
          </a:p>
          <a:p>
            <a:pPr marL="0" indent="0" algn="just">
              <a:buNone/>
            </a:pPr>
            <a:r>
              <a:rPr lang="en-US" dirty="0"/>
              <a:t>Else</a:t>
            </a:r>
          </a:p>
          <a:p>
            <a:pPr marL="0" indent="0" algn="just">
              <a:buNone/>
            </a:pPr>
            <a:r>
              <a:rPr lang="en-US" dirty="0"/>
              <a:t>Statement </a:t>
            </a:r>
            <a:r>
              <a:rPr lang="en-US" dirty="0" smtClean="0"/>
              <a:t>2</a:t>
            </a:r>
            <a:endParaRPr lang="en-US" dirty="0"/>
          </a:p>
          <a:p>
            <a:pPr marL="0" indent="0" algn="just">
              <a:buNone/>
            </a:pPr>
            <a:r>
              <a:rPr lang="en-US" dirty="0"/>
              <a:t>If (Condition 2)</a:t>
            </a:r>
          </a:p>
          <a:p>
            <a:pPr marL="0" indent="0" algn="just">
              <a:buNone/>
            </a:pPr>
            <a:r>
              <a:rPr lang="en-US" dirty="0"/>
              <a:t>Statement </a:t>
            </a:r>
            <a:r>
              <a:rPr lang="en-US" dirty="0" smtClean="0"/>
              <a:t>3</a:t>
            </a:r>
            <a:endParaRPr lang="en-US" dirty="0"/>
          </a:p>
          <a:p>
            <a:pPr marL="0" indent="0" algn="just">
              <a:buNone/>
            </a:pPr>
            <a:r>
              <a:rPr lang="en-US" dirty="0"/>
              <a:t>Else</a:t>
            </a:r>
          </a:p>
          <a:p>
            <a:pPr marL="0" indent="0" algn="just">
              <a:buNone/>
            </a:pPr>
            <a:r>
              <a:rPr lang="en-US" dirty="0"/>
              <a:t>Statement 4</a:t>
            </a:r>
            <a:endParaRPr lang="en-US" i="1" dirty="0">
              <a:solidFill>
                <a:srgbClr val="00B050"/>
              </a:solidFill>
            </a:endParaRPr>
          </a:p>
        </p:txBody>
      </p:sp>
      <p:sp>
        <p:nvSpPr>
          <p:cNvPr id="5" name="Rectangle 4"/>
          <p:cNvSpPr/>
          <p:nvPr/>
        </p:nvSpPr>
        <p:spPr>
          <a:xfrm>
            <a:off x="3065929" y="1390540"/>
            <a:ext cx="7906871" cy="3429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Wingdings" panose="05000000000000000000" pitchFamily="2" charset="2"/>
              <a:buChar char="§"/>
            </a:pPr>
            <a:r>
              <a:rPr lang="en-US" sz="2000" dirty="0" err="1">
                <a:solidFill>
                  <a:schemeClr val="tx1"/>
                </a:solidFill>
              </a:rPr>
              <a:t>Cyclomatic</a:t>
            </a:r>
            <a:r>
              <a:rPr lang="en-US" sz="2000" dirty="0">
                <a:solidFill>
                  <a:schemeClr val="tx1"/>
                </a:solidFill>
              </a:rPr>
              <a:t> Complexity for this program will be 8-7+2=3.</a:t>
            </a:r>
          </a:p>
          <a:p>
            <a:pPr marL="342900" indent="-342900">
              <a:buFont typeface="Wingdings" panose="05000000000000000000" pitchFamily="2" charset="2"/>
              <a:buChar char="§"/>
            </a:pPr>
            <a:endParaRPr lang="en-US" sz="2000" dirty="0">
              <a:solidFill>
                <a:schemeClr val="tx1"/>
              </a:solidFill>
            </a:endParaRPr>
          </a:p>
          <a:p>
            <a:pPr marL="342900" indent="-342900">
              <a:buFont typeface="Wingdings" panose="05000000000000000000" pitchFamily="2" charset="2"/>
              <a:buChar char="§"/>
            </a:pPr>
            <a:r>
              <a:rPr lang="en-US" sz="2000" dirty="0">
                <a:solidFill>
                  <a:schemeClr val="tx1"/>
                </a:solidFill>
              </a:rPr>
              <a:t>As complexity has calculated as 3, three test cases are necessary to the complete path coverage for </a:t>
            </a:r>
            <a:r>
              <a:rPr lang="en-US" sz="2000" dirty="0" smtClean="0">
                <a:solidFill>
                  <a:schemeClr val="tx1"/>
                </a:solidFill>
              </a:rPr>
              <a:t>this example.</a:t>
            </a:r>
          </a:p>
          <a:p>
            <a:pPr marL="342900" indent="-342900">
              <a:buFont typeface="Wingdings" panose="05000000000000000000" pitchFamily="2" charset="2"/>
              <a:buChar char="§"/>
            </a:pPr>
            <a:endParaRPr lang="en-US" sz="2000" dirty="0" smtClean="0">
              <a:solidFill>
                <a:schemeClr val="tx1"/>
              </a:solidFill>
            </a:endParaRPr>
          </a:p>
          <a:p>
            <a:pPr marL="342900" indent="-342900">
              <a:buFont typeface="Wingdings" panose="05000000000000000000" pitchFamily="2" charset="2"/>
              <a:buChar char="§"/>
            </a:pPr>
            <a:endParaRPr lang="en-US" sz="2000" dirty="0">
              <a:solidFill>
                <a:schemeClr val="tx1"/>
              </a:solidFill>
            </a:endParaRPr>
          </a:p>
          <a:p>
            <a:pPr marL="342900" indent="-342900">
              <a:buFont typeface="Wingdings" panose="05000000000000000000" pitchFamily="2" charset="2"/>
              <a:buChar char="§"/>
            </a:pPr>
            <a:endParaRPr lang="en-US" sz="2000" dirty="0" smtClean="0">
              <a:solidFill>
                <a:schemeClr val="tx1"/>
              </a:solidFill>
            </a:endParaRPr>
          </a:p>
          <a:p>
            <a:pPr marL="342900" indent="-342900">
              <a:buFont typeface="Wingdings" panose="05000000000000000000" pitchFamily="2" charset="2"/>
              <a:buChar char="§"/>
            </a:pPr>
            <a:endParaRPr lang="en-US" sz="2000" dirty="0">
              <a:solidFill>
                <a:schemeClr val="tx1"/>
              </a:solidFill>
            </a:endParaRPr>
          </a:p>
          <a:p>
            <a:pPr marL="342900" indent="-342900">
              <a:buFont typeface="Wingdings" panose="05000000000000000000" pitchFamily="2" charset="2"/>
              <a:buChar char="§"/>
            </a:pPr>
            <a:endParaRPr lang="en-US" sz="2000" dirty="0">
              <a:solidFill>
                <a:schemeClr val="tx1"/>
              </a:solidFill>
            </a:endParaRPr>
          </a:p>
        </p:txBody>
      </p:sp>
    </p:spTree>
    <p:extLst>
      <p:ext uri="{BB962C8B-B14F-4D97-AF65-F5344CB8AC3E}">
        <p14:creationId xmlns:p14="http://schemas.microsoft.com/office/powerpoint/2010/main" val="22430422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9986682" cy="858557"/>
          </a:xfrm>
        </p:spPr>
        <p:txBody>
          <a:bodyPr>
            <a:normAutofit/>
          </a:bodyPr>
          <a:lstStyle/>
          <a:p>
            <a:r>
              <a:rPr lang="en-GB" dirty="0" smtClean="0">
                <a:solidFill>
                  <a:srgbClr val="FF0000"/>
                </a:solidFill>
              </a:rPr>
              <a:t>Outlines   </a:t>
            </a:r>
            <a:endParaRPr lang="en-GB" dirty="0">
              <a:solidFill>
                <a:srgbClr val="FF0000"/>
              </a:solidFill>
            </a:endParaRPr>
          </a:p>
        </p:txBody>
      </p:sp>
      <p:sp>
        <p:nvSpPr>
          <p:cNvPr id="3" name="Content Placeholder 2"/>
          <p:cNvSpPr>
            <a:spLocks noGrp="1"/>
          </p:cNvSpPr>
          <p:nvPr>
            <p:ph idx="1"/>
          </p:nvPr>
        </p:nvSpPr>
        <p:spPr>
          <a:xfrm>
            <a:off x="0" y="1435193"/>
            <a:ext cx="11772900" cy="4979053"/>
          </a:xfrm>
        </p:spPr>
        <p:txBody>
          <a:bodyPr>
            <a:normAutofit lnSpcReduction="10000"/>
          </a:bodyPr>
          <a:lstStyle/>
          <a:p>
            <a:pPr>
              <a:lnSpc>
                <a:spcPct val="100000"/>
              </a:lnSpc>
              <a:buFont typeface="Wingdings" panose="05000000000000000000" pitchFamily="2" charset="2"/>
              <a:buChar char="§"/>
            </a:pPr>
            <a:r>
              <a:rPr lang="en-US" sz="2400" b="1" dirty="0">
                <a:solidFill>
                  <a:srgbClr val="00B0F0"/>
                </a:solidFill>
              </a:rPr>
              <a:t>In this tutorial, you will </a:t>
            </a:r>
            <a:r>
              <a:rPr lang="en-US" sz="2400" b="1" dirty="0" smtClean="0">
                <a:solidFill>
                  <a:srgbClr val="00B0F0"/>
                </a:solidFill>
              </a:rPr>
              <a:t>learn- </a:t>
            </a:r>
            <a:r>
              <a:rPr lang="en-US" sz="2400" b="1" dirty="0" smtClean="0">
                <a:solidFill>
                  <a:srgbClr val="FF0000"/>
                </a:solidFill>
              </a:rPr>
              <a:t>Hint</a:t>
            </a:r>
            <a:r>
              <a:rPr lang="en-US" sz="2400" b="1" dirty="0" smtClean="0">
                <a:solidFill>
                  <a:srgbClr val="00B0F0"/>
                </a:solidFill>
              </a:rPr>
              <a:t> concepts those not raised in this slide see details from the internet </a:t>
            </a:r>
            <a:endParaRPr lang="en-US" sz="2400" dirty="0"/>
          </a:p>
          <a:p>
            <a:pPr marL="981075" indent="-80963">
              <a:lnSpc>
                <a:spcPct val="100000"/>
              </a:lnSpc>
              <a:buFont typeface="Wingdings" panose="05000000000000000000" pitchFamily="2" charset="2"/>
              <a:buChar char="§"/>
            </a:pPr>
            <a:r>
              <a:rPr lang="en-US" sz="2400" dirty="0"/>
              <a:t>What is Software Metric?</a:t>
            </a:r>
          </a:p>
          <a:p>
            <a:pPr marL="981075" indent="-80963">
              <a:lnSpc>
                <a:spcPct val="100000"/>
              </a:lnSpc>
              <a:buFont typeface="Wingdings" panose="05000000000000000000" pitchFamily="2" charset="2"/>
              <a:buChar char="§"/>
            </a:pPr>
            <a:r>
              <a:rPr lang="en-US" sz="2400" dirty="0"/>
              <a:t>What is </a:t>
            </a:r>
            <a:r>
              <a:rPr lang="en-US" sz="2400" dirty="0" err="1"/>
              <a:t>Cyclomatic</a:t>
            </a:r>
            <a:r>
              <a:rPr lang="en-US" sz="2400" dirty="0"/>
              <a:t> Complexity?</a:t>
            </a:r>
          </a:p>
          <a:p>
            <a:pPr marL="981075" indent="-80963">
              <a:lnSpc>
                <a:spcPct val="100000"/>
              </a:lnSpc>
              <a:buFont typeface="Wingdings" panose="05000000000000000000" pitchFamily="2" charset="2"/>
              <a:buChar char="§"/>
            </a:pPr>
            <a:r>
              <a:rPr lang="en-US" sz="2400" dirty="0"/>
              <a:t>Flow graph notation for a program:</a:t>
            </a:r>
          </a:p>
          <a:p>
            <a:pPr marL="981075" indent="-80963">
              <a:lnSpc>
                <a:spcPct val="100000"/>
              </a:lnSpc>
              <a:buFont typeface="Wingdings" panose="05000000000000000000" pitchFamily="2" charset="2"/>
              <a:buChar char="§"/>
            </a:pPr>
            <a:r>
              <a:rPr lang="en-US" sz="2400" dirty="0"/>
              <a:t>How to Calculate </a:t>
            </a:r>
            <a:r>
              <a:rPr lang="en-US" sz="2400" dirty="0" err="1"/>
              <a:t>Cyclomatic</a:t>
            </a:r>
            <a:r>
              <a:rPr lang="en-US" sz="2400" dirty="0"/>
              <a:t> Complexity</a:t>
            </a:r>
          </a:p>
          <a:p>
            <a:pPr marL="981075" indent="-80963">
              <a:lnSpc>
                <a:spcPct val="100000"/>
              </a:lnSpc>
              <a:buFont typeface="Wingdings" panose="05000000000000000000" pitchFamily="2" charset="2"/>
              <a:buChar char="§"/>
            </a:pPr>
            <a:r>
              <a:rPr lang="en-US" sz="2400" dirty="0"/>
              <a:t>Properties of </a:t>
            </a:r>
            <a:r>
              <a:rPr lang="en-US" sz="2400" dirty="0" err="1"/>
              <a:t>Cyclomatic</a:t>
            </a:r>
            <a:r>
              <a:rPr lang="en-US" sz="2400" dirty="0"/>
              <a:t> complexity:</a:t>
            </a:r>
          </a:p>
          <a:p>
            <a:pPr marL="981075" indent="-80963">
              <a:lnSpc>
                <a:spcPct val="100000"/>
              </a:lnSpc>
              <a:buFont typeface="Wingdings" panose="05000000000000000000" pitchFamily="2" charset="2"/>
              <a:buChar char="§"/>
            </a:pPr>
            <a:r>
              <a:rPr lang="en-US" sz="2400" dirty="0"/>
              <a:t>How this metric is useful for software testing?</a:t>
            </a:r>
          </a:p>
          <a:p>
            <a:pPr marL="981075" indent="-80963">
              <a:lnSpc>
                <a:spcPct val="100000"/>
              </a:lnSpc>
              <a:buFont typeface="Wingdings" panose="05000000000000000000" pitchFamily="2" charset="2"/>
              <a:buChar char="§"/>
            </a:pPr>
            <a:r>
              <a:rPr lang="en-US" sz="2400" dirty="0"/>
              <a:t>More on V (G):</a:t>
            </a:r>
          </a:p>
          <a:p>
            <a:pPr marL="981075" indent="-80963">
              <a:lnSpc>
                <a:spcPct val="100000"/>
              </a:lnSpc>
              <a:buFont typeface="Wingdings" panose="05000000000000000000" pitchFamily="2" charset="2"/>
              <a:buChar char="§"/>
            </a:pPr>
            <a:r>
              <a:rPr lang="en-US" sz="2400" dirty="0"/>
              <a:t>Tools for </a:t>
            </a:r>
            <a:r>
              <a:rPr lang="en-US" sz="2400" dirty="0" err="1"/>
              <a:t>Cyclomatic</a:t>
            </a:r>
            <a:r>
              <a:rPr lang="en-US" sz="2400" dirty="0"/>
              <a:t> Complexity calculation:</a:t>
            </a:r>
          </a:p>
          <a:p>
            <a:pPr marL="981075" indent="-80963">
              <a:lnSpc>
                <a:spcPct val="100000"/>
              </a:lnSpc>
              <a:buFont typeface="Wingdings" panose="05000000000000000000" pitchFamily="2" charset="2"/>
              <a:buChar char="§"/>
            </a:pPr>
            <a:r>
              <a:rPr lang="en-US" sz="2400" dirty="0"/>
              <a:t>Uses of </a:t>
            </a:r>
            <a:r>
              <a:rPr lang="en-US" sz="2400" dirty="0" err="1"/>
              <a:t>Cyclomatic</a:t>
            </a:r>
            <a:r>
              <a:rPr lang="en-US" sz="2400" dirty="0"/>
              <a:t> Complexity:</a:t>
            </a:r>
            <a:endParaRPr lang="en-US" sz="2400" i="1" dirty="0">
              <a:solidFill>
                <a:srgbClr val="FF0000"/>
              </a:solidFill>
            </a:endParaRPr>
          </a:p>
        </p:txBody>
      </p:sp>
    </p:spTree>
    <p:extLst>
      <p:ext uri="{BB962C8B-B14F-4D97-AF65-F5344CB8AC3E}">
        <p14:creationId xmlns:p14="http://schemas.microsoft.com/office/powerpoint/2010/main" val="7501659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18216"/>
          </a:xfrm>
        </p:spPr>
        <p:txBody>
          <a:bodyPr>
            <a:normAutofit/>
          </a:bodyPr>
          <a:lstStyle/>
          <a:p>
            <a:r>
              <a:rPr lang="en-US" sz="3600">
                <a:solidFill>
                  <a:schemeClr val="accent5">
                    <a:lumMod val="75000"/>
                  </a:schemeClr>
                </a:solidFill>
              </a:rPr>
              <a:t>Steps to be followed:</a:t>
            </a:r>
          </a:p>
        </p:txBody>
      </p:sp>
      <p:sp>
        <p:nvSpPr>
          <p:cNvPr id="3" name="Content Placeholder 2"/>
          <p:cNvSpPr>
            <a:spLocks noGrp="1"/>
          </p:cNvSpPr>
          <p:nvPr>
            <p:ph idx="1"/>
          </p:nvPr>
        </p:nvSpPr>
        <p:spPr>
          <a:xfrm>
            <a:off x="0" y="1390540"/>
            <a:ext cx="11772900" cy="4558960"/>
          </a:xfrm>
        </p:spPr>
        <p:txBody>
          <a:bodyPr>
            <a:noAutofit/>
          </a:bodyPr>
          <a:lstStyle/>
          <a:p>
            <a:pPr algn="just">
              <a:buFont typeface="Wingdings" panose="05000000000000000000" pitchFamily="2" charset="2"/>
              <a:buChar char="§"/>
            </a:pPr>
            <a:r>
              <a:rPr lang="en-US" dirty="0" smtClean="0"/>
              <a:t>The </a:t>
            </a:r>
            <a:r>
              <a:rPr lang="en-US" dirty="0"/>
              <a:t>following steps should be followed for computing </a:t>
            </a:r>
            <a:r>
              <a:rPr lang="en-US" dirty="0" err="1"/>
              <a:t>Cyclomatic</a:t>
            </a:r>
            <a:r>
              <a:rPr lang="en-US" dirty="0"/>
              <a:t> complexity and test cases design</a:t>
            </a:r>
            <a:r>
              <a:rPr lang="en-US" dirty="0" smtClean="0"/>
              <a:t>.</a:t>
            </a:r>
            <a:endParaRPr lang="en-US" dirty="0"/>
          </a:p>
          <a:p>
            <a:pPr marL="0" indent="981075" algn="just">
              <a:buNone/>
            </a:pPr>
            <a:r>
              <a:rPr lang="en-US" b="1" i="1" dirty="0">
                <a:solidFill>
                  <a:srgbClr val="00B050"/>
                </a:solidFill>
              </a:rPr>
              <a:t>Step 1 - Construction of graph with nodes and edges from the </a:t>
            </a:r>
            <a:r>
              <a:rPr lang="en-US" b="1" i="1" dirty="0" smtClean="0">
                <a:solidFill>
                  <a:srgbClr val="00B050"/>
                </a:solidFill>
              </a:rPr>
              <a:t>code</a:t>
            </a:r>
            <a:endParaRPr lang="en-US" b="1" i="1" dirty="0">
              <a:solidFill>
                <a:srgbClr val="00B050"/>
              </a:solidFill>
            </a:endParaRPr>
          </a:p>
          <a:p>
            <a:pPr marL="0" indent="981075" algn="just">
              <a:buNone/>
            </a:pPr>
            <a:r>
              <a:rPr lang="en-US" b="1" i="1" dirty="0">
                <a:solidFill>
                  <a:srgbClr val="00B050"/>
                </a:solidFill>
              </a:rPr>
              <a:t>Step 2 - Identification of independent </a:t>
            </a:r>
            <a:r>
              <a:rPr lang="en-US" b="1" i="1" dirty="0" smtClean="0">
                <a:solidFill>
                  <a:srgbClr val="00B050"/>
                </a:solidFill>
              </a:rPr>
              <a:t>paths</a:t>
            </a:r>
            <a:endParaRPr lang="en-US" b="1" i="1" dirty="0">
              <a:solidFill>
                <a:srgbClr val="00B050"/>
              </a:solidFill>
            </a:endParaRPr>
          </a:p>
          <a:p>
            <a:pPr marL="0" indent="981075" algn="just">
              <a:buNone/>
            </a:pPr>
            <a:r>
              <a:rPr lang="en-US" b="1" i="1" dirty="0">
                <a:solidFill>
                  <a:srgbClr val="00B050"/>
                </a:solidFill>
              </a:rPr>
              <a:t>Step 3 - </a:t>
            </a:r>
            <a:r>
              <a:rPr lang="en-US" b="1" i="1" dirty="0" err="1">
                <a:solidFill>
                  <a:srgbClr val="00B050"/>
                </a:solidFill>
              </a:rPr>
              <a:t>Cyclomatic</a:t>
            </a:r>
            <a:r>
              <a:rPr lang="en-US" b="1" i="1" dirty="0">
                <a:solidFill>
                  <a:srgbClr val="00B050"/>
                </a:solidFill>
              </a:rPr>
              <a:t> Complexity </a:t>
            </a:r>
            <a:r>
              <a:rPr lang="en-US" b="1" i="1" dirty="0" smtClean="0">
                <a:solidFill>
                  <a:srgbClr val="00B050"/>
                </a:solidFill>
              </a:rPr>
              <a:t>Calculation</a:t>
            </a:r>
            <a:endParaRPr lang="en-US" b="1" i="1" dirty="0">
              <a:solidFill>
                <a:srgbClr val="00B050"/>
              </a:solidFill>
            </a:endParaRPr>
          </a:p>
          <a:p>
            <a:pPr marL="0" indent="981075" algn="just">
              <a:buNone/>
            </a:pPr>
            <a:r>
              <a:rPr lang="en-US" b="1" i="1" dirty="0">
                <a:solidFill>
                  <a:srgbClr val="00B050"/>
                </a:solidFill>
              </a:rPr>
              <a:t>Step 4 - Design of Test </a:t>
            </a:r>
            <a:r>
              <a:rPr lang="en-US" b="1" i="1" dirty="0" smtClean="0">
                <a:solidFill>
                  <a:srgbClr val="00B050"/>
                </a:solidFill>
              </a:rPr>
              <a:t>Cases</a:t>
            </a:r>
            <a:endParaRPr lang="en-US" b="1" i="1" dirty="0">
              <a:solidFill>
                <a:srgbClr val="00B050"/>
              </a:solidFill>
            </a:endParaRPr>
          </a:p>
          <a:p>
            <a:pPr algn="just">
              <a:buFont typeface="Wingdings" panose="05000000000000000000" pitchFamily="2" charset="2"/>
              <a:buChar char="§"/>
            </a:pPr>
            <a:r>
              <a:rPr lang="en-US" dirty="0"/>
              <a:t>Once the basic set is formed, TEST CASES should be written to execute all the paths.</a:t>
            </a:r>
            <a:endParaRPr lang="en-US" i="1" dirty="0">
              <a:solidFill>
                <a:srgbClr val="00B050"/>
              </a:solidFill>
            </a:endParaRPr>
          </a:p>
        </p:txBody>
      </p:sp>
    </p:spTree>
    <p:extLst>
      <p:ext uri="{BB962C8B-B14F-4D97-AF65-F5344CB8AC3E}">
        <p14:creationId xmlns:p14="http://schemas.microsoft.com/office/powerpoint/2010/main" val="6517822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18216"/>
          </a:xfrm>
        </p:spPr>
        <p:txBody>
          <a:bodyPr>
            <a:normAutofit/>
          </a:bodyPr>
          <a:lstStyle/>
          <a:p>
            <a:r>
              <a:rPr lang="en-US" sz="3600" b="1"/>
              <a:t>More on V (G):</a:t>
            </a:r>
            <a:endParaRPr lang="en-US" sz="3600" b="1" dirty="0"/>
          </a:p>
        </p:txBody>
      </p:sp>
      <p:sp>
        <p:nvSpPr>
          <p:cNvPr id="3" name="Content Placeholder 2"/>
          <p:cNvSpPr>
            <a:spLocks noGrp="1"/>
          </p:cNvSpPr>
          <p:nvPr>
            <p:ph idx="1"/>
          </p:nvPr>
        </p:nvSpPr>
        <p:spPr>
          <a:xfrm>
            <a:off x="0" y="1390540"/>
            <a:ext cx="11772900" cy="4558960"/>
          </a:xfrm>
        </p:spPr>
        <p:txBody>
          <a:bodyPr>
            <a:noAutofit/>
          </a:bodyPr>
          <a:lstStyle/>
          <a:p>
            <a:pPr algn="just">
              <a:lnSpc>
                <a:spcPct val="150000"/>
              </a:lnSpc>
              <a:buFont typeface="Wingdings" panose="05000000000000000000" pitchFamily="2" charset="2"/>
              <a:buChar char="§"/>
            </a:pPr>
            <a:r>
              <a:rPr lang="en-US" dirty="0" err="1" smtClean="0"/>
              <a:t>Cyclomatic</a:t>
            </a:r>
            <a:r>
              <a:rPr lang="en-US" dirty="0" smtClean="0"/>
              <a:t> </a:t>
            </a:r>
            <a:r>
              <a:rPr lang="en-US" dirty="0"/>
              <a:t>complexity can be calculated manually if the program is small. Automated tools need to be used if the program is very complex as this involves more flow graphs. Based on complexity number, team can conclude on the actions that need to be taken for measure</a:t>
            </a:r>
            <a:r>
              <a:rPr lang="en-US" dirty="0" smtClean="0"/>
              <a:t>.</a:t>
            </a:r>
            <a:endParaRPr lang="en-US" dirty="0"/>
          </a:p>
        </p:txBody>
      </p:sp>
    </p:spTree>
    <p:extLst>
      <p:ext uri="{BB962C8B-B14F-4D97-AF65-F5344CB8AC3E}">
        <p14:creationId xmlns:p14="http://schemas.microsoft.com/office/powerpoint/2010/main" val="62003897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18216"/>
          </a:xfrm>
        </p:spPr>
        <p:txBody>
          <a:bodyPr>
            <a:noAutofit/>
          </a:bodyPr>
          <a:lstStyle/>
          <a:p>
            <a:pPr algn="just"/>
            <a:r>
              <a:rPr lang="en-US" sz="2000" b="1" dirty="0">
                <a:solidFill>
                  <a:srgbClr val="FF0000"/>
                </a:solidFill>
              </a:rPr>
              <a:t>Following table gives overview on the complexity number and corresponding meaning of v (G):</a:t>
            </a:r>
            <a:endParaRPr lang="en-US" sz="2000" b="1" dirty="0">
              <a:solidFill>
                <a:srgbClr val="FF0000"/>
              </a:solidFill>
            </a:endParaRPr>
          </a:p>
        </p:txBody>
      </p:sp>
      <p:sp>
        <p:nvSpPr>
          <p:cNvPr id="4" name="Content Placeholder 3"/>
          <p:cNvSpPr>
            <a:spLocks noGrp="1"/>
          </p:cNvSpPr>
          <p:nvPr>
            <p:ph idx="1"/>
          </p:nvPr>
        </p:nvSpPr>
        <p:spPr/>
        <p:txBody>
          <a:bodyPr/>
          <a:lstStyle/>
          <a:p>
            <a:endParaRPr lang="en-GB"/>
          </a:p>
        </p:txBody>
      </p:sp>
      <p:pic>
        <p:nvPicPr>
          <p:cNvPr id="5" name="Picture 4"/>
          <p:cNvPicPr>
            <a:picLocks noChangeAspect="1"/>
          </p:cNvPicPr>
          <p:nvPr/>
        </p:nvPicPr>
        <p:blipFill>
          <a:blip r:embed="rId2"/>
          <a:stretch>
            <a:fillRect/>
          </a:stretch>
        </p:blipFill>
        <p:spPr>
          <a:xfrm>
            <a:off x="838200" y="1635799"/>
            <a:ext cx="10515600" cy="4541164"/>
          </a:xfrm>
          <a:prstGeom prst="rect">
            <a:avLst/>
          </a:prstGeom>
        </p:spPr>
      </p:pic>
    </p:spTree>
    <p:extLst>
      <p:ext uri="{BB962C8B-B14F-4D97-AF65-F5344CB8AC3E}">
        <p14:creationId xmlns:p14="http://schemas.microsoft.com/office/powerpoint/2010/main" val="341069452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18216"/>
          </a:xfrm>
        </p:spPr>
        <p:txBody>
          <a:bodyPr>
            <a:normAutofit/>
          </a:bodyPr>
          <a:lstStyle/>
          <a:p>
            <a:r>
              <a:rPr lang="en-US">
                <a:solidFill>
                  <a:schemeClr val="accent5">
                    <a:lumMod val="75000"/>
                  </a:schemeClr>
                </a:solidFill>
              </a:rPr>
              <a:t>Example :</a:t>
            </a:r>
            <a:endParaRPr lang="en-US" dirty="0">
              <a:solidFill>
                <a:schemeClr val="accent5">
                  <a:lumMod val="75000"/>
                </a:schemeClr>
              </a:solidFill>
            </a:endParaRPr>
          </a:p>
        </p:txBody>
      </p:sp>
      <p:sp>
        <p:nvSpPr>
          <p:cNvPr id="3" name="Content Placeholder 2"/>
          <p:cNvSpPr>
            <a:spLocks noGrp="1"/>
          </p:cNvSpPr>
          <p:nvPr>
            <p:ph idx="1"/>
          </p:nvPr>
        </p:nvSpPr>
        <p:spPr>
          <a:xfrm>
            <a:off x="0" y="1390540"/>
            <a:ext cx="11772900" cy="4558960"/>
          </a:xfrm>
        </p:spPr>
        <p:txBody>
          <a:bodyPr>
            <a:normAutofit/>
          </a:bodyPr>
          <a:lstStyle/>
          <a:p>
            <a:pPr marL="0" indent="631825">
              <a:buNone/>
            </a:pPr>
            <a:r>
              <a:rPr lang="en-US" sz="2000" dirty="0"/>
              <a:t>IF A = 10 THEN </a:t>
            </a:r>
          </a:p>
          <a:p>
            <a:pPr marL="0" indent="631825">
              <a:buNone/>
            </a:pPr>
            <a:r>
              <a:rPr lang="en-US" sz="2000" dirty="0"/>
              <a:t> IF B &gt; C THEN </a:t>
            </a:r>
          </a:p>
          <a:p>
            <a:pPr marL="0" indent="631825">
              <a:buNone/>
            </a:pPr>
            <a:r>
              <a:rPr lang="en-US" sz="2000" dirty="0"/>
              <a:t>   A = B</a:t>
            </a:r>
          </a:p>
          <a:p>
            <a:pPr marL="0" indent="631825">
              <a:buNone/>
            </a:pPr>
            <a:r>
              <a:rPr lang="en-US" sz="2000" dirty="0"/>
              <a:t> ELSE</a:t>
            </a:r>
          </a:p>
          <a:p>
            <a:pPr marL="0" indent="631825">
              <a:buNone/>
            </a:pPr>
            <a:r>
              <a:rPr lang="en-US" sz="2000" dirty="0"/>
              <a:t>   A = C</a:t>
            </a:r>
          </a:p>
          <a:p>
            <a:pPr marL="0" indent="631825">
              <a:buNone/>
            </a:pPr>
            <a:r>
              <a:rPr lang="en-US" sz="2000" dirty="0"/>
              <a:t> ENDIF</a:t>
            </a:r>
          </a:p>
          <a:p>
            <a:pPr marL="0" indent="631825">
              <a:buNone/>
            </a:pPr>
            <a:r>
              <a:rPr lang="en-US" sz="2000" dirty="0"/>
              <a:t>ENDIF</a:t>
            </a:r>
          </a:p>
          <a:p>
            <a:pPr marL="0" indent="631825">
              <a:buNone/>
            </a:pPr>
            <a:r>
              <a:rPr lang="en-US" sz="2000" dirty="0"/>
              <a:t>Print A</a:t>
            </a:r>
          </a:p>
          <a:p>
            <a:pPr marL="0" indent="631825">
              <a:buNone/>
            </a:pPr>
            <a:r>
              <a:rPr lang="en-US" sz="2000" dirty="0"/>
              <a:t>Print B</a:t>
            </a:r>
          </a:p>
          <a:p>
            <a:pPr marL="0" indent="631825">
              <a:buNone/>
            </a:pPr>
            <a:r>
              <a:rPr lang="en-US" sz="2000" dirty="0"/>
              <a:t>Print C</a:t>
            </a:r>
            <a:endParaRPr lang="en-GB" sz="2400" dirty="0"/>
          </a:p>
        </p:txBody>
      </p:sp>
    </p:spTree>
    <p:extLst>
      <p:ext uri="{BB962C8B-B14F-4D97-AF65-F5344CB8AC3E}">
        <p14:creationId xmlns:p14="http://schemas.microsoft.com/office/powerpoint/2010/main" val="134989833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12346"/>
          </a:xfrm>
        </p:spPr>
        <p:txBody>
          <a:bodyPr>
            <a:normAutofit/>
          </a:bodyPr>
          <a:lstStyle/>
          <a:p>
            <a:r>
              <a:rPr lang="en-US" dirty="0" smtClean="0">
                <a:solidFill>
                  <a:schemeClr val="accent5">
                    <a:lumMod val="75000"/>
                  </a:schemeClr>
                </a:solidFill>
              </a:rPr>
              <a:t>…</a:t>
            </a:r>
            <a:endParaRPr lang="en-US" dirty="0">
              <a:solidFill>
                <a:schemeClr val="accent5">
                  <a:lumMod val="75000"/>
                </a:schemeClr>
              </a:solidFill>
            </a:endParaRPr>
          </a:p>
        </p:txBody>
      </p:sp>
      <p:pic>
        <p:nvPicPr>
          <p:cNvPr id="5" name="Picture 4"/>
          <p:cNvPicPr>
            <a:picLocks noChangeAspect="1"/>
          </p:cNvPicPr>
          <p:nvPr/>
        </p:nvPicPr>
        <p:blipFill>
          <a:blip r:embed="rId2"/>
          <a:stretch>
            <a:fillRect/>
          </a:stretch>
        </p:blipFill>
        <p:spPr>
          <a:xfrm>
            <a:off x="2097740" y="1277472"/>
            <a:ext cx="5446060" cy="5082987"/>
          </a:xfrm>
          <a:prstGeom prst="rect">
            <a:avLst/>
          </a:prstGeom>
        </p:spPr>
      </p:pic>
      <p:sp>
        <p:nvSpPr>
          <p:cNvPr id="6" name="Rectangle 5"/>
          <p:cNvSpPr/>
          <p:nvPr/>
        </p:nvSpPr>
        <p:spPr>
          <a:xfrm>
            <a:off x="7691718" y="1620370"/>
            <a:ext cx="4249270" cy="36105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Wingdings" panose="05000000000000000000" pitchFamily="2" charset="2"/>
              <a:buChar char="§"/>
            </a:pPr>
            <a:endParaRPr lang="en-US" dirty="0" smtClean="0">
              <a:solidFill>
                <a:schemeClr val="tx1"/>
              </a:solidFill>
              <a:latin typeface="Times New Roman" panose="02020603050405020304" pitchFamily="18" charset="0"/>
              <a:cs typeface="Times New Roman" panose="02020603050405020304" pitchFamily="18" charset="0"/>
            </a:endParaRPr>
          </a:p>
          <a:p>
            <a:pPr marL="285750" indent="-285750" algn="just">
              <a:buFont typeface="Wingdings" panose="05000000000000000000" pitchFamily="2" charset="2"/>
              <a:buChar char="§"/>
            </a:pPr>
            <a:r>
              <a:rPr lang="en-US" dirty="0" smtClean="0">
                <a:solidFill>
                  <a:schemeClr val="tx1"/>
                </a:solidFill>
                <a:latin typeface="Times New Roman" panose="02020603050405020304" pitchFamily="18" charset="0"/>
                <a:cs typeface="Times New Roman" panose="02020603050405020304" pitchFamily="18" charset="0"/>
              </a:rPr>
              <a:t>The </a:t>
            </a:r>
            <a:r>
              <a:rPr lang="en-US" dirty="0" err="1">
                <a:solidFill>
                  <a:schemeClr val="tx1"/>
                </a:solidFill>
                <a:latin typeface="Times New Roman" panose="02020603050405020304" pitchFamily="18" charset="0"/>
                <a:cs typeface="Times New Roman" panose="02020603050405020304" pitchFamily="18" charset="0"/>
              </a:rPr>
              <a:t>Cyclomatic</a:t>
            </a:r>
            <a:r>
              <a:rPr lang="en-US" dirty="0">
                <a:solidFill>
                  <a:schemeClr val="tx1"/>
                </a:solidFill>
                <a:latin typeface="Times New Roman" panose="02020603050405020304" pitchFamily="18" charset="0"/>
                <a:cs typeface="Times New Roman" panose="02020603050405020304" pitchFamily="18" charset="0"/>
              </a:rPr>
              <a:t> complexity is calculated using the above control flow diagram that shows seven </a:t>
            </a:r>
            <a:r>
              <a:rPr lang="en-US" b="1" dirty="0">
                <a:solidFill>
                  <a:srgbClr val="FF0000"/>
                </a:solidFill>
                <a:latin typeface="Times New Roman" panose="02020603050405020304" pitchFamily="18" charset="0"/>
                <a:cs typeface="Times New Roman" panose="02020603050405020304" pitchFamily="18" charset="0"/>
              </a:rPr>
              <a:t>nodes(shapes) </a:t>
            </a:r>
            <a:r>
              <a:rPr lang="en-US" dirty="0">
                <a:solidFill>
                  <a:schemeClr val="tx1"/>
                </a:solidFill>
                <a:latin typeface="Times New Roman" panose="02020603050405020304" pitchFamily="18" charset="0"/>
                <a:cs typeface="Times New Roman" panose="02020603050405020304" pitchFamily="18" charset="0"/>
              </a:rPr>
              <a:t>and eight </a:t>
            </a:r>
            <a:r>
              <a:rPr lang="en-US" b="1" dirty="0">
                <a:solidFill>
                  <a:srgbClr val="FF0000"/>
                </a:solidFill>
                <a:latin typeface="Times New Roman" panose="02020603050405020304" pitchFamily="18" charset="0"/>
                <a:cs typeface="Times New Roman" panose="02020603050405020304" pitchFamily="18" charset="0"/>
              </a:rPr>
              <a:t>edges (lines), </a:t>
            </a:r>
            <a:r>
              <a:rPr lang="en-US" dirty="0">
                <a:solidFill>
                  <a:schemeClr val="tx1"/>
                </a:solidFill>
                <a:latin typeface="Times New Roman" panose="02020603050405020304" pitchFamily="18" charset="0"/>
                <a:cs typeface="Times New Roman" panose="02020603050405020304" pitchFamily="18" charset="0"/>
              </a:rPr>
              <a:t>hence the </a:t>
            </a:r>
            <a:r>
              <a:rPr lang="en-US" dirty="0" err="1">
                <a:solidFill>
                  <a:schemeClr val="tx1"/>
                </a:solidFill>
                <a:latin typeface="Times New Roman" panose="02020603050405020304" pitchFamily="18" charset="0"/>
                <a:cs typeface="Times New Roman" panose="02020603050405020304" pitchFamily="18" charset="0"/>
              </a:rPr>
              <a:t>cyclomatic</a:t>
            </a:r>
            <a:r>
              <a:rPr lang="en-US" dirty="0">
                <a:solidFill>
                  <a:schemeClr val="tx1"/>
                </a:solidFill>
                <a:latin typeface="Times New Roman" panose="02020603050405020304" pitchFamily="18" charset="0"/>
                <a:cs typeface="Times New Roman" panose="02020603050405020304" pitchFamily="18" charset="0"/>
              </a:rPr>
              <a:t> complexity is 8 - 7 + 2 = </a:t>
            </a:r>
            <a:r>
              <a:rPr lang="en-US" dirty="0" smtClean="0">
                <a:solidFill>
                  <a:schemeClr val="tx1"/>
                </a:solidFill>
                <a:latin typeface="Times New Roman" panose="02020603050405020304" pitchFamily="18" charset="0"/>
                <a:cs typeface="Times New Roman" panose="02020603050405020304" pitchFamily="18" charset="0"/>
              </a:rPr>
              <a:t>3</a:t>
            </a:r>
          </a:p>
          <a:p>
            <a:pPr algn="just"/>
            <a:endParaRPr lang="en-US" dirty="0">
              <a:solidFill>
                <a:schemeClr val="tx1"/>
              </a:solidFill>
              <a:latin typeface="Times New Roman" panose="02020603050405020304" pitchFamily="18" charset="0"/>
              <a:cs typeface="Times New Roman" panose="02020603050405020304" pitchFamily="18" charset="0"/>
            </a:endParaRPr>
          </a:p>
          <a:p>
            <a:pPr algn="just"/>
            <a:endParaRPr lang="en-US" dirty="0" smtClean="0">
              <a:solidFill>
                <a:schemeClr val="tx1"/>
              </a:solidFill>
              <a:latin typeface="Times New Roman" panose="02020603050405020304" pitchFamily="18" charset="0"/>
              <a:cs typeface="Times New Roman" panose="02020603050405020304" pitchFamily="18" charset="0"/>
            </a:endParaRPr>
          </a:p>
          <a:p>
            <a:pPr algn="just"/>
            <a:endParaRPr lang="en-US" dirty="0">
              <a:solidFill>
                <a:schemeClr val="tx1"/>
              </a:solidFill>
              <a:latin typeface="Times New Roman" panose="02020603050405020304" pitchFamily="18" charset="0"/>
              <a:cs typeface="Times New Roman" panose="02020603050405020304" pitchFamily="18" charset="0"/>
            </a:endParaRPr>
          </a:p>
          <a:p>
            <a:pPr algn="just"/>
            <a:endParaRPr lang="en-US" dirty="0" smtClean="0">
              <a:solidFill>
                <a:schemeClr val="tx1"/>
              </a:solidFill>
              <a:latin typeface="Times New Roman" panose="02020603050405020304" pitchFamily="18" charset="0"/>
              <a:cs typeface="Times New Roman" panose="02020603050405020304" pitchFamily="18" charset="0"/>
            </a:endParaRPr>
          </a:p>
          <a:p>
            <a:pPr algn="just"/>
            <a:endParaRPr lang="en-US" dirty="0">
              <a:solidFill>
                <a:schemeClr val="tx1"/>
              </a:solidFill>
              <a:latin typeface="Times New Roman" panose="02020603050405020304" pitchFamily="18" charset="0"/>
              <a:cs typeface="Times New Roman" panose="02020603050405020304" pitchFamily="18" charset="0"/>
            </a:endParaRPr>
          </a:p>
          <a:p>
            <a:pPr algn="just"/>
            <a:endParaRPr lang="en-US" dirty="0" smtClean="0">
              <a:solidFill>
                <a:schemeClr val="tx1"/>
              </a:solidFill>
              <a:latin typeface="Times New Roman" panose="02020603050405020304" pitchFamily="18" charset="0"/>
              <a:cs typeface="Times New Roman" panose="02020603050405020304" pitchFamily="18" charset="0"/>
            </a:endParaRPr>
          </a:p>
          <a:p>
            <a:pPr algn="just"/>
            <a:endParaRPr lang="en-GB"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8357531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12346"/>
          </a:xfrm>
        </p:spPr>
        <p:txBody>
          <a:bodyPr>
            <a:normAutofit/>
          </a:bodyPr>
          <a:lstStyle/>
          <a:p>
            <a:r>
              <a:rPr lang="en-US" b="1">
                <a:solidFill>
                  <a:srgbClr val="00B0F0"/>
                </a:solidFill>
              </a:rPr>
              <a:t>Tools for Cyclomatic Complexity calculation:</a:t>
            </a:r>
            <a:endParaRPr lang="en-US" b="1" dirty="0">
              <a:solidFill>
                <a:srgbClr val="00B0F0"/>
              </a:solidFill>
            </a:endParaRPr>
          </a:p>
        </p:txBody>
      </p:sp>
      <p:sp>
        <p:nvSpPr>
          <p:cNvPr id="7" name="Content Placeholder 2"/>
          <p:cNvSpPr>
            <a:spLocks noGrp="1"/>
          </p:cNvSpPr>
          <p:nvPr>
            <p:ph idx="1"/>
          </p:nvPr>
        </p:nvSpPr>
        <p:spPr>
          <a:xfrm>
            <a:off x="209550" y="1390540"/>
            <a:ext cx="11772900" cy="4558960"/>
          </a:xfrm>
        </p:spPr>
        <p:txBody>
          <a:bodyPr>
            <a:normAutofit/>
          </a:bodyPr>
          <a:lstStyle/>
          <a:p>
            <a:pPr algn="just">
              <a:lnSpc>
                <a:spcPct val="100000"/>
              </a:lnSpc>
              <a:buFont typeface="Wingdings" panose="05000000000000000000" pitchFamily="2" charset="2"/>
              <a:buChar char="§"/>
            </a:pPr>
            <a:r>
              <a:rPr lang="en-US" sz="2000" dirty="0" smtClean="0"/>
              <a:t>Many </a:t>
            </a:r>
            <a:r>
              <a:rPr lang="en-US" sz="2000" dirty="0"/>
              <a:t>tools are available for determining the complexity of the application. Some complexity calculation tools are used for specific technologies. Complexity can be found by the number of decision points in a program. The decision points are if, for, for-each, while, do, catch, case statements in a source code.</a:t>
            </a:r>
          </a:p>
          <a:p>
            <a:pPr algn="just">
              <a:lnSpc>
                <a:spcPct val="100000"/>
              </a:lnSpc>
              <a:buFont typeface="Wingdings" panose="05000000000000000000" pitchFamily="2" charset="2"/>
              <a:buChar char="§"/>
            </a:pPr>
            <a:r>
              <a:rPr lang="en-US" sz="2000" dirty="0"/>
              <a:t>Examples of tools are</a:t>
            </a:r>
          </a:p>
          <a:p>
            <a:pPr algn="just">
              <a:lnSpc>
                <a:spcPct val="100000"/>
              </a:lnSpc>
              <a:buFont typeface="Wingdings" panose="05000000000000000000" pitchFamily="2" charset="2"/>
              <a:buChar char="§"/>
            </a:pPr>
            <a:r>
              <a:rPr lang="en-US" sz="2000" dirty="0" err="1">
                <a:hlinkClick r:id="rId2" tooltip="OCLint"/>
              </a:rPr>
              <a:t>OCLint</a:t>
            </a:r>
            <a:r>
              <a:rPr lang="en-US" sz="2000" dirty="0"/>
              <a:t> - Static code analyzer for C and Related Languages</a:t>
            </a:r>
          </a:p>
          <a:p>
            <a:pPr algn="just">
              <a:lnSpc>
                <a:spcPct val="100000"/>
              </a:lnSpc>
              <a:buFont typeface="Wingdings" panose="05000000000000000000" pitchFamily="2" charset="2"/>
              <a:buChar char="§"/>
            </a:pPr>
            <a:r>
              <a:rPr lang="en-US" sz="2000" dirty="0"/>
              <a:t>Reflector Add In - Code metrics for .NET assemblies</a:t>
            </a:r>
          </a:p>
          <a:p>
            <a:pPr algn="just">
              <a:lnSpc>
                <a:spcPct val="100000"/>
              </a:lnSpc>
              <a:buFont typeface="Wingdings" panose="05000000000000000000" pitchFamily="2" charset="2"/>
              <a:buChar char="§"/>
            </a:pPr>
            <a:r>
              <a:rPr lang="en-US" sz="2000" dirty="0" err="1">
                <a:hlinkClick r:id="rId3" tooltip="GMetrics"/>
              </a:rPr>
              <a:t>GMetrics</a:t>
            </a:r>
            <a:r>
              <a:rPr lang="en-US" sz="2000" dirty="0"/>
              <a:t> - Find metrics in</a:t>
            </a:r>
            <a:r>
              <a:rPr lang="en-US" sz="2000" dirty="0">
                <a:hlinkClick r:id="rId4"/>
              </a:rPr>
              <a:t> Java </a:t>
            </a:r>
            <a:r>
              <a:rPr lang="en-US" sz="2000" dirty="0"/>
              <a:t>related applications</a:t>
            </a:r>
          </a:p>
        </p:txBody>
      </p:sp>
    </p:spTree>
    <p:extLst>
      <p:ext uri="{BB962C8B-B14F-4D97-AF65-F5344CB8AC3E}">
        <p14:creationId xmlns:p14="http://schemas.microsoft.com/office/powerpoint/2010/main" val="28693594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12346"/>
          </a:xfrm>
        </p:spPr>
        <p:txBody>
          <a:bodyPr>
            <a:normAutofit/>
          </a:bodyPr>
          <a:lstStyle/>
          <a:p>
            <a:r>
              <a:rPr lang="en-US" b="1">
                <a:solidFill>
                  <a:srgbClr val="00B0F0"/>
                </a:solidFill>
              </a:rPr>
              <a:t>Uses of Cyclomatic Complexity:</a:t>
            </a:r>
          </a:p>
        </p:txBody>
      </p:sp>
      <p:sp>
        <p:nvSpPr>
          <p:cNvPr id="7" name="Content Placeholder 2"/>
          <p:cNvSpPr>
            <a:spLocks noGrp="1"/>
          </p:cNvSpPr>
          <p:nvPr>
            <p:ph idx="1"/>
          </p:nvPr>
        </p:nvSpPr>
        <p:spPr>
          <a:xfrm>
            <a:off x="209550" y="1390540"/>
            <a:ext cx="11772900" cy="4558960"/>
          </a:xfrm>
        </p:spPr>
        <p:txBody>
          <a:bodyPr>
            <a:normAutofit/>
          </a:bodyPr>
          <a:lstStyle/>
          <a:p>
            <a:pPr marL="0" indent="0" algn="just">
              <a:buNone/>
            </a:pPr>
            <a:r>
              <a:rPr lang="en-US" sz="2400" b="1" dirty="0" smtClean="0">
                <a:solidFill>
                  <a:srgbClr val="FF0000"/>
                </a:solidFill>
              </a:rPr>
              <a:t>           </a:t>
            </a:r>
            <a:r>
              <a:rPr lang="en-US" sz="2400" b="1" dirty="0" err="1" smtClean="0">
                <a:solidFill>
                  <a:srgbClr val="FF0000"/>
                </a:solidFill>
              </a:rPr>
              <a:t>Cyclomatic</a:t>
            </a:r>
            <a:r>
              <a:rPr lang="en-US" sz="2400" b="1" dirty="0" smtClean="0">
                <a:solidFill>
                  <a:srgbClr val="FF0000"/>
                </a:solidFill>
              </a:rPr>
              <a:t> </a:t>
            </a:r>
            <a:r>
              <a:rPr lang="en-US" sz="2400" b="1" dirty="0">
                <a:solidFill>
                  <a:srgbClr val="FF0000"/>
                </a:solidFill>
              </a:rPr>
              <a:t>Complexity can prove to be very helpful </a:t>
            </a:r>
            <a:r>
              <a:rPr lang="en-US" sz="2400" b="1" dirty="0" smtClean="0">
                <a:solidFill>
                  <a:srgbClr val="FF0000"/>
                </a:solidFill>
              </a:rPr>
              <a:t>in:</a:t>
            </a:r>
          </a:p>
          <a:p>
            <a:pPr marL="0" indent="0" algn="just">
              <a:buNone/>
            </a:pPr>
            <a:endParaRPr lang="en-US" sz="2400" b="1" dirty="0">
              <a:solidFill>
                <a:srgbClr val="FF0000"/>
              </a:solidFill>
            </a:endParaRPr>
          </a:p>
          <a:p>
            <a:pPr algn="just">
              <a:buFont typeface="Wingdings" panose="05000000000000000000" pitchFamily="2" charset="2"/>
              <a:buChar char="§"/>
            </a:pPr>
            <a:r>
              <a:rPr lang="en-US" sz="2400" dirty="0"/>
              <a:t>Helps developers and testers to determine independent path executions</a:t>
            </a:r>
          </a:p>
          <a:p>
            <a:pPr algn="just">
              <a:buFont typeface="Wingdings" panose="05000000000000000000" pitchFamily="2" charset="2"/>
              <a:buChar char="§"/>
            </a:pPr>
            <a:r>
              <a:rPr lang="en-US" sz="2400" dirty="0"/>
              <a:t>Developers can assure that all the paths have been tested </a:t>
            </a:r>
            <a:r>
              <a:rPr lang="en-US" sz="2400" dirty="0" err="1"/>
              <a:t>atleast</a:t>
            </a:r>
            <a:r>
              <a:rPr lang="en-US" sz="2400" dirty="0"/>
              <a:t> once</a:t>
            </a:r>
          </a:p>
          <a:p>
            <a:pPr algn="just">
              <a:buFont typeface="Wingdings" panose="05000000000000000000" pitchFamily="2" charset="2"/>
              <a:buChar char="§"/>
            </a:pPr>
            <a:r>
              <a:rPr lang="en-US" sz="2400" dirty="0"/>
              <a:t>Helps us to focus more on the uncovered paths</a:t>
            </a:r>
          </a:p>
          <a:p>
            <a:pPr algn="just">
              <a:buFont typeface="Wingdings" panose="05000000000000000000" pitchFamily="2" charset="2"/>
              <a:buChar char="§"/>
            </a:pPr>
            <a:r>
              <a:rPr lang="en-US" sz="2400" dirty="0"/>
              <a:t>Improve code coverage in Software Engineering</a:t>
            </a:r>
          </a:p>
          <a:p>
            <a:pPr algn="just">
              <a:buFont typeface="Wingdings" panose="05000000000000000000" pitchFamily="2" charset="2"/>
              <a:buChar char="§"/>
            </a:pPr>
            <a:r>
              <a:rPr lang="en-US" sz="2400" dirty="0"/>
              <a:t>Evaluate the risk associated with the application or program</a:t>
            </a:r>
          </a:p>
          <a:p>
            <a:pPr algn="just">
              <a:buFont typeface="Wingdings" panose="05000000000000000000" pitchFamily="2" charset="2"/>
              <a:buChar char="§"/>
            </a:pPr>
            <a:r>
              <a:rPr lang="en-US" sz="2400" dirty="0"/>
              <a:t>Using these metrics early in the cycle reduces more risk of the program</a:t>
            </a:r>
          </a:p>
        </p:txBody>
      </p:sp>
    </p:spTree>
    <p:extLst>
      <p:ext uri="{BB962C8B-B14F-4D97-AF65-F5344CB8AC3E}">
        <p14:creationId xmlns:p14="http://schemas.microsoft.com/office/powerpoint/2010/main" val="374922307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12346"/>
          </a:xfrm>
        </p:spPr>
        <p:txBody>
          <a:bodyPr>
            <a:normAutofit/>
          </a:bodyPr>
          <a:lstStyle/>
          <a:p>
            <a:r>
              <a:rPr lang="en-US" b="1"/>
              <a:t>Conclusion:</a:t>
            </a:r>
            <a:endParaRPr lang="en-US" b="1" dirty="0"/>
          </a:p>
        </p:txBody>
      </p:sp>
      <p:sp>
        <p:nvSpPr>
          <p:cNvPr id="7" name="Content Placeholder 2"/>
          <p:cNvSpPr>
            <a:spLocks noGrp="1"/>
          </p:cNvSpPr>
          <p:nvPr>
            <p:ph idx="1"/>
          </p:nvPr>
        </p:nvSpPr>
        <p:spPr>
          <a:xfrm>
            <a:off x="209550" y="1390540"/>
            <a:ext cx="11772900" cy="4558960"/>
          </a:xfrm>
        </p:spPr>
        <p:txBody>
          <a:bodyPr>
            <a:normAutofit/>
          </a:bodyPr>
          <a:lstStyle/>
          <a:p>
            <a:pPr algn="just">
              <a:lnSpc>
                <a:spcPct val="100000"/>
              </a:lnSpc>
              <a:buFont typeface="Wingdings" panose="05000000000000000000" pitchFamily="2" charset="2"/>
              <a:buChar char="§"/>
            </a:pPr>
            <a:r>
              <a:rPr lang="en-US" dirty="0" err="1" smtClean="0"/>
              <a:t>Cyclomatic</a:t>
            </a:r>
            <a:r>
              <a:rPr lang="en-US" dirty="0" smtClean="0"/>
              <a:t> </a:t>
            </a:r>
            <a:r>
              <a:rPr lang="en-US" dirty="0"/>
              <a:t>Complexity is software metric useful for structured or </a:t>
            </a:r>
            <a:r>
              <a:rPr lang="en-US" dirty="0">
                <a:hlinkClick r:id="rId2"/>
              </a:rPr>
              <a:t>White Box Testing</a:t>
            </a:r>
            <a:r>
              <a:rPr lang="en-US" dirty="0"/>
              <a:t>. </a:t>
            </a:r>
            <a:endParaRPr lang="en-US" dirty="0" smtClean="0"/>
          </a:p>
          <a:p>
            <a:pPr algn="just">
              <a:lnSpc>
                <a:spcPct val="100000"/>
              </a:lnSpc>
              <a:buFont typeface="Wingdings" panose="05000000000000000000" pitchFamily="2" charset="2"/>
              <a:buChar char="§"/>
            </a:pPr>
            <a:r>
              <a:rPr lang="en-US" dirty="0" smtClean="0"/>
              <a:t>It </a:t>
            </a:r>
            <a:r>
              <a:rPr lang="en-US" dirty="0"/>
              <a:t>is mainly used to evaluate complexity of a program. </a:t>
            </a:r>
            <a:endParaRPr lang="en-US" dirty="0" smtClean="0"/>
          </a:p>
          <a:p>
            <a:pPr algn="just">
              <a:lnSpc>
                <a:spcPct val="100000"/>
              </a:lnSpc>
              <a:buFont typeface="Wingdings" panose="05000000000000000000" pitchFamily="2" charset="2"/>
              <a:buChar char="§"/>
            </a:pPr>
            <a:r>
              <a:rPr lang="en-US" dirty="0" smtClean="0"/>
              <a:t>If </a:t>
            </a:r>
            <a:r>
              <a:rPr lang="en-US" dirty="0"/>
              <a:t>the decision points are more, then complexity of the program is more. If program has high complexity number, then probability of error is high with increased time for maintenance and trouble shoot.</a:t>
            </a:r>
          </a:p>
        </p:txBody>
      </p:sp>
    </p:spTree>
    <p:extLst>
      <p:ext uri="{BB962C8B-B14F-4D97-AF65-F5344CB8AC3E}">
        <p14:creationId xmlns:p14="http://schemas.microsoft.com/office/powerpoint/2010/main" val="119332220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03761"/>
            <a:ext cx="10515600" cy="1325563"/>
          </a:xfrm>
        </p:spPr>
        <p:txBody>
          <a:bodyPr/>
          <a:lstStyle/>
          <a:p>
            <a:endParaRPr lang="en-US" dirty="0"/>
          </a:p>
        </p:txBody>
      </p:sp>
      <p:sp>
        <p:nvSpPr>
          <p:cNvPr id="3" name="Content Placeholder 2"/>
          <p:cNvSpPr>
            <a:spLocks noGrp="1"/>
          </p:cNvSpPr>
          <p:nvPr>
            <p:ph idx="1"/>
          </p:nvPr>
        </p:nvSpPr>
        <p:spPr>
          <a:xfrm>
            <a:off x="838200" y="1529324"/>
            <a:ext cx="10515600" cy="3620434"/>
          </a:xfrm>
        </p:spPr>
        <p:txBody>
          <a:bodyPr/>
          <a:lstStyle/>
          <a:p>
            <a:pPr algn="ctr"/>
            <a:endParaRPr lang="en-US" dirty="0" smtClean="0"/>
          </a:p>
          <a:p>
            <a:pPr marL="0" indent="0" algn="ctr">
              <a:buNone/>
            </a:pPr>
            <a:endParaRPr lang="en-US" sz="6000" dirty="0" smtClean="0"/>
          </a:p>
          <a:p>
            <a:pPr marL="0" indent="0" algn="ctr">
              <a:buNone/>
            </a:pPr>
            <a:r>
              <a:rPr lang="en-US" sz="6000" dirty="0" smtClean="0"/>
              <a:t>The End</a:t>
            </a:r>
            <a:endParaRPr lang="en-US" sz="6000" dirty="0"/>
          </a:p>
        </p:txBody>
      </p:sp>
    </p:spTree>
    <p:extLst>
      <p:ext uri="{BB962C8B-B14F-4D97-AF65-F5344CB8AC3E}">
        <p14:creationId xmlns:p14="http://schemas.microsoft.com/office/powerpoint/2010/main" val="7219703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9986682" cy="858557"/>
          </a:xfrm>
        </p:spPr>
        <p:txBody>
          <a:bodyPr>
            <a:normAutofit/>
          </a:bodyPr>
          <a:lstStyle/>
          <a:p>
            <a:r>
              <a:rPr lang="en-GB" dirty="0" smtClean="0">
                <a:solidFill>
                  <a:srgbClr val="FF0000"/>
                </a:solidFill>
              </a:rPr>
              <a:t>Introduction </a:t>
            </a:r>
            <a:endParaRPr lang="en-GB" dirty="0">
              <a:solidFill>
                <a:srgbClr val="FF0000"/>
              </a:solidFill>
            </a:endParaRPr>
          </a:p>
        </p:txBody>
      </p:sp>
      <p:sp>
        <p:nvSpPr>
          <p:cNvPr id="3" name="Content Placeholder 2"/>
          <p:cNvSpPr>
            <a:spLocks noGrp="1"/>
          </p:cNvSpPr>
          <p:nvPr>
            <p:ph idx="1"/>
          </p:nvPr>
        </p:nvSpPr>
        <p:spPr>
          <a:xfrm>
            <a:off x="0" y="1690688"/>
            <a:ext cx="11772900" cy="4558960"/>
          </a:xfrm>
        </p:spPr>
        <p:txBody>
          <a:bodyPr>
            <a:normAutofit/>
          </a:bodyPr>
          <a:lstStyle/>
          <a:p>
            <a:pPr>
              <a:lnSpc>
                <a:spcPct val="100000"/>
              </a:lnSpc>
              <a:buFont typeface="Wingdings" panose="05000000000000000000" pitchFamily="2" charset="2"/>
              <a:buChar char="§"/>
            </a:pPr>
            <a:r>
              <a:rPr lang="en-US" sz="2400" dirty="0" smtClean="0"/>
              <a:t>To </a:t>
            </a:r>
            <a:r>
              <a:rPr lang="en-US" sz="2400" dirty="0"/>
              <a:t>understand </a:t>
            </a:r>
            <a:r>
              <a:rPr lang="en-US" sz="2400" dirty="0" err="1"/>
              <a:t>Cyclomatic</a:t>
            </a:r>
            <a:r>
              <a:rPr lang="en-US" sz="2400" dirty="0"/>
              <a:t> Complexity, lets first understand -</a:t>
            </a:r>
          </a:p>
          <a:p>
            <a:pPr lvl="3">
              <a:lnSpc>
                <a:spcPct val="100000"/>
              </a:lnSpc>
              <a:buFont typeface="Wingdings" panose="05000000000000000000" pitchFamily="2" charset="2"/>
              <a:buChar char="§"/>
            </a:pPr>
            <a:r>
              <a:rPr lang="en-US" sz="2400" b="1" i="1" dirty="0">
                <a:solidFill>
                  <a:srgbClr val="00B050"/>
                </a:solidFill>
              </a:rPr>
              <a:t>What is Software Metric?</a:t>
            </a:r>
          </a:p>
          <a:p>
            <a:pPr>
              <a:lnSpc>
                <a:spcPct val="100000"/>
              </a:lnSpc>
              <a:buFont typeface="Wingdings" panose="05000000000000000000" pitchFamily="2" charset="2"/>
              <a:buChar char="§"/>
            </a:pPr>
            <a:r>
              <a:rPr lang="en-US" sz="2400" dirty="0"/>
              <a:t>Measurement is nothing but quantitative indication of size / dimension / capacity of an attribute of a product / process. Software metric is defined as a quantitative measure of an attribute a software system possesses with respect to Cost, Quality, Size and Schedule</a:t>
            </a:r>
            <a:r>
              <a:rPr lang="en-US" sz="2400" dirty="0" smtClean="0"/>
              <a:t>.</a:t>
            </a:r>
          </a:p>
          <a:p>
            <a:pPr>
              <a:lnSpc>
                <a:spcPct val="100000"/>
              </a:lnSpc>
              <a:buFont typeface="Wingdings" panose="05000000000000000000" pitchFamily="2" charset="2"/>
              <a:buChar char="§"/>
            </a:pPr>
            <a:r>
              <a:rPr lang="en-US" sz="2400" dirty="0" smtClean="0"/>
              <a:t>Example;</a:t>
            </a:r>
          </a:p>
          <a:p>
            <a:pPr marL="631825" indent="-93663">
              <a:lnSpc>
                <a:spcPct val="100000"/>
              </a:lnSpc>
              <a:buFont typeface="Wingdings" panose="05000000000000000000" pitchFamily="2" charset="2"/>
              <a:buChar char="§"/>
            </a:pPr>
            <a:r>
              <a:rPr lang="en-US" sz="2400" i="1" dirty="0">
                <a:solidFill>
                  <a:srgbClr val="FF0000"/>
                </a:solidFill>
              </a:rPr>
              <a:t>Measure - No. of Errors</a:t>
            </a:r>
          </a:p>
          <a:p>
            <a:pPr marL="631825" indent="-93663">
              <a:lnSpc>
                <a:spcPct val="100000"/>
              </a:lnSpc>
              <a:buFont typeface="Wingdings" panose="05000000000000000000" pitchFamily="2" charset="2"/>
              <a:buChar char="§"/>
            </a:pPr>
            <a:r>
              <a:rPr lang="en-US" sz="2400" i="1" dirty="0">
                <a:solidFill>
                  <a:srgbClr val="FF0000"/>
                </a:solidFill>
              </a:rPr>
              <a:t>Metrics - No. of Errors found per person</a:t>
            </a:r>
            <a:endParaRPr lang="en-US" sz="2400" i="1" dirty="0">
              <a:solidFill>
                <a:srgbClr val="FF0000"/>
              </a:solidFill>
            </a:endParaRPr>
          </a:p>
        </p:txBody>
      </p:sp>
    </p:spTree>
    <p:extLst>
      <p:ext uri="{BB962C8B-B14F-4D97-AF65-F5344CB8AC3E}">
        <p14:creationId xmlns:p14="http://schemas.microsoft.com/office/powerpoint/2010/main" val="29167326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What is </a:t>
            </a:r>
            <a:r>
              <a:rPr lang="en-GB" dirty="0" err="1"/>
              <a:t>Cyclomatic</a:t>
            </a:r>
            <a:r>
              <a:rPr lang="en-GB" dirty="0"/>
              <a:t> Complexity?</a:t>
            </a:r>
          </a:p>
        </p:txBody>
      </p:sp>
      <p:sp>
        <p:nvSpPr>
          <p:cNvPr id="3" name="Content Placeholder 2"/>
          <p:cNvSpPr>
            <a:spLocks noGrp="1"/>
          </p:cNvSpPr>
          <p:nvPr>
            <p:ph idx="1"/>
          </p:nvPr>
        </p:nvSpPr>
        <p:spPr>
          <a:xfrm>
            <a:off x="0" y="1690688"/>
            <a:ext cx="11772900" cy="4558960"/>
          </a:xfrm>
        </p:spPr>
        <p:txBody>
          <a:bodyPr>
            <a:normAutofit/>
          </a:bodyPr>
          <a:lstStyle/>
          <a:p>
            <a:pPr algn="just">
              <a:buFont typeface="Wingdings" panose="05000000000000000000" pitchFamily="2" charset="2"/>
              <a:buChar char="§"/>
            </a:pPr>
            <a:r>
              <a:rPr lang="en-US" sz="2400" dirty="0" err="1" smtClean="0"/>
              <a:t>Cyclomatic</a:t>
            </a:r>
            <a:r>
              <a:rPr lang="en-US" sz="2400" dirty="0" smtClean="0"/>
              <a:t> </a:t>
            </a:r>
            <a:r>
              <a:rPr lang="en-US" sz="2400" dirty="0"/>
              <a:t>complexity is </a:t>
            </a:r>
            <a:r>
              <a:rPr lang="en-US" sz="2400" dirty="0" smtClean="0"/>
              <a:t>a software metric used to indicate the complexity of a program.</a:t>
            </a:r>
          </a:p>
          <a:p>
            <a:pPr algn="just">
              <a:buFont typeface="Wingdings" panose="05000000000000000000" pitchFamily="2" charset="2"/>
              <a:buChar char="§"/>
            </a:pPr>
            <a:r>
              <a:rPr lang="en-US" sz="2400" dirty="0" smtClean="0"/>
              <a:t>It is a quantitative measure of the number of linearly independent paths through a program’s source code.</a:t>
            </a:r>
          </a:p>
          <a:p>
            <a:pPr algn="just">
              <a:buFont typeface="Wingdings" panose="05000000000000000000" pitchFamily="2" charset="2"/>
              <a:buChar char="§"/>
            </a:pPr>
            <a:r>
              <a:rPr lang="en-US" sz="2400" dirty="0" smtClean="0"/>
              <a:t>It was developed by Thomas J. McCabe, Sr. 1976.</a:t>
            </a:r>
            <a:endParaRPr lang="en-US" sz="2400" dirty="0"/>
          </a:p>
          <a:p>
            <a:pPr algn="just">
              <a:buFont typeface="Wingdings" panose="05000000000000000000" pitchFamily="2" charset="2"/>
              <a:buChar char="§"/>
            </a:pPr>
            <a:r>
              <a:rPr lang="en-US" sz="2400" dirty="0" err="1" smtClean="0"/>
              <a:t>Cyclomatic</a:t>
            </a:r>
            <a:r>
              <a:rPr lang="en-US" sz="2400" dirty="0" smtClean="0"/>
              <a:t> complexity is computed using the control flow graph of the program: the nodes of the graph correspond to indivisible groups of commands of a program, and a directed edge connects two nodes if the second command might be executed immediately after the first command.</a:t>
            </a:r>
          </a:p>
          <a:p>
            <a:pPr algn="just">
              <a:buFont typeface="Wingdings" panose="05000000000000000000" pitchFamily="2" charset="2"/>
              <a:buChar char="§"/>
            </a:pPr>
            <a:r>
              <a:rPr lang="en-US" sz="2400" dirty="0" err="1" smtClean="0"/>
              <a:t>Cyclomatic</a:t>
            </a:r>
            <a:r>
              <a:rPr lang="en-US" sz="2400" dirty="0" smtClean="0"/>
              <a:t> complexity may also be applied to individual </a:t>
            </a:r>
            <a:r>
              <a:rPr lang="en-US" sz="2400" b="1" dirty="0" smtClean="0">
                <a:solidFill>
                  <a:srgbClr val="FF0000"/>
                </a:solidFill>
              </a:rPr>
              <a:t>functions, modules, methods or classes </a:t>
            </a:r>
            <a:r>
              <a:rPr lang="en-US" sz="2400" dirty="0" smtClean="0"/>
              <a:t>within a program. </a:t>
            </a:r>
            <a:endParaRPr lang="en-US" sz="2400" dirty="0" smtClean="0">
              <a:solidFill>
                <a:srgbClr val="FF0000"/>
              </a:solidFill>
            </a:endParaRPr>
          </a:p>
        </p:txBody>
      </p:sp>
    </p:spTree>
    <p:extLst>
      <p:ext uri="{BB962C8B-B14F-4D97-AF65-F5344CB8AC3E}">
        <p14:creationId xmlns:p14="http://schemas.microsoft.com/office/powerpoint/2010/main" val="21423904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a:t>
            </a:r>
            <a:endParaRPr lang="en-GB" dirty="0"/>
          </a:p>
        </p:txBody>
      </p:sp>
      <p:sp>
        <p:nvSpPr>
          <p:cNvPr id="3" name="Content Placeholder 2"/>
          <p:cNvSpPr>
            <a:spLocks noGrp="1"/>
          </p:cNvSpPr>
          <p:nvPr>
            <p:ph idx="1"/>
          </p:nvPr>
        </p:nvSpPr>
        <p:spPr>
          <a:xfrm>
            <a:off x="0" y="1690688"/>
            <a:ext cx="11772900" cy="4558960"/>
          </a:xfrm>
        </p:spPr>
        <p:txBody>
          <a:bodyPr>
            <a:normAutofit/>
          </a:bodyPr>
          <a:lstStyle/>
          <a:p>
            <a:pPr algn="just">
              <a:lnSpc>
                <a:spcPct val="100000"/>
              </a:lnSpc>
              <a:buFont typeface="Wingdings" panose="05000000000000000000" pitchFamily="2" charset="2"/>
              <a:buChar char="§"/>
            </a:pPr>
            <a:r>
              <a:rPr lang="en-US" sz="2400" dirty="0" err="1"/>
              <a:t>Cyclomatic</a:t>
            </a:r>
            <a:r>
              <a:rPr lang="en-US" sz="2400" dirty="0"/>
              <a:t> complexity is a source code complexity measurement that is being correlated to a number of coding errors. </a:t>
            </a:r>
            <a:endParaRPr lang="en-US" sz="2400" dirty="0" smtClean="0"/>
          </a:p>
          <a:p>
            <a:pPr algn="just">
              <a:lnSpc>
                <a:spcPct val="100000"/>
              </a:lnSpc>
              <a:buFont typeface="Wingdings" panose="05000000000000000000" pitchFamily="2" charset="2"/>
              <a:buChar char="§"/>
            </a:pPr>
            <a:r>
              <a:rPr lang="en-US" sz="2400" dirty="0" smtClean="0"/>
              <a:t>It </a:t>
            </a:r>
            <a:r>
              <a:rPr lang="en-US" sz="2400" dirty="0"/>
              <a:t>is calculated by developing a Control Flow Graph of the code that measures the number of linearly-independent paths through a program module.</a:t>
            </a:r>
          </a:p>
          <a:p>
            <a:pPr algn="just">
              <a:lnSpc>
                <a:spcPct val="100000"/>
              </a:lnSpc>
              <a:buFont typeface="Wingdings" panose="05000000000000000000" pitchFamily="2" charset="2"/>
              <a:buChar char="§"/>
            </a:pPr>
            <a:endParaRPr lang="en-US" sz="2400" dirty="0"/>
          </a:p>
          <a:p>
            <a:pPr algn="just">
              <a:lnSpc>
                <a:spcPct val="100000"/>
              </a:lnSpc>
              <a:buFont typeface="Wingdings" panose="05000000000000000000" pitchFamily="2" charset="2"/>
              <a:buChar char="§"/>
            </a:pPr>
            <a:r>
              <a:rPr lang="en-US" sz="2400" dirty="0"/>
              <a:t>Lower the Program's </a:t>
            </a:r>
            <a:r>
              <a:rPr lang="en-US" sz="2400" dirty="0" err="1"/>
              <a:t>cyclomatic</a:t>
            </a:r>
            <a:r>
              <a:rPr lang="en-US" sz="2400" dirty="0"/>
              <a:t> complexity, lower the risk to modify and easier to understand. It can be represented using the below formula:</a:t>
            </a:r>
          </a:p>
        </p:txBody>
      </p:sp>
    </p:spTree>
    <p:extLst>
      <p:ext uri="{BB962C8B-B14F-4D97-AF65-F5344CB8AC3E}">
        <p14:creationId xmlns:p14="http://schemas.microsoft.com/office/powerpoint/2010/main" val="38095245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a:t>
            </a:r>
            <a:endParaRPr lang="en-GB" dirty="0"/>
          </a:p>
        </p:txBody>
      </p:sp>
      <p:sp>
        <p:nvSpPr>
          <p:cNvPr id="3" name="Content Placeholder 2"/>
          <p:cNvSpPr>
            <a:spLocks noGrp="1"/>
          </p:cNvSpPr>
          <p:nvPr>
            <p:ph idx="1"/>
          </p:nvPr>
        </p:nvSpPr>
        <p:spPr>
          <a:xfrm>
            <a:off x="0" y="1497505"/>
            <a:ext cx="11772900" cy="4558960"/>
          </a:xfrm>
        </p:spPr>
        <p:txBody>
          <a:bodyPr>
            <a:normAutofit/>
          </a:bodyPr>
          <a:lstStyle/>
          <a:p>
            <a:pPr algn="just">
              <a:buFont typeface="Wingdings" panose="05000000000000000000" pitchFamily="2" charset="2"/>
              <a:buChar char="§"/>
            </a:pPr>
            <a:r>
              <a:rPr lang="en-US" sz="2400" dirty="0"/>
              <a:t>The </a:t>
            </a:r>
            <a:r>
              <a:rPr lang="en-US" sz="2400" dirty="0" err="1"/>
              <a:t>cyclomatic</a:t>
            </a:r>
            <a:r>
              <a:rPr lang="en-US" sz="2400" dirty="0"/>
              <a:t> complexity of a section of source code is the number of linearly independent paths within it—where "linearly independent" means that each path has at least one edge that is not in one of the other paths. </a:t>
            </a:r>
            <a:endParaRPr lang="en-US" sz="2400" dirty="0" smtClean="0"/>
          </a:p>
          <a:p>
            <a:pPr algn="just">
              <a:buFont typeface="Wingdings" panose="05000000000000000000" pitchFamily="2" charset="2"/>
              <a:buChar char="§"/>
            </a:pPr>
            <a:r>
              <a:rPr lang="en-US" sz="2400" dirty="0" smtClean="0"/>
              <a:t>For </a:t>
            </a:r>
            <a:r>
              <a:rPr lang="en-US" sz="2400" dirty="0"/>
              <a:t>instance, if the source code contained no control flow statements (conditionals or decision points), the complexity would be 1, since there would be only a single path through the code. </a:t>
            </a:r>
            <a:endParaRPr lang="en-US" sz="2400" dirty="0" smtClean="0"/>
          </a:p>
          <a:p>
            <a:pPr algn="just">
              <a:buFont typeface="Wingdings" panose="05000000000000000000" pitchFamily="2" charset="2"/>
              <a:buChar char="§"/>
            </a:pPr>
            <a:r>
              <a:rPr lang="en-US" sz="2400" dirty="0" smtClean="0"/>
              <a:t>If </a:t>
            </a:r>
            <a:r>
              <a:rPr lang="en-US" sz="2400" dirty="0"/>
              <a:t>the code had one single-condition IF statement, there would be two paths through the code: one where the IF statement evaluates to TRUE and another one where it evaluates to FALSE, so the complexity would be 2. </a:t>
            </a:r>
            <a:endParaRPr lang="en-US" sz="2400" dirty="0" smtClean="0"/>
          </a:p>
          <a:p>
            <a:pPr algn="just">
              <a:buFont typeface="Wingdings" panose="05000000000000000000" pitchFamily="2" charset="2"/>
              <a:buChar char="§"/>
            </a:pPr>
            <a:r>
              <a:rPr lang="en-US" sz="2400" dirty="0" smtClean="0"/>
              <a:t>Two </a:t>
            </a:r>
            <a:r>
              <a:rPr lang="en-US" sz="2400" dirty="0"/>
              <a:t>nested single-condition IFs, or one IF with two conditions, would produce a complexity of 3.</a:t>
            </a:r>
          </a:p>
          <a:p>
            <a:pPr algn="just">
              <a:buFont typeface="Wingdings" panose="05000000000000000000" pitchFamily="2" charset="2"/>
              <a:buChar char="§"/>
            </a:pPr>
            <a:endParaRPr lang="en-US" sz="2400" dirty="0"/>
          </a:p>
        </p:txBody>
      </p:sp>
    </p:spTree>
    <p:extLst>
      <p:ext uri="{BB962C8B-B14F-4D97-AF65-F5344CB8AC3E}">
        <p14:creationId xmlns:p14="http://schemas.microsoft.com/office/powerpoint/2010/main" val="37501494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a:t>
            </a:r>
            <a:endParaRPr lang="en-GB" dirty="0"/>
          </a:p>
        </p:txBody>
      </p:sp>
      <p:sp>
        <p:nvSpPr>
          <p:cNvPr id="3" name="Content Placeholder 2"/>
          <p:cNvSpPr>
            <a:spLocks noGrp="1"/>
          </p:cNvSpPr>
          <p:nvPr>
            <p:ph idx="1"/>
          </p:nvPr>
        </p:nvSpPr>
        <p:spPr>
          <a:xfrm>
            <a:off x="0" y="1497505"/>
            <a:ext cx="11772900" cy="4558960"/>
          </a:xfrm>
        </p:spPr>
        <p:txBody>
          <a:bodyPr>
            <a:normAutofit lnSpcReduction="10000"/>
          </a:bodyPr>
          <a:lstStyle/>
          <a:p>
            <a:pPr algn="just">
              <a:lnSpc>
                <a:spcPct val="100000"/>
              </a:lnSpc>
              <a:buFont typeface="Wingdings" panose="05000000000000000000" pitchFamily="2" charset="2"/>
              <a:buChar char="§"/>
            </a:pPr>
            <a:r>
              <a:rPr lang="en-US" sz="2400" dirty="0"/>
              <a:t>Mathematically, the </a:t>
            </a:r>
            <a:r>
              <a:rPr lang="en-US" sz="2400" dirty="0" err="1"/>
              <a:t>cyclomatic</a:t>
            </a:r>
            <a:r>
              <a:rPr lang="en-US" sz="2400" dirty="0"/>
              <a:t> complexity of a structured </a:t>
            </a:r>
            <a:r>
              <a:rPr lang="en-US" sz="2400" dirty="0" smtClean="0"/>
              <a:t>program is </a:t>
            </a:r>
            <a:r>
              <a:rPr lang="en-US" sz="2400" dirty="0"/>
              <a:t>defined with reference to the control flow graph of the program, a directed graph containing the basic blocks of the program, with an edge between two basic blocks if control may pass from the first to the second. The complexity M is then defined </a:t>
            </a:r>
            <a:r>
              <a:rPr lang="en-US" sz="2400" dirty="0" smtClean="0"/>
              <a:t>as</a:t>
            </a:r>
          </a:p>
          <a:p>
            <a:pPr marL="0" indent="981075" algn="just">
              <a:buNone/>
            </a:pPr>
            <a:r>
              <a:rPr lang="en-US" sz="2400" dirty="0" err="1">
                <a:solidFill>
                  <a:srgbClr val="FF0000"/>
                </a:solidFill>
              </a:rPr>
              <a:t>Cyclomatic</a:t>
            </a:r>
            <a:r>
              <a:rPr lang="en-US" sz="2400" dirty="0">
                <a:solidFill>
                  <a:srgbClr val="FF0000"/>
                </a:solidFill>
              </a:rPr>
              <a:t> complexity </a:t>
            </a:r>
            <a:r>
              <a:rPr lang="en-US" sz="2400" b="1" dirty="0">
                <a:solidFill>
                  <a:srgbClr val="00B050"/>
                </a:solidFill>
              </a:rPr>
              <a:t>= </a:t>
            </a:r>
            <a:r>
              <a:rPr lang="en-US" sz="2400" b="1" dirty="0">
                <a:solidFill>
                  <a:srgbClr val="00B0F0"/>
                </a:solidFill>
              </a:rPr>
              <a:t>E - N + 2*P </a:t>
            </a:r>
          </a:p>
          <a:p>
            <a:pPr marL="0" indent="981075" algn="just">
              <a:buNone/>
            </a:pPr>
            <a:r>
              <a:rPr lang="en-US" sz="2400" dirty="0">
                <a:solidFill>
                  <a:srgbClr val="FF0000"/>
                </a:solidFill>
              </a:rPr>
              <a:t>where,</a:t>
            </a:r>
          </a:p>
          <a:p>
            <a:pPr marL="0" indent="981075" algn="just">
              <a:buNone/>
            </a:pPr>
            <a:r>
              <a:rPr lang="en-US" sz="2400" dirty="0">
                <a:solidFill>
                  <a:srgbClr val="FF0000"/>
                </a:solidFill>
              </a:rPr>
              <a:t>  E = number of edges in the flow graph.</a:t>
            </a:r>
          </a:p>
          <a:p>
            <a:pPr marL="0" indent="981075" algn="just">
              <a:buNone/>
            </a:pPr>
            <a:r>
              <a:rPr lang="en-US" sz="2400" dirty="0">
                <a:solidFill>
                  <a:srgbClr val="FF0000"/>
                </a:solidFill>
              </a:rPr>
              <a:t>  N = number of nodes in the flow graph.</a:t>
            </a:r>
          </a:p>
          <a:p>
            <a:pPr marL="0" indent="981075" algn="just">
              <a:buNone/>
            </a:pPr>
            <a:r>
              <a:rPr lang="en-US" sz="2400" dirty="0">
                <a:solidFill>
                  <a:srgbClr val="FF0000"/>
                </a:solidFill>
              </a:rPr>
              <a:t>  P = number of nodes that have exit points</a:t>
            </a:r>
          </a:p>
          <a:p>
            <a:pPr marL="0" indent="981075" algn="just">
              <a:buNone/>
            </a:pPr>
            <a:r>
              <a:rPr lang="en-US" sz="2400" i="1" dirty="0">
                <a:solidFill>
                  <a:srgbClr val="00B050"/>
                </a:solidFill>
              </a:rPr>
              <a:t>Note: for a single program (or subroutine or method), P is always equal to 1. so simple formula for a single subroutine is M = E-N+P</a:t>
            </a:r>
          </a:p>
          <a:p>
            <a:pPr marL="0" indent="0" algn="just">
              <a:lnSpc>
                <a:spcPct val="100000"/>
              </a:lnSpc>
              <a:buNone/>
            </a:pPr>
            <a:endParaRPr lang="en-US" sz="2400" dirty="0"/>
          </a:p>
        </p:txBody>
      </p:sp>
    </p:spTree>
    <p:extLst>
      <p:ext uri="{BB962C8B-B14F-4D97-AF65-F5344CB8AC3E}">
        <p14:creationId xmlns:p14="http://schemas.microsoft.com/office/powerpoint/2010/main" val="38040997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a:t>
            </a:r>
            <a:endParaRPr lang="en-GB" dirty="0"/>
          </a:p>
        </p:txBody>
      </p:sp>
      <p:sp>
        <p:nvSpPr>
          <p:cNvPr id="3" name="Content Placeholder 2"/>
          <p:cNvSpPr>
            <a:spLocks noGrp="1"/>
          </p:cNvSpPr>
          <p:nvPr>
            <p:ph idx="1"/>
          </p:nvPr>
        </p:nvSpPr>
        <p:spPr>
          <a:xfrm>
            <a:off x="0" y="1497505"/>
            <a:ext cx="11772900" cy="4558960"/>
          </a:xfrm>
        </p:spPr>
        <p:txBody>
          <a:bodyPr>
            <a:normAutofit/>
          </a:bodyPr>
          <a:lstStyle/>
          <a:p>
            <a:pPr algn="just">
              <a:buFont typeface="Wingdings" panose="05000000000000000000" pitchFamily="2" charset="2"/>
              <a:buChar char="§"/>
            </a:pPr>
            <a:r>
              <a:rPr lang="en-US" sz="2400" dirty="0"/>
              <a:t>An alternative formulation is to use a graph in which each exit point is connected back to the entry point. In this case, the graph is strongly connected, and the </a:t>
            </a:r>
            <a:r>
              <a:rPr lang="en-US" sz="2400" i="1" dirty="0" err="1">
                <a:solidFill>
                  <a:srgbClr val="FF0000"/>
                </a:solidFill>
              </a:rPr>
              <a:t>cyclomatic</a:t>
            </a:r>
            <a:r>
              <a:rPr lang="en-US" sz="2400" i="1" dirty="0">
                <a:solidFill>
                  <a:srgbClr val="FF0000"/>
                </a:solidFill>
              </a:rPr>
              <a:t> complexity </a:t>
            </a:r>
            <a:r>
              <a:rPr lang="en-US" sz="2400" dirty="0"/>
              <a:t>of the program is equal to the </a:t>
            </a:r>
            <a:r>
              <a:rPr lang="en-US" sz="2400" i="1" dirty="0" err="1">
                <a:solidFill>
                  <a:srgbClr val="FF0000"/>
                </a:solidFill>
              </a:rPr>
              <a:t>cyclomatic</a:t>
            </a:r>
            <a:r>
              <a:rPr lang="en-US" sz="2400" i="1" dirty="0">
                <a:solidFill>
                  <a:srgbClr val="FF0000"/>
                </a:solidFill>
              </a:rPr>
              <a:t> number </a:t>
            </a:r>
            <a:r>
              <a:rPr lang="en-US" sz="2400" dirty="0"/>
              <a:t>of its graph (also known as the first </a:t>
            </a:r>
            <a:r>
              <a:rPr lang="en-US" sz="2400" dirty="0" err="1"/>
              <a:t>Betti</a:t>
            </a:r>
            <a:r>
              <a:rPr lang="en-US" sz="2400" dirty="0"/>
              <a:t> number), which is defined </a:t>
            </a:r>
            <a:r>
              <a:rPr lang="en-US" sz="2400" dirty="0" smtClean="0"/>
              <a:t>as</a:t>
            </a:r>
          </a:p>
          <a:p>
            <a:pPr marL="0" indent="0" algn="just">
              <a:buNone/>
            </a:pPr>
            <a:endParaRPr lang="en-US" sz="2400" dirty="0"/>
          </a:p>
          <a:p>
            <a:pPr lvl="5" algn="just">
              <a:buFont typeface="Wingdings" panose="05000000000000000000" pitchFamily="2" charset="2"/>
              <a:buChar char="§"/>
            </a:pPr>
            <a:r>
              <a:rPr lang="en-US" sz="2000" dirty="0"/>
              <a:t>M = E − N + P</a:t>
            </a:r>
            <a:r>
              <a:rPr lang="en-US" sz="2000" dirty="0" smtClean="0"/>
              <a:t>.</a:t>
            </a:r>
          </a:p>
          <a:p>
            <a:pPr algn="just">
              <a:buFont typeface="Wingdings" panose="05000000000000000000" pitchFamily="2" charset="2"/>
              <a:buChar char="§"/>
            </a:pPr>
            <a:r>
              <a:rPr lang="en-US" sz="2400" dirty="0" err="1"/>
              <a:t>Cyclomatic</a:t>
            </a:r>
            <a:r>
              <a:rPr lang="en-US" sz="2400" dirty="0"/>
              <a:t> complexity may, however, be applied to several such programs or subprograms at the same time (e.g., to all of the methods in a class), and in these cases </a:t>
            </a:r>
            <a:r>
              <a:rPr lang="en-US" sz="2400" i="1" dirty="0"/>
              <a:t>P</a:t>
            </a:r>
            <a:r>
              <a:rPr lang="en-US" sz="2400" dirty="0"/>
              <a:t> will be equal to the </a:t>
            </a:r>
            <a:r>
              <a:rPr lang="en-US" sz="2400" i="1" dirty="0">
                <a:solidFill>
                  <a:srgbClr val="FF0000"/>
                </a:solidFill>
              </a:rPr>
              <a:t>number of programs in question</a:t>
            </a:r>
            <a:r>
              <a:rPr lang="en-US" sz="2400" dirty="0"/>
              <a:t>, as each subprogram will appear as a disconnected subset of the graph.</a:t>
            </a:r>
            <a:endParaRPr lang="en-US" sz="2400" dirty="0" smtClean="0"/>
          </a:p>
        </p:txBody>
      </p:sp>
    </p:spTree>
    <p:extLst>
      <p:ext uri="{BB962C8B-B14F-4D97-AF65-F5344CB8AC3E}">
        <p14:creationId xmlns:p14="http://schemas.microsoft.com/office/powerpoint/2010/main" val="31690466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a:t>
            </a:r>
            <a:endParaRPr lang="en-GB" dirty="0"/>
          </a:p>
        </p:txBody>
      </p:sp>
      <p:sp>
        <p:nvSpPr>
          <p:cNvPr id="3" name="Content Placeholder 2"/>
          <p:cNvSpPr>
            <a:spLocks noGrp="1"/>
          </p:cNvSpPr>
          <p:nvPr>
            <p:ph idx="1"/>
          </p:nvPr>
        </p:nvSpPr>
        <p:spPr>
          <a:xfrm>
            <a:off x="0" y="1497504"/>
            <a:ext cx="11772900" cy="5360495"/>
          </a:xfrm>
        </p:spPr>
        <p:txBody>
          <a:bodyPr>
            <a:normAutofit/>
          </a:bodyPr>
          <a:lstStyle/>
          <a:p>
            <a:pPr algn="just">
              <a:buFont typeface="Wingdings" panose="05000000000000000000" pitchFamily="2" charset="2"/>
              <a:buChar char="§"/>
            </a:pPr>
            <a:r>
              <a:rPr lang="en-US" sz="2400" dirty="0"/>
              <a:t>McCabe showed that the </a:t>
            </a:r>
            <a:r>
              <a:rPr lang="en-US" sz="2400" dirty="0" err="1"/>
              <a:t>cyclomatic</a:t>
            </a:r>
            <a:r>
              <a:rPr lang="en-US" sz="2400" dirty="0"/>
              <a:t> complexity of any structured program with only one entry point and one exit point is equal to the number of decision points (i.e., "if" statements or conditional loops) contained in that program plus one. </a:t>
            </a:r>
            <a:endParaRPr lang="en-US" sz="2400" dirty="0" smtClean="0"/>
          </a:p>
          <a:p>
            <a:pPr algn="just">
              <a:buFont typeface="Wingdings" panose="05000000000000000000" pitchFamily="2" charset="2"/>
              <a:buChar char="§"/>
            </a:pPr>
            <a:r>
              <a:rPr lang="en-US" sz="2400" dirty="0" smtClean="0"/>
              <a:t>However</a:t>
            </a:r>
            <a:r>
              <a:rPr lang="en-US" sz="2400" dirty="0"/>
              <a:t>, this is true only for decision points counted at the lowest, machine-level instructions</a:t>
            </a:r>
            <a:r>
              <a:rPr lang="en-US" sz="2400" dirty="0" smtClean="0"/>
              <a:t>. </a:t>
            </a:r>
          </a:p>
          <a:p>
            <a:pPr algn="just">
              <a:buFont typeface="Wingdings" panose="05000000000000000000" pitchFamily="2" charset="2"/>
              <a:buChar char="§"/>
            </a:pPr>
            <a:r>
              <a:rPr lang="en-US" sz="2400" dirty="0" smtClean="0"/>
              <a:t>Decisions </a:t>
            </a:r>
            <a:r>
              <a:rPr lang="en-US" sz="2400" dirty="0"/>
              <a:t>involving compound predicates like those found in high-level languages like IF cond1 AND cond2 THEN ... should be counted in terms of predicate variables involved, i.e. in this example one should count two decision points, because at machine level it is equivalent to IF cond1 THEN IF cond2 THEN </a:t>
            </a:r>
            <a:r>
              <a:rPr lang="en-US" sz="2400" dirty="0" smtClean="0"/>
              <a:t>....</a:t>
            </a:r>
            <a:endParaRPr lang="en-US" sz="2400" dirty="0"/>
          </a:p>
          <a:p>
            <a:pPr algn="just">
              <a:buFont typeface="Wingdings" panose="05000000000000000000" pitchFamily="2" charset="2"/>
              <a:buChar char="§"/>
            </a:pPr>
            <a:endParaRPr lang="en-US" sz="2400" dirty="0"/>
          </a:p>
          <a:p>
            <a:pPr algn="just">
              <a:buFont typeface="Wingdings" panose="05000000000000000000" pitchFamily="2" charset="2"/>
              <a:buChar char="§"/>
            </a:pPr>
            <a:endParaRPr lang="en-US" sz="2400" dirty="0" smtClean="0"/>
          </a:p>
        </p:txBody>
      </p:sp>
    </p:spTree>
    <p:extLst>
      <p:ext uri="{BB962C8B-B14F-4D97-AF65-F5344CB8AC3E}">
        <p14:creationId xmlns:p14="http://schemas.microsoft.com/office/powerpoint/2010/main" val="144181616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15847</TotalTime>
  <Words>1809</Words>
  <Application>Microsoft Office PowerPoint</Application>
  <PresentationFormat>Widescreen</PresentationFormat>
  <Paragraphs>207</Paragraphs>
  <Slides>28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Arial</vt:lpstr>
      <vt:lpstr>Calibri</vt:lpstr>
      <vt:lpstr>Calibri Light</vt:lpstr>
      <vt:lpstr>Times New Roman</vt:lpstr>
      <vt:lpstr>Wingdings</vt:lpstr>
      <vt:lpstr>Office Theme</vt:lpstr>
      <vt:lpstr>Control Flow Testing Techniques  Seng 4112   Lecture Four</vt:lpstr>
      <vt:lpstr>Outlines   </vt:lpstr>
      <vt:lpstr>Introduction </vt:lpstr>
      <vt:lpstr>What is Cyclomatic Complexity?</vt:lpstr>
      <vt:lpstr>…</vt:lpstr>
      <vt:lpstr>…</vt:lpstr>
      <vt:lpstr>…</vt:lpstr>
      <vt:lpstr>…</vt:lpstr>
      <vt:lpstr>…</vt:lpstr>
      <vt:lpstr>…</vt:lpstr>
      <vt:lpstr>…</vt:lpstr>
      <vt:lpstr>…</vt:lpstr>
      <vt:lpstr>Flow graph notation for a program:</vt:lpstr>
      <vt:lpstr>How to Calculate Cyclomatic Complexity</vt:lpstr>
      <vt:lpstr>Example: </vt:lpstr>
      <vt:lpstr>--- </vt:lpstr>
      <vt:lpstr>Properties of Cyclomatic complexity:</vt:lpstr>
      <vt:lpstr>How this metric is useful for software testing?</vt:lpstr>
      <vt:lpstr>Example:</vt:lpstr>
      <vt:lpstr>Steps to be followed:</vt:lpstr>
      <vt:lpstr>More on V (G):</vt:lpstr>
      <vt:lpstr>Following table gives overview on the complexity number and corresponding meaning of v (G):</vt:lpstr>
      <vt:lpstr>Example :</vt:lpstr>
      <vt:lpstr>…</vt:lpstr>
      <vt:lpstr>Tools for Cyclomatic Complexity calculation:</vt:lpstr>
      <vt:lpstr>Uses of Cyclomatic Complexity:</vt:lpstr>
      <vt:lpstr>Conclusion: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Fani</dc:creator>
  <cp:lastModifiedBy>GL</cp:lastModifiedBy>
  <cp:revision>411</cp:revision>
  <dcterms:created xsi:type="dcterms:W3CDTF">2018-10-25T13:04:31Z</dcterms:created>
  <dcterms:modified xsi:type="dcterms:W3CDTF">2020-04-26T14:42:27Z</dcterms:modified>
</cp:coreProperties>
</file>