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3" r:id="rId3"/>
    <p:sldId id="293" r:id="rId4"/>
    <p:sldId id="257" r:id="rId5"/>
    <p:sldId id="331" r:id="rId6"/>
    <p:sldId id="327" r:id="rId7"/>
    <p:sldId id="328" r:id="rId8"/>
    <p:sldId id="325" r:id="rId9"/>
    <p:sldId id="326" r:id="rId10"/>
    <p:sldId id="329" r:id="rId11"/>
    <p:sldId id="333" r:id="rId12"/>
    <p:sldId id="334" r:id="rId13"/>
    <p:sldId id="335" r:id="rId14"/>
    <p:sldId id="336" r:id="rId15"/>
    <p:sldId id="341" r:id="rId16"/>
    <p:sldId id="337" r:id="rId17"/>
    <p:sldId id="338" r:id="rId18"/>
    <p:sldId id="339" r:id="rId19"/>
    <p:sldId id="340" r:id="rId20"/>
    <p:sldId id="330" r:id="rId21"/>
    <p:sldId id="324" r:id="rId22"/>
    <p:sldId id="332" r:id="rId23"/>
    <p:sldId id="289" r:id="rId24"/>
    <p:sldId id="290" r:id="rId25"/>
    <p:sldId id="310" r:id="rId26"/>
    <p:sldId id="311" r:id="rId27"/>
    <p:sldId id="27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1" d="100"/>
          <a:sy n="71" d="100"/>
        </p:scale>
        <p:origin x="492" y="60"/>
      </p:cViewPr>
      <p:guideLst/>
    </p:cSldViewPr>
  </p:slideViewPr>
  <p:notesTextViewPr>
    <p:cViewPr>
      <p:scale>
        <a:sx n="1" d="1"/>
        <a:sy n="1" d="1"/>
      </p:scale>
      <p:origin x="0" y="0"/>
    </p:cViewPr>
  </p:notesTextViewPr>
  <p:sorterViewPr>
    <p:cViewPr>
      <p:scale>
        <a:sx n="100" d="100"/>
        <a:sy n="100" d="100"/>
      </p:scale>
      <p:origin x="0" y="-93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793966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389866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423225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97608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E4BB49-D5F3-4A1A-8E75-10D12DEA2D6B}" type="datetimeFigureOut">
              <a:rPr lang="en-US" smtClean="0"/>
              <a:t>4/26/2020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747579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570383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E4BB49-D5F3-4A1A-8E75-10D12DEA2D6B}" type="datetimeFigureOut">
              <a:rPr lang="en-US" smtClean="0"/>
              <a:t>4/26/2020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2459064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E4BB49-D5F3-4A1A-8E75-10D12DEA2D6B}" type="datetimeFigureOut">
              <a:rPr lang="en-US" smtClean="0"/>
              <a:t>4/26/2020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3278971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4BB49-D5F3-4A1A-8E75-10D12DEA2D6B}" type="datetimeFigureOut">
              <a:rPr lang="en-US" smtClean="0"/>
              <a:t>4/26/2020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016309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1757129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4BB49-D5F3-4A1A-8E75-10D12DEA2D6B}" type="datetimeFigureOut">
              <a:rPr lang="en-US" smtClean="0"/>
              <a:t>4/26/2020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DA2000-3A3D-4204-87F5-D61E232AD0CA}" type="slidenum">
              <a:rPr lang="en-US" smtClean="0"/>
              <a:t>‹#›</a:t>
            </a:fld>
            <a:endParaRPr lang="en-US"/>
          </a:p>
        </p:txBody>
      </p:sp>
    </p:spTree>
    <p:extLst>
      <p:ext uri="{BB962C8B-B14F-4D97-AF65-F5344CB8AC3E}">
        <p14:creationId xmlns:p14="http://schemas.microsoft.com/office/powerpoint/2010/main" val="4233936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4BB49-D5F3-4A1A-8E75-10D12DEA2D6B}" type="datetimeFigureOut">
              <a:rPr lang="en-US" smtClean="0"/>
              <a:t>4/26/2020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A2000-3A3D-4204-87F5-D61E232AD0CA}" type="slidenum">
              <a:rPr lang="en-US" smtClean="0"/>
              <a:t>‹#›</a:t>
            </a:fld>
            <a:endParaRPr lang="en-US"/>
          </a:p>
        </p:txBody>
      </p:sp>
    </p:spTree>
    <p:extLst>
      <p:ext uri="{BB962C8B-B14F-4D97-AF65-F5344CB8AC3E}">
        <p14:creationId xmlns:p14="http://schemas.microsoft.com/office/powerpoint/2010/main" val="2863575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uru99.com/selenium-tutorial.html" TargetMode="External"/><Relationship Id="rId2" Type="http://schemas.openxmlformats.org/officeDocument/2006/relationships/hyperlink" Target="https://www.guru99.com/quick-test-professional-qtp-tutorial.html" TargetMode="External"/><Relationship Id="rId1" Type="http://schemas.openxmlformats.org/officeDocument/2006/relationships/slideLayout" Target="../slideLayouts/slideLayout2.xml"/><Relationship Id="rId5" Type="http://schemas.openxmlformats.org/officeDocument/2006/relationships/hyperlink" Target="https://www.guru99.com/jmeter-tutorials.html" TargetMode="External"/><Relationship Id="rId4" Type="http://schemas.openxmlformats.org/officeDocument/2006/relationships/hyperlink" Target="https://www.guru99.com/loadrunner-v12-tutorials.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oftwaretestingfundamentals.com/integration-testing/" TargetMode="External"/><Relationship Id="rId2" Type="http://schemas.openxmlformats.org/officeDocument/2006/relationships/hyperlink" Target="http://softwaretestingfundamentals.com/unit-testing/" TargetMode="External"/><Relationship Id="rId1" Type="http://schemas.openxmlformats.org/officeDocument/2006/relationships/slideLayout" Target="../slideLayouts/slideLayout2.xml"/><Relationship Id="rId4" Type="http://schemas.openxmlformats.org/officeDocument/2006/relationships/hyperlink" Target="http://softwaretestingfundamentals.com/system-testin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oftwaretestingfundamentals.com/differences-between-black-box-testing-and-white-box-testing/" TargetMode="External"/><Relationship Id="rId2" Type="http://schemas.openxmlformats.org/officeDocument/2006/relationships/hyperlink" Target="http://softwaretestingfundamentals.com/black-box-testin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guru99.com/regression-testing.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guru99.com/types-of-software-testing.html" TargetMode="External"/><Relationship Id="rId2" Type="http://schemas.openxmlformats.org/officeDocument/2006/relationships/hyperlink" Target="https://www.guru99.com/software-testing-life-cycle.html" TargetMode="External"/><Relationship Id="rId1" Type="http://schemas.openxmlformats.org/officeDocument/2006/relationships/slideLayout" Target="../slideLayouts/slideLayout2.xml"/><Relationship Id="rId4" Type="http://schemas.openxmlformats.org/officeDocument/2006/relationships/hyperlink" Target="https://www.guru99.com/what-everybody-ought-to-know-about-test-planing.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2062" y="2566257"/>
            <a:ext cx="9144000" cy="3106272"/>
          </a:xfrm>
        </p:spPr>
        <p:txBody>
          <a:bodyPr>
            <a:noAutofit/>
          </a:bodyPr>
          <a:lstStyle/>
          <a:p>
            <a:r>
              <a:rPr lang="en-US" sz="4000" b="1" dirty="0">
                <a:solidFill>
                  <a:srgbClr val="002060"/>
                </a:solidFill>
                <a:effectLst>
                  <a:glow rad="228600">
                    <a:schemeClr val="accent4">
                      <a:satMod val="175000"/>
                      <a:alpha val="40000"/>
                    </a:schemeClr>
                  </a:glow>
                </a:effectLst>
              </a:rPr>
              <a:t>Methods and Types of Software Testing</a:t>
            </a:r>
            <a:br>
              <a:rPr lang="en-US" sz="4000" b="1" dirty="0">
                <a:solidFill>
                  <a:srgbClr val="002060"/>
                </a:solidFill>
                <a:effectLst>
                  <a:glow rad="228600">
                    <a:schemeClr val="accent4">
                      <a:satMod val="175000"/>
                      <a:alpha val="40000"/>
                    </a:schemeClr>
                  </a:glow>
                </a:effectLst>
              </a:rPr>
            </a:br>
            <a:r>
              <a:rPr lang="en-US" sz="4000" b="1" dirty="0">
                <a:solidFill>
                  <a:srgbClr val="002060"/>
                </a:solidFill>
                <a:effectLst>
                  <a:glow rad="228600">
                    <a:schemeClr val="accent4">
                      <a:satMod val="175000"/>
                      <a:alpha val="40000"/>
                    </a:schemeClr>
                  </a:glow>
                </a:effectLst>
              </a:rPr>
              <a:t/>
            </a:r>
            <a:br>
              <a:rPr lang="en-US" sz="4000" b="1" dirty="0">
                <a:solidFill>
                  <a:srgbClr val="002060"/>
                </a:solidFill>
                <a:effectLst>
                  <a:glow rad="228600">
                    <a:schemeClr val="accent4">
                      <a:satMod val="175000"/>
                      <a:alpha val="40000"/>
                    </a:schemeClr>
                  </a:glow>
                </a:effectLst>
              </a:rPr>
            </a:br>
            <a:r>
              <a:rPr lang="en-US" sz="2400" b="1" dirty="0" err="1" smtClean="0">
                <a:solidFill>
                  <a:srgbClr val="002060"/>
                </a:solidFill>
                <a:effectLst>
                  <a:glow rad="228600">
                    <a:schemeClr val="accent4">
                      <a:satMod val="175000"/>
                      <a:alpha val="40000"/>
                    </a:schemeClr>
                  </a:glow>
                </a:effectLst>
              </a:rPr>
              <a:t>Seng</a:t>
            </a:r>
            <a:r>
              <a:rPr lang="en-US" sz="2400" b="1" dirty="0" smtClean="0">
                <a:solidFill>
                  <a:srgbClr val="002060"/>
                </a:solidFill>
                <a:effectLst>
                  <a:glow rad="228600">
                    <a:schemeClr val="accent4">
                      <a:satMod val="175000"/>
                      <a:alpha val="40000"/>
                    </a:schemeClr>
                  </a:glow>
                </a:effectLst>
              </a:rPr>
              <a:t> 4112</a:t>
            </a:r>
            <a:r>
              <a:rPr lang="en-US" sz="2400" dirty="0" smtClean="0"/>
              <a:t/>
            </a:r>
            <a:br>
              <a:rPr lang="en-US" sz="2400" dirty="0" smtClean="0"/>
            </a:br>
            <a:r>
              <a:rPr lang="en-US" sz="2400" dirty="0" smtClean="0"/>
              <a:t/>
            </a:r>
            <a:br>
              <a:rPr lang="en-US" sz="2400" dirty="0" smtClean="0"/>
            </a:br>
            <a:r>
              <a:rPr lang="en-US" sz="2400" dirty="0" smtClean="0"/>
              <a:t> </a:t>
            </a:r>
            <a:r>
              <a:rPr lang="en-US" sz="3200" b="1" dirty="0" smtClean="0">
                <a:effectLst>
                  <a:glow rad="139700">
                    <a:schemeClr val="accent2">
                      <a:satMod val="175000"/>
                      <a:alpha val="40000"/>
                    </a:schemeClr>
                  </a:glow>
                </a:effectLst>
              </a:rPr>
              <a:t>Lecture Three</a:t>
            </a:r>
            <a:endParaRPr lang="en-US"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4706" y="672353"/>
            <a:ext cx="1992650" cy="1735885"/>
          </a:xfrm>
          <a:prstGeom prst="rect">
            <a:avLst/>
          </a:prstGeom>
        </p:spPr>
      </p:pic>
      <p:sp>
        <p:nvSpPr>
          <p:cNvPr id="5" name="TextBox 4"/>
          <p:cNvSpPr txBox="1"/>
          <p:nvPr/>
        </p:nvSpPr>
        <p:spPr>
          <a:xfrm>
            <a:off x="9535144" y="5994502"/>
            <a:ext cx="2581836" cy="369332"/>
          </a:xfrm>
          <a:prstGeom prst="rect">
            <a:avLst/>
          </a:prstGeom>
          <a:noFill/>
        </p:spPr>
        <p:txBody>
          <a:bodyPr wrap="square" rtlCol="0">
            <a:spAutoFit/>
          </a:bodyPr>
          <a:lstStyle/>
          <a:p>
            <a:r>
              <a:rPr lang="en-US" b="1" dirty="0" err="1" smtClean="0">
                <a:effectLst>
                  <a:glow rad="139700">
                    <a:schemeClr val="accent2">
                      <a:satMod val="175000"/>
                      <a:alpha val="40000"/>
                    </a:schemeClr>
                  </a:glow>
                </a:effectLst>
              </a:rPr>
              <a:t>Garamu</a:t>
            </a:r>
            <a:r>
              <a:rPr lang="en-US" b="1" dirty="0" smtClean="0">
                <a:effectLst>
                  <a:glow rad="139700">
                    <a:schemeClr val="accent2">
                      <a:satMod val="175000"/>
                      <a:alpha val="40000"/>
                    </a:schemeClr>
                  </a:glow>
                </a:effectLst>
              </a:rPr>
              <a:t> T. </a:t>
            </a:r>
            <a:r>
              <a:rPr lang="en-US" b="1" dirty="0">
                <a:effectLst>
                  <a:glow rad="139700">
                    <a:schemeClr val="accent2">
                      <a:satMod val="175000"/>
                      <a:alpha val="40000"/>
                    </a:schemeClr>
                  </a:glow>
                </a:effectLst>
              </a:rPr>
              <a:t>(MSc.)</a:t>
            </a:r>
            <a:endParaRPr lang="en-US" dirty="0"/>
          </a:p>
        </p:txBody>
      </p:sp>
    </p:spTree>
    <p:extLst>
      <p:ext uri="{BB962C8B-B14F-4D97-AF65-F5344CB8AC3E}">
        <p14:creationId xmlns:p14="http://schemas.microsoft.com/office/powerpoint/2010/main" val="4068915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a:t>Tools used for Black Box Testing:</a:t>
            </a:r>
            <a:endParaRPr lang="en-US" sz="3200" b="1" dirty="0"/>
          </a:p>
        </p:txBody>
      </p:sp>
      <p:sp>
        <p:nvSpPr>
          <p:cNvPr id="3" name="Content Placeholder 2"/>
          <p:cNvSpPr>
            <a:spLocks noGrp="1"/>
          </p:cNvSpPr>
          <p:nvPr>
            <p:ph idx="1"/>
          </p:nvPr>
        </p:nvSpPr>
        <p:spPr>
          <a:xfrm>
            <a:off x="503348" y="1258955"/>
            <a:ext cx="10417935" cy="4819874"/>
          </a:xfrm>
        </p:spPr>
        <p:txBody>
          <a:bodyPr>
            <a:normAutofit/>
          </a:bodyPr>
          <a:lstStyle/>
          <a:p>
            <a:pPr>
              <a:buFont typeface="Wingdings" panose="05000000000000000000" pitchFamily="2" charset="2"/>
              <a:buChar char="§"/>
            </a:pPr>
            <a:r>
              <a:rPr lang="en-US" dirty="0" smtClean="0"/>
              <a:t>Tools </a:t>
            </a:r>
            <a:r>
              <a:rPr lang="en-US" dirty="0"/>
              <a:t>used for Black box testing largely depends on the type of black box testing you are doing</a:t>
            </a:r>
            <a:r>
              <a:rPr lang="en-US" dirty="0" smtClean="0"/>
              <a:t>.</a:t>
            </a:r>
          </a:p>
          <a:p>
            <a:r>
              <a:rPr lang="en-US" dirty="0"/>
              <a:t>For Functional/ Regression Tests you can use - </a:t>
            </a:r>
            <a:r>
              <a:rPr lang="en-US" dirty="0">
                <a:hlinkClick r:id="rId2"/>
              </a:rPr>
              <a:t>QTP</a:t>
            </a:r>
            <a:r>
              <a:rPr lang="en-US" dirty="0"/>
              <a:t>, </a:t>
            </a:r>
            <a:r>
              <a:rPr lang="en-US" dirty="0">
                <a:hlinkClick r:id="rId3"/>
              </a:rPr>
              <a:t>Selenium</a:t>
            </a:r>
            <a:endParaRPr lang="en-US" dirty="0"/>
          </a:p>
          <a:p>
            <a:r>
              <a:rPr lang="en-US" dirty="0"/>
              <a:t>For Non-Functional Tests, you can use - </a:t>
            </a:r>
            <a:r>
              <a:rPr lang="en-US" dirty="0" err="1">
                <a:hlinkClick r:id="rId4"/>
              </a:rPr>
              <a:t>LoadRunner</a:t>
            </a:r>
            <a:r>
              <a:rPr lang="en-US" dirty="0"/>
              <a:t>, </a:t>
            </a:r>
            <a:r>
              <a:rPr lang="en-US" dirty="0" err="1">
                <a:hlinkClick r:id="rId5"/>
              </a:rPr>
              <a:t>Jmeter</a:t>
            </a:r>
            <a:endParaRPr lang="en-US" dirty="0"/>
          </a:p>
          <a:p>
            <a:pPr marL="0" indent="0">
              <a:buNone/>
            </a:pPr>
            <a:endParaRPr lang="en-US" dirty="0"/>
          </a:p>
        </p:txBody>
      </p:sp>
    </p:spTree>
    <p:extLst>
      <p:ext uri="{BB962C8B-B14F-4D97-AF65-F5344CB8AC3E}">
        <p14:creationId xmlns:p14="http://schemas.microsoft.com/office/powerpoint/2010/main" val="2406390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dirty="0">
                <a:solidFill>
                  <a:srgbClr val="0070C0"/>
                </a:solidFill>
              </a:rPr>
              <a:t>White box Testing</a:t>
            </a:r>
          </a:p>
        </p:txBody>
      </p:sp>
      <p:sp>
        <p:nvSpPr>
          <p:cNvPr id="3" name="Content Placeholder 2"/>
          <p:cNvSpPr>
            <a:spLocks noGrp="1"/>
          </p:cNvSpPr>
          <p:nvPr>
            <p:ph idx="1"/>
          </p:nvPr>
        </p:nvSpPr>
        <p:spPr>
          <a:xfrm>
            <a:off x="503348" y="1258955"/>
            <a:ext cx="10417935" cy="4819874"/>
          </a:xfrm>
        </p:spPr>
        <p:txBody>
          <a:bodyPr>
            <a:normAutofit lnSpcReduction="10000"/>
          </a:bodyPr>
          <a:lstStyle/>
          <a:p>
            <a:pPr algn="just">
              <a:buFont typeface="Wingdings" panose="05000000000000000000" pitchFamily="2" charset="2"/>
              <a:buChar char="§"/>
            </a:pPr>
            <a:r>
              <a:rPr lang="en-US" dirty="0"/>
              <a:t> White box testing is also known as </a:t>
            </a:r>
            <a:r>
              <a:rPr lang="en-US" i="1" dirty="0">
                <a:solidFill>
                  <a:srgbClr val="00B050"/>
                </a:solidFill>
              </a:rPr>
              <a:t>clear box testing, transparent box testing and glass box testing. </a:t>
            </a:r>
            <a:endParaRPr lang="en-US" i="1" dirty="0" smtClean="0">
              <a:solidFill>
                <a:srgbClr val="00B050"/>
              </a:solidFill>
            </a:endParaRPr>
          </a:p>
          <a:p>
            <a:pPr algn="just">
              <a:buFont typeface="Wingdings" panose="05000000000000000000" pitchFamily="2" charset="2"/>
              <a:buChar char="§"/>
            </a:pPr>
            <a:r>
              <a:rPr lang="en-US" dirty="0" smtClean="0"/>
              <a:t>White </a:t>
            </a:r>
            <a:r>
              <a:rPr lang="en-US" dirty="0"/>
              <a:t>box testing is a software testing approach, which intends to test software with knowledge of </a:t>
            </a:r>
            <a:r>
              <a:rPr lang="en-US" i="1" dirty="0">
                <a:solidFill>
                  <a:srgbClr val="00B050"/>
                </a:solidFill>
              </a:rPr>
              <a:t>internal working </a:t>
            </a:r>
            <a:r>
              <a:rPr lang="en-US" dirty="0"/>
              <a:t>of the </a:t>
            </a:r>
            <a:r>
              <a:rPr lang="en-US" dirty="0" smtClean="0"/>
              <a:t>software.</a:t>
            </a:r>
          </a:p>
          <a:p>
            <a:pPr algn="just">
              <a:buFont typeface="Wingdings" panose="05000000000000000000" pitchFamily="2" charset="2"/>
              <a:buChar char="§"/>
            </a:pPr>
            <a:r>
              <a:rPr lang="en-US" dirty="0" smtClean="0"/>
              <a:t>White </a:t>
            </a:r>
            <a:r>
              <a:rPr lang="en-US" dirty="0"/>
              <a:t>box testing approach is used in </a:t>
            </a:r>
            <a:r>
              <a:rPr lang="en-US" i="1" dirty="0">
                <a:solidFill>
                  <a:srgbClr val="00B050"/>
                </a:solidFill>
              </a:rPr>
              <a:t>Unit testing </a:t>
            </a:r>
            <a:r>
              <a:rPr lang="en-US" dirty="0"/>
              <a:t>which is usually performed by software developers. </a:t>
            </a:r>
            <a:endParaRPr lang="en-US" dirty="0" smtClean="0"/>
          </a:p>
          <a:p>
            <a:pPr algn="just">
              <a:buFont typeface="Wingdings" panose="05000000000000000000" pitchFamily="2" charset="2"/>
              <a:buChar char="§"/>
            </a:pPr>
            <a:r>
              <a:rPr lang="en-US" dirty="0" smtClean="0"/>
              <a:t>White </a:t>
            </a:r>
            <a:r>
              <a:rPr lang="en-US" dirty="0"/>
              <a:t>box testing intends to </a:t>
            </a:r>
            <a:r>
              <a:rPr lang="en-US" i="1" dirty="0">
                <a:solidFill>
                  <a:srgbClr val="00B050"/>
                </a:solidFill>
              </a:rPr>
              <a:t>execute code and test statements, branches, path, decisions and data flow </a:t>
            </a:r>
            <a:r>
              <a:rPr lang="en-US" dirty="0"/>
              <a:t>within the program being tested. </a:t>
            </a:r>
            <a:endParaRPr lang="en-US" dirty="0" smtClean="0"/>
          </a:p>
          <a:p>
            <a:pPr marL="0" indent="0" algn="just">
              <a:buNone/>
            </a:pPr>
            <a:r>
              <a:rPr lang="en-US" dirty="0"/>
              <a:t/>
            </a:r>
            <a:br>
              <a:rPr lang="en-US" dirty="0"/>
            </a:br>
            <a:endParaRPr lang="en-US" dirty="0"/>
          </a:p>
        </p:txBody>
      </p:sp>
    </p:spTree>
    <p:extLst>
      <p:ext uri="{BB962C8B-B14F-4D97-AF65-F5344CB8AC3E}">
        <p14:creationId xmlns:p14="http://schemas.microsoft.com/office/powerpoint/2010/main" val="3350835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dirty="0" smtClean="0">
                <a:solidFill>
                  <a:srgbClr val="0070C0"/>
                </a:solidFill>
              </a:rPr>
              <a:t>---White </a:t>
            </a:r>
            <a:r>
              <a:rPr lang="en-US" sz="3200" b="1" dirty="0">
                <a:solidFill>
                  <a:srgbClr val="0070C0"/>
                </a:solidFill>
              </a:rPr>
              <a:t>box Testing</a:t>
            </a:r>
          </a:p>
        </p:txBody>
      </p:sp>
      <p:sp>
        <p:nvSpPr>
          <p:cNvPr id="3" name="Content Placeholder 2"/>
          <p:cNvSpPr>
            <a:spLocks noGrp="1"/>
          </p:cNvSpPr>
          <p:nvPr>
            <p:ph idx="1"/>
          </p:nvPr>
        </p:nvSpPr>
        <p:spPr>
          <a:xfrm>
            <a:off x="503348" y="1258955"/>
            <a:ext cx="10417935" cy="4819874"/>
          </a:xfrm>
        </p:spPr>
        <p:txBody>
          <a:bodyPr>
            <a:normAutofit/>
          </a:bodyPr>
          <a:lstStyle/>
          <a:p>
            <a:pPr algn="just"/>
            <a:r>
              <a:rPr lang="en-US" dirty="0">
                <a:latin typeface="Times New Roman" panose="02020603050405020304" pitchFamily="18" charset="0"/>
                <a:cs typeface="Times New Roman" panose="02020603050405020304" pitchFamily="18" charset="0"/>
              </a:rPr>
              <a:t>White box testing technique is used by both </a:t>
            </a:r>
            <a:r>
              <a:rPr lang="en-US" b="1" i="1" dirty="0">
                <a:solidFill>
                  <a:srgbClr val="00B050"/>
                </a:solidFill>
                <a:latin typeface="Times New Roman" panose="02020603050405020304" pitchFamily="18" charset="0"/>
                <a:cs typeface="Times New Roman" panose="02020603050405020304" pitchFamily="18" charset="0"/>
              </a:rPr>
              <a:t>developers</a:t>
            </a:r>
            <a:r>
              <a:rPr lang="en-US" dirty="0">
                <a:solidFill>
                  <a:srgbClr val="00B05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as well as </a:t>
            </a:r>
            <a:r>
              <a:rPr lang="en-US" b="1" i="1" dirty="0">
                <a:solidFill>
                  <a:srgbClr val="00B050"/>
                </a:solidFill>
                <a:latin typeface="Times New Roman" panose="02020603050405020304" pitchFamily="18" charset="0"/>
                <a:cs typeface="Times New Roman" panose="02020603050405020304" pitchFamily="18" charset="0"/>
              </a:rPr>
              <a:t>testers</a:t>
            </a:r>
            <a:r>
              <a:rPr lang="en-US" i="1" dirty="0" smtClean="0">
                <a:solidFill>
                  <a:srgbClr val="00B05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helps them understand  which line of code is actually </a:t>
            </a:r>
            <a:r>
              <a:rPr lang="en-US" dirty="0" smtClean="0">
                <a:latin typeface="Times New Roman" panose="02020603050405020304" pitchFamily="18" charset="0"/>
                <a:cs typeface="Times New Roman" panose="02020603050405020304" pitchFamily="18" charset="0"/>
              </a:rPr>
              <a:t>executed </a:t>
            </a:r>
            <a:r>
              <a:rPr lang="en-US" dirty="0">
                <a:latin typeface="Times New Roman" panose="02020603050405020304" pitchFamily="18" charset="0"/>
                <a:cs typeface="Times New Roman" panose="02020603050405020304" pitchFamily="18" charset="0"/>
              </a:rPr>
              <a:t>and which is not.</a:t>
            </a:r>
          </a:p>
          <a:p>
            <a:pPr algn="just"/>
            <a:r>
              <a:rPr lang="en-US" dirty="0">
                <a:latin typeface="Times New Roman" panose="02020603050405020304" pitchFamily="18" charset="0"/>
                <a:cs typeface="Times New Roman" panose="02020603050405020304" pitchFamily="18" charset="0"/>
              </a:rPr>
              <a:t>This may indicate that there is either missing logic or a type ,which eventually can lead into some </a:t>
            </a:r>
            <a:r>
              <a:rPr lang="en-US" i="1" dirty="0">
                <a:solidFill>
                  <a:srgbClr val="00B050"/>
                </a:solidFill>
                <a:latin typeface="Times New Roman" panose="02020603050405020304" pitchFamily="18" charset="0"/>
                <a:cs typeface="Times New Roman" panose="02020603050405020304" pitchFamily="18" charset="0"/>
              </a:rPr>
              <a:t>negative consequences</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White Box Testing is the Testing of a software solution’s </a:t>
            </a:r>
            <a:r>
              <a:rPr lang="en-US" b="1" i="1" dirty="0">
                <a:solidFill>
                  <a:srgbClr val="00B050"/>
                </a:solidFill>
                <a:latin typeface="Times New Roman" panose="02020603050405020304" pitchFamily="18" charset="0"/>
                <a:cs typeface="Times New Roman" panose="02020603050405020304" pitchFamily="18" charset="0"/>
              </a:rPr>
              <a:t>Internal coding </a:t>
            </a:r>
            <a:r>
              <a:rPr lang="en-US" i="1" dirty="0">
                <a:solidFill>
                  <a:srgbClr val="00B050"/>
                </a:solidFill>
                <a:latin typeface="Times New Roman" panose="02020603050405020304" pitchFamily="18" charset="0"/>
                <a:cs typeface="Times New Roman" panose="02020603050405020304" pitchFamily="18" charset="0"/>
              </a:rPr>
              <a:t>and </a:t>
            </a:r>
            <a:r>
              <a:rPr lang="en-US" b="1" i="1" dirty="0">
                <a:solidFill>
                  <a:srgbClr val="00B050"/>
                </a:solidFill>
                <a:latin typeface="Times New Roman" panose="02020603050405020304" pitchFamily="18" charset="0"/>
                <a:cs typeface="Times New Roman" panose="02020603050405020304" pitchFamily="18" charset="0"/>
              </a:rPr>
              <a:t>Infrastructure</a:t>
            </a:r>
            <a:r>
              <a:rPr lang="en-US" i="1" dirty="0">
                <a:solidFill>
                  <a:srgbClr val="00B050"/>
                </a:solidFill>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It focuses Primarily on strengthening </a:t>
            </a:r>
            <a:r>
              <a:rPr lang="en-US" b="1" dirty="0">
                <a:latin typeface="Times New Roman" panose="02020603050405020304" pitchFamily="18" charset="0"/>
                <a:cs typeface="Times New Roman" panose="02020603050405020304" pitchFamily="18" charset="0"/>
              </a:rPr>
              <a:t>security </a:t>
            </a:r>
          </a:p>
          <a:p>
            <a:pPr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97978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dirty="0" smtClean="0">
                <a:solidFill>
                  <a:srgbClr val="0070C0"/>
                </a:solidFill>
              </a:rPr>
              <a:t>---White </a:t>
            </a:r>
            <a:r>
              <a:rPr lang="en-US" sz="3200" b="1" dirty="0">
                <a:solidFill>
                  <a:srgbClr val="0070C0"/>
                </a:solidFill>
              </a:rPr>
              <a:t>box Testing</a:t>
            </a:r>
          </a:p>
        </p:txBody>
      </p:sp>
      <p:sp>
        <p:nvSpPr>
          <p:cNvPr id="3" name="Content Placeholder 2"/>
          <p:cNvSpPr>
            <a:spLocks noGrp="1"/>
          </p:cNvSpPr>
          <p:nvPr>
            <p:ph idx="1"/>
          </p:nvPr>
        </p:nvSpPr>
        <p:spPr>
          <a:xfrm>
            <a:off x="503348" y="1258955"/>
            <a:ext cx="10417935" cy="4819874"/>
          </a:xfrm>
        </p:spPr>
        <p:txBody>
          <a:bodyPr>
            <a:normAutofit/>
          </a:bodyPr>
          <a:lstStyle/>
          <a:p>
            <a:pPr algn="just"/>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flow of inputs and outputs through the application, and improving design and usability</a:t>
            </a:r>
            <a:r>
              <a:rPr lang="en-US" dirty="0" smtClean="0">
                <a:latin typeface="Times New Roman" panose="02020603050405020304" pitchFamily="18" charset="0"/>
                <a:cs typeface="Times New Roman" panose="02020603050405020304" pitchFamily="18" charset="0"/>
              </a:rPr>
              <a:t>.</a:t>
            </a:r>
          </a:p>
          <a:p>
            <a:pPr algn="just"/>
            <a:r>
              <a:rPr lang="en-US" dirty="0"/>
              <a:t>White box testing is testing beyond the user interface and into the </a:t>
            </a:r>
            <a:r>
              <a:rPr lang="en-US" dirty="0" smtClean="0"/>
              <a:t>nitty-gritty </a:t>
            </a:r>
            <a:r>
              <a:rPr lang="en-US" dirty="0"/>
              <a:t>of a system</a:t>
            </a:r>
            <a:r>
              <a:rPr lang="en-US" dirty="0" smtClean="0"/>
              <a:t>.</a:t>
            </a:r>
          </a:p>
          <a:p>
            <a:r>
              <a:rPr lang="en-US" b="1" dirty="0"/>
              <a:t>white-box testing:</a:t>
            </a:r>
            <a:r>
              <a:rPr lang="en-US" dirty="0"/>
              <a:t> Testing based on an analysis of the internal structure of the component or system.</a:t>
            </a:r>
          </a:p>
          <a:p>
            <a:r>
              <a:rPr lang="en-US" b="1" dirty="0"/>
              <a:t>white-box test design technique: </a:t>
            </a:r>
            <a:r>
              <a:rPr lang="en-US" dirty="0"/>
              <a:t>Procedure to derive and/or select test cases based on an analysis of the internal structure of a component or system.</a:t>
            </a:r>
          </a:p>
          <a:p>
            <a:pPr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6643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dirty="0" smtClean="0">
                <a:solidFill>
                  <a:srgbClr val="0070C0"/>
                </a:solidFill>
              </a:rPr>
              <a:t>…</a:t>
            </a:r>
            <a:endParaRPr lang="en-US" sz="3200" b="1" dirty="0">
              <a:solidFill>
                <a:srgbClr val="0070C0"/>
              </a:solidFill>
            </a:endParaRPr>
          </a:p>
        </p:txBody>
      </p:sp>
      <p:sp>
        <p:nvSpPr>
          <p:cNvPr id="3" name="Content Placeholder 2"/>
          <p:cNvSpPr>
            <a:spLocks noGrp="1"/>
          </p:cNvSpPr>
          <p:nvPr>
            <p:ph idx="1"/>
          </p:nvPr>
        </p:nvSpPr>
        <p:spPr>
          <a:xfrm>
            <a:off x="503348" y="1258955"/>
            <a:ext cx="10417935" cy="4819874"/>
          </a:xfrm>
        </p:spPr>
        <p:txBody>
          <a:bodyPr>
            <a:normAutofit fontScale="92500" lnSpcReduction="10000"/>
          </a:bodyPr>
          <a:lstStyle/>
          <a:p>
            <a:pPr>
              <a:buFont typeface="Wingdings" panose="05000000000000000000" pitchFamily="2" charset="2"/>
              <a:buChar char="Ø"/>
            </a:pPr>
            <a:r>
              <a:rPr lang="en-US" i="1" dirty="0">
                <a:solidFill>
                  <a:srgbClr val="00B050"/>
                </a:solidFill>
              </a:rPr>
              <a:t>White-box test design techniques include the following code coverage criteria:</a:t>
            </a:r>
          </a:p>
          <a:p>
            <a:pPr>
              <a:buFont typeface="Wingdings" panose="05000000000000000000" pitchFamily="2" charset="2"/>
              <a:buChar char="§"/>
            </a:pPr>
            <a:endParaRPr lang="en-US" dirty="0"/>
          </a:p>
          <a:p>
            <a:pPr>
              <a:buFont typeface="Wingdings" panose="05000000000000000000" pitchFamily="2" charset="2"/>
              <a:buChar char="§"/>
            </a:pPr>
            <a:r>
              <a:rPr lang="en-US" dirty="0"/>
              <a:t>Control flow testing</a:t>
            </a:r>
          </a:p>
          <a:p>
            <a:pPr>
              <a:buFont typeface="Wingdings" panose="05000000000000000000" pitchFamily="2" charset="2"/>
              <a:buChar char="§"/>
            </a:pPr>
            <a:r>
              <a:rPr lang="en-US" dirty="0"/>
              <a:t>Data flow testing</a:t>
            </a:r>
          </a:p>
          <a:p>
            <a:pPr>
              <a:buFont typeface="Wingdings" panose="05000000000000000000" pitchFamily="2" charset="2"/>
              <a:buChar char="§"/>
            </a:pPr>
            <a:r>
              <a:rPr lang="en-US" dirty="0"/>
              <a:t>Branch testing</a:t>
            </a:r>
          </a:p>
          <a:p>
            <a:pPr>
              <a:buFont typeface="Wingdings" panose="05000000000000000000" pitchFamily="2" charset="2"/>
              <a:buChar char="§"/>
            </a:pPr>
            <a:r>
              <a:rPr lang="en-US" dirty="0"/>
              <a:t>Statement coverage</a:t>
            </a:r>
          </a:p>
          <a:p>
            <a:pPr>
              <a:buFont typeface="Wingdings" panose="05000000000000000000" pitchFamily="2" charset="2"/>
              <a:buChar char="§"/>
            </a:pPr>
            <a:r>
              <a:rPr lang="en-US" dirty="0"/>
              <a:t>Decision coverage</a:t>
            </a:r>
          </a:p>
          <a:p>
            <a:pPr>
              <a:buFont typeface="Wingdings" panose="05000000000000000000" pitchFamily="2" charset="2"/>
              <a:buChar char="§"/>
            </a:pPr>
            <a:r>
              <a:rPr lang="en-US" dirty="0"/>
              <a:t>Modified condition/decision coverage</a:t>
            </a:r>
          </a:p>
          <a:p>
            <a:pPr>
              <a:buFont typeface="Wingdings" panose="05000000000000000000" pitchFamily="2" charset="2"/>
              <a:buChar char="§"/>
            </a:pPr>
            <a:r>
              <a:rPr lang="en-US" dirty="0"/>
              <a:t>Prime path testing</a:t>
            </a:r>
          </a:p>
          <a:p>
            <a:pPr>
              <a:buFont typeface="Wingdings" panose="05000000000000000000" pitchFamily="2" charset="2"/>
              <a:buChar char="§"/>
            </a:pPr>
            <a:r>
              <a:rPr lang="en-US" dirty="0"/>
              <a:t>Path testing</a:t>
            </a:r>
          </a:p>
        </p:txBody>
      </p:sp>
    </p:spTree>
    <p:extLst>
      <p:ext uri="{BB962C8B-B14F-4D97-AF65-F5344CB8AC3E}">
        <p14:creationId xmlns:p14="http://schemas.microsoft.com/office/powerpoint/2010/main" val="23834152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a:solidFill>
                  <a:srgbClr val="0070C0"/>
                </a:solidFill>
              </a:rPr>
              <a:t>Example</a:t>
            </a:r>
          </a:p>
        </p:txBody>
      </p:sp>
      <p:sp>
        <p:nvSpPr>
          <p:cNvPr id="3" name="Content Placeholder 2"/>
          <p:cNvSpPr>
            <a:spLocks noGrp="1"/>
          </p:cNvSpPr>
          <p:nvPr>
            <p:ph idx="1"/>
          </p:nvPr>
        </p:nvSpPr>
        <p:spPr>
          <a:xfrm>
            <a:off x="503348" y="1258955"/>
            <a:ext cx="10417935" cy="4819874"/>
          </a:xfrm>
        </p:spPr>
        <p:txBody>
          <a:bodyPr>
            <a:normAutofit/>
          </a:bodyPr>
          <a:lstStyle/>
          <a:p>
            <a:r>
              <a:rPr lang="en-US" dirty="0" smtClean="0"/>
              <a:t>A </a:t>
            </a:r>
            <a:r>
              <a:rPr lang="en-US" dirty="0"/>
              <a:t>tester, usually a developer as well, studies the implementation code of a certain field on a webpage, determines all legal (valid and invalid) AND illegal inputs and verifies the outputs against the expected outcomes, which is also determined by studying the implementation code.</a:t>
            </a:r>
          </a:p>
          <a:p>
            <a:r>
              <a:rPr lang="en-US" dirty="0"/>
              <a:t>White Box Testing is like the work of a mechanic who examines the engine to see why the car is not moving.</a:t>
            </a:r>
          </a:p>
        </p:txBody>
      </p:sp>
    </p:spTree>
    <p:extLst>
      <p:ext uri="{BB962C8B-B14F-4D97-AF65-F5344CB8AC3E}">
        <p14:creationId xmlns:p14="http://schemas.microsoft.com/office/powerpoint/2010/main" val="33110620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a:solidFill>
                  <a:srgbClr val="0070C0"/>
                </a:solidFill>
              </a:rPr>
              <a:t>Levels Applicable To</a:t>
            </a:r>
          </a:p>
        </p:txBody>
      </p:sp>
      <p:sp>
        <p:nvSpPr>
          <p:cNvPr id="3" name="Content Placeholder 2"/>
          <p:cNvSpPr>
            <a:spLocks noGrp="1"/>
          </p:cNvSpPr>
          <p:nvPr>
            <p:ph idx="1"/>
          </p:nvPr>
        </p:nvSpPr>
        <p:spPr>
          <a:xfrm>
            <a:off x="503348" y="1258955"/>
            <a:ext cx="10417935" cy="4819874"/>
          </a:xfrm>
        </p:spPr>
        <p:txBody>
          <a:bodyPr>
            <a:normAutofit/>
          </a:bodyPr>
          <a:lstStyle/>
          <a:p>
            <a:r>
              <a:rPr lang="en-US" dirty="0" smtClean="0"/>
              <a:t>White </a:t>
            </a:r>
            <a:r>
              <a:rPr lang="en-US" dirty="0"/>
              <a:t>Box Testing method is applicable to the following levels of software testing:</a:t>
            </a:r>
          </a:p>
          <a:p>
            <a:r>
              <a:rPr lang="en-US" dirty="0">
                <a:hlinkClick r:id="rId2"/>
              </a:rPr>
              <a:t>Unit Testing</a:t>
            </a:r>
            <a:r>
              <a:rPr lang="en-US" dirty="0"/>
              <a:t>: For testing paths within a unit.</a:t>
            </a:r>
          </a:p>
          <a:p>
            <a:r>
              <a:rPr lang="en-US" dirty="0">
                <a:hlinkClick r:id="rId3"/>
              </a:rPr>
              <a:t>Integration Testing</a:t>
            </a:r>
            <a:r>
              <a:rPr lang="en-US" dirty="0"/>
              <a:t>: For testing paths between units.</a:t>
            </a:r>
          </a:p>
          <a:p>
            <a:r>
              <a:rPr lang="en-US" dirty="0">
                <a:hlinkClick r:id="rId4"/>
              </a:rPr>
              <a:t>System Testing</a:t>
            </a:r>
            <a:r>
              <a:rPr lang="en-US" dirty="0"/>
              <a:t>: For testing paths between subsystems.</a:t>
            </a:r>
          </a:p>
          <a:p>
            <a:r>
              <a:rPr lang="en-US" dirty="0"/>
              <a:t>However, it is mainly applied to Unit Testing.</a:t>
            </a:r>
          </a:p>
        </p:txBody>
      </p:sp>
    </p:spTree>
    <p:extLst>
      <p:ext uri="{BB962C8B-B14F-4D97-AF65-F5344CB8AC3E}">
        <p14:creationId xmlns:p14="http://schemas.microsoft.com/office/powerpoint/2010/main" val="38017221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a:solidFill>
                  <a:srgbClr val="0070C0"/>
                </a:solidFill>
              </a:rPr>
              <a:t>Advantages</a:t>
            </a:r>
          </a:p>
        </p:txBody>
      </p:sp>
      <p:sp>
        <p:nvSpPr>
          <p:cNvPr id="3" name="Content Placeholder 2"/>
          <p:cNvSpPr>
            <a:spLocks noGrp="1"/>
          </p:cNvSpPr>
          <p:nvPr>
            <p:ph idx="1"/>
          </p:nvPr>
        </p:nvSpPr>
        <p:spPr>
          <a:xfrm>
            <a:off x="503348" y="1258955"/>
            <a:ext cx="10417935" cy="4819874"/>
          </a:xfrm>
        </p:spPr>
        <p:txBody>
          <a:bodyPr>
            <a:normAutofit/>
          </a:bodyPr>
          <a:lstStyle/>
          <a:p>
            <a:r>
              <a:rPr lang="en-US" dirty="0" smtClean="0"/>
              <a:t>Testing </a:t>
            </a:r>
            <a:r>
              <a:rPr lang="en-US" dirty="0"/>
              <a:t>can be commenced at an earlier stage. One need not wait for the GUI to be available.</a:t>
            </a:r>
          </a:p>
          <a:p>
            <a:r>
              <a:rPr lang="en-US" dirty="0"/>
              <a:t>Testing is more thorough, with the possibility of covering most paths.</a:t>
            </a:r>
          </a:p>
        </p:txBody>
      </p:sp>
    </p:spTree>
    <p:extLst>
      <p:ext uri="{BB962C8B-B14F-4D97-AF65-F5344CB8AC3E}">
        <p14:creationId xmlns:p14="http://schemas.microsoft.com/office/powerpoint/2010/main" val="16083382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a:solidFill>
                  <a:srgbClr val="0070C0"/>
                </a:solidFill>
              </a:rPr>
              <a:t>Disadvantages</a:t>
            </a:r>
          </a:p>
        </p:txBody>
      </p:sp>
      <p:sp>
        <p:nvSpPr>
          <p:cNvPr id="3" name="Content Placeholder 2"/>
          <p:cNvSpPr>
            <a:spLocks noGrp="1"/>
          </p:cNvSpPr>
          <p:nvPr>
            <p:ph idx="1"/>
          </p:nvPr>
        </p:nvSpPr>
        <p:spPr>
          <a:xfrm>
            <a:off x="503348" y="1258955"/>
            <a:ext cx="10417935" cy="4819874"/>
          </a:xfrm>
        </p:spPr>
        <p:txBody>
          <a:bodyPr>
            <a:normAutofit fontScale="92500" lnSpcReduction="10000"/>
          </a:bodyPr>
          <a:lstStyle/>
          <a:p>
            <a:pPr>
              <a:buFont typeface="Wingdings" panose="05000000000000000000" pitchFamily="2" charset="2"/>
              <a:buChar char="§"/>
            </a:pPr>
            <a:r>
              <a:rPr lang="en-US" dirty="0" smtClean="0"/>
              <a:t>Since </a:t>
            </a:r>
            <a:r>
              <a:rPr lang="en-US" dirty="0"/>
              <a:t>tests can be very complex, highly skilled resources are required, with a thorough knowledge of programming and implementation.</a:t>
            </a:r>
          </a:p>
          <a:p>
            <a:pPr>
              <a:buFont typeface="Wingdings" panose="05000000000000000000" pitchFamily="2" charset="2"/>
              <a:buChar char="§"/>
            </a:pPr>
            <a:r>
              <a:rPr lang="en-US" dirty="0"/>
              <a:t>Test script maintenance can be a burden if the implementation changes too frequently.</a:t>
            </a:r>
          </a:p>
          <a:p>
            <a:pPr>
              <a:buFont typeface="Wingdings" panose="05000000000000000000" pitchFamily="2" charset="2"/>
              <a:buChar char="§"/>
            </a:pPr>
            <a:r>
              <a:rPr lang="en-US" dirty="0"/>
              <a:t>Since this method of testing is closely tied to the application being tested, tools to cater to every kind of implementation/platform may not be readily available.</a:t>
            </a:r>
          </a:p>
          <a:p>
            <a:pPr>
              <a:buFont typeface="Wingdings" panose="05000000000000000000" pitchFamily="2" charset="2"/>
              <a:buChar char="§"/>
            </a:pPr>
            <a:r>
              <a:rPr lang="en-US" dirty="0"/>
              <a:t>White Box Testing is contrasted with </a:t>
            </a:r>
            <a:r>
              <a:rPr lang="en-US" dirty="0">
                <a:hlinkClick r:id="rId2"/>
              </a:rPr>
              <a:t>Black Box Testing</a:t>
            </a:r>
            <a:r>
              <a:rPr lang="en-US" dirty="0"/>
              <a:t>. Read the </a:t>
            </a:r>
            <a:r>
              <a:rPr lang="en-US" dirty="0">
                <a:hlinkClick r:id="rId3"/>
              </a:rPr>
              <a:t>Differences between Black Box Testing and White Box Testing</a:t>
            </a:r>
            <a:r>
              <a:rPr lang="en-US" dirty="0"/>
              <a:t>.</a:t>
            </a:r>
          </a:p>
          <a:p>
            <a:pPr>
              <a:buFont typeface="Wingdings" panose="05000000000000000000" pitchFamily="2" charset="2"/>
              <a:buChar char="§"/>
            </a:pPr>
            <a:r>
              <a:rPr lang="en-US" dirty="0"/>
              <a:t>Post navigation</a:t>
            </a:r>
          </a:p>
          <a:p>
            <a:pPr>
              <a:buFont typeface="Wingdings" panose="05000000000000000000" pitchFamily="2" charset="2"/>
              <a:buChar char="§"/>
            </a:pPr>
            <a:r>
              <a:rPr lang="en-US" dirty="0"/>
              <a:t/>
            </a:r>
            <a:br>
              <a:rPr lang="en-US" dirty="0"/>
            </a:br>
            <a:endParaRPr lang="en-US" dirty="0"/>
          </a:p>
        </p:txBody>
      </p:sp>
    </p:spTree>
    <p:extLst>
      <p:ext uri="{BB962C8B-B14F-4D97-AF65-F5344CB8AC3E}">
        <p14:creationId xmlns:p14="http://schemas.microsoft.com/office/powerpoint/2010/main" val="9267673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dirty="0" smtClean="0">
                <a:solidFill>
                  <a:srgbClr val="0070C0"/>
                </a:solidFill>
              </a:rPr>
              <a:t>Types of white box testing </a:t>
            </a:r>
            <a:endParaRPr lang="en-US" sz="3200" b="1" dirty="0">
              <a:solidFill>
                <a:srgbClr val="0070C0"/>
              </a:solidFill>
            </a:endParaRPr>
          </a:p>
        </p:txBody>
      </p:sp>
      <p:pic>
        <p:nvPicPr>
          <p:cNvPr id="6" name="Content Placeholder 5"/>
          <p:cNvPicPr>
            <a:picLocks noGrp="1" noChangeAspect="1"/>
          </p:cNvPicPr>
          <p:nvPr>
            <p:ph idx="1"/>
          </p:nvPr>
        </p:nvPicPr>
        <p:blipFill>
          <a:blip r:embed="rId2"/>
          <a:stretch>
            <a:fillRect/>
          </a:stretch>
        </p:blipFill>
        <p:spPr>
          <a:xfrm>
            <a:off x="867056" y="1622739"/>
            <a:ext cx="7594364" cy="4340180"/>
          </a:xfrm>
          <a:prstGeom prst="rect">
            <a:avLst/>
          </a:prstGeom>
        </p:spPr>
      </p:pic>
    </p:spTree>
    <p:extLst>
      <p:ext uri="{BB962C8B-B14F-4D97-AF65-F5344CB8AC3E}">
        <p14:creationId xmlns:p14="http://schemas.microsoft.com/office/powerpoint/2010/main" val="11472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Methods of Software Testing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0" y="2009105"/>
            <a:ext cx="11772900" cy="4558960"/>
          </a:xfrm>
        </p:spPr>
        <p:txBody>
          <a:bodyPr>
            <a:normAutofit/>
          </a:bodyPr>
          <a:lstStyle/>
          <a:p>
            <a:pPr>
              <a:buFont typeface="Wingdings" panose="05000000000000000000" pitchFamily="2" charset="2"/>
              <a:buChar char="§"/>
            </a:pPr>
            <a:r>
              <a:rPr lang="en-US" sz="2000" b="1" dirty="0"/>
              <a:t>White-box testing, </a:t>
            </a:r>
            <a:endParaRPr lang="en-US" sz="2000" b="1" dirty="0" smtClean="0"/>
          </a:p>
          <a:p>
            <a:pPr>
              <a:buFont typeface="Wingdings" panose="05000000000000000000" pitchFamily="2" charset="2"/>
              <a:buChar char="§"/>
            </a:pPr>
            <a:r>
              <a:rPr lang="en-US" sz="2000" b="1" dirty="0" smtClean="0"/>
              <a:t>Black-box </a:t>
            </a:r>
            <a:r>
              <a:rPr lang="en-US" sz="2000" b="1" dirty="0"/>
              <a:t>testing,  </a:t>
            </a:r>
            <a:endParaRPr lang="en-US" sz="2000" b="1" dirty="0" smtClean="0"/>
          </a:p>
          <a:p>
            <a:pPr>
              <a:buFont typeface="Wingdings" panose="05000000000000000000" pitchFamily="2" charset="2"/>
              <a:buChar char="§"/>
            </a:pPr>
            <a:r>
              <a:rPr lang="en-US" sz="2000" b="1" dirty="0" smtClean="0"/>
              <a:t>Dynamic </a:t>
            </a:r>
            <a:r>
              <a:rPr lang="en-US" sz="2000" b="1" dirty="0"/>
              <a:t>testing, </a:t>
            </a:r>
            <a:endParaRPr lang="en-US" sz="2000" b="1" dirty="0" smtClean="0"/>
          </a:p>
          <a:p>
            <a:pPr>
              <a:buFont typeface="Wingdings" panose="05000000000000000000" pitchFamily="2" charset="2"/>
              <a:buChar char="§"/>
            </a:pPr>
            <a:r>
              <a:rPr lang="en-US" sz="2000" b="1" dirty="0" smtClean="0"/>
              <a:t>Grey </a:t>
            </a:r>
            <a:r>
              <a:rPr lang="en-US" sz="2000" b="1" dirty="0"/>
              <a:t>box testing and </a:t>
            </a:r>
            <a:endParaRPr lang="en-US" sz="2000" b="1" dirty="0" smtClean="0"/>
          </a:p>
          <a:p>
            <a:pPr>
              <a:buFont typeface="Wingdings" panose="05000000000000000000" pitchFamily="2" charset="2"/>
              <a:buChar char="§"/>
            </a:pPr>
            <a:r>
              <a:rPr lang="en-US" sz="2000" b="1" dirty="0" smtClean="0"/>
              <a:t>Ad </a:t>
            </a:r>
            <a:r>
              <a:rPr lang="en-US" sz="2000" b="1" dirty="0"/>
              <a:t>Hoc </a:t>
            </a:r>
            <a:r>
              <a:rPr lang="en-US" sz="2000" b="1" dirty="0" smtClean="0"/>
              <a:t>Testing</a:t>
            </a:r>
          </a:p>
        </p:txBody>
      </p:sp>
    </p:spTree>
    <p:extLst>
      <p:ext uri="{BB962C8B-B14F-4D97-AF65-F5344CB8AC3E}">
        <p14:creationId xmlns:p14="http://schemas.microsoft.com/office/powerpoint/2010/main" val="750165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b="1" dirty="0">
                <a:solidFill>
                  <a:schemeClr val="accent1"/>
                </a:solidFill>
              </a:rPr>
              <a:t>Comparison of Black Box and White Box Testing:</a:t>
            </a:r>
          </a:p>
        </p:txBody>
      </p:sp>
      <p:pic>
        <p:nvPicPr>
          <p:cNvPr id="5" name="Picture 4"/>
          <p:cNvPicPr>
            <a:picLocks noChangeAspect="1"/>
          </p:cNvPicPr>
          <p:nvPr/>
        </p:nvPicPr>
        <p:blipFill>
          <a:blip r:embed="rId2"/>
          <a:stretch>
            <a:fillRect/>
          </a:stretch>
        </p:blipFill>
        <p:spPr>
          <a:xfrm>
            <a:off x="643943" y="1609992"/>
            <a:ext cx="9926567" cy="4237016"/>
          </a:xfrm>
          <a:prstGeom prst="rect">
            <a:avLst/>
          </a:prstGeom>
        </p:spPr>
      </p:pic>
    </p:spTree>
    <p:extLst>
      <p:ext uri="{BB962C8B-B14F-4D97-AF65-F5344CB8AC3E}">
        <p14:creationId xmlns:p14="http://schemas.microsoft.com/office/powerpoint/2010/main" val="16208264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Performance Testing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lgn="just">
              <a:buFont typeface="Wingdings" panose="05000000000000000000" pitchFamily="2" charset="2"/>
              <a:buChar char="§"/>
            </a:pPr>
            <a:r>
              <a:rPr lang="en-US">
                <a:cs typeface="Times New Roman" pitchFamily="18" charset="0"/>
              </a:rPr>
              <a:t>What is Performance Testing?</a:t>
            </a:r>
          </a:p>
          <a:p>
            <a:pPr algn="just">
              <a:buFont typeface="Wingdings" panose="05000000000000000000" pitchFamily="2" charset="2"/>
              <a:buChar char="§"/>
            </a:pPr>
            <a:r>
              <a:rPr lang="en-US">
                <a:cs typeface="Times New Roman" pitchFamily="18" charset="0"/>
              </a:rPr>
              <a:t>Performance testing and types of performance testing such as Load Testing, Volume Testing, Stress Testing, Capacity Testing, Soak/Endurance Testing and Spike Testing come under Non-functional Testing</a:t>
            </a:r>
            <a:endParaRPr lang="en-US" dirty="0">
              <a:cs typeface="Times New Roman" pitchFamily="18" charset="0"/>
            </a:endParaRPr>
          </a:p>
        </p:txBody>
      </p:sp>
    </p:spTree>
    <p:extLst>
      <p:ext uri="{BB962C8B-B14F-4D97-AF65-F5344CB8AC3E}">
        <p14:creationId xmlns:p14="http://schemas.microsoft.com/office/powerpoint/2010/main" val="644861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---Performance Testing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buFont typeface="Wingdings" panose="05000000000000000000" pitchFamily="2" charset="2"/>
              <a:buChar char="§"/>
            </a:pPr>
            <a:r>
              <a:rPr lang="en-US" dirty="0"/>
              <a:t>In the field of Software Testing, Testers mainly concentrate on Black Box and White Box Testing. </a:t>
            </a:r>
            <a:endParaRPr lang="en-US" dirty="0" smtClean="0"/>
          </a:p>
          <a:p>
            <a:pPr>
              <a:buFont typeface="Wingdings" panose="05000000000000000000" pitchFamily="2" charset="2"/>
              <a:buChar char="§"/>
            </a:pPr>
            <a:r>
              <a:rPr lang="en-US" dirty="0" smtClean="0"/>
              <a:t>Under </a:t>
            </a:r>
            <a:r>
              <a:rPr lang="en-US" dirty="0"/>
              <a:t>the Black Box testing, again there are different types of testing. </a:t>
            </a:r>
            <a:r>
              <a:rPr lang="en-US" sz="2400" i="1" dirty="0">
                <a:solidFill>
                  <a:srgbClr val="FF0000"/>
                </a:solidFill>
              </a:rPr>
              <a:t>T</a:t>
            </a:r>
            <a:r>
              <a:rPr lang="en-US" sz="2400" i="1" dirty="0" smtClean="0">
                <a:solidFill>
                  <a:srgbClr val="FF0000"/>
                </a:solidFill>
              </a:rPr>
              <a:t>he </a:t>
            </a:r>
            <a:r>
              <a:rPr lang="en-US" sz="2400" i="1" dirty="0">
                <a:solidFill>
                  <a:srgbClr val="FF0000"/>
                </a:solidFill>
              </a:rPr>
              <a:t>major types of testing are Functionality testing and Non-functional testing. </a:t>
            </a:r>
            <a:endParaRPr lang="en-US" i="1" dirty="0" smtClean="0">
              <a:solidFill>
                <a:srgbClr val="FF0000"/>
              </a:solidFill>
            </a:endParaRPr>
          </a:p>
          <a:p>
            <a:pPr>
              <a:buFont typeface="Wingdings" panose="05000000000000000000" pitchFamily="2" charset="2"/>
              <a:buChar char="§"/>
            </a:pPr>
            <a:r>
              <a:rPr lang="en-US" dirty="0" smtClean="0"/>
              <a:t>As </a:t>
            </a:r>
            <a:r>
              <a:rPr lang="en-US" dirty="0"/>
              <a:t>I mentioned in the first paragraph of this article, Performance testing and testing types related to </a:t>
            </a:r>
            <a:r>
              <a:rPr lang="en-US" i="1" dirty="0">
                <a:solidFill>
                  <a:srgbClr val="00B050"/>
                </a:solidFill>
              </a:rPr>
              <a:t>performance testing fall under Non-functional testing</a:t>
            </a:r>
            <a:endParaRPr lang="en-GB" i="1" dirty="0">
              <a:solidFill>
                <a:srgbClr val="00B050"/>
              </a:solidFill>
            </a:endParaRPr>
          </a:p>
        </p:txBody>
      </p:sp>
    </p:spTree>
    <p:extLst>
      <p:ext uri="{BB962C8B-B14F-4D97-AF65-F5344CB8AC3E}">
        <p14:creationId xmlns:p14="http://schemas.microsoft.com/office/powerpoint/2010/main" val="23054785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a:solidFill>
                  <a:schemeClr val="accent5">
                    <a:lumMod val="75000"/>
                  </a:schemeClr>
                </a:solidFill>
              </a:rPr>
              <a:t>… </a:t>
            </a:r>
            <a:r>
              <a:rPr lang="en-US" dirty="0" smtClean="0">
                <a:solidFill>
                  <a:schemeClr val="accent5">
                    <a:lumMod val="75000"/>
                  </a:schemeClr>
                </a:solidFill>
              </a:rPr>
              <a:t>Performance Testing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645016" y="1323349"/>
            <a:ext cx="10417935" cy="4819874"/>
          </a:xfrm>
        </p:spPr>
        <p:txBody>
          <a:bodyPr>
            <a:normAutofit/>
          </a:bodyPr>
          <a:lstStyle/>
          <a:p>
            <a:pPr algn="just">
              <a:buFont typeface="Wingdings" panose="05000000000000000000" pitchFamily="2" charset="2"/>
              <a:buChar char="§"/>
            </a:pPr>
            <a:r>
              <a:rPr lang="en-US" sz="2400" dirty="0"/>
              <a:t>We conduct performance testing to address the bottlenecks of the system and to fine tune the system by finding the root cause of performance </a:t>
            </a:r>
            <a:r>
              <a:rPr lang="en-US" sz="2400" dirty="0" smtClean="0"/>
              <a:t>issues.</a:t>
            </a:r>
          </a:p>
          <a:p>
            <a:pPr algn="just">
              <a:buFont typeface="Wingdings" panose="05000000000000000000" pitchFamily="2" charset="2"/>
              <a:buChar char="§"/>
            </a:pPr>
            <a:r>
              <a:rPr lang="en-US" sz="2400" dirty="0" smtClean="0"/>
              <a:t>Performance </a:t>
            </a:r>
            <a:r>
              <a:rPr lang="en-US" sz="2400" dirty="0"/>
              <a:t>testing answers to the questions like how many users the system could handle, How well the system could recover when the no. of users crossed the maximum users, What is the response time of the system under normal and peak loads.</a:t>
            </a:r>
          </a:p>
        </p:txBody>
      </p:sp>
    </p:spTree>
    <p:extLst>
      <p:ext uri="{BB962C8B-B14F-4D97-AF65-F5344CB8AC3E}">
        <p14:creationId xmlns:p14="http://schemas.microsoft.com/office/powerpoint/2010/main" val="4092619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Types of Performance Testing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838199" y="1825625"/>
            <a:ext cx="10417935" cy="4819874"/>
          </a:xfrm>
        </p:spPr>
        <p:txBody>
          <a:bodyPr>
            <a:normAutofit/>
          </a:bodyPr>
          <a:lstStyle/>
          <a:p>
            <a:pPr>
              <a:buFont typeface="Wingdings" panose="05000000000000000000" pitchFamily="2" charset="2"/>
              <a:buChar char="§"/>
            </a:pPr>
            <a:r>
              <a:rPr lang="en-US" dirty="0">
                <a:solidFill>
                  <a:srgbClr val="FF0000"/>
                </a:solidFill>
              </a:rPr>
              <a:t>Capacity Testing:</a:t>
            </a:r>
          </a:p>
          <a:p>
            <a:pPr>
              <a:buFont typeface="Wingdings" panose="05000000000000000000" pitchFamily="2" charset="2"/>
              <a:buChar char="§"/>
            </a:pPr>
            <a:r>
              <a:rPr lang="en-US" dirty="0"/>
              <a:t>Capacity Testing is to determine how many users the system/application can handle successfully before the performance goals become unacceptable. This allows us to avoid the potential problems in future such as increased user base or increased volume of data</a:t>
            </a:r>
            <a:r>
              <a:rPr lang="en-US" dirty="0" smtClean="0"/>
              <a:t>.</a:t>
            </a:r>
            <a:endParaRPr lang="en-US" dirty="0"/>
          </a:p>
          <a:p>
            <a:pPr>
              <a:buFont typeface="Wingdings" panose="05000000000000000000" pitchFamily="2" charset="2"/>
              <a:buChar char="§"/>
            </a:pPr>
            <a:r>
              <a:rPr lang="en-US" dirty="0">
                <a:solidFill>
                  <a:srgbClr val="FF0000"/>
                </a:solidFill>
              </a:rPr>
              <a:t>Load Testing:</a:t>
            </a:r>
          </a:p>
          <a:p>
            <a:pPr>
              <a:buFont typeface="Wingdings" panose="05000000000000000000" pitchFamily="2" charset="2"/>
              <a:buChar char="§"/>
            </a:pPr>
            <a:r>
              <a:rPr lang="en-US" dirty="0"/>
              <a:t>Load Testing is to verify that the system/application can handle the expected number of transactions and to verify the system/application </a:t>
            </a:r>
            <a:r>
              <a:rPr lang="en-US" dirty="0" err="1"/>
              <a:t>behaviour</a:t>
            </a:r>
            <a:r>
              <a:rPr lang="en-US" dirty="0"/>
              <a:t> under both normal and peak load conditions (no. of users).</a:t>
            </a:r>
          </a:p>
        </p:txBody>
      </p:sp>
    </p:spTree>
    <p:extLst>
      <p:ext uri="{BB962C8B-B14F-4D97-AF65-F5344CB8AC3E}">
        <p14:creationId xmlns:p14="http://schemas.microsoft.com/office/powerpoint/2010/main" val="11773395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1095"/>
          </a:xfrm>
        </p:spPr>
        <p:txBody>
          <a:bodyPr>
            <a:normAutofit/>
          </a:bodyPr>
          <a:lstStyle/>
          <a:p>
            <a:r>
              <a:rPr lang="en-US" sz="4000" dirty="0">
                <a:solidFill>
                  <a:schemeClr val="accent5">
                    <a:lumMod val="75000"/>
                  </a:schemeClr>
                </a:solidFill>
              </a:rPr>
              <a:t>… Performance Testing</a:t>
            </a:r>
          </a:p>
        </p:txBody>
      </p:sp>
      <p:sp>
        <p:nvSpPr>
          <p:cNvPr id="3" name="Content Placeholder 2"/>
          <p:cNvSpPr>
            <a:spLocks noGrp="1"/>
          </p:cNvSpPr>
          <p:nvPr>
            <p:ph idx="1"/>
          </p:nvPr>
        </p:nvSpPr>
        <p:spPr>
          <a:xfrm>
            <a:off x="838200" y="1323349"/>
            <a:ext cx="10417935" cy="4819874"/>
          </a:xfrm>
        </p:spPr>
        <p:txBody>
          <a:bodyPr>
            <a:normAutofit lnSpcReduction="10000"/>
          </a:bodyPr>
          <a:lstStyle/>
          <a:p>
            <a:pPr>
              <a:buFont typeface="Wingdings" panose="05000000000000000000" pitchFamily="2" charset="2"/>
              <a:buChar char="§"/>
            </a:pPr>
            <a:r>
              <a:rPr lang="en-US" sz="2400" b="1" dirty="0">
                <a:solidFill>
                  <a:srgbClr val="FF0000"/>
                </a:solidFill>
              </a:rPr>
              <a:t>Volume Testing:</a:t>
            </a:r>
            <a:endParaRPr lang="en-US" sz="2400" dirty="0">
              <a:solidFill>
                <a:srgbClr val="FF0000"/>
              </a:solidFill>
            </a:endParaRPr>
          </a:p>
          <a:p>
            <a:r>
              <a:rPr lang="en-US" sz="2400" dirty="0"/>
              <a:t>Volume Testing is to verify that the system/application can handle a large amount of data. This testing focuses on Data Base</a:t>
            </a:r>
            <a:r>
              <a:rPr lang="en-US" sz="2400" dirty="0" smtClean="0"/>
              <a:t>.</a:t>
            </a:r>
          </a:p>
          <a:p>
            <a:pPr>
              <a:buFont typeface="Wingdings" panose="05000000000000000000" pitchFamily="2" charset="2"/>
              <a:buChar char="§"/>
            </a:pPr>
            <a:r>
              <a:rPr lang="en-US" sz="2400" b="1" dirty="0">
                <a:solidFill>
                  <a:srgbClr val="FF0000"/>
                </a:solidFill>
              </a:rPr>
              <a:t>Stress Testing:</a:t>
            </a:r>
            <a:endParaRPr lang="en-US" sz="2400" dirty="0">
              <a:solidFill>
                <a:srgbClr val="FF0000"/>
              </a:solidFill>
            </a:endParaRPr>
          </a:p>
          <a:p>
            <a:r>
              <a:rPr lang="en-US" sz="2400" dirty="0"/>
              <a:t>Stress Testing is to verify the </a:t>
            </a:r>
            <a:r>
              <a:rPr lang="en-US" sz="2400" dirty="0" err="1"/>
              <a:t>behaviour</a:t>
            </a:r>
            <a:r>
              <a:rPr lang="en-US" sz="2400" dirty="0"/>
              <a:t> of the system once the load increases more than the system’s design expectations. This testing addresses which components fail first when we stress the system by applying the load beyond the design expectations. So that we can design more robust system.</a:t>
            </a:r>
          </a:p>
          <a:p>
            <a:pPr>
              <a:buFont typeface="Wingdings" panose="05000000000000000000" pitchFamily="2" charset="2"/>
              <a:buChar char="§"/>
            </a:pPr>
            <a:r>
              <a:rPr lang="en-US" sz="2400" b="1" dirty="0">
                <a:solidFill>
                  <a:srgbClr val="FF0000"/>
                </a:solidFill>
              </a:rPr>
              <a:t>Soak Testing:</a:t>
            </a:r>
            <a:endParaRPr lang="en-US" sz="2400" dirty="0">
              <a:solidFill>
                <a:srgbClr val="FF0000"/>
              </a:solidFill>
            </a:endParaRPr>
          </a:p>
          <a:p>
            <a:r>
              <a:rPr lang="en-US" sz="2400" dirty="0"/>
              <a:t>Soak Testing is aka Endurance Testing. Running a system at high load for a prolonged period of time to identify the performance problems is called Soak Testing. It is to make sure the software can handle the expected load over a long period of time.</a:t>
            </a:r>
          </a:p>
          <a:p>
            <a:endParaRPr lang="en-US" sz="2400" dirty="0"/>
          </a:p>
        </p:txBody>
      </p:sp>
    </p:spTree>
    <p:extLst>
      <p:ext uri="{BB962C8B-B14F-4D97-AF65-F5344CB8AC3E}">
        <p14:creationId xmlns:p14="http://schemas.microsoft.com/office/powerpoint/2010/main" val="21395123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610"/>
          </a:xfrm>
        </p:spPr>
        <p:txBody>
          <a:bodyPr>
            <a:normAutofit/>
          </a:bodyPr>
          <a:lstStyle/>
          <a:p>
            <a:r>
              <a:rPr lang="en-US" dirty="0">
                <a:solidFill>
                  <a:schemeClr val="accent5">
                    <a:lumMod val="75000"/>
                  </a:schemeClr>
                </a:solidFill>
              </a:rPr>
              <a:t>… Performance Testing</a:t>
            </a:r>
          </a:p>
        </p:txBody>
      </p:sp>
      <p:sp>
        <p:nvSpPr>
          <p:cNvPr id="3" name="Content Placeholder 2"/>
          <p:cNvSpPr>
            <a:spLocks noGrp="1"/>
          </p:cNvSpPr>
          <p:nvPr>
            <p:ph idx="1"/>
          </p:nvPr>
        </p:nvSpPr>
        <p:spPr>
          <a:xfrm>
            <a:off x="709410" y="1361986"/>
            <a:ext cx="10417935" cy="4819874"/>
          </a:xfrm>
        </p:spPr>
        <p:txBody>
          <a:bodyPr>
            <a:normAutofit/>
          </a:bodyPr>
          <a:lstStyle/>
          <a:p>
            <a:pPr>
              <a:buFont typeface="Wingdings" panose="05000000000000000000" pitchFamily="2" charset="2"/>
              <a:buChar char="§"/>
            </a:pPr>
            <a:r>
              <a:rPr lang="en-US" b="1" dirty="0">
                <a:solidFill>
                  <a:srgbClr val="FF0000"/>
                </a:solidFill>
              </a:rPr>
              <a:t>Spike Testing:</a:t>
            </a:r>
            <a:endParaRPr lang="en-US" dirty="0">
              <a:solidFill>
                <a:srgbClr val="FF0000"/>
              </a:solidFill>
            </a:endParaRPr>
          </a:p>
          <a:p>
            <a:r>
              <a:rPr lang="en-US" dirty="0"/>
              <a:t>Spike Testing is to determine the </a:t>
            </a:r>
            <a:r>
              <a:rPr lang="en-US" dirty="0" err="1"/>
              <a:t>behaviour</a:t>
            </a:r>
            <a:r>
              <a:rPr lang="en-US" dirty="0"/>
              <a:t> of the system under sudden increase of load (a large number of users) on the system.</a:t>
            </a:r>
          </a:p>
        </p:txBody>
      </p:sp>
    </p:spTree>
    <p:extLst>
      <p:ext uri="{BB962C8B-B14F-4D97-AF65-F5344CB8AC3E}">
        <p14:creationId xmlns:p14="http://schemas.microsoft.com/office/powerpoint/2010/main" val="6286150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3761"/>
            <a:ext cx="10515600" cy="1325563"/>
          </a:xfrm>
        </p:spPr>
        <p:txBody>
          <a:bodyPr/>
          <a:lstStyle/>
          <a:p>
            <a:endParaRPr lang="en-US" dirty="0"/>
          </a:p>
        </p:txBody>
      </p:sp>
      <p:sp>
        <p:nvSpPr>
          <p:cNvPr id="3" name="Content Placeholder 2"/>
          <p:cNvSpPr>
            <a:spLocks noGrp="1"/>
          </p:cNvSpPr>
          <p:nvPr>
            <p:ph idx="1"/>
          </p:nvPr>
        </p:nvSpPr>
        <p:spPr>
          <a:xfrm>
            <a:off x="838200" y="1529324"/>
            <a:ext cx="10515600" cy="3620434"/>
          </a:xfrm>
        </p:spPr>
        <p:txBody>
          <a:bodyPr/>
          <a:lstStyle/>
          <a:p>
            <a:pPr algn="ctr"/>
            <a:endParaRPr lang="en-US" dirty="0" smtClean="0"/>
          </a:p>
          <a:p>
            <a:pPr marL="0" indent="0" algn="ctr">
              <a:buNone/>
            </a:pPr>
            <a:endParaRPr lang="en-US" sz="6000" dirty="0" smtClean="0"/>
          </a:p>
          <a:p>
            <a:pPr marL="0" indent="0" algn="ctr">
              <a:buNone/>
            </a:pPr>
            <a:r>
              <a:rPr lang="en-US" sz="6000" dirty="0" smtClean="0"/>
              <a:t>The End</a:t>
            </a:r>
            <a:endParaRPr lang="en-US" sz="6000" dirty="0"/>
          </a:p>
        </p:txBody>
      </p:sp>
    </p:spTree>
    <p:extLst>
      <p:ext uri="{BB962C8B-B14F-4D97-AF65-F5344CB8AC3E}">
        <p14:creationId xmlns:p14="http://schemas.microsoft.com/office/powerpoint/2010/main" val="721970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Types of Software Testing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0" y="2009105"/>
            <a:ext cx="11772900" cy="4558960"/>
          </a:xfrm>
        </p:spPr>
        <p:txBody>
          <a:bodyPr>
            <a:normAutofit/>
          </a:bodyPr>
          <a:lstStyle/>
          <a:p>
            <a:pPr>
              <a:buFont typeface="Wingdings" panose="05000000000000000000" pitchFamily="2" charset="2"/>
              <a:buChar char="§"/>
            </a:pPr>
            <a:r>
              <a:rPr lang="en-US" sz="2400" b="1" dirty="0"/>
              <a:t>Functional Testing</a:t>
            </a:r>
          </a:p>
          <a:p>
            <a:pPr>
              <a:buFont typeface="Wingdings" panose="05000000000000000000" pitchFamily="2" charset="2"/>
              <a:buChar char="§"/>
            </a:pPr>
            <a:r>
              <a:rPr lang="en-US" sz="2400" b="1" dirty="0"/>
              <a:t>Performance Testing </a:t>
            </a:r>
          </a:p>
          <a:p>
            <a:pPr>
              <a:buFont typeface="Wingdings" panose="05000000000000000000" pitchFamily="2" charset="2"/>
              <a:buChar char="§"/>
            </a:pPr>
            <a:r>
              <a:rPr lang="en-US" sz="2400" b="1" dirty="0" smtClean="0"/>
              <a:t>Others… </a:t>
            </a:r>
            <a:endParaRPr lang="en-US" sz="2400" b="1" dirty="0"/>
          </a:p>
        </p:txBody>
      </p:sp>
    </p:spTree>
    <p:extLst>
      <p:ext uri="{BB962C8B-B14F-4D97-AF65-F5344CB8AC3E}">
        <p14:creationId xmlns:p14="http://schemas.microsoft.com/office/powerpoint/2010/main" val="277720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Functional Testing </a:t>
            </a: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buFont typeface="Wingdings" panose="05000000000000000000" pitchFamily="2" charset="2"/>
              <a:buChar char="§"/>
            </a:pPr>
            <a:r>
              <a:rPr lang="en-US" b="1"/>
              <a:t>FUNCTIONAL TESTING</a:t>
            </a:r>
            <a:r>
              <a:rPr lang="en-US"/>
              <a:t> is a type of software testing that validates the software system against the functional requirements/specifications. </a:t>
            </a:r>
            <a:endParaRPr lang="en-US" dirty="0"/>
          </a:p>
        </p:txBody>
      </p:sp>
      <p:pic>
        <p:nvPicPr>
          <p:cNvPr id="4" name="Picture 3"/>
          <p:cNvPicPr>
            <a:picLocks noChangeAspect="1"/>
          </p:cNvPicPr>
          <p:nvPr/>
        </p:nvPicPr>
        <p:blipFill>
          <a:blip r:embed="rId2"/>
          <a:stretch>
            <a:fillRect/>
          </a:stretch>
        </p:blipFill>
        <p:spPr>
          <a:xfrm>
            <a:off x="1159099" y="2514465"/>
            <a:ext cx="6581105" cy="3564364"/>
          </a:xfrm>
          <a:prstGeom prst="rect">
            <a:avLst/>
          </a:prstGeom>
        </p:spPr>
      </p:pic>
    </p:spTree>
    <p:extLst>
      <p:ext uri="{BB962C8B-B14F-4D97-AF65-F5344CB8AC3E}">
        <p14:creationId xmlns:p14="http://schemas.microsoft.com/office/powerpoint/2010/main" val="3038474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BLACK BOX TESTING</a:t>
            </a: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a:bodyPr>
          <a:lstStyle/>
          <a:p>
            <a:pPr>
              <a:buFont typeface="Wingdings" panose="05000000000000000000" pitchFamily="2" charset="2"/>
              <a:buChar char="§"/>
            </a:pPr>
            <a:r>
              <a:rPr lang="en-US" b="1" dirty="0" smtClean="0"/>
              <a:t>BLACK </a:t>
            </a:r>
            <a:r>
              <a:rPr lang="en-US" b="1" dirty="0"/>
              <a:t>BOX TESTING</a:t>
            </a:r>
            <a:r>
              <a:rPr lang="en-US" dirty="0"/>
              <a:t> is defined as a testing technique in which functionality of the Application Under Test (AUT) is tested without looking at the internal code structure, implementation details and knowledge of internal paths of the software. </a:t>
            </a:r>
            <a:endParaRPr lang="en-US" dirty="0" smtClean="0"/>
          </a:p>
          <a:p>
            <a:pPr>
              <a:buFont typeface="Wingdings" panose="05000000000000000000" pitchFamily="2" charset="2"/>
              <a:buChar char="§"/>
            </a:pPr>
            <a:r>
              <a:rPr lang="en-US" dirty="0" smtClean="0"/>
              <a:t>This </a:t>
            </a:r>
            <a:r>
              <a:rPr lang="en-US" dirty="0"/>
              <a:t>type of testing is based entirely on software requirements and specifications. </a:t>
            </a:r>
            <a:endParaRPr lang="en-US" dirty="0" smtClean="0"/>
          </a:p>
          <a:p>
            <a:pPr>
              <a:buFont typeface="Wingdings" panose="05000000000000000000" pitchFamily="2" charset="2"/>
              <a:buChar char="§"/>
            </a:pPr>
            <a:r>
              <a:rPr lang="en-US" dirty="0" smtClean="0"/>
              <a:t>In </a:t>
            </a:r>
            <a:r>
              <a:rPr lang="en-US" dirty="0" err="1"/>
              <a:t>BlackBox</a:t>
            </a:r>
            <a:r>
              <a:rPr lang="en-US" dirty="0"/>
              <a:t> Testing we just focus on inputs and output of the software system without bothering about internal knowledge of the software</a:t>
            </a:r>
          </a:p>
        </p:txBody>
      </p:sp>
    </p:spTree>
    <p:extLst>
      <p:ext uri="{BB962C8B-B14F-4D97-AF65-F5344CB8AC3E}">
        <p14:creationId xmlns:p14="http://schemas.microsoft.com/office/powerpoint/2010/main" val="1728524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How to do BlackBox Testing</a:t>
            </a:r>
          </a:p>
        </p:txBody>
      </p:sp>
      <p:sp>
        <p:nvSpPr>
          <p:cNvPr id="3" name="Content Placeholder 2"/>
          <p:cNvSpPr>
            <a:spLocks noGrp="1"/>
          </p:cNvSpPr>
          <p:nvPr>
            <p:ph idx="1"/>
          </p:nvPr>
        </p:nvSpPr>
        <p:spPr>
          <a:xfrm>
            <a:off x="503348" y="1258955"/>
            <a:ext cx="10417935" cy="4819874"/>
          </a:xfrm>
        </p:spPr>
        <p:txBody>
          <a:bodyPr>
            <a:normAutofit fontScale="92500" lnSpcReduction="10000"/>
          </a:bodyPr>
          <a:lstStyle/>
          <a:p>
            <a:pPr marL="0" indent="0">
              <a:buNone/>
            </a:pPr>
            <a:r>
              <a:rPr lang="en-US" i="1" dirty="0" smtClean="0">
                <a:solidFill>
                  <a:srgbClr val="FF0000"/>
                </a:solidFill>
              </a:rPr>
              <a:t>Here </a:t>
            </a:r>
            <a:r>
              <a:rPr lang="en-US" i="1" dirty="0">
                <a:solidFill>
                  <a:srgbClr val="FF0000"/>
                </a:solidFill>
              </a:rPr>
              <a:t>are the generic steps followed to carry out any type of Black Box Testing</a:t>
            </a:r>
            <a:r>
              <a:rPr lang="en-US" dirty="0"/>
              <a:t>.</a:t>
            </a:r>
          </a:p>
          <a:p>
            <a:pPr>
              <a:buFont typeface="Wingdings" panose="05000000000000000000" pitchFamily="2" charset="2"/>
              <a:buChar char="§"/>
            </a:pPr>
            <a:r>
              <a:rPr lang="en-US" dirty="0"/>
              <a:t>Initially, the requirements and specifications of the system are examined.</a:t>
            </a:r>
          </a:p>
          <a:p>
            <a:pPr>
              <a:buFont typeface="Wingdings" panose="05000000000000000000" pitchFamily="2" charset="2"/>
              <a:buChar char="§"/>
            </a:pPr>
            <a:r>
              <a:rPr lang="en-US" dirty="0"/>
              <a:t>Tester chooses valid inputs (positive test scenario) to check whether SUT processes them correctly. Also, some invalid inputs (negative test scenario) are chosen to verify that the SUT is able to detect them.</a:t>
            </a:r>
          </a:p>
          <a:p>
            <a:pPr>
              <a:buFont typeface="Wingdings" panose="05000000000000000000" pitchFamily="2" charset="2"/>
              <a:buChar char="§"/>
            </a:pPr>
            <a:r>
              <a:rPr lang="en-US" dirty="0"/>
              <a:t>Tester determines expected outputs for all those inputs.</a:t>
            </a:r>
          </a:p>
          <a:p>
            <a:pPr>
              <a:buFont typeface="Wingdings" panose="05000000000000000000" pitchFamily="2" charset="2"/>
              <a:buChar char="§"/>
            </a:pPr>
            <a:r>
              <a:rPr lang="en-US" dirty="0"/>
              <a:t>Software tester constructs test cases with the selected inputs.</a:t>
            </a:r>
          </a:p>
          <a:p>
            <a:pPr>
              <a:buFont typeface="Wingdings" panose="05000000000000000000" pitchFamily="2" charset="2"/>
              <a:buChar char="§"/>
            </a:pPr>
            <a:r>
              <a:rPr lang="en-US" dirty="0"/>
              <a:t>The test cases are executed.</a:t>
            </a:r>
          </a:p>
          <a:p>
            <a:pPr>
              <a:buFont typeface="Wingdings" panose="05000000000000000000" pitchFamily="2" charset="2"/>
              <a:buChar char="§"/>
            </a:pPr>
            <a:r>
              <a:rPr lang="en-US" dirty="0"/>
              <a:t>Software tester compares the actual outputs with the expected outputs.</a:t>
            </a:r>
          </a:p>
          <a:p>
            <a:pPr>
              <a:buFont typeface="Wingdings" panose="05000000000000000000" pitchFamily="2" charset="2"/>
              <a:buChar char="§"/>
            </a:pPr>
            <a:r>
              <a:rPr lang="en-US" dirty="0"/>
              <a:t>Defects if any are fixed and re-tested.</a:t>
            </a:r>
          </a:p>
        </p:txBody>
      </p:sp>
    </p:spTree>
    <p:extLst>
      <p:ext uri="{BB962C8B-B14F-4D97-AF65-F5344CB8AC3E}">
        <p14:creationId xmlns:p14="http://schemas.microsoft.com/office/powerpoint/2010/main" val="108390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a:bodyPr>
          <a:lstStyle/>
          <a:p>
            <a:r>
              <a:rPr lang="en-US">
                <a:solidFill>
                  <a:schemeClr val="accent5">
                    <a:lumMod val="75000"/>
                  </a:schemeClr>
                </a:solidFill>
              </a:rPr>
              <a:t>Types of Black Box Testing</a:t>
            </a:r>
          </a:p>
        </p:txBody>
      </p:sp>
      <p:sp>
        <p:nvSpPr>
          <p:cNvPr id="3" name="Content Placeholder 2"/>
          <p:cNvSpPr>
            <a:spLocks noGrp="1"/>
          </p:cNvSpPr>
          <p:nvPr>
            <p:ph idx="1"/>
          </p:nvPr>
        </p:nvSpPr>
        <p:spPr>
          <a:xfrm>
            <a:off x="503348" y="1258955"/>
            <a:ext cx="10417935" cy="4819874"/>
          </a:xfrm>
        </p:spPr>
        <p:txBody>
          <a:bodyPr>
            <a:normAutofit/>
          </a:bodyPr>
          <a:lstStyle/>
          <a:p>
            <a:pPr marL="0" indent="0">
              <a:buNone/>
            </a:pPr>
            <a:r>
              <a:rPr lang="en-US" i="1" dirty="0" smtClean="0">
                <a:solidFill>
                  <a:srgbClr val="FF0000"/>
                </a:solidFill>
              </a:rPr>
              <a:t>           There </a:t>
            </a:r>
            <a:r>
              <a:rPr lang="en-US" i="1" dirty="0">
                <a:solidFill>
                  <a:srgbClr val="FF0000"/>
                </a:solidFill>
              </a:rPr>
              <a:t>are many types of Black Box Testing but the following are the prominent ones -</a:t>
            </a:r>
          </a:p>
          <a:p>
            <a:pPr>
              <a:buFont typeface="Wingdings" panose="05000000000000000000" pitchFamily="2" charset="2"/>
              <a:buChar char="§"/>
            </a:pPr>
            <a:r>
              <a:rPr lang="en-US" b="1" dirty="0"/>
              <a:t>Functional testing</a:t>
            </a:r>
            <a:r>
              <a:rPr lang="en-US" dirty="0"/>
              <a:t> - This black box testing type is related to the functional requirements of a system; it is done by software testers.</a:t>
            </a:r>
          </a:p>
          <a:p>
            <a:pPr>
              <a:buFont typeface="Wingdings" panose="05000000000000000000" pitchFamily="2" charset="2"/>
              <a:buChar char="§"/>
            </a:pPr>
            <a:r>
              <a:rPr lang="en-US" b="1" dirty="0"/>
              <a:t>Non-functional testing </a:t>
            </a:r>
            <a:r>
              <a:rPr lang="en-US" dirty="0"/>
              <a:t>- This type of black box testing is not related to testing of specific functionality, but non-functional requirements such as performance, scalability, usability.</a:t>
            </a:r>
          </a:p>
          <a:p>
            <a:pPr>
              <a:buFont typeface="Wingdings" panose="05000000000000000000" pitchFamily="2" charset="2"/>
              <a:buChar char="§"/>
            </a:pPr>
            <a:r>
              <a:rPr lang="en-US" b="1" dirty="0"/>
              <a:t>Regression testing </a:t>
            </a:r>
            <a:r>
              <a:rPr lang="en-US" dirty="0"/>
              <a:t>- </a:t>
            </a:r>
            <a:r>
              <a:rPr lang="en-US" dirty="0">
                <a:hlinkClick r:id="rId2"/>
              </a:rPr>
              <a:t>Regression Testing</a:t>
            </a:r>
            <a:r>
              <a:rPr lang="en-US" dirty="0"/>
              <a:t> is done after code fixes, upgrades or any other system maintenance to check the new code has not affected the existing code.</a:t>
            </a:r>
          </a:p>
        </p:txBody>
      </p:sp>
    </p:spTree>
    <p:extLst>
      <p:ext uri="{BB962C8B-B14F-4D97-AF65-F5344CB8AC3E}">
        <p14:creationId xmlns:p14="http://schemas.microsoft.com/office/powerpoint/2010/main" val="3597951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rmAutofit fontScale="90000"/>
          </a:bodyPr>
          <a:lstStyle/>
          <a:p>
            <a:r>
              <a:rPr lang="en-US" dirty="0" smtClean="0">
                <a:solidFill>
                  <a:schemeClr val="accent5">
                    <a:lumMod val="75000"/>
                  </a:schemeClr>
                </a:solidFill>
              </a:rPr>
              <a:t/>
            </a:r>
            <a:br>
              <a:rPr lang="en-US" dirty="0" smtClean="0">
                <a:solidFill>
                  <a:schemeClr val="accent5">
                    <a:lumMod val="75000"/>
                  </a:schemeClr>
                </a:solidFill>
              </a:rPr>
            </a:br>
            <a:r>
              <a:rPr lang="en-US" dirty="0" smtClean="0">
                <a:solidFill>
                  <a:schemeClr val="accent5">
                    <a:lumMod val="75000"/>
                  </a:schemeClr>
                </a:solidFill>
              </a:rPr>
              <a:t>---Functional Testing </a:t>
            </a:r>
            <a:r>
              <a:rPr lang="en-US" dirty="0"/>
              <a:t/>
            </a:r>
            <a:br>
              <a:rPr lang="en-US" dirty="0"/>
            </a:br>
            <a:endParaRPr lang="en-US" dirty="0">
              <a:solidFill>
                <a:schemeClr val="accent5">
                  <a:lumMod val="75000"/>
                </a:schemeClr>
              </a:solidFill>
            </a:endParaRPr>
          </a:p>
        </p:txBody>
      </p:sp>
      <p:sp>
        <p:nvSpPr>
          <p:cNvPr id="3" name="Content Placeholder 2"/>
          <p:cNvSpPr>
            <a:spLocks noGrp="1"/>
          </p:cNvSpPr>
          <p:nvPr>
            <p:ph idx="1"/>
          </p:nvPr>
        </p:nvSpPr>
        <p:spPr>
          <a:xfrm>
            <a:off x="503348" y="1258955"/>
            <a:ext cx="10417935" cy="4819874"/>
          </a:xfrm>
        </p:spPr>
        <p:txBody>
          <a:bodyPr>
            <a:normAutofit fontScale="92500" lnSpcReduction="20000"/>
          </a:bodyPr>
          <a:lstStyle/>
          <a:p>
            <a:pPr marL="0" indent="0">
              <a:buNone/>
            </a:pPr>
            <a:r>
              <a:rPr lang="en-US" b="1" i="1" dirty="0" smtClean="0">
                <a:solidFill>
                  <a:srgbClr val="00B050"/>
                </a:solidFill>
              </a:rPr>
              <a:t>     The </a:t>
            </a:r>
            <a:r>
              <a:rPr lang="en-US" b="1" i="1" dirty="0">
                <a:solidFill>
                  <a:srgbClr val="00B050"/>
                </a:solidFill>
              </a:rPr>
              <a:t>other major Functional Testing techniques include</a:t>
            </a:r>
            <a:r>
              <a:rPr lang="en-US" dirty="0"/>
              <a:t>:</a:t>
            </a:r>
          </a:p>
          <a:p>
            <a:r>
              <a:rPr lang="en-US" dirty="0"/>
              <a:t>Unit Testing</a:t>
            </a:r>
          </a:p>
          <a:p>
            <a:r>
              <a:rPr lang="en-US" dirty="0"/>
              <a:t>Integration Testing</a:t>
            </a:r>
          </a:p>
          <a:p>
            <a:r>
              <a:rPr lang="en-US" dirty="0"/>
              <a:t>Smoke Testing</a:t>
            </a:r>
          </a:p>
          <a:p>
            <a:r>
              <a:rPr lang="en-US" dirty="0"/>
              <a:t>User Acceptance Testing</a:t>
            </a:r>
          </a:p>
          <a:p>
            <a:r>
              <a:rPr lang="en-US" dirty="0"/>
              <a:t>Localization Testing</a:t>
            </a:r>
          </a:p>
          <a:p>
            <a:r>
              <a:rPr lang="en-US" dirty="0"/>
              <a:t>Interface Testing</a:t>
            </a:r>
          </a:p>
          <a:p>
            <a:r>
              <a:rPr lang="en-US" dirty="0"/>
              <a:t>Usability Testing</a:t>
            </a:r>
          </a:p>
          <a:p>
            <a:r>
              <a:rPr lang="en-US" dirty="0"/>
              <a:t>System Testing</a:t>
            </a:r>
          </a:p>
          <a:p>
            <a:r>
              <a:rPr lang="en-US" dirty="0"/>
              <a:t>Regression Testing</a:t>
            </a:r>
          </a:p>
          <a:p>
            <a:r>
              <a:rPr lang="en-US" dirty="0"/>
              <a:t>Globalization Testing</a:t>
            </a:r>
          </a:p>
        </p:txBody>
      </p:sp>
    </p:spTree>
    <p:extLst>
      <p:ext uri="{BB962C8B-B14F-4D97-AF65-F5344CB8AC3E}">
        <p14:creationId xmlns:p14="http://schemas.microsoft.com/office/powerpoint/2010/main" val="2822276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458"/>
          </a:xfrm>
        </p:spPr>
        <p:txBody>
          <a:bodyPr>
            <a:noAutofit/>
          </a:bodyPr>
          <a:lstStyle/>
          <a:p>
            <a:r>
              <a:rPr lang="en-US" sz="3200">
                <a:solidFill>
                  <a:schemeClr val="accent5">
                    <a:lumMod val="75000"/>
                  </a:schemeClr>
                </a:solidFill>
              </a:rPr>
              <a:t>Black Box Testing and Software Development Life Cycle (SDLC)</a:t>
            </a:r>
          </a:p>
        </p:txBody>
      </p:sp>
      <p:sp>
        <p:nvSpPr>
          <p:cNvPr id="3" name="Content Placeholder 2"/>
          <p:cNvSpPr>
            <a:spLocks noGrp="1"/>
          </p:cNvSpPr>
          <p:nvPr>
            <p:ph idx="1"/>
          </p:nvPr>
        </p:nvSpPr>
        <p:spPr>
          <a:xfrm>
            <a:off x="503348" y="1258955"/>
            <a:ext cx="10417935" cy="4819874"/>
          </a:xfrm>
        </p:spPr>
        <p:txBody>
          <a:bodyPr>
            <a:normAutofit fontScale="92500" lnSpcReduction="10000"/>
          </a:bodyPr>
          <a:lstStyle/>
          <a:p>
            <a:pPr>
              <a:buFont typeface="Wingdings" panose="05000000000000000000" pitchFamily="2" charset="2"/>
              <a:buChar char="§"/>
            </a:pPr>
            <a:r>
              <a:rPr lang="en-US" dirty="0" smtClean="0"/>
              <a:t>Black </a:t>
            </a:r>
            <a:r>
              <a:rPr lang="en-US" dirty="0"/>
              <a:t>box testing has its own life cycle called Software Testing Life Cycle (</a:t>
            </a:r>
            <a:r>
              <a:rPr lang="en-US" dirty="0">
                <a:hlinkClick r:id="rId2"/>
              </a:rPr>
              <a:t>STLC</a:t>
            </a:r>
            <a:r>
              <a:rPr lang="en-US" dirty="0"/>
              <a:t>) and it is relative to every stage of Software Development Life Cycle of Software Engineering.</a:t>
            </a:r>
          </a:p>
          <a:p>
            <a:pPr>
              <a:buFont typeface="Wingdings" panose="05000000000000000000" pitchFamily="2" charset="2"/>
              <a:buChar char="§"/>
            </a:pPr>
            <a:r>
              <a:rPr lang="en-US" b="1" dirty="0"/>
              <a:t>Requirement</a:t>
            </a:r>
            <a:r>
              <a:rPr lang="en-US" dirty="0"/>
              <a:t> - This is the initial stage of SDLC and in this stage, a requirement is gathered. Software testers also take part in this stage.</a:t>
            </a:r>
          </a:p>
          <a:p>
            <a:pPr>
              <a:buFont typeface="Wingdings" panose="05000000000000000000" pitchFamily="2" charset="2"/>
              <a:buChar char="§"/>
            </a:pPr>
            <a:r>
              <a:rPr lang="en-US" b="1" dirty="0"/>
              <a:t>Test Planning &amp; Analysis</a:t>
            </a:r>
            <a:r>
              <a:rPr lang="en-US" dirty="0"/>
              <a:t> - </a:t>
            </a:r>
            <a:r>
              <a:rPr lang="en-US" dirty="0">
                <a:hlinkClick r:id="rId3"/>
              </a:rPr>
              <a:t>Testing Types</a:t>
            </a:r>
            <a:r>
              <a:rPr lang="en-US" dirty="0"/>
              <a:t> applicable to the project are determined. A</a:t>
            </a:r>
            <a:r>
              <a:rPr lang="en-US" dirty="0">
                <a:hlinkClick r:id="rId4"/>
              </a:rPr>
              <a:t> Test Plan </a:t>
            </a:r>
            <a:r>
              <a:rPr lang="en-US" dirty="0"/>
              <a:t>is created which determines possible project risks and their mitigation.</a:t>
            </a:r>
          </a:p>
          <a:p>
            <a:pPr>
              <a:buFont typeface="Wingdings" panose="05000000000000000000" pitchFamily="2" charset="2"/>
              <a:buChar char="§"/>
            </a:pPr>
            <a:r>
              <a:rPr lang="en-US" b="1" dirty="0"/>
              <a:t>Design</a:t>
            </a:r>
            <a:r>
              <a:rPr lang="en-US" dirty="0"/>
              <a:t> - In this stage Test cases/scripts are created on the basis of software requirement documents</a:t>
            </a:r>
          </a:p>
          <a:p>
            <a:pPr>
              <a:buFont typeface="Wingdings" panose="05000000000000000000" pitchFamily="2" charset="2"/>
              <a:buChar char="§"/>
            </a:pPr>
            <a:r>
              <a:rPr lang="en-US" b="1" dirty="0"/>
              <a:t>Test Execution</a:t>
            </a:r>
            <a:r>
              <a:rPr lang="en-US" dirty="0"/>
              <a:t>- In this stage Test Cases prepared are executed. Bugs if any are fixed and re-tested</a:t>
            </a:r>
            <a:r>
              <a:rPr lang="en-US" dirty="0" smtClean="0"/>
              <a:t>. </a:t>
            </a:r>
            <a:endParaRPr lang="en-US" dirty="0"/>
          </a:p>
        </p:txBody>
      </p:sp>
    </p:spTree>
    <p:extLst>
      <p:ext uri="{BB962C8B-B14F-4D97-AF65-F5344CB8AC3E}">
        <p14:creationId xmlns:p14="http://schemas.microsoft.com/office/powerpoint/2010/main" val="195177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16167</TotalTime>
  <Words>1080</Words>
  <Application>Microsoft Office PowerPoint</Application>
  <PresentationFormat>Widescreen</PresentationFormat>
  <Paragraphs>130</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Times New Roman</vt:lpstr>
      <vt:lpstr>Wingdings</vt:lpstr>
      <vt:lpstr>Office Theme</vt:lpstr>
      <vt:lpstr>Methods and Types of Software Testing  Seng 4112   Lecture Three</vt:lpstr>
      <vt:lpstr> Methods of Software Testing  </vt:lpstr>
      <vt:lpstr> Types of Software Testing  </vt:lpstr>
      <vt:lpstr>Functional Testing </vt:lpstr>
      <vt:lpstr>BLACK BOX TESTING</vt:lpstr>
      <vt:lpstr>How to do BlackBox Testing</vt:lpstr>
      <vt:lpstr>Types of Black Box Testing</vt:lpstr>
      <vt:lpstr> ---Functional Testing  </vt:lpstr>
      <vt:lpstr>Black Box Testing and Software Development Life Cycle (SDLC)</vt:lpstr>
      <vt:lpstr>Tools used for Black Box Testing:</vt:lpstr>
      <vt:lpstr>White box Testing</vt:lpstr>
      <vt:lpstr>---White box Testing</vt:lpstr>
      <vt:lpstr>---White box Testing</vt:lpstr>
      <vt:lpstr>…</vt:lpstr>
      <vt:lpstr>Example</vt:lpstr>
      <vt:lpstr>Levels Applicable To</vt:lpstr>
      <vt:lpstr>Advantages</vt:lpstr>
      <vt:lpstr>Disadvantages</vt:lpstr>
      <vt:lpstr>Types of white box testing </vt:lpstr>
      <vt:lpstr>Comparison of Black Box and White Box Testing:</vt:lpstr>
      <vt:lpstr> Performance Testing  </vt:lpstr>
      <vt:lpstr> ---Performance Testing  </vt:lpstr>
      <vt:lpstr> … Performance Testing   </vt:lpstr>
      <vt:lpstr> Types of Performance Testing  </vt:lpstr>
      <vt:lpstr>… Performance Testing</vt:lpstr>
      <vt:lpstr>… Performance Testing</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Fani</dc:creator>
  <cp:lastModifiedBy>GL</cp:lastModifiedBy>
  <cp:revision>353</cp:revision>
  <dcterms:created xsi:type="dcterms:W3CDTF">2018-10-25T13:04:31Z</dcterms:created>
  <dcterms:modified xsi:type="dcterms:W3CDTF">2020-04-26T14:51:10Z</dcterms:modified>
</cp:coreProperties>
</file>