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</p:sldMasterIdLst>
  <p:notesMasterIdLst>
    <p:notesMasterId r:id="rId37"/>
  </p:notesMasterIdLst>
  <p:sldIdLst>
    <p:sldId id="285" r:id="rId4"/>
    <p:sldId id="258" r:id="rId5"/>
    <p:sldId id="286" r:id="rId6"/>
    <p:sldId id="281" r:id="rId7"/>
    <p:sldId id="282" r:id="rId8"/>
    <p:sldId id="287" r:id="rId9"/>
    <p:sldId id="283" r:id="rId10"/>
    <p:sldId id="288" r:id="rId11"/>
    <p:sldId id="284" r:id="rId12"/>
    <p:sldId id="262" r:id="rId13"/>
    <p:sldId id="289" r:id="rId14"/>
    <p:sldId id="290" r:id="rId15"/>
    <p:sldId id="291" r:id="rId16"/>
    <p:sldId id="313" r:id="rId17"/>
    <p:sldId id="292" r:id="rId18"/>
    <p:sldId id="314" r:id="rId19"/>
    <p:sldId id="315" r:id="rId20"/>
    <p:sldId id="293" r:id="rId21"/>
    <p:sldId id="294" r:id="rId22"/>
    <p:sldId id="295" r:id="rId23"/>
    <p:sldId id="296" r:id="rId24"/>
    <p:sldId id="308" r:id="rId25"/>
    <p:sldId id="297" r:id="rId26"/>
    <p:sldId id="298" r:id="rId27"/>
    <p:sldId id="303" r:id="rId28"/>
    <p:sldId id="304" r:id="rId29"/>
    <p:sldId id="309" r:id="rId30"/>
    <p:sldId id="310" r:id="rId31"/>
    <p:sldId id="311" r:id="rId32"/>
    <p:sldId id="305" r:id="rId33"/>
    <p:sldId id="307" r:id="rId34"/>
    <p:sldId id="306" r:id="rId35"/>
    <p:sldId id="316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A94DD3-3C38-43C3-8890-5F45B4A7BED2}" type="datetimeFigureOut">
              <a:rPr lang="en-US" smtClean="0"/>
              <a:t>03-Mar-20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094030-7ED0-4B26-8C99-5F3D31E69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4376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5" name="Rounded Rectangle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750E7-093E-45BE-831F-CEF7A30E0C86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03-Mar-20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3E65A7-16AB-45F3-9C05-A40350F9FD9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78539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572FF-CFEA-4EBC-8B1F-596AFB21CF5A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03-Mar-20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3640B4-3976-46A0-8F0D-78F78A2063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4827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70054-8457-42C1-BC48-FF389E6B60A1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03-Mar-20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3F2CF8-FD13-437F-9F44-FAD3BC728B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2664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76238"/>
            <a:ext cx="7767638" cy="8334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93052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5" name="Rounded Rectangle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750E7-093E-45BE-831F-CEF7A30E0C86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03-Mar-20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3E65A7-16AB-45F3-9C05-A40350F9FD9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1579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D0058-83CE-4154-B747-FD17ADA5B715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03-Mar-20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4454E5-120D-4BA7-B2ED-6401755603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70210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5" name="Rounded Rectangle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93838-5DE3-4B54-B427-607FC833F615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03-Mar-20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9EA8E7A5-4104-4B02-9E6D-3414D681D2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67786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32477-611D-48DD-8A20-A94E531A1C4F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03-Mar-20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AA4A4B-E55E-4857-BAAD-B808BEBAABA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56164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D98620-637C-42FA-88EF-D74FF513BB8A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03-Mar-20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235DC3-286F-41AC-9AF3-820AEB9045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29282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CF31DF-54C6-4AA3-9E90-A1257426BB96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03-Mar-20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899C1B-8526-4FFA-8256-D73AB685CE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43935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C457F-E83C-4F5D-9108-D03A9911467B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03-Mar-20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9034F6-FF7A-4AAC-BDFD-65957F73252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8352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D0058-83CE-4154-B747-FD17ADA5B715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03-Mar-20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4454E5-120D-4BA7-B2ED-6401755603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20375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BA514-7E93-407E-9280-D117ADF31821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03-Mar-20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5E842E-0CC3-45B1-B9EC-4FCA9BD876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02495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C1EC1-A450-448B-9A14-8202E2CDEBA4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03-Mar-20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8F8EBBFA-CF09-4899-9509-AB0B81AD14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71487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572FF-CFEA-4EBC-8B1F-596AFB21CF5A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03-Mar-20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3640B4-3976-46A0-8F0D-78F78A2063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63462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70054-8457-42C1-BC48-FF389E6B60A1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03-Mar-20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3F2CF8-FD13-437F-9F44-FAD3BC728B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04223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76238"/>
            <a:ext cx="7767638" cy="8334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14027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/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kumimoji="0" lang="en-US">
              <a:solidFill>
                <a:srgbClr val="FFFFFF"/>
              </a:solidFill>
            </a:endParaRPr>
          </a:p>
        </p:txBody>
      </p:sp>
      <p:sp useBgFill="1">
        <p:nvSpPr>
          <p:cNvPr id="5" name="Rounded Rectangle 4">
            <a:extLst>
              <a:ext uri="{FF2B5EF4-FFF2-40B4-BE49-F238E27FC236}"/>
            </a:extLst>
          </p:cNvPr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kumimoji="0" lang="en-US">
              <a:solidFill>
                <a:srgbClr val="FFFFFF"/>
              </a:solidFill>
            </a:endParaRPr>
          </a:p>
        </p:txBody>
      </p:sp>
      <p:sp>
        <p:nvSpPr>
          <p:cNvPr id="6" name="Rectangle 5">
            <a:extLst>
              <a:ext uri="{FF2B5EF4-FFF2-40B4-BE49-F238E27FC236}"/>
            </a:extLst>
          </p:cNvPr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kumimoji="0" lang="en-US">
              <a:solidFill>
                <a:srgbClr val="FFFFFF"/>
              </a:solidFill>
            </a:endParaRPr>
          </a:p>
        </p:txBody>
      </p:sp>
      <p:sp>
        <p:nvSpPr>
          <p:cNvPr id="7" name="Rectangle 6">
            <a:extLst>
              <a:ext uri="{FF2B5EF4-FFF2-40B4-BE49-F238E27FC236}"/>
            </a:extLst>
          </p:cNvPr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kumimoji="0" lang="en-US">
              <a:solidFill>
                <a:srgbClr val="FFFFFF"/>
              </a:solidFill>
            </a:endParaRPr>
          </a:p>
        </p:txBody>
      </p:sp>
      <p:sp>
        <p:nvSpPr>
          <p:cNvPr id="10" name="Rectangle 9">
            <a:extLst>
              <a:ext uri="{FF2B5EF4-FFF2-40B4-BE49-F238E27FC236}"/>
            </a:extLst>
          </p:cNvPr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kumimoji="0" lang="en-US">
              <a:solidFill>
                <a:srgbClr val="FFFFFF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27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46B86"/>
              </a:solidFill>
            </a:endParaRPr>
          </a:p>
        </p:txBody>
      </p:sp>
      <p:sp>
        <p:nvSpPr>
          <p:cNvPr id="12" name="Footer Placeholder 16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46B86"/>
              </a:solidFill>
            </a:endParaRPr>
          </a:p>
        </p:txBody>
      </p:sp>
      <p:sp>
        <p:nvSpPr>
          <p:cNvPr id="13" name="Slide Number Placeholder 28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C7785-1EA7-43C2-BC10-7D523D0BA681}" type="slidenum">
              <a:rPr lang="ar-SA" altLang="en-US"/>
              <a:pPr>
                <a:defRPr/>
              </a:pPr>
              <a:t>‹#›</a:t>
            </a:fld>
            <a:endParaRPr lang="th-TH" altLang="en-US"/>
          </a:p>
        </p:txBody>
      </p:sp>
    </p:spTree>
    <p:extLst>
      <p:ext uri="{BB962C8B-B14F-4D97-AF65-F5344CB8AC3E}">
        <p14:creationId xmlns:p14="http://schemas.microsoft.com/office/powerpoint/2010/main" val="8580764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46B86"/>
              </a:solidFill>
            </a:endParaRPr>
          </a:p>
        </p:txBody>
      </p:sp>
      <p:sp>
        <p:nvSpPr>
          <p:cNvPr id="5" name="Footer Placeholder 2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46B86"/>
              </a:solidFill>
            </a:endParaRPr>
          </a:p>
        </p:txBody>
      </p:sp>
      <p:sp>
        <p:nvSpPr>
          <p:cNvPr id="6" name="Slide Number Placeholder 22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920A7-C9FB-4D34-9083-7E17B07D8A38}" type="slidenum">
              <a:rPr lang="ar-SA" altLang="en-US"/>
              <a:pPr>
                <a:defRPr/>
              </a:pPr>
              <a:t>‹#›</a:t>
            </a:fld>
            <a:endParaRPr lang="th-TH" altLang="en-US"/>
          </a:p>
        </p:txBody>
      </p:sp>
    </p:spTree>
    <p:extLst>
      <p:ext uri="{BB962C8B-B14F-4D97-AF65-F5344CB8AC3E}">
        <p14:creationId xmlns:p14="http://schemas.microsoft.com/office/powerpoint/2010/main" val="41984351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/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kumimoji="0" lang="en-US">
              <a:solidFill>
                <a:srgbClr val="FFFFFF"/>
              </a:solidFill>
            </a:endParaRPr>
          </a:p>
        </p:txBody>
      </p:sp>
      <p:sp useBgFill="1">
        <p:nvSpPr>
          <p:cNvPr id="5" name="Rounded Rectangle 4">
            <a:extLst>
              <a:ext uri="{FF2B5EF4-FFF2-40B4-BE49-F238E27FC236}"/>
            </a:extLst>
          </p:cNvPr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kumimoji="0" lang="en-US">
              <a:solidFill>
                <a:srgbClr val="FFFFFF"/>
              </a:solidFill>
            </a:endParaRPr>
          </a:p>
        </p:txBody>
      </p:sp>
      <p:sp>
        <p:nvSpPr>
          <p:cNvPr id="6" name="Rectangle 5">
            <a:extLst>
              <a:ext uri="{FF2B5EF4-FFF2-40B4-BE49-F238E27FC236}"/>
            </a:extLst>
          </p:cNvPr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kumimoji="0" lang="en-US">
              <a:solidFill>
                <a:srgbClr val="FFFFFF"/>
              </a:solidFill>
            </a:endParaRPr>
          </a:p>
        </p:txBody>
      </p:sp>
      <p:sp>
        <p:nvSpPr>
          <p:cNvPr id="7" name="Rectangle 6">
            <a:extLst>
              <a:ext uri="{FF2B5EF4-FFF2-40B4-BE49-F238E27FC236}"/>
            </a:extLst>
          </p:cNvPr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kumimoji="0" lang="en-US">
              <a:solidFill>
                <a:srgbClr val="FFFFFF"/>
              </a:solidFill>
            </a:endParaRPr>
          </a:p>
        </p:txBody>
      </p:sp>
      <p:sp>
        <p:nvSpPr>
          <p:cNvPr id="8" name="Rectangle 7">
            <a:extLst>
              <a:ext uri="{FF2B5EF4-FFF2-40B4-BE49-F238E27FC236}"/>
            </a:extLst>
          </p:cNvPr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kumimoji="0"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46B86"/>
              </a:solidFill>
            </a:endParaRPr>
          </a:p>
        </p:txBody>
      </p:sp>
      <p:sp>
        <p:nvSpPr>
          <p:cNvPr id="10" name="Footer Placeholder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46B86"/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5F252-3879-4D16-9B78-B4868BC41101}" type="slidenum">
              <a:rPr lang="ar-SA" altLang="en-US"/>
              <a:pPr>
                <a:defRPr/>
              </a:pPr>
              <a:t>‹#›</a:t>
            </a:fld>
            <a:endParaRPr lang="th-TH" altLang="en-US"/>
          </a:p>
        </p:txBody>
      </p:sp>
    </p:spTree>
    <p:extLst>
      <p:ext uri="{BB962C8B-B14F-4D97-AF65-F5344CB8AC3E}">
        <p14:creationId xmlns:p14="http://schemas.microsoft.com/office/powerpoint/2010/main" val="37546241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46B86"/>
              </a:solidFill>
            </a:endParaRPr>
          </a:p>
        </p:txBody>
      </p:sp>
      <p:sp>
        <p:nvSpPr>
          <p:cNvPr id="6" name="Footer Placeholder 2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46B86"/>
              </a:solidFill>
            </a:endParaRPr>
          </a:p>
        </p:txBody>
      </p:sp>
      <p:sp>
        <p:nvSpPr>
          <p:cNvPr id="7" name="Slide Number Placeholder 22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D4153-6040-4083-A94D-78274D4EA972}" type="slidenum">
              <a:rPr lang="ar-SA" altLang="en-US"/>
              <a:pPr>
                <a:defRPr/>
              </a:pPr>
              <a:t>‹#›</a:t>
            </a:fld>
            <a:endParaRPr lang="th-TH" altLang="en-US"/>
          </a:p>
        </p:txBody>
      </p:sp>
    </p:spTree>
    <p:extLst>
      <p:ext uri="{BB962C8B-B14F-4D97-AF65-F5344CB8AC3E}">
        <p14:creationId xmlns:p14="http://schemas.microsoft.com/office/powerpoint/2010/main" val="3148188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1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46B86"/>
              </a:solidFill>
            </a:endParaRPr>
          </a:p>
        </p:txBody>
      </p:sp>
      <p:sp>
        <p:nvSpPr>
          <p:cNvPr id="8" name="Footer Placeholder 2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46B86"/>
              </a:solidFill>
            </a:endParaRPr>
          </a:p>
        </p:txBody>
      </p:sp>
      <p:sp>
        <p:nvSpPr>
          <p:cNvPr id="9" name="Slide Number Placeholder 22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B7DAC-C34E-4825-A067-EBA4DC7BAE6B}" type="slidenum">
              <a:rPr lang="ar-SA" altLang="en-US"/>
              <a:pPr>
                <a:defRPr/>
              </a:pPr>
              <a:t>‹#›</a:t>
            </a:fld>
            <a:endParaRPr lang="th-TH" altLang="en-US"/>
          </a:p>
        </p:txBody>
      </p:sp>
    </p:spTree>
    <p:extLst>
      <p:ext uri="{BB962C8B-B14F-4D97-AF65-F5344CB8AC3E}">
        <p14:creationId xmlns:p14="http://schemas.microsoft.com/office/powerpoint/2010/main" val="1429837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5" name="Rounded Rectangle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93838-5DE3-4B54-B427-607FC833F615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03-Mar-20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9EA8E7A5-4104-4B02-9E6D-3414D681D2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13587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46B86"/>
              </a:solidFill>
            </a:endParaRPr>
          </a:p>
        </p:txBody>
      </p:sp>
      <p:sp>
        <p:nvSpPr>
          <p:cNvPr id="4" name="Footer Placeholder 2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46B86"/>
              </a:solidFill>
            </a:endParaRPr>
          </a:p>
        </p:txBody>
      </p:sp>
      <p:sp>
        <p:nvSpPr>
          <p:cNvPr id="5" name="Slide Number Placeholder 22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7D551-0BD1-4F33-910C-C8237BFF83A4}" type="slidenum">
              <a:rPr lang="ar-SA" altLang="en-US"/>
              <a:pPr>
                <a:defRPr/>
              </a:pPr>
              <a:t>‹#›</a:t>
            </a:fld>
            <a:endParaRPr lang="th-TH" altLang="en-US"/>
          </a:p>
        </p:txBody>
      </p:sp>
    </p:spTree>
    <p:extLst>
      <p:ext uri="{BB962C8B-B14F-4D97-AF65-F5344CB8AC3E}">
        <p14:creationId xmlns:p14="http://schemas.microsoft.com/office/powerpoint/2010/main" val="149325110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46B86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46B86"/>
              </a:solidFill>
            </a:endParaRPr>
          </a:p>
        </p:txBody>
      </p:sp>
      <p:sp>
        <p:nvSpPr>
          <p:cNvPr id="4" name="Slide Number Placeholder 22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E01F8-6CFA-48EE-B210-7FAC369583D6}" type="slidenum">
              <a:rPr lang="ar-SA" altLang="en-US"/>
              <a:pPr>
                <a:defRPr/>
              </a:pPr>
              <a:t>‹#›</a:t>
            </a:fld>
            <a:endParaRPr lang="th-TH" altLang="en-US"/>
          </a:p>
        </p:txBody>
      </p:sp>
    </p:spTree>
    <p:extLst>
      <p:ext uri="{BB962C8B-B14F-4D97-AF65-F5344CB8AC3E}">
        <p14:creationId xmlns:p14="http://schemas.microsoft.com/office/powerpoint/2010/main" val="19972962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/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kumimoji="0" lang="en-US">
              <a:solidFill>
                <a:srgbClr val="FFFFFF"/>
              </a:solidFill>
            </a:endParaRPr>
          </a:p>
        </p:txBody>
      </p:sp>
      <p:sp useBgFill="1">
        <p:nvSpPr>
          <p:cNvPr id="6" name="Rounded Rectangle 5">
            <a:extLst>
              <a:ext uri="{FF2B5EF4-FFF2-40B4-BE49-F238E27FC236}"/>
            </a:extLst>
          </p:cNvPr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kumimoji="0"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4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46B86"/>
              </a:solidFill>
            </a:endParaRPr>
          </a:p>
        </p:txBody>
      </p:sp>
      <p:sp>
        <p:nvSpPr>
          <p:cNvPr id="8" name="Footer Placeholder 5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46B86"/>
              </a:solidFill>
            </a:endParaRPr>
          </a:p>
        </p:txBody>
      </p:sp>
      <p:sp>
        <p:nvSpPr>
          <p:cNvPr id="9" name="Slide Number Placeholder 6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C95609-4D8F-49C5-93B2-194D7133F236}" type="slidenum">
              <a:rPr lang="ar-SA" altLang="en-US"/>
              <a:pPr>
                <a:defRPr/>
              </a:pPr>
              <a:t>‹#›</a:t>
            </a:fld>
            <a:endParaRPr lang="th-TH" altLang="en-US"/>
          </a:p>
        </p:txBody>
      </p:sp>
    </p:spTree>
    <p:extLst>
      <p:ext uri="{BB962C8B-B14F-4D97-AF65-F5344CB8AC3E}">
        <p14:creationId xmlns:p14="http://schemas.microsoft.com/office/powerpoint/2010/main" val="38575082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/>
            </a:extLst>
          </p:cNvPr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kumimoji="0" lang="en-US">
              <a:solidFill>
                <a:srgbClr val="FFFFFF"/>
              </a:solidFill>
            </a:endParaRPr>
          </a:p>
        </p:txBody>
      </p:sp>
      <p:sp>
        <p:nvSpPr>
          <p:cNvPr id="6" name="Rectangle 5">
            <a:extLst>
              <a:ext uri="{FF2B5EF4-FFF2-40B4-BE49-F238E27FC236}"/>
            </a:extLst>
          </p:cNvPr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kumimoji="0" lang="en-US">
              <a:solidFill>
                <a:srgbClr val="FFFFFF"/>
              </a:solidFill>
            </a:endParaRPr>
          </a:p>
        </p:txBody>
      </p:sp>
      <p:sp>
        <p:nvSpPr>
          <p:cNvPr id="7" name="Rectangle 6">
            <a:extLst>
              <a:ext uri="{FF2B5EF4-FFF2-40B4-BE49-F238E27FC236}"/>
            </a:extLst>
          </p:cNvPr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kumimoji="0"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8" name="Date Placeholder 4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46B86"/>
              </a:solidFill>
            </a:endParaRPr>
          </a:p>
        </p:txBody>
      </p:sp>
      <p:sp>
        <p:nvSpPr>
          <p:cNvPr id="9" name="Footer Placeholder 5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46B86"/>
              </a:solidFill>
            </a:endParaRPr>
          </a:p>
        </p:txBody>
      </p:sp>
      <p:sp>
        <p:nvSpPr>
          <p:cNvPr id="10" name="Slide Number Placeholder 6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639D8B-C343-41DE-86B9-D9664118FC6D}" type="slidenum">
              <a:rPr lang="ar-SA" altLang="en-US"/>
              <a:pPr>
                <a:defRPr/>
              </a:pPr>
              <a:t>‹#›</a:t>
            </a:fld>
            <a:endParaRPr lang="th-TH" altLang="en-US"/>
          </a:p>
        </p:txBody>
      </p:sp>
    </p:spTree>
    <p:extLst>
      <p:ext uri="{BB962C8B-B14F-4D97-AF65-F5344CB8AC3E}">
        <p14:creationId xmlns:p14="http://schemas.microsoft.com/office/powerpoint/2010/main" val="306073711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46B86"/>
              </a:solidFill>
            </a:endParaRPr>
          </a:p>
        </p:txBody>
      </p:sp>
      <p:sp>
        <p:nvSpPr>
          <p:cNvPr id="5" name="Footer Placeholder 2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46B86"/>
              </a:solidFill>
            </a:endParaRPr>
          </a:p>
        </p:txBody>
      </p:sp>
      <p:sp>
        <p:nvSpPr>
          <p:cNvPr id="6" name="Slide Number Placeholder 22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D6718-C4D6-4D71-8ED9-6888FFBD68E6}" type="slidenum">
              <a:rPr lang="ar-SA" altLang="en-US"/>
              <a:pPr>
                <a:defRPr/>
              </a:pPr>
              <a:t>‹#›</a:t>
            </a:fld>
            <a:endParaRPr lang="th-TH" altLang="en-US"/>
          </a:p>
        </p:txBody>
      </p:sp>
    </p:spTree>
    <p:extLst>
      <p:ext uri="{BB962C8B-B14F-4D97-AF65-F5344CB8AC3E}">
        <p14:creationId xmlns:p14="http://schemas.microsoft.com/office/powerpoint/2010/main" val="133728130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46B86"/>
              </a:solidFill>
            </a:endParaRPr>
          </a:p>
        </p:txBody>
      </p:sp>
      <p:sp>
        <p:nvSpPr>
          <p:cNvPr id="5" name="Footer Placeholder 2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46B86"/>
              </a:solidFill>
            </a:endParaRPr>
          </a:p>
        </p:txBody>
      </p:sp>
      <p:sp>
        <p:nvSpPr>
          <p:cNvPr id="6" name="Slide Number Placeholder 22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8A526-762F-454E-B108-18E5DD8BB429}" type="slidenum">
              <a:rPr lang="ar-SA" altLang="en-US"/>
              <a:pPr>
                <a:defRPr/>
              </a:pPr>
              <a:t>‹#›</a:t>
            </a:fld>
            <a:endParaRPr lang="th-TH" altLang="en-US"/>
          </a:p>
        </p:txBody>
      </p:sp>
    </p:spTree>
    <p:extLst>
      <p:ext uri="{BB962C8B-B14F-4D97-AF65-F5344CB8AC3E}">
        <p14:creationId xmlns:p14="http://schemas.microsoft.com/office/powerpoint/2010/main" val="1636945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32477-611D-48DD-8A20-A94E531A1C4F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03-Mar-20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AA4A4B-E55E-4857-BAAD-B808BEBAABA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0569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D98620-637C-42FA-88EF-D74FF513BB8A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03-Mar-20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235DC3-286F-41AC-9AF3-820AEB9045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2320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CF31DF-54C6-4AA3-9E90-A1257426BB96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03-Mar-20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899C1B-8526-4FFA-8256-D73AB685CE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5454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C457F-E83C-4F5D-9108-D03A9911467B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03-Mar-20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9034F6-FF7A-4AAC-BDFD-65957F73252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29366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BA514-7E93-407E-9280-D117ADF31821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03-Mar-20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5E842E-0CC3-45B1-B9EC-4FCA9BD876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5393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C1EC1-A450-448B-9A14-8202E2CDEBA4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03-Mar-20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8F8EBBFA-CF09-4899-9509-AB0B81AD14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6563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A4ECD4-7D15-4FA1-A6F7-E8E4AFB7B1BA}" type="datetimeFigureOut">
              <a:rPr lang="en-US">
                <a:solidFill>
                  <a:srgbClr val="696464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03-Mar-20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algn="ct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vert="horz" wrap="non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algn="ctr" eaLnBrk="1" hangingPunct="1">
              <a:defRPr sz="1400">
                <a:solidFill>
                  <a:srgbClr val="FFFFFF"/>
                </a:solidFill>
                <a:latin typeface="Franklin Gothic Book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87B67BB-5701-4D14-9560-8A11419D2E29}" type="slidenum">
              <a:rPr lang="en-US" alt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0108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A4ECD4-7D15-4FA1-A6F7-E8E4AFB7B1BA}" type="datetimeFigureOut">
              <a:rPr lang="en-US">
                <a:solidFill>
                  <a:srgbClr val="696464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03-Mar-20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algn="ct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vert="horz" wrap="non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algn="ctr" eaLnBrk="1" hangingPunct="1">
              <a:defRPr sz="1400">
                <a:solidFill>
                  <a:srgbClr val="FFFFFF"/>
                </a:solidFill>
                <a:latin typeface="Franklin Gothic Book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87B67BB-5701-4D14-9560-8A11419D2E29}" type="slidenum">
              <a:rPr lang="en-US" alt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4107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/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kumimoji="0" lang="en-US">
              <a:solidFill>
                <a:srgbClr val="FFFFFF"/>
              </a:solidFill>
            </a:endParaRPr>
          </a:p>
        </p:txBody>
      </p:sp>
      <p:sp useBgFill="1">
        <p:nvSpPr>
          <p:cNvPr id="8" name="Rounded Rectangle 7">
            <a:extLst>
              <a:ext uri="{FF2B5EF4-FFF2-40B4-BE49-F238E27FC236}"/>
            </a:extLst>
          </p:cNvPr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kumimoji="0" lang="en-US">
              <a:solidFill>
                <a:srgbClr val="FFFFFF"/>
              </a:solidFill>
            </a:endParaRPr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" name="Date Placeholder 1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400">
                <a:solidFill>
                  <a:schemeClr val="tx2"/>
                </a:solidFill>
                <a:ea typeface="+mn-ea"/>
                <a:cs typeface="Angsana New" pitchFamily="18" charset="-34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646B86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kumimoji="0" sz="1400">
                <a:solidFill>
                  <a:schemeClr val="tx2"/>
                </a:solidFill>
                <a:ea typeface="+mn-ea"/>
                <a:cs typeface="Angsana New" pitchFamily="18" charset="-34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646B86"/>
              </a:solidFill>
            </a:endParaRPr>
          </a:p>
        </p:txBody>
      </p:sp>
      <p:sp>
        <p:nvSpPr>
          <p:cNvPr id="23" name="Slide Number Placeholder 22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vert="horz" wrap="non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algn="ctr" eaLnBrk="1" hangingPunct="1">
              <a:defRPr kumimoji="0" sz="1400">
                <a:solidFill>
                  <a:srgbClr val="FFFFFF"/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CD48571-A6A9-4A4A-B4A5-E63F6B18A31C}" type="slidenum">
              <a:rPr lang="ar-SA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th-TH" altLang="en-US"/>
          </a:p>
        </p:txBody>
      </p:sp>
    </p:spTree>
    <p:extLst>
      <p:ext uri="{BB962C8B-B14F-4D97-AF65-F5344CB8AC3E}">
        <p14:creationId xmlns:p14="http://schemas.microsoft.com/office/powerpoint/2010/main" val="575118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Cordia New" pitchFamily="34" charset="-34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Cordia New" pitchFamily="34" charset="-34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Cordia New" pitchFamily="34" charset="-34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Cordia New" pitchFamily="34" charset="-34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Cordia New" pitchFamily="34" charset="-34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Cordia New" pitchFamily="34" charset="-34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Cordia New" pitchFamily="34" charset="-34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Cordia New" pitchFamily="34" charset="-34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Angsana New" pitchFamily="18" charset="-120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Angsana New" pitchFamily="18" charset="-120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5B7B1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Angsana New" pitchFamily="18" charset="-120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8CADAE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Angsana New" pitchFamily="18" charset="-120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8CADAE"/>
        </a:buClr>
        <a:buChar char="o"/>
        <a:defRPr sz="2000" kern="1200">
          <a:solidFill>
            <a:schemeClr val="tx1"/>
          </a:solidFill>
          <a:latin typeface="+mn-lt"/>
          <a:ea typeface="Angsana New" pitchFamily="18" charset="-120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371600"/>
            <a:ext cx="7696200" cy="1143000"/>
          </a:xfrm>
          <a:solidFill>
            <a:schemeClr val="accent5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txBody>
          <a:bodyPr/>
          <a:lstStyle/>
          <a:p>
            <a:pPr marL="273050" lvl="0" indent="-273050" algn="ctr">
              <a:spcBef>
                <a:spcPts val="575"/>
              </a:spcBef>
            </a:pPr>
            <a:r>
              <a:rPr lang="en-US" altLang="en-US" sz="3600" b="1" dirty="0" smtClean="0">
                <a:solidFill>
                  <a:srgbClr val="FF0000"/>
                </a:solidFill>
                <a:latin typeface="Perpetua"/>
                <a:ea typeface="+mn-ea"/>
                <a:cs typeface="+mn-cs"/>
              </a:rPr>
              <a:t>Part Four: </a:t>
            </a:r>
            <a:br>
              <a:rPr lang="en-US" altLang="en-US" sz="3600" b="1" dirty="0" smtClean="0">
                <a:solidFill>
                  <a:srgbClr val="FF0000"/>
                </a:solidFill>
                <a:latin typeface="Perpetua"/>
                <a:ea typeface="+mn-ea"/>
                <a:cs typeface="+mn-cs"/>
              </a:rPr>
            </a:br>
            <a:r>
              <a:rPr lang="en-US" altLang="en-US" sz="3600" b="1" dirty="0" smtClean="0">
                <a:solidFill>
                  <a:srgbClr val="FF0000"/>
                </a:solidFill>
                <a:latin typeface="Perpetua"/>
                <a:ea typeface="+mn-ea"/>
                <a:cs typeface="+mn-cs"/>
              </a:rPr>
              <a:t>Marketing </a:t>
            </a:r>
            <a:r>
              <a:rPr lang="en-US" altLang="en-US" sz="3600" b="1" dirty="0">
                <a:solidFill>
                  <a:srgbClr val="FF0000"/>
                </a:solidFill>
                <a:latin typeface="Perpetua"/>
                <a:ea typeface="+mn-ea"/>
                <a:cs typeface="+mn-cs"/>
              </a:rPr>
              <a:t>in Business enterprises 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2743200"/>
            <a:ext cx="7772400" cy="1981200"/>
          </a:xfrm>
        </p:spPr>
        <p:txBody>
          <a:bodyPr/>
          <a:lstStyle/>
          <a:p>
            <a:pPr lvl="0">
              <a:buClr>
                <a:srgbClr val="D34817"/>
              </a:buClr>
              <a:buNone/>
            </a:pPr>
            <a:r>
              <a:rPr lang="en-US" altLang="en-US" dirty="0" smtClean="0">
                <a:solidFill>
                  <a:prstClr val="black"/>
                </a:solidFill>
              </a:rPr>
              <a:t>  </a:t>
            </a:r>
            <a:r>
              <a:rPr lang="en-US" altLang="en-US" sz="2800" dirty="0" smtClean="0">
                <a:solidFill>
                  <a:prstClr val="black"/>
                </a:solidFill>
              </a:rPr>
              <a:t>4.1 </a:t>
            </a:r>
            <a:r>
              <a:rPr lang="en-US" altLang="en-US" sz="2800" dirty="0">
                <a:solidFill>
                  <a:prstClr val="black"/>
                </a:solidFill>
              </a:rPr>
              <a:t>The Marketing Perspective    </a:t>
            </a:r>
          </a:p>
          <a:p>
            <a:pPr lvl="0">
              <a:buClr>
                <a:srgbClr val="D34817"/>
              </a:buClr>
              <a:buNone/>
            </a:pPr>
            <a:r>
              <a:rPr lang="en-US" altLang="en-US" sz="2800" dirty="0">
                <a:solidFill>
                  <a:prstClr val="black"/>
                </a:solidFill>
              </a:rPr>
              <a:t>  </a:t>
            </a:r>
            <a:r>
              <a:rPr lang="en-US" altLang="en-US" sz="2800" dirty="0" smtClean="0">
                <a:solidFill>
                  <a:prstClr val="black"/>
                </a:solidFill>
              </a:rPr>
              <a:t>4.2 </a:t>
            </a:r>
            <a:r>
              <a:rPr lang="en-US" altLang="en-US" sz="2800" dirty="0">
                <a:solidFill>
                  <a:prstClr val="black"/>
                </a:solidFill>
              </a:rPr>
              <a:t>Marketing Mix-product, price, place, and promotion,</a:t>
            </a:r>
            <a:endParaRPr lang="en-MY" altLang="en-US" sz="2800" dirty="0">
              <a:solidFill>
                <a:prstClr val="black"/>
              </a:solidFill>
            </a:endParaRPr>
          </a:p>
          <a:p>
            <a:pPr lvl="0">
              <a:buClr>
                <a:srgbClr val="D34817"/>
              </a:buClr>
              <a:buNone/>
            </a:pPr>
            <a:r>
              <a:rPr lang="en-US" altLang="en-US" sz="2800" dirty="0">
                <a:solidFill>
                  <a:prstClr val="black"/>
                </a:solidFill>
              </a:rPr>
              <a:t> </a:t>
            </a:r>
            <a:r>
              <a:rPr lang="en-US" altLang="en-US" sz="2800" dirty="0" smtClean="0">
                <a:solidFill>
                  <a:prstClr val="black"/>
                </a:solidFill>
              </a:rPr>
              <a:t> 4.3 </a:t>
            </a:r>
            <a:r>
              <a:rPr lang="en-US" altLang="en-US" sz="2800" dirty="0">
                <a:solidFill>
                  <a:prstClr val="black"/>
                </a:solidFill>
              </a:rPr>
              <a:t>Marketing segmentation and market research,</a:t>
            </a:r>
            <a:endParaRPr lang="en-MY" altLang="en-US" sz="2800" dirty="0">
              <a:solidFill>
                <a:prstClr val="black"/>
              </a:solidFill>
            </a:endParaRPr>
          </a:p>
          <a:p>
            <a:pPr lvl="0">
              <a:buClr>
                <a:srgbClr val="D34817"/>
              </a:buClr>
              <a:buNone/>
            </a:pPr>
            <a:r>
              <a:rPr lang="en-US" altLang="en-US" sz="2800" dirty="0">
                <a:solidFill>
                  <a:prstClr val="black"/>
                </a:solidFill>
              </a:rPr>
              <a:t> </a:t>
            </a:r>
            <a:r>
              <a:rPr lang="en-US" altLang="en-US" sz="2800" dirty="0" smtClean="0">
                <a:solidFill>
                  <a:prstClr val="black"/>
                </a:solidFill>
              </a:rPr>
              <a:t> 4.4 </a:t>
            </a:r>
            <a:r>
              <a:rPr lang="en-US" altLang="en-US" sz="2800" dirty="0">
                <a:solidFill>
                  <a:prstClr val="black"/>
                </a:solidFill>
              </a:rPr>
              <a:t>Factors affecting the Business Environment </a:t>
            </a:r>
            <a:endParaRPr lang="en-MY" altLang="en-US" sz="2800" dirty="0">
              <a:solidFill>
                <a:prstClr val="black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85B313-3D9D-4A70-A591-1C1250C82D51}" type="slidenum">
              <a:rPr kumimoji="0" lang="ar-SA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th-TH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7898147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772400" cy="609600"/>
          </a:xfrm>
        </p:spPr>
        <p:txBody>
          <a:bodyPr/>
          <a:lstStyle/>
          <a:p>
            <a:pPr algn="ctr">
              <a:defRPr/>
            </a:pPr>
            <a:r>
              <a:rPr lang="en-US" sz="3200" b="1" dirty="0" smtClean="0">
                <a:solidFill>
                  <a:srgbClr val="FF0000"/>
                </a:solidFill>
                <a:latin typeface="+mn-lt"/>
              </a:rPr>
              <a:t>I. THE PRODUCT MIX</a:t>
            </a:r>
            <a:endParaRPr lang="en-MY" sz="32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21859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762000"/>
            <a:ext cx="8305800" cy="5867400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altLang="en-US" b="1" i="1" dirty="0" smtClean="0">
                <a:solidFill>
                  <a:srgbClr val="FF0000"/>
                </a:solidFill>
              </a:rPr>
              <a:t>Product</a:t>
            </a:r>
            <a:r>
              <a:rPr lang="en-US" altLang="en-US" dirty="0" smtClean="0">
                <a:solidFill>
                  <a:srgbClr val="FF0000"/>
                </a:solidFill>
              </a:rPr>
              <a:t>:</a:t>
            </a:r>
            <a:r>
              <a:rPr lang="en-US" altLang="en-US" dirty="0" smtClean="0"/>
              <a:t> is any commodity that satisfies the needs &amp; wants of customer. </a:t>
            </a:r>
            <a:endParaRPr lang="en-MY" altLang="en-US" dirty="0" smtClean="0"/>
          </a:p>
          <a:p>
            <a:pPr>
              <a:buFont typeface="Wingdings" pitchFamily="2" charset="2"/>
              <a:buChar char="q"/>
            </a:pPr>
            <a:r>
              <a:rPr lang="en-US" altLang="en-US" b="1" i="1" dirty="0" smtClean="0">
                <a:solidFill>
                  <a:srgbClr val="FF0000"/>
                </a:solidFill>
              </a:rPr>
              <a:t>Product: </a:t>
            </a:r>
            <a:r>
              <a:rPr lang="en-US" altLang="en-US" dirty="0" smtClean="0"/>
              <a:t>is a bundle of tangible &amp; intangible attributes, which satisfy the needs, &amp; wants of customers. </a:t>
            </a:r>
          </a:p>
          <a:p>
            <a:pPr>
              <a:buFont typeface="Wingdings" pitchFamily="2" charset="2"/>
              <a:buChar char="q"/>
            </a:pPr>
            <a:r>
              <a:rPr lang="en-US" altLang="en-US" dirty="0" smtClean="0"/>
              <a:t>In today market, a product can be </a:t>
            </a:r>
          </a:p>
          <a:p>
            <a:pPr lvl="1">
              <a:buFont typeface="Wingdings" pitchFamily="2" charset="2"/>
              <a:buChar char="ü"/>
            </a:pPr>
            <a:r>
              <a:rPr lang="en-US" altLang="en-US" sz="3000" dirty="0" smtClean="0"/>
              <a:t>A person (soccer players),                </a:t>
            </a:r>
          </a:p>
          <a:p>
            <a:pPr lvl="1">
              <a:buFont typeface="Wingdings" pitchFamily="2" charset="2"/>
              <a:buChar char="ü"/>
            </a:pPr>
            <a:r>
              <a:rPr lang="en-US" altLang="en-US" sz="3000" dirty="0" smtClean="0"/>
              <a:t>Organization (privatized firms), </a:t>
            </a:r>
          </a:p>
          <a:p>
            <a:pPr lvl="1">
              <a:buFont typeface="Wingdings" pitchFamily="2" charset="2"/>
              <a:buChar char="ü"/>
            </a:pPr>
            <a:r>
              <a:rPr lang="en-US" altLang="en-US" sz="3000" dirty="0" smtClean="0"/>
              <a:t>Places (leased land),                       </a:t>
            </a:r>
          </a:p>
          <a:p>
            <a:pPr lvl="1">
              <a:buFont typeface="Wingdings" pitchFamily="2" charset="2"/>
              <a:buChar char="ü"/>
            </a:pPr>
            <a:r>
              <a:rPr lang="en-US" altLang="en-US" sz="3000" dirty="0" smtClean="0"/>
              <a:t>Objects (items), </a:t>
            </a:r>
          </a:p>
          <a:p>
            <a:pPr lvl="1">
              <a:buFont typeface="Wingdings" pitchFamily="2" charset="2"/>
              <a:buChar char="ü"/>
            </a:pPr>
            <a:r>
              <a:rPr lang="en-US" altLang="en-US" sz="3000" dirty="0" smtClean="0"/>
              <a:t>Idea (business plans or project proposal), </a:t>
            </a:r>
          </a:p>
          <a:p>
            <a:pPr lvl="1">
              <a:buFont typeface="Wingdings" pitchFamily="2" charset="2"/>
              <a:buChar char="ü"/>
            </a:pPr>
            <a:r>
              <a:rPr lang="en-US" altLang="en-US" sz="3000" dirty="0" smtClean="0"/>
              <a:t>Services (medication or barber), or mixes of these elements.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85B313-3D9D-4A70-A591-1C1250C82D51}" type="slidenum">
              <a:rPr kumimoji="0" lang="ar-SA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th-TH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781396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772400" cy="609600"/>
          </a:xfrm>
        </p:spPr>
        <p:txBody>
          <a:bodyPr/>
          <a:lstStyle/>
          <a:p>
            <a:pPr algn="ctr">
              <a:defRPr/>
            </a:pPr>
            <a:r>
              <a:rPr lang="en-US" sz="3200" b="1" dirty="0" smtClean="0">
                <a:solidFill>
                  <a:srgbClr val="FF0000"/>
                </a:solidFill>
                <a:latin typeface="+mn-lt"/>
              </a:rPr>
              <a:t>I. THE PRODUCT MIX</a:t>
            </a:r>
            <a:endParaRPr lang="en-MY" sz="32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21859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762000"/>
            <a:ext cx="8458200" cy="5867400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altLang="en-US" sz="2800" dirty="0" smtClean="0"/>
              <a:t>So, a product can be defined as anything, which comprises of benefits in forms of </a:t>
            </a:r>
            <a:r>
              <a:rPr lang="en-US" altLang="en-US" sz="2800" dirty="0" smtClean="0">
                <a:solidFill>
                  <a:srgbClr val="FF0000"/>
                </a:solidFill>
              </a:rPr>
              <a:t>physical, service, and symbolic </a:t>
            </a:r>
            <a:r>
              <a:rPr lang="en-US" altLang="en-US" sz="2800" dirty="0" smtClean="0"/>
              <a:t>attributes to maximize buyers’ want satisfaction.</a:t>
            </a:r>
          </a:p>
          <a:p>
            <a:pPr lvl="0">
              <a:buClr>
                <a:srgbClr val="D34817"/>
              </a:buClr>
              <a:buNone/>
            </a:pPr>
            <a:r>
              <a:rPr lang="en-US" altLang="en-US" sz="2800" dirty="0"/>
              <a:t> </a:t>
            </a:r>
            <a:r>
              <a:rPr lang="en-US" altLang="en-US" sz="2800" b="1" i="1" dirty="0">
                <a:solidFill>
                  <a:srgbClr val="FF0000"/>
                </a:solidFill>
              </a:rPr>
              <a:t>1.Product planning and </a:t>
            </a:r>
            <a:r>
              <a:rPr lang="en-US" altLang="en-US" sz="2800" b="1" i="1" dirty="0" smtClean="0">
                <a:solidFill>
                  <a:srgbClr val="FF0000"/>
                </a:solidFill>
              </a:rPr>
              <a:t>development</a:t>
            </a:r>
            <a:endParaRPr lang="en-US" altLang="en-US" sz="2800" dirty="0">
              <a:solidFill>
                <a:srgbClr val="FF0000"/>
              </a:solidFill>
            </a:endParaRPr>
          </a:p>
          <a:p>
            <a:pPr lvl="0">
              <a:buClr>
                <a:srgbClr val="D34817"/>
              </a:buClr>
              <a:buFont typeface="Wingdings" pitchFamily="2" charset="2"/>
              <a:buChar char="q"/>
            </a:pPr>
            <a:r>
              <a:rPr lang="en-US" altLang="en-US" sz="2800" dirty="0">
                <a:solidFill>
                  <a:prstClr val="black"/>
                </a:solidFill>
              </a:rPr>
              <a:t>Product planning includes three major types of decisions:</a:t>
            </a:r>
            <a:endParaRPr lang="en-MY" altLang="en-US" sz="2800" dirty="0">
              <a:solidFill>
                <a:prstClr val="black"/>
              </a:solidFill>
            </a:endParaRPr>
          </a:p>
          <a:p>
            <a:pPr lvl="1">
              <a:buClr>
                <a:srgbClr val="9B2D1F"/>
              </a:buClr>
              <a:buFont typeface="Wingdings" pitchFamily="2" charset="2"/>
              <a:buChar char="Ø"/>
            </a:pPr>
            <a:r>
              <a:rPr lang="en-US" altLang="en-US" sz="2800" i="1" dirty="0">
                <a:solidFill>
                  <a:prstClr val="black"/>
                </a:solidFill>
              </a:rPr>
              <a:t>Development and introduction of new products</a:t>
            </a:r>
            <a:endParaRPr lang="en-MY" altLang="en-US" sz="2800" dirty="0">
              <a:solidFill>
                <a:prstClr val="black"/>
              </a:solidFill>
            </a:endParaRPr>
          </a:p>
          <a:p>
            <a:pPr lvl="1">
              <a:buClr>
                <a:srgbClr val="9B2D1F"/>
              </a:buClr>
              <a:buFont typeface="Wingdings" pitchFamily="2" charset="2"/>
              <a:buChar char="Ø"/>
            </a:pPr>
            <a:r>
              <a:rPr lang="en-US" altLang="en-US" sz="2800" i="1" dirty="0">
                <a:solidFill>
                  <a:prstClr val="black"/>
                </a:solidFill>
              </a:rPr>
              <a:t>Modifications of existing products in keeping with the changing tastes and preferences of the target customers and </a:t>
            </a:r>
            <a:endParaRPr lang="en-MY" altLang="en-US" sz="2800" dirty="0">
              <a:solidFill>
                <a:prstClr val="black"/>
              </a:solidFill>
            </a:endParaRPr>
          </a:p>
          <a:p>
            <a:pPr lvl="1">
              <a:buClr>
                <a:srgbClr val="9B2D1F"/>
              </a:buClr>
              <a:buFont typeface="Wingdings" pitchFamily="2" charset="2"/>
              <a:buChar char="Ø"/>
            </a:pPr>
            <a:r>
              <a:rPr lang="en-US" altLang="en-US" sz="2800" i="1" dirty="0">
                <a:solidFill>
                  <a:prstClr val="black"/>
                </a:solidFill>
              </a:rPr>
              <a:t>Elimination of unprofitable or obsolete products</a:t>
            </a:r>
            <a:endParaRPr lang="en-MY" altLang="en-US" sz="28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85B313-3D9D-4A70-A591-1C1250C82D51}" type="slidenum">
              <a:rPr kumimoji="0" lang="ar-SA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th-TH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804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772400" cy="762000"/>
          </a:xfrm>
        </p:spPr>
        <p:txBody>
          <a:bodyPr/>
          <a:lstStyle/>
          <a:p>
            <a:pPr algn="ctr">
              <a:defRPr/>
            </a:pPr>
            <a:r>
              <a:rPr lang="en-US" sz="3200" b="1" dirty="0" smtClean="0">
                <a:solidFill>
                  <a:srgbClr val="FF0000"/>
                </a:solidFill>
                <a:latin typeface="+mn-lt"/>
              </a:rPr>
              <a:t>I. THE PRODUCT MIX</a:t>
            </a:r>
            <a:endParaRPr lang="en-MY" sz="32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21859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685800"/>
            <a:ext cx="8534400" cy="5943600"/>
          </a:xfrm>
        </p:spPr>
        <p:txBody>
          <a:bodyPr/>
          <a:lstStyle/>
          <a:p>
            <a:pPr lvl="0">
              <a:buClr>
                <a:srgbClr val="D34817"/>
              </a:buClr>
              <a:buNone/>
              <a:defRPr/>
            </a:pPr>
            <a:r>
              <a:rPr lang="en-MY" altLang="en-US" sz="2800" dirty="0" smtClean="0">
                <a:solidFill>
                  <a:prstClr val="black"/>
                </a:solidFill>
              </a:rPr>
              <a:t> </a:t>
            </a:r>
            <a:r>
              <a:rPr lang="en-US" sz="3200" b="1" i="1" dirty="0">
                <a:solidFill>
                  <a:srgbClr val="FF0000"/>
                </a:solidFill>
              </a:rPr>
              <a:t>2. Branding</a:t>
            </a:r>
          </a:p>
          <a:p>
            <a:pPr lvl="0">
              <a:buClr>
                <a:srgbClr val="D34817"/>
              </a:buClr>
              <a:buFont typeface="Wingdings" pitchFamily="2" charset="2"/>
              <a:buChar char="q"/>
              <a:defRPr/>
            </a:pPr>
            <a:r>
              <a:rPr lang="en-US" sz="2800" b="1" dirty="0">
                <a:solidFill>
                  <a:srgbClr val="C00000"/>
                </a:solidFill>
              </a:rPr>
              <a:t>Brand name</a:t>
            </a:r>
            <a:r>
              <a:rPr lang="en-US" sz="2800" dirty="0">
                <a:solidFill>
                  <a:srgbClr val="C00000"/>
                </a:solidFill>
              </a:rPr>
              <a:t>:</a:t>
            </a:r>
            <a:r>
              <a:rPr lang="en-US" sz="2800" dirty="0">
                <a:solidFill>
                  <a:prstClr val="black"/>
                </a:solidFill>
              </a:rPr>
              <a:t> </a:t>
            </a:r>
            <a:r>
              <a:rPr lang="en-US" dirty="0">
                <a:solidFill>
                  <a:prstClr val="black"/>
                </a:solidFill>
              </a:rPr>
              <a:t>the part of a brand, which consists of word, letters and/or numbers, which can be vocalized. </a:t>
            </a:r>
            <a:r>
              <a:rPr lang="en-US" dirty="0" smtClean="0">
                <a:solidFill>
                  <a:prstClr val="black"/>
                </a:solidFill>
              </a:rPr>
              <a:t>E.g. OMO</a:t>
            </a:r>
            <a:r>
              <a:rPr lang="en-US" dirty="0">
                <a:solidFill>
                  <a:prstClr val="black"/>
                </a:solidFill>
              </a:rPr>
              <a:t>, </a:t>
            </a:r>
            <a:r>
              <a:rPr lang="en-US" dirty="0" smtClean="0">
                <a:solidFill>
                  <a:prstClr val="black"/>
                </a:solidFill>
              </a:rPr>
              <a:t>Coke </a:t>
            </a:r>
            <a:endParaRPr lang="en-MY" dirty="0" smtClean="0">
              <a:solidFill>
                <a:prstClr val="black"/>
              </a:solidFill>
            </a:endParaRPr>
          </a:p>
          <a:p>
            <a:pPr lvl="0">
              <a:buClr>
                <a:srgbClr val="D34817"/>
              </a:buClr>
              <a:buFont typeface="Wingdings" pitchFamily="2" charset="2"/>
              <a:buChar char="q"/>
              <a:defRPr/>
            </a:pPr>
            <a:r>
              <a:rPr lang="en-US" sz="2800" b="1" dirty="0" smtClean="0">
                <a:solidFill>
                  <a:srgbClr val="C00000"/>
                </a:solidFill>
              </a:rPr>
              <a:t>Brand </a:t>
            </a:r>
            <a:r>
              <a:rPr lang="en-US" sz="2800" b="1" dirty="0">
                <a:solidFill>
                  <a:srgbClr val="C00000"/>
                </a:solidFill>
              </a:rPr>
              <a:t>mark: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dirty="0">
                <a:solidFill>
                  <a:prstClr val="black"/>
                </a:solidFill>
              </a:rPr>
              <a:t>the part of a brand that can be recognized but is not utter able. It can appear in the form of symbol, design, distinctive coloring or lettering. </a:t>
            </a:r>
            <a:endParaRPr lang="en-MY" dirty="0">
              <a:solidFill>
                <a:srgbClr val="7030A0"/>
              </a:solidFill>
            </a:endParaRPr>
          </a:p>
          <a:p>
            <a:pPr lvl="0">
              <a:buClr>
                <a:srgbClr val="D34817"/>
              </a:buClr>
              <a:buFont typeface="Wingdings" pitchFamily="2" charset="2"/>
              <a:buChar char="q"/>
              <a:defRPr/>
            </a:pPr>
            <a:r>
              <a:rPr lang="en-US" sz="2800" b="1" dirty="0">
                <a:solidFill>
                  <a:srgbClr val="C00000"/>
                </a:solidFill>
              </a:rPr>
              <a:t>Trademark: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dirty="0">
                <a:solidFill>
                  <a:prstClr val="black"/>
                </a:solidFill>
              </a:rPr>
              <a:t>a brand or part of a brand that has been given legal protection so that the owner has exclusive rights to its use. After companies identify their trademark, they entail a term “™” or “®” </a:t>
            </a:r>
          </a:p>
          <a:p>
            <a:pPr lvl="0">
              <a:buClr>
                <a:srgbClr val="D34817"/>
              </a:buClr>
              <a:buFont typeface="Wingdings" pitchFamily="2" charset="2"/>
              <a:buChar char="q"/>
              <a:defRPr/>
            </a:pPr>
            <a:r>
              <a:rPr lang="en-US" sz="2800" b="1" i="1" dirty="0">
                <a:solidFill>
                  <a:srgbClr val="C00000"/>
                </a:solidFill>
              </a:rPr>
              <a:t>Trade Name: </a:t>
            </a:r>
            <a:r>
              <a:rPr lang="en-US" dirty="0">
                <a:solidFill>
                  <a:prstClr val="black"/>
                </a:solidFill>
              </a:rPr>
              <a:t>Trade name is the name of the business organization. A trade name may also be used as a brand name. In such a case it performs a dual function. It gives identification to the product as well as the manufacturer</a:t>
            </a:r>
            <a:endParaRPr lang="en-MY" dirty="0">
              <a:solidFill>
                <a:prstClr val="black"/>
              </a:solidFill>
            </a:endParaRPr>
          </a:p>
          <a:p>
            <a:pPr>
              <a:buFont typeface="Wingdings" pitchFamily="2" charset="2"/>
              <a:buChar char="q"/>
            </a:pPr>
            <a:endParaRPr lang="en-MY" altLang="en-US" sz="28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85B313-3D9D-4A70-A591-1C1250C82D51}" type="slidenum">
              <a:rPr kumimoji="0" lang="ar-SA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th-TH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73853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772400" cy="685800"/>
          </a:xfrm>
        </p:spPr>
        <p:txBody>
          <a:bodyPr/>
          <a:lstStyle/>
          <a:p>
            <a:pPr marL="273050" lvl="0" indent="-273050" algn="ctr">
              <a:spcBef>
                <a:spcPts val="575"/>
              </a:spcBef>
            </a:pPr>
            <a:r>
              <a:rPr lang="en-US" sz="3200" b="1" dirty="0">
                <a:solidFill>
                  <a:srgbClr val="FF0000"/>
                </a:solidFill>
                <a:latin typeface="Perpetua"/>
              </a:rPr>
              <a:t>I. THE PRODUCT MIX</a:t>
            </a:r>
            <a:endParaRPr lang="en-US" sz="54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762000"/>
            <a:ext cx="8229600" cy="5867400"/>
          </a:xfrm>
        </p:spPr>
        <p:txBody>
          <a:bodyPr/>
          <a:lstStyle/>
          <a:p>
            <a:pPr marL="0" lvl="0" indent="0">
              <a:buClr>
                <a:srgbClr val="D34817"/>
              </a:buClr>
              <a:buNone/>
            </a:pPr>
            <a:r>
              <a:rPr lang="en-US" altLang="en-US" sz="2800" b="1" dirty="0" smtClean="0">
                <a:solidFill>
                  <a:srgbClr val="C00000"/>
                </a:solidFill>
                <a:ea typeface="+mj-ea"/>
                <a:cs typeface="+mj-cs"/>
              </a:rPr>
              <a:t>Importance </a:t>
            </a:r>
            <a:r>
              <a:rPr lang="en-US" altLang="en-US" sz="2800" b="1" dirty="0">
                <a:solidFill>
                  <a:srgbClr val="C00000"/>
                </a:solidFill>
                <a:ea typeface="+mj-ea"/>
                <a:cs typeface="+mj-cs"/>
              </a:rPr>
              <a:t>of a brand</a:t>
            </a:r>
            <a:endParaRPr lang="en-US" altLang="en-US" sz="2800" dirty="0" smtClean="0">
              <a:solidFill>
                <a:srgbClr val="C00000"/>
              </a:solidFill>
            </a:endParaRPr>
          </a:p>
          <a:p>
            <a:pPr lvl="0">
              <a:buClr>
                <a:srgbClr val="D34817"/>
              </a:buClr>
              <a:buFont typeface="Wingdings" pitchFamily="2" charset="2"/>
              <a:buChar char="q"/>
            </a:pPr>
            <a:r>
              <a:rPr lang="en-US" altLang="en-US" sz="2800" dirty="0" smtClean="0">
                <a:solidFill>
                  <a:prstClr val="black"/>
                </a:solidFill>
              </a:rPr>
              <a:t>The </a:t>
            </a:r>
            <a:r>
              <a:rPr lang="en-US" altLang="en-US" sz="2800" dirty="0">
                <a:solidFill>
                  <a:prstClr val="black"/>
                </a:solidFill>
              </a:rPr>
              <a:t>brand makes it easier for the seller to process orders and track down </a:t>
            </a:r>
            <a:r>
              <a:rPr lang="en-US" altLang="en-US" sz="2800" dirty="0" smtClean="0">
                <a:solidFill>
                  <a:prstClr val="black"/>
                </a:solidFill>
              </a:rPr>
              <a:t>problems.</a:t>
            </a:r>
          </a:p>
          <a:p>
            <a:pPr lvl="0">
              <a:buClr>
                <a:srgbClr val="D34817"/>
              </a:buClr>
              <a:buFont typeface="Wingdings" pitchFamily="2" charset="2"/>
              <a:buChar char="q"/>
            </a:pPr>
            <a:r>
              <a:rPr lang="en-US" altLang="en-US" sz="2800" dirty="0" smtClean="0">
                <a:solidFill>
                  <a:prstClr val="black"/>
                </a:solidFill>
              </a:rPr>
              <a:t> The </a:t>
            </a:r>
            <a:r>
              <a:rPr lang="en-US" altLang="en-US" sz="2800" dirty="0">
                <a:solidFill>
                  <a:prstClr val="black"/>
                </a:solidFill>
              </a:rPr>
              <a:t>seller’s brand name and trademark provide legal protection of unique product </a:t>
            </a:r>
            <a:r>
              <a:rPr lang="en-US" altLang="en-US" sz="2800" dirty="0" smtClean="0">
                <a:solidFill>
                  <a:prstClr val="black"/>
                </a:solidFill>
              </a:rPr>
              <a:t>features.</a:t>
            </a:r>
          </a:p>
          <a:p>
            <a:pPr lvl="0">
              <a:buClr>
                <a:srgbClr val="D34817"/>
              </a:buClr>
              <a:buFont typeface="Wingdings" pitchFamily="2" charset="2"/>
              <a:buChar char="q"/>
            </a:pPr>
            <a:r>
              <a:rPr lang="en-US" altLang="en-US" sz="2800" dirty="0" smtClean="0">
                <a:solidFill>
                  <a:prstClr val="black"/>
                </a:solidFill>
              </a:rPr>
              <a:t> Branding </a:t>
            </a:r>
            <a:r>
              <a:rPr lang="en-US" altLang="en-US" sz="2800" dirty="0">
                <a:solidFill>
                  <a:prstClr val="black"/>
                </a:solidFill>
              </a:rPr>
              <a:t>gives the seller the opportunity to attract a loyal profitable set of customers and helps to increase the control and share of the market. </a:t>
            </a:r>
            <a:endParaRPr lang="en-US" altLang="en-US" sz="2800" dirty="0" smtClean="0">
              <a:solidFill>
                <a:prstClr val="black"/>
              </a:solidFill>
            </a:endParaRPr>
          </a:p>
          <a:p>
            <a:pPr lvl="0">
              <a:buClr>
                <a:srgbClr val="D34817"/>
              </a:buClr>
              <a:buFont typeface="Wingdings" pitchFamily="2" charset="2"/>
              <a:buChar char="q"/>
            </a:pPr>
            <a:r>
              <a:rPr lang="en-US" altLang="en-US" sz="2800" dirty="0" smtClean="0">
                <a:solidFill>
                  <a:prstClr val="black"/>
                </a:solidFill>
              </a:rPr>
              <a:t> Branding </a:t>
            </a:r>
            <a:r>
              <a:rPr lang="en-US" altLang="en-US" sz="2800" dirty="0">
                <a:solidFill>
                  <a:prstClr val="black"/>
                </a:solidFill>
              </a:rPr>
              <a:t>helps the seller to segment markets and expand the product mix. </a:t>
            </a:r>
            <a:endParaRPr lang="en-US" altLang="en-US" sz="2800" dirty="0" smtClean="0">
              <a:solidFill>
                <a:prstClr val="black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85B313-3D9D-4A70-A591-1C1250C82D51}" type="slidenum">
              <a:rPr kumimoji="0" lang="ar-SA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th-TH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0137219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685800"/>
          </a:xfrm>
        </p:spPr>
        <p:txBody>
          <a:bodyPr/>
          <a:lstStyle/>
          <a:p>
            <a:pPr algn="ctr"/>
            <a:r>
              <a:rPr lang="en-US" sz="3200" b="1" dirty="0">
                <a:solidFill>
                  <a:srgbClr val="FF0000"/>
                </a:solidFill>
                <a:latin typeface="Perpetua"/>
              </a:rPr>
              <a:t>I. THE PRODUCT MIX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8305800" cy="5638800"/>
          </a:xfrm>
        </p:spPr>
        <p:txBody>
          <a:bodyPr/>
          <a:lstStyle/>
          <a:p>
            <a:pPr lvl="0">
              <a:buClr>
                <a:srgbClr val="D34817"/>
              </a:buClr>
              <a:buFont typeface="Wingdings" pitchFamily="2" charset="2"/>
              <a:buChar char="q"/>
            </a:pPr>
            <a:r>
              <a:rPr lang="en-US" altLang="en-US" sz="2800" dirty="0" smtClean="0">
                <a:solidFill>
                  <a:prstClr val="black"/>
                </a:solidFill>
              </a:rPr>
              <a:t>Good </a:t>
            </a:r>
            <a:r>
              <a:rPr lang="en-US" altLang="en-US" sz="2800" dirty="0">
                <a:solidFill>
                  <a:prstClr val="black"/>
                </a:solidFill>
              </a:rPr>
              <a:t>brand help to build the corporate image because it advertises the quality and size of the company.</a:t>
            </a:r>
          </a:p>
          <a:p>
            <a:pPr lvl="0">
              <a:buClr>
                <a:srgbClr val="D34817"/>
              </a:buClr>
              <a:buFont typeface="Wingdings" pitchFamily="2" charset="2"/>
              <a:buChar char="q"/>
            </a:pPr>
            <a:r>
              <a:rPr lang="en-US" altLang="en-US" sz="2800" dirty="0">
                <a:solidFill>
                  <a:prstClr val="black"/>
                </a:solidFill>
              </a:rPr>
              <a:t> Brands make it easy for customers to identify products or services.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798618"/>
            <a:ext cx="4779816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85B313-3D9D-4A70-A591-1C1250C82D51}" type="slidenum">
              <a:rPr kumimoji="0" lang="ar-SA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th-TH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3137646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685800"/>
          </a:xfrm>
        </p:spPr>
        <p:txBody>
          <a:bodyPr/>
          <a:lstStyle/>
          <a:p>
            <a:pPr marL="273050" lvl="0" indent="-273050" algn="ctr">
              <a:spcBef>
                <a:spcPts val="575"/>
              </a:spcBef>
            </a:pPr>
            <a:r>
              <a:rPr lang="en-US" sz="2800" b="1" dirty="0">
                <a:solidFill>
                  <a:srgbClr val="FF0000"/>
                </a:solidFill>
                <a:latin typeface="Perpetua"/>
              </a:rPr>
              <a:t>I. THE PRODUCT </a:t>
            </a:r>
            <a:r>
              <a:rPr lang="en-US" sz="2800" b="1" dirty="0" smtClean="0">
                <a:solidFill>
                  <a:srgbClr val="FF0000"/>
                </a:solidFill>
                <a:latin typeface="Perpetua"/>
              </a:rPr>
              <a:t> MIX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914400"/>
            <a:ext cx="8382000" cy="5105400"/>
          </a:xfrm>
        </p:spPr>
        <p:txBody>
          <a:bodyPr/>
          <a:lstStyle/>
          <a:p>
            <a:pPr marL="0" lvl="0" indent="0">
              <a:buClr>
                <a:srgbClr val="D34817"/>
              </a:buClr>
              <a:buNone/>
            </a:pPr>
            <a:r>
              <a:rPr lang="en-US" sz="3200" b="1" dirty="0" smtClean="0">
                <a:solidFill>
                  <a:srgbClr val="FF0000"/>
                </a:solidFill>
                <a:ea typeface="+mj-ea"/>
                <a:cs typeface="+mj-cs"/>
              </a:rPr>
              <a:t> </a:t>
            </a:r>
            <a:r>
              <a:rPr lang="en-US" sz="3200" b="1" dirty="0">
                <a:solidFill>
                  <a:srgbClr val="C00000"/>
                </a:solidFill>
                <a:ea typeface="+mj-ea"/>
                <a:cs typeface="+mj-cs"/>
              </a:rPr>
              <a:t>Requirements</a:t>
            </a:r>
            <a:r>
              <a:rPr lang="en-US" altLang="en-US" sz="3200" b="1" dirty="0">
                <a:solidFill>
                  <a:srgbClr val="C00000"/>
                </a:solidFill>
                <a:ea typeface="+mj-ea"/>
                <a:cs typeface="+mj-cs"/>
              </a:rPr>
              <a:t> of a good brand</a:t>
            </a:r>
            <a:endParaRPr lang="en-US" altLang="en-US" sz="2800" dirty="0" smtClean="0">
              <a:solidFill>
                <a:srgbClr val="C00000"/>
              </a:solidFill>
            </a:endParaRPr>
          </a:p>
          <a:p>
            <a:pPr lvl="0">
              <a:buClr>
                <a:srgbClr val="D34817"/>
              </a:buClr>
              <a:buFont typeface="Wingdings" pitchFamily="2" charset="2"/>
              <a:buChar char="q"/>
            </a:pPr>
            <a:r>
              <a:rPr lang="en-US" altLang="en-US" sz="2800" dirty="0" smtClean="0">
                <a:solidFill>
                  <a:prstClr val="black"/>
                </a:solidFill>
              </a:rPr>
              <a:t>Be </a:t>
            </a:r>
            <a:r>
              <a:rPr lang="en-US" altLang="en-US" sz="2800" dirty="0">
                <a:solidFill>
                  <a:prstClr val="black"/>
                </a:solidFill>
              </a:rPr>
              <a:t>easy to pronounce, recognize and </a:t>
            </a:r>
            <a:r>
              <a:rPr lang="en-US" altLang="en-US" sz="2800" dirty="0" smtClean="0">
                <a:solidFill>
                  <a:prstClr val="black"/>
                </a:solidFill>
              </a:rPr>
              <a:t>remember</a:t>
            </a:r>
            <a:endParaRPr lang="en-MY" altLang="en-US" sz="2800" dirty="0">
              <a:solidFill>
                <a:prstClr val="black"/>
              </a:solidFill>
            </a:endParaRPr>
          </a:p>
          <a:p>
            <a:pPr lvl="0">
              <a:buClr>
                <a:srgbClr val="D34817"/>
              </a:buClr>
              <a:buFont typeface="Wingdings" pitchFamily="2" charset="2"/>
              <a:buChar char="q"/>
            </a:pPr>
            <a:r>
              <a:rPr lang="en-US" altLang="en-US" sz="2800" dirty="0" smtClean="0">
                <a:solidFill>
                  <a:prstClr val="black"/>
                </a:solidFill>
              </a:rPr>
              <a:t> Be distinctive.</a:t>
            </a:r>
          </a:p>
          <a:p>
            <a:pPr lvl="0">
              <a:buClr>
                <a:srgbClr val="D34817"/>
              </a:buClr>
              <a:buFont typeface="Wingdings" pitchFamily="2" charset="2"/>
              <a:buChar char="q"/>
            </a:pPr>
            <a:r>
              <a:rPr lang="en-US" altLang="en-US" sz="2800" dirty="0" smtClean="0">
                <a:solidFill>
                  <a:prstClr val="black"/>
                </a:solidFill>
              </a:rPr>
              <a:t> Suggest </a:t>
            </a:r>
            <a:r>
              <a:rPr lang="en-US" altLang="en-US" sz="2800" dirty="0">
                <a:solidFill>
                  <a:prstClr val="black"/>
                </a:solidFill>
              </a:rPr>
              <a:t>something about the product’s benefits or characteristics </a:t>
            </a:r>
            <a:endParaRPr lang="en-US" altLang="en-US" sz="2800" dirty="0" smtClean="0">
              <a:solidFill>
                <a:prstClr val="black"/>
              </a:solidFill>
            </a:endParaRPr>
          </a:p>
          <a:p>
            <a:pPr lvl="0">
              <a:buClr>
                <a:srgbClr val="D34817"/>
              </a:buClr>
              <a:buFont typeface="Wingdings" pitchFamily="2" charset="2"/>
              <a:buChar char="q"/>
            </a:pPr>
            <a:r>
              <a:rPr lang="en-US" altLang="en-US" sz="2800" dirty="0" smtClean="0">
                <a:solidFill>
                  <a:prstClr val="black"/>
                </a:solidFill>
              </a:rPr>
              <a:t> Suggest </a:t>
            </a:r>
            <a:r>
              <a:rPr lang="en-US" altLang="en-US" sz="2800" dirty="0">
                <a:solidFill>
                  <a:prstClr val="black"/>
                </a:solidFill>
              </a:rPr>
              <a:t>about the product qualities such as action or use. </a:t>
            </a:r>
            <a:endParaRPr lang="en-US" altLang="en-US" sz="2800" dirty="0" smtClean="0">
              <a:solidFill>
                <a:prstClr val="black"/>
              </a:solidFill>
            </a:endParaRPr>
          </a:p>
          <a:p>
            <a:pPr lvl="0">
              <a:buClr>
                <a:srgbClr val="D34817"/>
              </a:buClr>
              <a:buFont typeface="Wingdings" pitchFamily="2" charset="2"/>
              <a:buChar char="q"/>
            </a:pPr>
            <a:r>
              <a:rPr lang="en-US" altLang="en-US" sz="2800" dirty="0" smtClean="0">
                <a:solidFill>
                  <a:prstClr val="black"/>
                </a:solidFill>
              </a:rPr>
              <a:t> Be </a:t>
            </a:r>
            <a:r>
              <a:rPr lang="en-US" altLang="en-US" sz="2800" dirty="0">
                <a:solidFill>
                  <a:prstClr val="black"/>
                </a:solidFill>
              </a:rPr>
              <a:t>large enough to be applicable to new products that may be added to the product </a:t>
            </a:r>
            <a:r>
              <a:rPr lang="en-US" altLang="en-US" sz="2800" dirty="0" smtClean="0">
                <a:solidFill>
                  <a:prstClr val="black"/>
                </a:solidFill>
              </a:rPr>
              <a:t>line.</a:t>
            </a:r>
          </a:p>
          <a:p>
            <a:pPr lvl="0">
              <a:buClr>
                <a:srgbClr val="D34817"/>
              </a:buClr>
              <a:buFont typeface="Wingdings" pitchFamily="2" charset="2"/>
              <a:buChar char="q"/>
            </a:pPr>
            <a:r>
              <a:rPr lang="en-US" altLang="en-US" sz="2800" dirty="0" smtClean="0">
                <a:solidFill>
                  <a:prstClr val="black"/>
                </a:solidFill>
              </a:rPr>
              <a:t> Have </a:t>
            </a:r>
            <a:r>
              <a:rPr lang="en-US" altLang="en-US" sz="2800" dirty="0">
                <a:solidFill>
                  <a:prstClr val="black"/>
                </a:solidFill>
              </a:rPr>
              <a:t>a possibility of registration and legal protection.</a:t>
            </a:r>
            <a:endParaRPr lang="en-MY" altLang="en-US" sz="2800" dirty="0">
              <a:solidFill>
                <a:prstClr val="black"/>
              </a:solidFill>
            </a:endParaRPr>
          </a:p>
          <a:p>
            <a:pPr marL="0" lvl="0" indent="0">
              <a:buClr>
                <a:srgbClr val="D34817"/>
              </a:buClr>
              <a:buNone/>
            </a:pPr>
            <a:r>
              <a:rPr lang="en-US" altLang="en-US" sz="2800" dirty="0" smtClean="0">
                <a:solidFill>
                  <a:prstClr val="black"/>
                </a:solidFill>
              </a:rPr>
              <a:t> </a:t>
            </a:r>
            <a:endParaRPr lang="en-US" sz="2800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85B313-3D9D-4A70-A591-1C1250C82D51}" type="slidenum">
              <a:rPr kumimoji="0" lang="ar-SA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th-TH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774887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772400" cy="609600"/>
          </a:xfrm>
        </p:spPr>
        <p:txBody>
          <a:bodyPr/>
          <a:lstStyle/>
          <a:p>
            <a:pPr algn="ctr"/>
            <a:r>
              <a:rPr lang="en-US" sz="3200" b="1" dirty="0">
                <a:solidFill>
                  <a:srgbClr val="FF0000"/>
                </a:solidFill>
                <a:latin typeface="Perpetua"/>
              </a:rPr>
              <a:t>I. THE PRODUCT MIX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762000"/>
            <a:ext cx="8610600" cy="5791200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3200" b="1" dirty="0" smtClean="0">
                <a:solidFill>
                  <a:srgbClr val="FFC000"/>
                </a:solidFill>
                <a:ea typeface="+mj-ea"/>
                <a:cs typeface="+mj-cs"/>
              </a:rPr>
              <a:t> Brand </a:t>
            </a:r>
            <a:r>
              <a:rPr lang="en-US" sz="3200" b="1" dirty="0">
                <a:solidFill>
                  <a:srgbClr val="FFC000"/>
                </a:solidFill>
                <a:ea typeface="+mj-ea"/>
                <a:cs typeface="+mj-cs"/>
              </a:rPr>
              <a:t>Elements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4" name="Oval 3"/>
          <p:cNvSpPr>
            <a:spLocks noChangeArrowheads="1"/>
          </p:cNvSpPr>
          <p:nvPr/>
        </p:nvSpPr>
        <p:spPr bwMode="auto">
          <a:xfrm>
            <a:off x="2173432" y="3431893"/>
            <a:ext cx="1596736" cy="1447800"/>
          </a:xfrm>
          <a:prstGeom prst="ellipse">
            <a:avLst/>
          </a:prstGeom>
          <a:solidFill>
            <a:srgbClr val="E3E3FF"/>
          </a:solidFill>
          <a:ln w="9525" algn="ctr">
            <a:solidFill>
              <a:srgbClr val="00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46"/>
                </a:solidFill>
                <a:effectLst/>
                <a:uLnTx/>
                <a:uFillTx/>
                <a:ea typeface="+mn-ea"/>
                <a:cs typeface="+mn-cs"/>
              </a:rPr>
              <a:t>Brand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46"/>
                </a:solidFill>
                <a:effectLst/>
                <a:uLnTx/>
                <a:uFillTx/>
                <a:ea typeface="+mn-ea"/>
                <a:cs typeface="+mn-cs"/>
              </a:rPr>
              <a:t>Elements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0046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2137064" y="1511877"/>
            <a:ext cx="1825336" cy="1600200"/>
          </a:xfrm>
          <a:prstGeom prst="ellipse">
            <a:avLst/>
          </a:prstGeom>
          <a:solidFill>
            <a:srgbClr val="E3E3FF"/>
          </a:solidFill>
          <a:ln w="9525" algn="ctr">
            <a:solidFill>
              <a:srgbClr val="C7DB07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4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Brand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4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names</a:t>
            </a:r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4035137" y="2284269"/>
            <a:ext cx="1679863" cy="1600200"/>
          </a:xfrm>
          <a:prstGeom prst="ellipse">
            <a:avLst/>
          </a:prstGeom>
          <a:solidFill>
            <a:srgbClr val="E3E3FF"/>
          </a:solidFill>
          <a:ln w="9525" algn="ctr">
            <a:solidFill>
              <a:srgbClr val="C7DB07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4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URLs</a:t>
            </a:r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4184073" y="4229100"/>
            <a:ext cx="1683327" cy="1600200"/>
          </a:xfrm>
          <a:prstGeom prst="ellipse">
            <a:avLst/>
          </a:prstGeom>
          <a:solidFill>
            <a:srgbClr val="E3E3FF"/>
          </a:solidFill>
          <a:ln w="9525" algn="ctr">
            <a:solidFill>
              <a:srgbClr val="C7DB07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4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Logos</a:t>
            </a:r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2130137" y="5232074"/>
            <a:ext cx="1683327" cy="1473526"/>
          </a:xfrm>
          <a:prstGeom prst="ellipse">
            <a:avLst/>
          </a:prstGeom>
          <a:solidFill>
            <a:srgbClr val="E3E3FF"/>
          </a:solidFill>
          <a:ln w="9525" algn="ctr">
            <a:solidFill>
              <a:srgbClr val="C7DB07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4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Symbols</a:t>
            </a:r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190500" y="4263736"/>
            <a:ext cx="1657350" cy="1600200"/>
          </a:xfrm>
          <a:prstGeom prst="ellipse">
            <a:avLst/>
          </a:prstGeom>
          <a:solidFill>
            <a:srgbClr val="E3E3FF"/>
          </a:solidFill>
          <a:ln w="9525" algn="ctr">
            <a:solidFill>
              <a:srgbClr val="C7DB07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4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Characters</a:t>
            </a:r>
          </a:p>
        </p:txBody>
      </p:sp>
      <p:sp>
        <p:nvSpPr>
          <p:cNvPr id="10" name="Oval 9"/>
          <p:cNvSpPr>
            <a:spLocks noChangeArrowheads="1"/>
          </p:cNvSpPr>
          <p:nvPr/>
        </p:nvSpPr>
        <p:spPr bwMode="auto">
          <a:xfrm>
            <a:off x="190500" y="2362200"/>
            <a:ext cx="1562100" cy="1527464"/>
          </a:xfrm>
          <a:prstGeom prst="ellipse">
            <a:avLst/>
          </a:prstGeom>
          <a:solidFill>
            <a:srgbClr val="E3E3FF"/>
          </a:solidFill>
          <a:ln w="9525" algn="ctr">
            <a:solidFill>
              <a:srgbClr val="C7DB07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4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Slogans</a:t>
            </a:r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37" y="1143000"/>
            <a:ext cx="281940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3050322"/>
            <a:ext cx="990600" cy="1178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4407" y="4876800"/>
            <a:ext cx="2010657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85B313-3D9D-4A70-A591-1C1250C82D51}" type="slidenum">
              <a:rPr kumimoji="0" lang="ar-SA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th-TH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7977378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020762"/>
          </a:xfrm>
        </p:spPr>
        <p:txBody>
          <a:bodyPr/>
          <a:lstStyle/>
          <a:p>
            <a:pPr algn="ctr"/>
            <a:r>
              <a:rPr lang="en-US" sz="2800" b="1" dirty="0">
                <a:solidFill>
                  <a:srgbClr val="FF0000"/>
                </a:solidFill>
                <a:latin typeface="Perpetua"/>
              </a:rPr>
              <a:t>I. THE PRODUCT  MIX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</a:pPr>
            <a:r>
              <a:rPr lang="en-US" sz="2800" b="1" dirty="0">
                <a:solidFill>
                  <a:srgbClr val="FFC000"/>
                </a:solidFill>
              </a:rPr>
              <a:t>Qualities of a good brand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buClr>
                <a:srgbClr val="C0504D"/>
              </a:buClr>
              <a:buSzPct val="70000"/>
              <a:buFont typeface="Wingdings" pitchFamily="2" charset="2"/>
              <a:buChar char="ü"/>
            </a:pPr>
            <a:r>
              <a:rPr lang="en-US" sz="2800" dirty="0">
                <a:solidFill>
                  <a:prstClr val="black"/>
                </a:solidFill>
              </a:rPr>
              <a:t>Memorable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buClr>
                <a:srgbClr val="C0504D"/>
              </a:buClr>
              <a:buSzPct val="70000"/>
              <a:buFont typeface="Wingdings" pitchFamily="2" charset="2"/>
              <a:buChar char="ü"/>
            </a:pPr>
            <a:r>
              <a:rPr lang="en-US" sz="2800" dirty="0">
                <a:solidFill>
                  <a:prstClr val="black"/>
                </a:solidFill>
              </a:rPr>
              <a:t>Meaningful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buClr>
                <a:srgbClr val="C0504D"/>
              </a:buClr>
              <a:buSzPct val="70000"/>
              <a:buFont typeface="Wingdings" pitchFamily="2" charset="2"/>
              <a:buChar char="ü"/>
            </a:pPr>
            <a:r>
              <a:rPr lang="en-US" sz="2800" dirty="0">
                <a:solidFill>
                  <a:prstClr val="black"/>
                </a:solidFill>
              </a:rPr>
              <a:t>Likeability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buClr>
                <a:srgbClr val="C0504D"/>
              </a:buClr>
              <a:buSzPct val="70000"/>
              <a:buFont typeface="Wingdings" pitchFamily="2" charset="2"/>
              <a:buChar char="ü"/>
            </a:pPr>
            <a:r>
              <a:rPr lang="en-US" sz="2800" dirty="0">
                <a:solidFill>
                  <a:prstClr val="black"/>
                </a:solidFill>
              </a:rPr>
              <a:t>Transferable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buClr>
                <a:srgbClr val="C0504D"/>
              </a:buClr>
              <a:buSzPct val="70000"/>
              <a:buFont typeface="Wingdings" pitchFamily="2" charset="2"/>
              <a:buChar char="ü"/>
            </a:pPr>
            <a:r>
              <a:rPr lang="en-US" sz="2800" dirty="0">
                <a:solidFill>
                  <a:prstClr val="black"/>
                </a:solidFill>
              </a:rPr>
              <a:t>Adaptable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buClr>
                <a:srgbClr val="C0504D"/>
              </a:buClr>
              <a:buSzPct val="70000"/>
              <a:buFont typeface="Wingdings" pitchFamily="2" charset="2"/>
              <a:buChar char="ü"/>
            </a:pPr>
            <a:r>
              <a:rPr lang="en-US" sz="2800" dirty="0" smtClean="0">
                <a:solidFill>
                  <a:prstClr val="black"/>
                </a:solidFill>
              </a:rPr>
              <a:t>Protectable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85B313-3D9D-4A70-A591-1C1250C82D51}" type="slidenum">
              <a:rPr kumimoji="0" lang="ar-SA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th-TH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8802876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533400"/>
          </a:xfrm>
        </p:spPr>
        <p:txBody>
          <a:bodyPr/>
          <a:lstStyle/>
          <a:p>
            <a:pPr marL="273050" lvl="0" indent="-273050" algn="ctr">
              <a:spcBef>
                <a:spcPts val="575"/>
              </a:spcBef>
            </a:pPr>
            <a:r>
              <a:rPr lang="en-US" altLang="en-US" sz="3200" b="1" dirty="0">
                <a:solidFill>
                  <a:srgbClr val="FF0000"/>
                </a:solidFill>
                <a:latin typeface="Perpetua"/>
                <a:ea typeface="+mn-ea"/>
                <a:cs typeface="+mn-cs"/>
              </a:rPr>
              <a:t>II. THE PRICE </a:t>
            </a:r>
            <a:r>
              <a:rPr lang="en-US" altLang="en-US" sz="3200" b="1" dirty="0" smtClean="0">
                <a:solidFill>
                  <a:srgbClr val="FF0000"/>
                </a:solidFill>
                <a:latin typeface="Perpetua"/>
                <a:ea typeface="+mn-ea"/>
                <a:cs typeface="+mn-cs"/>
              </a:rPr>
              <a:t>MIX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685800"/>
            <a:ext cx="8229600" cy="5943600"/>
          </a:xfrm>
        </p:spPr>
        <p:txBody>
          <a:bodyPr/>
          <a:lstStyle/>
          <a:p>
            <a:pPr lvl="0">
              <a:buClr>
                <a:srgbClr val="D34817"/>
              </a:buClr>
              <a:buNone/>
              <a:defRPr/>
            </a:pPr>
            <a:r>
              <a:rPr lang="en-US" sz="2800" dirty="0" smtClean="0"/>
              <a:t> </a:t>
            </a:r>
            <a:r>
              <a:rPr lang="en-US" sz="2800" b="1" dirty="0">
                <a:solidFill>
                  <a:srgbClr val="C00000"/>
                </a:solidFill>
              </a:rPr>
              <a:t>3.Packaging</a:t>
            </a:r>
            <a:r>
              <a:rPr lang="en-US" sz="2800" b="1" dirty="0">
                <a:solidFill>
                  <a:prstClr val="black"/>
                </a:solidFill>
              </a:rPr>
              <a:t> </a:t>
            </a:r>
          </a:p>
          <a:p>
            <a:pPr lvl="1">
              <a:buClr>
                <a:srgbClr val="D34817"/>
              </a:buClr>
              <a:buFont typeface="Wingdings" pitchFamily="2" charset="2"/>
              <a:buChar char="ü"/>
              <a:defRPr/>
            </a:pPr>
            <a:r>
              <a:rPr lang="en-US" sz="2800" dirty="0">
                <a:solidFill>
                  <a:prstClr val="black"/>
                </a:solidFill>
              </a:rPr>
              <a:t>Packaging is a marketing process concerned with the design and production of the container or wrapper for a product. </a:t>
            </a:r>
          </a:p>
          <a:p>
            <a:pPr lvl="1">
              <a:buClr>
                <a:srgbClr val="D34817"/>
              </a:buClr>
              <a:buFont typeface="Wingdings" pitchFamily="2" charset="2"/>
              <a:buChar char="ü"/>
              <a:defRPr/>
            </a:pPr>
            <a:r>
              <a:rPr lang="en-US" sz="2800" dirty="0">
                <a:solidFill>
                  <a:prstClr val="black"/>
                </a:solidFill>
              </a:rPr>
              <a:t>The container or wrapper or covering is called the package. </a:t>
            </a:r>
          </a:p>
          <a:p>
            <a:pPr lvl="0">
              <a:buClr>
                <a:srgbClr val="D34817"/>
              </a:buClr>
              <a:buNone/>
              <a:defRPr/>
            </a:pPr>
            <a:r>
              <a:rPr lang="en-US" sz="2800" b="1" dirty="0">
                <a:solidFill>
                  <a:srgbClr val="C00000"/>
                </a:solidFill>
              </a:rPr>
              <a:t>Importance of packaging </a:t>
            </a:r>
            <a:endParaRPr lang="en-MY" sz="2800" dirty="0">
              <a:solidFill>
                <a:srgbClr val="C00000"/>
              </a:solidFill>
            </a:endParaRPr>
          </a:p>
          <a:p>
            <a:pPr lvl="1" algn="just">
              <a:buClr>
                <a:srgbClr val="D34817"/>
              </a:buClr>
              <a:buFont typeface="Wingdings" pitchFamily="2" charset="2"/>
              <a:buChar char="ü"/>
              <a:defRPr/>
            </a:pPr>
            <a:r>
              <a:rPr lang="en-US" sz="2800" dirty="0">
                <a:solidFill>
                  <a:prstClr val="black"/>
                </a:solidFill>
              </a:rPr>
              <a:t>Packaging serves several safety and utilitarian purposes</a:t>
            </a:r>
          </a:p>
          <a:p>
            <a:pPr lvl="1" algn="just">
              <a:buClr>
                <a:srgbClr val="D34817"/>
              </a:buClr>
              <a:buFont typeface="Wingdings" pitchFamily="2" charset="2"/>
              <a:buChar char="ü"/>
              <a:defRPr/>
            </a:pPr>
            <a:r>
              <a:rPr lang="en-US" sz="2800" dirty="0">
                <a:solidFill>
                  <a:prstClr val="black"/>
                </a:solidFill>
              </a:rPr>
              <a:t>Packaging may implement a company’s marketing program. </a:t>
            </a:r>
          </a:p>
          <a:p>
            <a:pPr lvl="1" algn="just">
              <a:buClr>
                <a:srgbClr val="D34817"/>
              </a:buClr>
              <a:buFont typeface="Wingdings" pitchFamily="2" charset="2"/>
              <a:buChar char="ü"/>
              <a:defRPr/>
            </a:pPr>
            <a:r>
              <a:rPr lang="en-US" sz="2800" dirty="0">
                <a:solidFill>
                  <a:prstClr val="black"/>
                </a:solidFill>
              </a:rPr>
              <a:t>Well-packaged products may increase profit possibilities in that it stimulates customers to pay more just to get the special package. </a:t>
            </a:r>
            <a:endParaRPr lang="en-MY" sz="2800" dirty="0">
              <a:solidFill>
                <a:prstClr val="black"/>
              </a:solidFill>
            </a:endParaRPr>
          </a:p>
          <a:p>
            <a:pPr>
              <a:buFont typeface="Wingdings" pitchFamily="2" charset="2"/>
              <a:buChar char="q"/>
            </a:pP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85B313-3D9D-4A70-A591-1C1250C82D51}" type="slidenum">
              <a:rPr kumimoji="0" lang="ar-SA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th-TH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6152401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609600"/>
          </a:xfrm>
        </p:spPr>
        <p:txBody>
          <a:bodyPr/>
          <a:lstStyle/>
          <a:p>
            <a:pPr marL="273050" lvl="0" indent="-273050" algn="ctr">
              <a:spcBef>
                <a:spcPts val="575"/>
              </a:spcBef>
            </a:pPr>
            <a:r>
              <a:rPr lang="en-US" altLang="en-US" sz="3200" b="1" dirty="0">
                <a:solidFill>
                  <a:srgbClr val="FF0000"/>
                </a:solidFill>
                <a:latin typeface="Perpetua"/>
                <a:ea typeface="+mn-ea"/>
                <a:cs typeface="+mn-cs"/>
              </a:rPr>
              <a:t>II. THE PRICE </a:t>
            </a:r>
            <a:r>
              <a:rPr lang="en-US" altLang="en-US" sz="3200" b="1" dirty="0" smtClean="0">
                <a:solidFill>
                  <a:srgbClr val="FF0000"/>
                </a:solidFill>
                <a:latin typeface="Perpetua"/>
                <a:ea typeface="+mn-ea"/>
                <a:cs typeface="+mn-cs"/>
              </a:rPr>
              <a:t>MIX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685800"/>
            <a:ext cx="8229600" cy="5943600"/>
          </a:xfrm>
        </p:spPr>
        <p:txBody>
          <a:bodyPr/>
          <a:lstStyle/>
          <a:p>
            <a:pPr lvl="0">
              <a:buClr>
                <a:srgbClr val="D34817"/>
              </a:buClr>
              <a:buNone/>
              <a:defRPr/>
            </a:pPr>
            <a:r>
              <a:rPr lang="en-US" sz="2800" b="1" dirty="0" smtClean="0"/>
              <a:t> </a:t>
            </a:r>
            <a:r>
              <a:rPr lang="en-US" sz="2800" b="1" i="1" dirty="0">
                <a:solidFill>
                  <a:prstClr val="black"/>
                </a:solidFill>
              </a:rPr>
              <a:t>4.Labeling </a:t>
            </a:r>
          </a:p>
          <a:p>
            <a:pPr marL="914400" lvl="0" indent="-457200">
              <a:buClr>
                <a:srgbClr val="D34817"/>
              </a:buClr>
              <a:buFont typeface="Wingdings" pitchFamily="2" charset="2"/>
              <a:buChar char="ü"/>
              <a:defRPr/>
            </a:pPr>
            <a:r>
              <a:rPr lang="en-US" b="1" dirty="0">
                <a:solidFill>
                  <a:prstClr val="black"/>
                </a:solidFill>
              </a:rPr>
              <a:t>Brand label:</a:t>
            </a:r>
            <a:r>
              <a:rPr lang="en-US" dirty="0">
                <a:solidFill>
                  <a:prstClr val="black"/>
                </a:solidFill>
              </a:rPr>
              <a:t> simply the brand alone applied to the product or to the package. </a:t>
            </a:r>
            <a:endParaRPr lang="en-MY" dirty="0">
              <a:solidFill>
                <a:prstClr val="black"/>
              </a:solidFill>
            </a:endParaRPr>
          </a:p>
          <a:p>
            <a:pPr marL="914400" lvl="0" indent="-457200">
              <a:buClr>
                <a:srgbClr val="D34817"/>
              </a:buClr>
              <a:buFont typeface="Wingdings" pitchFamily="2" charset="2"/>
              <a:buChar char="ü"/>
              <a:defRPr/>
            </a:pPr>
            <a:r>
              <a:rPr lang="en-US" b="1" dirty="0">
                <a:solidFill>
                  <a:prstClr val="black"/>
                </a:solidFill>
              </a:rPr>
              <a:t> Grade label:</a:t>
            </a:r>
            <a:r>
              <a:rPr lang="en-US" dirty="0">
                <a:solidFill>
                  <a:prstClr val="black"/>
                </a:solidFill>
              </a:rPr>
              <a:t> a label, which identifies the quality with, a letter, number or word. </a:t>
            </a:r>
            <a:endParaRPr lang="en-MY" dirty="0">
              <a:solidFill>
                <a:prstClr val="black"/>
              </a:solidFill>
            </a:endParaRPr>
          </a:p>
          <a:p>
            <a:pPr marL="914400" lvl="0" indent="-457200">
              <a:buClr>
                <a:srgbClr val="D34817"/>
              </a:buClr>
              <a:buFont typeface="Wingdings" pitchFamily="2" charset="2"/>
              <a:buChar char="ü"/>
              <a:defRPr/>
            </a:pPr>
            <a:r>
              <a:rPr lang="en-US" b="1" dirty="0">
                <a:solidFill>
                  <a:prstClr val="black"/>
                </a:solidFill>
              </a:rPr>
              <a:t> Descriptive label:</a:t>
            </a:r>
            <a:r>
              <a:rPr lang="en-US" dirty="0">
                <a:solidFill>
                  <a:prstClr val="black"/>
                </a:solidFill>
              </a:rPr>
              <a:t> it gives objective information about the use, construction, care, performance or other features of the product. Sometimes it is called </a:t>
            </a:r>
            <a:r>
              <a:rPr lang="en-US" b="1" i="1" dirty="0">
                <a:solidFill>
                  <a:prstClr val="black"/>
                </a:solidFill>
              </a:rPr>
              <a:t>informative label</a:t>
            </a:r>
            <a:r>
              <a:rPr lang="en-US" dirty="0">
                <a:solidFill>
                  <a:prstClr val="black"/>
                </a:solidFill>
              </a:rPr>
              <a:t>. </a:t>
            </a:r>
          </a:p>
          <a:p>
            <a:pPr marL="817563" lvl="0" indent="-360363">
              <a:buClr>
                <a:srgbClr val="D34817"/>
              </a:buClr>
              <a:buNone/>
              <a:defRPr/>
            </a:pPr>
            <a:r>
              <a:rPr lang="en-US" dirty="0">
                <a:solidFill>
                  <a:prstClr val="black"/>
                </a:solidFill>
              </a:rPr>
              <a:t>                           </a:t>
            </a:r>
            <a:r>
              <a:rPr lang="en-US" dirty="0" err="1">
                <a:solidFill>
                  <a:prstClr val="black"/>
                </a:solidFill>
              </a:rPr>
              <a:t>Eg</a:t>
            </a:r>
            <a:r>
              <a:rPr lang="en-US" dirty="0">
                <a:solidFill>
                  <a:prstClr val="black"/>
                </a:solidFill>
              </a:rPr>
              <a:t>. medicines </a:t>
            </a:r>
            <a:endParaRPr lang="en-MY" dirty="0">
              <a:solidFill>
                <a:prstClr val="black"/>
              </a:solidFill>
            </a:endParaRPr>
          </a:p>
          <a:p>
            <a:pPr lvl="0">
              <a:buClr>
                <a:srgbClr val="D34817"/>
              </a:buClr>
              <a:buNone/>
              <a:defRPr/>
            </a:pP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85B313-3D9D-4A70-A591-1C1250C82D51}" type="slidenum">
              <a:rPr kumimoji="0" lang="ar-SA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th-TH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905979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74638"/>
            <a:ext cx="5638800" cy="715962"/>
          </a:xfrm>
        </p:spPr>
        <p:txBody>
          <a:bodyPr/>
          <a:lstStyle/>
          <a:p>
            <a:pPr>
              <a:defRPr/>
            </a:pPr>
            <a:r>
              <a:rPr lang="en-US" sz="2800" b="1" dirty="0" smtClean="0">
                <a:solidFill>
                  <a:srgbClr val="FF0000"/>
                </a:solidFill>
                <a:latin typeface="+mn-lt"/>
              </a:rPr>
              <a:t>THE MARKETING PERSPECTIVE</a:t>
            </a:r>
            <a:endParaRPr lang="en-MY" sz="2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1776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990600"/>
            <a:ext cx="8077200" cy="55626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altLang="en-US" sz="3200" b="1" dirty="0" smtClean="0">
                <a:solidFill>
                  <a:srgbClr val="00B0F0"/>
                </a:solidFill>
              </a:rPr>
              <a:t>Definition of Market</a:t>
            </a:r>
            <a:r>
              <a:rPr lang="en-US" altLang="en-US" sz="3200" dirty="0" smtClean="0">
                <a:solidFill>
                  <a:srgbClr val="00B0F0"/>
                </a:solidFill>
              </a:rPr>
              <a:t>:</a:t>
            </a:r>
            <a:endParaRPr lang="en-MY" altLang="en-US" sz="3200" dirty="0" smtClean="0">
              <a:solidFill>
                <a:srgbClr val="00B0F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altLang="en-US" sz="2800" dirty="0" smtClean="0"/>
              <a:t>Market is a </a:t>
            </a:r>
            <a:r>
              <a:rPr lang="en-US" altLang="en-US" sz="2800" b="1" i="1" dirty="0" smtClean="0"/>
              <a:t>group of potential customers </a:t>
            </a:r>
            <a:r>
              <a:rPr lang="en-US" altLang="en-US" sz="2800" dirty="0" smtClean="0"/>
              <a:t>having needs to satisfy, ability to buy &amp; willingness to pay in order to satisfy these needs.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solidFill>
                  <a:prstClr val="black"/>
                </a:solidFill>
              </a:rPr>
              <a:t>Also market is all </a:t>
            </a:r>
            <a:r>
              <a:rPr lang="en-US" sz="2800" dirty="0">
                <a:solidFill>
                  <a:prstClr val="black"/>
                </a:solidFill>
              </a:rPr>
              <a:t>the activities involved in the </a:t>
            </a:r>
            <a:r>
              <a:rPr lang="en-US" sz="2800" dirty="0">
                <a:solidFill>
                  <a:srgbClr val="FF0000"/>
                </a:solidFill>
              </a:rPr>
              <a:t>transfer of goods from the producer to the consumer</a:t>
            </a:r>
            <a:endParaRPr lang="en-MY" altLang="en-US" sz="2800" dirty="0" smtClean="0"/>
          </a:p>
          <a:p>
            <a:pPr>
              <a:buFont typeface="Wingdings" pitchFamily="2" charset="2"/>
              <a:buChar char="q"/>
            </a:pPr>
            <a:r>
              <a:rPr lang="en-US" altLang="en-US" sz="2800" dirty="0" smtClean="0"/>
              <a:t>A </a:t>
            </a:r>
            <a:r>
              <a:rPr lang="en-US" altLang="en-US" sz="2800" b="1" i="1" dirty="0" smtClean="0"/>
              <a:t>social &amp; managerial process </a:t>
            </a:r>
            <a:r>
              <a:rPr lang="en-US" altLang="en-US" sz="2800" dirty="0" smtClean="0"/>
              <a:t>by which individuals &amp; groups obtain what they need &amp; want through creating &amp; exchanging products &amp; value with others.</a:t>
            </a:r>
          </a:p>
          <a:p>
            <a:endParaRPr lang="en-MY" altLang="en-US" dirty="0" smtClean="0"/>
          </a:p>
          <a:p>
            <a:endParaRPr lang="en-MY" altLang="en-US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85B313-3D9D-4A70-A591-1C1250C82D51}" type="slidenum">
              <a:rPr kumimoji="0" lang="ar-SA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th-TH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62143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609600"/>
          </a:xfrm>
        </p:spPr>
        <p:txBody>
          <a:bodyPr/>
          <a:lstStyle/>
          <a:p>
            <a:pPr marL="273050" lvl="0" indent="-273050" algn="ctr">
              <a:spcBef>
                <a:spcPts val="575"/>
              </a:spcBef>
            </a:pPr>
            <a:r>
              <a:rPr lang="en-US" altLang="en-US" sz="2600" b="1" dirty="0">
                <a:solidFill>
                  <a:srgbClr val="FF0000"/>
                </a:solidFill>
                <a:latin typeface="Perpetua"/>
                <a:ea typeface="+mn-ea"/>
                <a:cs typeface="+mn-cs"/>
              </a:rPr>
              <a:t>II. THE PRICE </a:t>
            </a:r>
            <a:r>
              <a:rPr lang="en-US" altLang="en-US" sz="2600" b="1" dirty="0" smtClean="0">
                <a:solidFill>
                  <a:srgbClr val="FF0000"/>
                </a:solidFill>
                <a:latin typeface="Perpetua"/>
                <a:ea typeface="+mn-ea"/>
                <a:cs typeface="+mn-cs"/>
              </a:rPr>
              <a:t>MIX</a:t>
            </a:r>
            <a:endParaRPr lang="en-US" sz="4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685800"/>
            <a:ext cx="8382000" cy="5791200"/>
          </a:xfrm>
        </p:spPr>
        <p:txBody>
          <a:bodyPr/>
          <a:lstStyle/>
          <a:p>
            <a:pPr lvl="0">
              <a:buClr>
                <a:srgbClr val="D34817"/>
              </a:buClr>
              <a:buNone/>
            </a:pPr>
            <a:r>
              <a:rPr lang="en-US" sz="2800" b="1" dirty="0" smtClean="0"/>
              <a:t> </a:t>
            </a:r>
            <a:r>
              <a:rPr lang="en-US" altLang="en-US" b="1" dirty="0">
                <a:solidFill>
                  <a:srgbClr val="C00000"/>
                </a:solidFill>
              </a:rPr>
              <a:t>WHAT IS </a:t>
            </a:r>
            <a:r>
              <a:rPr lang="en-US" altLang="en-US" b="1" dirty="0" smtClean="0">
                <a:solidFill>
                  <a:srgbClr val="C00000"/>
                </a:solidFill>
              </a:rPr>
              <a:t>PRICE?</a:t>
            </a:r>
            <a:endParaRPr lang="en-MY" altLang="en-US" sz="800" b="1" dirty="0" smtClean="0">
              <a:solidFill>
                <a:srgbClr val="C00000"/>
              </a:solidFill>
            </a:endParaRPr>
          </a:p>
          <a:p>
            <a:pPr lvl="0">
              <a:buClr>
                <a:srgbClr val="D34817"/>
              </a:buClr>
              <a:buFont typeface="Wingdings" pitchFamily="2" charset="2"/>
              <a:buChar char="q"/>
            </a:pPr>
            <a:r>
              <a:rPr lang="en-US" altLang="en-US" sz="2800" dirty="0" smtClean="0">
                <a:solidFill>
                  <a:prstClr val="black"/>
                </a:solidFill>
              </a:rPr>
              <a:t>Is </a:t>
            </a:r>
            <a:r>
              <a:rPr lang="en-US" altLang="en-US" sz="2800" dirty="0">
                <a:solidFill>
                  <a:prstClr val="black"/>
                </a:solidFill>
              </a:rPr>
              <a:t>the amount of money consumers have to pay to obtain the </a:t>
            </a:r>
            <a:r>
              <a:rPr lang="en-US" altLang="en-US" sz="2800" dirty="0" smtClean="0">
                <a:solidFill>
                  <a:prstClr val="black"/>
                </a:solidFill>
              </a:rPr>
              <a:t>product.</a:t>
            </a:r>
            <a:endParaRPr lang="en-MY" altLang="en-US" sz="2800" dirty="0" smtClean="0">
              <a:solidFill>
                <a:prstClr val="black"/>
              </a:solidFill>
            </a:endParaRPr>
          </a:p>
          <a:p>
            <a:pPr lvl="0">
              <a:buClr>
                <a:srgbClr val="D34817"/>
              </a:buClr>
              <a:buFont typeface="Wingdings" pitchFamily="2" charset="2"/>
              <a:buChar char="q"/>
            </a:pPr>
            <a:r>
              <a:rPr lang="en-US" altLang="en-US" sz="2800" dirty="0" smtClean="0">
                <a:solidFill>
                  <a:prstClr val="black"/>
                </a:solidFill>
              </a:rPr>
              <a:t>Price </a:t>
            </a:r>
            <a:r>
              <a:rPr lang="en-US" altLang="en-US" sz="2800" dirty="0">
                <a:solidFill>
                  <a:prstClr val="black"/>
                </a:solidFill>
              </a:rPr>
              <a:t>has operated as the major determinant of user choice traditionally. </a:t>
            </a:r>
            <a:endParaRPr lang="en-US" altLang="en-US" sz="2800" dirty="0" smtClean="0">
              <a:solidFill>
                <a:prstClr val="black"/>
              </a:solidFill>
            </a:endParaRPr>
          </a:p>
          <a:p>
            <a:pPr lvl="0">
              <a:buClr>
                <a:srgbClr val="D34817"/>
              </a:buClr>
              <a:buFont typeface="Wingdings" pitchFamily="2" charset="2"/>
              <a:buChar char="q"/>
            </a:pPr>
            <a:r>
              <a:rPr lang="en-US" altLang="en-US" sz="2800" dirty="0" smtClean="0">
                <a:solidFill>
                  <a:prstClr val="black"/>
                </a:solidFill>
              </a:rPr>
              <a:t>Although </a:t>
            </a:r>
            <a:r>
              <a:rPr lang="en-US" altLang="en-US" sz="2800" dirty="0">
                <a:solidFill>
                  <a:prstClr val="black"/>
                </a:solidFill>
              </a:rPr>
              <a:t>non-price factors have become more important in recent decades price still remains one of the most important element determining market share and profitability. </a:t>
            </a:r>
            <a:endParaRPr lang="en-US" altLang="en-US" sz="2800" dirty="0" smtClean="0">
              <a:solidFill>
                <a:prstClr val="black"/>
              </a:solidFill>
            </a:endParaRPr>
          </a:p>
          <a:p>
            <a:pPr lvl="0">
              <a:buClr>
                <a:srgbClr val="D34817"/>
              </a:buClr>
              <a:buFont typeface="Wingdings" pitchFamily="2" charset="2"/>
              <a:buChar char="q"/>
            </a:pPr>
            <a:r>
              <a:rPr lang="en-US" altLang="en-US" sz="2800" dirty="0" smtClean="0">
                <a:solidFill>
                  <a:prstClr val="black"/>
                </a:solidFill>
              </a:rPr>
              <a:t>Different </a:t>
            </a:r>
            <a:r>
              <a:rPr lang="en-US" altLang="en-US" sz="2800" dirty="0">
                <a:solidFill>
                  <a:prstClr val="black"/>
                </a:solidFill>
              </a:rPr>
              <a:t>companies set the price haphazardly as based on cost. </a:t>
            </a:r>
            <a:endParaRPr lang="en-MY" altLang="en-US" sz="2800" dirty="0">
              <a:solidFill>
                <a:prstClr val="black"/>
              </a:solidFill>
            </a:endParaRPr>
          </a:p>
          <a:p>
            <a:pPr marL="0" indent="0">
              <a:buClr>
                <a:srgbClr val="D34817"/>
              </a:buClr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Calibri"/>
              </a:rPr>
              <a:t>                                     </a:t>
            </a:r>
            <a:r>
              <a:rPr lang="en-US" sz="2800" b="1" dirty="0" smtClean="0">
                <a:solidFill>
                  <a:srgbClr val="0070C0"/>
                </a:solidFill>
              </a:rPr>
              <a:t>PRICE </a:t>
            </a:r>
            <a:r>
              <a:rPr lang="en-US" sz="2800" b="1" dirty="0">
                <a:solidFill>
                  <a:srgbClr val="0070C0"/>
                </a:solidFill>
              </a:rPr>
              <a:t>=  Cost + Profit 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85B313-3D9D-4A70-A591-1C1250C82D51}" type="slidenum">
              <a:rPr kumimoji="0" lang="ar-SA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th-TH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2779816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609600"/>
          </a:xfrm>
        </p:spPr>
        <p:txBody>
          <a:bodyPr/>
          <a:lstStyle/>
          <a:p>
            <a:pPr marL="273050" lvl="0" indent="-273050" algn="ctr">
              <a:spcBef>
                <a:spcPts val="575"/>
              </a:spcBef>
            </a:pPr>
            <a:r>
              <a:rPr lang="en-US" altLang="en-US" sz="3200" b="1" dirty="0">
                <a:solidFill>
                  <a:srgbClr val="FF0000"/>
                </a:solidFill>
                <a:latin typeface="Perpetua"/>
                <a:ea typeface="+mn-ea"/>
                <a:cs typeface="+mn-cs"/>
              </a:rPr>
              <a:t>II. THE PRICE </a:t>
            </a:r>
            <a:r>
              <a:rPr lang="en-US" altLang="en-US" sz="3200" b="1" dirty="0" smtClean="0">
                <a:solidFill>
                  <a:srgbClr val="FF0000"/>
                </a:solidFill>
                <a:latin typeface="Perpetua"/>
                <a:ea typeface="+mn-ea"/>
                <a:cs typeface="+mn-cs"/>
              </a:rPr>
              <a:t>MIX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762000"/>
            <a:ext cx="8534400" cy="5867400"/>
          </a:xfrm>
        </p:spPr>
        <p:txBody>
          <a:bodyPr/>
          <a:lstStyle/>
          <a:p>
            <a:pPr lvl="0">
              <a:buClr>
                <a:srgbClr val="D34817"/>
              </a:buClr>
              <a:buFont typeface="Wingdings" pitchFamily="2" charset="2"/>
              <a:buChar char="q"/>
              <a:defRPr/>
            </a:pPr>
            <a:r>
              <a:rPr lang="en-US" sz="2800" b="1" dirty="0" smtClean="0"/>
              <a:t> </a:t>
            </a:r>
            <a:r>
              <a:rPr lang="en-US" sz="2800" b="1" dirty="0" smtClean="0">
                <a:solidFill>
                  <a:prstClr val="black"/>
                </a:solidFill>
              </a:rPr>
              <a:t>Methods  of  Pricing</a:t>
            </a:r>
          </a:p>
          <a:p>
            <a:pPr lvl="0" algn="just">
              <a:buClr>
                <a:srgbClr val="D34817"/>
              </a:buClr>
              <a:buNone/>
              <a:defRPr/>
            </a:pPr>
            <a:r>
              <a:rPr lang="en-US" sz="2400" b="1" dirty="0" smtClean="0">
                <a:solidFill>
                  <a:prstClr val="black"/>
                </a:solidFill>
              </a:rPr>
              <a:t>1.Cost </a:t>
            </a:r>
            <a:r>
              <a:rPr lang="en-US" sz="2400" b="1" dirty="0">
                <a:solidFill>
                  <a:prstClr val="black"/>
                </a:solidFill>
              </a:rPr>
              <a:t>plus pricing/ Mark Up pricing/</a:t>
            </a:r>
          </a:p>
          <a:p>
            <a:pPr lvl="0" algn="just">
              <a:buClr>
                <a:srgbClr val="D34817"/>
              </a:buClr>
              <a:buNone/>
              <a:defRPr/>
            </a:pPr>
            <a:r>
              <a:rPr lang="en-US" sz="2400" b="1" dirty="0">
                <a:solidFill>
                  <a:prstClr val="black"/>
                </a:solidFill>
              </a:rPr>
              <a:t>2. Skimming pricing</a:t>
            </a:r>
          </a:p>
          <a:p>
            <a:pPr lvl="0">
              <a:buClr>
                <a:srgbClr val="D34817"/>
              </a:buClr>
              <a:buNone/>
              <a:defRPr/>
            </a:pPr>
            <a:r>
              <a:rPr lang="en-US" sz="2800" dirty="0">
                <a:solidFill>
                  <a:prstClr val="black"/>
                </a:solidFill>
              </a:rPr>
              <a:t>The following conditions should be satisfied</a:t>
            </a:r>
            <a:endParaRPr lang="en-MY" sz="2800" dirty="0">
              <a:solidFill>
                <a:prstClr val="black"/>
              </a:solidFill>
            </a:endParaRPr>
          </a:p>
          <a:p>
            <a:pPr marL="817563" lvl="0" indent="-192088">
              <a:buClr>
                <a:srgbClr val="D34817"/>
              </a:buClr>
              <a:buFont typeface="+mj-lt"/>
              <a:buAutoNum type="arabicPeriod"/>
              <a:defRPr/>
            </a:pPr>
            <a:r>
              <a:rPr lang="en-US" sz="2800" dirty="0">
                <a:solidFill>
                  <a:prstClr val="black"/>
                </a:solidFill>
              </a:rPr>
              <a:t>A sufficient number of buyers have a high current demand.</a:t>
            </a:r>
            <a:endParaRPr lang="en-MY" sz="2800" dirty="0">
              <a:solidFill>
                <a:prstClr val="black"/>
              </a:solidFill>
            </a:endParaRPr>
          </a:p>
          <a:p>
            <a:pPr marL="817563" lvl="0" indent="-192088">
              <a:buClr>
                <a:srgbClr val="D34817"/>
              </a:buClr>
              <a:buFont typeface="+mj-lt"/>
              <a:buAutoNum type="arabicPeriod"/>
              <a:defRPr/>
            </a:pPr>
            <a:r>
              <a:rPr lang="en-US" sz="2800" dirty="0">
                <a:solidFill>
                  <a:prstClr val="black"/>
                </a:solidFill>
              </a:rPr>
              <a:t>The high initial prices do not attract more competition to the market.</a:t>
            </a:r>
            <a:endParaRPr lang="en-MY" sz="2800" dirty="0">
              <a:solidFill>
                <a:prstClr val="black"/>
              </a:solidFill>
            </a:endParaRPr>
          </a:p>
          <a:p>
            <a:pPr marL="817563" lvl="0" indent="-192088">
              <a:buClr>
                <a:srgbClr val="D34817"/>
              </a:buClr>
              <a:buFont typeface="+mj-lt"/>
              <a:buAutoNum type="arabicPeriod"/>
              <a:defRPr/>
            </a:pPr>
            <a:r>
              <a:rPr lang="en-US" sz="2800" dirty="0">
                <a:solidFill>
                  <a:prstClr val="black"/>
                </a:solidFill>
              </a:rPr>
              <a:t>The high price communicates the image of a superior product. </a:t>
            </a:r>
          </a:p>
          <a:p>
            <a:pPr lvl="0">
              <a:buClr>
                <a:srgbClr val="D34817"/>
              </a:buClr>
              <a:buNone/>
              <a:defRPr/>
            </a:pPr>
            <a:r>
              <a:rPr lang="en-US" sz="2400" b="1" dirty="0">
                <a:solidFill>
                  <a:prstClr val="black"/>
                </a:solidFill>
              </a:rPr>
              <a:t>3.Penetration pricing: below market price</a:t>
            </a:r>
            <a:endParaRPr lang="en-MY" sz="2400" b="1" dirty="0">
              <a:solidFill>
                <a:prstClr val="black"/>
              </a:solidFill>
            </a:endParaRPr>
          </a:p>
          <a:p>
            <a:pPr lvl="0">
              <a:buClr>
                <a:srgbClr val="D34817"/>
              </a:buClr>
              <a:buNone/>
              <a:defRPr/>
            </a:pPr>
            <a:r>
              <a:rPr lang="en-US" sz="2400" dirty="0">
                <a:solidFill>
                  <a:prstClr val="black"/>
                </a:solidFill>
              </a:rPr>
              <a:t>4.</a:t>
            </a:r>
            <a:r>
              <a:rPr lang="en-US" sz="2400" b="1" dirty="0">
                <a:solidFill>
                  <a:prstClr val="black"/>
                </a:solidFill>
              </a:rPr>
              <a:t> Premium pricing: with market </a:t>
            </a:r>
            <a:endParaRPr lang="en-MY" sz="2400" dirty="0">
              <a:solidFill>
                <a:prstClr val="black"/>
              </a:solidFill>
            </a:endParaRPr>
          </a:p>
          <a:p>
            <a:pPr lvl="0">
              <a:buClr>
                <a:srgbClr val="D34817"/>
              </a:buClr>
              <a:buNone/>
            </a:pP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85B313-3D9D-4A70-A591-1C1250C82D51}" type="slidenum">
              <a:rPr kumimoji="0" lang="ar-SA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th-TH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1917348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63562"/>
          </a:xfrm>
        </p:spPr>
        <p:txBody>
          <a:bodyPr/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Perpetua"/>
              </a:rPr>
              <a:t>II. THE PRICE MIX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8077200" cy="5562600"/>
          </a:xfrm>
        </p:spPr>
        <p:txBody>
          <a:bodyPr/>
          <a:lstStyle/>
          <a:p>
            <a:pPr marL="0" lvl="0" indent="0" algn="just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</a:pPr>
            <a:r>
              <a:rPr lang="en-US" sz="2800" dirty="0">
                <a:solidFill>
                  <a:prstClr val="black"/>
                </a:solidFill>
              </a:rPr>
              <a:t> T</a:t>
            </a:r>
            <a:r>
              <a:rPr lang="en-US" sz="2800" dirty="0" smtClean="0">
                <a:solidFill>
                  <a:prstClr val="black"/>
                </a:solidFill>
              </a:rPr>
              <a:t>he </a:t>
            </a:r>
            <a:r>
              <a:rPr lang="en-US" sz="2800" dirty="0">
                <a:solidFill>
                  <a:prstClr val="black"/>
                </a:solidFill>
              </a:rPr>
              <a:t>price could be too high or too low when compared to your competitors and / or what the customer is willing to pay for your product. </a:t>
            </a:r>
            <a:endParaRPr lang="en-US" sz="2800" dirty="0" smtClean="0">
              <a:solidFill>
                <a:prstClr val="black"/>
              </a:solidFill>
            </a:endParaRPr>
          </a:p>
          <a:p>
            <a:pPr lvl="0">
              <a:buClr>
                <a:srgbClr val="D34817"/>
              </a:buClr>
              <a:buFont typeface="Wingdings" pitchFamily="2" charset="2"/>
              <a:buChar char="q"/>
            </a:pPr>
            <a:r>
              <a:rPr lang="en-US" altLang="en-US" sz="2800" dirty="0" smtClean="0">
                <a:solidFill>
                  <a:prstClr val="black"/>
                </a:solidFill>
              </a:rPr>
              <a:t> The </a:t>
            </a:r>
            <a:r>
              <a:rPr lang="en-US" altLang="en-US" sz="2800" dirty="0">
                <a:solidFill>
                  <a:prstClr val="black"/>
                </a:solidFill>
              </a:rPr>
              <a:t>major objectives of pricing are: </a:t>
            </a:r>
            <a:endParaRPr lang="en-MY" altLang="en-US" sz="2800" dirty="0">
              <a:solidFill>
                <a:prstClr val="black"/>
              </a:solidFill>
            </a:endParaRPr>
          </a:p>
          <a:p>
            <a:pPr lvl="1">
              <a:buClr>
                <a:srgbClr val="9B2D1F"/>
              </a:buClr>
              <a:buFont typeface="Wingdings" pitchFamily="2" charset="2"/>
              <a:buChar char="Ø"/>
            </a:pPr>
            <a:r>
              <a:rPr lang="en-US" altLang="en-US" sz="2800" dirty="0">
                <a:solidFill>
                  <a:prstClr val="black"/>
                </a:solidFill>
              </a:rPr>
              <a:t>Achievement of target </a:t>
            </a:r>
            <a:r>
              <a:rPr lang="en-US" altLang="en-US" sz="2800" dirty="0" smtClean="0">
                <a:solidFill>
                  <a:prstClr val="black"/>
                </a:solidFill>
              </a:rPr>
              <a:t>return</a:t>
            </a:r>
            <a:endParaRPr lang="en-MY" altLang="en-US" sz="2800" dirty="0" smtClean="0">
              <a:solidFill>
                <a:prstClr val="black"/>
              </a:solidFill>
            </a:endParaRPr>
          </a:p>
          <a:p>
            <a:pPr lvl="1">
              <a:buClr>
                <a:srgbClr val="9B2D1F"/>
              </a:buClr>
              <a:buFont typeface="Wingdings" pitchFamily="2" charset="2"/>
              <a:buChar char="Ø"/>
            </a:pPr>
            <a:r>
              <a:rPr lang="en-US" altLang="en-US" sz="2800" dirty="0" smtClean="0">
                <a:solidFill>
                  <a:prstClr val="black"/>
                </a:solidFill>
              </a:rPr>
              <a:t>Maximization </a:t>
            </a:r>
            <a:r>
              <a:rPr lang="en-US" altLang="en-US" sz="2800" dirty="0">
                <a:solidFill>
                  <a:prstClr val="black"/>
                </a:solidFill>
              </a:rPr>
              <a:t>of profit </a:t>
            </a:r>
            <a:endParaRPr lang="en-MY" altLang="en-US" sz="2800" dirty="0" smtClean="0">
              <a:solidFill>
                <a:prstClr val="black"/>
              </a:solidFill>
            </a:endParaRPr>
          </a:p>
          <a:p>
            <a:pPr lvl="1">
              <a:buClr>
                <a:srgbClr val="9B2D1F"/>
              </a:buClr>
              <a:buFont typeface="Wingdings" pitchFamily="2" charset="2"/>
              <a:buChar char="Ø"/>
            </a:pPr>
            <a:r>
              <a:rPr lang="en-US" altLang="en-US" sz="2800" dirty="0" smtClean="0">
                <a:solidFill>
                  <a:prstClr val="black"/>
                </a:solidFill>
              </a:rPr>
              <a:t>Increase </a:t>
            </a:r>
            <a:r>
              <a:rPr lang="en-US" altLang="en-US" sz="2800" dirty="0">
                <a:solidFill>
                  <a:prstClr val="black"/>
                </a:solidFill>
              </a:rPr>
              <a:t>of sales </a:t>
            </a:r>
            <a:r>
              <a:rPr lang="en-US" altLang="en-US" sz="2800" dirty="0" smtClean="0">
                <a:solidFill>
                  <a:prstClr val="black"/>
                </a:solidFill>
              </a:rPr>
              <a:t>volume</a:t>
            </a:r>
            <a:endParaRPr lang="en-MY" altLang="en-US" sz="2800" dirty="0" smtClean="0">
              <a:solidFill>
                <a:prstClr val="black"/>
              </a:solidFill>
            </a:endParaRPr>
          </a:p>
          <a:p>
            <a:pPr lvl="1">
              <a:buClr>
                <a:srgbClr val="9B2D1F"/>
              </a:buClr>
              <a:buFont typeface="Wingdings" pitchFamily="2" charset="2"/>
              <a:buChar char="Ø"/>
            </a:pPr>
            <a:r>
              <a:rPr lang="en-US" altLang="en-US" sz="2800" dirty="0" smtClean="0">
                <a:solidFill>
                  <a:prstClr val="black"/>
                </a:solidFill>
              </a:rPr>
              <a:t>Maintenance </a:t>
            </a:r>
            <a:r>
              <a:rPr lang="en-US" altLang="en-US" sz="2800" dirty="0">
                <a:solidFill>
                  <a:prstClr val="black"/>
                </a:solidFill>
              </a:rPr>
              <a:t>or increase of market </a:t>
            </a:r>
            <a:r>
              <a:rPr lang="en-US" altLang="en-US" sz="2800" dirty="0" smtClean="0">
                <a:solidFill>
                  <a:prstClr val="black"/>
                </a:solidFill>
              </a:rPr>
              <a:t>share</a:t>
            </a:r>
            <a:endParaRPr lang="en-MY" altLang="en-US" sz="2800" dirty="0" smtClean="0">
              <a:solidFill>
                <a:prstClr val="black"/>
              </a:solidFill>
            </a:endParaRPr>
          </a:p>
          <a:p>
            <a:pPr lvl="1">
              <a:buClr>
                <a:srgbClr val="9B2D1F"/>
              </a:buClr>
              <a:buFont typeface="Wingdings" pitchFamily="2" charset="2"/>
              <a:buChar char="Ø"/>
            </a:pPr>
            <a:r>
              <a:rPr lang="en-US" altLang="en-US" sz="2800" dirty="0" smtClean="0">
                <a:solidFill>
                  <a:prstClr val="black"/>
                </a:solidFill>
              </a:rPr>
              <a:t>Stabilization </a:t>
            </a:r>
            <a:r>
              <a:rPr lang="en-US" altLang="en-US" sz="2800" dirty="0">
                <a:solidFill>
                  <a:prstClr val="black"/>
                </a:solidFill>
              </a:rPr>
              <a:t>of prices &amp; </a:t>
            </a:r>
            <a:endParaRPr lang="en-MY" altLang="en-US" sz="2800" dirty="0" smtClean="0">
              <a:solidFill>
                <a:prstClr val="black"/>
              </a:solidFill>
            </a:endParaRPr>
          </a:p>
          <a:p>
            <a:pPr lvl="1">
              <a:buClr>
                <a:srgbClr val="9B2D1F"/>
              </a:buClr>
              <a:buFont typeface="Wingdings" pitchFamily="2" charset="2"/>
              <a:buChar char="Ø"/>
            </a:pPr>
            <a:r>
              <a:rPr lang="en-US" altLang="en-US" sz="2800" dirty="0" smtClean="0">
                <a:solidFill>
                  <a:prstClr val="black"/>
                </a:solidFill>
              </a:rPr>
              <a:t>Meeting </a:t>
            </a:r>
            <a:r>
              <a:rPr lang="en-US" altLang="en-US" sz="2800" dirty="0">
                <a:solidFill>
                  <a:prstClr val="black"/>
                </a:solidFill>
              </a:rPr>
              <a:t>competition</a:t>
            </a:r>
            <a:endParaRPr lang="en-MY" altLang="en-US" sz="2800" dirty="0">
              <a:solidFill>
                <a:prstClr val="black"/>
              </a:solidFill>
            </a:endParaRPr>
          </a:p>
          <a:p>
            <a:pPr marL="0" lvl="0" indent="0" algn="just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</a:pPr>
            <a:endParaRPr lang="en-US" sz="3200" dirty="0">
              <a:solidFill>
                <a:prstClr val="black"/>
              </a:solidFill>
              <a:latin typeface="Calibri"/>
            </a:endParaRPr>
          </a:p>
          <a:p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85B313-3D9D-4A70-A591-1C1250C82D51}" type="slidenum">
              <a:rPr kumimoji="0" lang="ar-SA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th-TH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3243169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609600"/>
          </a:xfrm>
        </p:spPr>
        <p:txBody>
          <a:bodyPr/>
          <a:lstStyle/>
          <a:p>
            <a:pPr marL="273050" lvl="0" indent="-273050" algn="ctr">
              <a:spcBef>
                <a:spcPts val="575"/>
              </a:spcBef>
              <a:defRPr/>
            </a:pPr>
            <a:r>
              <a:rPr lang="en-US" sz="3200" b="1" dirty="0">
                <a:solidFill>
                  <a:srgbClr val="FF0000"/>
                </a:solidFill>
                <a:latin typeface="Perpetua"/>
                <a:ea typeface="+mn-ea"/>
                <a:cs typeface="+mn-cs"/>
              </a:rPr>
              <a:t>III.  PLACE </a:t>
            </a:r>
            <a:r>
              <a:rPr lang="en-US" sz="3200" b="1" dirty="0" smtClean="0">
                <a:solidFill>
                  <a:srgbClr val="FF0000"/>
                </a:solidFill>
                <a:latin typeface="Perpetua"/>
                <a:ea typeface="+mn-ea"/>
                <a:cs typeface="+mn-cs"/>
              </a:rPr>
              <a:t>MIX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990600"/>
            <a:ext cx="8382000" cy="5562600"/>
          </a:xfrm>
        </p:spPr>
        <p:txBody>
          <a:bodyPr/>
          <a:lstStyle/>
          <a:p>
            <a:pPr lvl="0">
              <a:buClr>
                <a:srgbClr val="D34817"/>
              </a:buClr>
              <a:buFont typeface="Wingdings" pitchFamily="2" charset="2"/>
              <a:buChar char="q"/>
              <a:defRPr/>
            </a:pPr>
            <a:r>
              <a:rPr lang="en-US" b="1" dirty="0">
                <a:solidFill>
                  <a:prstClr val="black"/>
                </a:solidFill>
              </a:rPr>
              <a:t>Place</a:t>
            </a:r>
            <a:r>
              <a:rPr lang="en-US" dirty="0">
                <a:solidFill>
                  <a:prstClr val="black"/>
                </a:solidFill>
              </a:rPr>
              <a:t>: </a:t>
            </a:r>
            <a:r>
              <a:rPr lang="en-US" sz="2800" dirty="0">
                <a:solidFill>
                  <a:prstClr val="black"/>
                </a:solidFill>
              </a:rPr>
              <a:t>Includes company activities that make the product available to target consumers</a:t>
            </a:r>
            <a:r>
              <a:rPr lang="en-US" sz="2800" dirty="0" smtClean="0">
                <a:solidFill>
                  <a:prstClr val="black"/>
                </a:solidFill>
              </a:rPr>
              <a:t>.</a:t>
            </a:r>
            <a:endParaRPr lang="en-MY" sz="2800" dirty="0">
              <a:solidFill>
                <a:prstClr val="black"/>
              </a:solidFill>
            </a:endParaRPr>
          </a:p>
          <a:p>
            <a:pPr lvl="0">
              <a:buClr>
                <a:srgbClr val="D34817"/>
              </a:buClr>
              <a:buFont typeface="Wingdings" pitchFamily="2" charset="2"/>
              <a:buChar char="q"/>
              <a:defRPr/>
            </a:pPr>
            <a:r>
              <a:rPr lang="en-US" b="1" dirty="0">
                <a:solidFill>
                  <a:prstClr val="black"/>
                </a:solidFill>
              </a:rPr>
              <a:t>Physical distribution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sz="2800" dirty="0">
                <a:solidFill>
                  <a:prstClr val="black"/>
                </a:solidFill>
              </a:rPr>
              <a:t>includes:</a:t>
            </a:r>
            <a:endParaRPr lang="en-MY" sz="2800" dirty="0">
              <a:solidFill>
                <a:prstClr val="black"/>
              </a:solidFill>
            </a:endParaRPr>
          </a:p>
          <a:p>
            <a:pPr lvl="2">
              <a:buFont typeface="Wingdings" pitchFamily="2" charset="2"/>
              <a:buChar char="ü"/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Channels of distribution</a:t>
            </a:r>
            <a:endParaRPr lang="en-MY" sz="2600" dirty="0" smtClean="0">
              <a:solidFill>
                <a:prstClr val="black"/>
              </a:solidFill>
            </a:endParaRPr>
          </a:p>
          <a:p>
            <a:pPr lvl="2">
              <a:buFont typeface="Wingdings" pitchFamily="2" charset="2"/>
              <a:buChar char="ü"/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Transportation</a:t>
            </a:r>
            <a:endParaRPr lang="en-MY" sz="2600" dirty="0" smtClean="0">
              <a:solidFill>
                <a:prstClr val="black"/>
              </a:solidFill>
            </a:endParaRPr>
          </a:p>
          <a:p>
            <a:pPr lvl="2">
              <a:buFont typeface="Wingdings" pitchFamily="2" charset="2"/>
              <a:buChar char="ü"/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Warehousing/ storing goods/</a:t>
            </a:r>
            <a:endParaRPr lang="en-US" sz="2600" b="1" dirty="0" smtClean="0">
              <a:solidFill>
                <a:prstClr val="black"/>
              </a:solidFill>
            </a:endParaRPr>
          </a:p>
          <a:p>
            <a:pPr lvl="0">
              <a:buClr>
                <a:srgbClr val="D34817"/>
              </a:buClr>
              <a:buFont typeface="Wingdings" pitchFamily="2" charset="2"/>
              <a:buChar char="q"/>
              <a:defRPr/>
            </a:pPr>
            <a:r>
              <a:rPr lang="en-US" b="1" dirty="0" smtClean="0">
                <a:solidFill>
                  <a:prstClr val="black"/>
                </a:solidFill>
              </a:rPr>
              <a:t>DEFINITION </a:t>
            </a:r>
            <a:r>
              <a:rPr lang="en-US" b="1" dirty="0">
                <a:solidFill>
                  <a:prstClr val="black"/>
                </a:solidFill>
              </a:rPr>
              <a:t>OF MARKETING CHANNELS </a:t>
            </a:r>
            <a:endParaRPr lang="en-US" sz="800" b="1" dirty="0">
              <a:solidFill>
                <a:prstClr val="black"/>
              </a:solidFill>
            </a:endParaRPr>
          </a:p>
          <a:p>
            <a:pPr lvl="1">
              <a:buClr>
                <a:srgbClr val="D34817"/>
              </a:buClr>
              <a:buFont typeface="Wingdings" pitchFamily="2" charset="2"/>
              <a:buChar char="ü"/>
              <a:defRPr/>
            </a:pPr>
            <a:r>
              <a:rPr lang="en-US" sz="2600" dirty="0">
                <a:solidFill>
                  <a:prstClr val="black"/>
                </a:solidFill>
              </a:rPr>
              <a:t>The marketing (or distribution) channels refer to the activities, parties and channel structure required to transfer a product from its point of production to its point of consumption by the end customer</a:t>
            </a:r>
            <a:endParaRPr lang="en-MY" sz="26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85B313-3D9D-4A70-A591-1C1250C82D51}" type="slidenum">
              <a:rPr kumimoji="0" lang="ar-SA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th-TH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9249466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772400" cy="533400"/>
          </a:xfrm>
        </p:spPr>
        <p:txBody>
          <a:bodyPr/>
          <a:lstStyle/>
          <a:p>
            <a:pPr marL="273050" lvl="0" indent="-273050" algn="ctr">
              <a:spcBef>
                <a:spcPts val="575"/>
              </a:spcBef>
              <a:defRPr/>
            </a:pPr>
            <a:r>
              <a:rPr lang="en-US" sz="2800" b="1" dirty="0">
                <a:solidFill>
                  <a:srgbClr val="FF0000"/>
                </a:solidFill>
                <a:latin typeface="Perpetua"/>
                <a:ea typeface="+mn-ea"/>
                <a:cs typeface="+mn-cs"/>
              </a:rPr>
              <a:t>III.  PLACE </a:t>
            </a:r>
            <a:r>
              <a:rPr lang="en-US" sz="2800" b="1" dirty="0" smtClean="0">
                <a:solidFill>
                  <a:srgbClr val="FF0000"/>
                </a:solidFill>
                <a:latin typeface="Perpetua"/>
                <a:ea typeface="+mn-ea"/>
                <a:cs typeface="+mn-cs"/>
              </a:rPr>
              <a:t>MIX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533400"/>
            <a:ext cx="8458200" cy="6248400"/>
          </a:xfrm>
        </p:spPr>
        <p:txBody>
          <a:bodyPr/>
          <a:lstStyle/>
          <a:p>
            <a:pPr lvl="0">
              <a:buClr>
                <a:srgbClr val="D34817"/>
              </a:buClr>
              <a:buFont typeface="Wingdings" pitchFamily="2" charset="2"/>
              <a:buChar char="q"/>
              <a:defRPr/>
            </a:pPr>
            <a:r>
              <a:rPr lang="en-US" sz="2800" b="1" dirty="0" smtClean="0">
                <a:solidFill>
                  <a:prstClr val="black"/>
                </a:solidFill>
              </a:rPr>
              <a:t> </a:t>
            </a:r>
            <a:r>
              <a:rPr lang="en-US" sz="2400" b="1" dirty="0" smtClean="0">
                <a:solidFill>
                  <a:prstClr val="black"/>
                </a:solidFill>
              </a:rPr>
              <a:t>Direct channel</a:t>
            </a:r>
            <a:endParaRPr lang="en-US" sz="2400" b="1" dirty="0">
              <a:solidFill>
                <a:prstClr val="black"/>
              </a:solidFill>
            </a:endParaRPr>
          </a:p>
          <a:p>
            <a:pPr lvl="0">
              <a:buClr>
                <a:srgbClr val="D34817"/>
              </a:buClr>
              <a:buNone/>
              <a:defRPr/>
            </a:pPr>
            <a:r>
              <a:rPr lang="en-US" b="1" dirty="0">
                <a:solidFill>
                  <a:prstClr val="black"/>
                </a:solidFill>
              </a:rPr>
              <a:t> </a:t>
            </a:r>
            <a:r>
              <a:rPr lang="en-US" b="1" dirty="0" smtClean="0">
                <a:solidFill>
                  <a:prstClr val="black"/>
                </a:solidFill>
              </a:rPr>
              <a:t>       </a:t>
            </a:r>
            <a:r>
              <a:rPr lang="en-US" sz="2400" dirty="0" smtClean="0">
                <a:solidFill>
                  <a:prstClr val="black"/>
                </a:solidFill>
              </a:rPr>
              <a:t>1.Door-to-door </a:t>
            </a:r>
            <a:r>
              <a:rPr lang="en-US" sz="2400" dirty="0">
                <a:solidFill>
                  <a:prstClr val="black"/>
                </a:solidFill>
              </a:rPr>
              <a:t>selling  </a:t>
            </a:r>
            <a:endParaRPr lang="en-MY" sz="2400" dirty="0">
              <a:solidFill>
                <a:prstClr val="black"/>
              </a:solidFill>
            </a:endParaRPr>
          </a:p>
          <a:p>
            <a:pPr lvl="0">
              <a:buClr>
                <a:srgbClr val="D34817"/>
              </a:buClr>
              <a:buNone/>
              <a:defRPr/>
            </a:pPr>
            <a:r>
              <a:rPr lang="en-US" sz="2400" dirty="0" smtClean="0">
                <a:solidFill>
                  <a:prstClr val="black"/>
                </a:solidFill>
              </a:rPr>
              <a:t>         2.Manufacturers</a:t>
            </a:r>
            <a:r>
              <a:rPr lang="en-US" sz="2400" dirty="0">
                <a:solidFill>
                  <a:prstClr val="black"/>
                </a:solidFill>
              </a:rPr>
              <a:t>’ sales branches</a:t>
            </a:r>
            <a:endParaRPr lang="en-MY" sz="2400" dirty="0">
              <a:solidFill>
                <a:prstClr val="black"/>
              </a:solidFill>
            </a:endParaRPr>
          </a:p>
          <a:p>
            <a:pPr lvl="0">
              <a:buClr>
                <a:srgbClr val="D34817"/>
              </a:buClr>
              <a:buNone/>
              <a:defRPr/>
            </a:pPr>
            <a:r>
              <a:rPr lang="en-US" sz="2400" dirty="0" smtClean="0">
                <a:solidFill>
                  <a:prstClr val="black"/>
                </a:solidFill>
              </a:rPr>
              <a:t>         3.Direct </a:t>
            </a:r>
            <a:r>
              <a:rPr lang="en-US" sz="2400" dirty="0">
                <a:solidFill>
                  <a:prstClr val="black"/>
                </a:solidFill>
              </a:rPr>
              <a:t>mail </a:t>
            </a:r>
          </a:p>
          <a:p>
            <a:pPr lvl="0">
              <a:buClr>
                <a:srgbClr val="D34817"/>
              </a:buClr>
              <a:buFont typeface="Wingdings" pitchFamily="2" charset="2"/>
              <a:buChar char="q"/>
              <a:defRPr/>
            </a:pPr>
            <a:r>
              <a:rPr lang="en-US" sz="2800" b="1" i="1" dirty="0" smtClean="0">
                <a:solidFill>
                  <a:prstClr val="black"/>
                </a:solidFill>
              </a:rPr>
              <a:t> Indirect </a:t>
            </a:r>
            <a:r>
              <a:rPr lang="en-US" sz="2800" b="1" i="1" dirty="0">
                <a:solidFill>
                  <a:prstClr val="black"/>
                </a:solidFill>
              </a:rPr>
              <a:t>channel </a:t>
            </a:r>
            <a:endParaRPr lang="en-US" sz="800" b="1" i="1" dirty="0">
              <a:solidFill>
                <a:prstClr val="black"/>
              </a:solidFill>
            </a:endParaRPr>
          </a:p>
          <a:p>
            <a:pPr marL="265113" lvl="0" indent="-265113">
              <a:buClr>
                <a:srgbClr val="D34817"/>
              </a:buClr>
              <a:buFont typeface="+mj-lt"/>
              <a:buAutoNum type="arabicPeriod"/>
              <a:defRPr/>
            </a:pPr>
            <a:r>
              <a:rPr lang="en-US" sz="2400" b="1" dirty="0">
                <a:solidFill>
                  <a:prstClr val="black"/>
                </a:solidFill>
              </a:rPr>
              <a:t>Merchant Middlemen:- </a:t>
            </a:r>
          </a:p>
          <a:p>
            <a:pPr marL="617538" lvl="1" indent="-342900">
              <a:buFont typeface="Wingdings" pitchFamily="2" charset="2"/>
              <a:buChar char="ü"/>
              <a:defRPr/>
            </a:pPr>
            <a:r>
              <a:rPr lang="en-US" sz="2600" dirty="0">
                <a:solidFill>
                  <a:prstClr val="black"/>
                </a:solidFill>
              </a:rPr>
              <a:t>Whole seller:- </a:t>
            </a:r>
            <a:r>
              <a:rPr lang="en-US" sz="2600" dirty="0" err="1">
                <a:solidFill>
                  <a:prstClr val="black"/>
                </a:solidFill>
              </a:rPr>
              <a:t>Eg</a:t>
            </a:r>
            <a:r>
              <a:rPr lang="en-US" sz="2600" dirty="0">
                <a:solidFill>
                  <a:prstClr val="black"/>
                </a:solidFill>
              </a:rPr>
              <a:t>. </a:t>
            </a:r>
            <a:r>
              <a:rPr lang="en-US" sz="2600" dirty="0" err="1">
                <a:solidFill>
                  <a:prstClr val="black"/>
                </a:solidFill>
              </a:rPr>
              <a:t>Petram</a:t>
            </a:r>
            <a:r>
              <a:rPr lang="en-US" sz="2600" dirty="0">
                <a:solidFill>
                  <a:prstClr val="black"/>
                </a:solidFill>
              </a:rPr>
              <a:t> PLC and East Africa Trading are wholesalers of consumer products. </a:t>
            </a:r>
            <a:endParaRPr lang="en-MY" sz="2600" dirty="0">
              <a:solidFill>
                <a:prstClr val="black"/>
              </a:solidFill>
            </a:endParaRPr>
          </a:p>
          <a:p>
            <a:pPr marL="617538" lvl="1" indent="-342900">
              <a:buFont typeface="Wingdings" pitchFamily="2" charset="2"/>
              <a:buChar char="ü"/>
              <a:defRPr/>
            </a:pPr>
            <a:r>
              <a:rPr lang="en-US" sz="2600" dirty="0">
                <a:solidFill>
                  <a:prstClr val="black"/>
                </a:solidFill>
              </a:rPr>
              <a:t>Retailer:- </a:t>
            </a:r>
            <a:r>
              <a:rPr lang="en-US" sz="2600" dirty="0" err="1">
                <a:solidFill>
                  <a:prstClr val="black"/>
                </a:solidFill>
              </a:rPr>
              <a:t>Eg</a:t>
            </a:r>
            <a:r>
              <a:rPr lang="en-US" sz="2600" dirty="0">
                <a:solidFill>
                  <a:prstClr val="black"/>
                </a:solidFill>
              </a:rPr>
              <a:t>. </a:t>
            </a:r>
            <a:r>
              <a:rPr lang="en-US" sz="2600" dirty="0" err="1">
                <a:solidFill>
                  <a:prstClr val="black"/>
                </a:solidFill>
              </a:rPr>
              <a:t>Hadiya</a:t>
            </a:r>
            <a:r>
              <a:rPr lang="en-US" sz="2600" dirty="0">
                <a:solidFill>
                  <a:prstClr val="black"/>
                </a:solidFill>
              </a:rPr>
              <a:t> supermarket,  and several Kiosks are found closer to sell the items to residential houses. </a:t>
            </a:r>
            <a:endParaRPr lang="en-MY" sz="2600" dirty="0">
              <a:solidFill>
                <a:prstClr val="black"/>
              </a:solidFill>
            </a:endParaRPr>
          </a:p>
          <a:p>
            <a:pPr marL="168275" lvl="0" indent="-168275">
              <a:buClr>
                <a:srgbClr val="D34817"/>
              </a:buClr>
              <a:buFont typeface="+mj-lt"/>
              <a:buAutoNum type="arabicPeriod"/>
              <a:defRPr/>
            </a:pPr>
            <a:r>
              <a:rPr lang="en-US" sz="2400" b="1" dirty="0">
                <a:solidFill>
                  <a:prstClr val="black"/>
                </a:solidFill>
              </a:rPr>
              <a:t> Agent Middlemen</a:t>
            </a:r>
          </a:p>
          <a:p>
            <a:pPr lvl="1">
              <a:buFont typeface="Wingdings" pitchFamily="2" charset="2"/>
              <a:buChar char="Ø"/>
              <a:defRPr/>
            </a:pPr>
            <a:r>
              <a:rPr lang="en-US" sz="2600" dirty="0">
                <a:solidFill>
                  <a:prstClr val="black"/>
                </a:solidFill>
              </a:rPr>
              <a:t>Commission agent, Brokers,  Selling agents, </a:t>
            </a:r>
          </a:p>
          <a:p>
            <a:pPr lvl="1">
              <a:buFont typeface="Wingdings" pitchFamily="2" charset="2"/>
              <a:buChar char="Ø"/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E.g. </a:t>
            </a:r>
            <a:r>
              <a:rPr lang="en-US" sz="2600" dirty="0">
                <a:solidFill>
                  <a:prstClr val="black"/>
                </a:solidFill>
              </a:rPr>
              <a:t>-Sony Glorious, is an agent to Sony Electronics products,</a:t>
            </a:r>
          </a:p>
          <a:p>
            <a:pPr lvl="2">
              <a:buNone/>
              <a:defRPr/>
            </a:pPr>
            <a:r>
              <a:rPr lang="en-US" sz="2600" dirty="0">
                <a:solidFill>
                  <a:prstClr val="black"/>
                </a:solidFill>
              </a:rPr>
              <a:t>          -Equatorial business is agent to Samsung.</a:t>
            </a:r>
          </a:p>
          <a:p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85B313-3D9D-4A70-A591-1C1250C82D51}" type="slidenum">
              <a:rPr kumimoji="0" lang="ar-SA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th-TH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0428243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609600"/>
          </a:xfrm>
        </p:spPr>
        <p:txBody>
          <a:bodyPr/>
          <a:lstStyle/>
          <a:p>
            <a:pPr marL="273050" lvl="0" indent="-273050" algn="ctr">
              <a:spcBef>
                <a:spcPts val="575"/>
              </a:spcBef>
              <a:defRPr/>
            </a:pPr>
            <a:r>
              <a:rPr lang="en-US" sz="3200" b="1" dirty="0">
                <a:solidFill>
                  <a:srgbClr val="FF0000"/>
                </a:solidFill>
                <a:latin typeface="Perpetua"/>
                <a:ea typeface="+mn-ea"/>
                <a:cs typeface="+mn-cs"/>
              </a:rPr>
              <a:t>III.  PLACE </a:t>
            </a:r>
            <a:r>
              <a:rPr lang="en-US" sz="3200" b="1" dirty="0" smtClean="0">
                <a:solidFill>
                  <a:srgbClr val="FF0000"/>
                </a:solidFill>
                <a:latin typeface="Perpetua"/>
                <a:ea typeface="+mn-ea"/>
                <a:cs typeface="+mn-cs"/>
              </a:rPr>
              <a:t>MIX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762000"/>
            <a:ext cx="8534400" cy="5791200"/>
          </a:xfrm>
        </p:spPr>
        <p:txBody>
          <a:bodyPr/>
          <a:lstStyle/>
          <a:p>
            <a:pPr lvl="0">
              <a:buClr>
                <a:srgbClr val="D34817"/>
              </a:buClr>
              <a:buFont typeface="Wingdings" pitchFamily="2" charset="2"/>
              <a:buChar char="q"/>
            </a:pPr>
            <a:r>
              <a:rPr lang="en-US" dirty="0" smtClean="0"/>
              <a:t> </a:t>
            </a:r>
            <a:r>
              <a:rPr lang="en-US" altLang="en-US" sz="2800" b="1" dirty="0" smtClean="0">
                <a:solidFill>
                  <a:srgbClr val="C00000"/>
                </a:solidFill>
              </a:rPr>
              <a:t>Channel levels</a:t>
            </a:r>
          </a:p>
          <a:p>
            <a:pPr lvl="0">
              <a:buClr>
                <a:srgbClr val="D34817"/>
              </a:buClr>
              <a:buFont typeface="Wingdings" pitchFamily="2" charset="2"/>
              <a:buChar char="q"/>
            </a:pPr>
            <a:endParaRPr lang="en-US" altLang="en-US" b="1" i="1" dirty="0" smtClean="0">
              <a:solidFill>
                <a:prstClr val="black"/>
              </a:solidFill>
            </a:endParaRPr>
          </a:p>
          <a:p>
            <a:pPr lvl="0">
              <a:buClr>
                <a:srgbClr val="D34817"/>
              </a:buClr>
              <a:buFont typeface="Wingdings" pitchFamily="2" charset="2"/>
              <a:buChar char="q"/>
            </a:pPr>
            <a:endParaRPr lang="en-US" altLang="en-US" b="1" i="1" dirty="0" smtClean="0">
              <a:solidFill>
                <a:prstClr val="black"/>
              </a:solidFill>
            </a:endParaRPr>
          </a:p>
          <a:p>
            <a:pPr lvl="0">
              <a:buClr>
                <a:srgbClr val="D34817"/>
              </a:buClr>
              <a:buFont typeface="Wingdings" pitchFamily="2" charset="2"/>
              <a:buChar char="q"/>
            </a:pPr>
            <a:endParaRPr lang="en-MY" altLang="en-US" dirty="0">
              <a:solidFill>
                <a:prstClr val="black"/>
              </a:solidFill>
            </a:endParaRPr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317857" y="1447833"/>
            <a:ext cx="8229600" cy="4724400"/>
            <a:chOff x="1800" y="1379"/>
            <a:chExt cx="9297" cy="4714"/>
          </a:xfrm>
        </p:grpSpPr>
        <p:grpSp>
          <p:nvGrpSpPr>
            <p:cNvPr id="5" name="Group 5"/>
            <p:cNvGrpSpPr>
              <a:grpSpLocks/>
            </p:cNvGrpSpPr>
            <p:nvPr/>
          </p:nvGrpSpPr>
          <p:grpSpPr bwMode="auto">
            <a:xfrm>
              <a:off x="1800" y="1396"/>
              <a:ext cx="2066" cy="4621"/>
              <a:chOff x="1800" y="1396"/>
              <a:chExt cx="2066" cy="4621"/>
            </a:xfrm>
          </p:grpSpPr>
          <p:grpSp>
            <p:nvGrpSpPr>
              <p:cNvPr id="36" name="Group 6"/>
              <p:cNvGrpSpPr>
                <a:grpSpLocks/>
              </p:cNvGrpSpPr>
              <p:nvPr/>
            </p:nvGrpSpPr>
            <p:grpSpPr bwMode="auto">
              <a:xfrm>
                <a:off x="1800" y="1800"/>
                <a:ext cx="2066" cy="4217"/>
                <a:chOff x="1800" y="1800"/>
                <a:chExt cx="2066" cy="4217"/>
              </a:xfrm>
            </p:grpSpPr>
            <p:sp>
              <p:nvSpPr>
                <p:cNvPr id="38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1800" y="1800"/>
                  <a:ext cx="1980" cy="54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ts val="1000"/>
                    </a:spcAft>
                    <a:defRPr/>
                  </a:pPr>
                  <a:r>
                    <a:rPr lang="en-MY" sz="2400" dirty="0">
                      <a:solidFill>
                        <a:prstClr val="black"/>
                      </a:solidFill>
                      <a:cs typeface="Arial" panose="020B0604020202020204" pitchFamily="34" charset="0"/>
                    </a:rPr>
                    <a:t>Manufacturer</a:t>
                  </a:r>
                  <a:endParaRPr lang="en-US" sz="2400" dirty="0">
                    <a:solidFill>
                      <a:prstClr val="black"/>
                    </a:solidFill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9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2108" y="5444"/>
                  <a:ext cx="1758" cy="57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ts val="1000"/>
                    </a:spcAft>
                    <a:defRPr/>
                  </a:pPr>
                  <a:r>
                    <a:rPr lang="en-MY" sz="2400" dirty="0">
                      <a:solidFill>
                        <a:prstClr val="black"/>
                      </a:solidFill>
                      <a:cs typeface="Arial" panose="020B0604020202020204" pitchFamily="34" charset="0"/>
                    </a:rPr>
                    <a:t>Consumer</a:t>
                  </a:r>
                  <a:endParaRPr lang="en-US" sz="2400" dirty="0">
                    <a:solidFill>
                      <a:prstClr val="black"/>
                    </a:solidFill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0" name="Line 9"/>
                <p:cNvSpPr>
                  <a:spLocks noChangeShapeType="1"/>
                </p:cNvSpPr>
                <p:nvPr/>
              </p:nvSpPr>
              <p:spPr bwMode="auto">
                <a:xfrm>
                  <a:off x="2955" y="2340"/>
                  <a:ext cx="0" cy="310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MY" sz="240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sp>
            <p:nvSpPr>
              <p:cNvPr id="37" name="Text Box 10"/>
              <p:cNvSpPr txBox="1">
                <a:spLocks noChangeArrowheads="1"/>
              </p:cNvSpPr>
              <p:nvPr/>
            </p:nvSpPr>
            <p:spPr bwMode="auto">
              <a:xfrm>
                <a:off x="1800" y="1396"/>
                <a:ext cx="1980" cy="5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ts val="1000"/>
                  </a:spcAft>
                  <a:defRPr/>
                </a:pPr>
                <a:r>
                  <a:rPr lang="en-MY" sz="2400" dirty="0">
                    <a:solidFill>
                      <a:prstClr val="black"/>
                    </a:solidFill>
                    <a:cs typeface="Arial" panose="020B0604020202020204" pitchFamily="34" charset="0"/>
                  </a:rPr>
                  <a:t>Zero-level</a:t>
                </a:r>
                <a:endParaRPr lang="en-US" sz="2400" dirty="0">
                  <a:solidFill>
                    <a:prstClr val="black"/>
                  </a:solidFill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" name="Group 11"/>
            <p:cNvGrpSpPr>
              <a:grpSpLocks/>
            </p:cNvGrpSpPr>
            <p:nvPr/>
          </p:nvGrpSpPr>
          <p:grpSpPr bwMode="auto">
            <a:xfrm>
              <a:off x="4225" y="1379"/>
              <a:ext cx="2059" cy="4638"/>
              <a:chOff x="4225" y="1379"/>
              <a:chExt cx="2059" cy="4638"/>
            </a:xfrm>
          </p:grpSpPr>
          <p:grpSp>
            <p:nvGrpSpPr>
              <p:cNvPr id="29" name="Group 12"/>
              <p:cNvGrpSpPr>
                <a:grpSpLocks/>
              </p:cNvGrpSpPr>
              <p:nvPr/>
            </p:nvGrpSpPr>
            <p:grpSpPr bwMode="auto">
              <a:xfrm>
                <a:off x="4225" y="1800"/>
                <a:ext cx="2059" cy="4217"/>
                <a:chOff x="4225" y="1800"/>
                <a:chExt cx="2059" cy="4217"/>
              </a:xfrm>
            </p:grpSpPr>
            <p:sp>
              <p:nvSpPr>
                <p:cNvPr id="31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4225" y="1800"/>
                  <a:ext cx="1980" cy="54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ts val="1000"/>
                    </a:spcAft>
                    <a:defRPr/>
                  </a:pPr>
                  <a:r>
                    <a:rPr lang="en-MY" sz="2400" dirty="0">
                      <a:solidFill>
                        <a:prstClr val="black"/>
                      </a:solidFill>
                      <a:cs typeface="Arial" panose="020B0604020202020204" pitchFamily="34" charset="0"/>
                    </a:rPr>
                    <a:t>Manufacturer</a:t>
                  </a:r>
                  <a:endParaRPr lang="en-US" sz="2400" dirty="0">
                    <a:solidFill>
                      <a:prstClr val="black"/>
                    </a:solidFill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4741" y="4499"/>
                  <a:ext cx="1440" cy="54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ts val="1000"/>
                    </a:spcAft>
                    <a:defRPr/>
                  </a:pPr>
                  <a:r>
                    <a:rPr lang="en-MY" sz="2400">
                      <a:solidFill>
                        <a:prstClr val="black"/>
                      </a:solidFill>
                      <a:cs typeface="Arial" panose="020B0604020202020204" pitchFamily="34" charset="0"/>
                    </a:rPr>
                    <a:t>Retailer</a:t>
                  </a:r>
                  <a:endParaRPr lang="en-US" sz="2400">
                    <a:solidFill>
                      <a:prstClr val="black"/>
                    </a:solidFill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3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4555" y="5494"/>
                  <a:ext cx="1729" cy="52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ts val="1000"/>
                    </a:spcAft>
                    <a:defRPr/>
                  </a:pPr>
                  <a:r>
                    <a:rPr lang="en-MY" sz="2400">
                      <a:solidFill>
                        <a:prstClr val="black"/>
                      </a:solidFill>
                      <a:cs typeface="Arial" panose="020B0604020202020204" pitchFamily="34" charset="0"/>
                    </a:rPr>
                    <a:t>Consumer</a:t>
                  </a:r>
                  <a:endParaRPr lang="en-US" sz="2400">
                    <a:solidFill>
                      <a:prstClr val="black"/>
                    </a:solidFill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4" name="Line 16"/>
                <p:cNvSpPr>
                  <a:spLocks noChangeShapeType="1"/>
                </p:cNvSpPr>
                <p:nvPr/>
              </p:nvSpPr>
              <p:spPr bwMode="auto">
                <a:xfrm>
                  <a:off x="5441" y="2340"/>
                  <a:ext cx="0" cy="215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MY" sz="240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35" name="Line 17"/>
                <p:cNvSpPr>
                  <a:spLocks noChangeShapeType="1"/>
                </p:cNvSpPr>
                <p:nvPr/>
              </p:nvSpPr>
              <p:spPr bwMode="auto">
                <a:xfrm>
                  <a:off x="5451" y="5040"/>
                  <a:ext cx="0" cy="46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MY" sz="240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sp>
            <p:nvSpPr>
              <p:cNvPr id="30" name="Text Box 18"/>
              <p:cNvSpPr txBox="1">
                <a:spLocks noChangeArrowheads="1"/>
              </p:cNvSpPr>
              <p:nvPr/>
            </p:nvSpPr>
            <p:spPr bwMode="auto">
              <a:xfrm>
                <a:off x="4225" y="1379"/>
                <a:ext cx="1980" cy="5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ts val="1000"/>
                  </a:spcAft>
                  <a:defRPr/>
                </a:pPr>
                <a:r>
                  <a:rPr lang="en-MY" sz="2400">
                    <a:solidFill>
                      <a:prstClr val="black"/>
                    </a:solidFill>
                    <a:cs typeface="Arial" panose="020B0604020202020204" pitchFamily="34" charset="0"/>
                  </a:rPr>
                  <a:t>One-level</a:t>
                </a:r>
                <a:endParaRPr lang="en-US" sz="2400">
                  <a:solidFill>
                    <a:prstClr val="black"/>
                  </a:solidFill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7" name="Group 19"/>
            <p:cNvGrpSpPr>
              <a:grpSpLocks/>
            </p:cNvGrpSpPr>
            <p:nvPr/>
          </p:nvGrpSpPr>
          <p:grpSpPr bwMode="auto">
            <a:xfrm>
              <a:off x="6711" y="1410"/>
              <a:ext cx="2148" cy="4683"/>
              <a:chOff x="6711" y="1410"/>
              <a:chExt cx="2148" cy="4683"/>
            </a:xfrm>
          </p:grpSpPr>
          <p:grpSp>
            <p:nvGrpSpPr>
              <p:cNvPr id="20" name="Group 20"/>
              <p:cNvGrpSpPr>
                <a:grpSpLocks/>
              </p:cNvGrpSpPr>
              <p:nvPr/>
            </p:nvGrpSpPr>
            <p:grpSpPr bwMode="auto">
              <a:xfrm>
                <a:off x="6731" y="1796"/>
                <a:ext cx="2128" cy="4297"/>
                <a:chOff x="6731" y="1796"/>
                <a:chExt cx="2128" cy="4297"/>
              </a:xfrm>
            </p:grpSpPr>
            <p:sp>
              <p:nvSpPr>
                <p:cNvPr id="22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6725" y="1811"/>
                  <a:ext cx="1985" cy="54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ts val="1000"/>
                    </a:spcAft>
                    <a:defRPr/>
                  </a:pPr>
                  <a:r>
                    <a:rPr lang="en-MY" sz="2400">
                      <a:solidFill>
                        <a:prstClr val="black"/>
                      </a:solidFill>
                      <a:cs typeface="Arial" panose="020B0604020202020204" pitchFamily="34" charset="0"/>
                    </a:rPr>
                    <a:t>Manufacturer</a:t>
                  </a:r>
                  <a:endParaRPr lang="en-US" sz="2400">
                    <a:solidFill>
                      <a:prstClr val="black"/>
                    </a:solidFill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3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7247" y="4501"/>
                  <a:ext cx="1444" cy="539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ts val="1000"/>
                    </a:spcAft>
                    <a:defRPr/>
                  </a:pPr>
                  <a:r>
                    <a:rPr lang="en-MY" sz="2400">
                      <a:solidFill>
                        <a:prstClr val="black"/>
                      </a:solidFill>
                      <a:cs typeface="Arial" panose="020B0604020202020204" pitchFamily="34" charset="0"/>
                    </a:rPr>
                    <a:t>Retailer</a:t>
                  </a:r>
                  <a:endParaRPr lang="en-US" sz="2400">
                    <a:solidFill>
                      <a:prstClr val="black"/>
                    </a:solidFill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4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7064" y="3462"/>
                  <a:ext cx="1709" cy="50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ts val="1000"/>
                    </a:spcAft>
                    <a:defRPr/>
                  </a:pPr>
                  <a:r>
                    <a:rPr lang="en-MY" sz="2400">
                      <a:solidFill>
                        <a:prstClr val="black"/>
                      </a:solidFill>
                      <a:cs typeface="Arial" panose="020B0604020202020204" pitchFamily="34" charset="0"/>
                    </a:rPr>
                    <a:t>Wholesaler </a:t>
                  </a:r>
                  <a:endParaRPr lang="en-US" sz="2400">
                    <a:solidFill>
                      <a:prstClr val="black"/>
                    </a:solidFill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5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7037" y="5496"/>
                  <a:ext cx="1822" cy="597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ts val="1000"/>
                    </a:spcAft>
                    <a:defRPr/>
                  </a:pPr>
                  <a:r>
                    <a:rPr lang="en-MY" sz="2400">
                      <a:solidFill>
                        <a:prstClr val="black"/>
                      </a:solidFill>
                      <a:cs typeface="Arial" panose="020B0604020202020204" pitchFamily="34" charset="0"/>
                    </a:rPr>
                    <a:t>Consumer</a:t>
                  </a:r>
                  <a:endParaRPr lang="en-US" sz="2400">
                    <a:solidFill>
                      <a:prstClr val="black"/>
                    </a:solidFill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" name="Line 25"/>
                <p:cNvSpPr>
                  <a:spLocks noChangeShapeType="1"/>
                </p:cNvSpPr>
                <p:nvPr/>
              </p:nvSpPr>
              <p:spPr bwMode="auto">
                <a:xfrm>
                  <a:off x="7919" y="5057"/>
                  <a:ext cx="0" cy="46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MY" sz="240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7" name="Line 26"/>
                <p:cNvSpPr>
                  <a:spLocks noChangeShapeType="1"/>
                </p:cNvSpPr>
                <p:nvPr/>
              </p:nvSpPr>
              <p:spPr bwMode="auto">
                <a:xfrm>
                  <a:off x="7919" y="4029"/>
                  <a:ext cx="0" cy="46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MY" sz="240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8" name="Line 27"/>
                <p:cNvSpPr>
                  <a:spLocks noChangeShapeType="1"/>
                </p:cNvSpPr>
                <p:nvPr/>
              </p:nvSpPr>
              <p:spPr bwMode="auto">
                <a:xfrm>
                  <a:off x="7919" y="2340"/>
                  <a:ext cx="0" cy="1123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MY" sz="240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sp>
            <p:nvSpPr>
              <p:cNvPr id="21" name="Text Box 28"/>
              <p:cNvSpPr txBox="1">
                <a:spLocks noChangeArrowheads="1"/>
              </p:cNvSpPr>
              <p:nvPr/>
            </p:nvSpPr>
            <p:spPr bwMode="auto">
              <a:xfrm>
                <a:off x="6709" y="1412"/>
                <a:ext cx="1982" cy="5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ts val="1000"/>
                  </a:spcAft>
                  <a:defRPr/>
                </a:pPr>
                <a:r>
                  <a:rPr lang="en-MY" sz="2400">
                    <a:solidFill>
                      <a:prstClr val="black"/>
                    </a:solidFill>
                    <a:cs typeface="Arial" panose="020B0604020202020204" pitchFamily="34" charset="0"/>
                  </a:rPr>
                  <a:t>Two-level</a:t>
                </a:r>
                <a:endParaRPr lang="en-US" sz="2400">
                  <a:solidFill>
                    <a:prstClr val="black"/>
                  </a:solidFill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" name="Group 29"/>
            <p:cNvGrpSpPr>
              <a:grpSpLocks/>
            </p:cNvGrpSpPr>
            <p:nvPr/>
          </p:nvGrpSpPr>
          <p:grpSpPr bwMode="auto">
            <a:xfrm>
              <a:off x="9027" y="1410"/>
              <a:ext cx="2070" cy="4580"/>
              <a:chOff x="9027" y="1410"/>
              <a:chExt cx="2070" cy="4580"/>
            </a:xfrm>
          </p:grpSpPr>
          <p:grpSp>
            <p:nvGrpSpPr>
              <p:cNvPr id="9" name="Group 30"/>
              <p:cNvGrpSpPr>
                <a:grpSpLocks/>
              </p:cNvGrpSpPr>
              <p:nvPr/>
            </p:nvGrpSpPr>
            <p:grpSpPr bwMode="auto">
              <a:xfrm>
                <a:off x="9027" y="1796"/>
                <a:ext cx="2070" cy="4194"/>
                <a:chOff x="9027" y="1796"/>
                <a:chExt cx="2070" cy="4194"/>
              </a:xfrm>
            </p:grpSpPr>
            <p:sp>
              <p:nvSpPr>
                <p:cNvPr id="11" name="Text Box 31"/>
                <p:cNvSpPr txBox="1">
                  <a:spLocks noChangeArrowheads="1"/>
                </p:cNvSpPr>
                <p:nvPr/>
              </p:nvSpPr>
              <p:spPr bwMode="auto">
                <a:xfrm>
                  <a:off x="9027" y="1811"/>
                  <a:ext cx="1980" cy="54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ts val="1000"/>
                    </a:spcAft>
                    <a:defRPr/>
                  </a:pPr>
                  <a:r>
                    <a:rPr lang="en-MY" sz="2400">
                      <a:solidFill>
                        <a:prstClr val="black"/>
                      </a:solidFill>
                      <a:cs typeface="Arial" panose="020B0604020202020204" pitchFamily="34" charset="0"/>
                    </a:rPr>
                    <a:t>Manufacturer</a:t>
                  </a:r>
                  <a:endParaRPr lang="en-US" sz="2400">
                    <a:solidFill>
                      <a:prstClr val="black"/>
                    </a:solidFill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9533" y="2703"/>
                  <a:ext cx="1440" cy="54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ts val="1000"/>
                    </a:spcAft>
                    <a:defRPr/>
                  </a:pPr>
                  <a:r>
                    <a:rPr lang="en-MY" sz="2400">
                      <a:solidFill>
                        <a:prstClr val="black"/>
                      </a:solidFill>
                      <a:cs typeface="Arial" panose="020B0604020202020204" pitchFamily="34" charset="0"/>
                    </a:rPr>
                    <a:t>Agent</a:t>
                  </a:r>
                  <a:endParaRPr lang="en-US" sz="2400">
                    <a:solidFill>
                      <a:prstClr val="black"/>
                    </a:solidFill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9406" y="3631"/>
                  <a:ext cx="1691" cy="485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ts val="1000"/>
                    </a:spcAft>
                    <a:defRPr/>
                  </a:pPr>
                  <a:r>
                    <a:rPr lang="en-MY" sz="2400" dirty="0">
                      <a:solidFill>
                        <a:prstClr val="black"/>
                      </a:solidFill>
                      <a:cs typeface="Arial" panose="020B0604020202020204" pitchFamily="34" charset="0"/>
                    </a:rPr>
                    <a:t>Wholesaler</a:t>
                  </a:r>
                  <a:endParaRPr lang="en-US" sz="2400" dirty="0">
                    <a:solidFill>
                      <a:prstClr val="black"/>
                    </a:solidFill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" name="Text Box 34"/>
                <p:cNvSpPr txBox="1">
                  <a:spLocks noChangeArrowheads="1"/>
                </p:cNvSpPr>
                <p:nvPr/>
              </p:nvSpPr>
              <p:spPr bwMode="auto">
                <a:xfrm>
                  <a:off x="9540" y="4533"/>
                  <a:ext cx="1440" cy="54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ts val="1000"/>
                    </a:spcAft>
                    <a:defRPr/>
                  </a:pPr>
                  <a:r>
                    <a:rPr lang="en-MY" sz="2400">
                      <a:solidFill>
                        <a:prstClr val="black"/>
                      </a:solidFill>
                      <a:cs typeface="Arial" panose="020B0604020202020204" pitchFamily="34" charset="0"/>
                    </a:rPr>
                    <a:t>Retailer</a:t>
                  </a:r>
                  <a:endParaRPr lang="en-US" sz="2400">
                    <a:solidFill>
                      <a:prstClr val="black"/>
                    </a:solidFill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" name="Text Box 35"/>
                <p:cNvSpPr txBox="1">
                  <a:spLocks noChangeArrowheads="1"/>
                </p:cNvSpPr>
                <p:nvPr/>
              </p:nvSpPr>
              <p:spPr bwMode="auto">
                <a:xfrm>
                  <a:off x="9413" y="5561"/>
                  <a:ext cx="1684" cy="429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ts val="1000"/>
                    </a:spcAft>
                    <a:defRPr/>
                  </a:pPr>
                  <a:r>
                    <a:rPr lang="en-MY" sz="2400" dirty="0">
                      <a:solidFill>
                        <a:prstClr val="black"/>
                      </a:solidFill>
                      <a:cs typeface="Arial" panose="020B0604020202020204" pitchFamily="34" charset="0"/>
                    </a:rPr>
                    <a:t>Consumer</a:t>
                  </a:r>
                  <a:endParaRPr lang="en-US" sz="2400" dirty="0">
                    <a:solidFill>
                      <a:prstClr val="black"/>
                    </a:solidFill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" name="Line 36"/>
                <p:cNvSpPr>
                  <a:spLocks noChangeShapeType="1"/>
                </p:cNvSpPr>
                <p:nvPr/>
              </p:nvSpPr>
              <p:spPr bwMode="auto">
                <a:xfrm>
                  <a:off x="10259" y="5067"/>
                  <a:ext cx="0" cy="46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MY" sz="240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17" name="Line 37"/>
                <p:cNvSpPr>
                  <a:spLocks noChangeShapeType="1"/>
                </p:cNvSpPr>
                <p:nvPr/>
              </p:nvSpPr>
              <p:spPr bwMode="auto">
                <a:xfrm>
                  <a:off x="10259" y="4175"/>
                  <a:ext cx="0" cy="36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MY" sz="240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18" name="Line 38"/>
                <p:cNvSpPr>
                  <a:spLocks noChangeShapeType="1"/>
                </p:cNvSpPr>
                <p:nvPr/>
              </p:nvSpPr>
              <p:spPr bwMode="auto">
                <a:xfrm>
                  <a:off x="10259" y="3259"/>
                  <a:ext cx="0" cy="36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MY" sz="240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19" name="Line 39"/>
                <p:cNvSpPr>
                  <a:spLocks noChangeShapeType="1"/>
                </p:cNvSpPr>
                <p:nvPr/>
              </p:nvSpPr>
              <p:spPr bwMode="auto">
                <a:xfrm>
                  <a:off x="10259" y="2340"/>
                  <a:ext cx="0" cy="36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MY" sz="240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sp>
            <p:nvSpPr>
              <p:cNvPr id="10" name="Text Box 40"/>
              <p:cNvSpPr txBox="1">
                <a:spLocks noChangeArrowheads="1"/>
              </p:cNvSpPr>
              <p:nvPr/>
            </p:nvSpPr>
            <p:spPr bwMode="auto">
              <a:xfrm>
                <a:off x="9031" y="1412"/>
                <a:ext cx="1980" cy="5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ts val="1000"/>
                  </a:spcAft>
                  <a:defRPr/>
                </a:pPr>
                <a:r>
                  <a:rPr lang="en-MY" sz="2400">
                    <a:solidFill>
                      <a:prstClr val="black"/>
                    </a:solidFill>
                    <a:cs typeface="Arial" panose="020B0604020202020204" pitchFamily="34" charset="0"/>
                  </a:rPr>
                  <a:t>Three-level</a:t>
                </a:r>
                <a:endParaRPr lang="en-US" sz="2400">
                  <a:solidFill>
                    <a:prstClr val="black"/>
                  </a:solidFill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41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85B313-3D9D-4A70-A591-1C1250C82D51}" type="slidenum">
              <a:rPr kumimoji="0" lang="ar-SA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th-TH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5532532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772400" cy="533400"/>
          </a:xfrm>
        </p:spPr>
        <p:txBody>
          <a:bodyPr/>
          <a:lstStyle/>
          <a:p>
            <a:pPr marL="273050" lvl="0" indent="-273050" algn="ctr">
              <a:spcBef>
                <a:spcPts val="575"/>
              </a:spcBef>
            </a:pPr>
            <a:r>
              <a:rPr lang="en-US" altLang="en-US" sz="3200" b="1" dirty="0">
                <a:solidFill>
                  <a:srgbClr val="FF0000"/>
                </a:solidFill>
                <a:latin typeface="Perpetua"/>
                <a:ea typeface="+mn-ea"/>
                <a:cs typeface="+mn-cs"/>
              </a:rPr>
              <a:t>IV. PROMOTION </a:t>
            </a:r>
            <a:r>
              <a:rPr lang="en-US" altLang="en-US" sz="3200" b="1" dirty="0" smtClean="0">
                <a:solidFill>
                  <a:srgbClr val="FF0000"/>
                </a:solidFill>
                <a:latin typeface="Perpetua"/>
                <a:ea typeface="+mn-ea"/>
                <a:cs typeface="+mn-cs"/>
              </a:rPr>
              <a:t>MIX</a:t>
            </a:r>
            <a:endParaRPr lang="en-US" sz="6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457200"/>
            <a:ext cx="8686800" cy="6248400"/>
          </a:xfrm>
        </p:spPr>
        <p:txBody>
          <a:bodyPr/>
          <a:lstStyle/>
          <a:p>
            <a:pPr>
              <a:buClr>
                <a:srgbClr val="9B2D1F"/>
              </a:buClr>
              <a:buFont typeface="Wingdings" pitchFamily="2" charset="2"/>
              <a:buChar char="q"/>
            </a:pPr>
            <a:r>
              <a:rPr lang="en-US" dirty="0" smtClean="0"/>
              <a:t> </a:t>
            </a:r>
            <a:r>
              <a:rPr lang="en-US" altLang="en-US" sz="2400" dirty="0">
                <a:solidFill>
                  <a:prstClr val="black"/>
                </a:solidFill>
              </a:rPr>
              <a:t>Is sometimes known as </a:t>
            </a:r>
            <a:r>
              <a:rPr lang="en-US" altLang="en-US" sz="2400" b="1" i="1" dirty="0">
                <a:solidFill>
                  <a:prstClr val="black"/>
                </a:solidFill>
              </a:rPr>
              <a:t>marketing communication</a:t>
            </a:r>
            <a:r>
              <a:rPr lang="en-US" altLang="en-US" sz="2400" dirty="0" smtClean="0">
                <a:solidFill>
                  <a:prstClr val="black"/>
                </a:solidFill>
              </a:rPr>
              <a:t>.</a:t>
            </a:r>
            <a:endParaRPr lang="en-MY" altLang="en-US" sz="2400" dirty="0">
              <a:solidFill>
                <a:prstClr val="black"/>
              </a:solidFill>
            </a:endParaRPr>
          </a:p>
          <a:p>
            <a:pPr>
              <a:buClr>
                <a:srgbClr val="9B2D1F"/>
              </a:buClr>
              <a:buFont typeface="Wingdings" pitchFamily="2" charset="2"/>
              <a:buChar char="q"/>
            </a:pPr>
            <a:r>
              <a:rPr lang="en-US" altLang="en-US" sz="2400" dirty="0" smtClean="0">
                <a:solidFill>
                  <a:prstClr val="black"/>
                </a:solidFill>
              </a:rPr>
              <a:t> Means </a:t>
            </a:r>
            <a:r>
              <a:rPr lang="en-US" altLang="en-US" sz="2400" dirty="0">
                <a:solidFill>
                  <a:prstClr val="black"/>
                </a:solidFill>
              </a:rPr>
              <a:t>activities that communicate the merits of the product &amp; persuade target customers to buy it</a:t>
            </a:r>
            <a:r>
              <a:rPr lang="en-US" altLang="en-US" sz="2400" dirty="0" smtClean="0">
                <a:solidFill>
                  <a:prstClr val="black"/>
                </a:solidFill>
              </a:rPr>
              <a:t>.</a:t>
            </a:r>
            <a:endParaRPr lang="en-US" altLang="en-US" sz="2400" dirty="0">
              <a:solidFill>
                <a:prstClr val="black"/>
              </a:solidFill>
            </a:endParaRPr>
          </a:p>
          <a:p>
            <a:pPr>
              <a:buClr>
                <a:srgbClr val="9B2D1F"/>
              </a:buClr>
              <a:buFont typeface="Wingdings" pitchFamily="2" charset="2"/>
              <a:buChar char="q"/>
            </a:pPr>
            <a:r>
              <a:rPr lang="en-US" altLang="en-US" sz="2400" dirty="0">
                <a:solidFill>
                  <a:prstClr val="black"/>
                </a:solidFill>
              </a:rPr>
              <a:t>Promotional objectives:</a:t>
            </a:r>
            <a:endParaRPr lang="en-MY" altLang="en-US" sz="2400" dirty="0">
              <a:solidFill>
                <a:prstClr val="black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n-US" altLang="en-US" dirty="0">
                <a:solidFill>
                  <a:prstClr val="black"/>
                </a:solidFill>
              </a:rPr>
              <a:t>Informing the </a:t>
            </a:r>
            <a:r>
              <a:rPr lang="en-US" altLang="en-US" dirty="0" smtClean="0">
                <a:solidFill>
                  <a:prstClr val="black"/>
                </a:solidFill>
              </a:rPr>
              <a:t>product,</a:t>
            </a:r>
            <a:r>
              <a:rPr lang="en-US" altLang="en-US" dirty="0">
                <a:solidFill>
                  <a:prstClr val="black"/>
                </a:solidFill>
              </a:rPr>
              <a:t> Increasing </a:t>
            </a:r>
            <a:r>
              <a:rPr lang="en-US" altLang="en-US" dirty="0" smtClean="0">
                <a:solidFill>
                  <a:prstClr val="black"/>
                </a:solidFill>
              </a:rPr>
              <a:t>sales</a:t>
            </a:r>
            <a:endParaRPr lang="en-MY" altLang="en-US" dirty="0">
              <a:solidFill>
                <a:prstClr val="black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n-US" altLang="en-US" dirty="0" smtClean="0">
                <a:solidFill>
                  <a:prstClr val="black"/>
                </a:solidFill>
              </a:rPr>
              <a:t>Stabilizing </a:t>
            </a:r>
            <a:r>
              <a:rPr lang="en-US" altLang="en-US" dirty="0">
                <a:solidFill>
                  <a:prstClr val="black"/>
                </a:solidFill>
              </a:rPr>
              <a:t>sales / </a:t>
            </a:r>
            <a:r>
              <a:rPr lang="en-US" altLang="en-US" dirty="0" smtClean="0">
                <a:solidFill>
                  <a:prstClr val="black"/>
                </a:solidFill>
              </a:rPr>
              <a:t>profit, Positioning </a:t>
            </a:r>
            <a:r>
              <a:rPr lang="en-US" altLang="en-US" dirty="0">
                <a:solidFill>
                  <a:prstClr val="black"/>
                </a:solidFill>
              </a:rPr>
              <a:t>the </a:t>
            </a:r>
            <a:r>
              <a:rPr lang="en-US" altLang="en-US" dirty="0" smtClean="0">
                <a:solidFill>
                  <a:prstClr val="black"/>
                </a:solidFill>
              </a:rPr>
              <a:t>product</a:t>
            </a:r>
            <a:endParaRPr lang="en-MY" altLang="en-US" dirty="0">
              <a:solidFill>
                <a:prstClr val="black"/>
              </a:solidFill>
            </a:endParaRPr>
          </a:p>
          <a:p>
            <a:pPr lvl="0">
              <a:buClr>
                <a:srgbClr val="D34817"/>
              </a:buClr>
              <a:buFont typeface="Wingdings" pitchFamily="2" charset="2"/>
              <a:buChar char="q"/>
              <a:defRPr/>
            </a:pPr>
            <a:r>
              <a:rPr lang="en-US" sz="2800" dirty="0" smtClean="0">
                <a:solidFill>
                  <a:prstClr val="black"/>
                </a:solidFill>
              </a:rPr>
              <a:t>The </a:t>
            </a:r>
            <a:r>
              <a:rPr lang="en-US" sz="2800" dirty="0">
                <a:solidFill>
                  <a:prstClr val="black"/>
                </a:solidFill>
              </a:rPr>
              <a:t>promotional mix consists of four major tools </a:t>
            </a:r>
            <a:endParaRPr lang="en-MY" sz="800" dirty="0">
              <a:solidFill>
                <a:prstClr val="black"/>
              </a:solidFill>
            </a:endParaRPr>
          </a:p>
          <a:p>
            <a:pPr marL="790575" indent="-342900">
              <a:buClr>
                <a:srgbClr val="9B2D1F"/>
              </a:buClr>
              <a:buFont typeface="Wingdings" pitchFamily="2" charset="2"/>
              <a:buChar char="Ø"/>
              <a:defRPr/>
            </a:pPr>
            <a:r>
              <a:rPr lang="en-US" sz="2400" i="1" dirty="0">
                <a:solidFill>
                  <a:prstClr val="black"/>
                </a:solidFill>
              </a:rPr>
              <a:t>Advertising: </a:t>
            </a:r>
            <a:r>
              <a:rPr lang="en-US" sz="2400" dirty="0">
                <a:solidFill>
                  <a:prstClr val="black"/>
                </a:solidFill>
              </a:rPr>
              <a:t>such as informative Ad, Persuasive Ad and Reminder </a:t>
            </a:r>
            <a:r>
              <a:rPr lang="en-US" sz="2400" dirty="0" smtClean="0">
                <a:solidFill>
                  <a:prstClr val="black"/>
                </a:solidFill>
              </a:rPr>
              <a:t>Ad</a:t>
            </a:r>
            <a:endParaRPr lang="en-US" sz="2400" i="1" dirty="0" smtClean="0">
              <a:solidFill>
                <a:prstClr val="black"/>
              </a:solidFill>
            </a:endParaRPr>
          </a:p>
          <a:p>
            <a:pPr marL="790575" indent="-342900">
              <a:buClr>
                <a:srgbClr val="9B2D1F"/>
              </a:buClr>
              <a:buFont typeface="Wingdings" pitchFamily="2" charset="2"/>
              <a:buChar char="Ø"/>
              <a:defRPr/>
            </a:pPr>
            <a:r>
              <a:rPr lang="en-US" sz="2400" i="1" dirty="0" smtClean="0">
                <a:solidFill>
                  <a:prstClr val="black"/>
                </a:solidFill>
              </a:rPr>
              <a:t>Personal </a:t>
            </a:r>
            <a:r>
              <a:rPr lang="en-US" sz="2400" i="1" dirty="0">
                <a:solidFill>
                  <a:prstClr val="black"/>
                </a:solidFill>
              </a:rPr>
              <a:t>selling</a:t>
            </a:r>
            <a:r>
              <a:rPr lang="en-US" sz="2400" dirty="0">
                <a:solidFill>
                  <a:prstClr val="black"/>
                </a:solidFill>
              </a:rPr>
              <a:t> – Oral presentation in conversation with one / more consumers for the purpose of making </a:t>
            </a:r>
            <a:r>
              <a:rPr lang="en-US" sz="2400" dirty="0" smtClean="0">
                <a:solidFill>
                  <a:prstClr val="black"/>
                </a:solidFill>
              </a:rPr>
              <a:t>sale</a:t>
            </a:r>
            <a:endParaRPr lang="en-MY" sz="2400" dirty="0" smtClean="0">
              <a:solidFill>
                <a:prstClr val="black"/>
              </a:solidFill>
            </a:endParaRPr>
          </a:p>
          <a:p>
            <a:pPr marL="790575" indent="-342900">
              <a:buClr>
                <a:srgbClr val="9B2D1F"/>
              </a:buClr>
              <a:buFont typeface="Wingdings" pitchFamily="2" charset="2"/>
              <a:buChar char="Ø"/>
              <a:defRPr/>
            </a:pPr>
            <a:r>
              <a:rPr lang="en-US" sz="2400" i="1" dirty="0" smtClean="0">
                <a:solidFill>
                  <a:prstClr val="black"/>
                </a:solidFill>
              </a:rPr>
              <a:t>Sales </a:t>
            </a:r>
            <a:r>
              <a:rPr lang="en-US" sz="2400" i="1" dirty="0">
                <a:solidFill>
                  <a:prstClr val="black"/>
                </a:solidFill>
              </a:rPr>
              <a:t>promotion</a:t>
            </a:r>
            <a:r>
              <a:rPr lang="en-US" sz="2400" dirty="0">
                <a:solidFill>
                  <a:prstClr val="black"/>
                </a:solidFill>
              </a:rPr>
              <a:t> – Includes: gifts, games, sampling, coupons, and window displays. </a:t>
            </a:r>
            <a:endParaRPr lang="en-MY" sz="2400" dirty="0">
              <a:solidFill>
                <a:prstClr val="black"/>
              </a:solidFill>
            </a:endParaRPr>
          </a:p>
          <a:p>
            <a:pPr marL="790575" indent="-342900">
              <a:buClr>
                <a:srgbClr val="9B2D1F"/>
              </a:buClr>
              <a:buFont typeface="Wingdings" pitchFamily="2" charset="2"/>
              <a:buChar char="Ø"/>
              <a:defRPr/>
            </a:pPr>
            <a:r>
              <a:rPr lang="en-US" i="1" dirty="0" smtClean="0">
                <a:solidFill>
                  <a:prstClr val="black"/>
                </a:solidFill>
              </a:rPr>
              <a:t>Publicity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>
                <a:solidFill>
                  <a:prstClr val="black"/>
                </a:solidFill>
              </a:rPr>
              <a:t>– Any information about the organization, its personnel or its products that appears in any medium on a </a:t>
            </a:r>
            <a:r>
              <a:rPr lang="en-US" b="1" i="1" dirty="0">
                <a:solidFill>
                  <a:prstClr val="black"/>
                </a:solidFill>
              </a:rPr>
              <a:t>non - paid</a:t>
            </a:r>
            <a:r>
              <a:rPr lang="en-US" dirty="0">
                <a:solidFill>
                  <a:prstClr val="black"/>
                </a:solidFill>
              </a:rPr>
              <a:t> basis.</a:t>
            </a:r>
            <a:endParaRPr lang="en-MY" dirty="0">
              <a:solidFill>
                <a:prstClr val="black"/>
              </a:solidFill>
            </a:endParaRPr>
          </a:p>
          <a:p>
            <a:pPr marL="593725" lvl="2" indent="0">
              <a:buNone/>
            </a:pPr>
            <a:endParaRPr lang="en-US" altLang="en-US" sz="2400" i="1" dirty="0" smtClean="0">
              <a:solidFill>
                <a:prstClr val="black"/>
              </a:solidFill>
            </a:endParaRP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85B313-3D9D-4A70-A591-1C1250C82D51}" type="slidenum">
              <a:rPr kumimoji="0" lang="ar-SA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th-TH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956125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762000"/>
          </a:xfrm>
        </p:spPr>
        <p:txBody>
          <a:bodyPr/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Perpetua"/>
              </a:rPr>
              <a:t>IV. PROMOTION MIX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8153400" cy="5562600"/>
          </a:xfrm>
        </p:spPr>
        <p:txBody>
          <a:bodyPr/>
          <a:lstStyle/>
          <a:p>
            <a:pPr marL="342900" lvl="0" indent="-342900" algn="just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</a:pPr>
            <a:r>
              <a:rPr lang="en-US" sz="2800" dirty="0">
                <a:solidFill>
                  <a:prstClr val="black"/>
                </a:solidFill>
              </a:rPr>
              <a:t>How companies inform, educate, persuade and remind consumers of their product benefits. </a:t>
            </a:r>
            <a:endParaRPr lang="en-US" sz="2800" b="1" dirty="0">
              <a:solidFill>
                <a:srgbClr val="002060"/>
              </a:solidFill>
              <a:cs typeface="Arial" pitchFamily="34" charset="0"/>
            </a:endParaRPr>
          </a:p>
          <a:p>
            <a:pPr marL="390525" lvl="0" indent="-153988" algn="just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>
                <a:tab pos="173038" algn="l"/>
              </a:tabLst>
            </a:pPr>
            <a:r>
              <a:rPr lang="en-US" sz="2800" b="1" dirty="0" smtClean="0">
                <a:solidFill>
                  <a:srgbClr val="002060"/>
                </a:solidFill>
                <a:cs typeface="Arial" pitchFamily="34" charset="0"/>
              </a:rPr>
              <a:t>Approaches</a:t>
            </a:r>
          </a:p>
          <a:p>
            <a:pPr marL="1403350" lvl="3" indent="-342900" algn="just">
              <a:spcBef>
                <a:spcPts val="0"/>
              </a:spcBef>
              <a:buClrTx/>
              <a:buFont typeface="Wingdings" pitchFamily="2" charset="2"/>
              <a:buChar char="Ø"/>
              <a:tabLst>
                <a:tab pos="173038" algn="l"/>
              </a:tabLst>
            </a:pPr>
            <a:r>
              <a:rPr lang="en-US" sz="2800" b="1" dirty="0" smtClean="0">
                <a:solidFill>
                  <a:srgbClr val="FFC000"/>
                </a:solidFill>
              </a:rPr>
              <a:t>Conventional </a:t>
            </a:r>
            <a:r>
              <a:rPr lang="en-US" sz="2800" b="1" dirty="0">
                <a:solidFill>
                  <a:srgbClr val="FFC000"/>
                </a:solidFill>
              </a:rPr>
              <a:t>media </a:t>
            </a:r>
          </a:p>
          <a:p>
            <a:pPr marL="2632075" lvl="0" indent="-457200" algn="just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>
                <a:tab pos="173038" algn="l"/>
              </a:tabLst>
            </a:pPr>
            <a:r>
              <a:rPr lang="en-US" sz="2800" dirty="0">
                <a:solidFill>
                  <a:srgbClr val="0070C0"/>
                </a:solidFill>
              </a:rPr>
              <a:t>print, radio</a:t>
            </a:r>
          </a:p>
          <a:p>
            <a:pPr marL="2632075" lvl="0" indent="-457200" algn="just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>
                <a:tab pos="173038" algn="l"/>
              </a:tabLst>
            </a:pPr>
            <a:r>
              <a:rPr lang="en-US" sz="2800" dirty="0">
                <a:solidFill>
                  <a:srgbClr val="0070C0"/>
                </a:solidFill>
              </a:rPr>
              <a:t>online,</a:t>
            </a:r>
          </a:p>
          <a:p>
            <a:pPr marL="2632075" lvl="0" indent="-457200" algn="just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>
                <a:tab pos="173038" algn="l"/>
              </a:tabLst>
            </a:pPr>
            <a:r>
              <a:rPr lang="en-US" sz="2800" dirty="0">
                <a:solidFill>
                  <a:srgbClr val="0070C0"/>
                </a:solidFill>
              </a:rPr>
              <a:t> </a:t>
            </a:r>
            <a:r>
              <a:rPr lang="en-US" sz="2800" dirty="0" smtClean="0">
                <a:solidFill>
                  <a:srgbClr val="0070C0"/>
                </a:solidFill>
              </a:rPr>
              <a:t>television</a:t>
            </a:r>
          </a:p>
          <a:p>
            <a:pPr marL="1592262" lvl="0" indent="-4572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</a:pPr>
            <a:r>
              <a:rPr lang="en-US" sz="2800" b="1" dirty="0">
                <a:solidFill>
                  <a:srgbClr val="FFC000"/>
                </a:solidFill>
              </a:rPr>
              <a:t>Very specific &amp; Focused on target customer </a:t>
            </a:r>
            <a:r>
              <a:rPr lang="en-US" sz="2800" dirty="0">
                <a:solidFill>
                  <a:srgbClr val="FFC000"/>
                </a:solidFill>
              </a:rPr>
              <a:t> </a:t>
            </a:r>
          </a:p>
          <a:p>
            <a:pPr marL="2632075" lvl="0" indent="-457200" algn="just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>
                <a:tab pos="173038" algn="l"/>
              </a:tabLst>
            </a:pPr>
            <a:r>
              <a:rPr lang="en-US" sz="2800" dirty="0" smtClean="0">
                <a:solidFill>
                  <a:srgbClr val="0070C0"/>
                </a:solidFill>
              </a:rPr>
              <a:t>sales </a:t>
            </a:r>
            <a:r>
              <a:rPr lang="en-US" sz="2800" dirty="0">
                <a:solidFill>
                  <a:srgbClr val="0070C0"/>
                </a:solidFill>
              </a:rPr>
              <a:t>promotions</a:t>
            </a:r>
          </a:p>
          <a:p>
            <a:pPr marL="2632075" lvl="0" indent="-457200" algn="just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>
                <a:tab pos="173038" algn="l"/>
              </a:tabLst>
            </a:pPr>
            <a:r>
              <a:rPr lang="en-US" sz="2800" dirty="0">
                <a:solidFill>
                  <a:srgbClr val="0070C0"/>
                </a:solidFill>
              </a:rPr>
              <a:t>public relations</a:t>
            </a:r>
          </a:p>
          <a:p>
            <a:pPr marL="2632075" lvl="0" indent="-457200" algn="just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>
                <a:tab pos="173038" algn="l"/>
              </a:tabLst>
            </a:pPr>
            <a:r>
              <a:rPr lang="en-US" sz="2800" dirty="0">
                <a:solidFill>
                  <a:srgbClr val="0070C0"/>
                </a:solidFill>
              </a:rPr>
              <a:t>personal selling</a:t>
            </a:r>
          </a:p>
          <a:p>
            <a:pPr marL="2632075" lvl="0" indent="-457200" algn="just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>
                <a:tab pos="173038" algn="l"/>
              </a:tabLst>
            </a:pPr>
            <a:r>
              <a:rPr lang="en-US" sz="2800" dirty="0">
                <a:solidFill>
                  <a:srgbClr val="0070C0"/>
                </a:solidFill>
              </a:rPr>
              <a:t>direct marketing</a:t>
            </a:r>
          </a:p>
          <a:p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85B313-3D9D-4A70-A591-1C1250C82D51}" type="slidenum">
              <a:rPr kumimoji="0" lang="ar-SA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th-TH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3498841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772400" cy="685800"/>
          </a:xfrm>
        </p:spPr>
        <p:txBody>
          <a:bodyPr/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Perpetua"/>
              </a:rPr>
              <a:t>IV. PROMOTION MIX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762000"/>
            <a:ext cx="8229600" cy="5867400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2800" b="1" dirty="0">
                <a:solidFill>
                  <a:srgbClr val="FFC000"/>
                </a:solidFill>
                <a:ea typeface="+mj-ea"/>
                <a:cs typeface="+mj-cs"/>
              </a:rPr>
              <a:t>Most business promotion </a:t>
            </a:r>
            <a:endParaRPr lang="en-US" sz="2800" b="1" dirty="0" smtClean="0">
              <a:solidFill>
                <a:srgbClr val="FFC000"/>
              </a:solidFill>
              <a:ea typeface="+mj-ea"/>
              <a:cs typeface="+mj-cs"/>
            </a:endParaRPr>
          </a:p>
          <a:p>
            <a:pPr marL="342900" lvl="0" indent="-342900" eaLnBrk="1" fontAlgn="auto" hangingPunct="1">
              <a:spcBef>
                <a:spcPct val="20000"/>
              </a:spcBef>
              <a:spcAft>
                <a:spcPts val="0"/>
              </a:spcAft>
              <a:buClrTx/>
              <a:buSzTx/>
              <a:buNone/>
            </a:pPr>
            <a:r>
              <a:rPr lang="en-US" sz="2800" dirty="0" smtClean="0"/>
              <a:t>    i. Advertising                        ii</a:t>
            </a:r>
            <a:r>
              <a:rPr lang="en-US" sz="2800" dirty="0"/>
              <a:t>. Personal Selling</a:t>
            </a:r>
          </a:p>
          <a:p>
            <a:pPr marL="342900" lvl="0" indent="-342900" eaLnBrk="1" fontAlgn="auto" hangingPunct="1">
              <a:spcBef>
                <a:spcPct val="20000"/>
              </a:spcBef>
              <a:spcAft>
                <a:spcPts val="0"/>
              </a:spcAft>
              <a:buClrTx/>
              <a:buSzTx/>
              <a:buNone/>
            </a:pPr>
            <a:r>
              <a:rPr lang="en-US" sz="2800" dirty="0" smtClean="0"/>
              <a:t>   iii</a:t>
            </a:r>
            <a:r>
              <a:rPr lang="en-US" sz="2800" dirty="0"/>
              <a:t>. Sales </a:t>
            </a:r>
            <a:r>
              <a:rPr lang="en-US" sz="2800" dirty="0" smtClean="0"/>
              <a:t>Promotion               </a:t>
            </a:r>
            <a:r>
              <a:rPr lang="en-US" sz="2800" dirty="0"/>
              <a:t>iv. Public </a:t>
            </a:r>
            <a:r>
              <a:rPr lang="en-US" sz="2800" dirty="0" smtClean="0"/>
              <a:t>Relations</a:t>
            </a:r>
            <a:endParaRPr lang="en-US" sz="2800" dirty="0"/>
          </a:p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</a:pPr>
            <a:r>
              <a:rPr lang="en-US" sz="3200" b="1" dirty="0">
                <a:solidFill>
                  <a:srgbClr val="FF0000"/>
                </a:solidFill>
              </a:rPr>
              <a:t>Advertising</a:t>
            </a:r>
            <a:endParaRPr lang="en-US" sz="3200" b="1" dirty="0" smtClean="0">
              <a:solidFill>
                <a:srgbClr val="FF0000"/>
              </a:solidFill>
            </a:endParaRPr>
          </a:p>
          <a:p>
            <a:pPr marL="342900" lvl="0" indent="-342900" eaLnBrk="1" fontAlgn="auto" hangingPunct="1">
              <a:spcBef>
                <a:spcPct val="20000"/>
              </a:spcBef>
              <a:spcAft>
                <a:spcPts val="0"/>
              </a:spcAft>
              <a:buClrTx/>
              <a:buSzTx/>
              <a:buNone/>
            </a:pPr>
            <a:r>
              <a:rPr lang="en-US" sz="3200" b="1" dirty="0" smtClean="0">
                <a:solidFill>
                  <a:srgbClr val="C00000"/>
                </a:solidFill>
              </a:rPr>
              <a:t>Advertising </a:t>
            </a:r>
            <a:r>
              <a:rPr lang="en-US" sz="3200" b="1" dirty="0">
                <a:solidFill>
                  <a:srgbClr val="C00000"/>
                </a:solidFill>
              </a:rPr>
              <a:t>aims to:</a:t>
            </a:r>
          </a:p>
          <a:p>
            <a:pPr lvl="0" eaLnBrk="1" fontAlgn="auto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</a:pPr>
            <a:r>
              <a:rPr lang="en-US" sz="2800" dirty="0">
                <a:solidFill>
                  <a:prstClr val="black"/>
                </a:solidFill>
              </a:rPr>
              <a:t>Make business and product name familiar to the </a:t>
            </a:r>
            <a:r>
              <a:rPr lang="en-US" sz="2800" dirty="0" smtClean="0">
                <a:solidFill>
                  <a:prstClr val="black"/>
                </a:solidFill>
              </a:rPr>
              <a:t>public</a:t>
            </a:r>
          </a:p>
          <a:p>
            <a:pPr lvl="0" eaLnBrk="1" fontAlgn="auto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</a:pPr>
            <a:r>
              <a:rPr lang="en-US" sz="2800" dirty="0" smtClean="0">
                <a:solidFill>
                  <a:prstClr val="black"/>
                </a:solidFill>
              </a:rPr>
              <a:t>Create </a:t>
            </a:r>
            <a:r>
              <a:rPr lang="en-US" sz="2800" dirty="0">
                <a:solidFill>
                  <a:prstClr val="black"/>
                </a:solidFill>
              </a:rPr>
              <a:t>goodwill and build a favorable </a:t>
            </a:r>
            <a:r>
              <a:rPr lang="en-US" sz="2800" dirty="0" smtClean="0">
                <a:solidFill>
                  <a:prstClr val="black"/>
                </a:solidFill>
              </a:rPr>
              <a:t>image</a:t>
            </a:r>
          </a:p>
          <a:p>
            <a:pPr lvl="0" eaLnBrk="1" fontAlgn="auto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</a:pPr>
            <a:r>
              <a:rPr lang="en-US" sz="2800" dirty="0" smtClean="0">
                <a:solidFill>
                  <a:prstClr val="black"/>
                </a:solidFill>
              </a:rPr>
              <a:t>Educate </a:t>
            </a:r>
            <a:r>
              <a:rPr lang="en-US" sz="2800" dirty="0">
                <a:solidFill>
                  <a:prstClr val="black"/>
                </a:solidFill>
              </a:rPr>
              <a:t>and inform the </a:t>
            </a:r>
            <a:r>
              <a:rPr lang="en-US" sz="2800" dirty="0" smtClean="0">
                <a:solidFill>
                  <a:prstClr val="black"/>
                </a:solidFill>
              </a:rPr>
              <a:t>public</a:t>
            </a:r>
          </a:p>
          <a:p>
            <a:pPr lvl="0" eaLnBrk="1" fontAlgn="auto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</a:pPr>
            <a:r>
              <a:rPr lang="en-US" sz="2800" dirty="0" smtClean="0">
                <a:solidFill>
                  <a:prstClr val="black"/>
                </a:solidFill>
              </a:rPr>
              <a:t>Offer </a:t>
            </a:r>
            <a:r>
              <a:rPr lang="en-US" sz="2800" dirty="0">
                <a:solidFill>
                  <a:prstClr val="black"/>
                </a:solidFill>
              </a:rPr>
              <a:t>specific products or </a:t>
            </a:r>
            <a:r>
              <a:rPr lang="en-US" sz="2800" dirty="0" smtClean="0">
                <a:solidFill>
                  <a:prstClr val="black"/>
                </a:solidFill>
              </a:rPr>
              <a:t>services</a:t>
            </a:r>
          </a:p>
          <a:p>
            <a:pPr lvl="0" eaLnBrk="1" fontAlgn="auto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</a:pPr>
            <a:r>
              <a:rPr lang="en-US" sz="2800" dirty="0" smtClean="0">
                <a:solidFill>
                  <a:prstClr val="black"/>
                </a:solidFill>
              </a:rPr>
              <a:t>Attract </a:t>
            </a:r>
            <a:r>
              <a:rPr lang="en-US" sz="2800" dirty="0">
                <a:solidFill>
                  <a:prstClr val="black"/>
                </a:solidFill>
              </a:rPr>
              <a:t>customers to find out more about your product or service</a:t>
            </a:r>
          </a:p>
          <a:p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85B313-3D9D-4A70-A591-1C1250C82D51}" type="slidenum">
              <a:rPr kumimoji="0" lang="ar-SA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th-TH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5218878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772400" cy="609600"/>
          </a:xfrm>
        </p:spPr>
        <p:txBody>
          <a:bodyPr/>
          <a:lstStyle/>
          <a:p>
            <a:pPr algn="ctr"/>
            <a:r>
              <a:rPr lang="en-US" altLang="en-US" sz="3200" b="1" dirty="0">
                <a:solidFill>
                  <a:srgbClr val="FF0000"/>
                </a:solidFill>
                <a:latin typeface="Perpetua"/>
              </a:rPr>
              <a:t>IV. PROMOTION MIX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685800"/>
            <a:ext cx="8153400" cy="5867400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2800" b="1" dirty="0">
                <a:solidFill>
                  <a:srgbClr val="FF0000"/>
                </a:solidFill>
                <a:ea typeface="+mj-ea"/>
                <a:cs typeface="+mj-cs"/>
              </a:rPr>
              <a:t>Personal </a:t>
            </a:r>
            <a:r>
              <a:rPr lang="en-US" sz="2800" b="1" dirty="0" smtClean="0">
                <a:solidFill>
                  <a:srgbClr val="FF0000"/>
                </a:solidFill>
                <a:ea typeface="+mj-ea"/>
                <a:cs typeface="+mj-cs"/>
              </a:rPr>
              <a:t>selling</a:t>
            </a:r>
          </a:p>
          <a:p>
            <a:pPr lvl="0" eaLnBrk="1" fontAlgn="auto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</a:pPr>
            <a:r>
              <a:rPr lang="en-US" sz="2800" dirty="0">
                <a:solidFill>
                  <a:prstClr val="black"/>
                </a:solidFill>
              </a:rPr>
              <a:t>It means selling products personally.</a:t>
            </a:r>
          </a:p>
          <a:p>
            <a:pPr lvl="0" eaLnBrk="1" fontAlgn="auto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</a:pPr>
            <a:r>
              <a:rPr lang="en-US" sz="2800" dirty="0">
                <a:solidFill>
                  <a:prstClr val="black"/>
                </a:solidFill>
              </a:rPr>
              <a:t>Thus a salesperson plays three different roles</a:t>
            </a:r>
          </a:p>
          <a:p>
            <a:pPr marL="742950" lvl="1" indent="-285750" eaLnBrk="1" fontAlgn="auto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</a:pPr>
            <a:r>
              <a:rPr lang="en-US" sz="2800" dirty="0">
                <a:solidFill>
                  <a:prstClr val="black"/>
                </a:solidFill>
              </a:rPr>
              <a:t>Be persuasive</a:t>
            </a:r>
          </a:p>
          <a:p>
            <a:pPr marL="742950" lvl="1" indent="-285750" eaLnBrk="1" fontAlgn="auto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</a:pPr>
            <a:r>
              <a:rPr lang="en-US" sz="2800" dirty="0">
                <a:solidFill>
                  <a:prstClr val="black"/>
                </a:solidFill>
              </a:rPr>
              <a:t>A service provider</a:t>
            </a:r>
          </a:p>
          <a:p>
            <a:pPr marL="742950" lvl="1" indent="-285750" eaLnBrk="1" fontAlgn="auto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</a:pPr>
            <a:r>
              <a:rPr lang="en-US" sz="2800" dirty="0">
                <a:solidFill>
                  <a:prstClr val="black"/>
                </a:solidFill>
              </a:rPr>
              <a:t>Be informative</a:t>
            </a:r>
          </a:p>
          <a:p>
            <a:pPr>
              <a:buFont typeface="Wingdings" pitchFamily="2" charset="2"/>
              <a:buChar char="q"/>
            </a:pPr>
            <a:r>
              <a:rPr lang="en-US" sz="2800" b="1" dirty="0" smtClean="0">
                <a:solidFill>
                  <a:srgbClr val="FF0000"/>
                </a:solidFill>
                <a:ea typeface="+mj-ea"/>
                <a:cs typeface="+mj-cs"/>
              </a:rPr>
              <a:t>Public relations</a:t>
            </a:r>
          </a:p>
          <a:p>
            <a:pPr lvl="0" algn="just" eaLnBrk="1" fontAlgn="auto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</a:pPr>
            <a:r>
              <a:rPr lang="en-US" sz="2800" dirty="0">
                <a:solidFill>
                  <a:prstClr val="black"/>
                </a:solidFill>
              </a:rPr>
              <a:t>It is the deliberate, planned and sustained effort </a:t>
            </a:r>
            <a:r>
              <a:rPr lang="en-US" sz="2800" dirty="0">
                <a:solidFill>
                  <a:srgbClr val="FF0000"/>
                </a:solidFill>
              </a:rPr>
              <a:t>to establish and maintain mutual understanding between an organization (or individual) and its (or their) public.</a:t>
            </a:r>
          </a:p>
          <a:p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85B313-3D9D-4A70-A591-1C1250C82D51}" type="slidenum">
              <a:rPr kumimoji="0" lang="ar-SA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th-TH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051739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772400" cy="6096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+mn-lt"/>
              </a:rPr>
              <a:t>Cont…</a:t>
            </a:r>
            <a:endParaRPr lang="en-US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609600"/>
            <a:ext cx="8305800" cy="6096000"/>
          </a:xfrm>
        </p:spPr>
        <p:txBody>
          <a:bodyPr/>
          <a:lstStyle/>
          <a:p>
            <a:pPr lvl="0" algn="just" eaLnBrk="1" fontAlgn="auto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</a:pPr>
            <a:r>
              <a:rPr lang="en-US" sz="2800" dirty="0" smtClean="0">
                <a:solidFill>
                  <a:prstClr val="black"/>
                </a:solidFill>
              </a:rPr>
              <a:t> Small </a:t>
            </a:r>
            <a:r>
              <a:rPr lang="en-US" sz="2800" dirty="0">
                <a:solidFill>
                  <a:prstClr val="black"/>
                </a:solidFill>
              </a:rPr>
              <a:t>business marketing consists of those business activities that relate directly to:</a:t>
            </a:r>
          </a:p>
          <a:p>
            <a:pPr marL="1428750" lvl="1" indent="-2222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75000"/>
              <a:buFont typeface="Arial" pitchFamily="34" charset="0"/>
              <a:buChar char="–"/>
              <a:defRPr/>
            </a:pPr>
            <a:r>
              <a:rPr lang="en-US" dirty="0">
                <a:solidFill>
                  <a:prstClr val="black"/>
                </a:solidFill>
              </a:rPr>
              <a:t>Analyzing marketing opportunities</a:t>
            </a:r>
          </a:p>
          <a:p>
            <a:pPr marL="1428750" lvl="1" indent="-2222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75000"/>
              <a:buFont typeface="Arial" pitchFamily="34" charset="0"/>
              <a:buChar char="–"/>
              <a:defRPr/>
            </a:pPr>
            <a:r>
              <a:rPr lang="en-US" dirty="0">
                <a:solidFill>
                  <a:prstClr val="black"/>
                </a:solidFill>
              </a:rPr>
              <a:t>Selecting target markets</a:t>
            </a:r>
          </a:p>
          <a:p>
            <a:pPr marL="1428750" lvl="1" indent="-2222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75000"/>
              <a:buFont typeface="Arial" pitchFamily="34" charset="0"/>
              <a:buChar char="–"/>
              <a:defRPr/>
            </a:pPr>
            <a:r>
              <a:rPr lang="en-US" dirty="0">
                <a:solidFill>
                  <a:prstClr val="black"/>
                </a:solidFill>
              </a:rPr>
              <a:t>Developing the marketing mix</a:t>
            </a:r>
          </a:p>
          <a:p>
            <a:pPr marL="1428750" lvl="1" indent="-2222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75000"/>
              <a:buFont typeface="Arial" pitchFamily="34" charset="0"/>
              <a:buChar char="–"/>
              <a:defRPr/>
            </a:pPr>
            <a:r>
              <a:rPr lang="en-US" dirty="0">
                <a:solidFill>
                  <a:prstClr val="black"/>
                </a:solidFill>
              </a:rPr>
              <a:t>Managing the marketing effort</a:t>
            </a:r>
            <a:endParaRPr lang="en-US" b="1" dirty="0">
              <a:solidFill>
                <a:prstClr val="black"/>
              </a:solidFill>
            </a:endParaRPr>
          </a:p>
          <a:p>
            <a:pPr lvl="0">
              <a:buClr>
                <a:srgbClr val="D34817"/>
              </a:buClr>
              <a:buFont typeface="Wingdings" pitchFamily="2" charset="2"/>
              <a:buChar char="q"/>
              <a:defRPr/>
            </a:pPr>
            <a:r>
              <a:rPr lang="en-US" b="1" dirty="0" smtClean="0">
                <a:solidFill>
                  <a:prstClr val="black"/>
                </a:solidFill>
              </a:rPr>
              <a:t> The </a:t>
            </a:r>
            <a:r>
              <a:rPr lang="en-US" b="1" dirty="0">
                <a:solidFill>
                  <a:prstClr val="black"/>
                </a:solidFill>
              </a:rPr>
              <a:t>main concepts of marketing</a:t>
            </a:r>
            <a:endParaRPr lang="en-MY" sz="800" b="1" dirty="0">
              <a:solidFill>
                <a:prstClr val="black"/>
              </a:solidFill>
            </a:endParaRPr>
          </a:p>
          <a:p>
            <a:pPr marL="625475" lvl="0" indent="0">
              <a:buClr>
                <a:srgbClr val="D34817"/>
              </a:buClr>
              <a:buNone/>
              <a:defRPr/>
            </a:pPr>
            <a:r>
              <a:rPr lang="en-US" dirty="0" smtClean="0">
                <a:solidFill>
                  <a:prstClr val="black"/>
                </a:solidFill>
              </a:rPr>
              <a:t>    -Marketing </a:t>
            </a:r>
            <a:r>
              <a:rPr lang="en-US" dirty="0">
                <a:solidFill>
                  <a:prstClr val="black"/>
                </a:solidFill>
              </a:rPr>
              <a:t>activities are integrated </a:t>
            </a:r>
            <a:endParaRPr lang="en-MY" dirty="0">
              <a:solidFill>
                <a:prstClr val="black"/>
              </a:solidFill>
            </a:endParaRPr>
          </a:p>
          <a:p>
            <a:pPr marL="625475" lvl="0" indent="0">
              <a:buClr>
                <a:srgbClr val="D34817"/>
              </a:buClr>
              <a:buNone/>
              <a:defRPr/>
            </a:pPr>
            <a:r>
              <a:rPr lang="en-US" dirty="0" smtClean="0">
                <a:solidFill>
                  <a:prstClr val="black"/>
                </a:solidFill>
              </a:rPr>
              <a:t>    -Organizations </a:t>
            </a:r>
            <a:r>
              <a:rPr lang="en-US" dirty="0">
                <a:solidFill>
                  <a:prstClr val="black"/>
                </a:solidFill>
              </a:rPr>
              <a:t>are market oriented</a:t>
            </a:r>
            <a:endParaRPr lang="en-MY" dirty="0">
              <a:solidFill>
                <a:prstClr val="black"/>
              </a:solidFill>
            </a:endParaRPr>
          </a:p>
          <a:p>
            <a:pPr marL="625475" lvl="0" indent="0">
              <a:buClr>
                <a:srgbClr val="D34817"/>
              </a:buClr>
              <a:buNone/>
              <a:defRPr/>
            </a:pPr>
            <a:r>
              <a:rPr lang="en-US" dirty="0" smtClean="0">
                <a:solidFill>
                  <a:prstClr val="black"/>
                </a:solidFill>
              </a:rPr>
              <a:t>    -Marketing </a:t>
            </a:r>
            <a:r>
              <a:rPr lang="en-US" dirty="0">
                <a:solidFill>
                  <a:prstClr val="black"/>
                </a:solidFill>
              </a:rPr>
              <a:t>focuses on selected markets</a:t>
            </a:r>
            <a:endParaRPr lang="en-MY" dirty="0">
              <a:solidFill>
                <a:prstClr val="black"/>
              </a:solidFill>
            </a:endParaRPr>
          </a:p>
          <a:p>
            <a:pPr marL="625475" lvl="0" indent="0">
              <a:buClr>
                <a:srgbClr val="D34817"/>
              </a:buClr>
              <a:buNone/>
              <a:defRPr/>
            </a:pPr>
            <a:r>
              <a:rPr lang="en-US" dirty="0" smtClean="0">
                <a:solidFill>
                  <a:prstClr val="black"/>
                </a:solidFill>
              </a:rPr>
              <a:t>    -Customer </a:t>
            </a:r>
            <a:r>
              <a:rPr lang="en-US" dirty="0">
                <a:solidFill>
                  <a:prstClr val="black"/>
                </a:solidFill>
              </a:rPr>
              <a:t>satisfaction is the core of marketing      </a:t>
            </a:r>
            <a:endParaRPr lang="en-MY" dirty="0">
              <a:solidFill>
                <a:prstClr val="black"/>
              </a:solidFill>
            </a:endParaRPr>
          </a:p>
          <a:p>
            <a:pPr marL="625475" lvl="0" indent="0">
              <a:buClr>
                <a:srgbClr val="D34817"/>
              </a:buClr>
              <a:buNone/>
              <a:defRPr/>
            </a:pPr>
            <a:r>
              <a:rPr lang="en-US" dirty="0" smtClean="0">
                <a:solidFill>
                  <a:prstClr val="black"/>
                </a:solidFill>
              </a:rPr>
              <a:t>    -Marketing </a:t>
            </a:r>
            <a:r>
              <a:rPr lang="en-US" dirty="0">
                <a:solidFill>
                  <a:prstClr val="black"/>
                </a:solidFill>
              </a:rPr>
              <a:t>starts early before </a:t>
            </a:r>
            <a:r>
              <a:rPr lang="en-US" dirty="0" smtClean="0">
                <a:solidFill>
                  <a:prstClr val="black"/>
                </a:solidFill>
              </a:rPr>
              <a:t>production. </a:t>
            </a:r>
            <a:endParaRPr lang="en-MY" dirty="0">
              <a:solidFill>
                <a:prstClr val="black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85B313-3D9D-4A70-A591-1C1250C82D51}" type="slidenum">
              <a:rPr kumimoji="0" lang="ar-SA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th-TH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4835905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609600"/>
          </a:xfrm>
        </p:spPr>
        <p:txBody>
          <a:bodyPr/>
          <a:lstStyle/>
          <a:p>
            <a:pPr marL="273050" lvl="0" indent="-273050" algn="ctr">
              <a:spcBef>
                <a:spcPts val="575"/>
              </a:spcBef>
            </a:pPr>
            <a:r>
              <a:rPr lang="en-US" altLang="en-US" sz="2800" b="1" dirty="0">
                <a:solidFill>
                  <a:srgbClr val="FF0000"/>
                </a:solidFill>
                <a:latin typeface="Perpetua"/>
                <a:ea typeface="+mn-ea"/>
                <a:cs typeface="+mn-cs"/>
              </a:rPr>
              <a:t>MARKET </a:t>
            </a:r>
            <a:r>
              <a:rPr lang="en-US" altLang="en-US" sz="2800" b="1" dirty="0" smtClean="0">
                <a:solidFill>
                  <a:srgbClr val="FF0000"/>
                </a:solidFill>
                <a:latin typeface="Perpetua"/>
                <a:ea typeface="+mn-ea"/>
                <a:cs typeface="+mn-cs"/>
              </a:rPr>
              <a:t>SEGMENTATION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838200"/>
            <a:ext cx="8686800" cy="5867400"/>
          </a:xfrm>
        </p:spPr>
        <p:txBody>
          <a:bodyPr/>
          <a:lstStyle/>
          <a:p>
            <a:pPr lvl="0">
              <a:buClr>
                <a:srgbClr val="D34817"/>
              </a:buClr>
              <a:buFont typeface="Wingdings" pitchFamily="2" charset="2"/>
              <a:buChar char="q"/>
            </a:pPr>
            <a:r>
              <a:rPr lang="en-US" altLang="en-US" sz="2800" dirty="0">
                <a:solidFill>
                  <a:srgbClr val="7030A0"/>
                </a:solidFill>
              </a:rPr>
              <a:t>Market segment </a:t>
            </a:r>
            <a:r>
              <a:rPr lang="en-US" altLang="en-US" sz="2800" dirty="0">
                <a:solidFill>
                  <a:prstClr val="black"/>
                </a:solidFill>
              </a:rPr>
              <a:t>is a group of individuals or organizations within a market that share one or more common characteristics</a:t>
            </a:r>
            <a:r>
              <a:rPr lang="en-US" altLang="en-US" sz="2800" dirty="0" smtClean="0">
                <a:solidFill>
                  <a:prstClr val="black"/>
                </a:solidFill>
              </a:rPr>
              <a:t>.</a:t>
            </a:r>
            <a:endParaRPr lang="en-US" altLang="en-US" sz="2800" dirty="0">
              <a:solidFill>
                <a:prstClr val="black"/>
              </a:solidFill>
            </a:endParaRPr>
          </a:p>
          <a:p>
            <a:pPr lvl="0">
              <a:buClr>
                <a:srgbClr val="D34817"/>
              </a:buClr>
              <a:buFont typeface="Wingdings" pitchFamily="2" charset="2"/>
              <a:buChar char="q"/>
            </a:pPr>
            <a:r>
              <a:rPr lang="en-US" altLang="en-US" sz="2800" dirty="0">
                <a:solidFill>
                  <a:prstClr val="black"/>
                </a:solidFill>
              </a:rPr>
              <a:t> The process of dividing a market in to segments is called market segmentation. </a:t>
            </a:r>
          </a:p>
          <a:p>
            <a:pPr lvl="0">
              <a:buClr>
                <a:srgbClr val="D34817"/>
              </a:buClr>
              <a:buNone/>
            </a:pPr>
            <a:r>
              <a:rPr lang="en-US" altLang="en-US" sz="2800" dirty="0">
                <a:solidFill>
                  <a:prstClr val="black"/>
                </a:solidFill>
              </a:rPr>
              <a:t>Bases for market segmentation</a:t>
            </a:r>
            <a:endParaRPr lang="en-MY" altLang="en-US" sz="2800" dirty="0">
              <a:solidFill>
                <a:prstClr val="black"/>
              </a:solidFill>
            </a:endParaRPr>
          </a:p>
          <a:p>
            <a:pPr lvl="0">
              <a:buClr>
                <a:srgbClr val="D34817"/>
              </a:buClr>
              <a:buFont typeface="Wingdings" pitchFamily="2" charset="2"/>
              <a:buChar char="ü"/>
            </a:pPr>
            <a:r>
              <a:rPr lang="en-US" altLang="en-US" sz="2400" dirty="0" smtClean="0">
                <a:solidFill>
                  <a:prstClr val="black"/>
                </a:solidFill>
              </a:rPr>
              <a:t>Geographic </a:t>
            </a:r>
            <a:r>
              <a:rPr lang="en-US" altLang="en-US" sz="2400" dirty="0">
                <a:solidFill>
                  <a:prstClr val="black"/>
                </a:solidFill>
              </a:rPr>
              <a:t>segmentation:- Region Urban, Suburban, Rural, Market density, Climate, Terrain (land, topography), City size, Country size, State </a:t>
            </a:r>
            <a:r>
              <a:rPr lang="en-US" altLang="en-US" sz="2400" dirty="0" smtClean="0">
                <a:solidFill>
                  <a:prstClr val="black"/>
                </a:solidFill>
              </a:rPr>
              <a:t>size</a:t>
            </a:r>
            <a:endParaRPr lang="en-MY" altLang="en-US" sz="2400" dirty="0" smtClean="0">
              <a:solidFill>
                <a:prstClr val="black"/>
              </a:solidFill>
            </a:endParaRPr>
          </a:p>
          <a:p>
            <a:pPr lvl="0">
              <a:buClr>
                <a:srgbClr val="D34817"/>
              </a:buClr>
              <a:buFont typeface="Wingdings" pitchFamily="2" charset="2"/>
              <a:buChar char="ü"/>
            </a:pPr>
            <a:r>
              <a:rPr lang="en-US" altLang="en-US" sz="2400" dirty="0" smtClean="0">
                <a:solidFill>
                  <a:prstClr val="black"/>
                </a:solidFill>
              </a:rPr>
              <a:t>Demographic </a:t>
            </a:r>
            <a:r>
              <a:rPr lang="en-US" altLang="en-US" sz="2400" dirty="0">
                <a:solidFill>
                  <a:prstClr val="black"/>
                </a:solidFill>
              </a:rPr>
              <a:t>segmentation:- Age, Gender, Race, Ethnicity, Income, Education, Occupation, Family size, Family life cycle, Religion, Social </a:t>
            </a:r>
            <a:r>
              <a:rPr lang="en-US" altLang="en-US" sz="2400" dirty="0" smtClean="0">
                <a:solidFill>
                  <a:prstClr val="black"/>
                </a:solidFill>
              </a:rPr>
              <a:t>class</a:t>
            </a:r>
            <a:endParaRPr lang="en-MY" altLang="en-US" sz="2400" dirty="0" smtClean="0">
              <a:solidFill>
                <a:prstClr val="black"/>
              </a:solidFill>
            </a:endParaRPr>
          </a:p>
          <a:p>
            <a:pPr lvl="0">
              <a:buClr>
                <a:srgbClr val="D34817"/>
              </a:buClr>
              <a:buFont typeface="Wingdings" pitchFamily="2" charset="2"/>
              <a:buChar char="ü"/>
            </a:pPr>
            <a:r>
              <a:rPr lang="en-US" altLang="en-US" sz="2400" dirty="0" smtClean="0">
                <a:solidFill>
                  <a:prstClr val="black"/>
                </a:solidFill>
              </a:rPr>
              <a:t>Psycho </a:t>
            </a:r>
            <a:r>
              <a:rPr lang="en-US" altLang="en-US" sz="2400" dirty="0">
                <a:solidFill>
                  <a:prstClr val="black"/>
                </a:solidFill>
              </a:rPr>
              <a:t>graphic segmentation:- Personality, Attributes, Motives, </a:t>
            </a:r>
            <a:r>
              <a:rPr lang="en-US" altLang="en-US" sz="2400" dirty="0" smtClean="0">
                <a:solidFill>
                  <a:prstClr val="black"/>
                </a:solidFill>
              </a:rPr>
              <a:t>Lifestyles</a:t>
            </a:r>
            <a:endParaRPr lang="en-MY" altLang="en-US" sz="2400" dirty="0" smtClean="0">
              <a:solidFill>
                <a:prstClr val="black"/>
              </a:solidFill>
            </a:endParaRPr>
          </a:p>
          <a:p>
            <a:pPr lvl="0">
              <a:buClr>
                <a:srgbClr val="D34817"/>
              </a:buClr>
              <a:buFont typeface="Wingdings" pitchFamily="2" charset="2"/>
              <a:buChar char="ü"/>
            </a:pPr>
            <a:r>
              <a:rPr lang="en-US" altLang="en-US" sz="2400" dirty="0" smtClean="0">
                <a:solidFill>
                  <a:prstClr val="black"/>
                </a:solidFill>
              </a:rPr>
              <a:t>Behavioral </a:t>
            </a:r>
            <a:r>
              <a:rPr lang="en-US" altLang="en-US" sz="2400" dirty="0">
                <a:solidFill>
                  <a:prstClr val="black"/>
                </a:solidFill>
              </a:rPr>
              <a:t>segmentation:- Volume usage, End use, Benefit, Expectations, </a:t>
            </a:r>
            <a:r>
              <a:rPr lang="en-US" altLang="en-US" sz="2400" dirty="0" smtClean="0">
                <a:solidFill>
                  <a:prstClr val="black"/>
                </a:solidFill>
              </a:rPr>
              <a:t>Brand </a:t>
            </a:r>
            <a:r>
              <a:rPr lang="en-US" altLang="en-US" sz="2400" dirty="0">
                <a:solidFill>
                  <a:prstClr val="black"/>
                </a:solidFill>
              </a:rPr>
              <a:t>loyalty, Price sensitivity</a:t>
            </a:r>
            <a:endParaRPr lang="en-MY" altLang="en-US" sz="2400" dirty="0">
              <a:solidFill>
                <a:prstClr val="black"/>
              </a:solidFill>
            </a:endParaRPr>
          </a:p>
          <a:p>
            <a:pPr marL="0" lvl="0" indent="0">
              <a:buClr>
                <a:srgbClr val="D34817"/>
              </a:buClr>
              <a:buNone/>
            </a:pPr>
            <a:endParaRPr lang="en-MY" altLang="en-US" sz="20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85B313-3D9D-4A70-A591-1C1250C82D51}" type="slidenum">
              <a:rPr kumimoji="0" lang="ar-SA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th-TH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3225788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6858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+mn-lt"/>
              </a:rPr>
              <a:t>Cont…</a:t>
            </a:r>
            <a:endParaRPr lang="en-US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838200"/>
            <a:ext cx="8305800" cy="5715000"/>
          </a:xfrm>
        </p:spPr>
        <p:txBody>
          <a:bodyPr/>
          <a:lstStyle/>
          <a:p>
            <a:pPr lvl="0" eaLnBrk="1" fontAlgn="auto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</a:pP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400" dirty="0" smtClean="0">
                <a:solidFill>
                  <a:prstClr val="black"/>
                </a:solidFill>
              </a:rPr>
              <a:t>For </a:t>
            </a:r>
            <a:r>
              <a:rPr lang="en-US" sz="2400" dirty="0">
                <a:solidFill>
                  <a:prstClr val="black"/>
                </a:solidFill>
              </a:rPr>
              <a:t>a new venture, it's very essential to define clearly the specific group of potential customers whose needs the enterprise aims to fulfill.</a:t>
            </a:r>
          </a:p>
          <a:p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85B313-3D9D-4A70-A591-1C1250C82D51}" type="slidenum">
              <a:rPr kumimoji="0" lang="ar-SA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th-TH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13892642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762000"/>
          </a:xfrm>
        </p:spPr>
        <p:txBody>
          <a:bodyPr/>
          <a:lstStyle/>
          <a:p>
            <a:pPr marL="273050" lvl="0" indent="-273050" algn="ctr">
              <a:spcBef>
                <a:spcPts val="575"/>
              </a:spcBef>
            </a:pPr>
            <a:r>
              <a:rPr lang="en-US" altLang="en-US" sz="3200" b="1" dirty="0" smtClean="0">
                <a:solidFill>
                  <a:srgbClr val="FF0000"/>
                </a:solidFill>
                <a:latin typeface="Perpetua"/>
                <a:ea typeface="+mn-ea"/>
                <a:cs typeface="+mn-cs"/>
              </a:rPr>
              <a:t>Market Research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066800"/>
            <a:ext cx="8305800" cy="5486400"/>
          </a:xfrm>
        </p:spPr>
        <p:txBody>
          <a:bodyPr/>
          <a:lstStyle/>
          <a:p>
            <a:pPr lvl="0" algn="just">
              <a:buClr>
                <a:srgbClr val="D34817"/>
              </a:buClr>
              <a:buFont typeface="Wingdings" pitchFamily="2" charset="2"/>
              <a:buChar char="q"/>
            </a:pPr>
            <a:r>
              <a:rPr lang="en-US" dirty="0" smtClean="0"/>
              <a:t> </a:t>
            </a:r>
            <a:r>
              <a:rPr lang="en-US" altLang="en-US" dirty="0" smtClean="0">
                <a:solidFill>
                  <a:prstClr val="black"/>
                </a:solidFill>
              </a:rPr>
              <a:t>Marketing </a:t>
            </a:r>
            <a:r>
              <a:rPr lang="en-US" altLang="en-US" dirty="0">
                <a:solidFill>
                  <a:prstClr val="black"/>
                </a:solidFill>
              </a:rPr>
              <a:t>research is the systematic recording and analysis of data about problems relating to marketing. 	</a:t>
            </a:r>
          </a:p>
          <a:p>
            <a:pPr lvl="0">
              <a:buClr>
                <a:srgbClr val="D34817"/>
              </a:buClr>
              <a:buNone/>
            </a:pPr>
            <a:r>
              <a:rPr lang="en-US" altLang="en-US" dirty="0" smtClean="0">
                <a:solidFill>
                  <a:prstClr val="black"/>
                </a:solidFill>
              </a:rPr>
              <a:t>American</a:t>
            </a:r>
            <a:r>
              <a:rPr lang="en-US" altLang="en-US" dirty="0">
                <a:solidFill>
                  <a:prstClr val="black"/>
                </a:solidFill>
              </a:rPr>
              <a:t> Marketing </a:t>
            </a:r>
            <a:r>
              <a:rPr lang="en-US" altLang="en-US" dirty="0" smtClean="0">
                <a:solidFill>
                  <a:prstClr val="black"/>
                </a:solidFill>
              </a:rPr>
              <a:t>Association</a:t>
            </a:r>
            <a:endParaRPr lang="en-MY" altLang="en-US" dirty="0" smtClean="0">
              <a:solidFill>
                <a:prstClr val="black"/>
              </a:solidFill>
            </a:endParaRPr>
          </a:p>
          <a:p>
            <a:pPr lvl="0">
              <a:buClr>
                <a:srgbClr val="D34817"/>
              </a:buClr>
              <a:buFont typeface="Wingdings" pitchFamily="2" charset="2"/>
              <a:buChar char="q"/>
            </a:pPr>
            <a:r>
              <a:rPr lang="en-US" altLang="en-US" dirty="0" smtClean="0">
                <a:solidFill>
                  <a:prstClr val="black"/>
                </a:solidFill>
              </a:rPr>
              <a:t>Marketing </a:t>
            </a:r>
            <a:r>
              <a:rPr lang="en-US" altLang="en-US" dirty="0">
                <a:solidFill>
                  <a:prstClr val="black"/>
                </a:solidFill>
              </a:rPr>
              <a:t>research is the application of scientific method to the solution of marketing problems.	</a:t>
            </a:r>
          </a:p>
          <a:p>
            <a:pPr lvl="0">
              <a:buClr>
                <a:srgbClr val="D34817"/>
              </a:buClr>
              <a:buNone/>
            </a:pPr>
            <a:r>
              <a:rPr lang="en-US" altLang="en-US" dirty="0" smtClean="0">
                <a:solidFill>
                  <a:prstClr val="black"/>
                </a:solidFill>
              </a:rPr>
              <a:t>Luck</a:t>
            </a:r>
            <a:r>
              <a:rPr lang="en-US" altLang="en-US" dirty="0">
                <a:solidFill>
                  <a:prstClr val="black"/>
                </a:solidFill>
              </a:rPr>
              <a:t>, Wales, Taylor</a:t>
            </a:r>
          </a:p>
          <a:p>
            <a:pPr lvl="0">
              <a:buClr>
                <a:srgbClr val="D34817"/>
              </a:buClr>
              <a:buFont typeface="Wingdings" pitchFamily="2" charset="2"/>
              <a:buChar char="q"/>
            </a:pPr>
            <a:r>
              <a:rPr lang="en-US" altLang="en-US" dirty="0">
                <a:solidFill>
                  <a:prstClr val="black"/>
                </a:solidFill>
              </a:rPr>
              <a:t>It is important for any business to conduct it before established ,ongoing business and futurity….</a:t>
            </a:r>
            <a:endParaRPr lang="en-MY" altLang="en-US" dirty="0">
              <a:solidFill>
                <a:prstClr val="black"/>
              </a:solidFill>
            </a:endParaRPr>
          </a:p>
          <a:p>
            <a:pPr lvl="0">
              <a:buClr>
                <a:srgbClr val="D34817"/>
              </a:buClr>
              <a:buFont typeface="Wingdings" pitchFamily="2" charset="2"/>
              <a:buChar char="q"/>
            </a:pPr>
            <a:endParaRPr lang="en-MY" alt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85B313-3D9D-4A70-A591-1C1250C82D51}" type="slidenum">
              <a:rPr kumimoji="0" lang="ar-SA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th-TH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7553202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End of Lecture </a:t>
            </a:r>
            <a:r>
              <a:rPr lang="en-US" altLang="en-US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altLang="en-US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our</a:t>
            </a:r>
            <a:endParaRPr lang="en-US" altLang="en-US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03" name="Text Placeholder 5"/>
          <p:cNvSpPr>
            <a:spLocks noGrp="1"/>
          </p:cNvSpPr>
          <p:nvPr>
            <p:ph type="body" idx="1"/>
          </p:nvPr>
        </p:nvSpPr>
        <p:spPr>
          <a:xfrm>
            <a:off x="762000" y="2895600"/>
            <a:ext cx="7772400" cy="2659063"/>
          </a:xfrm>
        </p:spPr>
        <p:txBody>
          <a:bodyPr/>
          <a:lstStyle/>
          <a:p>
            <a:r>
              <a:rPr lang="en-US" altLang="en-US" sz="3600" b="1" i="1" dirty="0" smtClean="0">
                <a:solidFill>
                  <a:srgbClr val="FF0000"/>
                </a:solidFill>
                <a:latin typeface="Perpetua" pitchFamily="18" charset="0"/>
                <a:cs typeface="Times New Roman" pitchFamily="18" charset="0"/>
              </a:rPr>
              <a:t>Next Lecture</a:t>
            </a:r>
          </a:p>
          <a:p>
            <a:r>
              <a:rPr lang="en-US" altLang="en-US" sz="3200" b="1" i="1" dirty="0" smtClean="0">
                <a:solidFill>
                  <a:srgbClr val="FF0000"/>
                </a:solidFill>
                <a:latin typeface="Perpetua" pitchFamily="18" charset="0"/>
                <a:cs typeface="Times New Roman" pitchFamily="18" charset="0"/>
              </a:rPr>
              <a:t>                            </a:t>
            </a:r>
            <a:r>
              <a:rPr lang="en-US" altLang="en-US" sz="3600" b="1" dirty="0" smtClean="0">
                <a:solidFill>
                  <a:srgbClr val="000000"/>
                </a:solidFill>
                <a:latin typeface="Perpetua" pitchFamily="18" charset="0"/>
              </a:rPr>
              <a:t>Lecture </a:t>
            </a:r>
            <a:r>
              <a:rPr lang="en-US" altLang="en-US" sz="3600" b="1" dirty="0" smtClean="0">
                <a:solidFill>
                  <a:srgbClr val="000000"/>
                </a:solidFill>
                <a:latin typeface="Perpetua" pitchFamily="18" charset="0"/>
              </a:rPr>
              <a:t>Five</a:t>
            </a:r>
          </a:p>
          <a:p>
            <a:pPr algn="ctr"/>
            <a:r>
              <a:rPr lang="en-US" altLang="en-US" sz="3600" b="1" dirty="0">
                <a:solidFill>
                  <a:srgbClr val="FF0000"/>
                </a:solidFill>
                <a:latin typeface="Perpetua"/>
                <a:ea typeface="+mn-ea"/>
              </a:rPr>
              <a:t>Financing and accounting in business</a:t>
            </a:r>
            <a:endParaRPr lang="en-US" altLang="en-US" sz="3600" b="1" dirty="0" smtClean="0">
              <a:solidFill>
                <a:srgbClr val="000000"/>
              </a:solidFill>
              <a:latin typeface="Perpetua" pitchFamily="18" charset="0"/>
            </a:endParaRPr>
          </a:p>
        </p:txBody>
      </p:sp>
      <p:sp>
        <p:nvSpPr>
          <p:cNvPr id="6" name="Slide Number Placeholder 1"/>
          <p:cNvSpPr txBox="1">
            <a:spLocks/>
          </p:cNvSpPr>
          <p:nvPr/>
        </p:nvSpPr>
        <p:spPr bwMode="auto">
          <a:xfrm>
            <a:off x="762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non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kumimoji="0" sz="1400" kern="1200">
                <a:solidFill>
                  <a:srgbClr val="FFFFFF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33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662598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533400"/>
          </a:xfrm>
        </p:spPr>
        <p:txBody>
          <a:bodyPr/>
          <a:lstStyle/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200" b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Marketing </a:t>
            </a:r>
            <a:r>
              <a:rPr lang="en-US" sz="32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Strategy</a:t>
            </a:r>
            <a:endParaRPr lang="en-US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762000"/>
            <a:ext cx="8610600" cy="5867400"/>
          </a:xfrm>
        </p:spPr>
        <p:txBody>
          <a:bodyPr/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</a:pPr>
            <a:r>
              <a:rPr lang="en-US" sz="2800" b="1" dirty="0" smtClean="0">
                <a:solidFill>
                  <a:srgbClr val="00B0F0"/>
                </a:solidFill>
              </a:rPr>
              <a:t> Marketing strategy: </a:t>
            </a:r>
            <a:r>
              <a:rPr lang="en-US" dirty="0" smtClean="0">
                <a:solidFill>
                  <a:prstClr val="black"/>
                </a:solidFill>
              </a:rPr>
              <a:t>a </a:t>
            </a:r>
            <a:r>
              <a:rPr lang="en-US" dirty="0">
                <a:solidFill>
                  <a:prstClr val="black"/>
                </a:solidFill>
              </a:rPr>
              <a:t>process that can allow an organization to concentrate its resources on the </a:t>
            </a:r>
            <a:r>
              <a:rPr lang="en-US" dirty="0">
                <a:solidFill>
                  <a:srgbClr val="FF0000"/>
                </a:solidFill>
              </a:rPr>
              <a:t>optimal opportunities </a:t>
            </a:r>
            <a:r>
              <a:rPr lang="en-US" dirty="0">
                <a:solidFill>
                  <a:prstClr val="black"/>
                </a:solidFill>
              </a:rPr>
              <a:t>with the goals of </a:t>
            </a:r>
            <a:r>
              <a:rPr lang="en-US" dirty="0">
                <a:solidFill>
                  <a:srgbClr val="FF0000"/>
                </a:solidFill>
              </a:rPr>
              <a:t>increasing sales </a:t>
            </a:r>
            <a:r>
              <a:rPr lang="en-US" dirty="0">
                <a:solidFill>
                  <a:prstClr val="black"/>
                </a:solidFill>
              </a:rPr>
              <a:t>and </a:t>
            </a:r>
            <a:r>
              <a:rPr lang="en-US" dirty="0">
                <a:solidFill>
                  <a:srgbClr val="FF0000"/>
                </a:solidFill>
              </a:rPr>
              <a:t>achieving a sustainable competitive advantage</a:t>
            </a:r>
            <a:r>
              <a:rPr lang="en-US" dirty="0" smtClean="0">
                <a:solidFill>
                  <a:prstClr val="black"/>
                </a:solidFill>
              </a:rPr>
              <a:t>. 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</a:pPr>
            <a:r>
              <a:rPr lang="en-US" sz="2800" dirty="0">
                <a:solidFill>
                  <a:prstClr val="black"/>
                </a:solidFill>
              </a:rPr>
              <a:t> </a:t>
            </a:r>
            <a:r>
              <a:rPr lang="en-US" sz="2800" b="1" dirty="0" smtClean="0">
                <a:solidFill>
                  <a:srgbClr val="00B0F0"/>
                </a:solidFill>
              </a:rPr>
              <a:t>Marketing strategy</a:t>
            </a:r>
            <a:r>
              <a:rPr lang="en-US" sz="2800" dirty="0" smtClean="0">
                <a:solidFill>
                  <a:srgbClr val="00B0F0"/>
                </a:solidFill>
              </a:rPr>
              <a:t>: </a:t>
            </a:r>
            <a:r>
              <a:rPr lang="en-US" sz="2800" dirty="0">
                <a:solidFill>
                  <a:prstClr val="black"/>
                </a:solidFill>
              </a:rPr>
              <a:t>includes all basic and long-term activities in the field of marketing that deal with the analysis of the strategic initial situation of a company.</a:t>
            </a:r>
            <a:r>
              <a:rPr lang="en-US" altLang="en-US" sz="2800" b="1" dirty="0">
                <a:solidFill>
                  <a:srgbClr val="002060"/>
                </a:solidFill>
              </a:rPr>
              <a:t>	</a:t>
            </a:r>
          </a:p>
          <a:p>
            <a:pPr marL="342900" lvl="0" indent="-342900" algn="just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</a:pPr>
            <a:r>
              <a:rPr lang="en-US" altLang="en-US" sz="2800" b="1" i="1" dirty="0">
                <a:solidFill>
                  <a:srgbClr val="00B0F0"/>
                </a:solidFill>
              </a:rPr>
              <a:t>Focus of Marketing Strategy </a:t>
            </a:r>
            <a:r>
              <a:rPr lang="en-US" altLang="en-US" sz="2800" dirty="0">
                <a:solidFill>
                  <a:prstClr val="black"/>
                </a:solidFill>
              </a:rPr>
              <a:t>	</a:t>
            </a:r>
          </a:p>
          <a:p>
            <a:pPr marL="914400" lvl="1" indent="-457200" algn="just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</a:pPr>
            <a:r>
              <a:rPr lang="en-US" altLang="en-US" sz="2800" dirty="0" smtClean="0">
                <a:solidFill>
                  <a:srgbClr val="FF0000"/>
                </a:solidFill>
              </a:rPr>
              <a:t>Identify </a:t>
            </a:r>
            <a:r>
              <a:rPr lang="en-US" altLang="en-US" sz="2800" dirty="0">
                <a:solidFill>
                  <a:srgbClr val="FF0000"/>
                </a:solidFill>
              </a:rPr>
              <a:t>new markets </a:t>
            </a:r>
            <a:r>
              <a:rPr lang="en-US" altLang="en-US" sz="2800" dirty="0">
                <a:solidFill>
                  <a:prstClr val="black"/>
                </a:solidFill>
              </a:rPr>
              <a:t>that you can successfully </a:t>
            </a:r>
            <a:r>
              <a:rPr lang="en-US" altLang="en-US" sz="2800" dirty="0" smtClean="0">
                <a:solidFill>
                  <a:prstClr val="black"/>
                </a:solidFill>
              </a:rPr>
              <a:t>target</a:t>
            </a:r>
          </a:p>
          <a:p>
            <a:pPr marL="914400" lvl="1" indent="-457200" algn="just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</a:pPr>
            <a:r>
              <a:rPr lang="en-US" altLang="en-US" sz="2800" dirty="0" smtClean="0">
                <a:solidFill>
                  <a:prstClr val="black"/>
                </a:solidFill>
              </a:rPr>
              <a:t>Making </a:t>
            </a:r>
            <a:r>
              <a:rPr lang="en-US" altLang="en-US" sz="2800" dirty="0">
                <a:solidFill>
                  <a:prstClr val="black"/>
                </a:solidFill>
              </a:rPr>
              <a:t>sure that </a:t>
            </a:r>
            <a:r>
              <a:rPr lang="en-US" altLang="en-US" sz="2800" dirty="0">
                <a:solidFill>
                  <a:srgbClr val="FF0000"/>
                </a:solidFill>
              </a:rPr>
              <a:t>your products and services meet customers needs</a:t>
            </a:r>
            <a:r>
              <a:rPr lang="en-US" altLang="en-US" sz="2800" dirty="0">
                <a:solidFill>
                  <a:prstClr val="black"/>
                </a:solidFill>
              </a:rPr>
              <a:t> and developing long-term and profitable relationships with those customers. </a:t>
            </a:r>
            <a:endParaRPr lang="en-US" altLang="en-US" sz="2800" dirty="0" smtClean="0">
              <a:solidFill>
                <a:prstClr val="black"/>
              </a:solidFill>
            </a:endParaRPr>
          </a:p>
          <a:p>
            <a:pPr marL="914400" lvl="1" indent="-457200" algn="just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</a:pPr>
            <a:r>
              <a:rPr lang="en-US" altLang="en-US" sz="2800" dirty="0" smtClean="0">
                <a:solidFill>
                  <a:prstClr val="black"/>
                </a:solidFill>
              </a:rPr>
              <a:t>Communicate </a:t>
            </a:r>
            <a:r>
              <a:rPr lang="en-US" altLang="en-US" sz="2800" dirty="0">
                <a:solidFill>
                  <a:prstClr val="black"/>
                </a:solidFill>
              </a:rPr>
              <a:t>the benefits of your business offerings to your target market </a:t>
            </a:r>
            <a:endParaRPr lang="en-US" sz="2800" b="1" dirty="0">
              <a:solidFill>
                <a:srgbClr val="00206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85B313-3D9D-4A70-A591-1C1250C82D51}" type="slidenum">
              <a:rPr kumimoji="0" lang="ar-SA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th-TH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91225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685800"/>
          </a:xfrm>
        </p:spPr>
        <p:txBody>
          <a:bodyPr/>
          <a:lstStyle/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3600" b="1" dirty="0">
                <a:solidFill>
                  <a:srgbClr val="FF0000"/>
                </a:solidFill>
                <a:latin typeface="+mn-lt"/>
                <a:ea typeface="+mn-ea"/>
                <a:cs typeface="Times New Roman" pitchFamily="18" charset="0"/>
              </a:rPr>
              <a:t>Strategy options </a:t>
            </a:r>
            <a:endParaRPr lang="en-US" sz="4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066800"/>
            <a:ext cx="8534400" cy="5562600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61" name="Group 60"/>
          <p:cNvGrpSpPr>
            <a:grpSpLocks/>
          </p:cNvGrpSpPr>
          <p:nvPr/>
        </p:nvGrpSpPr>
        <p:grpSpPr bwMode="auto">
          <a:xfrm>
            <a:off x="302892" y="1113904"/>
            <a:ext cx="8448345" cy="5416035"/>
            <a:chOff x="385" y="890"/>
            <a:chExt cx="5035" cy="3407"/>
          </a:xfrm>
        </p:grpSpPr>
        <p:sp>
          <p:nvSpPr>
            <p:cNvPr id="62" name="AutoShape 5"/>
            <p:cNvSpPr>
              <a:spLocks noChangeAspect="1" noChangeArrowheads="1" noTextEdit="1"/>
            </p:cNvSpPr>
            <p:nvPr/>
          </p:nvSpPr>
          <p:spPr bwMode="auto">
            <a:xfrm>
              <a:off x="392" y="896"/>
              <a:ext cx="5028" cy="33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400"/>
            </a:p>
          </p:txBody>
        </p:sp>
        <p:sp>
          <p:nvSpPr>
            <p:cNvPr id="63" name="Rectangle 62"/>
            <p:cNvSpPr>
              <a:spLocks noChangeArrowheads="1"/>
            </p:cNvSpPr>
            <p:nvPr/>
          </p:nvSpPr>
          <p:spPr bwMode="auto">
            <a:xfrm>
              <a:off x="385" y="890"/>
              <a:ext cx="5028" cy="33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ZA" altLang="en-US" sz="1400" b="1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1476" y="2103"/>
              <a:ext cx="670" cy="147"/>
            </a:xfrm>
            <a:custGeom>
              <a:avLst/>
              <a:gdLst>
                <a:gd name="T0" fmla="*/ 23158 w 473"/>
                <a:gd name="T1" fmla="*/ 0 h 118"/>
                <a:gd name="T2" fmla="*/ 0 w 473"/>
                <a:gd name="T3" fmla="*/ 0 h 118"/>
                <a:gd name="T4" fmla="*/ 0 w 473"/>
                <a:gd name="T5" fmla="*/ 1647 h 118"/>
                <a:gd name="T6" fmla="*/ 23158 w 473"/>
                <a:gd name="T7" fmla="*/ 1647 h 118"/>
                <a:gd name="T8" fmla="*/ 30857 w 473"/>
                <a:gd name="T9" fmla="*/ 795 h 118"/>
                <a:gd name="T10" fmla="*/ 23158 w 473"/>
                <a:gd name="T11" fmla="*/ 0 h 1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73"/>
                <a:gd name="T19" fmla="*/ 0 h 118"/>
                <a:gd name="T20" fmla="*/ 473 w 473"/>
                <a:gd name="T21" fmla="*/ 118 h 1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73" h="118">
                  <a:moveTo>
                    <a:pt x="355" y="0"/>
                  </a:moveTo>
                  <a:lnTo>
                    <a:pt x="0" y="0"/>
                  </a:lnTo>
                  <a:lnTo>
                    <a:pt x="0" y="118"/>
                  </a:lnTo>
                  <a:lnTo>
                    <a:pt x="355" y="118"/>
                  </a:lnTo>
                  <a:lnTo>
                    <a:pt x="473" y="57"/>
                  </a:lnTo>
                  <a:lnTo>
                    <a:pt x="355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400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1476" y="2103"/>
              <a:ext cx="670" cy="147"/>
            </a:xfrm>
            <a:custGeom>
              <a:avLst/>
              <a:gdLst>
                <a:gd name="T0" fmla="*/ 23158 w 473"/>
                <a:gd name="T1" fmla="*/ 0 h 118"/>
                <a:gd name="T2" fmla="*/ 0 w 473"/>
                <a:gd name="T3" fmla="*/ 0 h 118"/>
                <a:gd name="T4" fmla="*/ 0 w 473"/>
                <a:gd name="T5" fmla="*/ 1647 h 118"/>
                <a:gd name="T6" fmla="*/ 23158 w 473"/>
                <a:gd name="T7" fmla="*/ 1647 h 118"/>
                <a:gd name="T8" fmla="*/ 30857 w 473"/>
                <a:gd name="T9" fmla="*/ 795 h 118"/>
                <a:gd name="T10" fmla="*/ 23158 w 473"/>
                <a:gd name="T11" fmla="*/ 0 h 1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73"/>
                <a:gd name="T19" fmla="*/ 0 h 118"/>
                <a:gd name="T20" fmla="*/ 473 w 473"/>
                <a:gd name="T21" fmla="*/ 118 h 1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73" h="118">
                  <a:moveTo>
                    <a:pt x="355" y="0"/>
                  </a:moveTo>
                  <a:lnTo>
                    <a:pt x="0" y="0"/>
                  </a:lnTo>
                  <a:lnTo>
                    <a:pt x="0" y="118"/>
                  </a:lnTo>
                  <a:lnTo>
                    <a:pt x="355" y="118"/>
                  </a:lnTo>
                  <a:lnTo>
                    <a:pt x="473" y="57"/>
                  </a:lnTo>
                  <a:lnTo>
                    <a:pt x="355" y="0"/>
                  </a:lnTo>
                  <a:close/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400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1476" y="3018"/>
              <a:ext cx="670" cy="146"/>
            </a:xfrm>
            <a:custGeom>
              <a:avLst/>
              <a:gdLst>
                <a:gd name="T0" fmla="*/ 23158 w 473"/>
                <a:gd name="T1" fmla="*/ 0 h 118"/>
                <a:gd name="T2" fmla="*/ 0 w 473"/>
                <a:gd name="T3" fmla="*/ 0 h 118"/>
                <a:gd name="T4" fmla="*/ 0 w 473"/>
                <a:gd name="T5" fmla="*/ 1523 h 118"/>
                <a:gd name="T6" fmla="*/ 23158 w 473"/>
                <a:gd name="T7" fmla="*/ 1523 h 118"/>
                <a:gd name="T8" fmla="*/ 30857 w 473"/>
                <a:gd name="T9" fmla="*/ 782 h 118"/>
                <a:gd name="T10" fmla="*/ 23158 w 473"/>
                <a:gd name="T11" fmla="*/ 0 h 1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73"/>
                <a:gd name="T19" fmla="*/ 0 h 118"/>
                <a:gd name="T20" fmla="*/ 473 w 473"/>
                <a:gd name="T21" fmla="*/ 118 h 1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73" h="118">
                  <a:moveTo>
                    <a:pt x="355" y="0"/>
                  </a:moveTo>
                  <a:lnTo>
                    <a:pt x="0" y="0"/>
                  </a:lnTo>
                  <a:lnTo>
                    <a:pt x="0" y="118"/>
                  </a:lnTo>
                  <a:lnTo>
                    <a:pt x="355" y="118"/>
                  </a:lnTo>
                  <a:lnTo>
                    <a:pt x="473" y="61"/>
                  </a:lnTo>
                  <a:lnTo>
                    <a:pt x="355" y="0"/>
                  </a:lnTo>
                  <a:close/>
                </a:path>
              </a:pathLst>
            </a:custGeom>
            <a:solidFill>
              <a:srgbClr val="00CC99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400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1476" y="3018"/>
              <a:ext cx="670" cy="146"/>
            </a:xfrm>
            <a:custGeom>
              <a:avLst/>
              <a:gdLst>
                <a:gd name="T0" fmla="*/ 23158 w 473"/>
                <a:gd name="T1" fmla="*/ 0 h 118"/>
                <a:gd name="T2" fmla="*/ 0 w 473"/>
                <a:gd name="T3" fmla="*/ 0 h 118"/>
                <a:gd name="T4" fmla="*/ 0 w 473"/>
                <a:gd name="T5" fmla="*/ 1523 h 118"/>
                <a:gd name="T6" fmla="*/ 23158 w 473"/>
                <a:gd name="T7" fmla="*/ 1523 h 118"/>
                <a:gd name="T8" fmla="*/ 30857 w 473"/>
                <a:gd name="T9" fmla="*/ 782 h 118"/>
                <a:gd name="T10" fmla="*/ 23158 w 473"/>
                <a:gd name="T11" fmla="*/ 0 h 1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73"/>
                <a:gd name="T19" fmla="*/ 0 h 118"/>
                <a:gd name="T20" fmla="*/ 473 w 473"/>
                <a:gd name="T21" fmla="*/ 118 h 1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73" h="118">
                  <a:moveTo>
                    <a:pt x="355" y="0"/>
                  </a:moveTo>
                  <a:lnTo>
                    <a:pt x="0" y="0"/>
                  </a:lnTo>
                  <a:lnTo>
                    <a:pt x="0" y="118"/>
                  </a:lnTo>
                  <a:lnTo>
                    <a:pt x="355" y="118"/>
                  </a:lnTo>
                  <a:lnTo>
                    <a:pt x="473" y="61"/>
                  </a:lnTo>
                  <a:lnTo>
                    <a:pt x="355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400"/>
            </a:p>
          </p:txBody>
        </p:sp>
        <p:sp>
          <p:nvSpPr>
            <p:cNvPr id="68" name="Rectangle 67"/>
            <p:cNvSpPr>
              <a:spLocks noChangeArrowheads="1"/>
            </p:cNvSpPr>
            <p:nvPr/>
          </p:nvSpPr>
          <p:spPr bwMode="auto">
            <a:xfrm>
              <a:off x="2146" y="1992"/>
              <a:ext cx="1172" cy="328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ZA" altLang="en-US" sz="1400" b="1"/>
            </a:p>
          </p:txBody>
        </p:sp>
        <p:sp>
          <p:nvSpPr>
            <p:cNvPr id="69" name="Rectangle 68"/>
            <p:cNvSpPr>
              <a:spLocks noChangeArrowheads="1"/>
            </p:cNvSpPr>
            <p:nvPr/>
          </p:nvSpPr>
          <p:spPr bwMode="auto">
            <a:xfrm>
              <a:off x="2146" y="1992"/>
              <a:ext cx="1172" cy="328"/>
            </a:xfrm>
            <a:prstGeom prst="rect">
              <a:avLst/>
            </a:prstGeom>
            <a:noFill/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ZA" altLang="en-US" sz="1400" b="1"/>
            </a:p>
          </p:txBody>
        </p:sp>
        <p:sp>
          <p:nvSpPr>
            <p:cNvPr id="70" name="Rectangle 69"/>
            <p:cNvSpPr>
              <a:spLocks noChangeArrowheads="1"/>
            </p:cNvSpPr>
            <p:nvPr/>
          </p:nvSpPr>
          <p:spPr bwMode="auto">
            <a:xfrm>
              <a:off x="2146" y="2320"/>
              <a:ext cx="1172" cy="1612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ZA" altLang="en-US" sz="1400" b="1"/>
            </a:p>
          </p:txBody>
        </p:sp>
        <p:sp>
          <p:nvSpPr>
            <p:cNvPr id="71" name="Rectangle 70"/>
            <p:cNvSpPr>
              <a:spLocks noChangeArrowheads="1"/>
            </p:cNvSpPr>
            <p:nvPr/>
          </p:nvSpPr>
          <p:spPr bwMode="auto">
            <a:xfrm>
              <a:off x="2146" y="2320"/>
              <a:ext cx="1172" cy="1612"/>
            </a:xfrm>
            <a:prstGeom prst="rect">
              <a:avLst/>
            </a:prstGeom>
            <a:noFill/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ZA" altLang="en-US" sz="1400" b="1"/>
            </a:p>
          </p:txBody>
        </p:sp>
        <p:sp>
          <p:nvSpPr>
            <p:cNvPr id="72" name="Rectangle 71"/>
            <p:cNvSpPr>
              <a:spLocks noChangeArrowheads="1"/>
            </p:cNvSpPr>
            <p:nvPr/>
          </p:nvSpPr>
          <p:spPr bwMode="auto">
            <a:xfrm>
              <a:off x="4027" y="1992"/>
              <a:ext cx="1172" cy="328"/>
            </a:xfrm>
            <a:prstGeom prst="rect">
              <a:avLst/>
            </a:prstGeom>
            <a:noFill/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ZA" altLang="en-US" sz="1400" b="1"/>
            </a:p>
          </p:txBody>
        </p:sp>
        <p:sp>
          <p:nvSpPr>
            <p:cNvPr id="73" name="Rectangle 72"/>
            <p:cNvSpPr>
              <a:spLocks noChangeArrowheads="1"/>
            </p:cNvSpPr>
            <p:nvPr/>
          </p:nvSpPr>
          <p:spPr bwMode="auto">
            <a:xfrm>
              <a:off x="4027" y="2320"/>
              <a:ext cx="1172" cy="1612"/>
            </a:xfrm>
            <a:prstGeom prst="rect">
              <a:avLst/>
            </a:prstGeom>
            <a:noFill/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ZA" altLang="en-US" sz="1400" b="1"/>
            </a:p>
          </p:txBody>
        </p:sp>
        <p:sp>
          <p:nvSpPr>
            <p:cNvPr id="74" name="Rectangle 73"/>
            <p:cNvSpPr>
              <a:spLocks noChangeArrowheads="1"/>
            </p:cNvSpPr>
            <p:nvPr/>
          </p:nvSpPr>
          <p:spPr bwMode="auto">
            <a:xfrm>
              <a:off x="559" y="1992"/>
              <a:ext cx="1045" cy="328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ZA" altLang="en-US" sz="1400" b="1"/>
            </a:p>
          </p:txBody>
        </p:sp>
        <p:sp>
          <p:nvSpPr>
            <p:cNvPr id="75" name="Rectangle 74"/>
            <p:cNvSpPr>
              <a:spLocks noChangeArrowheads="1"/>
            </p:cNvSpPr>
            <p:nvPr/>
          </p:nvSpPr>
          <p:spPr bwMode="auto">
            <a:xfrm>
              <a:off x="559" y="1992"/>
              <a:ext cx="1045" cy="328"/>
            </a:xfrm>
            <a:prstGeom prst="rect">
              <a:avLst/>
            </a:prstGeom>
            <a:noFill/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ZA" altLang="en-US" sz="1400" b="1"/>
            </a:p>
          </p:txBody>
        </p:sp>
        <p:sp>
          <p:nvSpPr>
            <p:cNvPr id="76" name="Rectangle 75"/>
            <p:cNvSpPr>
              <a:spLocks noChangeArrowheads="1"/>
            </p:cNvSpPr>
            <p:nvPr/>
          </p:nvSpPr>
          <p:spPr bwMode="auto">
            <a:xfrm>
              <a:off x="559" y="2320"/>
              <a:ext cx="1045" cy="1612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ZA" altLang="en-US" sz="1400" b="1"/>
            </a:p>
          </p:txBody>
        </p:sp>
        <p:sp>
          <p:nvSpPr>
            <p:cNvPr id="77" name="Rectangle 76"/>
            <p:cNvSpPr>
              <a:spLocks noChangeArrowheads="1"/>
            </p:cNvSpPr>
            <p:nvPr/>
          </p:nvSpPr>
          <p:spPr bwMode="auto">
            <a:xfrm>
              <a:off x="559" y="2320"/>
              <a:ext cx="1045" cy="1612"/>
            </a:xfrm>
            <a:prstGeom prst="rect">
              <a:avLst/>
            </a:prstGeom>
            <a:noFill/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ZA" altLang="en-US" sz="1400" b="1"/>
            </a:p>
          </p:txBody>
        </p:sp>
        <p:sp>
          <p:nvSpPr>
            <p:cNvPr id="78" name="Rectangle 77"/>
            <p:cNvSpPr>
              <a:spLocks noChangeArrowheads="1"/>
            </p:cNvSpPr>
            <p:nvPr/>
          </p:nvSpPr>
          <p:spPr bwMode="auto">
            <a:xfrm>
              <a:off x="566" y="1382"/>
              <a:ext cx="918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en-US" sz="1400" b="1" dirty="0">
                  <a:solidFill>
                    <a:srgbClr val="000000"/>
                  </a:solidFill>
                  <a:cs typeface="Times New Roman" pitchFamily="18" charset="0"/>
                </a:rPr>
                <a:t>Customers benefits </a:t>
              </a:r>
              <a:endParaRPr lang="en-US" altLang="en-US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9" name="Rectangle 78"/>
            <p:cNvSpPr>
              <a:spLocks noChangeArrowheads="1"/>
            </p:cNvSpPr>
            <p:nvPr/>
          </p:nvSpPr>
          <p:spPr bwMode="auto">
            <a:xfrm>
              <a:off x="566" y="1518"/>
              <a:ext cx="32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en-US" sz="1400" b="1">
                  <a:solidFill>
                    <a:srgbClr val="000000"/>
                  </a:solidFill>
                  <a:cs typeface="Times New Roman" pitchFamily="18" charset="0"/>
                </a:rPr>
                <a:t>extend</a:t>
              </a:r>
              <a:endParaRPr lang="en-US" altLang="en-US" sz="14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0" name="Rectangle 79"/>
            <p:cNvSpPr>
              <a:spLocks noChangeArrowheads="1"/>
            </p:cNvSpPr>
            <p:nvPr/>
          </p:nvSpPr>
          <p:spPr bwMode="auto">
            <a:xfrm>
              <a:off x="981" y="1518"/>
              <a:ext cx="127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en-US" sz="1400" b="1">
                  <a:solidFill>
                    <a:srgbClr val="000000"/>
                  </a:solidFill>
                  <a:cs typeface="Times New Roman" pitchFamily="18" charset="0"/>
                </a:rPr>
                <a:t>to:</a:t>
              </a:r>
              <a:endParaRPr lang="en-US" altLang="en-US" sz="14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1" name="Rectangle 80"/>
            <p:cNvSpPr>
              <a:spLocks noChangeArrowheads="1"/>
            </p:cNvSpPr>
            <p:nvPr/>
          </p:nvSpPr>
          <p:spPr bwMode="auto">
            <a:xfrm>
              <a:off x="2287" y="1253"/>
              <a:ext cx="877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en-US" sz="1400" b="1">
                  <a:solidFill>
                    <a:srgbClr val="000000"/>
                  </a:solidFill>
                  <a:cs typeface="Times New Roman" pitchFamily="18" charset="0"/>
                </a:rPr>
                <a:t>Customer benefits </a:t>
              </a:r>
              <a:endParaRPr lang="en-US" altLang="en-US" sz="14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2" name="Rectangle 81"/>
            <p:cNvSpPr>
              <a:spLocks noChangeArrowheads="1"/>
            </p:cNvSpPr>
            <p:nvPr/>
          </p:nvSpPr>
          <p:spPr bwMode="auto">
            <a:xfrm>
              <a:off x="2287" y="1382"/>
              <a:ext cx="828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en-US" sz="1400" b="1">
                  <a:solidFill>
                    <a:srgbClr val="000000"/>
                  </a:solidFill>
                  <a:cs typeface="Times New Roman" pitchFamily="18" charset="0"/>
                </a:rPr>
                <a:t>determine which </a:t>
              </a:r>
              <a:endParaRPr lang="en-US" altLang="en-US" sz="14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3" name="Rectangle 82"/>
            <p:cNvSpPr>
              <a:spLocks noChangeArrowheads="1"/>
            </p:cNvSpPr>
            <p:nvPr/>
          </p:nvSpPr>
          <p:spPr bwMode="auto">
            <a:xfrm>
              <a:off x="2287" y="1518"/>
              <a:ext cx="985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en-US" sz="1400" b="1" dirty="0">
                  <a:solidFill>
                    <a:srgbClr val="000000"/>
                  </a:solidFill>
                  <a:cs typeface="Times New Roman" pitchFamily="18" charset="0"/>
                </a:rPr>
                <a:t>competitive strategy </a:t>
              </a:r>
              <a:endParaRPr lang="en-US" altLang="en-US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4" name="Rectangle 83"/>
            <p:cNvSpPr>
              <a:spLocks noChangeArrowheads="1"/>
            </p:cNvSpPr>
            <p:nvPr/>
          </p:nvSpPr>
          <p:spPr bwMode="auto">
            <a:xfrm>
              <a:off x="2287" y="1647"/>
              <a:ext cx="514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en-US" sz="1400" b="1" dirty="0">
                  <a:solidFill>
                    <a:srgbClr val="000000"/>
                  </a:solidFill>
                  <a:cs typeface="Times New Roman" pitchFamily="18" charset="0"/>
                </a:rPr>
                <a:t>is pursued:</a:t>
              </a:r>
              <a:endParaRPr lang="en-US" altLang="en-US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5" name="Rectangle 84"/>
            <p:cNvSpPr>
              <a:spLocks noChangeArrowheads="1"/>
            </p:cNvSpPr>
            <p:nvPr/>
          </p:nvSpPr>
          <p:spPr bwMode="auto">
            <a:xfrm>
              <a:off x="4041" y="1382"/>
              <a:ext cx="987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en-US" sz="1400" b="1">
                  <a:solidFill>
                    <a:srgbClr val="000000"/>
                  </a:solidFill>
                  <a:cs typeface="Times New Roman" pitchFamily="18" charset="0"/>
                </a:rPr>
                <a:t>Generally applicable </a:t>
              </a:r>
              <a:endParaRPr lang="en-US" altLang="en-US" sz="14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6" name="Rectangle 85"/>
            <p:cNvSpPr>
              <a:spLocks noChangeArrowheads="1"/>
            </p:cNvSpPr>
            <p:nvPr/>
          </p:nvSpPr>
          <p:spPr bwMode="auto">
            <a:xfrm>
              <a:off x="4041" y="1518"/>
              <a:ext cx="127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en-US" sz="1400" b="1">
                  <a:solidFill>
                    <a:srgbClr val="000000"/>
                  </a:solidFill>
                  <a:cs typeface="Times New Roman" pitchFamily="18" charset="0"/>
                </a:rPr>
                <a:t>to:</a:t>
              </a:r>
              <a:endParaRPr lang="en-US" altLang="en-US" sz="14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7" name="Rectangle 86"/>
            <p:cNvSpPr>
              <a:spLocks noChangeArrowheads="1"/>
            </p:cNvSpPr>
            <p:nvPr/>
          </p:nvSpPr>
          <p:spPr bwMode="auto">
            <a:xfrm>
              <a:off x="694" y="2461"/>
              <a:ext cx="404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en-US" sz="1400" b="1">
                  <a:solidFill>
                    <a:srgbClr val="000000"/>
                  </a:solidFill>
                  <a:cs typeface="Times New Roman" pitchFamily="18" charset="0"/>
                </a:rPr>
                <a:t>* Design</a:t>
              </a:r>
              <a:endParaRPr lang="en-US" altLang="en-US" sz="14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8" name="Rectangle 87"/>
            <p:cNvSpPr>
              <a:spLocks noChangeArrowheads="1"/>
            </p:cNvSpPr>
            <p:nvPr/>
          </p:nvSpPr>
          <p:spPr bwMode="auto">
            <a:xfrm>
              <a:off x="694" y="2725"/>
              <a:ext cx="432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en-US" sz="1400" b="1">
                  <a:solidFill>
                    <a:srgbClr val="000000"/>
                  </a:solidFill>
                  <a:cs typeface="Times New Roman" pitchFamily="18" charset="0"/>
                </a:rPr>
                <a:t>* Quality</a:t>
              </a:r>
              <a:endParaRPr lang="en-US" altLang="en-US" sz="14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9" name="Rectangle 88"/>
            <p:cNvSpPr>
              <a:spLocks noChangeArrowheads="1"/>
            </p:cNvSpPr>
            <p:nvPr/>
          </p:nvSpPr>
          <p:spPr bwMode="auto">
            <a:xfrm>
              <a:off x="694" y="2988"/>
              <a:ext cx="423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en-US" sz="1400" b="1" dirty="0">
                  <a:solidFill>
                    <a:srgbClr val="000000"/>
                  </a:solidFill>
                  <a:cs typeface="Times New Roman" pitchFamily="18" charset="0"/>
                </a:rPr>
                <a:t>* Service</a:t>
              </a:r>
              <a:endParaRPr lang="en-US" altLang="en-US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0" name="Rectangle 89"/>
            <p:cNvSpPr>
              <a:spLocks noChangeArrowheads="1"/>
            </p:cNvSpPr>
            <p:nvPr/>
          </p:nvSpPr>
          <p:spPr bwMode="auto">
            <a:xfrm>
              <a:off x="694" y="3252"/>
              <a:ext cx="613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en-US" sz="1400" b="1">
                  <a:solidFill>
                    <a:srgbClr val="000000"/>
                  </a:solidFill>
                  <a:cs typeface="Times New Roman" pitchFamily="18" charset="0"/>
                </a:rPr>
                <a:t>* Availability</a:t>
              </a:r>
              <a:endParaRPr lang="en-US" altLang="en-US" sz="14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1" name="Rectangle 90"/>
            <p:cNvSpPr>
              <a:spLocks noChangeArrowheads="1"/>
            </p:cNvSpPr>
            <p:nvPr/>
          </p:nvSpPr>
          <p:spPr bwMode="auto">
            <a:xfrm>
              <a:off x="694" y="3515"/>
              <a:ext cx="362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en-US" sz="1400" b="1">
                  <a:solidFill>
                    <a:srgbClr val="000000"/>
                  </a:solidFill>
                  <a:cs typeface="Times New Roman" pitchFamily="18" charset="0"/>
                </a:rPr>
                <a:t>* Safety</a:t>
              </a:r>
              <a:endParaRPr lang="en-US" altLang="en-US" sz="14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2" name="Rectangle 91"/>
            <p:cNvSpPr>
              <a:spLocks noChangeArrowheads="1"/>
            </p:cNvSpPr>
            <p:nvPr/>
          </p:nvSpPr>
          <p:spPr bwMode="auto">
            <a:xfrm>
              <a:off x="653" y="2092"/>
              <a:ext cx="663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en-US" sz="1400" b="1">
                  <a:solidFill>
                    <a:srgbClr val="000000"/>
                  </a:solidFill>
                  <a:cs typeface="Times New Roman" pitchFamily="18" charset="0"/>
                </a:rPr>
                <a:t>* Price / costs</a:t>
              </a:r>
              <a:endParaRPr lang="en-US" altLang="en-US" sz="14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3" name="Rectangle 92"/>
            <p:cNvSpPr>
              <a:spLocks noChangeArrowheads="1"/>
            </p:cNvSpPr>
            <p:nvPr/>
          </p:nvSpPr>
          <p:spPr bwMode="auto">
            <a:xfrm>
              <a:off x="2239" y="2824"/>
              <a:ext cx="7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en-US" sz="1400" b="1">
                  <a:solidFill>
                    <a:srgbClr val="000000"/>
                  </a:solidFill>
                  <a:cs typeface="Times New Roman" pitchFamily="18" charset="0"/>
                </a:rPr>
                <a:t>2.</a:t>
              </a:r>
              <a:endParaRPr lang="en-US" altLang="en-US" sz="14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4" name="Rectangle 93"/>
            <p:cNvSpPr>
              <a:spLocks noChangeArrowheads="1"/>
            </p:cNvSpPr>
            <p:nvPr/>
          </p:nvSpPr>
          <p:spPr bwMode="auto">
            <a:xfrm>
              <a:off x="2394" y="2824"/>
              <a:ext cx="705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en-US" sz="1400" b="1" dirty="0">
                  <a:solidFill>
                    <a:srgbClr val="000000"/>
                  </a:solidFill>
                  <a:cs typeface="Times New Roman" pitchFamily="18" charset="0"/>
                </a:rPr>
                <a:t>Differentiation</a:t>
              </a:r>
              <a:endParaRPr lang="en-US" altLang="en-US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5" name="Rectangle 94"/>
            <p:cNvSpPr>
              <a:spLocks noChangeArrowheads="1"/>
            </p:cNvSpPr>
            <p:nvPr/>
          </p:nvSpPr>
          <p:spPr bwMode="auto">
            <a:xfrm>
              <a:off x="2394" y="3088"/>
              <a:ext cx="374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en-US" sz="1400" b="1">
                  <a:solidFill>
                    <a:srgbClr val="000000"/>
                  </a:solidFill>
                  <a:cs typeface="Times New Roman" pitchFamily="18" charset="0"/>
                </a:rPr>
                <a:t>strategy</a:t>
              </a:r>
              <a:endParaRPr lang="en-US" altLang="en-US" sz="14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6" name="Rectangle 95"/>
            <p:cNvSpPr>
              <a:spLocks noChangeArrowheads="1"/>
            </p:cNvSpPr>
            <p:nvPr/>
          </p:nvSpPr>
          <p:spPr bwMode="auto">
            <a:xfrm>
              <a:off x="4169" y="2719"/>
              <a:ext cx="922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en-US" sz="1400" b="1" dirty="0">
                  <a:solidFill>
                    <a:srgbClr val="000000"/>
                  </a:solidFill>
                  <a:cs typeface="Times New Roman" pitchFamily="18" charset="0"/>
                </a:rPr>
                <a:t>e.g. small / medium</a:t>
              </a:r>
              <a:endParaRPr lang="en-US" altLang="en-US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7" name="Rectangle 96"/>
            <p:cNvSpPr>
              <a:spLocks noChangeArrowheads="1"/>
            </p:cNvSpPr>
            <p:nvPr/>
          </p:nvSpPr>
          <p:spPr bwMode="auto">
            <a:xfrm>
              <a:off x="4964" y="2719"/>
              <a:ext cx="40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en-US" sz="1400" b="1">
                  <a:solidFill>
                    <a:srgbClr val="000000"/>
                  </a:solidFill>
                  <a:cs typeface="Times New Roman" pitchFamily="18" charset="0"/>
                </a:rPr>
                <a:t>-</a:t>
              </a:r>
              <a:endParaRPr lang="en-US" altLang="en-US" sz="14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8" name="Rectangle 97"/>
            <p:cNvSpPr>
              <a:spLocks noChangeArrowheads="1"/>
            </p:cNvSpPr>
            <p:nvPr/>
          </p:nvSpPr>
          <p:spPr bwMode="auto">
            <a:xfrm>
              <a:off x="4169" y="2871"/>
              <a:ext cx="90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en-US" sz="1400" b="1">
                  <a:solidFill>
                    <a:srgbClr val="000000"/>
                  </a:solidFill>
                  <a:cs typeface="Times New Roman" pitchFamily="18" charset="0"/>
                </a:rPr>
                <a:t>sized companies in </a:t>
              </a:r>
              <a:endParaRPr lang="en-US" altLang="en-US" sz="14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9" name="Rectangle 98"/>
            <p:cNvSpPr>
              <a:spLocks noChangeArrowheads="1"/>
            </p:cNvSpPr>
            <p:nvPr/>
          </p:nvSpPr>
          <p:spPr bwMode="auto">
            <a:xfrm>
              <a:off x="4169" y="3024"/>
              <a:ext cx="821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en-US" sz="1400" b="1">
                  <a:solidFill>
                    <a:srgbClr val="000000"/>
                  </a:solidFill>
                  <a:cs typeface="Times New Roman" pitchFamily="18" charset="0"/>
                </a:rPr>
                <a:t>all industries, e.g.</a:t>
              </a:r>
              <a:endParaRPr lang="en-US" altLang="en-US" sz="14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0" name="Rectangle 99"/>
            <p:cNvSpPr>
              <a:spLocks noChangeArrowheads="1"/>
            </p:cNvSpPr>
            <p:nvPr/>
          </p:nvSpPr>
          <p:spPr bwMode="auto">
            <a:xfrm>
              <a:off x="4169" y="3176"/>
              <a:ext cx="56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en-US" sz="1400" b="1">
                  <a:solidFill>
                    <a:srgbClr val="000000"/>
                  </a:solidFill>
                  <a:cs typeface="Times New Roman" pitchFamily="18" charset="0"/>
                </a:rPr>
                <a:t>*</a:t>
              </a:r>
              <a:endParaRPr lang="en-US" altLang="en-US" sz="14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1" name="Rectangle 100"/>
            <p:cNvSpPr>
              <a:spLocks noChangeArrowheads="1"/>
            </p:cNvSpPr>
            <p:nvPr/>
          </p:nvSpPr>
          <p:spPr bwMode="auto">
            <a:xfrm>
              <a:off x="4275" y="3176"/>
              <a:ext cx="317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en-US" sz="1400" b="1">
                  <a:solidFill>
                    <a:srgbClr val="000000"/>
                  </a:solidFill>
                  <a:cs typeface="Times New Roman" pitchFamily="18" charset="0"/>
                </a:rPr>
                <a:t>Mould</a:t>
              </a:r>
              <a:endParaRPr lang="en-US" altLang="en-US" sz="14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2" name="Rectangle 101"/>
            <p:cNvSpPr>
              <a:spLocks noChangeArrowheads="1"/>
            </p:cNvSpPr>
            <p:nvPr/>
          </p:nvSpPr>
          <p:spPr bwMode="auto">
            <a:xfrm>
              <a:off x="4537" y="3176"/>
              <a:ext cx="0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altLang="en-US" sz="14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3" name="Rectangle 102"/>
            <p:cNvSpPr>
              <a:spLocks noChangeArrowheads="1"/>
            </p:cNvSpPr>
            <p:nvPr/>
          </p:nvSpPr>
          <p:spPr bwMode="auto">
            <a:xfrm>
              <a:off x="4569" y="3176"/>
              <a:ext cx="352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en-US" sz="1400" b="1">
                  <a:solidFill>
                    <a:srgbClr val="000000"/>
                  </a:solidFill>
                  <a:cs typeface="Times New Roman" pitchFamily="18" charset="0"/>
                </a:rPr>
                <a:t>making</a:t>
              </a:r>
              <a:endParaRPr lang="en-US" altLang="en-US" sz="14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4" name="Rectangle 103"/>
            <p:cNvSpPr>
              <a:spLocks noChangeArrowheads="1"/>
            </p:cNvSpPr>
            <p:nvPr/>
          </p:nvSpPr>
          <p:spPr bwMode="auto">
            <a:xfrm>
              <a:off x="4169" y="3293"/>
              <a:ext cx="56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en-US" sz="1400" b="1">
                  <a:solidFill>
                    <a:srgbClr val="000000"/>
                  </a:solidFill>
                  <a:cs typeface="Times New Roman" pitchFamily="18" charset="0"/>
                </a:rPr>
                <a:t>*</a:t>
              </a:r>
              <a:endParaRPr lang="en-US" altLang="en-US" sz="14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5" name="Rectangle 104"/>
            <p:cNvSpPr>
              <a:spLocks noChangeArrowheads="1"/>
            </p:cNvSpPr>
            <p:nvPr/>
          </p:nvSpPr>
          <p:spPr bwMode="auto">
            <a:xfrm>
              <a:off x="4275" y="3293"/>
              <a:ext cx="546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en-US" sz="1400" b="1">
                  <a:solidFill>
                    <a:srgbClr val="000000"/>
                  </a:solidFill>
                  <a:cs typeface="Times New Roman" pitchFamily="18" charset="0"/>
                </a:rPr>
                <a:t>Mechanical</a:t>
              </a:r>
              <a:endParaRPr lang="en-US" altLang="en-US" sz="14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6" name="Rectangle 105"/>
            <p:cNvSpPr>
              <a:spLocks noChangeArrowheads="1"/>
            </p:cNvSpPr>
            <p:nvPr/>
          </p:nvSpPr>
          <p:spPr bwMode="auto">
            <a:xfrm>
              <a:off x="4275" y="3392"/>
              <a:ext cx="56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en-US" sz="1400" b="1" dirty="0">
                  <a:solidFill>
                    <a:srgbClr val="000000"/>
                  </a:solidFill>
                  <a:cs typeface="Times New Roman" pitchFamily="18" charset="0"/>
                </a:rPr>
                <a:t>engineering</a:t>
              </a:r>
              <a:endParaRPr lang="en-US" altLang="en-US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7" name="Rectangle 106"/>
            <p:cNvSpPr>
              <a:spLocks noChangeArrowheads="1"/>
            </p:cNvSpPr>
            <p:nvPr/>
          </p:nvSpPr>
          <p:spPr bwMode="auto">
            <a:xfrm>
              <a:off x="4081" y="2062"/>
              <a:ext cx="1132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en-US" sz="1400" b="1">
                  <a:solidFill>
                    <a:srgbClr val="000000"/>
                  </a:solidFill>
                  <a:cs typeface="Times New Roman" pitchFamily="18" charset="0"/>
                </a:rPr>
                <a:t>e.g. larger companies in </a:t>
              </a:r>
              <a:endParaRPr lang="en-US" altLang="en-US" sz="14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8" name="Rectangle 107"/>
            <p:cNvSpPr>
              <a:spLocks noChangeArrowheads="1"/>
            </p:cNvSpPr>
            <p:nvPr/>
          </p:nvSpPr>
          <p:spPr bwMode="auto">
            <a:xfrm>
              <a:off x="4081" y="2168"/>
              <a:ext cx="107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en-US" sz="1400" b="1">
                  <a:solidFill>
                    <a:srgbClr val="000000"/>
                  </a:solidFill>
                  <a:cs typeface="Times New Roman" pitchFamily="18" charset="0"/>
                </a:rPr>
                <a:t>consumer goods sector</a:t>
              </a:r>
              <a:endParaRPr lang="en-US" altLang="en-US" sz="14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9" name="Rectangle 108"/>
            <p:cNvSpPr>
              <a:spLocks noChangeArrowheads="1"/>
            </p:cNvSpPr>
            <p:nvPr/>
          </p:nvSpPr>
          <p:spPr bwMode="auto">
            <a:xfrm>
              <a:off x="473" y="1296"/>
              <a:ext cx="4813" cy="3001"/>
            </a:xfrm>
            <a:prstGeom prst="rect">
              <a:avLst/>
            </a:prstGeom>
            <a:noFill/>
            <a:ln w="8001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ZA" altLang="en-US" sz="1400" b="1"/>
            </a:p>
          </p:txBody>
        </p:sp>
        <p:sp>
          <p:nvSpPr>
            <p:cNvPr id="110" name="Rectangle 109"/>
            <p:cNvSpPr>
              <a:spLocks noChangeArrowheads="1"/>
            </p:cNvSpPr>
            <p:nvPr/>
          </p:nvSpPr>
          <p:spPr bwMode="auto">
            <a:xfrm>
              <a:off x="2200" y="2021"/>
              <a:ext cx="7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en-US" sz="1400" b="1">
                  <a:solidFill>
                    <a:srgbClr val="000000"/>
                  </a:solidFill>
                  <a:cs typeface="Times New Roman" pitchFamily="18" charset="0"/>
                </a:rPr>
                <a:t>1.</a:t>
              </a:r>
              <a:endParaRPr lang="en-US" altLang="en-US" sz="14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1" name="Rectangle 110"/>
            <p:cNvSpPr>
              <a:spLocks noChangeArrowheads="1"/>
            </p:cNvSpPr>
            <p:nvPr/>
          </p:nvSpPr>
          <p:spPr bwMode="auto">
            <a:xfrm>
              <a:off x="2354" y="2021"/>
              <a:ext cx="750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en-US" sz="1400" b="1">
                  <a:solidFill>
                    <a:srgbClr val="000000"/>
                  </a:solidFill>
                  <a:cs typeface="Times New Roman" pitchFamily="18" charset="0"/>
                </a:rPr>
                <a:t>Cost leadership </a:t>
              </a:r>
              <a:endParaRPr lang="en-US" altLang="en-US" sz="14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2" name="Rectangle 111"/>
            <p:cNvSpPr>
              <a:spLocks noChangeArrowheads="1"/>
            </p:cNvSpPr>
            <p:nvPr/>
          </p:nvSpPr>
          <p:spPr bwMode="auto">
            <a:xfrm>
              <a:off x="2354" y="2150"/>
              <a:ext cx="374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en-US" sz="1400" b="1">
                  <a:solidFill>
                    <a:srgbClr val="000000"/>
                  </a:solidFill>
                  <a:cs typeface="Times New Roman" pitchFamily="18" charset="0"/>
                </a:rPr>
                <a:t>strategy</a:t>
              </a:r>
              <a:endParaRPr lang="en-US" altLang="en-US" sz="14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3" name="Rectangle 112"/>
            <p:cNvSpPr>
              <a:spLocks noChangeArrowheads="1"/>
            </p:cNvSpPr>
            <p:nvPr/>
          </p:nvSpPr>
          <p:spPr bwMode="auto">
            <a:xfrm>
              <a:off x="3318" y="1992"/>
              <a:ext cx="294" cy="1940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ZA" altLang="en-US" sz="1400" b="1"/>
            </a:p>
          </p:txBody>
        </p:sp>
        <p:sp>
          <p:nvSpPr>
            <p:cNvPr id="114" name="Rectangle 113"/>
            <p:cNvSpPr>
              <a:spLocks noChangeArrowheads="1"/>
            </p:cNvSpPr>
            <p:nvPr/>
          </p:nvSpPr>
          <p:spPr bwMode="auto">
            <a:xfrm>
              <a:off x="3318" y="1992"/>
              <a:ext cx="294" cy="1940"/>
            </a:xfrm>
            <a:prstGeom prst="rect">
              <a:avLst/>
            </a:prstGeom>
            <a:noFill/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ZA" altLang="en-US" sz="1400" b="1"/>
            </a:p>
          </p:txBody>
        </p:sp>
        <p:sp>
          <p:nvSpPr>
            <p:cNvPr id="115" name="Rectangle 114"/>
            <p:cNvSpPr>
              <a:spLocks noChangeArrowheads="1"/>
            </p:cNvSpPr>
            <p:nvPr/>
          </p:nvSpPr>
          <p:spPr bwMode="auto">
            <a:xfrm rot="16200000">
              <a:off x="3417" y="3160"/>
              <a:ext cx="81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en-US" sz="1400" b="1">
                  <a:solidFill>
                    <a:srgbClr val="000000"/>
                  </a:solidFill>
                  <a:cs typeface="Times New Roman" pitchFamily="18" charset="0"/>
                </a:rPr>
                <a:t>3.</a:t>
              </a:r>
              <a:endParaRPr lang="en-US" altLang="en-US" sz="14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6" name="Rectangle 115"/>
            <p:cNvSpPr>
              <a:spLocks noChangeArrowheads="1"/>
            </p:cNvSpPr>
            <p:nvPr/>
          </p:nvSpPr>
          <p:spPr bwMode="auto">
            <a:xfrm rot="16200000">
              <a:off x="3137" y="2619"/>
              <a:ext cx="688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en-US" sz="1400" b="1">
                  <a:solidFill>
                    <a:srgbClr val="000000"/>
                  </a:solidFill>
                  <a:cs typeface="Times New Roman" pitchFamily="18" charset="0"/>
                </a:rPr>
                <a:t>Niche strategy</a:t>
              </a:r>
              <a:endParaRPr lang="en-US" altLang="en-US" sz="14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0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85B313-3D9D-4A70-A591-1C1250C82D51}" type="slidenum">
              <a:rPr kumimoji="0" lang="ar-SA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th-TH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54076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685800"/>
          </a:xfrm>
        </p:spPr>
        <p:txBody>
          <a:bodyPr/>
          <a:lstStyle/>
          <a:p>
            <a:pPr marL="273050" lvl="0" indent="-273050" algn="ctr">
              <a:spcBef>
                <a:spcPts val="575"/>
              </a:spcBef>
            </a:pPr>
            <a:r>
              <a:rPr lang="en-US" altLang="en-US" sz="3200" b="1" dirty="0">
                <a:solidFill>
                  <a:srgbClr val="FF0000"/>
                </a:solidFill>
                <a:latin typeface="Perpetua"/>
                <a:ea typeface="+mn-ea"/>
                <a:cs typeface="+mn-cs"/>
              </a:rPr>
              <a:t>THE MARKETING </a:t>
            </a:r>
            <a:r>
              <a:rPr lang="en-US" altLang="en-US" sz="3200" b="1" dirty="0" smtClean="0">
                <a:solidFill>
                  <a:srgbClr val="FF0000"/>
                </a:solidFill>
                <a:latin typeface="Perpetua"/>
                <a:ea typeface="+mn-ea"/>
                <a:cs typeface="+mn-cs"/>
              </a:rPr>
              <a:t>MIX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8610600" cy="5638800"/>
          </a:xfrm>
        </p:spPr>
        <p:txBody>
          <a:bodyPr/>
          <a:lstStyle/>
          <a:p>
            <a:pPr lvl="0" algn="just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</a:pPr>
            <a:r>
              <a:rPr lang="en-US" dirty="0" smtClean="0">
                <a:solidFill>
                  <a:prstClr val="black"/>
                </a:solidFill>
              </a:rPr>
              <a:t> Marketing </a:t>
            </a:r>
            <a:r>
              <a:rPr lang="en-US" dirty="0">
                <a:solidFill>
                  <a:prstClr val="black"/>
                </a:solidFill>
              </a:rPr>
              <a:t>mix is the term used to describe the combination of the four inputs which constitute the core of a company's marketing system: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905000"/>
            <a:ext cx="60198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85B313-3D9D-4A70-A591-1C1250C82D51}" type="slidenum">
              <a:rPr kumimoji="0" lang="ar-SA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th-TH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1231432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762000"/>
          </a:xfrm>
        </p:spPr>
        <p:txBody>
          <a:bodyPr/>
          <a:lstStyle/>
          <a:p>
            <a:pPr marL="273050" lvl="0" indent="-273050" algn="ctr">
              <a:spcBef>
                <a:spcPts val="575"/>
              </a:spcBef>
            </a:pPr>
            <a:r>
              <a:rPr lang="en-US" altLang="en-US" sz="3200" b="1" dirty="0">
                <a:solidFill>
                  <a:srgbClr val="FF0000"/>
                </a:solidFill>
                <a:latin typeface="Perpetua"/>
                <a:ea typeface="+mn-ea"/>
                <a:cs typeface="+mn-cs"/>
              </a:rPr>
              <a:t>THE MARKETING </a:t>
            </a:r>
            <a:r>
              <a:rPr lang="en-US" altLang="en-US" sz="3200" b="1" dirty="0" smtClean="0">
                <a:solidFill>
                  <a:srgbClr val="FF0000"/>
                </a:solidFill>
                <a:latin typeface="Perpetua"/>
                <a:ea typeface="+mn-ea"/>
                <a:cs typeface="+mn-cs"/>
              </a:rPr>
              <a:t>MIX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143000"/>
            <a:ext cx="8077200" cy="5181600"/>
          </a:xfrm>
        </p:spPr>
        <p:txBody>
          <a:bodyPr/>
          <a:lstStyle/>
          <a:p>
            <a:pPr lvl="0" algn="just">
              <a:buClr>
                <a:srgbClr val="D34817"/>
              </a:buClr>
              <a:buFont typeface="Wingdings" pitchFamily="2" charset="2"/>
              <a:buChar char="q"/>
            </a:pPr>
            <a:r>
              <a:rPr lang="en-US" altLang="en-US" sz="2800" dirty="0" smtClean="0">
                <a:solidFill>
                  <a:prstClr val="black"/>
                </a:solidFill>
              </a:rPr>
              <a:t> A </a:t>
            </a:r>
            <a:r>
              <a:rPr lang="en-US" altLang="en-US" sz="2800" dirty="0">
                <a:solidFill>
                  <a:prstClr val="black"/>
                </a:solidFill>
              </a:rPr>
              <a:t>marketing organization has to concentrate on four important aspects known as the </a:t>
            </a:r>
            <a:r>
              <a:rPr lang="en-US" altLang="en-US" sz="2800" b="1" dirty="0">
                <a:solidFill>
                  <a:prstClr val="black"/>
                </a:solidFill>
              </a:rPr>
              <a:t>4P’s</a:t>
            </a:r>
            <a:r>
              <a:rPr lang="en-US" altLang="en-US" sz="2800" dirty="0">
                <a:solidFill>
                  <a:prstClr val="black"/>
                </a:solidFill>
              </a:rPr>
              <a:t> of marketing. </a:t>
            </a:r>
          </a:p>
          <a:p>
            <a:pPr lvl="0" algn="just">
              <a:buClr>
                <a:srgbClr val="D34817"/>
              </a:buClr>
              <a:buFont typeface="Wingdings" pitchFamily="2" charset="2"/>
              <a:buChar char="q"/>
            </a:pPr>
            <a:r>
              <a:rPr lang="en-US" altLang="en-US" sz="2800" dirty="0" smtClean="0">
                <a:solidFill>
                  <a:prstClr val="black"/>
                </a:solidFill>
              </a:rPr>
              <a:t> The </a:t>
            </a:r>
            <a:r>
              <a:rPr lang="en-US" altLang="en-US" sz="2800" dirty="0">
                <a:solidFill>
                  <a:prstClr val="black"/>
                </a:solidFill>
              </a:rPr>
              <a:t>marketing manager has to combine these 4 P’s (</a:t>
            </a:r>
            <a:r>
              <a:rPr lang="en-US" altLang="en-US" sz="2800" b="1" dirty="0">
                <a:solidFill>
                  <a:prstClr val="black"/>
                </a:solidFill>
              </a:rPr>
              <a:t>PRODUCT</a:t>
            </a:r>
            <a:r>
              <a:rPr lang="en-US" altLang="en-US" sz="2800" dirty="0">
                <a:solidFill>
                  <a:prstClr val="black"/>
                </a:solidFill>
              </a:rPr>
              <a:t>, </a:t>
            </a:r>
            <a:r>
              <a:rPr lang="en-US" altLang="en-US" sz="2800" b="1" dirty="0">
                <a:solidFill>
                  <a:prstClr val="black"/>
                </a:solidFill>
              </a:rPr>
              <a:t>PRICE</a:t>
            </a:r>
            <a:r>
              <a:rPr lang="en-US" altLang="en-US" sz="2800" dirty="0">
                <a:solidFill>
                  <a:prstClr val="black"/>
                </a:solidFill>
              </a:rPr>
              <a:t>, </a:t>
            </a:r>
            <a:r>
              <a:rPr lang="en-US" altLang="en-US" sz="2800" b="1" dirty="0">
                <a:solidFill>
                  <a:prstClr val="black"/>
                </a:solidFill>
              </a:rPr>
              <a:t>PROMOTION</a:t>
            </a:r>
            <a:r>
              <a:rPr lang="en-US" altLang="en-US" sz="2800" dirty="0">
                <a:solidFill>
                  <a:prstClr val="black"/>
                </a:solidFill>
              </a:rPr>
              <a:t> and </a:t>
            </a:r>
            <a:r>
              <a:rPr lang="en-US" altLang="en-US" sz="2800" b="1" dirty="0">
                <a:solidFill>
                  <a:prstClr val="black"/>
                </a:solidFill>
              </a:rPr>
              <a:t>PLACE</a:t>
            </a:r>
            <a:r>
              <a:rPr lang="en-US" altLang="en-US" sz="2800" dirty="0">
                <a:solidFill>
                  <a:prstClr val="black"/>
                </a:solidFill>
              </a:rPr>
              <a:t>.) in such a way that the </a:t>
            </a:r>
            <a:r>
              <a:rPr lang="en-US" altLang="en-US" sz="2800" dirty="0">
                <a:solidFill>
                  <a:srgbClr val="7030A0"/>
                </a:solidFill>
              </a:rPr>
              <a:t>combination provides satisfaction to the customer and profit to the manufacturer. </a:t>
            </a:r>
            <a:endParaRPr lang="en-US" altLang="en-US" sz="2800" dirty="0">
              <a:solidFill>
                <a:prstClr val="black"/>
              </a:solidFill>
            </a:endParaRPr>
          </a:p>
          <a:p>
            <a:pPr lvl="0" algn="just">
              <a:buClr>
                <a:srgbClr val="D34817"/>
              </a:buClr>
              <a:buFont typeface="Wingdings" pitchFamily="2" charset="2"/>
              <a:buChar char="q"/>
            </a:pPr>
            <a:r>
              <a:rPr lang="en-US" altLang="en-US" sz="2800" dirty="0" smtClean="0">
                <a:solidFill>
                  <a:prstClr val="black"/>
                </a:solidFill>
              </a:rPr>
              <a:t> When </a:t>
            </a:r>
            <a:r>
              <a:rPr lang="en-US" altLang="en-US" sz="2800" dirty="0">
                <a:solidFill>
                  <a:prstClr val="black"/>
                </a:solidFill>
              </a:rPr>
              <a:t>these elements (4 P’s) are combined together they are called as “</a:t>
            </a:r>
            <a:r>
              <a:rPr lang="en-US" altLang="en-US" sz="2800" b="1" dirty="0">
                <a:solidFill>
                  <a:prstClr val="black"/>
                </a:solidFill>
              </a:rPr>
              <a:t>The Marketing Mix</a:t>
            </a:r>
            <a:r>
              <a:rPr lang="en-US" altLang="en-US" sz="2800" dirty="0">
                <a:solidFill>
                  <a:prstClr val="black"/>
                </a:solidFill>
              </a:rPr>
              <a:t>”.</a:t>
            </a:r>
            <a:endParaRPr lang="en-US" sz="2800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85B313-3D9D-4A70-A591-1C1250C82D51}" type="slidenum">
              <a:rPr kumimoji="0" lang="ar-SA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th-TH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2752786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772400" cy="6858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+mn-lt"/>
              </a:rPr>
              <a:t>Cont…</a:t>
            </a:r>
            <a:endParaRPr lang="en-US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762000"/>
            <a:ext cx="8229600" cy="5867400"/>
          </a:xfrm>
        </p:spPr>
        <p:txBody>
          <a:bodyPr/>
          <a:lstStyle/>
          <a:p>
            <a:pPr lvl="0">
              <a:buClr>
                <a:srgbClr val="D34817"/>
              </a:buClr>
              <a:buNone/>
            </a:pPr>
            <a:r>
              <a:rPr lang="en-US" dirty="0" smtClean="0"/>
              <a:t>  </a:t>
            </a:r>
            <a:r>
              <a:rPr lang="en-US" altLang="en-US" sz="2800" b="1" dirty="0">
                <a:solidFill>
                  <a:prstClr val="black"/>
                </a:solidFill>
              </a:rPr>
              <a:t>1.The product mix: Includes</a:t>
            </a:r>
            <a:r>
              <a:rPr lang="en-US" altLang="en-US" sz="2800" dirty="0">
                <a:solidFill>
                  <a:prstClr val="black"/>
                </a:solidFill>
              </a:rPr>
              <a:t>:</a:t>
            </a:r>
            <a:endParaRPr lang="en-MY" altLang="en-US" sz="2800" dirty="0">
              <a:solidFill>
                <a:prstClr val="black"/>
              </a:solidFill>
            </a:endParaRPr>
          </a:p>
          <a:p>
            <a:pPr lvl="2">
              <a:buClr>
                <a:srgbClr val="9B2D1F"/>
              </a:buClr>
              <a:buFont typeface="Wingdings" pitchFamily="2" charset="2"/>
              <a:buChar char="Ø"/>
            </a:pPr>
            <a:r>
              <a:rPr lang="en-US" altLang="en-US" sz="2800" i="1" dirty="0">
                <a:solidFill>
                  <a:prstClr val="black"/>
                </a:solidFill>
              </a:rPr>
              <a:t>Product planning and development</a:t>
            </a:r>
            <a:endParaRPr lang="en-MY" altLang="en-US" sz="2800" dirty="0">
              <a:solidFill>
                <a:prstClr val="black"/>
              </a:solidFill>
            </a:endParaRPr>
          </a:p>
          <a:p>
            <a:pPr lvl="2">
              <a:buClr>
                <a:srgbClr val="9B2D1F"/>
              </a:buClr>
              <a:buFont typeface="Wingdings" pitchFamily="2" charset="2"/>
              <a:buChar char="Ø"/>
            </a:pPr>
            <a:r>
              <a:rPr lang="en-US" altLang="en-US" sz="2800" i="1" dirty="0" smtClean="0">
                <a:solidFill>
                  <a:prstClr val="black"/>
                </a:solidFill>
              </a:rPr>
              <a:t>Branding,     </a:t>
            </a:r>
            <a:r>
              <a:rPr lang="en-US" altLang="en-US" sz="2800" i="1" dirty="0">
                <a:solidFill>
                  <a:prstClr val="black"/>
                </a:solidFill>
              </a:rPr>
              <a:t>Packaging </a:t>
            </a:r>
            <a:r>
              <a:rPr lang="en-US" altLang="en-US" sz="2800" i="1" dirty="0" smtClean="0">
                <a:solidFill>
                  <a:prstClr val="black"/>
                </a:solidFill>
              </a:rPr>
              <a:t>,   </a:t>
            </a:r>
            <a:r>
              <a:rPr lang="en-US" altLang="en-US" sz="2800" i="1" dirty="0">
                <a:solidFill>
                  <a:prstClr val="black"/>
                </a:solidFill>
              </a:rPr>
              <a:t>Labeling</a:t>
            </a:r>
            <a:endParaRPr lang="en-MY" altLang="en-US" sz="2800" dirty="0">
              <a:solidFill>
                <a:prstClr val="black"/>
              </a:solidFill>
            </a:endParaRPr>
          </a:p>
          <a:p>
            <a:pPr lvl="0">
              <a:buClr>
                <a:srgbClr val="D34817"/>
              </a:buClr>
              <a:buNone/>
            </a:pPr>
            <a:r>
              <a:rPr lang="en-US" altLang="en-US" sz="3200" b="1" dirty="0">
                <a:solidFill>
                  <a:prstClr val="black"/>
                </a:solidFill>
              </a:rPr>
              <a:t>2.The price mix: Includes</a:t>
            </a:r>
            <a:endParaRPr lang="en-MY" altLang="en-US" sz="3200" b="1" dirty="0">
              <a:solidFill>
                <a:prstClr val="black"/>
              </a:solidFill>
            </a:endParaRPr>
          </a:p>
          <a:p>
            <a:pPr lvl="1">
              <a:buClr>
                <a:srgbClr val="D34817"/>
              </a:buClr>
              <a:buFont typeface="Wingdings" pitchFamily="2" charset="2"/>
              <a:buChar char="q"/>
            </a:pPr>
            <a:r>
              <a:rPr lang="en-US" altLang="en-US" sz="2800" i="1" dirty="0" smtClean="0">
                <a:solidFill>
                  <a:prstClr val="black"/>
                </a:solidFill>
              </a:rPr>
              <a:t> </a:t>
            </a:r>
            <a:r>
              <a:rPr lang="en-US" altLang="en-US" sz="2800" b="1" i="1" dirty="0" smtClean="0">
                <a:solidFill>
                  <a:prstClr val="black"/>
                </a:solidFill>
              </a:rPr>
              <a:t>Price </a:t>
            </a:r>
            <a:r>
              <a:rPr lang="en-US" altLang="en-US" sz="2800" b="1" i="1" dirty="0">
                <a:solidFill>
                  <a:prstClr val="black"/>
                </a:solidFill>
              </a:rPr>
              <a:t>polices</a:t>
            </a:r>
            <a:endParaRPr lang="en-MY" altLang="en-US" sz="2800" b="1" dirty="0">
              <a:solidFill>
                <a:prstClr val="black"/>
              </a:solidFill>
            </a:endParaRPr>
          </a:p>
          <a:p>
            <a:pPr lvl="2">
              <a:buClr>
                <a:srgbClr val="9B2D1F"/>
              </a:buClr>
              <a:buFont typeface="Wingdings" pitchFamily="2" charset="2"/>
              <a:buChar char="Ø"/>
            </a:pPr>
            <a:r>
              <a:rPr lang="en-US" altLang="en-US" sz="2800" i="1" dirty="0">
                <a:solidFill>
                  <a:prstClr val="black"/>
                </a:solidFill>
              </a:rPr>
              <a:t>Skimming pricing (Pricing above the market)</a:t>
            </a:r>
            <a:endParaRPr lang="en-MY" altLang="en-US" sz="2800" dirty="0">
              <a:solidFill>
                <a:prstClr val="black"/>
              </a:solidFill>
            </a:endParaRPr>
          </a:p>
          <a:p>
            <a:pPr lvl="2">
              <a:buClr>
                <a:srgbClr val="9B2D1F"/>
              </a:buClr>
              <a:buFont typeface="Wingdings" pitchFamily="2" charset="2"/>
              <a:buChar char="Ø"/>
            </a:pPr>
            <a:r>
              <a:rPr lang="en-US" altLang="en-US" sz="2800" i="1" dirty="0">
                <a:solidFill>
                  <a:prstClr val="black"/>
                </a:solidFill>
              </a:rPr>
              <a:t>Penetration pricing (Pricing below the market)</a:t>
            </a:r>
            <a:endParaRPr lang="en-MY" altLang="en-US" sz="2800" dirty="0">
              <a:solidFill>
                <a:prstClr val="black"/>
              </a:solidFill>
            </a:endParaRPr>
          </a:p>
          <a:p>
            <a:pPr lvl="2">
              <a:buClr>
                <a:srgbClr val="9B2D1F"/>
              </a:buClr>
              <a:buFont typeface="Wingdings" pitchFamily="2" charset="2"/>
              <a:buChar char="Ø"/>
            </a:pPr>
            <a:r>
              <a:rPr lang="en-US" altLang="en-US" sz="2800" i="1" dirty="0">
                <a:solidFill>
                  <a:prstClr val="black"/>
                </a:solidFill>
              </a:rPr>
              <a:t>Premium pricing (Pricing with the market)</a:t>
            </a:r>
            <a:endParaRPr lang="en-MY" altLang="en-US" sz="2800" dirty="0">
              <a:solidFill>
                <a:prstClr val="black"/>
              </a:solidFill>
            </a:endParaRPr>
          </a:p>
          <a:p>
            <a:pPr lvl="1">
              <a:buClr>
                <a:srgbClr val="D34817"/>
              </a:buClr>
              <a:buFont typeface="Wingdings" pitchFamily="2" charset="2"/>
              <a:buChar char="q"/>
            </a:pPr>
            <a:r>
              <a:rPr lang="en-US" altLang="en-US" sz="2800" b="1" i="1" dirty="0" smtClean="0">
                <a:solidFill>
                  <a:prstClr val="black"/>
                </a:solidFill>
              </a:rPr>
              <a:t> Discounts</a:t>
            </a:r>
            <a:endParaRPr lang="en-MY" altLang="en-US" sz="2800" b="1" dirty="0">
              <a:solidFill>
                <a:prstClr val="black"/>
              </a:solidFill>
            </a:endParaRPr>
          </a:p>
          <a:p>
            <a:pPr lvl="2">
              <a:buClr>
                <a:srgbClr val="9B2D1F"/>
              </a:buClr>
              <a:buFont typeface="Wingdings" pitchFamily="2" charset="2"/>
              <a:buChar char="Ø"/>
            </a:pPr>
            <a:r>
              <a:rPr lang="en-US" altLang="en-US" sz="2800" i="1" dirty="0">
                <a:solidFill>
                  <a:prstClr val="black"/>
                </a:solidFill>
              </a:rPr>
              <a:t>Quantity discount   Seasonal discount</a:t>
            </a:r>
            <a:endParaRPr lang="en-MY" altLang="en-US" sz="2800" dirty="0">
              <a:solidFill>
                <a:prstClr val="black"/>
              </a:solidFill>
            </a:endParaRPr>
          </a:p>
          <a:p>
            <a:pPr lvl="2">
              <a:buClr>
                <a:srgbClr val="9B2D1F"/>
              </a:buClr>
              <a:buFont typeface="Wingdings" pitchFamily="2" charset="2"/>
              <a:buChar char="Ø"/>
            </a:pPr>
            <a:r>
              <a:rPr lang="en-US" altLang="en-US" sz="2800" i="1" dirty="0">
                <a:solidFill>
                  <a:prstClr val="black"/>
                </a:solidFill>
              </a:rPr>
              <a:t>Trade discount    Cash discount</a:t>
            </a:r>
            <a:endParaRPr lang="en-MY" altLang="en-US" sz="2800" dirty="0">
              <a:solidFill>
                <a:prstClr val="black"/>
              </a:solidFill>
            </a:endParaRPr>
          </a:p>
          <a:p>
            <a:pPr lvl="1">
              <a:buClr>
                <a:srgbClr val="D34817"/>
              </a:buClr>
              <a:buFont typeface="Wingdings" pitchFamily="2" charset="2"/>
              <a:buChar char="q"/>
            </a:pPr>
            <a:r>
              <a:rPr lang="en-US" altLang="en-US" sz="2800" i="1" dirty="0" smtClean="0">
                <a:solidFill>
                  <a:prstClr val="black"/>
                </a:solidFill>
              </a:rPr>
              <a:t> </a:t>
            </a:r>
            <a:r>
              <a:rPr lang="en-US" altLang="en-US" sz="2800" b="1" i="1" dirty="0" smtClean="0">
                <a:solidFill>
                  <a:prstClr val="black"/>
                </a:solidFill>
              </a:rPr>
              <a:t>Credits</a:t>
            </a:r>
            <a:endParaRPr lang="en-MY" altLang="en-US" sz="2800" b="1" dirty="0">
              <a:solidFill>
                <a:prstClr val="black"/>
              </a:solidFill>
            </a:endParaRPr>
          </a:p>
          <a:p>
            <a:pPr>
              <a:buFont typeface="Wingdings" pitchFamily="2" charset="2"/>
              <a:buChar char="q"/>
            </a:pP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85B313-3D9D-4A70-A591-1C1250C82D51}" type="slidenum">
              <a:rPr kumimoji="0" lang="ar-SA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th-TH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1373814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772400" cy="914400"/>
          </a:xfrm>
        </p:spPr>
        <p:txBody>
          <a:bodyPr/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+mn-lt"/>
              </a:rPr>
              <a:t>Cont…</a:t>
            </a:r>
            <a:endParaRPr lang="en-US" sz="4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143000"/>
            <a:ext cx="7772400" cy="5410200"/>
          </a:xfrm>
        </p:spPr>
        <p:txBody>
          <a:bodyPr/>
          <a:lstStyle/>
          <a:p>
            <a:pPr marL="265113" lvl="0" indent="-265113">
              <a:spcBef>
                <a:spcPct val="0"/>
              </a:spcBef>
              <a:buClrTx/>
              <a:buSzTx/>
              <a:buNone/>
              <a:tabLst>
                <a:tab pos="457200" algn="l"/>
              </a:tabLst>
              <a:defRPr/>
            </a:pPr>
            <a:r>
              <a:rPr lang="en-US" sz="3200" b="1" dirty="0">
                <a:solidFill>
                  <a:prstClr val="black"/>
                </a:solidFill>
                <a:ea typeface="Times New Roman" pitchFamily="18" charset="0"/>
                <a:cs typeface="Arial" panose="020B0604020202020204" pitchFamily="34" charset="0"/>
              </a:rPr>
              <a:t>3. Place mix (Physical distribution mix):</a:t>
            </a:r>
            <a:endParaRPr lang="en-US" sz="3200" b="1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914400" lvl="0" indent="-457200">
              <a:spcBef>
                <a:spcPct val="0"/>
              </a:spcBef>
              <a:buClrTx/>
              <a:buSzTx/>
              <a:buFont typeface="Wingdings" pitchFamily="2" charset="2"/>
              <a:buChar char="Ø"/>
              <a:tabLst>
                <a:tab pos="457200" algn="l"/>
              </a:tabLst>
              <a:defRPr/>
            </a:pPr>
            <a:r>
              <a:rPr lang="en-US" sz="3200" i="1" dirty="0">
                <a:solidFill>
                  <a:prstClr val="black"/>
                </a:solidFill>
                <a:ea typeface="Times New Roman" pitchFamily="18" charset="0"/>
                <a:cs typeface="Arial" panose="020B0604020202020204" pitchFamily="34" charset="0"/>
              </a:rPr>
              <a:t>Channels of distribution</a:t>
            </a:r>
            <a:endParaRPr lang="en-US" sz="32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914400" lvl="0" indent="-457200">
              <a:spcBef>
                <a:spcPct val="0"/>
              </a:spcBef>
              <a:buClrTx/>
              <a:buSzTx/>
              <a:buFont typeface="Wingdings" pitchFamily="2" charset="2"/>
              <a:buChar char="Ø"/>
              <a:tabLst>
                <a:tab pos="457200" algn="l"/>
              </a:tabLst>
              <a:defRPr/>
            </a:pPr>
            <a:r>
              <a:rPr lang="en-US" sz="3200" i="1" dirty="0">
                <a:solidFill>
                  <a:prstClr val="black"/>
                </a:solidFill>
                <a:ea typeface="Times New Roman" pitchFamily="18" charset="0"/>
                <a:cs typeface="Arial" panose="020B0604020202020204" pitchFamily="34" charset="0"/>
              </a:rPr>
              <a:t>Transportation</a:t>
            </a:r>
            <a:endParaRPr lang="en-US" sz="32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914400" lvl="0" indent="-457200">
              <a:spcBef>
                <a:spcPct val="0"/>
              </a:spcBef>
              <a:buClrTx/>
              <a:buSzTx/>
              <a:buFont typeface="Wingdings" pitchFamily="2" charset="2"/>
              <a:buChar char="Ø"/>
              <a:tabLst>
                <a:tab pos="457200" algn="l"/>
              </a:tabLst>
              <a:defRPr/>
            </a:pPr>
            <a:r>
              <a:rPr lang="en-US" sz="3200" i="1" dirty="0">
                <a:solidFill>
                  <a:prstClr val="black"/>
                </a:solidFill>
                <a:ea typeface="Times New Roman" pitchFamily="18" charset="0"/>
                <a:cs typeface="Arial" panose="020B0604020202020204" pitchFamily="34" charset="0"/>
              </a:rPr>
              <a:t>Warehousing</a:t>
            </a:r>
          </a:p>
          <a:p>
            <a:pPr marL="457200" lvl="0" indent="0">
              <a:spcBef>
                <a:spcPct val="0"/>
              </a:spcBef>
              <a:buClrTx/>
              <a:buSzTx/>
              <a:buNone/>
              <a:tabLst>
                <a:tab pos="457200" algn="l"/>
              </a:tabLst>
              <a:defRPr/>
            </a:pPr>
            <a:endParaRPr lang="en-US" sz="32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0" lvl="0" indent="0">
              <a:spcBef>
                <a:spcPct val="0"/>
              </a:spcBef>
              <a:buClrTx/>
              <a:buSzTx/>
              <a:buNone/>
              <a:tabLst>
                <a:tab pos="457200" algn="l"/>
              </a:tabLst>
              <a:defRPr/>
            </a:pPr>
            <a:r>
              <a:rPr lang="en-US" sz="3200" b="1" dirty="0">
                <a:solidFill>
                  <a:prstClr val="black"/>
                </a:solidFill>
                <a:ea typeface="Times New Roman" pitchFamily="18" charset="0"/>
                <a:cs typeface="Arial" panose="020B0604020202020204" pitchFamily="34" charset="0"/>
              </a:rPr>
              <a:t>4. Promotion mix: Includes</a:t>
            </a:r>
            <a:endParaRPr lang="en-US" sz="3200" b="1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985838" lvl="0" indent="-457200">
              <a:spcBef>
                <a:spcPct val="0"/>
              </a:spcBef>
              <a:buClrTx/>
              <a:buSzTx/>
              <a:buFont typeface="Wingdings" pitchFamily="2" charset="2"/>
              <a:buChar char="Ø"/>
              <a:tabLst>
                <a:tab pos="722313" algn="l"/>
              </a:tabLst>
              <a:defRPr/>
            </a:pPr>
            <a:r>
              <a:rPr lang="en-US" sz="3200" i="1" dirty="0">
                <a:solidFill>
                  <a:prstClr val="black"/>
                </a:solidFill>
                <a:ea typeface="Times New Roman" pitchFamily="18" charset="0"/>
                <a:cs typeface="Arial" panose="020B0604020202020204" pitchFamily="34" charset="0"/>
              </a:rPr>
              <a:t>Advertising</a:t>
            </a:r>
            <a:endParaRPr lang="en-US" sz="32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985838" lvl="0" indent="-457200">
              <a:spcBef>
                <a:spcPct val="0"/>
              </a:spcBef>
              <a:buClrTx/>
              <a:buSzTx/>
              <a:buFont typeface="Wingdings" pitchFamily="2" charset="2"/>
              <a:buChar char="Ø"/>
              <a:tabLst>
                <a:tab pos="722313" algn="l"/>
              </a:tabLst>
              <a:defRPr/>
            </a:pPr>
            <a:r>
              <a:rPr lang="en-US" sz="3200" i="1" dirty="0">
                <a:solidFill>
                  <a:prstClr val="black"/>
                </a:solidFill>
                <a:ea typeface="Times New Roman" pitchFamily="18" charset="0"/>
                <a:cs typeface="Arial" panose="020B0604020202020204" pitchFamily="34" charset="0"/>
              </a:rPr>
              <a:t>Personal selling</a:t>
            </a:r>
            <a:endParaRPr lang="en-US" sz="32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985838" lvl="0" indent="-457200">
              <a:spcBef>
                <a:spcPct val="0"/>
              </a:spcBef>
              <a:buClrTx/>
              <a:buSzTx/>
              <a:buFont typeface="Wingdings" pitchFamily="2" charset="2"/>
              <a:buChar char="Ø"/>
              <a:tabLst>
                <a:tab pos="722313" algn="l"/>
              </a:tabLst>
              <a:defRPr/>
            </a:pPr>
            <a:r>
              <a:rPr lang="en-US" sz="3200" i="1" dirty="0">
                <a:solidFill>
                  <a:prstClr val="black"/>
                </a:solidFill>
                <a:ea typeface="Times New Roman" pitchFamily="18" charset="0"/>
                <a:cs typeface="Arial" panose="020B0604020202020204" pitchFamily="34" charset="0"/>
              </a:rPr>
              <a:t>Sales promotion</a:t>
            </a:r>
          </a:p>
          <a:p>
            <a:pPr marL="985838" lvl="0" indent="-457200">
              <a:spcBef>
                <a:spcPct val="0"/>
              </a:spcBef>
              <a:buClrTx/>
              <a:buSzTx/>
              <a:buFont typeface="Wingdings" pitchFamily="2" charset="2"/>
              <a:buChar char="Ø"/>
              <a:tabLst>
                <a:tab pos="722313" algn="l"/>
              </a:tabLst>
              <a:defRPr/>
            </a:pPr>
            <a:r>
              <a:rPr lang="en-US" sz="3200" i="1" dirty="0">
                <a:solidFill>
                  <a:prstClr val="black"/>
                </a:solidFill>
                <a:ea typeface="Times New Roman" pitchFamily="18" charset="0"/>
                <a:cs typeface="Arial" panose="020B0604020202020204" pitchFamily="34" charset="0"/>
              </a:rPr>
              <a:t>Publicity</a:t>
            </a:r>
            <a:r>
              <a:rPr lang="en-US" sz="3200" dirty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</a:p>
          <a:p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85B313-3D9D-4A70-A591-1C1250C82D51}" type="slidenum">
              <a:rPr kumimoji="0" lang="ar-SA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th-TH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599249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Equity">
  <a:themeElements>
    <a:clrScheme name="Custom 1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2062</Words>
  <Application>Microsoft Office PowerPoint</Application>
  <PresentationFormat>On-screen Show (4:3)</PresentationFormat>
  <Paragraphs>333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33</vt:i4>
      </vt:variant>
    </vt:vector>
  </HeadingPairs>
  <TitlesOfParts>
    <vt:vector size="36" baseType="lpstr">
      <vt:lpstr>Equity</vt:lpstr>
      <vt:lpstr>1_Equity</vt:lpstr>
      <vt:lpstr>2_Equity</vt:lpstr>
      <vt:lpstr>Part Four:  Marketing in Business enterprises </vt:lpstr>
      <vt:lpstr>THE MARKETING PERSPECTIVE</vt:lpstr>
      <vt:lpstr>Cont…</vt:lpstr>
      <vt:lpstr>Marketing Strategy</vt:lpstr>
      <vt:lpstr>Strategy options </vt:lpstr>
      <vt:lpstr>THE MARKETING MIX</vt:lpstr>
      <vt:lpstr>THE MARKETING MIX</vt:lpstr>
      <vt:lpstr>Cont…</vt:lpstr>
      <vt:lpstr>Cont…</vt:lpstr>
      <vt:lpstr>I. THE PRODUCT MIX</vt:lpstr>
      <vt:lpstr>I. THE PRODUCT MIX</vt:lpstr>
      <vt:lpstr>I. THE PRODUCT MIX</vt:lpstr>
      <vt:lpstr>I. THE PRODUCT MIX</vt:lpstr>
      <vt:lpstr>I. THE PRODUCT MIX</vt:lpstr>
      <vt:lpstr>I. THE PRODUCT  MIX</vt:lpstr>
      <vt:lpstr>I. THE PRODUCT MIX</vt:lpstr>
      <vt:lpstr>I. THE PRODUCT  MIX</vt:lpstr>
      <vt:lpstr>II. THE PRICE MIX</vt:lpstr>
      <vt:lpstr>II. THE PRICE MIX</vt:lpstr>
      <vt:lpstr>II. THE PRICE MIX</vt:lpstr>
      <vt:lpstr>II. THE PRICE MIX</vt:lpstr>
      <vt:lpstr>II. THE PRICE MIX</vt:lpstr>
      <vt:lpstr>III.  PLACE MIX</vt:lpstr>
      <vt:lpstr>III.  PLACE MIX</vt:lpstr>
      <vt:lpstr>III.  PLACE MIX</vt:lpstr>
      <vt:lpstr>IV. PROMOTION MIX</vt:lpstr>
      <vt:lpstr>IV. PROMOTION MIX</vt:lpstr>
      <vt:lpstr>IV. PROMOTION MIX</vt:lpstr>
      <vt:lpstr>IV. PROMOTION MIX</vt:lpstr>
      <vt:lpstr>MARKET SEGMENTATION</vt:lpstr>
      <vt:lpstr>Cont…</vt:lpstr>
      <vt:lpstr>Market Research</vt:lpstr>
      <vt:lpstr>End of Lecture Four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24</cp:revision>
  <dcterms:created xsi:type="dcterms:W3CDTF">2020-02-16T17:34:20Z</dcterms:created>
  <dcterms:modified xsi:type="dcterms:W3CDTF">2020-03-02T17:44:19Z</dcterms:modified>
</cp:coreProperties>
</file>