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82" r:id="rId13"/>
    <p:sldId id="281" r:id="rId14"/>
    <p:sldId id="278" r:id="rId15"/>
    <p:sldId id="280" r:id="rId16"/>
    <p:sldId id="279" r:id="rId17"/>
    <p:sldId id="277" r:id="rId18"/>
    <p:sldId id="276" r:id="rId19"/>
    <p:sldId id="275" r:id="rId20"/>
    <p:sldId id="274" r:id="rId21"/>
    <p:sldId id="273" r:id="rId22"/>
    <p:sldId id="272" r:id="rId23"/>
    <p:sldId id="271" r:id="rId24"/>
    <p:sldId id="270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C5D00-AA6D-479A-9DA8-8CEE32426E7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A9575-C1C5-4F45-843E-B37CCB4F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9575-C1C5-4F45-843E-B37CCB4F7F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4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073B-0A49-475C-9299-A95BF16AEB21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5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833F-9F47-4712-AEBC-00B83648B113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0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FDE-EBB8-40FF-A837-A1EEFC1C8ED7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5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11AC-0498-405A-A091-09A20C59E2A1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2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10-BBDC-4A5A-9C82-E9CAC6267DED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2E7B-F8EF-4487-8BD8-1DE1D0623DFB}" type="datetime1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9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9E2-0F4A-4E7B-85E9-C9F0057A934F}" type="datetime1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AB6B-9380-4972-9124-9D1C5472222C}" type="datetime1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8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F868-DCE4-4A77-BC36-C694DF3C7FD9}" type="datetime1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6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2AC4-AFF6-4EC3-A6CA-08569D4A8564}" type="datetime1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11E6-5267-4449-AD86-5268BE549B09}" type="datetime1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3CD1-4C85-41E5-8739-F27AF2E84606}" type="datetime1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09DE-A89F-4E00-BCA6-430C37EC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9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5410200" cy="1219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Chapter 5</a:t>
            </a: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Elements of maintenance 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3434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Broadly speaking, the elements of maintenance technology can be classified as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Attendance (operation),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servicing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repair. </a:t>
            </a:r>
            <a:endParaRPr lang="en-US" sz="28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5.1. Attendance (Operation)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Attendance is the right way of avoiding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 - operation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which influences the damages and indirectly the maintenance.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171" y="411701"/>
            <a:ext cx="2905836" cy="614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Medium repair</a:t>
            </a: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(One or several elements)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53585" y="2548099"/>
            <a:ext cx="3048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Assemb</a:t>
            </a:r>
            <a:r>
              <a:rPr lang="en-US" dirty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ing of already </a:t>
            </a:r>
          </a:p>
          <a:p>
            <a:pPr lvl="0" algn="ctr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Repaired elements</a:t>
            </a:r>
            <a:endParaRPr lang="en-US" dirty="0">
              <a:solidFill>
                <a:prstClr val="black"/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1" y="40660"/>
            <a:ext cx="4050540" cy="953919"/>
            <a:chOff x="1524001" y="40660"/>
            <a:chExt cx="4050540" cy="953919"/>
          </a:xfrm>
        </p:grpSpPr>
        <p:sp>
          <p:nvSpPr>
            <p:cNvPr id="6" name="Content Placeholder 4"/>
            <p:cNvSpPr txBox="1">
              <a:spLocks/>
            </p:cNvSpPr>
            <p:nvPr/>
          </p:nvSpPr>
          <p:spPr>
            <a:xfrm>
              <a:off x="3136141" y="372468"/>
              <a:ext cx="2438400" cy="62211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General overhaul</a:t>
              </a:r>
              <a:br>
                <a:rPr lang="en-US" sz="20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(Nearly all elements)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530824" y="216089"/>
              <a:ext cx="30480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524001" y="216092"/>
              <a:ext cx="0" cy="1563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4572000" y="216091"/>
              <a:ext cx="6824" cy="15637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45475" y="40660"/>
              <a:ext cx="0" cy="15637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Content Placeholder 4"/>
          <p:cNvSpPr txBox="1">
            <a:spLocks/>
          </p:cNvSpPr>
          <p:nvPr/>
        </p:nvSpPr>
        <p:spPr>
          <a:xfrm>
            <a:off x="1692891" y="1530729"/>
            <a:ext cx="2404849" cy="477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Minimum repair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731827" y="1355916"/>
            <a:ext cx="0" cy="1748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770496" y="2392717"/>
            <a:ext cx="0" cy="18291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ontent Placeholder 4"/>
          <p:cNvSpPr txBox="1">
            <a:spLocks/>
          </p:cNvSpPr>
          <p:nvPr/>
        </p:nvSpPr>
        <p:spPr>
          <a:xfrm>
            <a:off x="1719617" y="2575634"/>
            <a:ext cx="2542464" cy="426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Exchange repair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763672" y="3170547"/>
            <a:ext cx="0" cy="178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3348820"/>
            <a:ext cx="30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ontent Placeholder 4"/>
          <p:cNvSpPr txBox="1">
            <a:spLocks/>
          </p:cNvSpPr>
          <p:nvPr/>
        </p:nvSpPr>
        <p:spPr>
          <a:xfrm>
            <a:off x="228599" y="3657600"/>
            <a:ext cx="224050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Single repair </a:t>
            </a:r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159223" y="4876800"/>
            <a:ext cx="2331492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Decentralized </a:t>
            </a:r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183106" y="5949855"/>
            <a:ext cx="2331492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Manual 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066800" y="3348820"/>
            <a:ext cx="0" cy="30878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121624" y="3348820"/>
            <a:ext cx="1" cy="30878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ontent Placeholder 4"/>
          <p:cNvSpPr txBox="1">
            <a:spLocks/>
          </p:cNvSpPr>
          <p:nvPr/>
        </p:nvSpPr>
        <p:spPr>
          <a:xfrm>
            <a:off x="3214048" y="3657600"/>
            <a:ext cx="224050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Repair in series</a:t>
            </a:r>
          </a:p>
        </p:txBody>
      </p:sp>
      <p:sp>
        <p:nvSpPr>
          <p:cNvPr id="41" name="Content Placeholder 4"/>
          <p:cNvSpPr txBox="1">
            <a:spLocks/>
          </p:cNvSpPr>
          <p:nvPr/>
        </p:nvSpPr>
        <p:spPr>
          <a:xfrm>
            <a:off x="3141828" y="4851779"/>
            <a:ext cx="224050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Centralized </a:t>
            </a:r>
          </a:p>
        </p:txBody>
      </p:sp>
      <p:sp>
        <p:nvSpPr>
          <p:cNvPr id="42" name="Content Placeholder 4"/>
          <p:cNvSpPr txBox="1">
            <a:spLocks/>
          </p:cNvSpPr>
          <p:nvPr/>
        </p:nvSpPr>
        <p:spPr>
          <a:xfrm>
            <a:off x="3141828" y="5873655"/>
            <a:ext cx="224050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Industrial 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4129587" y="4697389"/>
            <a:ext cx="1" cy="1543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256396" y="5679743"/>
            <a:ext cx="1" cy="1882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066798" y="4697389"/>
            <a:ext cx="0" cy="1543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219200" y="5679743"/>
            <a:ext cx="0" cy="26343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658134" y="5893389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Division and type of labor  involved</a:t>
            </a:r>
            <a:endParaRPr lang="en-US" dirty="0">
              <a:solidFill>
                <a:prstClr val="black"/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791200" y="4971913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        Territorial </a:t>
            </a:r>
            <a:endParaRPr lang="en-US" dirty="0">
              <a:solidFill>
                <a:prstClr val="black"/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664958" y="330904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Number of elements of a system involved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42212" y="1530513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Emergency repair</a:t>
            </a:r>
            <a:endParaRPr lang="en-US" dirty="0">
              <a:solidFill>
                <a:prstClr val="black"/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1081588" y="4691134"/>
            <a:ext cx="30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743200" y="4512861"/>
            <a:ext cx="0" cy="1782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219200" y="5679743"/>
            <a:ext cx="304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745475" y="5501470"/>
            <a:ext cx="0" cy="1782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791200" y="3754683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? </a:t>
            </a:r>
            <a:endParaRPr lang="en-US" sz="2400" b="1" dirty="0">
              <a:solidFill>
                <a:prstClr val="black"/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645589" y="3751987"/>
            <a:ext cx="244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b="1" dirty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767913" y="375198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b="1" dirty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Chapter 6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strategies/ systems/ types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decision making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35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Almost every business/industry has some sort of maintenance program for its physical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assets,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Maintenance strategies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Systematic approach for identifying effective PM tasks for items in accordance with a set of specific procedure,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Aims to sustain or extend useful life by controlling degradation to an acceptable level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Actions performed periodically prior  to function frailer to achieve desired safety or reliability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7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Why Maintenance strategies???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Reducing asset failure 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Reducing Downtime 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Minimizing repair cost 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Extending asset life ,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615" y="-27296"/>
            <a:ext cx="8229600" cy="885422"/>
          </a:xfrm>
        </p:spPr>
        <p:txBody>
          <a:bodyPr/>
          <a:lstStyle/>
          <a:p>
            <a:pPr algn="r"/>
            <a:r>
              <a:rPr lang="en-US" dirty="0" smtClean="0"/>
              <a:t>Cont.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8126"/>
            <a:ext cx="8229600" cy="5268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Maintenance strategies or methodologies have been developed, mainly basing on;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Time for doing maintenance,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Frequency of maintenance,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Quality of maintenance,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Complexity,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sophistication of equipment's , and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 of total assets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47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6.1 Basis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selecting maintenance strategies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Maintenance  strategies/  types/  systems  are methodologies  and  software  programs  which balance  maintenance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against  the  impact  of plant failure.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 optimizing  equipment  maintenance  strategies against  both  targets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availability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 the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penalty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of failure, you can optimize your asset life-cycle costs.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0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6.2 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easons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evaluating and selecting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maintenance strategies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Which set of tasks that should be performed and their frequency,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Maybe need of different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mix of tasks is needed to maintain reliability,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Maybe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minimum number of staff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not possible to perform all tasks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related to maintenance and only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most effective tasks are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selected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60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609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410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plant operators may want to reduce maintenance expenditures without elevating risk 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resulting strategy must strike a balance between maintenance cost and plant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reliability,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evaluation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develops tools and techniques for determining the best mix of maintenance tasks.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89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164" y="0"/>
            <a:ext cx="8620836" cy="762000"/>
          </a:xfrm>
        </p:spPr>
        <p:txBody>
          <a:bodyPr/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56176" cy="56388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element of the maintenance strategy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prioritizing maintenance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 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good  maintenance  strategy  must  have  an integrated  information  system  for  interacting  with all concerned areas such as shown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below.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5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Integrated information systems for maintenance strategy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990600"/>
            <a:ext cx="8458200" cy="5259989"/>
            <a:chOff x="228600" y="990600"/>
            <a:chExt cx="8458200" cy="5259989"/>
          </a:xfrm>
        </p:grpSpPr>
        <p:sp>
          <p:nvSpPr>
            <p:cNvPr id="6" name="Rectangle 5"/>
            <p:cNvSpPr/>
            <p:nvPr/>
          </p:nvSpPr>
          <p:spPr>
            <a:xfrm>
              <a:off x="228600" y="1013346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Work procedure </a:t>
              </a:r>
              <a:br>
                <a:rPr lang="en-US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(maintenance &amp; operation)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2133600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Problems defects &amp; fault reports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127" y="3262532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Work schedules, job orders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9377" y="4343400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Work history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9377" y="5488589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Assets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200" y="3276897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Maintenance strategy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Or program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72200" y="990600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driving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2133600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Purchasing 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3262532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Inventing 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72200" y="4343400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Finance 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72200" y="5488589"/>
              <a:ext cx="25146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Contractors &amp; other externals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endCxn id="6" idx="3"/>
            </p:cNvCxnSpPr>
            <p:nvPr/>
          </p:nvCxnSpPr>
          <p:spPr>
            <a:xfrm flipH="1" flipV="1">
              <a:off x="2743200" y="1394346"/>
              <a:ext cx="381000" cy="18825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1"/>
            </p:cNvCxnSpPr>
            <p:nvPr/>
          </p:nvCxnSpPr>
          <p:spPr>
            <a:xfrm flipH="1">
              <a:off x="2762727" y="3657897"/>
              <a:ext cx="361473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43200" y="2514601"/>
              <a:ext cx="381000" cy="941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3"/>
            </p:cNvCxnSpPr>
            <p:nvPr/>
          </p:nvCxnSpPr>
          <p:spPr>
            <a:xfrm flipV="1">
              <a:off x="2793977" y="4024533"/>
              <a:ext cx="330223" cy="1845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793977" y="3810000"/>
              <a:ext cx="330223" cy="914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638800" y="1371601"/>
              <a:ext cx="533400" cy="1890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1"/>
            </p:cNvCxnSpPr>
            <p:nvPr/>
          </p:nvCxnSpPr>
          <p:spPr>
            <a:xfrm flipH="1" flipV="1">
              <a:off x="5638800" y="3987039"/>
              <a:ext cx="533400" cy="188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4" idx="1"/>
            </p:cNvCxnSpPr>
            <p:nvPr/>
          </p:nvCxnSpPr>
          <p:spPr>
            <a:xfrm flipH="1">
              <a:off x="5638800" y="3643532"/>
              <a:ext cx="533400" cy="14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38800" y="2514602"/>
              <a:ext cx="548754" cy="941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5" idx="1"/>
            </p:cNvCxnSpPr>
            <p:nvPr/>
          </p:nvCxnSpPr>
          <p:spPr>
            <a:xfrm flipH="1" flipV="1">
              <a:off x="5654154" y="3810001"/>
              <a:ext cx="518046" cy="914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11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97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6.3 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maintenance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0360"/>
            <a:ext cx="8229600" cy="53158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Selection of maintenance systems/strategies has to be made depending on:-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need,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Complexity,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reliability needed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considering techno- economics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Most of the commonly used strategies can be grouped as shown:-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7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639762"/>
          </a:xfrm>
        </p:spPr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fundamentals for the use of any technical means of production are:-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•Proper use of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operating instruction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provided in operators manuals;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•Proper use of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service instructions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given in service instructions; and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•Following proper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maintenance procedures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instructions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as outlined in maintenance manuals.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762000"/>
          </a:xfrm>
        </p:spPr>
        <p:txBody>
          <a:bodyPr/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762000"/>
            <a:ext cx="8839200" cy="5943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6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0" y="0"/>
            <a:ext cx="910988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6.3.1 Breakdown 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 emergency maintenance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>
              <a:lnSpc>
                <a:spcPct val="17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such maintenance, repair is done after failure has already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occurred,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the equipment fails to perform designated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functions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comes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break, any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maintenance or repair job is taken.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58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943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may work well in a small factory/plant, where</a:t>
            </a: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of equipment are few,</a:t>
            </a: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Equipment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are simple and repair does not call for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experts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or special tools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/ tackles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sudden stoppage/ failure of the equipment will not cause severe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In terms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of delivery commitment or further damage to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other components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sudden failure will not cause any severe safety or  environmental hazards.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57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36"/>
            <a:ext cx="9144000" cy="67556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6.3.2 Corrective 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maintenance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Corrective maintenance means action for correcting or restoring a failed unit (or unit going to fail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scope is very vast and may include different types of actions,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as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small actions like typical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adjustments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minor repairs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minor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redesign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mostly unplanned action, but may include few planned/ scheduled actions.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68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Actions in corrective maintenance may be subdivided, according to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priority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Emergency work, high priority, generally offline, i.e. after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stopping the equipment. Giving normally less than 24 hours notice to take up the job,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Deferred works-jobs of lower order priority; generally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off-line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to eliminate / reduce repetitive break downs, and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Specific reconditioning or redesign jobs, generally small or medium in volumes.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03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914400"/>
            <a:ext cx="7239000" cy="4800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3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........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ualification 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operators, maintenance 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personnel  and 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managements are necessary  .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Proper attendance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avoids subjective damages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minimizes objective damages.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685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5.2. </a:t>
            </a: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Service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Servicing  of  a  machine  is  important  in 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decelerating wear 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damage  of  machine  parts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Important measures to be taken in servicing are:-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leaning,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lubricating and 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Adjusting.</a:t>
            </a:r>
          </a:p>
          <a:p>
            <a:pPr marL="0" indent="0" algn="just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5.2.1. Cleaning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Penetration  of  dust,  dirt  deposited,  etc.  accelerate  the wear  processes  and  corrosion  of  machine  components.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Hence  cleaning  makes  the  preliminary  maintenance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element.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Cleaning  should  be  done  in  short  time  intervals  and  the means  used  for  cleaning  should  not  be  corrosive  and should not damage paints, working surfaces,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983163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cleaning purposes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detergents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can be used, but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compatibility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the working environment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given due attention. 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Accessories like water jet, steam jet or compressed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 be used to assist cleaning of machinery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5.2.2 lubricating 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lubricant  has  the  task  of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reducing  friction between  mating  surfaces  with  relative  motion,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Rules for lubricating include:-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Use the right lubricant and the specified amount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Complete replacement of lubricant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Avoiding contaminants at the point of lubrication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5456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•In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applying lubricants, taking good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care of filters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great importance.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•The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task of filters is to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separate wear products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contaminants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the lubricant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reduce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wear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process.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Different types of oil filters, air filters, restrainers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used.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76200"/>
            <a:ext cx="3124200" cy="4572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5.3. Repairs 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Repair is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totality of measures of restoration with the aim of determined final state, or quality, or condition of equipment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Classification of repair activities is based on various consideration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These considerations are:-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Time related breakdown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Number of elements involved in the repair task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Nature of repair activity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Territorial, or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Labor involved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</p:spPr>
        <p:txBody>
          <a:bodyPr>
            <a:normAutofit/>
          </a:bodyPr>
          <a:lstStyle/>
          <a:p>
            <a:pPr algn="just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classification of repair activities are outlined in the chart below:-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3282" y="1583097"/>
            <a:ext cx="3396587" cy="635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Kinds of repair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31576" y="2215443"/>
            <a:ext cx="0" cy="350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90602" y="2580479"/>
            <a:ext cx="25907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07076" y="2942797"/>
            <a:ext cx="161271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Preventive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33700" y="2971800"/>
            <a:ext cx="1676400" cy="442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corrective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990602" y="2580479"/>
            <a:ext cx="0" cy="350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81400" y="2580479"/>
            <a:ext cx="0" cy="391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16090" y="4719847"/>
            <a:ext cx="2222310" cy="734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Individual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element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33700" y="4719847"/>
            <a:ext cx="2057400" cy="734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Complex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Several elements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327245" y="4369554"/>
            <a:ext cx="2635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27245" y="4369554"/>
            <a:ext cx="0" cy="350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9" idx="0"/>
          </p:cNvCxnSpPr>
          <p:nvPr/>
        </p:nvCxnSpPr>
        <p:spPr>
          <a:xfrm>
            <a:off x="3962400" y="4369554"/>
            <a:ext cx="0" cy="350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71950" y="4023805"/>
            <a:ext cx="0" cy="350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343400" y="2581615"/>
            <a:ext cx="4612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Time related to breakdown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800" y="4544700"/>
            <a:ext cx="358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Lucida Calligraphy" pitchFamily="66" charset="0"/>
                <a:cs typeface="Times New Roman" pitchFamily="18" charset="0"/>
              </a:rPr>
              <a:t>Number of elements of a system involved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9DE-A89F-4E00-BCA6-430C37ECFC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1163</Words>
  <Application>Microsoft Office PowerPoint</Application>
  <PresentationFormat>On-screen Show (4:3)</PresentationFormat>
  <Paragraphs>172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Courier New</vt:lpstr>
      <vt:lpstr>Lucida Calligraphy</vt:lpstr>
      <vt:lpstr>Times New Roman</vt:lpstr>
      <vt:lpstr>Wingdings</vt:lpstr>
      <vt:lpstr>Office Theme</vt:lpstr>
      <vt:lpstr>Chapter 5: Elements of maintenance </vt:lpstr>
      <vt:lpstr>......cont’d</vt:lpstr>
      <vt:lpstr>........cont’d</vt:lpstr>
      <vt:lpstr>5.2. Service </vt:lpstr>
      <vt:lpstr>.....cont’d</vt:lpstr>
      <vt:lpstr>5.2.2 lubricating </vt:lpstr>
      <vt:lpstr>......cont’d</vt:lpstr>
      <vt:lpstr>5.3. Repairs </vt:lpstr>
      <vt:lpstr>The classification of repair activities are outlined in the chart below:-</vt:lpstr>
      <vt:lpstr>PowerPoint Presentation</vt:lpstr>
      <vt:lpstr>Chapter 6: Maintenance strategies/ systems/ types decision making </vt:lpstr>
      <vt:lpstr>Why Maintenance strategies??? </vt:lpstr>
      <vt:lpstr>Cont. ..</vt:lpstr>
      <vt:lpstr>6.1 Basis of selecting maintenance strategies</vt:lpstr>
      <vt:lpstr>6.2  Reasons for evaluating and selecting  maintenance strategies</vt:lpstr>
      <vt:lpstr>Cont..</vt:lpstr>
      <vt:lpstr>Cont..</vt:lpstr>
      <vt:lpstr>          Integrated information systems for maintenance strategy  </vt:lpstr>
      <vt:lpstr>6.3 types of maintenance </vt:lpstr>
      <vt:lpstr>Cont..</vt:lpstr>
      <vt:lpstr>6.3.1 Breakdown or emergency maintenance</vt:lpstr>
      <vt:lpstr>Cont..</vt:lpstr>
      <vt:lpstr>6.3.2 Corrective maintenance</vt:lpstr>
      <vt:lpstr>Actions in corrective maintenance may be subdivided, according to priority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Elements of maintenance</dc:title>
  <dc:creator>Mesfin</dc:creator>
  <cp:lastModifiedBy>Ethiopia</cp:lastModifiedBy>
  <cp:revision>77</cp:revision>
  <dcterms:created xsi:type="dcterms:W3CDTF">2018-04-02T09:55:19Z</dcterms:created>
  <dcterms:modified xsi:type="dcterms:W3CDTF">2020-03-15T10:07:23Z</dcterms:modified>
</cp:coreProperties>
</file>