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3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90" r:id="rId18"/>
    <p:sldId id="291" r:id="rId19"/>
    <p:sldId id="285" r:id="rId20"/>
    <p:sldId id="286" r:id="rId21"/>
    <p:sldId id="287" r:id="rId22"/>
    <p:sldId id="288" r:id="rId23"/>
    <p:sldId id="284" r:id="rId24"/>
    <p:sldId id="270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2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1ECF-E702-4AFA-AB98-7F530A7F5057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3CD96-EA8A-4D72-AD9C-8E7A18001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CD96-EA8A-4D72-AD9C-8E7A18001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CD96-EA8A-4D72-AD9C-8E7A180019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3CD96-EA8A-4D72-AD9C-8E7A180019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9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95BF-9DBB-49D3-AD03-D93C7D3E225F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A9D-1951-4AD5-ACB8-1F192A44DD82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731D-FA36-4A62-AB95-4BE7A21BAD65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10A9-4702-463C-8BB3-E7B73FE5D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2940-EA01-464A-8B7E-09BD335BD1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0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B4D0-0DBA-41D0-870E-924ED009E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BCCF-F881-4C04-BA18-CAB2264A9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5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555-28C3-4607-BA3A-07BBEE8F0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1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FBC1-AEEF-4C8D-930E-D013EECDB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1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2C92-1270-4840-B1E4-AF485AF082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2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751-E9A4-4FC5-87D1-B56EE088E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751-C635-4BDC-B2BC-88C5FAA653AB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7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EC2F-0C21-4008-855E-9204ED7B3B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6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C4CF-9D31-4C0E-91E7-8D9E53DE10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0E3A-47CA-4BE2-98FE-72168A1741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6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8CD5-036B-41F9-8E2D-5B9282615A69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A56E-D64E-4ADB-BC95-0E235E68FABD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A6E7-9913-439D-A466-890EED8B4DA7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3863-18C4-492F-8918-238F43B3EF76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1B69-7C90-4445-9AD2-F633BD699677}" type="datetime1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21A3-F255-4684-951A-02B620427E79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65F-02A0-4783-9487-B28884C86CB9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4CE4-6276-4255-9761-00B1C2C2EDF5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A324-A962-4049-8AD5-8738626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C1A4-9C1A-4271-B14C-04D1A63321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257800"/>
            <a:ext cx="8077199" cy="1154113"/>
          </a:xfrm>
        </p:spPr>
        <p:txBody>
          <a:bodyPr>
            <a:normAutofit/>
          </a:bodyPr>
          <a:lstStyle/>
          <a:p>
            <a:pPr marL="182880">
              <a:lnSpc>
                <a:spcPct val="150000"/>
              </a:lnSpc>
              <a:defRPr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Maintenance And installation of 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machinery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57200" y="381000"/>
            <a:ext cx="86868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DEBRE MARKOS UNIVERSITY</a:t>
            </a:r>
            <a:b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INSTITUTE OF TECHNOLOGY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MECH</a:t>
            </a:r>
            <a:r>
              <a:rPr lang="en-US" sz="2000" b="1" dirty="0">
                <a:solidFill>
                  <a:prstClr val="black"/>
                </a:solidFill>
              </a:rPr>
              <a:t>ANICAL ENGINEERING </a:t>
            </a:r>
            <a:r>
              <a:rPr lang="en-US" sz="2000" b="1" dirty="0" smtClean="0">
                <a:solidFill>
                  <a:prstClr val="black"/>
                </a:solidFill>
              </a:rPr>
              <a:t>DEPARTMENT</a:t>
            </a:r>
          </a:p>
          <a:p>
            <a:pPr eaLnBrk="1" hangingPunct="1">
              <a:lnSpc>
                <a:spcPct val="150000"/>
              </a:lnSpc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Instructor: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Endalk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B . (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Msc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13E5-896B-4B45-8693-7AD6AB17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5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6918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480311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842118" cy="249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429000"/>
            <a:ext cx="25717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34290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Caused due to miss alignment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55626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Thrust bearing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228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Characteristics of damages in  Anti Friction bearings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177984"/>
              </p:ext>
            </p:extLst>
          </p:nvPr>
        </p:nvGraphicFramePr>
        <p:xfrm>
          <a:off x="76200" y="381000"/>
          <a:ext cx="8991600" cy="629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326"/>
                <a:gridCol w="6073274"/>
              </a:tblGrid>
              <a:tr h="55298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Damage characteristics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Reasons for damage</a:t>
                      </a:r>
                    </a:p>
                  </a:txBody>
                  <a:tcPr/>
                </a:tc>
              </a:tr>
              <a:tr h="9723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 Running out of roundness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Damage at the rings (pitting, rippling)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Contamination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roundness   Too much bearing clearance</a:t>
                      </a:r>
                    </a:p>
                  </a:txBody>
                  <a:tcPr/>
                </a:tc>
              </a:tr>
              <a:tr h="6806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 Uncommon running noise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2.1. howling, whistling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Too small bearing clearance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402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2.2. Unequal noise: rattling, scrabbling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Too big bearing clearance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Damage on racing tracks (pitting, toughening,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impressions)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Contamination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Too viscous lubricant</a:t>
                      </a:r>
                    </a:p>
                  </a:txBody>
                  <a:tcPr/>
                </a:tc>
              </a:tr>
              <a:tr h="125443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2.3. gradual change of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Changing of effective bearing clearance (caused by change in temperature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Fast fatigue process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Fast arising of impressions</a:t>
                      </a:r>
                    </a:p>
                  </a:txBody>
                  <a:tcPr/>
                </a:tc>
              </a:tr>
              <a:tr h="90481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 High temperature 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 3.1. Overheating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Too small bearing clearance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Insufficient lubricant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Excessive lubricant </a:t>
                      </a:r>
                    </a:p>
                  </a:txBody>
                  <a:tcPr/>
                </a:tc>
              </a:tr>
              <a:tr h="65322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 3.2.Sudden increase in  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temperature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Lack of lubricant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Fast arising of pitting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8000" cy="5334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Preventing the damage using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lubricant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05800" cy="57912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Bearings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may be lubricated with grease or with oil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depending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on working temperature, Speed, load,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bearing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design and housing design. The general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guidelines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for use of lubrication in bearings are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outlined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below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:-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Grease </a:t>
                </a:r>
                <a:r>
                  <a:rPr lang="en-US" sz="2400" b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is used </a:t>
                </a:r>
                <a:r>
                  <a:rPr lang="en-US" sz="24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for:-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Low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temperature up to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Lower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speed factors up to 300,000 [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𝑚𝑚 𝑟𝑒𝑣/𝑚𝑖𝑛],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Low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to moderate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loads 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Radial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ball and roller bearings, and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Relatively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simpler housing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design.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05800" cy="5791200"/>
              </a:xfrm>
              <a:blipFill rotWithShape="1">
                <a:blip r:embed="rId2"/>
                <a:stretch>
                  <a:fillRect l="-1101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77200" cy="334962"/>
          </a:xfrm>
        </p:spPr>
        <p:txBody>
          <a:bodyPr>
            <a:normAutofit fontScale="90000"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......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457200"/>
                <a:ext cx="8077200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Oils </a:t>
                </a:r>
                <a:r>
                  <a:rPr lang="en-US" sz="2400" b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are used 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bearing temperature up to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C,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With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higher speed factors up to 500, 000 [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𝑚𝑚 𝑟𝑒𝑣/𝑚𝑖𝑛]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all types of bearing designs, and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Complex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housing design.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Generally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the grease should not fill more than three-quarters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the total available free space in the cover.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When oils are applied to lubricate bearings, bath or splash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system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may be used for low speeds; pressure calculating and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oil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mist systems are used for high speeds.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57200"/>
                <a:ext cx="8077200" cy="6019800"/>
              </a:xfrm>
              <a:blipFill rotWithShape="1">
                <a:blip r:embed="rId2"/>
                <a:stretch>
                  <a:fillRect l="-1208" r="-2189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3886200" cy="6096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3.3 Gear Damages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9831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gear pair has not failed until it can no longer be run.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condition is reached when any one or both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following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occurred:-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One or more teeth have broken away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preventing transmission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Teeth are so badly damaged or worn-out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unacceptable vibration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noise are set up when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runs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381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Typical failures of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gear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39073"/>
              </p:ext>
            </p:extLst>
          </p:nvPr>
        </p:nvGraphicFramePr>
        <p:xfrm>
          <a:off x="152400" y="609600"/>
          <a:ext cx="8763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438150"/>
                <a:gridCol w="2686050"/>
                <a:gridCol w="16764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Gear failure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Characteristics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Causes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Remedies </a:t>
                      </a: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Surface fatigue (pitting)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Progressive Pitting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Pits continue to form with persistent running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Rapid increase may large pieces of teeth breaking away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Continuous line of pitting reduces bending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resistance in the affected tooth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Over-stressing of gear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Material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Remove cause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of overload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(e.g. correct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alignment)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b. Deddendum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attrition 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Dedendum covered by 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large number of small pits (with mat appearance) formation of a step at the pitch after a continued running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Possibly vibration in the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gear unit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Use of more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viscous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lubricant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...cont’d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530305"/>
              </p:ext>
            </p:extLst>
          </p:nvPr>
        </p:nvGraphicFramePr>
        <p:xfrm>
          <a:off x="304800" y="533400"/>
          <a:ext cx="86868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90800"/>
                <a:gridCol w="228600"/>
                <a:gridCol w="2381250"/>
                <a:gridCol w="133350"/>
                <a:gridCol w="2209800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Scuffing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a. Light 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scuffing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Tooth surfaces appear dull and slightly rough in comparison with un-affected areas</a:t>
                      </a:r>
                    </a:p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Wear in the direction of sliding at the tip and root of the engaging teeth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Disruption of the lubricant film with the gear tooth surfaces temperature reaching critical temperature of lubricating oil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Use of high grade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oils with higher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5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b. Heavy </a:t>
                      </a:r>
                    </a:p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scuffing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Tooth surfaces severely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roughened as a result of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unchecked adhesive wear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Use of low viscous oils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Shortage of lubricant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Avoid repeated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light scuffing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Abrasive wear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a. Foreign </a:t>
                      </a:r>
                    </a:p>
                    <a:p>
                      <a:pPr algn="just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matter in oil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Grooves are cut in the tooth flanks in the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direction of the sliding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Dirt falling in an open gear Inadequate initial gear cleaning 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Dislodged scale in oil supply pipes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just">
                        <a:buFont typeface="Wingdings" pitchFamily="2" charset="2"/>
                        <a:buChar char="ü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clean lubricant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Prevent dirt from entering system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periodic flushing of gear unit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22844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638800" cy="1066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Repair of transmission gears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Un-uniform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tooth wear on one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side-Turn over by 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- So that the other face would be the working face.</a:t>
                </a:r>
              </a:p>
              <a:p>
                <a:pPr marL="0" indent="0" algn="just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 Broken teeth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-Weld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using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template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Cracked/damaged rim or bore of gear wheel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- Replace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or weld the rim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1455" t="-1348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008" y="381000"/>
            <a:ext cx="5706792" cy="5334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3.4 Damages of friction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surfaces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90" y="12727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surfaces of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clutches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brakes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usually fail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and/or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deformation.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124200"/>
            <a:ext cx="26860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6" y="2757685"/>
            <a:ext cx="5354614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12" y="6128987"/>
            <a:ext cx="804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clutch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typical brake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6248400" cy="1371599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Chapter three</a:t>
            </a:r>
            <a:br>
              <a:rPr lang="en-US" sz="2800" b="1" dirty="0">
                <a:latin typeface="Times New Roman" panose="02020603050405020304" pitchFamily="18" charset="0"/>
                <a:ea typeface="+mn-ea"/>
                <a:cs typeface="Times New Roman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Typical Damages of machine </a:t>
            </a:r>
            <a:r>
              <a:rPr lang="en-US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82972"/>
            <a:ext cx="8382000" cy="524642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3.1. Sliding bearings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damage in sliding bearings is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Static loads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whereas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dynamic loads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fatigue.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cases where lubricant contains corrosion stimulating substances like acids produced by aging lubricant, water leaking in lubricant, etc. , corrosion also becomes an important damage.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4648200" cy="30480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Brake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damages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Brake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metal surface failures, their characteristics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causes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34230"/>
              </p:ext>
            </p:extLst>
          </p:nvPr>
        </p:nvGraphicFramePr>
        <p:xfrm>
          <a:off x="152400" y="914400"/>
          <a:ext cx="8839201" cy="572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11"/>
                <a:gridCol w="3023937"/>
                <a:gridCol w="4109453"/>
              </a:tblGrid>
              <a:tr h="772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Failure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Characteristics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Causes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2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Heat spotting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Heat spotted areas with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reddish brown color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Distortion causing heavily loaded contact on a small area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Uncomfortable mating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6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Crazing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Randomly oriented cracks on the rubbing surface of 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mating component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Overheating 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Repeated stress cycling from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comp. to tension (heating and cooling)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998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Scoring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Scratches of the rubbing path in the line of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movement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Too soft metal for the friction material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Abrasive material embedded in the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lining material 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393158"/>
              </p:ext>
            </p:extLst>
          </p:nvPr>
        </p:nvGraphicFramePr>
        <p:xfrm>
          <a:off x="228600" y="838200"/>
          <a:ext cx="8458200" cy="48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59"/>
                <a:gridCol w="3894841"/>
                <a:gridCol w="2819400"/>
              </a:tblGrid>
              <a:tr h="4927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Failure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Characteristics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Causes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00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Fade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Material degrades or flows at the friction surface resulting in decreased and loss in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 heating caused by excessive braking or brake dragging </a:t>
                      </a:r>
                    </a:p>
                  </a:txBody>
                  <a:tcPr/>
                </a:tc>
              </a:tr>
              <a:tr h="1148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Metal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pickup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Metal plucked from the mating member and embedded in the lining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Unsuitable combination of materials </a:t>
                      </a:r>
                    </a:p>
                  </a:txBody>
                  <a:tcPr/>
                </a:tc>
              </a:tr>
              <a:tr h="1148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Grab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Linings contact at ends only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Noisy brake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Erratic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Incorrect radiating of lining (fault in assembly)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8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076700" cy="3048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Clutch damages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Clutch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failures, their characteristics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8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465" y="619836"/>
            <a:ext cx="3962400" cy="762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3.5. Shaft failures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shafts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subjected to various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loading condition and experience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tension, compression, bending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combination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these loading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conditions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loads can be stationary or may vary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basic causes of shaft failures are wear, fatigue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misalignment.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486400" cy="381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3.5.1 Shaft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ailures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due to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wear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13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Wear is a common cause of shaft failures. The wear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takes place by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abrasive wear mechanism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followed by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removal of material from the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of the shaft.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Abrasive wear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reduces shaft size and destroys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shape of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shaft and causes shaft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failure.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599"/>
            <a:ext cx="2819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419600" cy="5334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3.5.2 Fatigue failure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2117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more common causes of shaft failure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Fatigue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failures commonly initiate 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raisers.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mechanism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fatigue requires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simultaneous presence of three things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There must be cyclic stresses on the shaft;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These stress must be tensile in nature,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There must be plastic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strain.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....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59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process of fatigue is considered to consist of </a:t>
            </a:r>
          </a:p>
          <a:p>
            <a:pPr marL="0" indent="0">
              <a:buNone/>
            </a:pPr>
            <a:r>
              <a:rPr lang="en-US" sz="3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three stages</a:t>
            </a:r>
            <a:r>
              <a:rPr lang="en-US" sz="3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30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– Initial fatigue damage involving plastic strains leading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to crack initiation;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– Crack propagation that continues to grow across the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part until the remaining cross section of shaft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becomes too weak to carry the imposed loads: and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– Final and sudden fracture of the remaining cross 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section, due to overload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3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typical shaft features that act as stress raises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Corners, fillets, notches,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Key-ways, grooves, splines,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etc.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Press or shrink fits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Welding defects,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Metallurgical defects introduced by metal working such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forging, machining, heat treating,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Others service-related factors that are important factors in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fatigue initiation are damages caused by corrosion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wear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9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248400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3.5.3 Shaft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failures due to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misalignment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 cause of shaft failures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misalignment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Misalignment can be introduced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following problems;-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Mismatching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mating parts,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Original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assembly error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equipment,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Any maintenance activity resulting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maintenance induced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alignment problems,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Deflection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deformation of supporting components,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Deflection or deformation of the shaft itself.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6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410200" cy="685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Remedies of shaft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failures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2578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remedies for preventing shaft failures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following:-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by using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 lubrication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Misalignment can be eliminated by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 assembly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procedures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Fatigue can be reduced by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 design of local areas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stress raisers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Avoiding sharp surfaces during machining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 much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eliminates the formation of stress raisers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of proper fits and tolerances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reduces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misalignment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wear and fatigue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....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06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when dealing with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damages of the system, the whole system has to be considered especially with respect to:-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Alignment and shape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bush hole or bore,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Lubricating,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Deformation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shaft under applied loads.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3733800" cy="8382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3.6.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Seals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a device or substance that is used to join two things together so as to prevent them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 coming apart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prevent anything from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seal types and their characteristics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Dynamic seals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between surfaces in sliding contact or narrowly separated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Static seals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between surfaces which do not move relative to each other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Exclusive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seals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 restrict access of dirt,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etc.,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 system, often used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conjunction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dynamic seals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0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200400" cy="38100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Rubber seals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36644"/>
              </p:ext>
            </p:extLst>
          </p:nvPr>
        </p:nvGraphicFramePr>
        <p:xfrm>
          <a:off x="304800" y="838200"/>
          <a:ext cx="85344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0480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Symptoms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Cause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Remedy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rubber brittle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possibly cracked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seal leaks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rubber aging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exposure to the sunlight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overheat due to high fluid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 or high speed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renew seal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change rubber compound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improve seal environmental or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operating conditions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rubber softened, possibly swollen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rubber incompatible with   sealed fluid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change rubber compound or change fluid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seal motion irregular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jerky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vibration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-stick-slip phenomena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higher or lower speed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may   avoid problem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Change fluid temperature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change rubber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seal friction very high on starting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static friction (time dependent)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probably inevitable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effect slowed by softer rubber or more viscous fluid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seal permanently 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deformed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permanent set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(characteristic of rubbers)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-change rubber compound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3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172200" cy="5334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O-rings, rectangular rubber rings, U-rings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47471"/>
              </p:ext>
            </p:extLst>
          </p:nvPr>
        </p:nvGraphicFramePr>
        <p:xfrm>
          <a:off x="457200" y="914400"/>
          <a:ext cx="84582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933"/>
                <a:gridCol w="2192867"/>
                <a:gridCol w="2819400"/>
              </a:tblGrid>
              <a:tr h="522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Symptoms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Remedy </a:t>
                      </a:r>
                    </a:p>
                  </a:txBody>
                  <a:tcPr/>
                </a:tc>
              </a:tr>
              <a:tr h="3062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Fine circumferential cut set back slightly from sliding contact zone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Ring completely ejected from its groove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Extrusion damage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Reduce back clearance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Check concentricity of parts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Fitting of back-up ring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Use reinforced seal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Use harder rubber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Wear (not restricted to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sliding contact)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Partial or total fracture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Ring rolling or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twisting in groove 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Replace O-ring by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rectangular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section ring or lobed type Ring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2286000" cy="45720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 seals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454587"/>
              </p:ext>
            </p:extLst>
          </p:nvPr>
        </p:nvGraphicFramePr>
        <p:xfrm>
          <a:off x="152400" y="762000"/>
          <a:ext cx="8915400" cy="592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952"/>
                <a:gridCol w="2580774"/>
                <a:gridCol w="4066674"/>
              </a:tblGrid>
              <a:tr h="532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Symptoms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Cause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Remedy </a:t>
                      </a:r>
                    </a:p>
                  </a:txBody>
                  <a:tcPr/>
                </a:tc>
              </a:tr>
              <a:tr h="109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Rotating lip seal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Excessive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leakage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Damaged lip (during assembly)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Remove cause of damage during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assembly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5797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Lip cracked in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places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Excessive speed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Poor lubrication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Hot environment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Improve lubrication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Reduce environmental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Consider using alternative rubber compound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063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Reciprocating lip seal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Excessive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wear/high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friction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Poor lubrication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Seal overloaded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Replace single seal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Use heavy duty seal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For aqueous fluids leather    may be better than rubber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3606800" y="1771650"/>
            <a:ext cx="2085975" cy="3309938"/>
          </a:xfrm>
          <a:custGeom>
            <a:avLst/>
            <a:gdLst>
              <a:gd name="T0" fmla="*/ 148 w 1314"/>
              <a:gd name="T1" fmla="*/ 972 h 2085"/>
              <a:gd name="T2" fmla="*/ 0 w 1314"/>
              <a:gd name="T3" fmla="*/ 1537 h 2085"/>
              <a:gd name="T4" fmla="*/ 507 w 1314"/>
              <a:gd name="T5" fmla="*/ 2085 h 2085"/>
              <a:gd name="T6" fmla="*/ 1314 w 1314"/>
              <a:gd name="T7" fmla="*/ 243 h 2085"/>
              <a:gd name="T8" fmla="*/ 1314 w 1314"/>
              <a:gd name="T9" fmla="*/ 0 h 2085"/>
              <a:gd name="T10" fmla="*/ 414 w 1314"/>
              <a:gd name="T11" fmla="*/ 1553 h 2085"/>
              <a:gd name="T12" fmla="*/ 148 w 1314"/>
              <a:gd name="T13" fmla="*/ 972 h 2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4" h="2085">
                <a:moveTo>
                  <a:pt x="148" y="972"/>
                </a:moveTo>
                <a:lnTo>
                  <a:pt x="0" y="1537"/>
                </a:lnTo>
                <a:lnTo>
                  <a:pt x="507" y="2085"/>
                </a:lnTo>
                <a:lnTo>
                  <a:pt x="1314" y="243"/>
                </a:lnTo>
                <a:lnTo>
                  <a:pt x="1314" y="0"/>
                </a:lnTo>
                <a:lnTo>
                  <a:pt x="414" y="1553"/>
                </a:lnTo>
                <a:lnTo>
                  <a:pt x="148" y="972"/>
                </a:lnTo>
                <a:close/>
              </a:path>
            </a:pathLst>
          </a:custGeom>
          <a:gradFill rotWithShape="0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87021"/>
            <a:ext cx="8077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End of Chapter Three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process of wear depends on:-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wear velocity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operation conditions, particularly, temperature.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 temperature and high wear velocity produce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overheating which change the properties of the material.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foreign substances in the lab.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causes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increased wear velocity.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581400" cy="30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3051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33" y="3581684"/>
            <a:ext cx="3352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9" y="0"/>
            <a:ext cx="9397116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8433"/>
            <a:ext cx="5105400" cy="71596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3.2. </a:t>
            </a:r>
            <a:r>
              <a:rPr 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Anti - Friction Bearings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Roller and ball bearings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Ball and roller bearings normally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fail by fatigue.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the case of tightening and lubrication problems,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also can occur 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• Rarely failure can occur by random damages like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overload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High contact pressure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causes damage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of inner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races.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case of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 load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assembly problems failure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takes place in a short time.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....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cont’d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Wear of bearing elements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axial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play, which can be a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cause for vibration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leading to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increased fatigue.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Analysis of damage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Due to damages bearings will either get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heated up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will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run with abnormal noise and/or vibration.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1143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Anti - friction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bearing defects can be any one or </a:t>
            </a:r>
            <a:b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combination of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following:-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–Bearing inner race loose on shaft,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–Housing bore loose on shaft,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–Bearing running dry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–Miss-alignment.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Avoid it!!!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Using sleeve,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By undergoing knurling,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Welding and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Chromium plating.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A324-A962-4049-8AD5-87386267D4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1916</Words>
  <Application>Microsoft Office PowerPoint</Application>
  <PresentationFormat>On-screen Show (4:3)</PresentationFormat>
  <Paragraphs>370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Maintenance And installation of  machinery                                                  </vt:lpstr>
      <vt:lpstr>Chapter three Typical Damages of machine parts</vt:lpstr>
      <vt:lpstr>....cont’d</vt:lpstr>
      <vt:lpstr>...cont’d</vt:lpstr>
      <vt:lpstr>Example </vt:lpstr>
      <vt:lpstr>PowerPoint Presentation</vt:lpstr>
      <vt:lpstr>3.2. Anti - Friction Bearings</vt:lpstr>
      <vt:lpstr>....cont’d</vt:lpstr>
      <vt:lpstr>Anti - friction bearing defects can be any one or  combination of the following:-</vt:lpstr>
      <vt:lpstr>Examples</vt:lpstr>
      <vt:lpstr>Characteristics of damages in  Anti Friction bearings</vt:lpstr>
      <vt:lpstr>Preventing the damage using lubricant</vt:lpstr>
      <vt:lpstr>......cont’d</vt:lpstr>
      <vt:lpstr>3.3 Gear Damages </vt:lpstr>
      <vt:lpstr>Typical failures of gear</vt:lpstr>
      <vt:lpstr>...cont’d</vt:lpstr>
      <vt:lpstr>PowerPoint Presentation</vt:lpstr>
      <vt:lpstr>Repair of transmission gears </vt:lpstr>
      <vt:lpstr>3.4 Damages of friction surfaces</vt:lpstr>
      <vt:lpstr>Brake damages</vt:lpstr>
      <vt:lpstr>....cont’d</vt:lpstr>
      <vt:lpstr>Clutch damages </vt:lpstr>
      <vt:lpstr>3.5. Shaft failures </vt:lpstr>
      <vt:lpstr>3.5.1 Shaft Failures due to wear</vt:lpstr>
      <vt:lpstr>3.5.2 Fatigue failure</vt:lpstr>
      <vt:lpstr>....cont’d</vt:lpstr>
      <vt:lpstr>...cont’d</vt:lpstr>
      <vt:lpstr>3.5.3 Shaft failures due to misalignment</vt:lpstr>
      <vt:lpstr>Remedies of shaft failures</vt:lpstr>
      <vt:lpstr>3.6. Seals</vt:lpstr>
      <vt:lpstr>Rubber seals</vt:lpstr>
      <vt:lpstr>O-rings, rectangular rubber rings, U-rings</vt:lpstr>
      <vt:lpstr>Lip seals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Typical Damages of machine parts</dc:title>
  <dc:creator>Mesfin</dc:creator>
  <cp:lastModifiedBy>Ethiopia</cp:lastModifiedBy>
  <cp:revision>88</cp:revision>
  <dcterms:created xsi:type="dcterms:W3CDTF">2018-03-24T07:07:30Z</dcterms:created>
  <dcterms:modified xsi:type="dcterms:W3CDTF">2019-04-09T11:34:27Z</dcterms:modified>
</cp:coreProperties>
</file>