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95" r:id="rId16"/>
    <p:sldId id="286" r:id="rId17"/>
    <p:sldId id="271" r:id="rId18"/>
    <p:sldId id="296"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7" r:id="rId34"/>
    <p:sldId id="288" r:id="rId35"/>
    <p:sldId id="289" r:id="rId36"/>
    <p:sldId id="290" r:id="rId37"/>
    <p:sldId id="291" r:id="rId38"/>
    <p:sldId id="297" r:id="rId39"/>
    <p:sldId id="292"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19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7373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373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7373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7373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CCE52D0B-8A29-4846-A1A6-09A51B1894B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a:spLocks noGrp="1"/>
          </p:cNvSpPr>
          <p:nvPr>
            <p:ph type="body" idx="1"/>
          </p:nvPr>
        </p:nvSpPr>
        <p:spPr>
          <a:noFill/>
        </p:spPr>
        <p:txBody>
          <a:bodyPr/>
          <a:lstStyle/>
          <a:p>
            <a:pPr eaLnBrk="1" hangingPunct="1"/>
            <a:endParaRPr lang="en-US" altLang="en-US" smtClean="0"/>
          </a:p>
        </p:txBody>
      </p:sp>
      <p:sp>
        <p:nvSpPr>
          <p:cNvPr id="512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14719B3-CC9C-4C25-923A-683FFEA45171}" type="slidenum">
              <a:rPr lang="en-US" altLang="en-US"/>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7315200" y="1066800"/>
            <a:ext cx="0" cy="4495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 name="Group 8"/>
          <p:cNvGrpSpPr>
            <a:grpSpLocks/>
          </p:cNvGrpSpPr>
          <p:nvPr/>
        </p:nvGrpSpPr>
        <p:grpSpPr bwMode="auto">
          <a:xfrm>
            <a:off x="7493000" y="2992438"/>
            <a:ext cx="1338263" cy="2189162"/>
            <a:chOff x="4704" y="1885"/>
            <a:chExt cx="843" cy="1379"/>
          </a:xfrm>
        </p:grpSpPr>
        <p:sp>
          <p:nvSpPr>
            <p:cNvPr id="6"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9"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5"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37" name="Line 40"/>
          <p:cNvSpPr>
            <a:spLocks noChangeShapeType="1"/>
          </p:cNvSpPr>
          <p:nvPr/>
        </p:nvSpPr>
        <p:spPr bwMode="auto">
          <a:xfrm>
            <a:off x="304800" y="2819400"/>
            <a:ext cx="82296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3" name="Rectangle 3"/>
          <p:cNvSpPr>
            <a:spLocks noGrp="1" noChangeArrowheads="1"/>
          </p:cNvSpPr>
          <p:nvPr>
            <p:ph type="ctrTitle"/>
          </p:nvPr>
        </p:nvSpPr>
        <p:spPr>
          <a:xfrm>
            <a:off x="315913" y="466725"/>
            <a:ext cx="6781800" cy="2133600"/>
          </a:xfrm>
        </p:spPr>
        <p:txBody>
          <a:bodyPr/>
          <a:lstStyle>
            <a:lvl1pPr algn="r">
              <a:defRPr sz="4800"/>
            </a:lvl1pPr>
          </a:lstStyle>
          <a:p>
            <a:pPr lvl="0"/>
            <a:r>
              <a:rPr lang="en-US" altLang="en-US" noProof="0" smtClean="0"/>
              <a:t>Click to edit Master title style</a:t>
            </a:r>
          </a:p>
        </p:txBody>
      </p:sp>
      <p:sp>
        <p:nvSpPr>
          <p:cNvPr id="30724" name="Rectangle 4"/>
          <p:cNvSpPr>
            <a:spLocks noGrp="1" noChangeArrowheads="1"/>
          </p:cNvSpPr>
          <p:nvPr>
            <p:ph type="subTitle" idx="1"/>
          </p:nvPr>
        </p:nvSpPr>
        <p:spPr>
          <a:xfrm>
            <a:off x="849313" y="3049588"/>
            <a:ext cx="6248400" cy="2362200"/>
          </a:xfrm>
        </p:spPr>
        <p:txBody>
          <a:bodyPr/>
          <a:lstStyle>
            <a:lvl1pPr marL="0" indent="0" algn="r">
              <a:buFont typeface="Wingdings" panose="05000000000000000000" pitchFamily="2" charset="2"/>
              <a:buNone/>
              <a:defRPr sz="3200"/>
            </a:lvl1pPr>
          </a:lstStyle>
          <a:p>
            <a:pPr lvl="0"/>
            <a:r>
              <a:rPr lang="en-US" altLang="en-US" noProof="0" smtClean="0"/>
              <a:t>Click to edit Master subtitle style</a:t>
            </a:r>
          </a:p>
        </p:txBody>
      </p:sp>
      <p:sp>
        <p:nvSpPr>
          <p:cNvPr id="38" name="Rectangle 5"/>
          <p:cNvSpPr>
            <a:spLocks noGrp="1" noChangeArrowheads="1"/>
          </p:cNvSpPr>
          <p:nvPr>
            <p:ph type="dt" sz="half" idx="10"/>
          </p:nvPr>
        </p:nvSpPr>
        <p:spPr/>
        <p:txBody>
          <a:bodyPr/>
          <a:lstStyle>
            <a:lvl1pPr>
              <a:defRPr smtClean="0"/>
            </a:lvl1pPr>
          </a:lstStyle>
          <a:p>
            <a:pPr>
              <a:defRPr/>
            </a:pPr>
            <a:endParaRPr lang="en-US" altLang="en-US"/>
          </a:p>
        </p:txBody>
      </p:sp>
      <p:sp>
        <p:nvSpPr>
          <p:cNvPr id="39" name="Rectangle 6"/>
          <p:cNvSpPr>
            <a:spLocks noGrp="1" noChangeArrowheads="1"/>
          </p:cNvSpPr>
          <p:nvPr>
            <p:ph type="ftr" sz="quarter" idx="11"/>
          </p:nvPr>
        </p:nvSpPr>
        <p:spPr/>
        <p:txBody>
          <a:bodyPr/>
          <a:lstStyle>
            <a:lvl1pPr>
              <a:defRPr smtClean="0"/>
            </a:lvl1pPr>
          </a:lstStyle>
          <a:p>
            <a:pPr>
              <a:defRPr/>
            </a:pPr>
            <a:endParaRPr lang="en-US" altLang="en-US"/>
          </a:p>
        </p:txBody>
      </p:sp>
      <p:sp>
        <p:nvSpPr>
          <p:cNvPr id="40" name="Rectangle 7"/>
          <p:cNvSpPr>
            <a:spLocks noGrp="1" noChangeArrowheads="1"/>
          </p:cNvSpPr>
          <p:nvPr>
            <p:ph type="sldNum" sz="quarter" idx="12"/>
          </p:nvPr>
        </p:nvSpPr>
        <p:spPr/>
        <p:txBody>
          <a:bodyPr/>
          <a:lstStyle>
            <a:lvl1pPr>
              <a:defRPr smtClean="0"/>
            </a:lvl1pPr>
          </a:lstStyle>
          <a:p>
            <a:pPr>
              <a:defRPr/>
            </a:pPr>
            <a:fld id="{238B17D9-AB2B-45F5-A907-90D46588E9B2}" type="slidenum">
              <a:rPr lang="en-US" altLang="en-US"/>
              <a:pPr>
                <a:defRPr/>
              </a:pPr>
              <a:t>‹#›</a:t>
            </a:fld>
            <a:endParaRPr lang="en-US" altLang="en-US"/>
          </a:p>
        </p:txBody>
      </p:sp>
    </p:spTree>
    <p:extLst>
      <p:ext uri="{BB962C8B-B14F-4D97-AF65-F5344CB8AC3E}">
        <p14:creationId xmlns:p14="http://schemas.microsoft.com/office/powerpoint/2010/main" val="1556385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622E73C9-7490-4B3D-A6E9-31009F6D9B24}" type="slidenum">
              <a:rPr lang="en-US" altLang="en-US"/>
              <a:pPr>
                <a:defRPr/>
              </a:pPr>
              <a:t>‹#›</a:t>
            </a:fld>
            <a:endParaRPr lang="en-US" altLang="en-US"/>
          </a:p>
        </p:txBody>
      </p:sp>
    </p:spTree>
    <p:extLst>
      <p:ext uri="{BB962C8B-B14F-4D97-AF65-F5344CB8AC3E}">
        <p14:creationId xmlns:p14="http://schemas.microsoft.com/office/powerpoint/2010/main" val="1056788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BA6650F0-2F6B-4956-A5F3-DD57B5853F75}" type="slidenum">
              <a:rPr lang="en-US" altLang="en-US"/>
              <a:pPr>
                <a:defRPr/>
              </a:pPr>
              <a:t>‹#›</a:t>
            </a:fld>
            <a:endParaRPr lang="en-US" altLang="en-US"/>
          </a:p>
        </p:txBody>
      </p:sp>
    </p:spTree>
    <p:extLst>
      <p:ext uri="{BB962C8B-B14F-4D97-AF65-F5344CB8AC3E}">
        <p14:creationId xmlns:p14="http://schemas.microsoft.com/office/powerpoint/2010/main" val="3494328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0E3E60B8-56DF-4EB3-8B15-FBC0FA72D023}" type="slidenum">
              <a:rPr lang="en-US" altLang="en-US"/>
              <a:pPr>
                <a:defRPr/>
              </a:pPr>
              <a:t>‹#›</a:t>
            </a:fld>
            <a:endParaRPr lang="en-US" altLang="en-US"/>
          </a:p>
        </p:txBody>
      </p:sp>
    </p:spTree>
    <p:extLst>
      <p:ext uri="{BB962C8B-B14F-4D97-AF65-F5344CB8AC3E}">
        <p14:creationId xmlns:p14="http://schemas.microsoft.com/office/powerpoint/2010/main" val="222578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7"/>
          <p:cNvSpPr>
            <a:spLocks noGrp="1" noChangeArrowheads="1"/>
          </p:cNvSpPr>
          <p:nvPr>
            <p:ph type="sldNum" sz="quarter" idx="12"/>
          </p:nvPr>
        </p:nvSpPr>
        <p:spPr>
          <a:ln/>
        </p:spPr>
        <p:txBody>
          <a:bodyPr/>
          <a:lstStyle>
            <a:lvl1pPr>
              <a:defRPr/>
            </a:lvl1pPr>
          </a:lstStyle>
          <a:p>
            <a:pPr>
              <a:defRPr/>
            </a:pPr>
            <a:fld id="{A9507AB7-E818-4D17-9EFC-5D78E8A51434}" type="slidenum">
              <a:rPr lang="en-US" altLang="en-US"/>
              <a:pPr>
                <a:defRPr/>
              </a:pPr>
              <a:t>‹#›</a:t>
            </a:fld>
            <a:endParaRPr lang="en-US" altLang="en-US"/>
          </a:p>
        </p:txBody>
      </p:sp>
    </p:spTree>
    <p:extLst>
      <p:ext uri="{BB962C8B-B14F-4D97-AF65-F5344CB8AC3E}">
        <p14:creationId xmlns:p14="http://schemas.microsoft.com/office/powerpoint/2010/main" val="1095686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723C194E-05FB-4BE0-9E37-F3B57DB8CFE0}" type="slidenum">
              <a:rPr lang="en-US" altLang="en-US"/>
              <a:pPr>
                <a:defRPr/>
              </a:pPr>
              <a:t>‹#›</a:t>
            </a:fld>
            <a:endParaRPr lang="en-US" altLang="en-US"/>
          </a:p>
        </p:txBody>
      </p:sp>
    </p:spTree>
    <p:extLst>
      <p:ext uri="{BB962C8B-B14F-4D97-AF65-F5344CB8AC3E}">
        <p14:creationId xmlns:p14="http://schemas.microsoft.com/office/powerpoint/2010/main" val="2353125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7"/>
          <p:cNvSpPr>
            <a:spLocks noGrp="1" noChangeArrowheads="1"/>
          </p:cNvSpPr>
          <p:nvPr>
            <p:ph type="sldNum" sz="quarter" idx="12"/>
          </p:nvPr>
        </p:nvSpPr>
        <p:spPr>
          <a:ln/>
        </p:spPr>
        <p:txBody>
          <a:bodyPr/>
          <a:lstStyle>
            <a:lvl1pPr>
              <a:defRPr/>
            </a:lvl1pPr>
          </a:lstStyle>
          <a:p>
            <a:pPr>
              <a:defRPr/>
            </a:pPr>
            <a:fld id="{1643D452-E72C-4581-97E9-54B9A62BF9EF}" type="slidenum">
              <a:rPr lang="en-US" altLang="en-US"/>
              <a:pPr>
                <a:defRPr/>
              </a:pPr>
              <a:t>‹#›</a:t>
            </a:fld>
            <a:endParaRPr lang="en-US" altLang="en-US"/>
          </a:p>
        </p:txBody>
      </p:sp>
    </p:spTree>
    <p:extLst>
      <p:ext uri="{BB962C8B-B14F-4D97-AF65-F5344CB8AC3E}">
        <p14:creationId xmlns:p14="http://schemas.microsoft.com/office/powerpoint/2010/main" val="3788568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7"/>
          <p:cNvSpPr>
            <a:spLocks noGrp="1" noChangeArrowheads="1"/>
          </p:cNvSpPr>
          <p:nvPr>
            <p:ph type="sldNum" sz="quarter" idx="12"/>
          </p:nvPr>
        </p:nvSpPr>
        <p:spPr>
          <a:ln/>
        </p:spPr>
        <p:txBody>
          <a:bodyPr/>
          <a:lstStyle>
            <a:lvl1pPr>
              <a:defRPr/>
            </a:lvl1pPr>
          </a:lstStyle>
          <a:p>
            <a:pPr>
              <a:defRPr/>
            </a:pPr>
            <a:fld id="{290BDB8C-D32F-4C6B-BA86-B49A5481ED1A}" type="slidenum">
              <a:rPr lang="en-US" altLang="en-US"/>
              <a:pPr>
                <a:defRPr/>
              </a:pPr>
              <a:t>‹#›</a:t>
            </a:fld>
            <a:endParaRPr lang="en-US" altLang="en-US"/>
          </a:p>
        </p:txBody>
      </p:sp>
    </p:spTree>
    <p:extLst>
      <p:ext uri="{BB962C8B-B14F-4D97-AF65-F5344CB8AC3E}">
        <p14:creationId xmlns:p14="http://schemas.microsoft.com/office/powerpoint/2010/main" val="3377414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7"/>
          <p:cNvSpPr>
            <a:spLocks noGrp="1" noChangeArrowheads="1"/>
          </p:cNvSpPr>
          <p:nvPr>
            <p:ph type="sldNum" sz="quarter" idx="12"/>
          </p:nvPr>
        </p:nvSpPr>
        <p:spPr>
          <a:ln/>
        </p:spPr>
        <p:txBody>
          <a:bodyPr/>
          <a:lstStyle>
            <a:lvl1pPr>
              <a:defRPr/>
            </a:lvl1pPr>
          </a:lstStyle>
          <a:p>
            <a:pPr>
              <a:defRPr/>
            </a:pPr>
            <a:fld id="{C2C0E818-6689-4DD5-8FBE-19440373156D}" type="slidenum">
              <a:rPr lang="en-US" altLang="en-US"/>
              <a:pPr>
                <a:defRPr/>
              </a:pPr>
              <a:t>‹#›</a:t>
            </a:fld>
            <a:endParaRPr lang="en-US" altLang="en-US"/>
          </a:p>
        </p:txBody>
      </p:sp>
    </p:spTree>
    <p:extLst>
      <p:ext uri="{BB962C8B-B14F-4D97-AF65-F5344CB8AC3E}">
        <p14:creationId xmlns:p14="http://schemas.microsoft.com/office/powerpoint/2010/main" val="205718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232E4BB6-07F9-4582-95AA-63F55CDC0254}" type="slidenum">
              <a:rPr lang="en-US" altLang="en-US"/>
              <a:pPr>
                <a:defRPr/>
              </a:pPr>
              <a:t>‹#›</a:t>
            </a:fld>
            <a:endParaRPr lang="en-US" altLang="en-US"/>
          </a:p>
        </p:txBody>
      </p:sp>
    </p:spTree>
    <p:extLst>
      <p:ext uri="{BB962C8B-B14F-4D97-AF65-F5344CB8AC3E}">
        <p14:creationId xmlns:p14="http://schemas.microsoft.com/office/powerpoint/2010/main" val="1720306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7"/>
          <p:cNvSpPr>
            <a:spLocks noGrp="1" noChangeArrowheads="1"/>
          </p:cNvSpPr>
          <p:nvPr>
            <p:ph type="sldNum" sz="quarter" idx="12"/>
          </p:nvPr>
        </p:nvSpPr>
        <p:spPr>
          <a:ln/>
        </p:spPr>
        <p:txBody>
          <a:bodyPr/>
          <a:lstStyle>
            <a:lvl1pPr>
              <a:defRPr/>
            </a:lvl1pPr>
          </a:lstStyle>
          <a:p>
            <a:pPr>
              <a:defRPr/>
            </a:pPr>
            <a:fld id="{207BD20F-1DBA-4F48-A3B9-EA4236AAB1EA}" type="slidenum">
              <a:rPr lang="en-US" altLang="en-US"/>
              <a:pPr>
                <a:defRPr/>
              </a:pPr>
              <a:t>‹#›</a:t>
            </a:fld>
            <a:endParaRPr lang="en-US" altLang="en-US"/>
          </a:p>
        </p:txBody>
      </p:sp>
    </p:spTree>
    <p:extLst>
      <p:ext uri="{BB962C8B-B14F-4D97-AF65-F5344CB8AC3E}">
        <p14:creationId xmlns:p14="http://schemas.microsoft.com/office/powerpoint/2010/main" val="466503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7962900" y="152400"/>
            <a:ext cx="0" cy="1524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 name="Rectangle 3"/>
          <p:cNvSpPr>
            <a:spLocks noGrp="1" noChangeArrowheads="1"/>
          </p:cNvSpPr>
          <p:nvPr>
            <p:ph type="title"/>
          </p:nvPr>
        </p:nvSpPr>
        <p:spPr bwMode="auto">
          <a:xfrm>
            <a:off x="457200" y="122238"/>
            <a:ext cx="75438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8" name="Rectangle 4"/>
          <p:cNvSpPr>
            <a:spLocks noGrp="1" noChangeArrowheads="1"/>
          </p:cNvSpPr>
          <p:nvPr>
            <p:ph type="body" idx="1"/>
          </p:nvPr>
        </p:nvSpPr>
        <p:spPr bwMode="auto">
          <a:xfrm>
            <a:off x="457200" y="1719263"/>
            <a:ext cx="82296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9701" name="Rectangle 5"/>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smtClean="0"/>
            </a:lvl1pPr>
          </a:lstStyle>
          <a:p>
            <a:pPr>
              <a:defRPr/>
            </a:pPr>
            <a:endParaRPr lang="en-US" altLang="en-US"/>
          </a:p>
        </p:txBody>
      </p:sp>
      <p:sp>
        <p:nvSpPr>
          <p:cNvPr id="29702"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smtClean="0"/>
            </a:lvl1pPr>
          </a:lstStyle>
          <a:p>
            <a:pPr>
              <a:defRPr/>
            </a:pPr>
            <a:endParaRPr lang="en-US" altLang="en-US"/>
          </a:p>
        </p:txBody>
      </p:sp>
      <p:sp>
        <p:nvSpPr>
          <p:cNvPr id="29703" name="Rectangle 7"/>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smtClean="0"/>
            </a:lvl1pPr>
          </a:lstStyle>
          <a:p>
            <a:pPr>
              <a:defRPr/>
            </a:pPr>
            <a:fld id="{FC8257F4-A323-432C-BB19-E835E2FB16F4}" type="slidenum">
              <a:rPr lang="en-US" altLang="en-US"/>
              <a:pPr>
                <a:defRPr/>
              </a:pPr>
              <a:t>‹#›</a:t>
            </a:fld>
            <a:endParaRPr lang="en-US" altLang="en-US"/>
          </a:p>
        </p:txBody>
      </p:sp>
      <p:grpSp>
        <p:nvGrpSpPr>
          <p:cNvPr id="1032" name="Group 8"/>
          <p:cNvGrpSpPr>
            <a:grpSpLocks/>
          </p:cNvGrpSpPr>
          <p:nvPr/>
        </p:nvGrpSpPr>
        <p:grpSpPr bwMode="auto">
          <a:xfrm>
            <a:off x="8153400" y="152400"/>
            <a:ext cx="792163" cy="1295400"/>
            <a:chOff x="5136" y="960"/>
            <a:chExt cx="528" cy="864"/>
          </a:xfrm>
        </p:grpSpPr>
        <p:sp>
          <p:nvSpPr>
            <p:cNvPr id="1033" name="Oval 9"/>
            <p:cNvSpPr>
              <a:spLocks noChangeArrowheads="1"/>
            </p:cNvSpPr>
            <p:nvPr/>
          </p:nvSpPr>
          <p:spPr bwMode="auto">
            <a:xfrm>
              <a:off x="5136"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4" name="Oval 10"/>
            <p:cNvSpPr>
              <a:spLocks noChangeArrowheads="1"/>
            </p:cNvSpPr>
            <p:nvPr/>
          </p:nvSpPr>
          <p:spPr bwMode="auto">
            <a:xfrm>
              <a:off x="5248"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5" name="Oval 11"/>
            <p:cNvSpPr>
              <a:spLocks noChangeArrowheads="1"/>
            </p:cNvSpPr>
            <p:nvPr/>
          </p:nvSpPr>
          <p:spPr bwMode="auto">
            <a:xfrm>
              <a:off x="5360" y="960"/>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6" name="Oval 12"/>
            <p:cNvSpPr>
              <a:spLocks noChangeArrowheads="1"/>
            </p:cNvSpPr>
            <p:nvPr/>
          </p:nvSpPr>
          <p:spPr bwMode="auto">
            <a:xfrm>
              <a:off x="5136"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7" name="Oval 13"/>
            <p:cNvSpPr>
              <a:spLocks noChangeArrowheads="1"/>
            </p:cNvSpPr>
            <p:nvPr/>
          </p:nvSpPr>
          <p:spPr bwMode="auto">
            <a:xfrm>
              <a:off x="5248"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8" name="Oval 14"/>
            <p:cNvSpPr>
              <a:spLocks noChangeArrowheads="1"/>
            </p:cNvSpPr>
            <p:nvPr/>
          </p:nvSpPr>
          <p:spPr bwMode="auto">
            <a:xfrm>
              <a:off x="5360" y="1072"/>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9" name="Oval 15"/>
            <p:cNvSpPr>
              <a:spLocks noChangeArrowheads="1"/>
            </p:cNvSpPr>
            <p:nvPr/>
          </p:nvSpPr>
          <p:spPr bwMode="auto">
            <a:xfrm>
              <a:off x="5472" y="1072"/>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0" name="Oval 16"/>
            <p:cNvSpPr>
              <a:spLocks noChangeArrowheads="1"/>
            </p:cNvSpPr>
            <p:nvPr/>
          </p:nvSpPr>
          <p:spPr bwMode="auto">
            <a:xfrm>
              <a:off x="5136"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1" name="Oval 17"/>
            <p:cNvSpPr>
              <a:spLocks noChangeArrowheads="1"/>
            </p:cNvSpPr>
            <p:nvPr/>
          </p:nvSpPr>
          <p:spPr bwMode="auto">
            <a:xfrm>
              <a:off x="5248" y="1184"/>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2" name="Oval 18"/>
            <p:cNvSpPr>
              <a:spLocks noChangeArrowheads="1"/>
            </p:cNvSpPr>
            <p:nvPr/>
          </p:nvSpPr>
          <p:spPr bwMode="auto">
            <a:xfrm>
              <a:off x="5360"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3" name="Oval 19"/>
            <p:cNvSpPr>
              <a:spLocks noChangeArrowheads="1"/>
            </p:cNvSpPr>
            <p:nvPr/>
          </p:nvSpPr>
          <p:spPr bwMode="auto">
            <a:xfrm>
              <a:off x="5472" y="1184"/>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4" name="Oval 20"/>
            <p:cNvSpPr>
              <a:spLocks noChangeArrowheads="1"/>
            </p:cNvSpPr>
            <p:nvPr/>
          </p:nvSpPr>
          <p:spPr bwMode="auto">
            <a:xfrm>
              <a:off x="5584" y="1184"/>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5" name="Oval 21"/>
            <p:cNvSpPr>
              <a:spLocks noChangeArrowheads="1"/>
            </p:cNvSpPr>
            <p:nvPr/>
          </p:nvSpPr>
          <p:spPr bwMode="auto">
            <a:xfrm>
              <a:off x="5136" y="1296"/>
              <a:ext cx="80" cy="80"/>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6" name="Oval 22"/>
            <p:cNvSpPr>
              <a:spLocks noChangeArrowheads="1"/>
            </p:cNvSpPr>
            <p:nvPr/>
          </p:nvSpPr>
          <p:spPr bwMode="auto">
            <a:xfrm>
              <a:off x="5248"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7" name="Oval 23"/>
            <p:cNvSpPr>
              <a:spLocks noChangeArrowheads="1"/>
            </p:cNvSpPr>
            <p:nvPr/>
          </p:nvSpPr>
          <p:spPr bwMode="auto">
            <a:xfrm>
              <a:off x="5360" y="1296"/>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8" name="Oval 24"/>
            <p:cNvSpPr>
              <a:spLocks noChangeArrowheads="1"/>
            </p:cNvSpPr>
            <p:nvPr/>
          </p:nvSpPr>
          <p:spPr bwMode="auto">
            <a:xfrm>
              <a:off x="5472" y="1296"/>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9" name="Oval 25"/>
            <p:cNvSpPr>
              <a:spLocks noChangeArrowheads="1"/>
            </p:cNvSpPr>
            <p:nvPr/>
          </p:nvSpPr>
          <p:spPr bwMode="auto">
            <a:xfrm>
              <a:off x="5136"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0" name="Oval 26"/>
            <p:cNvSpPr>
              <a:spLocks noChangeArrowheads="1"/>
            </p:cNvSpPr>
            <p:nvPr/>
          </p:nvSpPr>
          <p:spPr bwMode="auto">
            <a:xfrm>
              <a:off x="5248" y="1408"/>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1" name="Oval 27"/>
            <p:cNvSpPr>
              <a:spLocks noChangeArrowheads="1"/>
            </p:cNvSpPr>
            <p:nvPr/>
          </p:nvSpPr>
          <p:spPr bwMode="auto">
            <a:xfrm>
              <a:off x="5360"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2" name="Oval 28"/>
            <p:cNvSpPr>
              <a:spLocks noChangeArrowheads="1"/>
            </p:cNvSpPr>
            <p:nvPr/>
          </p:nvSpPr>
          <p:spPr bwMode="auto">
            <a:xfrm>
              <a:off x="5472" y="1408"/>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3" name="Oval 29"/>
            <p:cNvSpPr>
              <a:spLocks noChangeArrowheads="1"/>
            </p:cNvSpPr>
            <p:nvPr/>
          </p:nvSpPr>
          <p:spPr bwMode="auto">
            <a:xfrm>
              <a:off x="5584" y="1408"/>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4" name="Oval 30"/>
            <p:cNvSpPr>
              <a:spLocks noChangeArrowheads="1"/>
            </p:cNvSpPr>
            <p:nvPr/>
          </p:nvSpPr>
          <p:spPr bwMode="auto">
            <a:xfrm>
              <a:off x="5136" y="1520"/>
              <a:ext cx="80" cy="8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5" name="Oval 31"/>
            <p:cNvSpPr>
              <a:spLocks noChangeArrowheads="1"/>
            </p:cNvSpPr>
            <p:nvPr/>
          </p:nvSpPr>
          <p:spPr bwMode="auto">
            <a:xfrm>
              <a:off x="5248"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6" name="Oval 32"/>
            <p:cNvSpPr>
              <a:spLocks noChangeArrowheads="1"/>
            </p:cNvSpPr>
            <p:nvPr/>
          </p:nvSpPr>
          <p:spPr bwMode="auto">
            <a:xfrm>
              <a:off x="5360" y="1520"/>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7" name="Oval 33"/>
            <p:cNvSpPr>
              <a:spLocks noChangeArrowheads="1"/>
            </p:cNvSpPr>
            <p:nvPr/>
          </p:nvSpPr>
          <p:spPr bwMode="auto">
            <a:xfrm>
              <a:off x="5472" y="1520"/>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8" name="Oval 34"/>
            <p:cNvSpPr>
              <a:spLocks noChangeArrowheads="1"/>
            </p:cNvSpPr>
            <p:nvPr/>
          </p:nvSpPr>
          <p:spPr bwMode="auto">
            <a:xfrm>
              <a:off x="5136"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9" name="Oval 35"/>
            <p:cNvSpPr>
              <a:spLocks noChangeArrowheads="1"/>
            </p:cNvSpPr>
            <p:nvPr/>
          </p:nvSpPr>
          <p:spPr bwMode="auto">
            <a:xfrm>
              <a:off x="5248" y="1632"/>
              <a:ext cx="80" cy="8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0" name="Oval 36"/>
            <p:cNvSpPr>
              <a:spLocks noChangeArrowheads="1"/>
            </p:cNvSpPr>
            <p:nvPr/>
          </p:nvSpPr>
          <p:spPr bwMode="auto">
            <a:xfrm>
              <a:off x="5360"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1" name="Oval 37"/>
            <p:cNvSpPr>
              <a:spLocks noChangeArrowheads="1"/>
            </p:cNvSpPr>
            <p:nvPr/>
          </p:nvSpPr>
          <p:spPr bwMode="auto">
            <a:xfrm>
              <a:off x="5472" y="1632"/>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2" name="Oval 38"/>
            <p:cNvSpPr>
              <a:spLocks noChangeArrowheads="1"/>
            </p:cNvSpPr>
            <p:nvPr/>
          </p:nvSpPr>
          <p:spPr bwMode="auto">
            <a:xfrm>
              <a:off x="5248"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3" name="Oval 39"/>
            <p:cNvSpPr>
              <a:spLocks noChangeArrowheads="1"/>
            </p:cNvSpPr>
            <p:nvPr/>
          </p:nvSpPr>
          <p:spPr bwMode="auto">
            <a:xfrm>
              <a:off x="5472" y="1744"/>
              <a:ext cx="80" cy="80"/>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Tree>
  </p:cSld>
  <p:clrMap bg1="lt1" tx1="dk1" bg2="lt2" tx2="dk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900" b="1" kern="1200">
          <a:solidFill>
            <a:schemeClr val="tx2"/>
          </a:solidFill>
          <a:latin typeface="+mj-lt"/>
          <a:ea typeface="+mj-ea"/>
          <a:cs typeface="+mj-cs"/>
        </a:defRPr>
      </a:lvl1pPr>
      <a:lvl2pPr algn="l" rtl="0" eaLnBrk="0" fontAlgn="base" hangingPunct="0">
        <a:spcBef>
          <a:spcPct val="0"/>
        </a:spcBef>
        <a:spcAft>
          <a:spcPct val="0"/>
        </a:spcAft>
        <a:defRPr sz="3900" b="1">
          <a:solidFill>
            <a:schemeClr val="tx2"/>
          </a:solidFill>
          <a:latin typeface="Arial" panose="020B0604020202020204" pitchFamily="34" charset="0"/>
        </a:defRPr>
      </a:lvl2pPr>
      <a:lvl3pPr algn="l" rtl="0" eaLnBrk="0" fontAlgn="base" hangingPunct="0">
        <a:spcBef>
          <a:spcPct val="0"/>
        </a:spcBef>
        <a:spcAft>
          <a:spcPct val="0"/>
        </a:spcAft>
        <a:defRPr sz="3900" b="1">
          <a:solidFill>
            <a:schemeClr val="tx2"/>
          </a:solidFill>
          <a:latin typeface="Arial" panose="020B0604020202020204" pitchFamily="34" charset="0"/>
        </a:defRPr>
      </a:lvl3pPr>
      <a:lvl4pPr algn="l" rtl="0" eaLnBrk="0" fontAlgn="base" hangingPunct="0">
        <a:spcBef>
          <a:spcPct val="0"/>
        </a:spcBef>
        <a:spcAft>
          <a:spcPct val="0"/>
        </a:spcAft>
        <a:defRPr sz="3900" b="1">
          <a:solidFill>
            <a:schemeClr val="tx2"/>
          </a:solidFill>
          <a:latin typeface="Arial" panose="020B0604020202020204" pitchFamily="34" charset="0"/>
        </a:defRPr>
      </a:lvl4pPr>
      <a:lvl5pPr algn="l" rtl="0" eaLnBrk="0" fontAlgn="base" hangingPunct="0">
        <a:spcBef>
          <a:spcPct val="0"/>
        </a:spcBef>
        <a:spcAft>
          <a:spcPct val="0"/>
        </a:spcAft>
        <a:defRPr sz="3900" b="1">
          <a:solidFill>
            <a:schemeClr val="tx2"/>
          </a:solidFill>
          <a:latin typeface="Arial" panose="020B0604020202020204" pitchFamily="34" charset="0"/>
        </a:defRPr>
      </a:lvl5pPr>
      <a:lvl6pPr marL="457200" algn="l" rtl="0" fontAlgn="base">
        <a:spcBef>
          <a:spcPct val="0"/>
        </a:spcBef>
        <a:spcAft>
          <a:spcPct val="0"/>
        </a:spcAft>
        <a:defRPr sz="3900" b="1">
          <a:solidFill>
            <a:schemeClr val="tx2"/>
          </a:solidFill>
          <a:latin typeface="Arial" panose="020B0604020202020204" pitchFamily="34" charset="0"/>
        </a:defRPr>
      </a:lvl6pPr>
      <a:lvl7pPr marL="914400" algn="l" rtl="0" fontAlgn="base">
        <a:spcBef>
          <a:spcPct val="0"/>
        </a:spcBef>
        <a:spcAft>
          <a:spcPct val="0"/>
        </a:spcAft>
        <a:defRPr sz="3900" b="1">
          <a:solidFill>
            <a:schemeClr val="tx2"/>
          </a:solidFill>
          <a:latin typeface="Arial" panose="020B0604020202020204" pitchFamily="34" charset="0"/>
        </a:defRPr>
      </a:lvl7pPr>
      <a:lvl8pPr marL="1371600" algn="l" rtl="0" fontAlgn="base">
        <a:spcBef>
          <a:spcPct val="0"/>
        </a:spcBef>
        <a:spcAft>
          <a:spcPct val="0"/>
        </a:spcAft>
        <a:defRPr sz="3900" b="1">
          <a:solidFill>
            <a:schemeClr val="tx2"/>
          </a:solidFill>
          <a:latin typeface="Arial" panose="020B0604020202020204" pitchFamily="34" charset="0"/>
        </a:defRPr>
      </a:lvl8pPr>
      <a:lvl9pPr marL="1828800" algn="l" rtl="0" fontAlgn="base">
        <a:spcBef>
          <a:spcPct val="0"/>
        </a:spcBef>
        <a:spcAft>
          <a:spcPct val="0"/>
        </a:spcAft>
        <a:defRPr sz="39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9.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1.wmf"/><Relationship Id="rId5" Type="http://schemas.openxmlformats.org/officeDocument/2006/relationships/oleObject" Target="../embeddings/oleObject10.bin"/><Relationship Id="rId4" Type="http://schemas.openxmlformats.org/officeDocument/2006/relationships/image" Target="../media/image10.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4.wmf"/><Relationship Id="rId5" Type="http://schemas.openxmlformats.org/officeDocument/2006/relationships/oleObject" Target="../embeddings/oleObject13.bin"/><Relationship Id="rId4" Type="http://schemas.openxmlformats.org/officeDocument/2006/relationships/image" Target="../media/image13.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5.wmf"/></Relationships>
</file>

<file path=ppt/slides/_rels/slide16.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7.wmf"/><Relationship Id="rId5" Type="http://schemas.openxmlformats.org/officeDocument/2006/relationships/oleObject" Target="../embeddings/oleObject16.bin"/><Relationship Id="rId4" Type="http://schemas.openxmlformats.org/officeDocument/2006/relationships/image" Target="../media/image16.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0.wmf"/><Relationship Id="rId5" Type="http://schemas.openxmlformats.org/officeDocument/2006/relationships/oleObject" Target="../embeddings/oleObject19.bin"/><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1.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23.wmf"/><Relationship Id="rId5" Type="http://schemas.openxmlformats.org/officeDocument/2006/relationships/oleObject" Target="../embeddings/oleObject22.bin"/><Relationship Id="rId4" Type="http://schemas.openxmlformats.org/officeDocument/2006/relationships/image" Target="../media/image22.wmf"/></Relationships>
</file>

<file path=ppt/slides/_rels/slide21.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26.wmf"/><Relationship Id="rId5" Type="http://schemas.openxmlformats.org/officeDocument/2006/relationships/oleObject" Target="../embeddings/oleObject25.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7.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1.wmf"/><Relationship Id="rId5" Type="http://schemas.openxmlformats.org/officeDocument/2006/relationships/oleObject" Target="../embeddings/oleObject30.bin"/><Relationship Id="rId4" Type="http://schemas.openxmlformats.org/officeDocument/2006/relationships/image" Target="../media/image30.w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32.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33.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34.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36.wmf"/><Relationship Id="rId5" Type="http://schemas.openxmlformats.org/officeDocument/2006/relationships/oleObject" Target="../embeddings/oleObject35.bin"/><Relationship Id="rId4" Type="http://schemas.openxmlformats.org/officeDocument/2006/relationships/image" Target="../media/image3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37.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39.wmf"/><Relationship Id="rId5" Type="http://schemas.openxmlformats.org/officeDocument/2006/relationships/oleObject" Target="../embeddings/oleObject38.bin"/><Relationship Id="rId4" Type="http://schemas.openxmlformats.org/officeDocument/2006/relationships/image" Target="../media/image38.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40.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41.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2.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type="body" idx="1"/>
          </p:nvPr>
        </p:nvSpPr>
        <p:spPr>
          <a:xfrm>
            <a:off x="1182688" y="1752600"/>
            <a:ext cx="7772400" cy="4379913"/>
          </a:xfrm>
        </p:spPr>
        <p:txBody>
          <a:bodyPr/>
          <a:lstStyle/>
          <a:p>
            <a:pPr eaLnBrk="1" hangingPunct="1"/>
            <a:endParaRPr lang="en-US" altLang="en-US" sz="2100" dirty="0" smtClean="0">
              <a:latin typeface="Times New Roman" panose="02020603050405020304" pitchFamily="18" charset="0"/>
            </a:endParaRPr>
          </a:p>
          <a:p>
            <a:pPr eaLnBrk="1" hangingPunct="1"/>
            <a:endParaRPr lang="en-US" altLang="en-US" sz="2100" dirty="0" smtClean="0">
              <a:latin typeface="Times New Roman" panose="02020603050405020304" pitchFamily="18" charset="0"/>
            </a:endParaRPr>
          </a:p>
        </p:txBody>
      </p:sp>
      <p:sp>
        <p:nvSpPr>
          <p:cNvPr id="4100" name="Rectangle 6"/>
          <p:cNvSpPr>
            <a:spLocks noChangeArrowheads="1"/>
          </p:cNvSpPr>
          <p:nvPr/>
        </p:nvSpPr>
        <p:spPr bwMode="auto">
          <a:xfrm>
            <a:off x="914400" y="1828800"/>
            <a:ext cx="7772400" cy="4379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defRPr>
            </a:lvl1pPr>
            <a:lvl2pPr marL="692150" indent="-347663">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defRPr>
            </a:lvl2pPr>
            <a:lvl3pPr marL="987425" indent="-293688">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defRPr>
            </a:lvl3pPr>
            <a:lvl4pPr marL="1281113" indent="-2921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defRPr>
            </a:lvl4pPr>
            <a:lvl5pPr marL="1598613" indent="-315913">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5pPr>
            <a:lvl6pPr marL="20558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6pPr>
            <a:lvl7pPr marL="25130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7pPr>
            <a:lvl8pPr marL="29702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8pPr>
            <a:lvl9pPr marL="3427413" indent="-315913"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endParaRPr lang="en-US" altLang="en-US" dirty="0"/>
          </a:p>
          <a:p>
            <a:pPr algn="ctr" eaLnBrk="1" hangingPunct="1">
              <a:buFont typeface="Wingdings" panose="05000000000000000000" pitchFamily="2" charset="2"/>
              <a:buNone/>
            </a:pPr>
            <a:r>
              <a:rPr lang="en-US" altLang="en-US" dirty="0" smtClean="0">
                <a:solidFill>
                  <a:srgbClr val="FF0000"/>
                </a:solidFill>
                <a:latin typeface="Times New Roman" panose="02020603050405020304" pitchFamily="18" charset="0"/>
                <a:cs typeface="Times New Roman" panose="02020603050405020304" pitchFamily="18" charset="0"/>
              </a:rPr>
              <a:t>TRAJECTORY PLANNING</a:t>
            </a:r>
          </a:p>
          <a:p>
            <a:pPr marL="0" lvl="0" indent="0" algn="ctr" eaLnBrk="1" hangingPunct="1">
              <a:buClrTx/>
              <a:buSzTx/>
              <a:buNone/>
            </a:pPr>
            <a:endParaRPr kumimoji="0" lang="en-US" sz="2000" b="0" i="0" u="none" strike="noStrike" kern="0" cap="none" spc="0" normalizeH="0" baseline="0" noProof="0" dirty="0" smtClean="0">
              <a:ln>
                <a:noFill/>
              </a:ln>
              <a:solidFill>
                <a:srgbClr val="0070C0"/>
              </a:solidFill>
              <a:effectLst/>
              <a:uLnTx/>
              <a:uFillTx/>
              <a:latin typeface="Times New Roman"/>
              <a:ea typeface="+mn-ea"/>
              <a:cs typeface="+mn-cs"/>
            </a:endParaRPr>
          </a:p>
          <a:p>
            <a:pPr marL="0" lvl="0" indent="0" algn="ctr" eaLnBrk="1" hangingPunct="1">
              <a:buClrTx/>
              <a:buSzTx/>
              <a:buNone/>
            </a:pPr>
            <a:endParaRPr lang="en-US" sz="2000" kern="0" dirty="0">
              <a:solidFill>
                <a:srgbClr val="0070C0"/>
              </a:solidFill>
              <a:latin typeface="Times New Roman"/>
            </a:endParaRPr>
          </a:p>
          <a:p>
            <a:pPr marL="0" lvl="0" indent="0" algn="ctr" eaLnBrk="1" hangingPunct="1">
              <a:buClrTx/>
              <a:buSzTx/>
              <a:buNone/>
            </a:pPr>
            <a:endParaRPr kumimoji="0" lang="en-US" sz="2000" b="0" i="0" u="none" strike="noStrike" kern="0" cap="none" spc="0" normalizeH="0" baseline="0" noProof="0" dirty="0" smtClean="0">
              <a:ln>
                <a:noFill/>
              </a:ln>
              <a:solidFill>
                <a:srgbClr val="0070C0"/>
              </a:solidFill>
              <a:effectLst/>
              <a:uLnTx/>
              <a:uFillTx/>
              <a:latin typeface="Times New Roman"/>
              <a:ea typeface="+mn-ea"/>
              <a:cs typeface="+mn-cs"/>
            </a:endParaRPr>
          </a:p>
          <a:p>
            <a:pPr marL="0" lvl="0" indent="0" algn="ctr" eaLnBrk="1" hangingPunct="1">
              <a:buClrTx/>
              <a:buSzTx/>
              <a:buNone/>
            </a:pPr>
            <a:endParaRPr lang="en-US" sz="2000" kern="0" dirty="0">
              <a:solidFill>
                <a:srgbClr val="0070C0"/>
              </a:solidFill>
              <a:latin typeface="Times New Roman"/>
            </a:endParaRPr>
          </a:p>
          <a:p>
            <a:pPr marL="0" lvl="0" indent="0" algn="ctr" eaLnBrk="1" hangingPunct="1">
              <a:buClrTx/>
              <a:buSzTx/>
              <a:buNone/>
            </a:pPr>
            <a:r>
              <a:rPr kumimoji="0" lang="en-US" sz="2000" b="0" i="0" u="none" strike="noStrike" kern="0" cap="none" spc="0" normalizeH="0" baseline="0" noProof="0" dirty="0" smtClean="0">
                <a:ln>
                  <a:noFill/>
                </a:ln>
                <a:solidFill>
                  <a:srgbClr val="0070C0"/>
                </a:solidFill>
                <a:effectLst/>
                <a:uLnTx/>
                <a:uFillTx/>
                <a:latin typeface="Times New Roman"/>
                <a:ea typeface="+mn-ea"/>
                <a:cs typeface="+mn-cs"/>
              </a:rPr>
              <a:t>Industrial Automation and Introduction to Robotics</a:t>
            </a:r>
          </a:p>
          <a:p>
            <a:pPr marL="0" lvl="0" indent="0" algn="ctr" eaLnBrk="1" hangingPunct="1">
              <a:buClrTx/>
              <a:buSzTx/>
              <a:buNone/>
            </a:pPr>
            <a:r>
              <a:rPr lang="en-US" sz="2000" kern="0" dirty="0">
                <a:solidFill>
                  <a:srgbClr val="000000"/>
                </a:solidFill>
                <a:latin typeface="Times New Roman"/>
              </a:rPr>
              <a:t>Tesfaye M.</a:t>
            </a:r>
          </a:p>
          <a:p>
            <a:pPr marL="0" lvl="0" indent="0" algn="ctr" eaLnBrk="1" hangingPunct="1">
              <a:buClrTx/>
              <a:buSzTx/>
              <a:buNone/>
            </a:pPr>
            <a:r>
              <a:rPr kumimoji="0" lang="en-US" sz="2000" b="0" i="0" u="none" strike="noStrike" kern="0" cap="none" spc="0" normalizeH="0" baseline="0" noProof="0" dirty="0" smtClean="0">
                <a:ln>
                  <a:noFill/>
                </a:ln>
                <a:solidFill>
                  <a:srgbClr val="C00000"/>
                </a:solidFill>
                <a:effectLst/>
                <a:uLnTx/>
                <a:uFillTx/>
                <a:latin typeface="Times New Roman"/>
                <a:ea typeface="+mn-ea"/>
                <a:cs typeface="+mn-cs"/>
              </a:rPr>
              <a:t>Industrial Control Engineering , SECE, </a:t>
            </a:r>
            <a:r>
              <a:rPr kumimoji="0" lang="en-US" sz="2000" b="0" i="0" u="none" strike="noStrike" kern="0" cap="none" spc="0" normalizeH="0" baseline="0" noProof="0" dirty="0" err="1" smtClean="0">
                <a:ln>
                  <a:noFill/>
                </a:ln>
                <a:solidFill>
                  <a:srgbClr val="C00000"/>
                </a:solidFill>
                <a:effectLst/>
                <a:uLnTx/>
                <a:uFillTx/>
                <a:latin typeface="Times New Roman"/>
                <a:ea typeface="+mn-ea"/>
                <a:cs typeface="+mn-cs"/>
              </a:rPr>
              <a:t>DMiT</a:t>
            </a:r>
            <a:endParaRPr lang="en-US" altLang="en-US" dirty="0">
              <a:solidFill>
                <a:srgbClr val="FF0000"/>
              </a:solidFill>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stretch>
            <a:fillRect/>
          </a:stretch>
        </p:blipFill>
        <p:spPr>
          <a:xfrm>
            <a:off x="152400" y="95250"/>
            <a:ext cx="6210300" cy="16954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To prevent stop/start regimes at every point, motion portions may be blended together.</a:t>
            </a:r>
          </a:p>
          <a:p>
            <a:pPr eaLnBrk="1" hangingPunct="1"/>
            <a:r>
              <a:rPr lang="en-US" altLang="en-US" sz="2000" smtClean="0">
                <a:latin typeface="Times New Roman" panose="02020603050405020304" pitchFamily="18" charset="0"/>
                <a:cs typeface="Times New Roman" panose="02020603050405020304" pitchFamily="18" charset="0"/>
              </a:rPr>
              <a:t>There may be a need for additional via points to ensure passage through a desired location.</a:t>
            </a:r>
          </a:p>
        </p:txBody>
      </p:sp>
      <p:sp>
        <p:nvSpPr>
          <p:cNvPr id="15364" name="Rectangle 5"/>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Blending of Motion Portions</a:t>
            </a:r>
          </a:p>
        </p:txBody>
      </p:sp>
      <p:sp>
        <p:nvSpPr>
          <p:cNvPr id="15365" name="Rectangle 7"/>
          <p:cNvSpPr>
            <a:spLocks noChangeArrowheads="1"/>
          </p:cNvSpPr>
          <p:nvPr/>
        </p:nvSpPr>
        <p:spPr bwMode="auto">
          <a:xfrm>
            <a:off x="0" y="2566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6" name="Rectangle 9"/>
          <p:cNvSpPr>
            <a:spLocks noChangeArrowheads="1"/>
          </p:cNvSpPr>
          <p:nvPr/>
        </p:nvSpPr>
        <p:spPr bwMode="auto">
          <a:xfrm>
            <a:off x="0" y="2362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67" name="Rectangle 11"/>
          <p:cNvSpPr>
            <a:spLocks noChangeArrowheads="1"/>
          </p:cNvSpPr>
          <p:nvPr/>
        </p:nvSpPr>
        <p:spPr bwMode="auto">
          <a:xfrm>
            <a:off x="0" y="2568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68" name="Object 10"/>
          <p:cNvGraphicFramePr>
            <a:graphicFrameLocks noChangeAspect="1"/>
          </p:cNvGraphicFramePr>
          <p:nvPr/>
        </p:nvGraphicFramePr>
        <p:xfrm>
          <a:off x="304800" y="2971800"/>
          <a:ext cx="5059363" cy="1722438"/>
        </p:xfrm>
        <a:graphic>
          <a:graphicData uri="http://schemas.openxmlformats.org/presentationml/2006/ole">
            <mc:AlternateContent xmlns:mc="http://schemas.openxmlformats.org/markup-compatibility/2006">
              <mc:Choice xmlns:v="urn:schemas-microsoft-com:vml" Requires="v">
                <p:oleObj spid="_x0000_s15371" name="VISIO" r:id="rId3" imgW="5060390" imgH="1726862" progId="Visio.Drawing.6">
                  <p:embed/>
                </p:oleObj>
              </mc:Choice>
              <mc:Fallback>
                <p:oleObj name="VISIO" r:id="rId3" imgW="5060390" imgH="1726862" progId="Visio.Drawing.6">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971800"/>
                        <a:ext cx="5059363" cy="172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369" name="Rectangle 13"/>
          <p:cNvSpPr>
            <a:spLocks noChangeArrowheads="1"/>
          </p:cNvSpPr>
          <p:nvPr/>
        </p:nvSpPr>
        <p:spPr bwMode="auto">
          <a:xfrm>
            <a:off x="0" y="2362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5370" name="Object 12"/>
          <p:cNvGraphicFramePr>
            <a:graphicFrameLocks noChangeAspect="1"/>
          </p:cNvGraphicFramePr>
          <p:nvPr/>
        </p:nvGraphicFramePr>
        <p:xfrm>
          <a:off x="3352800" y="4419600"/>
          <a:ext cx="5616575" cy="2133600"/>
        </p:xfrm>
        <a:graphic>
          <a:graphicData uri="http://schemas.openxmlformats.org/presentationml/2006/ole">
            <mc:AlternateContent xmlns:mc="http://schemas.openxmlformats.org/markup-compatibility/2006">
              <mc:Choice xmlns:v="urn:schemas-microsoft-com:vml" Requires="v">
                <p:oleObj spid="_x0000_s15372" name="VISIO" r:id="rId5" imgW="5618767" imgH="2134614" progId="Visio.Drawing.6">
                  <p:embed/>
                </p:oleObj>
              </mc:Choice>
              <mc:Fallback>
                <p:oleObj name="VISIO" r:id="rId5" imgW="5618767" imgH="2134614" progId="Visio.Drawing.6">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4419600"/>
                        <a:ext cx="56165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It is more desirable and more practical to plan a trajectory in joint-space.</a:t>
            </a:r>
          </a:p>
          <a:p>
            <a:pPr eaLnBrk="1" hangingPunct="1"/>
            <a:r>
              <a:rPr lang="en-US" altLang="en-US" sz="2400" smtClean="0">
                <a:latin typeface="Times New Roman" panose="02020603050405020304" pitchFamily="18" charset="0"/>
                <a:cs typeface="Times New Roman" panose="02020603050405020304" pitchFamily="18" charset="0"/>
              </a:rPr>
              <a:t>We will use the joint-space trajectories to create a motion that is specified in Cartesian-space.</a:t>
            </a:r>
          </a:p>
          <a:p>
            <a:pPr eaLnBrk="1" hangingPunct="1"/>
            <a:r>
              <a:rPr lang="en-US" altLang="en-US" sz="2400" smtClean="0">
                <a:latin typeface="Times New Roman" panose="02020603050405020304" pitchFamily="18" charset="0"/>
                <a:cs typeface="Times New Roman" panose="02020603050405020304" pitchFamily="18" charset="0"/>
              </a:rPr>
              <a:t>In joint-space trajectory planning, it is the motions of each individual joint that is planned based on some regime (higher-order polynomials, controlled acceleration limits, blended motions, and so on).</a:t>
            </a:r>
          </a:p>
          <a:p>
            <a:pPr eaLnBrk="1" hangingPunct="1"/>
            <a:r>
              <a:rPr lang="en-US" altLang="en-US" sz="2400" smtClean="0">
                <a:latin typeface="Times New Roman" panose="02020603050405020304" pitchFamily="18" charset="0"/>
                <a:cs typeface="Times New Roman" panose="02020603050405020304" pitchFamily="18" charset="0"/>
              </a:rPr>
              <a:t>Each joint’s motion is planned individually based on the values calculated from the inverse kinematic equations.</a:t>
            </a:r>
          </a:p>
        </p:txBody>
      </p:sp>
      <p:sp>
        <p:nvSpPr>
          <p:cNvPr id="16388"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Trajectory Planning in Joint-Space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Third-Order Polynomial Trajectory Planning</a:t>
            </a:r>
          </a:p>
        </p:txBody>
      </p:sp>
      <p:sp>
        <p:nvSpPr>
          <p:cNvPr id="17412"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Initial and final positions and velocities are known; 4 values</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4 unknowns may be calculated; therefore, a third-order polynomial.</a:t>
            </a:r>
          </a:p>
          <a:p>
            <a:pPr eaLnBrk="1" hangingPunct="1"/>
            <a:endParaRPr lang="en-US" altLang="en-US" sz="2400" smtClean="0"/>
          </a:p>
        </p:txBody>
      </p:sp>
      <p:sp>
        <p:nvSpPr>
          <p:cNvPr id="1741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4" name="Object 4"/>
          <p:cNvGraphicFramePr>
            <a:graphicFrameLocks noChangeAspect="1"/>
          </p:cNvGraphicFramePr>
          <p:nvPr/>
        </p:nvGraphicFramePr>
        <p:xfrm>
          <a:off x="1676400" y="2667000"/>
          <a:ext cx="3100388" cy="865188"/>
        </p:xfrm>
        <a:graphic>
          <a:graphicData uri="http://schemas.openxmlformats.org/presentationml/2006/ole">
            <mc:AlternateContent xmlns:mc="http://schemas.openxmlformats.org/markup-compatibility/2006">
              <mc:Choice xmlns:v="urn:schemas-microsoft-com:vml" Requires="v">
                <p:oleObj spid="_x0000_s17419" name="Equation" r:id="rId3" imgW="1816100" imgH="508000" progId="Equation.DSMT4">
                  <p:embed/>
                </p:oleObj>
              </mc:Choice>
              <mc:Fallback>
                <p:oleObj name="Equation" r:id="rId3" imgW="18161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667000"/>
                        <a:ext cx="3100388"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5"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6" name="Object 6"/>
          <p:cNvGraphicFramePr>
            <a:graphicFrameLocks noChangeAspect="1"/>
          </p:cNvGraphicFramePr>
          <p:nvPr/>
        </p:nvGraphicFramePr>
        <p:xfrm>
          <a:off x="1600200" y="4724400"/>
          <a:ext cx="4038600" cy="619125"/>
        </p:xfrm>
        <a:graphic>
          <a:graphicData uri="http://schemas.openxmlformats.org/presentationml/2006/ole">
            <mc:AlternateContent xmlns:mc="http://schemas.openxmlformats.org/markup-compatibility/2006">
              <mc:Choice xmlns:v="urn:schemas-microsoft-com:vml" Requires="v">
                <p:oleObj spid="_x0000_s17420" name="Equation" r:id="rId5" imgW="1548728" imgH="241195" progId="Equation.DSMT4">
                  <p:embed/>
                </p:oleObj>
              </mc:Choice>
              <mc:Fallback>
                <p:oleObj name="Equation" r:id="rId5" imgW="1548728" imgH="241195"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4724400"/>
                        <a:ext cx="4038600"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7" name="Rectangle 9"/>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7418" name="Object 8"/>
          <p:cNvGraphicFramePr>
            <a:graphicFrameLocks noChangeAspect="1"/>
          </p:cNvGraphicFramePr>
          <p:nvPr/>
        </p:nvGraphicFramePr>
        <p:xfrm>
          <a:off x="1676400" y="5486400"/>
          <a:ext cx="3200400" cy="571500"/>
        </p:xfrm>
        <a:graphic>
          <a:graphicData uri="http://schemas.openxmlformats.org/presentationml/2006/ole">
            <mc:AlternateContent xmlns:mc="http://schemas.openxmlformats.org/markup-compatibility/2006">
              <mc:Choice xmlns:v="urn:schemas-microsoft-com:vml" Requires="v">
                <p:oleObj spid="_x0000_s17421" name="Equation" r:id="rId7" imgW="1333500" imgH="241300" progId="Equation.DSMT4">
                  <p:embed/>
                </p:oleObj>
              </mc:Choice>
              <mc:Fallback>
                <p:oleObj name="Equation" r:id="rId7" imgW="1333500" imgH="2413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76400" y="5486400"/>
                        <a:ext cx="32004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Substitute the initial and final conditions into these equations to get:</a:t>
            </a:r>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endParaRPr lang="en-US" altLang="en-US" sz="2000" smtClean="0"/>
          </a:p>
          <a:p>
            <a:pPr eaLnBrk="1" hangingPunct="1"/>
            <a:r>
              <a:rPr lang="en-US" altLang="en-US" sz="2000" smtClean="0">
                <a:latin typeface="Times New Roman" panose="02020603050405020304" pitchFamily="18" charset="0"/>
                <a:cs typeface="Times New Roman" panose="02020603050405020304" pitchFamily="18" charset="0"/>
              </a:rPr>
              <a:t>Or in matrix form:</a:t>
            </a:r>
          </a:p>
          <a:p>
            <a:pPr eaLnBrk="1" hangingPunct="1"/>
            <a:endParaRPr lang="en-US" altLang="en-US" sz="2000" smtClean="0"/>
          </a:p>
        </p:txBody>
      </p:sp>
      <p:sp>
        <p:nvSpPr>
          <p:cNvPr id="18436"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Third-Order Polynomial Trajectory Planning: Cont.</a:t>
            </a:r>
          </a:p>
        </p:txBody>
      </p:sp>
      <p:sp>
        <p:nvSpPr>
          <p:cNvPr id="1843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38" name="Object 5"/>
          <p:cNvGraphicFramePr>
            <a:graphicFrameLocks noChangeAspect="1"/>
          </p:cNvGraphicFramePr>
          <p:nvPr/>
        </p:nvGraphicFramePr>
        <p:xfrm>
          <a:off x="1676400" y="2286000"/>
          <a:ext cx="3048000" cy="1720850"/>
        </p:xfrm>
        <a:graphic>
          <a:graphicData uri="http://schemas.openxmlformats.org/presentationml/2006/ole">
            <mc:AlternateContent xmlns:mc="http://schemas.openxmlformats.org/markup-compatibility/2006">
              <mc:Choice xmlns:v="urn:schemas-microsoft-com:vml" Requires="v">
                <p:oleObj spid="_x0000_s18441" name="Equation" r:id="rId3" imgW="1841500" imgH="1041400" progId="Equation.DSMT4">
                  <p:embed/>
                </p:oleObj>
              </mc:Choice>
              <mc:Fallback>
                <p:oleObj name="Equation" r:id="rId3" imgW="1841500" imgH="1041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286000"/>
                        <a:ext cx="3048000"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9" name="Rectangle 8"/>
          <p:cNvSpPr>
            <a:spLocks noChangeArrowheads="1"/>
          </p:cNvSpPr>
          <p:nvPr/>
        </p:nvSpPr>
        <p:spPr bwMode="auto">
          <a:xfrm>
            <a:off x="0" y="29575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8440" name="Object 7"/>
          <p:cNvGraphicFramePr>
            <a:graphicFrameLocks noChangeAspect="1"/>
          </p:cNvGraphicFramePr>
          <p:nvPr/>
        </p:nvGraphicFramePr>
        <p:xfrm>
          <a:off x="1600200" y="4495800"/>
          <a:ext cx="3581400" cy="1712913"/>
        </p:xfrm>
        <a:graphic>
          <a:graphicData uri="http://schemas.openxmlformats.org/presentationml/2006/ole">
            <mc:AlternateContent xmlns:mc="http://schemas.openxmlformats.org/markup-compatibility/2006">
              <mc:Choice xmlns:v="urn:schemas-microsoft-com:vml" Requires="v">
                <p:oleObj spid="_x0000_s18442" name="Equation" r:id="rId5" imgW="1968500" imgH="939800" progId="Equation.DSMT4">
                  <p:embed/>
                </p:oleObj>
              </mc:Choice>
              <mc:Fallback>
                <p:oleObj name="Equation" r:id="rId5" imgW="1968500" imgH="93980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4495800"/>
                        <a:ext cx="3581400"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From the inverse kinematic equations the boundary values are determined.</a:t>
            </a:r>
          </a:p>
          <a:p>
            <a:pPr eaLnBrk="1" hangingPunct="1"/>
            <a:r>
              <a:rPr lang="en-US" altLang="en-US" sz="2400" smtClean="0">
                <a:latin typeface="Times New Roman" panose="02020603050405020304" pitchFamily="18" charset="0"/>
                <a:cs typeface="Times New Roman" panose="02020603050405020304" pitchFamily="18" charset="0"/>
              </a:rPr>
              <a:t>Each joint is driven based on the third-order polynomial.</a:t>
            </a:r>
          </a:p>
          <a:p>
            <a:pPr eaLnBrk="1" hangingPunct="1"/>
            <a:r>
              <a:rPr lang="en-US" altLang="en-US" sz="2400" smtClean="0">
                <a:latin typeface="Times New Roman" panose="02020603050405020304" pitchFamily="18" charset="0"/>
                <a:cs typeface="Times New Roman" panose="02020603050405020304" pitchFamily="18" charset="0"/>
              </a:rPr>
              <a:t>The resulting motion follows the desired trajectory.</a:t>
            </a:r>
          </a:p>
        </p:txBody>
      </p:sp>
      <p:sp>
        <p:nvSpPr>
          <p:cNvPr id="1946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Third-Order Polynomial Trajectory Planning: Cont.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en-US" altLang="en-US" sz="3000" smtClean="0">
                <a:latin typeface="Times New Roman" panose="02020603050405020304" pitchFamily="18" charset="0"/>
                <a:cs typeface="Times New Roman" panose="02020603050405020304" pitchFamily="18" charset="0"/>
              </a:rPr>
              <a:t>Example:</a:t>
            </a:r>
          </a:p>
        </p:txBody>
      </p:sp>
      <p:sp>
        <p:nvSpPr>
          <p:cNvPr id="20484" name="Rectangle 3"/>
          <p:cNvSpPr>
            <a:spLocks noGrp="1" noChangeArrowheads="1"/>
          </p:cNvSpPr>
          <p:nvPr>
            <p:ph type="body" idx="1"/>
          </p:nvPr>
        </p:nvSpPr>
        <p:spPr>
          <a:xfrm>
            <a:off x="457200" y="1752600"/>
            <a:ext cx="8229600" cy="441166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Going from 30 to 75 degrees in 5 sec.</a:t>
            </a:r>
          </a:p>
          <a:p>
            <a:pPr eaLnBrk="1" hangingPunct="1"/>
            <a:r>
              <a:rPr lang="en-US" altLang="en-US" sz="2400" smtClean="0">
                <a:latin typeface="Times New Roman" panose="02020603050405020304" pitchFamily="18" charset="0"/>
                <a:cs typeface="Times New Roman" panose="02020603050405020304" pitchFamily="18" charset="0"/>
              </a:rPr>
              <a:t>Acceleration needed may be too high.</a:t>
            </a:r>
          </a:p>
        </p:txBody>
      </p:sp>
      <p:sp>
        <p:nvSpPr>
          <p:cNvPr id="20485" name="Rectangle 5"/>
          <p:cNvSpPr>
            <a:spLocks noChangeArrowheads="1"/>
          </p:cNvSpPr>
          <p:nvPr/>
        </p:nvSpPr>
        <p:spPr bwMode="auto">
          <a:xfrm>
            <a:off x="0" y="2114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0486" name="Object 4"/>
          <p:cNvGraphicFramePr>
            <a:graphicFrameLocks noChangeAspect="1"/>
          </p:cNvGraphicFramePr>
          <p:nvPr/>
        </p:nvGraphicFramePr>
        <p:xfrm>
          <a:off x="1828800" y="2794000"/>
          <a:ext cx="5410200" cy="3263900"/>
        </p:xfrm>
        <a:graphic>
          <a:graphicData uri="http://schemas.openxmlformats.org/presentationml/2006/ole">
            <mc:AlternateContent xmlns:mc="http://schemas.openxmlformats.org/markup-compatibility/2006">
              <mc:Choice xmlns:v="urn:schemas-microsoft-com:vml" Requires="v">
                <p:oleObj spid="_x0000_s20487" name="VISIO" r:id="rId3" imgW="4358995" imgH="2633655" progId="Visio.Drawing.6">
                  <p:embed/>
                </p:oleObj>
              </mc:Choice>
              <mc:Fallback>
                <p:oleObj name="VISIO" r:id="rId3" imgW="4358995" imgH="2633655"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794000"/>
                        <a:ext cx="5410200"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Fifth-Order Polynomial Trajectory Planning</a:t>
            </a:r>
          </a:p>
        </p:txBody>
      </p:sp>
      <p:sp>
        <p:nvSpPr>
          <p:cNvPr id="2150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Initial and final positions, velocities, and accelerations are known; 6 values</a:t>
            </a:r>
          </a:p>
          <a:p>
            <a:pPr eaLnBrk="1" hangingPunct="1"/>
            <a:r>
              <a:rPr lang="en-US" altLang="en-US" sz="2400" smtClean="0">
                <a:latin typeface="Times New Roman" panose="02020603050405020304" pitchFamily="18" charset="0"/>
                <a:cs typeface="Times New Roman" panose="02020603050405020304" pitchFamily="18" charset="0"/>
              </a:rPr>
              <a:t>6 unknowns may be calculated; therefore, a fifth-order polynomial.</a:t>
            </a:r>
          </a:p>
          <a:p>
            <a:pPr eaLnBrk="1" hangingPunct="1"/>
            <a:endParaRPr lang="en-US" altLang="en-US" sz="2400" smtClean="0">
              <a:latin typeface="Times New Roman" panose="02020603050405020304" pitchFamily="18" charset="0"/>
              <a:cs typeface="Times New Roman" panose="02020603050405020304" pitchFamily="18" charset="0"/>
            </a:endParaRPr>
          </a:p>
        </p:txBody>
      </p:sp>
      <p:sp>
        <p:nvSpPr>
          <p:cNvPr id="215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0" name="Rectangle 6"/>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1" name="Rectangle 8"/>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1512" name="Object 12"/>
          <p:cNvGraphicFramePr>
            <a:graphicFrameLocks noChangeAspect="1"/>
          </p:cNvGraphicFramePr>
          <p:nvPr/>
        </p:nvGraphicFramePr>
        <p:xfrm>
          <a:off x="1447800" y="3657600"/>
          <a:ext cx="5334000" cy="557213"/>
        </p:xfrm>
        <a:graphic>
          <a:graphicData uri="http://schemas.openxmlformats.org/presentationml/2006/ole">
            <mc:AlternateContent xmlns:mc="http://schemas.openxmlformats.org/markup-compatibility/2006">
              <mc:Choice xmlns:v="urn:schemas-microsoft-com:vml" Requires="v">
                <p:oleObj spid="_x0000_s21518" name="Equation" r:id="rId3" imgW="2273300" imgH="241300" progId="Equation.DSMT4">
                  <p:embed/>
                </p:oleObj>
              </mc:Choice>
              <mc:Fallback>
                <p:oleObj name="Equation" r:id="rId3" imgW="2273300" imgH="241300" progId="Equation.DSMT4">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3657600"/>
                        <a:ext cx="53340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3" name="Object 11"/>
          <p:cNvGraphicFramePr>
            <a:graphicFrameLocks noChangeAspect="1"/>
          </p:cNvGraphicFramePr>
          <p:nvPr/>
        </p:nvGraphicFramePr>
        <p:xfrm>
          <a:off x="1371600" y="4419600"/>
          <a:ext cx="4953000" cy="533400"/>
        </p:xfrm>
        <a:graphic>
          <a:graphicData uri="http://schemas.openxmlformats.org/presentationml/2006/ole">
            <mc:AlternateContent xmlns:mc="http://schemas.openxmlformats.org/markup-compatibility/2006">
              <mc:Choice xmlns:v="urn:schemas-microsoft-com:vml" Requires="v">
                <p:oleObj spid="_x0000_s21519" name="Equation" r:id="rId5" imgW="2209800" imgH="241300" progId="Equation.DSMT4">
                  <p:embed/>
                </p:oleObj>
              </mc:Choice>
              <mc:Fallback>
                <p:oleObj name="Equation" r:id="rId5" imgW="2209800" imgH="241300" progId="Equation.DSMT4">
                  <p:embed/>
                  <p:pic>
                    <p:nvPicPr>
                      <p:cNvPr id="0"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4419600"/>
                        <a:ext cx="4953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14" name="Object 10"/>
          <p:cNvGraphicFramePr>
            <a:graphicFrameLocks noChangeAspect="1"/>
          </p:cNvGraphicFramePr>
          <p:nvPr/>
        </p:nvGraphicFramePr>
        <p:xfrm>
          <a:off x="1447800" y="5105400"/>
          <a:ext cx="4343400" cy="514350"/>
        </p:xfrm>
        <a:graphic>
          <a:graphicData uri="http://schemas.openxmlformats.org/presentationml/2006/ole">
            <mc:AlternateContent xmlns:mc="http://schemas.openxmlformats.org/markup-compatibility/2006">
              <mc:Choice xmlns:v="urn:schemas-microsoft-com:vml" Requires="v">
                <p:oleObj spid="_x0000_s21520" name="Equation" r:id="rId7" imgW="2006600" imgH="241300" progId="Equation.DSMT4">
                  <p:embed/>
                </p:oleObj>
              </mc:Choice>
              <mc:Fallback>
                <p:oleObj name="Equation" r:id="rId7" imgW="2006600" imgH="241300" progId="Equation.DSMT4">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5105400"/>
                        <a:ext cx="43434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15" name="Rectangle 13"/>
          <p:cNvSpPr>
            <a:spLocks noChangeArrowheads="1"/>
          </p:cNvSpPr>
          <p:nvPr/>
        </p:nvSpPr>
        <p:spPr bwMode="auto">
          <a:xfrm>
            <a:off x="0" y="2478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516" name="Rectangle 14"/>
          <p:cNvSpPr>
            <a:spLocks noChangeArrowheads="1"/>
          </p:cNvSpPr>
          <p:nvPr/>
        </p:nvSpPr>
        <p:spPr bwMode="auto">
          <a:xfrm>
            <a:off x="0" y="2716213"/>
            <a:ext cx="292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228600" algn="l"/>
                <a:tab pos="457200" algn="l"/>
                <a:tab pos="2743200" algn="l"/>
                <a:tab pos="5143500" algn="l"/>
              </a:tabLst>
              <a:defRPr>
                <a:solidFill>
                  <a:schemeClr val="tx1"/>
                </a:solidFill>
                <a:latin typeface="Arial" panose="020B0604020202020204" pitchFamily="34" charset="0"/>
              </a:defRPr>
            </a:lvl1pPr>
            <a:lvl2pPr marL="742950" indent="-285750">
              <a:tabLst>
                <a:tab pos="-228600" algn="l"/>
                <a:tab pos="457200" algn="l"/>
                <a:tab pos="2743200" algn="l"/>
                <a:tab pos="5143500" algn="l"/>
              </a:tabLst>
              <a:defRPr>
                <a:solidFill>
                  <a:schemeClr val="tx1"/>
                </a:solidFill>
                <a:latin typeface="Arial" panose="020B0604020202020204" pitchFamily="34" charset="0"/>
              </a:defRPr>
            </a:lvl2pPr>
            <a:lvl3pPr marL="1143000" indent="-228600">
              <a:tabLst>
                <a:tab pos="-228600" algn="l"/>
                <a:tab pos="457200" algn="l"/>
                <a:tab pos="2743200" algn="l"/>
                <a:tab pos="5143500" algn="l"/>
              </a:tabLst>
              <a:defRPr>
                <a:solidFill>
                  <a:schemeClr val="tx1"/>
                </a:solidFill>
                <a:latin typeface="Arial" panose="020B0604020202020204" pitchFamily="34" charset="0"/>
              </a:defRPr>
            </a:lvl3pPr>
            <a:lvl4pPr marL="1600200" indent="-228600">
              <a:tabLst>
                <a:tab pos="-228600" algn="l"/>
                <a:tab pos="457200" algn="l"/>
                <a:tab pos="2743200" algn="l"/>
                <a:tab pos="5143500" algn="l"/>
              </a:tabLst>
              <a:defRPr>
                <a:solidFill>
                  <a:schemeClr val="tx1"/>
                </a:solidFill>
                <a:latin typeface="Arial" panose="020B0604020202020204" pitchFamily="34" charset="0"/>
              </a:defRPr>
            </a:lvl4pPr>
            <a:lvl5pPr marL="2057400" indent="-228600">
              <a:tabLst>
                <a:tab pos="-228600" algn="l"/>
                <a:tab pos="457200" algn="l"/>
                <a:tab pos="2743200" algn="l"/>
                <a:tab pos="51435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9pPr>
          </a:lstStyle>
          <a:p>
            <a:pPr algn="just" eaLnBrk="1" hangingPunct="1"/>
            <a:r>
              <a:rPr lang="en-US" altLang="en-US" sz="1200">
                <a:cs typeface="Times New Roman" panose="02020603050405020304" pitchFamily="18" charset="0"/>
              </a:rPr>
              <a:t>		</a:t>
            </a:r>
            <a:endParaRPr lang="en-US" altLang="en-US" sz="1100"/>
          </a:p>
          <a:p>
            <a:pPr algn="just"/>
            <a:r>
              <a:rPr lang="en-US" altLang="en-US" sz="1200">
                <a:cs typeface="Times New Roman" panose="02020603050405020304" pitchFamily="18" charset="0"/>
              </a:rPr>
              <a:t>	</a:t>
            </a:r>
            <a:endParaRPr lang="en-US" altLang="en-US"/>
          </a:p>
        </p:txBody>
      </p:sp>
      <p:sp>
        <p:nvSpPr>
          <p:cNvPr id="21517" name="Rectangle 16"/>
          <p:cNvSpPr>
            <a:spLocks noChangeArrowheads="1"/>
          </p:cNvSpPr>
          <p:nvPr/>
        </p:nvSpPr>
        <p:spPr bwMode="auto">
          <a:xfrm>
            <a:off x="0" y="4106863"/>
            <a:ext cx="11366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r>
              <a:rPr lang="en-US" altLang="en-US" sz="1100"/>
              <a:t> </a:t>
            </a:r>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Substitute the initial and final conditions into these equations and solve for the constants.</a:t>
            </a:r>
          </a:p>
          <a:p>
            <a:pPr eaLnBrk="1" hangingPunct="1"/>
            <a:r>
              <a:rPr lang="en-US" altLang="en-US" sz="2400" smtClean="0">
                <a:latin typeface="Times New Roman" panose="02020603050405020304" pitchFamily="18" charset="0"/>
                <a:cs typeface="Times New Roman" panose="02020603050405020304" pitchFamily="18" charset="0"/>
              </a:rPr>
              <a:t>Use the equation to run each joint based on the data calculated from the inverse kinematic equations.</a:t>
            </a:r>
          </a:p>
        </p:txBody>
      </p:sp>
      <p:sp>
        <p:nvSpPr>
          <p:cNvPr id="2253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533" name="Rectangle 8"/>
          <p:cNvSpPr>
            <a:spLocks noChangeArrowheads="1"/>
          </p:cNvSpPr>
          <p:nvPr/>
        </p:nvSpPr>
        <p:spPr bwMode="auto">
          <a:xfrm>
            <a:off x="0" y="238125"/>
            <a:ext cx="292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228600" algn="l"/>
                <a:tab pos="457200" algn="l"/>
                <a:tab pos="2743200" algn="l"/>
                <a:tab pos="5143500" algn="l"/>
              </a:tabLst>
              <a:defRPr>
                <a:solidFill>
                  <a:schemeClr val="tx1"/>
                </a:solidFill>
                <a:latin typeface="Arial" panose="020B0604020202020204" pitchFamily="34" charset="0"/>
              </a:defRPr>
            </a:lvl1pPr>
            <a:lvl2pPr marL="742950" indent="-285750">
              <a:tabLst>
                <a:tab pos="-228600" algn="l"/>
                <a:tab pos="457200" algn="l"/>
                <a:tab pos="2743200" algn="l"/>
                <a:tab pos="5143500" algn="l"/>
              </a:tabLst>
              <a:defRPr>
                <a:solidFill>
                  <a:schemeClr val="tx1"/>
                </a:solidFill>
                <a:latin typeface="Arial" panose="020B0604020202020204" pitchFamily="34" charset="0"/>
              </a:defRPr>
            </a:lvl2pPr>
            <a:lvl3pPr marL="1143000" indent="-228600">
              <a:tabLst>
                <a:tab pos="-228600" algn="l"/>
                <a:tab pos="457200" algn="l"/>
                <a:tab pos="2743200" algn="l"/>
                <a:tab pos="5143500" algn="l"/>
              </a:tabLst>
              <a:defRPr>
                <a:solidFill>
                  <a:schemeClr val="tx1"/>
                </a:solidFill>
                <a:latin typeface="Arial" panose="020B0604020202020204" pitchFamily="34" charset="0"/>
              </a:defRPr>
            </a:lvl3pPr>
            <a:lvl4pPr marL="1600200" indent="-228600">
              <a:tabLst>
                <a:tab pos="-228600" algn="l"/>
                <a:tab pos="457200" algn="l"/>
                <a:tab pos="2743200" algn="l"/>
                <a:tab pos="5143500" algn="l"/>
              </a:tabLst>
              <a:defRPr>
                <a:solidFill>
                  <a:schemeClr val="tx1"/>
                </a:solidFill>
                <a:latin typeface="Arial" panose="020B0604020202020204" pitchFamily="34" charset="0"/>
              </a:defRPr>
            </a:lvl4pPr>
            <a:lvl5pPr marL="2057400" indent="-228600">
              <a:tabLst>
                <a:tab pos="-228600" algn="l"/>
                <a:tab pos="457200" algn="l"/>
                <a:tab pos="2743200" algn="l"/>
                <a:tab pos="51435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28600" algn="l"/>
                <a:tab pos="457200" algn="l"/>
                <a:tab pos="2743200" algn="l"/>
                <a:tab pos="5143500" algn="l"/>
              </a:tabLst>
              <a:defRPr>
                <a:solidFill>
                  <a:schemeClr val="tx1"/>
                </a:solidFill>
                <a:latin typeface="Arial" panose="020B0604020202020204" pitchFamily="34" charset="0"/>
              </a:defRPr>
            </a:lvl9pPr>
          </a:lstStyle>
          <a:p>
            <a:pPr algn="just" eaLnBrk="1" hangingPunct="1"/>
            <a:r>
              <a:rPr lang="en-US" altLang="en-US" sz="1200">
                <a:cs typeface="Times New Roman" panose="02020603050405020304" pitchFamily="18" charset="0"/>
              </a:rPr>
              <a:t>		</a:t>
            </a:r>
            <a:endParaRPr lang="en-US" altLang="en-US" sz="1100"/>
          </a:p>
          <a:p>
            <a:pPr algn="just"/>
            <a:r>
              <a:rPr lang="en-US" altLang="en-US" sz="1200">
                <a:cs typeface="Times New Roman" panose="02020603050405020304" pitchFamily="18" charset="0"/>
              </a:rPr>
              <a:t>	</a:t>
            </a:r>
            <a:endParaRPr lang="en-US" altLang="en-US"/>
          </a:p>
        </p:txBody>
      </p:sp>
      <p:sp>
        <p:nvSpPr>
          <p:cNvPr id="22534" name="Rectangle 10"/>
          <p:cNvSpPr>
            <a:spLocks noChangeArrowheads="1"/>
          </p:cNvSpPr>
          <p:nvPr/>
        </p:nvSpPr>
        <p:spPr bwMode="auto">
          <a:xfrm>
            <a:off x="0" y="1628775"/>
            <a:ext cx="1136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r>
              <a:rPr lang="en-US" altLang="en-US" sz="1100"/>
              <a:t> </a:t>
            </a:r>
            <a:endParaRPr lang="en-US" altLang="en-US"/>
          </a:p>
        </p:txBody>
      </p:sp>
      <p:sp>
        <p:nvSpPr>
          <p:cNvPr id="22535" name="Rectangle 11"/>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Fifth-Order Polynomial Trajectory Planning: Cont.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r>
              <a:rPr lang="en-US" altLang="en-US" sz="3000" smtClean="0">
                <a:latin typeface="Times New Roman" panose="02020603050405020304" pitchFamily="18" charset="0"/>
                <a:cs typeface="Times New Roman" panose="02020603050405020304" pitchFamily="18" charset="0"/>
              </a:rPr>
              <a:t>Example:</a:t>
            </a:r>
          </a:p>
        </p:txBody>
      </p:sp>
      <p:sp>
        <p:nvSpPr>
          <p:cNvPr id="23556" name="Rectangle 3"/>
          <p:cNvSpPr>
            <a:spLocks noGrp="1" noChangeArrowheads="1"/>
          </p:cNvSpPr>
          <p:nvPr>
            <p:ph type="body" idx="1"/>
          </p:nvPr>
        </p:nvSpPr>
        <p:spPr/>
        <p:txBody>
          <a:bodyPr/>
          <a:lstStyle/>
          <a:p>
            <a:pPr eaLnBrk="1" hangingPunct="1"/>
            <a:r>
              <a:rPr lang="en-US" altLang="en-US" sz="2400" smtClean="0">
                <a:latin typeface="Times New Roman" panose="02020603050405020304" pitchFamily="18" charset="0"/>
                <a:cs typeface="Times New Roman" panose="02020603050405020304" pitchFamily="18" charset="0"/>
              </a:rPr>
              <a:t>Given:</a:t>
            </a:r>
            <a:r>
              <a:rPr lang="en-US" altLang="en-US" smtClean="0"/>
              <a:t> </a:t>
            </a:r>
          </a:p>
        </p:txBody>
      </p:sp>
      <p:sp>
        <p:nvSpPr>
          <p:cNvPr id="23557" name="Rectangle 5"/>
          <p:cNvSpPr>
            <a:spLocks noChangeArrowheads="1"/>
          </p:cNvSpPr>
          <p:nvPr/>
        </p:nvSpPr>
        <p:spPr bwMode="auto">
          <a:xfrm>
            <a:off x="0" y="3173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58" name="Object 4"/>
          <p:cNvGraphicFramePr>
            <a:graphicFrameLocks noChangeAspect="1"/>
          </p:cNvGraphicFramePr>
          <p:nvPr/>
        </p:nvGraphicFramePr>
        <p:xfrm>
          <a:off x="2362200" y="1676400"/>
          <a:ext cx="4724400" cy="758825"/>
        </p:xfrm>
        <a:graphic>
          <a:graphicData uri="http://schemas.openxmlformats.org/presentationml/2006/ole">
            <mc:AlternateContent xmlns:mc="http://schemas.openxmlformats.org/markup-compatibility/2006">
              <mc:Choice xmlns:v="urn:schemas-microsoft-com:vml" Requires="v">
                <p:oleObj spid="_x0000_s23561" name="Equation" r:id="rId3" imgW="3187700" imgH="508000" progId="Equation.DSMT4">
                  <p:embed/>
                </p:oleObj>
              </mc:Choice>
              <mc:Fallback>
                <p:oleObj name="Equation" r:id="rId3" imgW="3187700" imgH="508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676400"/>
                        <a:ext cx="472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9" name="Rectangle 7"/>
          <p:cNvSpPr>
            <a:spLocks noChangeArrowheads="1"/>
          </p:cNvSpPr>
          <p:nvPr/>
        </p:nvSpPr>
        <p:spPr bwMode="auto">
          <a:xfrm>
            <a:off x="0" y="19431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3560" name="Object 6"/>
          <p:cNvGraphicFramePr>
            <a:graphicFrameLocks noChangeAspect="1"/>
          </p:cNvGraphicFramePr>
          <p:nvPr/>
        </p:nvGraphicFramePr>
        <p:xfrm>
          <a:off x="1066800" y="2667000"/>
          <a:ext cx="5562600" cy="3683000"/>
        </p:xfrm>
        <a:graphic>
          <a:graphicData uri="http://schemas.openxmlformats.org/presentationml/2006/ole">
            <mc:AlternateContent xmlns:mc="http://schemas.openxmlformats.org/markup-compatibility/2006">
              <mc:Choice xmlns:v="urn:schemas-microsoft-com:vml" Requires="v">
                <p:oleObj spid="_x0000_s23562" name="VISIO" r:id="rId5" imgW="4485421" imgH="2972559" progId="Visio.Drawing.6">
                  <p:embed/>
                </p:oleObj>
              </mc:Choice>
              <mc:Fallback>
                <p:oleObj name="VISIO" r:id="rId5" imgW="4485421" imgH="2972559" progId="Visio.Drawing.6">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2667000"/>
                        <a:ext cx="5562600" cy="368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a:t>
            </a:r>
          </a:p>
        </p:txBody>
      </p:sp>
      <p:sp>
        <p:nvSpPr>
          <p:cNvPr id="24580"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Run the joints at constant speed between the initial and final locations.</a:t>
            </a:r>
          </a:p>
          <a:p>
            <a:pPr eaLnBrk="1" hangingPunct="1"/>
            <a:r>
              <a:rPr lang="en-US" altLang="en-US" sz="2000" smtClean="0">
                <a:latin typeface="Times New Roman" panose="02020603050405020304" pitchFamily="18" charset="0"/>
                <a:cs typeface="Times New Roman" panose="02020603050405020304" pitchFamily="18" charset="0"/>
              </a:rPr>
              <a:t>Equivalent to a first-order polynomial, where the velocity is constant, and acceleration is zero. </a:t>
            </a:r>
          </a:p>
          <a:p>
            <a:pPr eaLnBrk="1" hangingPunct="1"/>
            <a:r>
              <a:rPr lang="en-US" altLang="en-US" sz="2000" smtClean="0">
                <a:latin typeface="Times New Roman" panose="02020603050405020304" pitchFamily="18" charset="0"/>
                <a:cs typeface="Times New Roman" panose="02020603050405020304" pitchFamily="18" charset="0"/>
              </a:rPr>
              <a:t>Requires infinite accelerations to create instantaneous velocities at the boundaries.</a:t>
            </a:r>
          </a:p>
          <a:p>
            <a:pPr eaLnBrk="1" hangingPunct="1"/>
            <a:r>
              <a:rPr lang="en-US" altLang="en-US" sz="2000" smtClean="0">
                <a:latin typeface="Times New Roman" panose="02020603050405020304" pitchFamily="18" charset="0"/>
                <a:cs typeface="Times New Roman" panose="02020603050405020304" pitchFamily="18" charset="0"/>
              </a:rPr>
              <a:t>Blend linear segment with parabolic sections at the beginning and at the end of the motion segment to create a continuous position and velocity</a:t>
            </a:r>
            <a:r>
              <a:rPr lang="en-US" altLang="en-US" sz="2000" smtClean="0"/>
              <a:t> </a:t>
            </a:r>
          </a:p>
        </p:txBody>
      </p:sp>
      <p:sp>
        <p:nvSpPr>
          <p:cNvPr id="2458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4582" name="Object 4"/>
          <p:cNvGraphicFramePr>
            <a:graphicFrameLocks noChangeAspect="1"/>
          </p:cNvGraphicFramePr>
          <p:nvPr/>
        </p:nvGraphicFramePr>
        <p:xfrm>
          <a:off x="3733800" y="4038600"/>
          <a:ext cx="4800600" cy="2433638"/>
        </p:xfrm>
        <a:graphic>
          <a:graphicData uri="http://schemas.openxmlformats.org/presentationml/2006/ole">
            <mc:AlternateContent xmlns:mc="http://schemas.openxmlformats.org/markup-compatibility/2006">
              <mc:Choice xmlns:v="urn:schemas-microsoft-com:vml" Requires="v">
                <p:oleObj spid="_x0000_s24583" name="VISIO" r:id="rId3" imgW="3477768" imgH="1764792" progId="Visio.Drawing.6">
                  <p:embed/>
                </p:oleObj>
              </mc:Choice>
              <mc:Fallback>
                <p:oleObj name="VISIO" r:id="rId3" imgW="3477768" imgH="1764792"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038600"/>
                        <a:ext cx="4800600" cy="243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Introduction</a:t>
            </a:r>
          </a:p>
        </p:txBody>
      </p:sp>
      <p:sp>
        <p:nvSpPr>
          <p:cNvPr id="7172"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 this chapter we discuss the joint-space and Cartesian-space trajectory planning.</a:t>
            </a:r>
          </a:p>
          <a:p>
            <a:pPr eaLnBrk="1" hangingPunct="1"/>
            <a:r>
              <a:rPr lang="en-US" altLang="en-US" sz="2400" smtClean="0">
                <a:latin typeface="Times New Roman" panose="02020603050405020304" pitchFamily="18" charset="0"/>
                <a:cs typeface="Times New Roman" panose="02020603050405020304" pitchFamily="18" charset="0"/>
              </a:rPr>
              <a:t>We also discuss the methods that can be used for achieving desired velocity and accelerations limits and maximum values and blending motion portions.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Assume initial and final positions are      and       at       times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i</a:t>
            </a:r>
            <a:r>
              <a:rPr lang="en-US" altLang="en-US" sz="2400" i="1" smtClean="0">
                <a:latin typeface="Times New Roman" panose="02020603050405020304" pitchFamily="18" charset="0"/>
                <a:cs typeface="Times New Roman" panose="02020603050405020304" pitchFamily="18" charset="0"/>
              </a:rPr>
              <a:t> </a:t>
            </a:r>
            <a:r>
              <a:rPr lang="en-US" altLang="en-US" sz="2400" smtClean="0">
                <a:latin typeface="Times New Roman" panose="02020603050405020304" pitchFamily="18" charset="0"/>
                <a:cs typeface="Times New Roman" panose="02020603050405020304" pitchFamily="18" charset="0"/>
              </a:rPr>
              <a:t>= 0 and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f</a:t>
            </a:r>
            <a:r>
              <a:rPr lang="en-US" altLang="en-US" sz="2400" smtClean="0">
                <a:latin typeface="Times New Roman" panose="02020603050405020304" pitchFamily="18" charset="0"/>
                <a:cs typeface="Times New Roman" panose="02020603050405020304" pitchFamily="18" charset="0"/>
              </a:rPr>
              <a:t> and parabolic segments are symmetrically blended at blending times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b</a:t>
            </a:r>
            <a:r>
              <a:rPr lang="en-US" altLang="en-US" sz="2400" smtClean="0">
                <a:latin typeface="Times New Roman" panose="02020603050405020304" pitchFamily="18" charset="0"/>
                <a:cs typeface="Times New Roman" panose="02020603050405020304" pitchFamily="18" charset="0"/>
              </a:rPr>
              <a:t> and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f </a:t>
            </a:r>
            <a:r>
              <a:rPr lang="en-US" altLang="en-US" sz="2400" i="1" smtClean="0">
                <a:latin typeface="Times New Roman" panose="02020603050405020304" pitchFamily="18" charset="0"/>
                <a:cs typeface="Times New Roman" panose="02020603050405020304" pitchFamily="18" charset="0"/>
              </a:rPr>
              <a:t>- t</a:t>
            </a:r>
            <a:r>
              <a:rPr lang="en-US" altLang="en-US" sz="2400" i="1" baseline="-25000" smtClean="0">
                <a:latin typeface="Times New Roman" panose="02020603050405020304" pitchFamily="18" charset="0"/>
                <a:cs typeface="Times New Roman" panose="02020603050405020304" pitchFamily="18" charset="0"/>
              </a:rPr>
              <a:t>b</a:t>
            </a:r>
            <a:r>
              <a:rPr lang="en-US" altLang="en-US" smtClean="0"/>
              <a:t> </a:t>
            </a:r>
          </a:p>
        </p:txBody>
      </p:sp>
      <p:sp>
        <p:nvSpPr>
          <p:cNvPr id="2560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5" name="Object 4"/>
          <p:cNvGraphicFramePr>
            <a:graphicFrameLocks noChangeAspect="1"/>
          </p:cNvGraphicFramePr>
          <p:nvPr/>
        </p:nvGraphicFramePr>
        <p:xfrm>
          <a:off x="6248400" y="1752600"/>
          <a:ext cx="304800" cy="457200"/>
        </p:xfrm>
        <a:graphic>
          <a:graphicData uri="http://schemas.openxmlformats.org/presentationml/2006/ole">
            <mc:AlternateContent xmlns:mc="http://schemas.openxmlformats.org/markup-compatibility/2006">
              <mc:Choice xmlns:v="urn:schemas-microsoft-com:vml" Requires="v">
                <p:oleObj spid="_x0000_s25611" name="Equation" r:id="rId3" imgW="152334" imgH="228501" progId="Equation.DSMT4">
                  <p:embed/>
                </p:oleObj>
              </mc:Choice>
              <mc:Fallback>
                <p:oleObj name="Equation" r:id="rId3" imgW="152334" imgH="228501"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7526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6" name="Rectangle 7"/>
          <p:cNvSpPr>
            <a:spLocks noChangeArrowheads="1"/>
          </p:cNvSpPr>
          <p:nvPr/>
        </p:nvSpPr>
        <p:spPr bwMode="auto">
          <a:xfrm>
            <a:off x="0" y="3309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7" name="Object 6"/>
          <p:cNvGraphicFramePr>
            <a:graphicFrameLocks noChangeAspect="1"/>
          </p:cNvGraphicFramePr>
          <p:nvPr/>
        </p:nvGraphicFramePr>
        <p:xfrm>
          <a:off x="7162800" y="1752600"/>
          <a:ext cx="373063" cy="466725"/>
        </p:xfrm>
        <a:graphic>
          <a:graphicData uri="http://schemas.openxmlformats.org/presentationml/2006/ole">
            <mc:AlternateContent xmlns:mc="http://schemas.openxmlformats.org/markup-compatibility/2006">
              <mc:Choice xmlns:v="urn:schemas-microsoft-com:vml" Requires="v">
                <p:oleObj spid="_x0000_s25612" name="Equation" r:id="rId5" imgW="190417" imgH="241195" progId="Equation.DSMT4">
                  <p:embed/>
                </p:oleObj>
              </mc:Choice>
              <mc:Fallback>
                <p:oleObj name="Equation" r:id="rId5" imgW="190417" imgH="241195"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800" y="1752600"/>
                        <a:ext cx="37306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8" name="Rectangle 9"/>
          <p:cNvSpPr>
            <a:spLocks noChangeArrowheads="1"/>
          </p:cNvSpPr>
          <p:nvPr/>
        </p:nvSpPr>
        <p:spPr bwMode="auto">
          <a:xfrm>
            <a:off x="0" y="2971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5609" name="Object 8"/>
          <p:cNvGraphicFramePr>
            <a:graphicFrameLocks noChangeAspect="1"/>
          </p:cNvGraphicFramePr>
          <p:nvPr/>
        </p:nvGraphicFramePr>
        <p:xfrm>
          <a:off x="1524000" y="3200400"/>
          <a:ext cx="2286000" cy="1566863"/>
        </p:xfrm>
        <a:graphic>
          <a:graphicData uri="http://schemas.openxmlformats.org/presentationml/2006/ole">
            <mc:AlternateContent xmlns:mc="http://schemas.openxmlformats.org/markup-compatibility/2006">
              <mc:Choice xmlns:v="urn:schemas-microsoft-com:vml" Requires="v">
                <p:oleObj spid="_x0000_s25613" name="Equation" r:id="rId7" imgW="1333500" imgH="914400" progId="Equation.DSMT4">
                  <p:embed/>
                </p:oleObj>
              </mc:Choice>
              <mc:Fallback>
                <p:oleObj name="Equation" r:id="rId7" imgW="1333500" imgH="9144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3200400"/>
                        <a:ext cx="2286000" cy="156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10" name="Rectangle 10"/>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 Cont.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Substitute boundary conditions to get:</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and</a:t>
            </a:r>
            <a:r>
              <a:rPr lang="en-US" altLang="en-US" sz="2400" smtClean="0"/>
              <a:t> </a:t>
            </a:r>
          </a:p>
          <a:p>
            <a:pPr eaLnBrk="1" hangingPunct="1"/>
            <a:endParaRPr lang="en-US" altLang="en-US" sz="2400" smtClean="0"/>
          </a:p>
        </p:txBody>
      </p:sp>
      <p:sp>
        <p:nvSpPr>
          <p:cNvPr id="2662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6629" name="Object 4"/>
          <p:cNvGraphicFramePr>
            <a:graphicFrameLocks noChangeAspect="1"/>
          </p:cNvGraphicFramePr>
          <p:nvPr/>
        </p:nvGraphicFramePr>
        <p:xfrm>
          <a:off x="1600200" y="2347913"/>
          <a:ext cx="3581400" cy="1303337"/>
        </p:xfrm>
        <a:graphic>
          <a:graphicData uri="http://schemas.openxmlformats.org/presentationml/2006/ole">
            <mc:AlternateContent xmlns:mc="http://schemas.openxmlformats.org/markup-compatibility/2006">
              <mc:Choice xmlns:v="urn:schemas-microsoft-com:vml" Requires="v">
                <p:oleObj spid="_x0000_s26638" name="Equation" r:id="rId3" imgW="2095500" imgH="762000" progId="Equation.DSMT4">
                  <p:embed/>
                </p:oleObj>
              </mc:Choice>
              <mc:Fallback>
                <p:oleObj name="Equation" r:id="rId3" imgW="2095500" imgH="762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347913"/>
                        <a:ext cx="3581400"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30" name="Object 8"/>
          <p:cNvGraphicFramePr>
            <a:graphicFrameLocks noChangeAspect="1"/>
          </p:cNvGraphicFramePr>
          <p:nvPr/>
        </p:nvGraphicFramePr>
        <p:xfrm>
          <a:off x="1524000" y="4267200"/>
          <a:ext cx="2438400" cy="892175"/>
        </p:xfrm>
        <a:graphic>
          <a:graphicData uri="http://schemas.openxmlformats.org/presentationml/2006/ole">
            <mc:AlternateContent xmlns:mc="http://schemas.openxmlformats.org/markup-compatibility/2006">
              <mc:Choice xmlns:v="urn:schemas-microsoft-com:vml" Requires="v">
                <p:oleObj spid="_x0000_s26639" name="Equation" r:id="rId5" imgW="1066337" imgH="393529" progId="Equation.DSMT4">
                  <p:embed/>
                </p:oleObj>
              </mc:Choice>
              <mc:Fallback>
                <p:oleObj name="Equation" r:id="rId5" imgW="1066337" imgH="393529" progId="Equation.DSMT4">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4267200"/>
                        <a:ext cx="2438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31" name="Object 7"/>
          <p:cNvGraphicFramePr>
            <a:graphicFrameLocks noChangeAspect="1"/>
          </p:cNvGraphicFramePr>
          <p:nvPr/>
        </p:nvGraphicFramePr>
        <p:xfrm>
          <a:off x="1524000" y="5029200"/>
          <a:ext cx="1524000" cy="587375"/>
        </p:xfrm>
        <a:graphic>
          <a:graphicData uri="http://schemas.openxmlformats.org/presentationml/2006/ole">
            <mc:AlternateContent xmlns:mc="http://schemas.openxmlformats.org/markup-compatibility/2006">
              <mc:Choice xmlns:v="urn:schemas-microsoft-com:vml" Requires="v">
                <p:oleObj spid="_x0000_s26640" name="Equation" r:id="rId7" imgW="622030" imgH="241195" progId="Equation.DSMT4">
                  <p:embed/>
                </p:oleObj>
              </mc:Choice>
              <mc:Fallback>
                <p:oleObj name="Equation" r:id="rId7" imgW="622030" imgH="241195"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5029200"/>
                        <a:ext cx="15240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32" name="Object 6"/>
          <p:cNvGraphicFramePr>
            <a:graphicFrameLocks noChangeAspect="1"/>
          </p:cNvGraphicFramePr>
          <p:nvPr/>
        </p:nvGraphicFramePr>
        <p:xfrm>
          <a:off x="1524000" y="5657850"/>
          <a:ext cx="1371600" cy="571500"/>
        </p:xfrm>
        <a:graphic>
          <a:graphicData uri="http://schemas.openxmlformats.org/presentationml/2006/ole">
            <mc:AlternateContent xmlns:mc="http://schemas.openxmlformats.org/markup-compatibility/2006">
              <mc:Choice xmlns:v="urn:schemas-microsoft-com:vml" Requires="v">
                <p:oleObj spid="_x0000_s26641" name="Equation" r:id="rId9" imgW="571252" imgH="241195" progId="Equation.DSMT4">
                  <p:embed/>
                </p:oleObj>
              </mc:Choice>
              <mc:Fallback>
                <p:oleObj name="Equation" r:id="rId9" imgW="571252" imgH="241195"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0" y="5657850"/>
                        <a:ext cx="1371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634" name="Rectangle 10"/>
          <p:cNvSpPr>
            <a:spLocks noChangeArrowheads="1"/>
          </p:cNvSpPr>
          <p:nvPr/>
        </p:nvSpPr>
        <p:spPr bwMode="auto">
          <a:xfrm>
            <a:off x="0" y="390525"/>
            <a:ext cx="641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228600" algn="l"/>
                <a:tab pos="457200" algn="l"/>
                <a:tab pos="5143500" algn="l"/>
              </a:tabLst>
              <a:defRPr>
                <a:solidFill>
                  <a:schemeClr val="tx1"/>
                </a:solidFill>
                <a:latin typeface="Arial" panose="020B0604020202020204" pitchFamily="34" charset="0"/>
              </a:defRPr>
            </a:lvl1pPr>
            <a:lvl2pPr marL="742950" indent="-285750">
              <a:tabLst>
                <a:tab pos="-228600" algn="l"/>
                <a:tab pos="457200" algn="l"/>
                <a:tab pos="5143500" algn="l"/>
              </a:tabLst>
              <a:defRPr>
                <a:solidFill>
                  <a:schemeClr val="tx1"/>
                </a:solidFill>
                <a:latin typeface="Arial" panose="020B0604020202020204" pitchFamily="34" charset="0"/>
              </a:defRPr>
            </a:lvl2pPr>
            <a:lvl3pPr marL="1143000" indent="-228600">
              <a:tabLst>
                <a:tab pos="-228600" algn="l"/>
                <a:tab pos="457200" algn="l"/>
                <a:tab pos="5143500" algn="l"/>
              </a:tabLst>
              <a:defRPr>
                <a:solidFill>
                  <a:schemeClr val="tx1"/>
                </a:solidFill>
                <a:latin typeface="Arial" panose="020B0604020202020204" pitchFamily="34" charset="0"/>
              </a:defRPr>
            </a:lvl3pPr>
            <a:lvl4pPr marL="1600200" indent="-228600">
              <a:tabLst>
                <a:tab pos="-228600" algn="l"/>
                <a:tab pos="457200" algn="l"/>
                <a:tab pos="5143500" algn="l"/>
              </a:tabLst>
              <a:defRPr>
                <a:solidFill>
                  <a:schemeClr val="tx1"/>
                </a:solidFill>
                <a:latin typeface="Arial" panose="020B0604020202020204" pitchFamily="34" charset="0"/>
              </a:defRPr>
            </a:lvl4pPr>
            <a:lvl5pPr marL="2057400" indent="-228600">
              <a:tabLst>
                <a:tab pos="-228600" algn="l"/>
                <a:tab pos="457200" algn="l"/>
                <a:tab pos="51435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9pPr>
          </a:lstStyle>
          <a:p>
            <a:pPr algn="just" eaLnBrk="1" hangingPunct="1"/>
            <a:r>
              <a:rPr lang="en-US" altLang="en-US" sz="1200">
                <a:cs typeface="Times New Roman" panose="02020603050405020304" pitchFamily="18" charset="0"/>
              </a:rPr>
              <a:t>	</a:t>
            </a:r>
            <a:endParaRPr lang="en-US" altLang="en-US" sz="1100"/>
          </a:p>
          <a:p>
            <a:pPr algn="just"/>
            <a:r>
              <a:rPr lang="en-US" altLang="en-US" sz="1200">
                <a:cs typeface="Times New Roman" panose="02020603050405020304" pitchFamily="18" charset="0"/>
              </a:rPr>
              <a:t>	</a:t>
            </a:r>
            <a:endParaRPr lang="en-US" altLang="en-US"/>
          </a:p>
        </p:txBody>
      </p:sp>
      <p:sp>
        <p:nvSpPr>
          <p:cNvPr id="26635" name="Rectangle 11"/>
          <p:cNvSpPr>
            <a:spLocks noChangeArrowheads="1"/>
          </p:cNvSpPr>
          <p:nvPr/>
        </p:nvSpPr>
        <p:spPr bwMode="auto">
          <a:xfrm>
            <a:off x="0" y="1085850"/>
            <a:ext cx="641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tabLst>
                <a:tab pos="-228600" algn="l"/>
                <a:tab pos="457200" algn="l"/>
                <a:tab pos="5143500" algn="l"/>
              </a:tabLst>
              <a:defRPr>
                <a:solidFill>
                  <a:schemeClr val="tx1"/>
                </a:solidFill>
                <a:latin typeface="Arial" panose="020B0604020202020204" pitchFamily="34" charset="0"/>
              </a:defRPr>
            </a:lvl1pPr>
            <a:lvl2pPr marL="742950" indent="-285750">
              <a:tabLst>
                <a:tab pos="-228600" algn="l"/>
                <a:tab pos="457200" algn="l"/>
                <a:tab pos="5143500" algn="l"/>
              </a:tabLst>
              <a:defRPr>
                <a:solidFill>
                  <a:schemeClr val="tx1"/>
                </a:solidFill>
                <a:latin typeface="Arial" panose="020B0604020202020204" pitchFamily="34" charset="0"/>
              </a:defRPr>
            </a:lvl2pPr>
            <a:lvl3pPr marL="1143000" indent="-228600">
              <a:tabLst>
                <a:tab pos="-228600" algn="l"/>
                <a:tab pos="457200" algn="l"/>
                <a:tab pos="5143500" algn="l"/>
              </a:tabLst>
              <a:defRPr>
                <a:solidFill>
                  <a:schemeClr val="tx1"/>
                </a:solidFill>
                <a:latin typeface="Arial" panose="020B0604020202020204" pitchFamily="34" charset="0"/>
              </a:defRPr>
            </a:lvl3pPr>
            <a:lvl4pPr marL="1600200" indent="-228600">
              <a:tabLst>
                <a:tab pos="-228600" algn="l"/>
                <a:tab pos="457200" algn="l"/>
                <a:tab pos="5143500" algn="l"/>
              </a:tabLst>
              <a:defRPr>
                <a:solidFill>
                  <a:schemeClr val="tx1"/>
                </a:solidFill>
                <a:latin typeface="Arial" panose="020B0604020202020204" pitchFamily="34" charset="0"/>
              </a:defRPr>
            </a:lvl4pPr>
            <a:lvl5pPr marL="2057400" indent="-228600">
              <a:tabLst>
                <a:tab pos="-228600" algn="l"/>
                <a:tab pos="457200" algn="l"/>
                <a:tab pos="51435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28600" algn="l"/>
                <a:tab pos="457200" algn="l"/>
                <a:tab pos="5143500" algn="l"/>
              </a:tabLst>
              <a:defRPr>
                <a:solidFill>
                  <a:schemeClr val="tx1"/>
                </a:solidFill>
                <a:latin typeface="Arial" panose="020B0604020202020204" pitchFamily="34" charset="0"/>
              </a:defRPr>
            </a:lvl9pPr>
          </a:lstStyle>
          <a:p>
            <a:pPr eaLnBrk="1" hangingPunct="1"/>
            <a:r>
              <a:rPr lang="en-US" altLang="en-US" sz="1200">
                <a:cs typeface="Times New Roman" panose="02020603050405020304" pitchFamily="18" charset="0"/>
              </a:rPr>
              <a:t>	</a:t>
            </a:r>
          </a:p>
          <a:p>
            <a:r>
              <a:rPr lang="en-US" altLang="en-US" sz="1200">
                <a:cs typeface="Times New Roman" panose="02020603050405020304" pitchFamily="18" charset="0"/>
              </a:rPr>
              <a:t>	</a:t>
            </a:r>
            <a:endParaRPr lang="en-US" altLang="en-US"/>
          </a:p>
        </p:txBody>
      </p:sp>
      <p:sp>
        <p:nvSpPr>
          <p:cNvPr id="26636" name="Rectangle 12"/>
          <p:cNvSpPr>
            <a:spLocks noChangeArrowheads="1"/>
          </p:cNvSpPr>
          <p:nvPr/>
        </p:nvSpPr>
        <p:spPr bwMode="auto">
          <a:xfrm>
            <a:off x="0" y="1781175"/>
            <a:ext cx="22225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100"/>
              <a:t> </a:t>
            </a:r>
            <a:endParaRPr lang="en-US" altLang="en-US"/>
          </a:p>
        </p:txBody>
      </p:sp>
      <p:sp>
        <p:nvSpPr>
          <p:cNvPr id="26637" name="Rectangle 13"/>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 Cont</a:t>
            </a:r>
            <a:r>
              <a:rPr lang="en-US" altLang="en-US" sz="2800" b="0" smtClean="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adding constant acceleration for the linear segment we get:</a:t>
            </a:r>
          </a:p>
        </p:txBody>
      </p:sp>
      <p:sp>
        <p:nvSpPr>
          <p:cNvPr id="2765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7653" name="Object 4"/>
          <p:cNvGraphicFramePr>
            <a:graphicFrameLocks noChangeAspect="1"/>
          </p:cNvGraphicFramePr>
          <p:nvPr/>
        </p:nvGraphicFramePr>
        <p:xfrm>
          <a:off x="1524000" y="2590800"/>
          <a:ext cx="4724400" cy="2838450"/>
        </p:xfrm>
        <a:graphic>
          <a:graphicData uri="http://schemas.openxmlformats.org/presentationml/2006/ole">
            <mc:AlternateContent xmlns:mc="http://schemas.openxmlformats.org/markup-compatibility/2006">
              <mc:Choice xmlns:v="urn:schemas-microsoft-com:vml" Requires="v">
                <p:oleObj spid="_x0000_s27655" name="Equation" r:id="rId3" imgW="2794000" imgH="1676400" progId="Equation.DSMT4">
                  <p:embed/>
                </p:oleObj>
              </mc:Choice>
              <mc:Fallback>
                <p:oleObj name="Equation" r:id="rId3" imgW="2794000" imgH="16764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590800"/>
                        <a:ext cx="47244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Rectangle 6"/>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 Cont</a:t>
            </a:r>
            <a:r>
              <a:rPr lang="en-US" altLang="en-US" sz="2800" b="0" smtClean="0"/>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necessary blending time can be calculated as:</a:t>
            </a:r>
          </a:p>
          <a:p>
            <a:pPr eaLnBrk="1" hangingPunct="1"/>
            <a:endParaRPr lang="en-US" altLang="en-US" sz="2400" smtClean="0">
              <a:latin typeface="Times New Roman" panose="02020603050405020304" pitchFamily="18" charset="0"/>
              <a:cs typeface="Times New Roman" panose="02020603050405020304" pitchFamily="18" charset="0"/>
            </a:endParaRP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Maximum velocity can be calculated as:</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Final parabolic segment is symmetrical with the initial parabola, but with a negative acceleration</a:t>
            </a:r>
            <a:r>
              <a:rPr lang="en-US" altLang="en-US" smtClean="0"/>
              <a:t> </a:t>
            </a:r>
            <a:endParaRPr lang="en-US" altLang="en-US" sz="2400" smtClean="0"/>
          </a:p>
          <a:p>
            <a:pPr eaLnBrk="1" hangingPunct="1"/>
            <a:endParaRPr lang="en-US" altLang="en-US" sz="2400" smtClean="0"/>
          </a:p>
          <a:p>
            <a:pPr eaLnBrk="1" hangingPunct="1"/>
            <a:endParaRPr lang="en-US" altLang="en-US" sz="2400" smtClean="0"/>
          </a:p>
        </p:txBody>
      </p:sp>
      <p:sp>
        <p:nvSpPr>
          <p:cNvPr id="28676" name="Rectangle 5"/>
          <p:cNvSpPr>
            <a:spLocks noChangeArrowheads="1"/>
          </p:cNvSpPr>
          <p:nvPr/>
        </p:nvSpPr>
        <p:spPr bwMode="auto">
          <a:xfrm>
            <a:off x="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77" name="Object 4"/>
          <p:cNvGraphicFramePr>
            <a:graphicFrameLocks noChangeAspect="1"/>
          </p:cNvGraphicFramePr>
          <p:nvPr/>
        </p:nvGraphicFramePr>
        <p:xfrm>
          <a:off x="1447800" y="2478088"/>
          <a:ext cx="2590800" cy="957262"/>
        </p:xfrm>
        <a:graphic>
          <a:graphicData uri="http://schemas.openxmlformats.org/presentationml/2006/ole">
            <mc:AlternateContent xmlns:mc="http://schemas.openxmlformats.org/markup-compatibility/2006">
              <mc:Choice xmlns:v="urn:schemas-microsoft-com:vml" Requires="v">
                <p:oleObj spid="_x0000_s28681" name="Equation" r:id="rId3" imgW="1130300" imgH="419100" progId="Equation.DSMT4">
                  <p:embed/>
                </p:oleObj>
              </mc:Choice>
              <mc:Fallback>
                <p:oleObj name="Equation" r:id="rId3" imgW="1130300" imgH="4191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2478088"/>
                        <a:ext cx="2590800"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28679" name="Object 6"/>
          <p:cNvGraphicFramePr>
            <a:graphicFrameLocks noChangeAspect="1"/>
          </p:cNvGraphicFramePr>
          <p:nvPr/>
        </p:nvGraphicFramePr>
        <p:xfrm>
          <a:off x="1447800" y="4267200"/>
          <a:ext cx="3352800" cy="635000"/>
        </p:xfrm>
        <a:graphic>
          <a:graphicData uri="http://schemas.openxmlformats.org/presentationml/2006/ole">
            <mc:AlternateContent xmlns:mc="http://schemas.openxmlformats.org/markup-compatibility/2006">
              <mc:Choice xmlns:v="urn:schemas-microsoft-com:vml" Requires="v">
                <p:oleObj spid="_x0000_s28682" name="Equation" r:id="rId5" imgW="1257300" imgH="241300" progId="Equation.DSMT4">
                  <p:embed/>
                </p:oleObj>
              </mc:Choice>
              <mc:Fallback>
                <p:oleObj name="Equation" r:id="rId5" imgW="1257300" imgH="241300" progId="Equation.DSMT4">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4267200"/>
                        <a:ext cx="33528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0" name="Rectangle 8"/>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 Cont.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Linear Segments with Parabolic Blends and Via Points</a:t>
            </a:r>
            <a:r>
              <a:rPr lang="en-US" altLang="en-US" sz="2800" b="0" smtClean="0"/>
              <a:t> </a:t>
            </a:r>
          </a:p>
        </p:txBody>
      </p:sp>
      <p:sp>
        <p:nvSpPr>
          <p:cNvPr id="2970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To prevent stop-and-go motion, blend them together.</a:t>
            </a:r>
          </a:p>
          <a:p>
            <a:pPr eaLnBrk="1" hangingPunct="1"/>
            <a:r>
              <a:rPr lang="en-US" altLang="en-US" sz="2400" smtClean="0">
                <a:latin typeface="Times New Roman" panose="02020603050405020304" pitchFamily="18" charset="0"/>
                <a:cs typeface="Times New Roman" panose="02020603050405020304" pitchFamily="18" charset="0"/>
              </a:rPr>
              <a:t>The final conditions for one section is the initial condition for the next.</a:t>
            </a:r>
          </a:p>
          <a:p>
            <a:pPr eaLnBrk="1" hangingPunct="1"/>
            <a:r>
              <a:rPr lang="en-US" altLang="en-US" sz="2400" smtClean="0">
                <a:latin typeface="Times New Roman" panose="02020603050405020304" pitchFamily="18" charset="0"/>
                <a:cs typeface="Times New Roman" panose="02020603050405020304" pitchFamily="18" charset="0"/>
              </a:rPr>
              <a:t>Make sure maximum allowable accelerations are not exceeded</a:t>
            </a:r>
            <a:r>
              <a:rPr lang="en-US" altLang="en-US" sz="2400" smtClean="0"/>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a:t>
            </a:r>
          </a:p>
        </p:txBody>
      </p:sp>
      <p:sp>
        <p:nvSpPr>
          <p:cNvPr id="3072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When more segments are present, more information is available.</a:t>
            </a:r>
          </a:p>
          <a:p>
            <a:pPr eaLnBrk="1" hangingPunct="1"/>
            <a:r>
              <a:rPr lang="en-US" altLang="en-US" sz="2400" smtClean="0">
                <a:latin typeface="Times New Roman" panose="02020603050405020304" pitchFamily="18" charset="0"/>
                <a:cs typeface="Times New Roman" panose="02020603050405020304" pitchFamily="18" charset="0"/>
              </a:rPr>
              <a:t>Higher-order polynomials may be used, but more difficult to solve higher-order polynomials:</a:t>
            </a:r>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Use combinations of lower-order polynomials for different segments of the trajectory and blend them together to satisfy all required boundary conditions.</a:t>
            </a:r>
          </a:p>
          <a:p>
            <a:pPr eaLnBrk="1" hangingPunct="1"/>
            <a:r>
              <a:rPr lang="en-US" altLang="en-US" sz="2400" smtClean="0">
                <a:latin typeface="Times New Roman" panose="02020603050405020304" pitchFamily="18" charset="0"/>
                <a:cs typeface="Times New Roman" panose="02020603050405020304" pitchFamily="18" charset="0"/>
              </a:rPr>
              <a:t>Can use a 4-3-4 trajectory, a 3-5-3 trajectory, and a 5-cubic trajectory to replace a 7th-order polynomial</a:t>
            </a:r>
            <a:r>
              <a:rPr lang="en-US" altLang="en-US" sz="2400" smtClean="0"/>
              <a:t> </a:t>
            </a:r>
          </a:p>
          <a:p>
            <a:pPr eaLnBrk="1" hangingPunct="1"/>
            <a:endParaRPr lang="en-US" altLang="en-US" sz="2400" smtClean="0"/>
          </a:p>
        </p:txBody>
      </p:sp>
      <p:sp>
        <p:nvSpPr>
          <p:cNvPr id="3072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0726" name="Object 4"/>
          <p:cNvGraphicFramePr>
            <a:graphicFrameLocks noChangeAspect="1"/>
          </p:cNvGraphicFramePr>
          <p:nvPr/>
        </p:nvGraphicFramePr>
        <p:xfrm>
          <a:off x="1524000" y="3581400"/>
          <a:ext cx="6019800" cy="596900"/>
        </p:xfrm>
        <a:graphic>
          <a:graphicData uri="http://schemas.openxmlformats.org/presentationml/2006/ole">
            <mc:AlternateContent xmlns:mc="http://schemas.openxmlformats.org/markup-compatibility/2006">
              <mc:Choice xmlns:v="urn:schemas-microsoft-com:vml" Requires="v">
                <p:oleObj spid="_x0000_s30727" name="Equation" r:id="rId3" imgW="2400300" imgH="241300" progId="Equation.DSMT4">
                  <p:embed/>
                </p:oleObj>
              </mc:Choice>
              <mc:Fallback>
                <p:oleObj name="Equation" r:id="rId3" imgW="2400300" imgH="2413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581400"/>
                        <a:ext cx="6019800"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r>
              <a:rPr lang="en-US" altLang="en-US" sz="2800" b="0" smtClean="0"/>
              <a:t>.</a:t>
            </a:r>
          </a:p>
        </p:txBody>
      </p:sp>
      <p:sp>
        <p:nvSpPr>
          <p:cNvPr id="3174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In a 4-3-4 trajectory we use:</a:t>
            </a:r>
          </a:p>
          <a:p>
            <a:pPr lvl="1" eaLnBrk="1" hangingPunct="1"/>
            <a:r>
              <a:rPr lang="en-US" altLang="en-US" sz="2000" smtClean="0">
                <a:latin typeface="Times New Roman" panose="02020603050405020304" pitchFamily="18" charset="0"/>
                <a:cs typeface="Times New Roman" panose="02020603050405020304" pitchFamily="18" charset="0"/>
              </a:rPr>
              <a:t>a 4th-order polynomial to plan a trajectory between the initial point and the first via point (e.g. lift-off), </a:t>
            </a:r>
          </a:p>
          <a:p>
            <a:pPr lvl="1" eaLnBrk="1" hangingPunct="1"/>
            <a:r>
              <a:rPr lang="en-US" altLang="en-US" sz="2000" smtClean="0">
                <a:latin typeface="Times New Roman" panose="02020603050405020304" pitchFamily="18" charset="0"/>
                <a:cs typeface="Times New Roman" panose="02020603050405020304" pitchFamily="18" charset="0"/>
              </a:rPr>
              <a:t>a 3rd-order polynomial between two via points (e.g. lift off and set-down), </a:t>
            </a:r>
          </a:p>
          <a:p>
            <a:pPr lvl="1" eaLnBrk="1" hangingPunct="1"/>
            <a:r>
              <a:rPr lang="en-US" altLang="en-US" sz="2000" smtClean="0">
                <a:latin typeface="Times New Roman" panose="02020603050405020304" pitchFamily="18" charset="0"/>
                <a:cs typeface="Times New Roman" panose="02020603050405020304" pitchFamily="18" charset="0"/>
              </a:rPr>
              <a:t>and a 4th-order polynomial between the last via point (e.g. set-down) and the final destination. </a:t>
            </a:r>
          </a:p>
          <a:p>
            <a:pPr eaLnBrk="1" hangingPunct="1"/>
            <a:r>
              <a:rPr lang="en-US" altLang="en-US" sz="2400" smtClean="0">
                <a:latin typeface="Times New Roman" panose="02020603050405020304" pitchFamily="18" charset="0"/>
                <a:cs typeface="Times New Roman" panose="02020603050405020304" pitchFamily="18" charset="0"/>
              </a:rPr>
              <a:t>A 3-5-3 trajectory is planned between the initial and the first via point, between the successive via points, and between the last via point and the final destination.</a:t>
            </a:r>
            <a:r>
              <a:rPr lang="en-US" altLang="en-US" sz="2400" smtClean="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1182688" y="1752600"/>
            <a:ext cx="7772400" cy="4379913"/>
          </a:xfrm>
        </p:spPr>
        <p:txBody>
          <a:bodyPr/>
          <a:lstStyle/>
          <a:p>
            <a:pPr eaLnBrk="1" hangingPunct="1"/>
            <a:r>
              <a:rPr lang="en-US" altLang="en-US" sz="2000" smtClean="0">
                <a:latin typeface="Times New Roman" panose="02020603050405020304" pitchFamily="18" charset="0"/>
                <a:cs typeface="Times New Roman" panose="02020603050405020304" pitchFamily="18" charset="0"/>
              </a:rPr>
              <a:t>We must solve for 4 coefficients for a third-order polynomial, 5 for a fourth-order polynomial, and 6 for a fifth-order polynomial. </a:t>
            </a:r>
          </a:p>
          <a:p>
            <a:pPr eaLnBrk="1" hangingPunct="1"/>
            <a:r>
              <a:rPr lang="en-US" altLang="en-US" sz="2000" smtClean="0">
                <a:latin typeface="Times New Roman" panose="02020603050405020304" pitchFamily="18" charset="0"/>
                <a:cs typeface="Times New Roman" panose="02020603050405020304" pitchFamily="18" charset="0"/>
              </a:rPr>
              <a:t>Both 4-3-4 and 3-5-3 trajectories require solving for a total of 14 coefficients. For the 4-3-4 trajectory, the unknown coefficients are in the form:</a:t>
            </a:r>
          </a:p>
          <a:p>
            <a:pPr eaLnBrk="1" hangingPunct="1"/>
            <a:endParaRPr lang="en-US" altLang="en-US" sz="2000" smtClean="0">
              <a:latin typeface="Times New Roman" panose="02020603050405020304" pitchFamily="18" charset="0"/>
              <a:cs typeface="Times New Roman" panose="02020603050405020304" pitchFamily="18" charset="0"/>
            </a:endParaRPr>
          </a:p>
          <a:p>
            <a:pPr eaLnBrk="1" hangingPunct="1"/>
            <a:endParaRPr lang="en-US" altLang="en-US" sz="2400" smtClean="0"/>
          </a:p>
        </p:txBody>
      </p:sp>
      <p:sp>
        <p:nvSpPr>
          <p:cNvPr id="32772"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2773" name="Object 4"/>
          <p:cNvGraphicFramePr>
            <a:graphicFrameLocks noChangeAspect="1"/>
          </p:cNvGraphicFramePr>
          <p:nvPr/>
        </p:nvGraphicFramePr>
        <p:xfrm>
          <a:off x="1600200" y="3657600"/>
          <a:ext cx="3886200" cy="1392238"/>
        </p:xfrm>
        <a:graphic>
          <a:graphicData uri="http://schemas.openxmlformats.org/presentationml/2006/ole">
            <mc:AlternateContent xmlns:mc="http://schemas.openxmlformats.org/markup-compatibility/2006">
              <mc:Choice xmlns:v="urn:schemas-microsoft-com:vml" Requires="v">
                <p:oleObj spid="_x0000_s32775" name="Equation" r:id="rId3" imgW="2044700" imgH="736600" progId="Equation.DSMT4">
                  <p:embed/>
                </p:oleObj>
              </mc:Choice>
              <mc:Fallback>
                <p:oleObj name="Equation" r:id="rId3" imgW="2044700" imgH="736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657600"/>
                        <a:ext cx="3886200" cy="139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774" name="Rectangle 6"/>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1182688" y="1752600"/>
            <a:ext cx="7772400" cy="4379913"/>
          </a:xfrm>
        </p:spPr>
        <p:txBody>
          <a:bodyPr/>
          <a:lstStyle/>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Initial position of is known.</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Initial velocity may be specified.</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Initial acceleration may be specified.</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Position of the first via point  is known, and is the same as the final position of the first fourth-order segment.</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The first via point's position is the same as the initial position of the third-order segment for continuity.</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Continuous velocity must be maintained at the via point.</a:t>
            </a:r>
          </a:p>
          <a:p>
            <a:pPr marL="571500" indent="-571500" eaLnBrk="1" hangingPunct="1">
              <a:buSzTx/>
              <a:buFont typeface="Wingdings" panose="05000000000000000000" pitchFamily="2" charset="2"/>
              <a:buAutoNum type="arabicPeriod"/>
            </a:pPr>
            <a:r>
              <a:rPr lang="en-US" altLang="en-US" sz="2400" smtClean="0">
                <a:latin typeface="Times New Roman" panose="02020603050405020304" pitchFamily="18" charset="0"/>
                <a:cs typeface="Times New Roman" panose="02020603050405020304" pitchFamily="18" charset="0"/>
              </a:rPr>
              <a:t>Continuous acceleration must be maintained at the via point</a:t>
            </a:r>
            <a:r>
              <a:rPr lang="en-US" altLang="en-US" sz="2400" smtClean="0"/>
              <a:t>.</a:t>
            </a:r>
          </a:p>
        </p:txBody>
      </p:sp>
      <p:sp>
        <p:nvSpPr>
          <p:cNvPr id="33796"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990600" y="1752600"/>
            <a:ext cx="7772400" cy="4379913"/>
          </a:xfrm>
        </p:spPr>
        <p:txBody>
          <a:bodyPr/>
          <a:lstStyle/>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Position of a second (and other) via point  is specified and is the same as the final position of the third-order segment.</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The position of the second (and other) via point is the same as the initial position of the next segment for continuity.</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Continuous velocity must be maintained at the next via point.</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Continuous acceleration must be maintained at the next via point.</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Position of destination is specified.</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Velocity of the destination is specified.</a:t>
            </a:r>
          </a:p>
          <a:p>
            <a:pPr marL="495300" indent="-495300" eaLnBrk="1" hangingPunct="1">
              <a:lnSpc>
                <a:spcPct val="90000"/>
              </a:lnSpc>
              <a:buSzTx/>
              <a:buFont typeface="Wingdings" panose="05000000000000000000" pitchFamily="2" charset="2"/>
              <a:buAutoNum type="arabicPeriod" startAt="8"/>
            </a:pPr>
            <a:r>
              <a:rPr lang="en-US" altLang="en-US" sz="2300" smtClean="0">
                <a:latin typeface="Times New Roman" panose="02020603050405020304" pitchFamily="18" charset="0"/>
                <a:cs typeface="Times New Roman" panose="02020603050405020304" pitchFamily="18" charset="0"/>
              </a:rPr>
              <a:t>Acceleration of the destination is specified</a:t>
            </a:r>
            <a:r>
              <a:rPr lang="en-US" altLang="en-US" sz="2300" smtClean="0"/>
              <a:t> </a:t>
            </a:r>
          </a:p>
          <a:p>
            <a:pPr marL="495300" indent="-495300" eaLnBrk="1" hangingPunct="1">
              <a:lnSpc>
                <a:spcPct val="90000"/>
              </a:lnSpc>
            </a:pPr>
            <a:endParaRPr lang="en-US" altLang="en-US" sz="2300" smtClean="0"/>
          </a:p>
        </p:txBody>
      </p:sp>
      <p:sp>
        <p:nvSpPr>
          <p:cNvPr id="3482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Path versus Trajectory</a:t>
            </a:r>
          </a:p>
        </p:txBody>
      </p:sp>
      <p:sp>
        <p:nvSpPr>
          <p:cNvPr id="8196"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 path is the collection of positions and orientations that a robot (or its joints) goes through between different locations.</a:t>
            </a:r>
          </a:p>
          <a:p>
            <a:pPr eaLnBrk="1" hangingPunct="1"/>
            <a:r>
              <a:rPr lang="en-US" altLang="en-US" sz="2400" smtClean="0">
                <a:latin typeface="Times New Roman" panose="02020603050405020304" pitchFamily="18" charset="0"/>
                <a:cs typeface="Times New Roman" panose="02020603050405020304" pitchFamily="18" charset="0"/>
              </a:rPr>
              <a:t>A trajectory is the time history of the locations and orientations that the robot (or its joints) goes through between different points.</a:t>
            </a:r>
          </a:p>
          <a:p>
            <a:pPr eaLnBrk="1" hangingPunct="1"/>
            <a:r>
              <a:rPr lang="en-US" altLang="en-US" sz="2400" smtClean="0">
                <a:latin typeface="Times New Roman" panose="02020603050405020304" pitchFamily="18" charset="0"/>
                <a:cs typeface="Times New Roman" panose="02020603050405020304" pitchFamily="18" charset="0"/>
              </a:rPr>
              <a:t>A trajectory in the time history of a path; therefore, it includes how the joint values change in time.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609600" y="15240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result is:</a:t>
            </a:r>
          </a:p>
          <a:p>
            <a:pPr eaLnBrk="1" hangingPunct="1"/>
            <a:endParaRPr lang="en-US" altLang="en-US" sz="2400" smtClean="0"/>
          </a:p>
        </p:txBody>
      </p:sp>
      <p:sp>
        <p:nvSpPr>
          <p:cNvPr id="3584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5845" name="Object 4"/>
          <p:cNvGraphicFramePr>
            <a:graphicFrameLocks noChangeAspect="1"/>
          </p:cNvGraphicFramePr>
          <p:nvPr/>
        </p:nvGraphicFramePr>
        <p:xfrm>
          <a:off x="762000" y="1981200"/>
          <a:ext cx="7696200" cy="4333875"/>
        </p:xfrm>
        <a:graphic>
          <a:graphicData uri="http://schemas.openxmlformats.org/presentationml/2006/ole">
            <mc:AlternateContent xmlns:mc="http://schemas.openxmlformats.org/markup-compatibility/2006">
              <mc:Choice xmlns:v="urn:schemas-microsoft-com:vml" Requires="v">
                <p:oleObj spid="_x0000_s35847" name="Equation" r:id="rId3" imgW="6172200" imgH="3479800" progId="Equation.DSMT4">
                  <p:embed/>
                </p:oleObj>
              </mc:Choice>
              <mc:Fallback>
                <p:oleObj name="Equation" r:id="rId3" imgW="6172200" imgH="3479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981200"/>
                        <a:ext cx="76962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6" name="Rectangle 6"/>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Or simply:</a:t>
            </a:r>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endParaRPr lang="en-US" altLang="en-US" sz="2400" smtClean="0"/>
          </a:p>
          <a:p>
            <a:pPr eaLnBrk="1" hangingPunct="1"/>
            <a:r>
              <a:rPr lang="en-US" altLang="en-US" sz="2400" smtClean="0">
                <a:latin typeface="Times New Roman" panose="02020603050405020304" pitchFamily="18" charset="0"/>
                <a:cs typeface="Times New Roman" panose="02020603050405020304" pitchFamily="18" charset="0"/>
              </a:rPr>
              <a:t>This can be used to run a joint based on a 4-3-4 polynomial.</a:t>
            </a:r>
          </a:p>
          <a:p>
            <a:pPr eaLnBrk="1" hangingPunct="1"/>
            <a:r>
              <a:rPr lang="en-US" altLang="en-US" sz="2400" smtClean="0">
                <a:latin typeface="Times New Roman" panose="02020603050405020304" pitchFamily="18" charset="0"/>
                <a:cs typeface="Times New Roman" panose="02020603050405020304" pitchFamily="18" charset="0"/>
              </a:rPr>
              <a:t>Similar results may be obtained for 5-3-5 or 5-cubic regiments.</a:t>
            </a:r>
          </a:p>
          <a:p>
            <a:pPr eaLnBrk="1" hangingPunct="1"/>
            <a:endParaRPr lang="en-US" altLang="en-US" sz="2400" smtClean="0"/>
          </a:p>
        </p:txBody>
      </p:sp>
      <p:sp>
        <p:nvSpPr>
          <p:cNvPr id="36868"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Higher-Order Polynomials: Cont.</a:t>
            </a:r>
          </a:p>
        </p:txBody>
      </p:sp>
      <p:sp>
        <p:nvSpPr>
          <p:cNvPr id="3686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0" name="Object 5"/>
          <p:cNvGraphicFramePr>
            <a:graphicFrameLocks noChangeAspect="1"/>
          </p:cNvGraphicFramePr>
          <p:nvPr/>
        </p:nvGraphicFramePr>
        <p:xfrm>
          <a:off x="1676400" y="2366963"/>
          <a:ext cx="1981200" cy="522287"/>
        </p:xfrm>
        <a:graphic>
          <a:graphicData uri="http://schemas.openxmlformats.org/presentationml/2006/ole">
            <mc:AlternateContent xmlns:mc="http://schemas.openxmlformats.org/markup-compatibility/2006">
              <mc:Choice xmlns:v="urn:schemas-microsoft-com:vml" Requires="v">
                <p:oleObj spid="_x0000_s36873" name="Equation" r:id="rId3" imgW="863225" imgH="228501" progId="Equation.DSMT4">
                  <p:embed/>
                </p:oleObj>
              </mc:Choice>
              <mc:Fallback>
                <p:oleObj name="Equation" r:id="rId3" imgW="863225" imgH="228501"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366963"/>
                        <a:ext cx="19812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71" name="Rectangle 8"/>
          <p:cNvSpPr>
            <a:spLocks noChangeArrowheads="1"/>
          </p:cNvSpPr>
          <p:nvPr/>
        </p:nvSpPr>
        <p:spPr bwMode="auto">
          <a:xfrm>
            <a:off x="0" y="3295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6872" name="Object 7"/>
          <p:cNvGraphicFramePr>
            <a:graphicFrameLocks noChangeAspect="1"/>
          </p:cNvGraphicFramePr>
          <p:nvPr/>
        </p:nvGraphicFramePr>
        <p:xfrm>
          <a:off x="1600200" y="3089275"/>
          <a:ext cx="2209800" cy="601663"/>
        </p:xfrm>
        <a:graphic>
          <a:graphicData uri="http://schemas.openxmlformats.org/presentationml/2006/ole">
            <mc:AlternateContent xmlns:mc="http://schemas.openxmlformats.org/markup-compatibility/2006">
              <mc:Choice xmlns:v="urn:schemas-microsoft-com:vml" Requires="v">
                <p:oleObj spid="_x0000_s36874" name="Equation" r:id="rId5" imgW="977476" imgH="266584" progId="Equation.DSMT4">
                  <p:embed/>
                </p:oleObj>
              </mc:Choice>
              <mc:Fallback>
                <p:oleObj name="Equation" r:id="rId5" imgW="977476" imgH="266584"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089275"/>
                        <a:ext cx="22098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Cartesian-Space Trajectories</a:t>
            </a:r>
          </a:p>
        </p:txBody>
      </p:sp>
      <p:sp>
        <p:nvSpPr>
          <p:cNvPr id="37892" name="Rectangle 3"/>
          <p:cNvSpPr>
            <a:spLocks noGrp="1" noChangeArrowheads="1"/>
          </p:cNvSpPr>
          <p:nvPr>
            <p:ph type="body" idx="1"/>
          </p:nvPr>
        </p:nvSpPr>
        <p:spPr>
          <a:xfrm>
            <a:off x="1182688" y="1752600"/>
            <a:ext cx="7772400" cy="4379913"/>
          </a:xfrm>
        </p:spPr>
        <p:txBody>
          <a:bodyPr/>
          <a:lstStyle/>
          <a:p>
            <a:pPr marL="571500" indent="-571500" eaLnBrk="1" hangingPunct="1"/>
            <a:r>
              <a:rPr lang="en-US" altLang="en-US" sz="2400" smtClean="0">
                <a:latin typeface="Times New Roman" panose="02020603050405020304" pitchFamily="18" charset="0"/>
                <a:cs typeface="Times New Roman" panose="02020603050405020304" pitchFamily="18" charset="0"/>
              </a:rPr>
              <a:t>All the regiments for joint-space can also be used here.</a:t>
            </a:r>
          </a:p>
          <a:p>
            <a:pPr marL="571500" indent="-571500" eaLnBrk="1" hangingPunct="1"/>
            <a:r>
              <a:rPr lang="en-US" altLang="en-US" sz="2400" smtClean="0">
                <a:latin typeface="Times New Roman" panose="02020603050405020304" pitchFamily="18" charset="0"/>
                <a:cs typeface="Times New Roman" panose="02020603050405020304" pitchFamily="18" charset="0"/>
              </a:rPr>
              <a:t>We can do the following in a loop to run a robot in Cartesian-space:</a:t>
            </a:r>
          </a:p>
          <a:p>
            <a:pPr marL="839788" lvl="1" indent="-495300" eaLnBrk="1" hangingPunct="1"/>
            <a:r>
              <a:rPr lang="en-US" altLang="en-US" sz="2000" smtClean="0">
                <a:latin typeface="Times New Roman" panose="02020603050405020304" pitchFamily="18" charset="0"/>
                <a:cs typeface="Times New Roman" panose="02020603050405020304" pitchFamily="18" charset="0"/>
              </a:rPr>
              <a:t>Increment the time by                       .</a:t>
            </a:r>
          </a:p>
          <a:p>
            <a:pPr marL="839788" lvl="1" indent="-495300" eaLnBrk="1" hangingPunct="1"/>
            <a:r>
              <a:rPr lang="en-US" altLang="en-US" sz="2000" smtClean="0">
                <a:latin typeface="Times New Roman" panose="02020603050405020304" pitchFamily="18" charset="0"/>
                <a:cs typeface="Times New Roman" panose="02020603050405020304" pitchFamily="18" charset="0"/>
              </a:rPr>
              <a:t>Calculate the position and orientation of the hand based on the selected function for the trajectory,</a:t>
            </a:r>
          </a:p>
          <a:p>
            <a:pPr marL="839788" lvl="1" indent="-495300" eaLnBrk="1" hangingPunct="1"/>
            <a:r>
              <a:rPr lang="en-US" altLang="en-US" sz="2000" smtClean="0">
                <a:latin typeface="Times New Roman" panose="02020603050405020304" pitchFamily="18" charset="0"/>
                <a:cs typeface="Times New Roman" panose="02020603050405020304" pitchFamily="18" charset="0"/>
              </a:rPr>
              <a:t>Calculate the joint values for the position and orientation through the inverse kinematic equations of the robot,</a:t>
            </a:r>
          </a:p>
          <a:p>
            <a:pPr marL="839788" lvl="1" indent="-495300" eaLnBrk="1" hangingPunct="1"/>
            <a:r>
              <a:rPr lang="en-US" altLang="en-US" sz="2000" smtClean="0">
                <a:latin typeface="Times New Roman" panose="02020603050405020304" pitchFamily="18" charset="0"/>
                <a:cs typeface="Times New Roman" panose="02020603050405020304" pitchFamily="18" charset="0"/>
              </a:rPr>
              <a:t>Send the joint information to the controller,</a:t>
            </a:r>
          </a:p>
          <a:p>
            <a:pPr marL="839788" lvl="1" indent="-495300" eaLnBrk="1" hangingPunct="1"/>
            <a:r>
              <a:rPr lang="en-US" altLang="en-US" sz="2000" smtClean="0">
                <a:latin typeface="Times New Roman" panose="02020603050405020304" pitchFamily="18" charset="0"/>
                <a:cs typeface="Times New Roman" panose="02020603050405020304" pitchFamily="18" charset="0"/>
              </a:rPr>
              <a:t>Go to the beginning of the loop.</a:t>
            </a:r>
          </a:p>
        </p:txBody>
      </p:sp>
      <p:sp>
        <p:nvSpPr>
          <p:cNvPr id="3789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7894" name="Object 4"/>
          <p:cNvGraphicFramePr>
            <a:graphicFrameLocks noChangeAspect="1"/>
          </p:cNvGraphicFramePr>
          <p:nvPr/>
        </p:nvGraphicFramePr>
        <p:xfrm>
          <a:off x="4495800" y="2971800"/>
          <a:ext cx="1219200" cy="385763"/>
        </p:xfrm>
        <a:graphic>
          <a:graphicData uri="http://schemas.openxmlformats.org/presentationml/2006/ole">
            <mc:AlternateContent xmlns:mc="http://schemas.openxmlformats.org/markup-compatibility/2006">
              <mc:Choice xmlns:v="urn:schemas-microsoft-com:vml" Requires="v">
                <p:oleObj spid="_x0000_s37895" name="Equation" r:id="rId3" imgW="571004" imgH="177646" progId="Equation.DSMT4">
                  <p:embed/>
                </p:oleObj>
              </mc:Choice>
              <mc:Fallback>
                <p:oleObj name="Equation" r:id="rId3" imgW="571004" imgH="177646"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971800"/>
                        <a:ext cx="12192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1182688" y="1752600"/>
            <a:ext cx="7772400" cy="4379913"/>
          </a:xfrm>
        </p:spPr>
        <p:txBody>
          <a:bodyPr/>
          <a:lstStyle/>
          <a:p>
            <a:pPr marL="571500" indent="-571500" eaLnBrk="1" hangingPunct="1"/>
            <a:r>
              <a:rPr lang="en-US" altLang="en-US" sz="2400" smtClean="0">
                <a:latin typeface="Times New Roman" panose="02020603050405020304" pitchFamily="18" charset="0"/>
                <a:cs typeface="Times New Roman" panose="02020603050405020304" pitchFamily="18" charset="0"/>
              </a:rPr>
              <a:t>Straight-line motions between points are the most practical trajectories for industrial applications. </a:t>
            </a:r>
          </a:p>
          <a:p>
            <a:pPr marL="571500" indent="-571500" eaLnBrk="1" hangingPunct="1"/>
            <a:r>
              <a:rPr lang="en-US" altLang="en-US" sz="2400" smtClean="0">
                <a:latin typeface="Times New Roman" panose="02020603050405020304" pitchFamily="18" charset="0"/>
                <a:cs typeface="Times New Roman" panose="02020603050405020304" pitchFamily="18" charset="0"/>
              </a:rPr>
              <a:t>Blending the motions for multiple destinations (such as via points) is also very common.</a:t>
            </a:r>
          </a:p>
          <a:p>
            <a:pPr marL="571500" indent="-571500" eaLnBrk="1" hangingPunct="1"/>
            <a:r>
              <a:rPr lang="en-US" altLang="en-US" sz="2400" smtClean="0">
                <a:latin typeface="Times New Roman" panose="02020603050405020304" pitchFamily="18" charset="0"/>
                <a:cs typeface="Times New Roman" panose="02020603050405020304" pitchFamily="18" charset="0"/>
              </a:rPr>
              <a:t>For a straight-line trajectory, the transformation between the initial and final positions and orientations must be calculated and divided into small segments.</a:t>
            </a:r>
            <a:r>
              <a:rPr lang="en-US" altLang="en-US" sz="2400" smtClean="0"/>
              <a:t> </a:t>
            </a:r>
          </a:p>
        </p:txBody>
      </p:sp>
      <p:sp>
        <p:nvSpPr>
          <p:cNvPr id="3891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8917" name="Rectangle 6"/>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Straight-Line Trajectory</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body" idx="1"/>
          </p:nvPr>
        </p:nvSpPr>
        <p:spPr>
          <a:xfrm>
            <a:off x="1182688" y="1752600"/>
            <a:ext cx="7772400" cy="4379913"/>
          </a:xfrm>
        </p:spPr>
        <p:txBody>
          <a:bodyPr/>
          <a:lstStyle/>
          <a:p>
            <a:pPr marL="571500" indent="-571500" eaLnBrk="1" hangingPunct="1"/>
            <a:r>
              <a:rPr lang="en-US" altLang="en-US" sz="2400" smtClean="0">
                <a:latin typeface="Times New Roman" panose="02020603050405020304" pitchFamily="18" charset="0"/>
                <a:cs typeface="Times New Roman" panose="02020603050405020304" pitchFamily="18" charset="0"/>
              </a:rPr>
              <a:t>The total transformation </a:t>
            </a:r>
            <a:r>
              <a:rPr lang="en-US" altLang="en-US" sz="2400" i="1" smtClean="0">
                <a:latin typeface="Times New Roman" panose="02020603050405020304" pitchFamily="18" charset="0"/>
                <a:cs typeface="Times New Roman" panose="02020603050405020304" pitchFamily="18" charset="0"/>
              </a:rPr>
              <a:t>R </a:t>
            </a:r>
            <a:r>
              <a:rPr lang="en-US" altLang="en-US" sz="2400" smtClean="0">
                <a:latin typeface="Times New Roman" panose="02020603050405020304" pitchFamily="18" charset="0"/>
                <a:cs typeface="Times New Roman" panose="02020603050405020304" pitchFamily="18" charset="0"/>
              </a:rPr>
              <a:t>between the initial configuration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i</a:t>
            </a:r>
            <a:r>
              <a:rPr lang="en-US" altLang="en-US" sz="2400" baseline="-25000" smtClean="0">
                <a:latin typeface="Times New Roman" panose="02020603050405020304" pitchFamily="18" charset="0"/>
                <a:cs typeface="Times New Roman" panose="02020603050405020304" pitchFamily="18" charset="0"/>
              </a:rPr>
              <a:t> </a:t>
            </a:r>
            <a:r>
              <a:rPr lang="en-US" altLang="en-US" sz="2400" smtClean="0">
                <a:latin typeface="Times New Roman" panose="02020603050405020304" pitchFamily="18" charset="0"/>
                <a:cs typeface="Times New Roman" panose="02020603050405020304" pitchFamily="18" charset="0"/>
              </a:rPr>
              <a:t>and final configuration </a:t>
            </a:r>
            <a:r>
              <a:rPr lang="en-US" altLang="en-US" sz="2400" i="1" smtClean="0">
                <a:latin typeface="Times New Roman" panose="02020603050405020304" pitchFamily="18" charset="0"/>
                <a:cs typeface="Times New Roman" panose="02020603050405020304" pitchFamily="18" charset="0"/>
              </a:rPr>
              <a:t>T</a:t>
            </a:r>
            <a:r>
              <a:rPr lang="en-US" altLang="en-US" sz="2400" i="1" baseline="-25000" smtClean="0">
                <a:latin typeface="Times New Roman" panose="02020603050405020304" pitchFamily="18" charset="0"/>
                <a:cs typeface="Times New Roman" panose="02020603050405020304" pitchFamily="18" charset="0"/>
              </a:rPr>
              <a:t>f</a:t>
            </a:r>
            <a:r>
              <a:rPr lang="en-US" altLang="en-US" sz="2400" baseline="-25000" smtClean="0">
                <a:latin typeface="Times New Roman" panose="02020603050405020304" pitchFamily="18" charset="0"/>
                <a:cs typeface="Times New Roman" panose="02020603050405020304" pitchFamily="18" charset="0"/>
              </a:rPr>
              <a:t> </a:t>
            </a:r>
            <a:r>
              <a:rPr lang="en-US" altLang="en-US" sz="2400" smtClean="0">
                <a:latin typeface="Times New Roman" panose="02020603050405020304" pitchFamily="18" charset="0"/>
                <a:cs typeface="Times New Roman" panose="02020603050405020304" pitchFamily="18" charset="0"/>
              </a:rPr>
              <a:t>can be calculated as follows:</a:t>
            </a:r>
          </a:p>
          <a:p>
            <a:pPr marL="571500" indent="-571500" eaLnBrk="1" hangingPunct="1"/>
            <a:endParaRPr lang="en-US" altLang="en-US" sz="2400" smtClean="0">
              <a:latin typeface="Times New Roman" panose="02020603050405020304" pitchFamily="18" charset="0"/>
              <a:cs typeface="Times New Roman" panose="02020603050405020304" pitchFamily="18" charset="0"/>
            </a:endParaRPr>
          </a:p>
          <a:p>
            <a:pPr marL="571500" indent="-571500" eaLnBrk="1" hangingPunct="1"/>
            <a:endParaRPr lang="en-US" altLang="en-US" sz="2400" smtClean="0"/>
          </a:p>
        </p:txBody>
      </p:sp>
      <p:sp>
        <p:nvSpPr>
          <p:cNvPr id="39940"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9941" name="Rectangle 4"/>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Straight-Line Trajectory: Cont.</a:t>
            </a:r>
          </a:p>
        </p:txBody>
      </p:sp>
      <p:sp>
        <p:nvSpPr>
          <p:cNvPr id="3994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9943" name="Object 5"/>
          <p:cNvGraphicFramePr>
            <a:graphicFrameLocks noChangeAspect="1"/>
          </p:cNvGraphicFramePr>
          <p:nvPr/>
        </p:nvGraphicFramePr>
        <p:xfrm>
          <a:off x="1981200" y="2924175"/>
          <a:ext cx="2057400" cy="1079500"/>
        </p:xfrm>
        <a:graphic>
          <a:graphicData uri="http://schemas.openxmlformats.org/presentationml/2006/ole">
            <mc:AlternateContent xmlns:mc="http://schemas.openxmlformats.org/markup-compatibility/2006">
              <mc:Choice xmlns:v="urn:schemas-microsoft-com:vml" Requires="v">
                <p:oleObj spid="_x0000_s39946" name="Equation" r:id="rId3" imgW="965200" imgH="508000" progId="Equation.DSMT4">
                  <p:embed/>
                </p:oleObj>
              </mc:Choice>
              <mc:Fallback>
                <p:oleObj name="Equation" r:id="rId3" imgW="965200" imgH="508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924175"/>
                        <a:ext cx="20574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4" name="Rectangle 8"/>
          <p:cNvSpPr>
            <a:spLocks noChangeArrowheads="1"/>
          </p:cNvSpPr>
          <p:nvPr/>
        </p:nvSpPr>
        <p:spPr bwMode="auto">
          <a:xfrm>
            <a:off x="0" y="3276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39945" name="Object 7"/>
          <p:cNvGraphicFramePr>
            <a:graphicFrameLocks noChangeAspect="1"/>
          </p:cNvGraphicFramePr>
          <p:nvPr/>
        </p:nvGraphicFramePr>
        <p:xfrm>
          <a:off x="1981200" y="4038600"/>
          <a:ext cx="1447800" cy="601663"/>
        </p:xfrm>
        <a:graphic>
          <a:graphicData uri="http://schemas.openxmlformats.org/presentationml/2006/ole">
            <mc:AlternateContent xmlns:mc="http://schemas.openxmlformats.org/markup-compatibility/2006">
              <mc:Choice xmlns:v="urn:schemas-microsoft-com:vml" Requires="v">
                <p:oleObj spid="_x0000_s39947" name="Equation" r:id="rId5" imgW="622030" imgH="253890" progId="Equation.DSMT4">
                  <p:embed/>
                </p:oleObj>
              </mc:Choice>
              <mc:Fallback>
                <p:oleObj name="Equation" r:id="rId5" imgW="622030" imgH="253890"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4038600"/>
                        <a:ext cx="14478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body" idx="1"/>
          </p:nvPr>
        </p:nvSpPr>
        <p:spPr>
          <a:xfrm>
            <a:off x="1182688" y="1752600"/>
            <a:ext cx="7772400" cy="4379913"/>
          </a:xfrm>
        </p:spPr>
        <p:txBody>
          <a:bodyPr/>
          <a:lstStyle/>
          <a:p>
            <a:pPr marL="762000" indent="-762000" eaLnBrk="1" hangingPunct="1"/>
            <a:r>
              <a:rPr lang="en-US" altLang="en-US" sz="2400" smtClean="0">
                <a:latin typeface="Times New Roman" panose="02020603050405020304" pitchFamily="18" charset="0"/>
                <a:cs typeface="Times New Roman" panose="02020603050405020304" pitchFamily="18" charset="0"/>
              </a:rPr>
              <a:t>At least three different alternatives may be used to convert this transformation into small segments:</a:t>
            </a:r>
          </a:p>
          <a:p>
            <a:pPr marL="1004888" lvl="1" indent="-660400" eaLnBrk="1" hangingPunct="1"/>
            <a:r>
              <a:rPr lang="en-US" altLang="en-US" sz="2000" smtClean="0">
                <a:latin typeface="Times New Roman" panose="02020603050405020304" pitchFamily="18" charset="0"/>
                <a:cs typeface="Times New Roman" panose="02020603050405020304" pitchFamily="18" charset="0"/>
              </a:rPr>
              <a:t>1. Use large number of segments for smooth motion. This, in reality, creates a large number of differential motions [3]. Using the equations developed for differential motions in Chapter 3, we can relate the position and orientation of the hand frame at each new segment to the differential motions, the Jacobian, and joint velocities by:</a:t>
            </a:r>
          </a:p>
          <a:p>
            <a:pPr marL="1004888" lvl="1" indent="-660400" eaLnBrk="1" hangingPunct="1"/>
            <a:endParaRPr lang="en-US" altLang="en-US" sz="2000" smtClean="0"/>
          </a:p>
          <a:p>
            <a:pPr marL="1004888" lvl="1" indent="-660400" eaLnBrk="1" hangingPunct="1"/>
            <a:endParaRPr lang="en-US" altLang="en-US" sz="2000" smtClean="0"/>
          </a:p>
          <a:p>
            <a:pPr marL="1004888" lvl="1" indent="-660400" eaLnBrk="1" hangingPunct="1"/>
            <a:endParaRPr lang="en-US" altLang="en-US" sz="2000" smtClean="0"/>
          </a:p>
          <a:p>
            <a:pPr marL="1004888" lvl="1" indent="-660400" eaLnBrk="1" hangingPunct="1"/>
            <a:endParaRPr lang="en-US" altLang="en-US" sz="2000" smtClean="0"/>
          </a:p>
        </p:txBody>
      </p:sp>
      <p:sp>
        <p:nvSpPr>
          <p:cNvPr id="40964"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965" name="Rectangle 4"/>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Straight-Line Trajectory: Cont.</a:t>
            </a:r>
          </a:p>
        </p:txBody>
      </p:sp>
      <p:sp>
        <p:nvSpPr>
          <p:cNvPr id="4096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0967" name="Object 5"/>
          <p:cNvGraphicFramePr>
            <a:graphicFrameLocks noChangeAspect="1"/>
          </p:cNvGraphicFramePr>
          <p:nvPr/>
        </p:nvGraphicFramePr>
        <p:xfrm>
          <a:off x="2362200" y="4495800"/>
          <a:ext cx="3657600" cy="1230313"/>
        </p:xfrm>
        <a:graphic>
          <a:graphicData uri="http://schemas.openxmlformats.org/presentationml/2006/ole">
            <mc:AlternateContent xmlns:mc="http://schemas.openxmlformats.org/markup-compatibility/2006">
              <mc:Choice xmlns:v="urn:schemas-microsoft-com:vml" Requires="v">
                <p:oleObj spid="_x0000_s40968" name="Equation" r:id="rId3" imgW="2070100" imgH="698500" progId="Equation.DSMT4">
                  <p:embed/>
                </p:oleObj>
              </mc:Choice>
              <mc:Fallback>
                <p:oleObj name="Equation" r:id="rId3" imgW="2070100" imgH="6985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4495800"/>
                        <a:ext cx="3657600"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body" idx="1"/>
          </p:nvPr>
        </p:nvSpPr>
        <p:spPr>
          <a:xfrm>
            <a:off x="609600" y="1752600"/>
            <a:ext cx="8345488" cy="4495800"/>
          </a:xfrm>
        </p:spPr>
        <p:txBody>
          <a:bodyPr/>
          <a:lstStyle/>
          <a:p>
            <a:pPr marL="839788" lvl="1" indent="-495300" eaLnBrk="1" hangingPunct="1"/>
            <a:r>
              <a:rPr lang="en-US" altLang="en-US" sz="2000" smtClean="0">
                <a:latin typeface="Times New Roman" panose="02020603050405020304" pitchFamily="18" charset="0"/>
                <a:cs typeface="Times New Roman" panose="02020603050405020304" pitchFamily="18" charset="0"/>
              </a:rPr>
              <a:t>2. The transformation between the initial and final locations </a:t>
            </a:r>
            <a:r>
              <a:rPr lang="en-US" altLang="en-US" sz="2000" i="1" smtClean="0">
                <a:latin typeface="Times New Roman" panose="02020603050405020304" pitchFamily="18" charset="0"/>
                <a:cs typeface="Times New Roman" panose="02020603050405020304" pitchFamily="18" charset="0"/>
              </a:rPr>
              <a:t>R</a:t>
            </a:r>
            <a:r>
              <a:rPr lang="en-US" altLang="en-US" sz="2000" smtClean="0">
                <a:latin typeface="Times New Roman" panose="02020603050405020304" pitchFamily="18" charset="0"/>
                <a:cs typeface="Times New Roman" panose="02020603050405020304" pitchFamily="18" charset="0"/>
              </a:rPr>
              <a:t> can be decomposed into a translation and two rotations. The translation involves moving the origin of the frame from the initial position to the final position. The first rotation is to align the hand frame to the desired orientation, and the second rotation is to rotate the hand frame about its own axis to the final orientation. All three transformations are executed simultaneously.</a:t>
            </a:r>
          </a:p>
          <a:p>
            <a:pPr marL="839788" lvl="1" indent="-495300" eaLnBrk="1" hangingPunct="1"/>
            <a:endParaRPr lang="en-US" altLang="en-US" sz="2000" smtClean="0"/>
          </a:p>
          <a:p>
            <a:pPr marL="571500" indent="-571500" eaLnBrk="1" hangingPunct="1"/>
            <a:endParaRPr lang="en-US" altLang="en-US" sz="2000" smtClean="0"/>
          </a:p>
        </p:txBody>
      </p:sp>
      <p:sp>
        <p:nvSpPr>
          <p:cNvPr id="41988"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989" name="Rectangle 4"/>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Straight-Line Trajectory: Cont.</a:t>
            </a:r>
          </a:p>
        </p:txBody>
      </p:sp>
      <p:sp>
        <p:nvSpPr>
          <p:cNvPr id="41990" name="Rectangle 6"/>
          <p:cNvSpPr>
            <a:spLocks noChangeArrowheads="1"/>
          </p:cNvSpPr>
          <p:nvPr/>
        </p:nvSpPr>
        <p:spPr bwMode="auto">
          <a:xfrm>
            <a:off x="0" y="220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Straight-Line Trajectory: Cont.</a:t>
            </a:r>
          </a:p>
        </p:txBody>
      </p:sp>
      <p:sp>
        <p:nvSpPr>
          <p:cNvPr id="43012" name="Rectangle 3"/>
          <p:cNvSpPr>
            <a:spLocks noGrp="1" noChangeArrowheads="1"/>
          </p:cNvSpPr>
          <p:nvPr>
            <p:ph type="body" idx="1"/>
          </p:nvPr>
        </p:nvSpPr>
        <p:spPr/>
        <p:txBody>
          <a:bodyPr/>
          <a:lstStyle/>
          <a:p>
            <a:pPr eaLnBrk="1" hangingPunct="1"/>
            <a:r>
              <a:rPr lang="en-US" altLang="en-US" sz="2000" smtClean="0">
                <a:latin typeface="Times New Roman" panose="02020603050405020304" pitchFamily="18" charset="0"/>
                <a:cs typeface="Times New Roman" panose="02020603050405020304" pitchFamily="18" charset="0"/>
              </a:rPr>
              <a:t>3. The transformation between the initial and final locations </a:t>
            </a:r>
            <a:r>
              <a:rPr lang="en-US" altLang="en-US" sz="2000" i="1" smtClean="0">
                <a:latin typeface="Times New Roman" panose="02020603050405020304" pitchFamily="18" charset="0"/>
                <a:cs typeface="Times New Roman" panose="02020603050405020304" pitchFamily="18" charset="0"/>
              </a:rPr>
              <a:t>R</a:t>
            </a:r>
            <a:r>
              <a:rPr lang="en-US" altLang="en-US" sz="2000" smtClean="0">
                <a:latin typeface="Times New Roman" panose="02020603050405020304" pitchFamily="18" charset="0"/>
                <a:cs typeface="Times New Roman" panose="02020603050405020304" pitchFamily="18" charset="0"/>
              </a:rPr>
              <a:t> can be decomposed into a translation and one rotation about an axis </a:t>
            </a:r>
            <a:r>
              <a:rPr lang="en-US" altLang="en-US" sz="2000" i="1" smtClean="0">
                <a:latin typeface="Times New Roman" panose="02020603050405020304" pitchFamily="18" charset="0"/>
                <a:cs typeface="Times New Roman" panose="02020603050405020304" pitchFamily="18" charset="0"/>
              </a:rPr>
              <a:t>q</a:t>
            </a:r>
            <a:r>
              <a:rPr lang="en-US" altLang="en-US" sz="2000" smtClean="0">
                <a:latin typeface="Times New Roman" panose="02020603050405020304" pitchFamily="18" charset="0"/>
                <a:cs typeface="Times New Roman" panose="02020603050405020304" pitchFamily="18" charset="0"/>
              </a:rPr>
              <a:t>. The translation involves moving the origin of the frame from the initial position to the final position. The rotation is to align the hand frame to the final desired orientation. Both transformations are executed simultaneously</a:t>
            </a:r>
          </a:p>
        </p:txBody>
      </p:sp>
      <p:sp>
        <p:nvSpPr>
          <p:cNvPr id="43013"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3014" name="Rectangle 7"/>
          <p:cNvSpPr>
            <a:spLocks noChangeArrowheads="1"/>
          </p:cNvSpPr>
          <p:nvPr/>
        </p:nvSpPr>
        <p:spPr bwMode="auto">
          <a:xfrm>
            <a:off x="0" y="220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3015" name="Object 6"/>
          <p:cNvGraphicFramePr>
            <a:graphicFrameLocks noChangeAspect="1"/>
          </p:cNvGraphicFramePr>
          <p:nvPr/>
        </p:nvGraphicFramePr>
        <p:xfrm>
          <a:off x="2667000" y="3581400"/>
          <a:ext cx="5524500" cy="2838450"/>
        </p:xfrm>
        <a:graphic>
          <a:graphicData uri="http://schemas.openxmlformats.org/presentationml/2006/ole">
            <mc:AlternateContent xmlns:mc="http://schemas.openxmlformats.org/markup-compatibility/2006">
              <mc:Choice xmlns:v="urn:schemas-microsoft-com:vml" Requires="v">
                <p:oleObj spid="_x0000_s43016" name="VISIO" r:id="rId3" imgW="4758829" imgH="2443969" progId="Visio.Drawing.6">
                  <p:embed/>
                </p:oleObj>
              </mc:Choice>
              <mc:Fallback>
                <p:oleObj name="VISIO" r:id="rId3" imgW="4758829" imgH="2443969"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3581400"/>
                        <a:ext cx="55245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lstStyle/>
          <a:p>
            <a:pPr eaLnBrk="1" hangingPunct="1"/>
            <a:r>
              <a:rPr lang="en-US" altLang="en-US" sz="3000" b="0" smtClean="0">
                <a:latin typeface="Times New Roman" panose="02020603050405020304" pitchFamily="18" charset="0"/>
                <a:cs typeface="Times New Roman" panose="02020603050405020304" pitchFamily="18" charset="0"/>
              </a:rPr>
              <a:t>Continuous path example</a:t>
            </a:r>
          </a:p>
        </p:txBody>
      </p:sp>
      <p:sp>
        <p:nvSpPr>
          <p:cNvPr id="44036" name="Rectangle 3"/>
          <p:cNvSpPr>
            <a:spLocks noGrp="1" noChangeArrowheads="1"/>
          </p:cNvSpPr>
          <p:nvPr>
            <p:ph type="body" idx="1"/>
          </p:nvPr>
        </p:nvSpPr>
        <p:spPr>
          <a:xfrm>
            <a:off x="457200" y="1752600"/>
            <a:ext cx="8229600" cy="441166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The result of successive motions with continuous-path           on and off</a:t>
            </a:r>
          </a:p>
        </p:txBody>
      </p:sp>
      <p:sp>
        <p:nvSpPr>
          <p:cNvPr id="44037" name="Rectangle 5"/>
          <p:cNvSpPr>
            <a:spLocks noChangeArrowheads="1"/>
          </p:cNvSpPr>
          <p:nvPr/>
        </p:nvSpPr>
        <p:spPr bwMode="auto">
          <a:xfrm>
            <a:off x="0" y="2405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44038" name="Object 4"/>
          <p:cNvGraphicFramePr>
            <a:graphicFrameLocks noChangeAspect="1"/>
          </p:cNvGraphicFramePr>
          <p:nvPr/>
        </p:nvGraphicFramePr>
        <p:xfrm>
          <a:off x="762000" y="2514600"/>
          <a:ext cx="6934200" cy="3473450"/>
        </p:xfrm>
        <a:graphic>
          <a:graphicData uri="http://schemas.openxmlformats.org/presentationml/2006/ole">
            <mc:AlternateContent xmlns:mc="http://schemas.openxmlformats.org/markup-compatibility/2006">
              <mc:Choice xmlns:v="urn:schemas-microsoft-com:vml" Requires="v">
                <p:oleObj spid="_x0000_s44039" name="VISIO" r:id="rId3" imgW="4094280" imgH="2049120" progId="Visio.Drawing.6">
                  <p:embed/>
                </p:oleObj>
              </mc:Choice>
              <mc:Fallback>
                <p:oleObj name="VISIO" r:id="rId3" imgW="4094280" imgH="2049120"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514600"/>
                        <a:ext cx="6934200" cy="347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Continuous Trajectory Recording</a:t>
            </a:r>
            <a:endParaRPr lang="en-US" altLang="en-US" sz="2800" smtClean="0">
              <a:latin typeface="Times New Roman" panose="02020603050405020304" pitchFamily="18" charset="0"/>
              <a:cs typeface="Times New Roman" panose="02020603050405020304" pitchFamily="18" charset="0"/>
            </a:endParaRPr>
          </a:p>
        </p:txBody>
      </p:sp>
      <p:sp>
        <p:nvSpPr>
          <p:cNvPr id="45060" name="Rectangle 3"/>
          <p:cNvSpPr>
            <a:spLocks noGrp="1" noChangeArrowheads="1"/>
          </p:cNvSpPr>
          <p:nvPr>
            <p:ph type="body" idx="1"/>
          </p:nvPr>
        </p:nvSpPr>
        <p:spPr/>
        <p:txBody>
          <a:bodyPr/>
          <a:lstStyle/>
          <a:p>
            <a:pPr eaLnBrk="1" hangingPunct="1">
              <a:lnSpc>
                <a:spcPct val="90000"/>
              </a:lnSpc>
            </a:pPr>
            <a:r>
              <a:rPr lang="en-US" altLang="en-US" sz="1800" smtClean="0">
                <a:latin typeface="Times New Roman" panose="02020603050405020304" pitchFamily="18" charset="0"/>
                <a:cs typeface="Times New Roman" panose="02020603050405020304" pitchFamily="18" charset="0"/>
              </a:rPr>
              <a:t>Some operations are too complicated or too intricate to be generated by straight lines or other higher-order polynomials. </a:t>
            </a:r>
          </a:p>
          <a:p>
            <a:pPr eaLnBrk="1" hangingPunct="1">
              <a:lnSpc>
                <a:spcPct val="90000"/>
              </a:lnSpc>
            </a:pPr>
            <a:r>
              <a:rPr lang="en-US" altLang="en-US" sz="1800" smtClean="0">
                <a:latin typeface="Times New Roman" panose="02020603050405020304" pitchFamily="18" charset="0"/>
                <a:cs typeface="Times New Roman" panose="02020603050405020304" pitchFamily="18" charset="0"/>
              </a:rPr>
              <a:t>It is possible to teach the robot how to move, record the motions, and later replay the motions and execute them. </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An operator may move the robot in the same fashion required to accomplish a task in real time by either releasing the joint-brakes and physically moving the robot, or by moving the joints of a robot model. </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In either case, the joint values are continuously sampled in time and recorded.</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Later, the robot is operated by playing back the sampled data.</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This technique is simple and requires little programming or calculations. </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All motions must be accurately performed, sampled, and recorded for accurate playback. </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Every time a part of the motion needs to be changed, the robot must be programmed again. </a:t>
            </a:r>
          </a:p>
          <a:p>
            <a:pPr lvl="1" eaLnBrk="1" hangingPunct="1">
              <a:lnSpc>
                <a:spcPct val="90000"/>
              </a:lnSpc>
            </a:pPr>
            <a:r>
              <a:rPr lang="en-US" altLang="en-US" sz="1800" smtClean="0">
                <a:latin typeface="Times New Roman" panose="02020603050405020304" pitchFamily="18" charset="0"/>
                <a:cs typeface="Times New Roman" panose="02020603050405020304" pitchFamily="18" charset="0"/>
              </a:rPr>
              <a:t>This technique is difficult for large, heavy robots.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Joint-Space versus Cartesian-Space</a:t>
            </a:r>
          </a:p>
        </p:txBody>
      </p:sp>
      <p:sp>
        <p:nvSpPr>
          <p:cNvPr id="9220"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Cartesian-space describes the location and orientation of robot’s end effector in space.</a:t>
            </a:r>
          </a:p>
          <a:p>
            <a:pPr eaLnBrk="1" hangingPunct="1"/>
            <a:r>
              <a:rPr lang="en-US" altLang="en-US" sz="2400" smtClean="0">
                <a:latin typeface="Times New Roman" panose="02020603050405020304" pitchFamily="18" charset="0"/>
                <a:cs typeface="Times New Roman" panose="02020603050405020304" pitchFamily="18" charset="0"/>
              </a:rPr>
              <a:t>Joint-space is the description of joint values in time. The collection of joint-space values creates the Cartesian-space values.</a:t>
            </a:r>
          </a:p>
        </p:txBody>
      </p:sp>
      <p:sp>
        <p:nvSpPr>
          <p:cNvPr id="92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9222" name="Object 4"/>
          <p:cNvGraphicFramePr>
            <a:graphicFrameLocks noChangeAspect="1"/>
          </p:cNvGraphicFramePr>
          <p:nvPr/>
        </p:nvGraphicFramePr>
        <p:xfrm>
          <a:off x="2438400" y="3702050"/>
          <a:ext cx="5819775" cy="2565400"/>
        </p:xfrm>
        <a:graphic>
          <a:graphicData uri="http://schemas.openxmlformats.org/presentationml/2006/ole">
            <mc:AlternateContent xmlns:mc="http://schemas.openxmlformats.org/markup-compatibility/2006">
              <mc:Choice xmlns:v="urn:schemas-microsoft-com:vml" Requires="v">
                <p:oleObj spid="_x0000_s9223" name="VISIO" r:id="rId3" imgW="5055915" imgH="2234861" progId="Visio.Drawing.6">
                  <p:embed/>
                </p:oleObj>
              </mc:Choice>
              <mc:Fallback>
                <p:oleObj name="VISIO" r:id="rId3" imgW="5055915" imgH="2234861" progId="Visio.Drawing.6">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3702050"/>
                        <a:ext cx="5819775"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Cartesian-Space Trajectory Problems</a:t>
            </a:r>
          </a:p>
        </p:txBody>
      </p:sp>
      <p:sp>
        <p:nvSpPr>
          <p:cNvPr id="10244"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Robot running into itself</a:t>
            </a:r>
          </a:p>
          <a:p>
            <a:pPr eaLnBrk="1" hangingPunct="1"/>
            <a:r>
              <a:rPr lang="en-US" altLang="en-US" sz="2400" smtClean="0">
                <a:latin typeface="Times New Roman" panose="02020603050405020304" pitchFamily="18" charset="0"/>
                <a:cs typeface="Times New Roman" panose="02020603050405020304" pitchFamily="18" charset="0"/>
              </a:rPr>
              <a:t>Sudden changes in orientation while making a motion.</a:t>
            </a:r>
          </a:p>
        </p:txBody>
      </p:sp>
      <p:sp>
        <p:nvSpPr>
          <p:cNvPr id="10245" name="Rectangle 5"/>
          <p:cNvSpPr>
            <a:spLocks noChangeArrowheads="1"/>
          </p:cNvSpPr>
          <p:nvPr/>
        </p:nvSpPr>
        <p:spPr bwMode="auto">
          <a:xfrm>
            <a:off x="0" y="2438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46" name="Rectangle 7"/>
          <p:cNvSpPr>
            <a:spLocks noChangeArrowheads="1"/>
          </p:cNvSpPr>
          <p:nvPr/>
        </p:nvSpPr>
        <p:spPr bwMode="auto">
          <a:xfrm>
            <a:off x="0" y="22939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0247" name="Object 6"/>
          <p:cNvGraphicFramePr>
            <a:graphicFrameLocks noChangeAspect="1"/>
          </p:cNvGraphicFramePr>
          <p:nvPr/>
        </p:nvGraphicFramePr>
        <p:xfrm>
          <a:off x="1219200" y="3048000"/>
          <a:ext cx="6629400" cy="3028950"/>
        </p:xfrm>
        <a:graphic>
          <a:graphicData uri="http://schemas.openxmlformats.org/presentationml/2006/ole">
            <mc:AlternateContent xmlns:mc="http://schemas.openxmlformats.org/markup-compatibility/2006">
              <mc:Choice xmlns:v="urn:schemas-microsoft-com:vml" Requires="v">
                <p:oleObj spid="_x0000_s10248" name="VISIO" r:id="rId3" imgW="6070320" imgH="2771640" progId="Visio.Drawing.6">
                  <p:embed/>
                </p:oleObj>
              </mc:Choice>
              <mc:Fallback>
                <p:oleObj name="VISIO" r:id="rId3" imgW="6070320" imgH="2771640"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3048000"/>
                        <a:ext cx="66294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a:xfrm>
            <a:off x="457200" y="122238"/>
            <a:ext cx="7543800" cy="1227137"/>
          </a:xfrm>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Basics of Trajectory Planning</a:t>
            </a:r>
          </a:p>
        </p:txBody>
      </p:sp>
      <p:sp>
        <p:nvSpPr>
          <p:cNvPr id="11268"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Assume joints moves at their maximum value.</a:t>
            </a:r>
          </a:p>
          <a:p>
            <a:pPr eaLnBrk="1" hangingPunct="1"/>
            <a:r>
              <a:rPr lang="en-US" altLang="en-US" sz="2400" smtClean="0">
                <a:latin typeface="Times New Roman" panose="02020603050405020304" pitchFamily="18" charset="0"/>
                <a:cs typeface="Times New Roman" panose="02020603050405020304" pitchFamily="18" charset="0"/>
              </a:rPr>
              <a:t>The resulting motion is non-uniform and unpredictable.</a:t>
            </a:r>
          </a:p>
        </p:txBody>
      </p:sp>
      <p:sp>
        <p:nvSpPr>
          <p:cNvPr id="1126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70" name="Rectangle 7"/>
          <p:cNvSpPr>
            <a:spLocks noChangeArrowheads="1"/>
          </p:cNvSpPr>
          <p:nvPr/>
        </p:nvSpPr>
        <p:spPr bwMode="auto">
          <a:xfrm>
            <a:off x="0" y="2366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1271" name="Object 6"/>
          <p:cNvGraphicFramePr>
            <a:graphicFrameLocks noChangeAspect="1"/>
          </p:cNvGraphicFramePr>
          <p:nvPr/>
        </p:nvGraphicFramePr>
        <p:xfrm>
          <a:off x="762000" y="3048000"/>
          <a:ext cx="7239000" cy="3200400"/>
        </p:xfrm>
        <a:graphic>
          <a:graphicData uri="http://schemas.openxmlformats.org/presentationml/2006/ole">
            <mc:AlternateContent xmlns:mc="http://schemas.openxmlformats.org/markup-compatibility/2006">
              <mc:Choice xmlns:v="urn:schemas-microsoft-com:vml" Requires="v">
                <p:oleObj spid="_x0000_s11272" name="VISIO" r:id="rId3" imgW="4802878" imgH="2126512" progId="Visio.Drawing.6">
                  <p:embed/>
                </p:oleObj>
              </mc:Choice>
              <mc:Fallback>
                <p:oleObj name="VISIO" r:id="rId3" imgW="4802878" imgH="2126512" progId="Visio.Drawing.6">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048000"/>
                        <a:ext cx="7239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Normalizing the joints to start and stop together improves the motion.</a:t>
            </a:r>
          </a:p>
          <a:p>
            <a:pPr eaLnBrk="1" hangingPunct="1"/>
            <a:r>
              <a:rPr lang="en-US" altLang="en-US" sz="2400" smtClean="0">
                <a:latin typeface="Times New Roman" panose="02020603050405020304" pitchFamily="18" charset="0"/>
                <a:cs typeface="Times New Roman" panose="02020603050405020304" pitchFamily="18" charset="0"/>
              </a:rPr>
              <a:t>The path is unpredictable.</a:t>
            </a:r>
          </a:p>
        </p:txBody>
      </p:sp>
      <p:sp>
        <p:nvSpPr>
          <p:cNvPr id="12292"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Basics of Trajectory Planning: Cont.</a:t>
            </a:r>
          </a:p>
        </p:txBody>
      </p:sp>
      <p:sp>
        <p:nvSpPr>
          <p:cNvPr id="1229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94" name="Rectangle 8"/>
          <p:cNvSpPr>
            <a:spLocks noChangeArrowheads="1"/>
          </p:cNvSpPr>
          <p:nvPr/>
        </p:nvSpPr>
        <p:spPr bwMode="auto">
          <a:xfrm>
            <a:off x="0" y="237013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2295" name="Object 7"/>
          <p:cNvGraphicFramePr>
            <a:graphicFrameLocks noChangeAspect="1"/>
          </p:cNvGraphicFramePr>
          <p:nvPr/>
        </p:nvGraphicFramePr>
        <p:xfrm>
          <a:off x="914400" y="3124200"/>
          <a:ext cx="6705600" cy="3163888"/>
        </p:xfrm>
        <a:graphic>
          <a:graphicData uri="http://schemas.openxmlformats.org/presentationml/2006/ole">
            <mc:AlternateContent xmlns:mc="http://schemas.openxmlformats.org/markup-compatibility/2006">
              <mc:Choice xmlns:v="urn:schemas-microsoft-com:vml" Requires="v">
                <p:oleObj spid="_x0000_s12296" name="VISIO" r:id="rId3" imgW="4486798" imgH="2122443" progId="Visio.Drawing.6">
                  <p:embed/>
                </p:oleObj>
              </mc:Choice>
              <mc:Fallback>
                <p:oleObj name="VISIO" r:id="rId3" imgW="4486798" imgH="2122443" progId="Visio.Drawing.6">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124200"/>
                        <a:ext cx="6705600" cy="316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Planning a desired path (such as a straight line) improves the outcome.</a:t>
            </a:r>
          </a:p>
          <a:p>
            <a:pPr eaLnBrk="1" hangingPunct="1"/>
            <a:r>
              <a:rPr lang="en-US" altLang="en-US" sz="2400" smtClean="0">
                <a:latin typeface="Times New Roman" panose="02020603050405020304" pitchFamily="18" charset="0"/>
                <a:cs typeface="Times New Roman" panose="02020603050405020304" pitchFamily="18" charset="0"/>
              </a:rPr>
              <a:t>Acceleration or velocities may be unachievable.</a:t>
            </a:r>
          </a:p>
        </p:txBody>
      </p:sp>
      <p:sp>
        <p:nvSpPr>
          <p:cNvPr id="13316" name="Rectangle 5"/>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Basics of Trajectory Planning: Cont.</a:t>
            </a:r>
          </a:p>
        </p:txBody>
      </p:sp>
      <p:sp>
        <p:nvSpPr>
          <p:cNvPr id="13317"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18" name="Rectangle 9"/>
          <p:cNvSpPr>
            <a:spLocks noChangeArrowheads="1"/>
          </p:cNvSpPr>
          <p:nvPr/>
        </p:nvSpPr>
        <p:spPr bwMode="auto">
          <a:xfrm>
            <a:off x="0" y="2424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3319" name="Object 8"/>
          <p:cNvGraphicFramePr>
            <a:graphicFrameLocks noChangeAspect="1"/>
          </p:cNvGraphicFramePr>
          <p:nvPr/>
        </p:nvGraphicFramePr>
        <p:xfrm>
          <a:off x="762000" y="3124200"/>
          <a:ext cx="7239000" cy="3136900"/>
        </p:xfrm>
        <a:graphic>
          <a:graphicData uri="http://schemas.openxmlformats.org/presentationml/2006/ole">
            <mc:AlternateContent xmlns:mc="http://schemas.openxmlformats.org/markup-compatibility/2006">
              <mc:Choice xmlns:v="urn:schemas-microsoft-com:vml" Requires="v">
                <p:oleObj spid="_x0000_s13320" name="VISIO" r:id="rId3" imgW="4641987" imgH="2012897" progId="Visio.Drawing.6">
                  <p:embed/>
                </p:oleObj>
              </mc:Choice>
              <mc:Fallback>
                <p:oleObj name="VISIO" r:id="rId3" imgW="4641987" imgH="2012897" progId="Visio.Drawing.6">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124200"/>
                        <a:ext cx="72390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1182688" y="1752600"/>
            <a:ext cx="7772400" cy="4379913"/>
          </a:xfrm>
        </p:spPr>
        <p:txBody>
          <a:bodyPr/>
          <a:lstStyle/>
          <a:p>
            <a:pPr eaLnBrk="1" hangingPunct="1"/>
            <a:r>
              <a:rPr lang="en-US" altLang="en-US" sz="2400" smtClean="0">
                <a:latin typeface="Times New Roman" panose="02020603050405020304" pitchFamily="18" charset="0"/>
                <a:cs typeface="Times New Roman" panose="02020603050405020304" pitchFamily="18" charset="0"/>
              </a:rPr>
              <a:t>Dividing the path (becomes a trajectory) into variable portions to control velocities and accelerations improves the outcome.</a:t>
            </a:r>
          </a:p>
          <a:p>
            <a:pPr eaLnBrk="1" hangingPunct="1"/>
            <a:r>
              <a:rPr lang="en-US" altLang="en-US" sz="2400" smtClean="0">
                <a:latin typeface="Times New Roman" panose="02020603050405020304" pitchFamily="18" charset="0"/>
                <a:cs typeface="Times New Roman" panose="02020603050405020304" pitchFamily="18" charset="0"/>
              </a:rPr>
              <a:t>Boundary velocities and accelerations are specified.</a:t>
            </a:r>
          </a:p>
        </p:txBody>
      </p:sp>
      <p:sp>
        <p:nvSpPr>
          <p:cNvPr id="14340" name="Rectangle 4"/>
          <p:cNvSpPr>
            <a:spLocks noGrp="1" noChangeArrowheads="1"/>
          </p:cNvSpPr>
          <p:nvPr>
            <p:ph type="title"/>
          </p:nvPr>
        </p:nvSpPr>
        <p:spPr>
          <a:xfrm>
            <a:off x="457200" y="122238"/>
            <a:ext cx="7543800" cy="1227137"/>
          </a:xfrm>
          <a:noFill/>
        </p:spPr>
        <p:txBody>
          <a:bodyPr/>
          <a:lstStyle/>
          <a:p>
            <a:pPr eaLnBrk="1" hangingPunct="1"/>
            <a:r>
              <a:rPr lang="en-US" altLang="en-US" sz="2800" b="0" smtClean="0">
                <a:latin typeface="Times New Roman" panose="02020603050405020304" pitchFamily="18" charset="0"/>
                <a:cs typeface="Times New Roman" panose="02020603050405020304" pitchFamily="18" charset="0"/>
              </a:rPr>
              <a:t>Basics of Trajectory Planning: Cont.</a:t>
            </a:r>
          </a:p>
        </p:txBody>
      </p:sp>
      <p:sp>
        <p:nvSpPr>
          <p:cNvPr id="1434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42" name="Rectangle 8"/>
          <p:cNvSpPr>
            <a:spLocks noChangeArrowheads="1"/>
          </p:cNvSpPr>
          <p:nvPr/>
        </p:nvSpPr>
        <p:spPr bwMode="auto">
          <a:xfrm>
            <a:off x="0" y="2419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aphicFrame>
        <p:nvGraphicFramePr>
          <p:cNvPr id="14343" name="Object 7"/>
          <p:cNvGraphicFramePr>
            <a:graphicFrameLocks noChangeAspect="1"/>
          </p:cNvGraphicFramePr>
          <p:nvPr/>
        </p:nvGraphicFramePr>
        <p:xfrm>
          <a:off x="1600200" y="3276600"/>
          <a:ext cx="5562600" cy="2971800"/>
        </p:xfrm>
        <a:graphic>
          <a:graphicData uri="http://schemas.openxmlformats.org/presentationml/2006/ole">
            <mc:AlternateContent xmlns:mc="http://schemas.openxmlformats.org/markup-compatibility/2006">
              <mc:Choice xmlns:v="urn:schemas-microsoft-com:vml" Requires="v">
                <p:oleObj spid="_x0000_s14344" name="VISIO" r:id="rId3" imgW="3774558" imgH="2020186" progId="Visio.Drawing.6">
                  <p:embed/>
                </p:oleObj>
              </mc:Choice>
              <mc:Fallback>
                <p:oleObj name="VISIO" r:id="rId3" imgW="3774558" imgH="2020186" progId="Visio.Drawing.6">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276600"/>
                        <a:ext cx="55626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Network</Template>
  <TotalTime>348</TotalTime>
  <Words>1835</Words>
  <Application>Microsoft Office PowerPoint</Application>
  <PresentationFormat>On-screen Show (4:3)</PresentationFormat>
  <Paragraphs>191</Paragraphs>
  <Slides>39</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39</vt:i4>
      </vt:variant>
    </vt:vector>
  </HeadingPairs>
  <TitlesOfParts>
    <vt:vector size="45" baseType="lpstr">
      <vt:lpstr>Arial</vt:lpstr>
      <vt:lpstr>Wingdings</vt:lpstr>
      <vt:lpstr>Times New Roman</vt:lpstr>
      <vt:lpstr>Network</vt:lpstr>
      <vt:lpstr>Microsoft Visio Drawing</vt:lpstr>
      <vt:lpstr>MathType 5.0 Equation</vt:lpstr>
      <vt:lpstr>PowerPoint Presentation</vt:lpstr>
      <vt:lpstr>Introduction</vt:lpstr>
      <vt:lpstr>Path versus Trajectory</vt:lpstr>
      <vt:lpstr>Joint-Space versus Cartesian-Space</vt:lpstr>
      <vt:lpstr>Cartesian-Space Trajectory Problems</vt:lpstr>
      <vt:lpstr>Basics of Trajectory Planning</vt:lpstr>
      <vt:lpstr>Basics of Trajectory Planning: Cont.</vt:lpstr>
      <vt:lpstr>Basics of Trajectory Planning: Cont.</vt:lpstr>
      <vt:lpstr>Basics of Trajectory Planning: Cont.</vt:lpstr>
      <vt:lpstr>Blending of Motion Portions</vt:lpstr>
      <vt:lpstr>Trajectory Planning in Joint-Space</vt:lpstr>
      <vt:lpstr>Third-Order Polynomial Trajectory Planning</vt:lpstr>
      <vt:lpstr>Third-Order Polynomial Trajectory Planning: Cont.</vt:lpstr>
      <vt:lpstr>Third-Order Polynomial Trajectory Planning: Cont.</vt:lpstr>
      <vt:lpstr>Example:</vt:lpstr>
      <vt:lpstr>Fifth-Order Polynomial Trajectory Planning</vt:lpstr>
      <vt:lpstr>Fifth-Order Polynomial Trajectory Planning: Cont.</vt:lpstr>
      <vt:lpstr>Example:</vt:lpstr>
      <vt:lpstr>Linear Segments with Parabolic Blends</vt:lpstr>
      <vt:lpstr>Linear Segments with Parabolic Blends: Cont.</vt:lpstr>
      <vt:lpstr>Linear Segments with Parabolic Blends: Cont.</vt:lpstr>
      <vt:lpstr>Linear Segments with Parabolic Blends: Cont.</vt:lpstr>
      <vt:lpstr>Linear Segments with Parabolic Blends: Cont.</vt:lpstr>
      <vt:lpstr>Linear Segments with Parabolic Blends and Via Points </vt:lpstr>
      <vt:lpstr>Higher-order Polynomials</vt:lpstr>
      <vt:lpstr>Higher-Order Polynomials: Cont.</vt:lpstr>
      <vt:lpstr>Higher-Order Polynomials: Cont.</vt:lpstr>
      <vt:lpstr>Higher-Order Polynomials: Cont.</vt:lpstr>
      <vt:lpstr>Higher-Order Polynomials: Cont.</vt:lpstr>
      <vt:lpstr>Higher-Order Polynomials: Cont.</vt:lpstr>
      <vt:lpstr>Higher-Order Polynomials: Cont.</vt:lpstr>
      <vt:lpstr>Cartesian-Space Trajectories</vt:lpstr>
      <vt:lpstr>Straight-Line Trajectory</vt:lpstr>
      <vt:lpstr>Straight-Line Trajectory: Cont.</vt:lpstr>
      <vt:lpstr>Straight-Line Trajectory: Cont.</vt:lpstr>
      <vt:lpstr>Straight-Line Trajectory: Cont.</vt:lpstr>
      <vt:lpstr>Straight-Line Trajectory: Cont.</vt:lpstr>
      <vt:lpstr>Continuous path example</vt:lpstr>
      <vt:lpstr>Continuous Trajectory Recording</vt:lpstr>
    </vt:vector>
  </TitlesOfParts>
  <Company>Cal Poly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 Services</dc:creator>
  <cp:lastModifiedBy>Tesfaye Meberate</cp:lastModifiedBy>
  <cp:revision>17</cp:revision>
  <dcterms:created xsi:type="dcterms:W3CDTF">2010-07-26T23:20:07Z</dcterms:created>
  <dcterms:modified xsi:type="dcterms:W3CDTF">2020-04-27T08:08:50Z</dcterms:modified>
</cp:coreProperties>
</file>