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65"/>
  </p:notesMasterIdLst>
  <p:sldIdLst>
    <p:sldId id="320" r:id="rId2"/>
    <p:sldId id="329" r:id="rId3"/>
    <p:sldId id="330" r:id="rId4"/>
    <p:sldId id="257" r:id="rId5"/>
    <p:sldId id="258" r:id="rId6"/>
    <p:sldId id="321" r:id="rId7"/>
    <p:sldId id="276"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322" r:id="rId23"/>
    <p:sldId id="277" r:id="rId24"/>
    <p:sldId id="278" r:id="rId25"/>
    <p:sldId id="279" r:id="rId26"/>
    <p:sldId id="280" r:id="rId27"/>
    <p:sldId id="281" r:id="rId28"/>
    <p:sldId id="282" r:id="rId29"/>
    <p:sldId id="283" r:id="rId30"/>
    <p:sldId id="297" r:id="rId31"/>
    <p:sldId id="284" r:id="rId32"/>
    <p:sldId id="285" r:id="rId33"/>
    <p:sldId id="286" r:id="rId34"/>
    <p:sldId id="299" r:id="rId35"/>
    <p:sldId id="300" r:id="rId36"/>
    <p:sldId id="302" r:id="rId37"/>
    <p:sldId id="303" r:id="rId38"/>
    <p:sldId id="304" r:id="rId39"/>
    <p:sldId id="305" r:id="rId40"/>
    <p:sldId id="323" r:id="rId41"/>
    <p:sldId id="295" r:id="rId42"/>
    <p:sldId id="296" r:id="rId43"/>
    <p:sldId id="306" r:id="rId44"/>
    <p:sldId id="273" r:id="rId45"/>
    <p:sldId id="274" r:id="rId46"/>
    <p:sldId id="275" r:id="rId47"/>
    <p:sldId id="307" r:id="rId48"/>
    <p:sldId id="308" r:id="rId49"/>
    <p:sldId id="324" r:id="rId50"/>
    <p:sldId id="309" r:id="rId51"/>
    <p:sldId id="310" r:id="rId52"/>
    <p:sldId id="325" r:id="rId53"/>
    <p:sldId id="311" r:id="rId54"/>
    <p:sldId id="326" r:id="rId55"/>
    <p:sldId id="312" r:id="rId56"/>
    <p:sldId id="313" r:id="rId57"/>
    <p:sldId id="314" r:id="rId58"/>
    <p:sldId id="315" r:id="rId59"/>
    <p:sldId id="327" r:id="rId60"/>
    <p:sldId id="328" r:id="rId61"/>
    <p:sldId id="316" r:id="rId62"/>
    <p:sldId id="317" r:id="rId63"/>
    <p:sldId id="331" r:id="rId6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16" autoAdjust="0"/>
    <p:restoredTop sz="95964" autoAdjust="0"/>
  </p:normalViewPr>
  <p:slideViewPr>
    <p:cSldViewPr>
      <p:cViewPr varScale="1">
        <p:scale>
          <a:sx n="103" d="100"/>
          <a:sy n="103" d="100"/>
        </p:scale>
        <p:origin x="127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wmf"/><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5" Type="http://schemas.openxmlformats.org/officeDocument/2006/relationships/image" Target="../media/image37.wmf"/><Relationship Id="rId4" Type="http://schemas.openxmlformats.org/officeDocument/2006/relationships/image" Target="../media/image36.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67.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1.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73.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75.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wmf"/><Relationship Id="rId1" Type="http://schemas.openxmlformats.org/officeDocument/2006/relationships/image" Target="../media/image78.wmf"/><Relationship Id="rId4" Type="http://schemas.openxmlformats.org/officeDocument/2006/relationships/image" Target="../media/image81.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5" Type="http://schemas.openxmlformats.org/officeDocument/2006/relationships/image" Target="../media/image86.wmf"/><Relationship Id="rId4" Type="http://schemas.openxmlformats.org/officeDocument/2006/relationships/image" Target="../media/image85.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87.e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13005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005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3005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13005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6DC8632-3C6C-4756-B18E-F28AB75CD7E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838BBB9E-7B4B-4B99-867F-E9324D4C79CF}" type="slidenum">
              <a:rPr lang="en-US" altLang="en-US" smtClean="0"/>
              <a:pPr>
                <a:defRPr/>
              </a:pPr>
              <a:t>‹#›</a:t>
            </a:fld>
            <a:endParaRPr lang="en-US" altLang="en-US"/>
          </a:p>
        </p:txBody>
      </p:sp>
    </p:spTree>
    <p:extLst>
      <p:ext uri="{BB962C8B-B14F-4D97-AF65-F5344CB8AC3E}">
        <p14:creationId xmlns:p14="http://schemas.microsoft.com/office/powerpoint/2010/main" val="2079370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2A2B6D9B-1581-4351-89F5-57555E9F9232}" type="slidenum">
              <a:rPr lang="en-US" altLang="en-US" smtClean="0"/>
              <a:pPr>
                <a:defRPr/>
              </a:pPr>
              <a:t>‹#›</a:t>
            </a:fld>
            <a:endParaRPr lang="en-US" altLang="en-US"/>
          </a:p>
        </p:txBody>
      </p:sp>
    </p:spTree>
    <p:extLst>
      <p:ext uri="{BB962C8B-B14F-4D97-AF65-F5344CB8AC3E}">
        <p14:creationId xmlns:p14="http://schemas.microsoft.com/office/powerpoint/2010/main" val="3535107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C1EDA1F7-DDB5-45D5-84FC-8E9343D59D1D}" type="slidenum">
              <a:rPr lang="en-US" altLang="en-US" smtClean="0"/>
              <a:pPr>
                <a:defRPr/>
              </a:pPr>
              <a:t>‹#›</a:t>
            </a:fld>
            <a:endParaRPr lang="en-US" altLang="en-US"/>
          </a:p>
        </p:txBody>
      </p:sp>
    </p:spTree>
    <p:extLst>
      <p:ext uri="{BB962C8B-B14F-4D97-AF65-F5344CB8AC3E}">
        <p14:creationId xmlns:p14="http://schemas.microsoft.com/office/powerpoint/2010/main" val="3299635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FB9D6285-61F4-4AC7-8228-A6EEE63C2887}" type="slidenum">
              <a:rPr lang="en-US" altLang="en-US" smtClean="0"/>
              <a:pPr>
                <a:defRPr/>
              </a:pPr>
              <a:t>‹#›</a:t>
            </a:fld>
            <a:endParaRPr lang="en-US" altLang="en-US"/>
          </a:p>
        </p:txBody>
      </p:sp>
    </p:spTree>
    <p:extLst>
      <p:ext uri="{BB962C8B-B14F-4D97-AF65-F5344CB8AC3E}">
        <p14:creationId xmlns:p14="http://schemas.microsoft.com/office/powerpoint/2010/main" val="2306492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74654284-5E30-4562-9949-B5923A1549B0}" type="slidenum">
              <a:rPr lang="en-US" altLang="en-US" smtClean="0"/>
              <a:pPr>
                <a:defRPr/>
              </a:pPr>
              <a:t>‹#›</a:t>
            </a:fld>
            <a:endParaRPr lang="en-US" altLang="en-US"/>
          </a:p>
        </p:txBody>
      </p:sp>
    </p:spTree>
    <p:extLst>
      <p:ext uri="{BB962C8B-B14F-4D97-AF65-F5344CB8AC3E}">
        <p14:creationId xmlns:p14="http://schemas.microsoft.com/office/powerpoint/2010/main" val="1652373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AF214265-8D56-4EFE-B4DC-9FACD077A976}" type="slidenum">
              <a:rPr lang="en-US" altLang="en-US" smtClean="0"/>
              <a:pPr>
                <a:defRPr/>
              </a:pPr>
              <a:t>‹#›</a:t>
            </a:fld>
            <a:endParaRPr lang="en-US" altLang="en-US"/>
          </a:p>
        </p:txBody>
      </p:sp>
    </p:spTree>
    <p:extLst>
      <p:ext uri="{BB962C8B-B14F-4D97-AF65-F5344CB8AC3E}">
        <p14:creationId xmlns:p14="http://schemas.microsoft.com/office/powerpoint/2010/main" val="2186703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88790C56-5A68-42C3-8014-9D827537D5A9}" type="slidenum">
              <a:rPr lang="en-US" altLang="en-US" smtClean="0"/>
              <a:pPr>
                <a:defRPr/>
              </a:pPr>
              <a:t>‹#›</a:t>
            </a:fld>
            <a:endParaRPr lang="en-US" altLang="en-US"/>
          </a:p>
        </p:txBody>
      </p:sp>
    </p:spTree>
    <p:extLst>
      <p:ext uri="{BB962C8B-B14F-4D97-AF65-F5344CB8AC3E}">
        <p14:creationId xmlns:p14="http://schemas.microsoft.com/office/powerpoint/2010/main" val="2874490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E6134CC4-D7BE-448C-935B-63701D0DF987}" type="slidenum">
              <a:rPr lang="en-US" altLang="en-US" smtClean="0"/>
              <a:pPr>
                <a:defRPr/>
              </a:pPr>
              <a:t>‹#›</a:t>
            </a:fld>
            <a:endParaRPr lang="en-US" altLang="en-US"/>
          </a:p>
        </p:txBody>
      </p:sp>
    </p:spTree>
    <p:extLst>
      <p:ext uri="{BB962C8B-B14F-4D97-AF65-F5344CB8AC3E}">
        <p14:creationId xmlns:p14="http://schemas.microsoft.com/office/powerpoint/2010/main" val="3532209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A47E115E-2727-4146-BB02-10953B19BCDB}" type="slidenum">
              <a:rPr lang="en-US" altLang="en-US" smtClean="0"/>
              <a:pPr>
                <a:defRPr/>
              </a:pPr>
              <a:t>‹#›</a:t>
            </a:fld>
            <a:endParaRPr lang="en-US" altLang="en-US"/>
          </a:p>
        </p:txBody>
      </p:sp>
    </p:spTree>
    <p:extLst>
      <p:ext uri="{BB962C8B-B14F-4D97-AF65-F5344CB8AC3E}">
        <p14:creationId xmlns:p14="http://schemas.microsoft.com/office/powerpoint/2010/main" val="891616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02BA6F79-ECB6-4B9A-A110-1F745E275BA5}" type="slidenum">
              <a:rPr lang="en-US" altLang="en-US" smtClean="0"/>
              <a:pPr>
                <a:defRPr/>
              </a:pPr>
              <a:t>‹#›</a:t>
            </a:fld>
            <a:endParaRPr lang="en-US" altLang="en-US"/>
          </a:p>
        </p:txBody>
      </p:sp>
    </p:spTree>
    <p:extLst>
      <p:ext uri="{BB962C8B-B14F-4D97-AF65-F5344CB8AC3E}">
        <p14:creationId xmlns:p14="http://schemas.microsoft.com/office/powerpoint/2010/main" val="132346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E7E801E4-032F-40C4-990A-A704A89BF1BB}" type="slidenum">
              <a:rPr lang="en-US" altLang="en-US" smtClean="0"/>
              <a:pPr>
                <a:defRPr/>
              </a:pPr>
              <a:t>‹#›</a:t>
            </a:fld>
            <a:endParaRPr lang="en-US" altLang="en-US"/>
          </a:p>
        </p:txBody>
      </p:sp>
    </p:spTree>
    <p:extLst>
      <p:ext uri="{BB962C8B-B14F-4D97-AF65-F5344CB8AC3E}">
        <p14:creationId xmlns:p14="http://schemas.microsoft.com/office/powerpoint/2010/main" val="4173907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en-US"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7BB88DF7-6ED0-4ED5-BB13-23C1D645CFC7}" type="slidenum">
              <a:rPr lang="en-US" altLang="en-US" smtClean="0"/>
              <a:pPr>
                <a:defRPr/>
              </a:pPr>
              <a:t>‹#›</a:t>
            </a:fld>
            <a:endParaRPr lang="en-US" altLang="en-US"/>
          </a:p>
        </p:txBody>
      </p:sp>
    </p:spTree>
    <p:extLst>
      <p:ext uri="{BB962C8B-B14F-4D97-AF65-F5344CB8AC3E}">
        <p14:creationId xmlns:p14="http://schemas.microsoft.com/office/powerpoint/2010/main" val="4074594413"/>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5.emf"/><Relationship Id="rId5" Type="http://schemas.openxmlformats.org/officeDocument/2006/relationships/oleObject" Target="../embeddings/oleObject12.bin"/><Relationship Id="rId4" Type="http://schemas.openxmlformats.org/officeDocument/2006/relationships/image" Target="../media/image14.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7.emf"/><Relationship Id="rId5" Type="http://schemas.openxmlformats.org/officeDocument/2006/relationships/oleObject" Target="../embeddings/oleObject14.bin"/><Relationship Id="rId4" Type="http://schemas.openxmlformats.org/officeDocument/2006/relationships/image" Target="../media/image16.wmf"/></Relationships>
</file>

<file path=ppt/slides/_rels/slide13.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9.wmf"/><Relationship Id="rId5" Type="http://schemas.openxmlformats.org/officeDocument/2006/relationships/oleObject" Target="../embeddings/oleObject16.bin"/><Relationship Id="rId4" Type="http://schemas.openxmlformats.org/officeDocument/2006/relationships/image" Target="../media/image18.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21.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22.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24.wmf"/><Relationship Id="rId5" Type="http://schemas.openxmlformats.org/officeDocument/2006/relationships/oleObject" Target="../embeddings/oleObject21.bin"/><Relationship Id="rId4" Type="http://schemas.openxmlformats.org/officeDocument/2006/relationships/image" Target="../media/image23.wmf"/><Relationship Id="rId9" Type="http://schemas.openxmlformats.org/officeDocument/2006/relationships/image" Target="../media/image25.emf"/></Relationships>
</file>

<file path=ppt/slides/_rels/slide18.x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7.wmf"/><Relationship Id="rId5" Type="http://schemas.openxmlformats.org/officeDocument/2006/relationships/oleObject" Target="../embeddings/oleObject25.bin"/><Relationship Id="rId10" Type="http://schemas.openxmlformats.org/officeDocument/2006/relationships/image" Target="../media/image29.wmf"/><Relationship Id="rId4" Type="http://schemas.openxmlformats.org/officeDocument/2006/relationships/image" Target="../media/image26.wmf"/><Relationship Id="rId9" Type="http://schemas.openxmlformats.org/officeDocument/2006/relationships/oleObject" Target="../embeddings/oleObject27.bin"/></Relationships>
</file>

<file path=ppt/slides/_rels/slide19.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31.wmf"/><Relationship Id="rId5" Type="http://schemas.openxmlformats.org/officeDocument/2006/relationships/oleObject" Target="../embeddings/oleObject29.bin"/><Relationship Id="rId4" Type="http://schemas.openxmlformats.org/officeDocument/2006/relationships/image" Target="../media/image30.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34.wmf"/><Relationship Id="rId11" Type="http://schemas.openxmlformats.org/officeDocument/2006/relationships/oleObject" Target="../embeddings/oleObject35.bin"/><Relationship Id="rId5" Type="http://schemas.openxmlformats.org/officeDocument/2006/relationships/oleObject" Target="../embeddings/oleObject32.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34.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36.bin"/><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39.wmf"/><Relationship Id="rId5" Type="http://schemas.openxmlformats.org/officeDocument/2006/relationships/oleObject" Target="../embeddings/oleObject37.bin"/><Relationship Id="rId4" Type="http://schemas.openxmlformats.org/officeDocument/2006/relationships/image" Target="../media/image38.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41.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2.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4.wmf"/><Relationship Id="rId5" Type="http://schemas.openxmlformats.org/officeDocument/2006/relationships/oleObject" Target="../embeddings/oleObject42.bin"/><Relationship Id="rId4" Type="http://schemas.openxmlformats.org/officeDocument/2006/relationships/image" Target="../media/image43.wmf"/></Relationships>
</file>

<file path=ppt/slides/_rels/slide29.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6.wmf"/><Relationship Id="rId5" Type="http://schemas.openxmlformats.org/officeDocument/2006/relationships/oleObject" Target="../embeddings/oleObject44.bin"/><Relationship Id="rId4" Type="http://schemas.openxmlformats.org/officeDocument/2006/relationships/image" Target="../media/image45.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48.wmf"/></Relationships>
</file>

<file path=ppt/slides/_rels/slide31.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47.bin"/><Relationship Id="rId7"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50.wmf"/><Relationship Id="rId5" Type="http://schemas.openxmlformats.org/officeDocument/2006/relationships/oleObject" Target="../embeddings/oleObject48.bin"/><Relationship Id="rId4" Type="http://schemas.openxmlformats.org/officeDocument/2006/relationships/image" Target="../media/image49.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52.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oleObject" Target="../embeddings/oleObject51.bin"/><Relationship Id="rId7"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54.wmf"/><Relationship Id="rId5" Type="http://schemas.openxmlformats.org/officeDocument/2006/relationships/oleObject" Target="../embeddings/oleObject52.bin"/><Relationship Id="rId4" Type="http://schemas.openxmlformats.org/officeDocument/2006/relationships/image" Target="../media/image53.wmf"/></Relationships>
</file>

<file path=ppt/slides/_rels/slide36.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54.bin"/><Relationship Id="rId7"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57.wmf"/><Relationship Id="rId5" Type="http://schemas.openxmlformats.org/officeDocument/2006/relationships/oleObject" Target="../embeddings/oleObject55.bin"/><Relationship Id="rId4" Type="http://schemas.openxmlformats.org/officeDocument/2006/relationships/image" Target="../media/image56.wmf"/></Relationships>
</file>

<file path=ppt/slides/_rels/slide37.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57.bin"/><Relationship Id="rId7"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60.wmf"/><Relationship Id="rId5" Type="http://schemas.openxmlformats.org/officeDocument/2006/relationships/oleObject" Target="../embeddings/oleObject58.bin"/><Relationship Id="rId4" Type="http://schemas.openxmlformats.org/officeDocument/2006/relationships/image" Target="../media/image59.wmf"/></Relationships>
</file>

<file path=ppt/slides/_rels/slide38.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oleObject" Target="../embeddings/oleObject60.bin"/><Relationship Id="rId7" Type="http://schemas.openxmlformats.org/officeDocument/2006/relationships/oleObject" Target="../embeddings/oleObject62.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63.wmf"/><Relationship Id="rId5" Type="http://schemas.openxmlformats.org/officeDocument/2006/relationships/oleObject" Target="../embeddings/oleObject61.bin"/><Relationship Id="rId4" Type="http://schemas.openxmlformats.org/officeDocument/2006/relationships/image" Target="../media/image62.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66.wmf"/><Relationship Id="rId5" Type="http://schemas.openxmlformats.org/officeDocument/2006/relationships/oleObject" Target="../embeddings/oleObject64.bin"/><Relationship Id="rId4" Type="http://schemas.openxmlformats.org/officeDocument/2006/relationships/image" Target="../media/image65.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67.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68.e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7.bin"/><Relationship Id="rId7" Type="http://schemas.openxmlformats.org/officeDocument/2006/relationships/image" Target="../media/image70.wmf"/><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oleObject" Target="../embeddings/oleObject69.bin"/><Relationship Id="rId5" Type="http://schemas.openxmlformats.org/officeDocument/2006/relationships/oleObject" Target="../embeddings/oleObject68.bin"/><Relationship Id="rId4" Type="http://schemas.openxmlformats.org/officeDocument/2006/relationships/image" Target="../media/image69.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71.w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72.wmf"/></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73.wmf"/></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34.vml"/><Relationship Id="rId4" Type="http://schemas.openxmlformats.org/officeDocument/2006/relationships/image" Target="../media/image75.emf"/></Relationships>
</file>

<file path=ppt/slides/_rels/slide5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77.wmf"/></Relationships>
</file>

<file path=ppt/slides/_rels/slide55.xml.rels><?xml version="1.0" encoding="UTF-8" standalone="yes"?>
<Relationships xmlns="http://schemas.openxmlformats.org/package/2006/relationships"><Relationship Id="rId8" Type="http://schemas.openxmlformats.org/officeDocument/2006/relationships/image" Target="../media/image80.wmf"/><Relationship Id="rId3" Type="http://schemas.openxmlformats.org/officeDocument/2006/relationships/oleObject" Target="../embeddings/oleObject75.bin"/><Relationship Id="rId7" Type="http://schemas.openxmlformats.org/officeDocument/2006/relationships/oleObject" Target="../embeddings/oleObject7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79.wmf"/><Relationship Id="rId5" Type="http://schemas.openxmlformats.org/officeDocument/2006/relationships/oleObject" Target="../embeddings/oleObject76.bin"/><Relationship Id="rId10" Type="http://schemas.openxmlformats.org/officeDocument/2006/relationships/image" Target="../media/image81.wmf"/><Relationship Id="rId4" Type="http://schemas.openxmlformats.org/officeDocument/2006/relationships/image" Target="../media/image78.wmf"/><Relationship Id="rId9" Type="http://schemas.openxmlformats.org/officeDocument/2006/relationships/oleObject" Target="../embeddings/oleObject78.bin"/></Relationships>
</file>

<file path=ppt/slides/_rels/slide56.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79.bin"/><Relationship Id="rId7" Type="http://schemas.openxmlformats.org/officeDocument/2006/relationships/oleObject" Target="../embeddings/oleObject81.bin"/><Relationship Id="rId12" Type="http://schemas.openxmlformats.org/officeDocument/2006/relationships/image" Target="../media/image86.wmf"/><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83.wmf"/><Relationship Id="rId11" Type="http://schemas.openxmlformats.org/officeDocument/2006/relationships/oleObject" Target="../embeddings/oleObject83.bin"/><Relationship Id="rId5" Type="http://schemas.openxmlformats.org/officeDocument/2006/relationships/oleObject" Target="../embeddings/oleObject80.bin"/><Relationship Id="rId10" Type="http://schemas.openxmlformats.org/officeDocument/2006/relationships/image" Target="../media/image85.wmf"/><Relationship Id="rId4" Type="http://schemas.openxmlformats.org/officeDocument/2006/relationships/image" Target="../media/image82.wmf"/><Relationship Id="rId9" Type="http://schemas.openxmlformats.org/officeDocument/2006/relationships/oleObject" Target="../embeddings/oleObject82.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87.emf"/></Relationships>
</file>

<file path=ppt/slides/_rels/slide5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92.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1.wmf"/><Relationship Id="rId5" Type="http://schemas.openxmlformats.org/officeDocument/2006/relationships/oleObject" Target="../embeddings/oleObject86.bin"/><Relationship Id="rId4" Type="http://schemas.openxmlformats.org/officeDocument/2006/relationships/image" Target="../media/image90.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image" Target="../media/image93.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3.bin"/><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wmf"/><Relationship Id="rId5" Type="http://schemas.openxmlformats.org/officeDocument/2006/relationships/oleObject" Target="../embeddings/oleObject5.bin"/><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1.wmf"/><Relationship Id="rId5" Type="http://schemas.openxmlformats.org/officeDocument/2006/relationships/oleObject" Target="../embeddings/oleObject8.bin"/><Relationship Id="rId4" Type="http://schemas.openxmlformats.org/officeDocument/2006/relationships/image" Target="../media/image10.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idx="1"/>
          </p:nvPr>
        </p:nvSpPr>
        <p:spPr>
          <a:xfrm>
            <a:off x="1371600" y="3429000"/>
            <a:ext cx="6629400" cy="3048000"/>
          </a:xfrm>
        </p:spPr>
        <p:txBody>
          <a:bodyPr>
            <a:normAutofit/>
          </a:bodyPr>
          <a:lstStyle/>
          <a:p>
            <a:pPr marL="0" lvl="0" indent="0" algn="ctr" eaLnBrk="1" hangingPunct="1">
              <a:buClrTx/>
              <a:buSzTx/>
              <a:buNone/>
            </a:pPr>
            <a:endParaRPr kumimoji="0" lang="en-US" sz="2000" b="0" i="0" u="none" strike="noStrike" kern="0" cap="none" spc="0" normalizeH="0" baseline="0" noProof="0" dirty="0" smtClean="0">
              <a:ln>
                <a:noFill/>
              </a:ln>
              <a:solidFill>
                <a:srgbClr val="0070C0"/>
              </a:solidFill>
              <a:effectLst/>
              <a:uLnTx/>
              <a:uFillTx/>
              <a:latin typeface="Times New Roman"/>
              <a:ea typeface="+mn-ea"/>
              <a:cs typeface="+mn-cs"/>
            </a:endParaRPr>
          </a:p>
          <a:p>
            <a:pPr marL="0" lvl="0" indent="0" algn="ctr" eaLnBrk="1" hangingPunct="1">
              <a:buClrTx/>
              <a:buSzTx/>
              <a:buNone/>
            </a:pPr>
            <a:r>
              <a:rPr lang="en-US" sz="2000" dirty="0" smtClean="0">
                <a:solidFill>
                  <a:srgbClr val="FF0000"/>
                </a:solidFill>
                <a:latin typeface="Agency FB" panose="020B0503020202020204" pitchFamily="34" charset="0"/>
              </a:rPr>
              <a:t>Robot kinematics </a:t>
            </a:r>
          </a:p>
          <a:p>
            <a:pPr marL="0" lvl="0" indent="0" algn="ctr" eaLnBrk="1" hangingPunct="1">
              <a:buClrTx/>
              <a:buSzTx/>
              <a:buNone/>
            </a:pPr>
            <a:endParaRPr lang="en-US" sz="2000" kern="0" dirty="0">
              <a:solidFill>
                <a:srgbClr val="FF0000"/>
              </a:solidFill>
              <a:latin typeface="Agency FB" panose="020B0503020202020204" pitchFamily="34" charset="0"/>
            </a:endParaRPr>
          </a:p>
          <a:p>
            <a:pPr marL="0" lvl="0" indent="0" algn="ctr" eaLnBrk="1" hangingPunct="1">
              <a:buClrTx/>
              <a:buSzTx/>
              <a:buNone/>
            </a:pPr>
            <a:endParaRPr lang="en-US" sz="2000" kern="0" dirty="0">
              <a:solidFill>
                <a:srgbClr val="0070C0"/>
              </a:solidFill>
              <a:latin typeface="Times New Roman"/>
            </a:endParaRPr>
          </a:p>
          <a:p>
            <a:pPr marL="0" lvl="0" indent="0" algn="ctr" eaLnBrk="1" hangingPunct="1">
              <a:buClrTx/>
              <a:buSzTx/>
              <a:buNone/>
            </a:pPr>
            <a:r>
              <a:rPr kumimoji="0" lang="en-US" sz="2000" b="0" i="0" u="none" strike="noStrike" kern="0" cap="none" spc="0" normalizeH="0" baseline="0" noProof="0" dirty="0" smtClean="0">
                <a:ln>
                  <a:noFill/>
                </a:ln>
                <a:solidFill>
                  <a:srgbClr val="0070C0"/>
                </a:solidFill>
                <a:effectLst/>
                <a:uLnTx/>
                <a:uFillTx/>
                <a:latin typeface="Times New Roman"/>
                <a:ea typeface="+mn-ea"/>
                <a:cs typeface="+mn-cs"/>
              </a:rPr>
              <a:t>Industrial Automation and Introduction to Robotics</a:t>
            </a:r>
          </a:p>
          <a:p>
            <a:pPr marL="0" lvl="0" indent="0" algn="ctr" eaLnBrk="1" hangingPunct="1">
              <a:buClrTx/>
              <a:buSzTx/>
              <a:buNone/>
            </a:pPr>
            <a:r>
              <a:rPr lang="en-US" sz="2000" kern="0" dirty="0">
                <a:solidFill>
                  <a:srgbClr val="000000"/>
                </a:solidFill>
                <a:latin typeface="Times New Roman"/>
              </a:rPr>
              <a:t>Tesfaye M.</a:t>
            </a:r>
          </a:p>
          <a:p>
            <a:pPr marL="0" lvl="0" indent="0" algn="ctr" eaLnBrk="1" hangingPunct="1">
              <a:buClrTx/>
              <a:buSzTx/>
              <a:buNone/>
            </a:pPr>
            <a:r>
              <a:rPr kumimoji="0" lang="en-US" sz="2000" b="0" i="0" u="none" strike="noStrike" kern="0" cap="none" spc="0" normalizeH="0" baseline="0" noProof="0" dirty="0" smtClean="0">
                <a:ln>
                  <a:noFill/>
                </a:ln>
                <a:solidFill>
                  <a:srgbClr val="C00000"/>
                </a:solidFill>
                <a:effectLst/>
                <a:uLnTx/>
                <a:uFillTx/>
                <a:latin typeface="Times New Roman"/>
                <a:ea typeface="+mn-ea"/>
                <a:cs typeface="+mn-cs"/>
              </a:rPr>
              <a:t>Industrial Control Engineering , SECE, </a:t>
            </a:r>
            <a:r>
              <a:rPr kumimoji="0" lang="en-US" sz="2000" b="0" i="0" u="none" strike="noStrike" kern="0" cap="none" spc="0" normalizeH="0" baseline="0" noProof="0" dirty="0" err="1" smtClean="0">
                <a:ln>
                  <a:noFill/>
                </a:ln>
                <a:solidFill>
                  <a:srgbClr val="C00000"/>
                </a:solidFill>
                <a:effectLst/>
                <a:uLnTx/>
                <a:uFillTx/>
                <a:latin typeface="Times New Roman"/>
                <a:ea typeface="+mn-ea"/>
                <a:cs typeface="+mn-cs"/>
              </a:rPr>
              <a:t>DMiT</a:t>
            </a:r>
            <a:r>
              <a:rPr kumimoji="0" lang="en-US" sz="2000" b="0" i="0" u="none" strike="noStrike" kern="0" cap="none" spc="0" normalizeH="0" baseline="0" noProof="0" dirty="0" smtClean="0">
                <a:ln>
                  <a:noFill/>
                </a:ln>
                <a:solidFill>
                  <a:srgbClr val="C00000"/>
                </a:solidFill>
                <a:effectLst/>
                <a:uLnTx/>
                <a:uFillTx/>
                <a:latin typeface="Times New Roman"/>
                <a:ea typeface="+mn-ea"/>
                <a:cs typeface="+mn-cs"/>
              </a:rPr>
              <a:t>.</a:t>
            </a:r>
            <a:endParaRPr lang="en-US" sz="2000" kern="0" dirty="0">
              <a:solidFill>
                <a:srgbClr val="C00000"/>
              </a:solidFill>
              <a:latin typeface="Times New Roman"/>
            </a:endParaRPr>
          </a:p>
        </p:txBody>
      </p:sp>
      <p:sp>
        <p:nvSpPr>
          <p:cNvPr id="6148" name="Rectangle 3"/>
          <p:cNvSpPr>
            <a:spLocks noChangeArrowheads="1"/>
          </p:cNvSpPr>
          <p:nvPr/>
        </p:nvSpPr>
        <p:spPr bwMode="auto">
          <a:xfrm>
            <a:off x="914400" y="1524000"/>
            <a:ext cx="7772400" cy="437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281113" indent="-2921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1598613" indent="-315913">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0558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5130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29702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4274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buFont typeface="Wingdings" panose="05000000000000000000" pitchFamily="2" charset="2"/>
              <a:buNone/>
            </a:pPr>
            <a:endParaRPr lang="en-US" altLang="en-US" dirty="0"/>
          </a:p>
        </p:txBody>
      </p:sp>
      <p:pic>
        <p:nvPicPr>
          <p:cNvPr id="3" name="Picture 2"/>
          <p:cNvPicPr>
            <a:picLocks noChangeAspect="1"/>
          </p:cNvPicPr>
          <p:nvPr/>
        </p:nvPicPr>
        <p:blipFill>
          <a:blip r:embed="rId2"/>
          <a:stretch>
            <a:fillRect/>
          </a:stretch>
        </p:blipFill>
        <p:spPr>
          <a:xfrm>
            <a:off x="3048000" y="699455"/>
            <a:ext cx="3779848" cy="1420491"/>
          </a:xfrm>
          <a:prstGeom prst="rect">
            <a:avLst/>
          </a:prstGeom>
        </p:spPr>
      </p:pic>
      <p:pic>
        <p:nvPicPr>
          <p:cNvPr id="4" name="Picture 3"/>
          <p:cNvPicPr>
            <a:picLocks noChangeAspect="1"/>
          </p:cNvPicPr>
          <p:nvPr/>
        </p:nvPicPr>
        <p:blipFill>
          <a:blip r:embed="rId3"/>
          <a:stretch>
            <a:fillRect/>
          </a:stretch>
        </p:blipFill>
        <p:spPr>
          <a:xfrm>
            <a:off x="1189048" y="609600"/>
            <a:ext cx="1322947" cy="121930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The </a:t>
            </a:r>
            <a:r>
              <a:rPr lang="en-US" altLang="en-US" sz="2800" b="0" i="1" smtClean="0">
                <a:latin typeface="Times New Roman" panose="02020603050405020304" pitchFamily="18" charset="0"/>
                <a:cs typeface="Times New Roman" panose="02020603050405020304" pitchFamily="18" charset="0"/>
              </a:rPr>
              <a:t>n-o-a</a:t>
            </a:r>
            <a:r>
              <a:rPr lang="en-US" altLang="en-US" sz="2800" b="0" smtClean="0">
                <a:latin typeface="Times New Roman" panose="02020603050405020304" pitchFamily="18" charset="0"/>
                <a:cs typeface="Times New Roman" panose="02020603050405020304" pitchFamily="18" charset="0"/>
              </a:rPr>
              <a:t> frame designation</a:t>
            </a:r>
          </a:p>
        </p:txBody>
      </p:sp>
      <p:sp>
        <p:nvSpPr>
          <p:cNvPr id="13316" name="Rectangle 3"/>
          <p:cNvSpPr>
            <a:spLocks noGrp="1" noChangeArrowheads="1"/>
          </p:cNvSpPr>
          <p:nvPr>
            <p:ph idx="1"/>
          </p:nvPr>
        </p:nvSpPr>
        <p:spPr>
          <a:xfrm>
            <a:off x="1182688" y="1752600"/>
            <a:ext cx="7772400" cy="4379913"/>
          </a:xfrm>
        </p:spPr>
        <p:txBody>
          <a:bodyPr/>
          <a:lstStyle/>
          <a:p>
            <a:pPr eaLnBrk="1" hangingPunct="1"/>
            <a:r>
              <a:rPr lang="en-US" altLang="en-US" sz="2100" smtClean="0">
                <a:latin typeface="Times New Roman" panose="02020603050405020304" pitchFamily="18" charset="0"/>
                <a:cs typeface="Times New Roman" panose="02020603050405020304" pitchFamily="18" charset="0"/>
              </a:rPr>
              <a:t>Approach, Orientation, Normal directions</a:t>
            </a:r>
          </a:p>
        </p:txBody>
      </p:sp>
      <p:sp>
        <p:nvSpPr>
          <p:cNvPr id="1331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18" name="Rectangle 7"/>
          <p:cNvSpPr>
            <a:spLocks noChangeArrowheads="1"/>
          </p:cNvSpPr>
          <p:nvPr/>
        </p:nvSpPr>
        <p:spPr bwMode="auto">
          <a:xfrm>
            <a:off x="0" y="2214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19" name="Object 6"/>
          <p:cNvGraphicFramePr>
            <a:graphicFrameLocks noChangeAspect="1"/>
          </p:cNvGraphicFramePr>
          <p:nvPr/>
        </p:nvGraphicFramePr>
        <p:xfrm>
          <a:off x="1828800" y="2387600"/>
          <a:ext cx="5715000" cy="3478213"/>
        </p:xfrm>
        <a:graphic>
          <a:graphicData uri="http://schemas.openxmlformats.org/presentationml/2006/ole">
            <mc:AlternateContent xmlns:mc="http://schemas.openxmlformats.org/markup-compatibility/2006">
              <mc:Choice xmlns:v="urn:schemas-microsoft-com:vml" Requires="v">
                <p:oleObj spid="_x0000_s13328" name="VISIO" r:id="rId3" imgW="3996360" imgH="2428920" progId="Visio.Drawing.6">
                  <p:embed/>
                </p:oleObj>
              </mc:Choice>
              <mc:Fallback>
                <p:oleObj name="VISIO" r:id="rId3" imgW="3996360" imgH="2428920"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387600"/>
                        <a:ext cx="57150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Representation of a frame relative to a fixed reference frame</a:t>
            </a:r>
          </a:p>
        </p:txBody>
      </p:sp>
      <p:sp>
        <p:nvSpPr>
          <p:cNvPr id="1434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4342" name="Object 6"/>
          <p:cNvGraphicFramePr>
            <a:graphicFrameLocks noChangeAspect="1"/>
          </p:cNvGraphicFramePr>
          <p:nvPr/>
        </p:nvGraphicFramePr>
        <p:xfrm>
          <a:off x="1295400" y="2971800"/>
          <a:ext cx="2590800" cy="1625600"/>
        </p:xfrm>
        <a:graphic>
          <a:graphicData uri="http://schemas.openxmlformats.org/presentationml/2006/ole">
            <mc:AlternateContent xmlns:mc="http://schemas.openxmlformats.org/markup-compatibility/2006">
              <mc:Choice xmlns:v="urn:schemas-microsoft-com:vml" Requires="v">
                <p:oleObj spid="_x0000_s14362" name="Equation" r:id="rId3" imgW="1460500" imgH="914400" progId="Equation.DSMT4">
                  <p:embed/>
                </p:oleObj>
              </mc:Choice>
              <mc:Fallback>
                <p:oleObj name="Equation" r:id="rId3" imgW="1460500" imgH="9144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971800"/>
                        <a:ext cx="25908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343" name="Rectangle 8"/>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4" name="Rectangle 10"/>
          <p:cNvSpPr>
            <a:spLocks noChangeArrowheads="1"/>
          </p:cNvSpPr>
          <p:nvPr/>
        </p:nvSpPr>
        <p:spPr bwMode="auto">
          <a:xfrm>
            <a:off x="0" y="24653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4345" name="Object 9"/>
          <p:cNvGraphicFramePr>
            <a:graphicFrameLocks noChangeAspect="1"/>
          </p:cNvGraphicFramePr>
          <p:nvPr/>
        </p:nvGraphicFramePr>
        <p:xfrm>
          <a:off x="2286000" y="2667000"/>
          <a:ext cx="7696200" cy="2574925"/>
        </p:xfrm>
        <a:graphic>
          <a:graphicData uri="http://schemas.openxmlformats.org/presentationml/2006/ole">
            <mc:AlternateContent xmlns:mc="http://schemas.openxmlformats.org/markup-compatibility/2006">
              <mc:Choice xmlns:v="urn:schemas-microsoft-com:vml" Requires="v">
                <p:oleObj spid="_x0000_s14363" name="VISIO" r:id="rId5" imgW="7142400" imgH="2180520" progId="Visio.Drawing.6">
                  <p:embed/>
                </p:oleObj>
              </mc:Choice>
              <mc:Fallback>
                <p:oleObj name="VISIO" r:id="rId5" imgW="7142400" imgH="2180520" progId="Visio.Drawing.6">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2667000"/>
                        <a:ext cx="7696200" cy="257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Representation of a rigid body (object)</a:t>
            </a:r>
            <a:r>
              <a:rPr lang="en-US" altLang="en-US" smtClean="0"/>
              <a:t> </a:t>
            </a:r>
          </a:p>
        </p:txBody>
      </p:sp>
      <p:sp>
        <p:nvSpPr>
          <p:cNvPr id="15364" name="Rectangle 3"/>
          <p:cNvSpPr>
            <a:spLocks noGrp="1" noChangeArrowheads="1"/>
          </p:cNvSpPr>
          <p:nvPr>
            <p:ph idx="1"/>
          </p:nvPr>
        </p:nvSpPr>
        <p:spPr>
          <a:xfrm>
            <a:off x="1182688" y="1752600"/>
            <a:ext cx="7772400" cy="4379913"/>
          </a:xfrm>
        </p:spPr>
        <p:txBody>
          <a:bodyPr/>
          <a:lstStyle/>
          <a:p>
            <a:pPr eaLnBrk="1" hangingPunct="1">
              <a:buFont typeface="Wingdings" panose="05000000000000000000" pitchFamily="2" charset="2"/>
              <a:buNone/>
            </a:pPr>
            <a:r>
              <a:rPr lang="en-US" altLang="en-US" sz="2100" smtClean="0">
                <a:latin typeface="Times New Roman" panose="02020603050405020304" pitchFamily="18" charset="0"/>
              </a:rPr>
              <a:t> </a:t>
            </a:r>
          </a:p>
        </p:txBody>
      </p:sp>
      <p:sp>
        <p:nvSpPr>
          <p:cNvPr id="1536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5366" name="Object 4"/>
          <p:cNvGraphicFramePr>
            <a:graphicFrameLocks noChangeAspect="1"/>
          </p:cNvGraphicFramePr>
          <p:nvPr/>
        </p:nvGraphicFramePr>
        <p:xfrm>
          <a:off x="1066800" y="2895600"/>
          <a:ext cx="2514600" cy="1371600"/>
        </p:xfrm>
        <a:graphic>
          <a:graphicData uri="http://schemas.openxmlformats.org/presentationml/2006/ole">
            <mc:AlternateContent xmlns:mc="http://schemas.openxmlformats.org/markup-compatibility/2006">
              <mc:Choice xmlns:v="urn:schemas-microsoft-com:vml" Requires="v">
                <p:oleObj spid="_x0000_s15387" name="Equation" r:id="rId3" imgW="1676400" imgH="914400" progId="Equation.DSMT4">
                  <p:embed/>
                </p:oleObj>
              </mc:Choice>
              <mc:Fallback>
                <p:oleObj name="Equation" r:id="rId3" imgW="1676400" imgH="914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895600"/>
                        <a:ext cx="2514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367" name="Rectangle 6"/>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8" name="Rectangle 8"/>
          <p:cNvSpPr>
            <a:spLocks noChangeArrowheads="1"/>
          </p:cNvSpPr>
          <p:nvPr/>
        </p:nvSpPr>
        <p:spPr bwMode="auto">
          <a:xfrm>
            <a:off x="0" y="2519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9" name="Rectangle 10"/>
          <p:cNvSpPr>
            <a:spLocks noChangeArrowheads="1"/>
          </p:cNvSpPr>
          <p:nvPr/>
        </p:nvSpPr>
        <p:spPr bwMode="auto">
          <a:xfrm>
            <a:off x="0" y="2495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5370" name="Object 9"/>
          <p:cNvGraphicFramePr>
            <a:graphicFrameLocks noChangeAspect="1"/>
          </p:cNvGraphicFramePr>
          <p:nvPr/>
        </p:nvGraphicFramePr>
        <p:xfrm>
          <a:off x="2895600" y="3048000"/>
          <a:ext cx="6858000" cy="2781300"/>
        </p:xfrm>
        <a:graphic>
          <a:graphicData uri="http://schemas.openxmlformats.org/presentationml/2006/ole">
            <mc:AlternateContent xmlns:mc="http://schemas.openxmlformats.org/markup-compatibility/2006">
              <mc:Choice xmlns:v="urn:schemas-microsoft-com:vml" Requires="v">
                <p:oleObj spid="_x0000_s15388" name="VISIO" r:id="rId5" imgW="4600440" imgH="1864440" progId="Visio.Drawing.6">
                  <p:embed/>
                </p:oleObj>
              </mc:Choice>
              <mc:Fallback>
                <p:oleObj name="VISIO" r:id="rId5" imgW="4600440" imgH="1864440" progId="Visio.Drawing.6">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3048000"/>
                        <a:ext cx="68580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457200" y="152400"/>
            <a:ext cx="7543800" cy="1227138"/>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Frame representation requirements</a:t>
            </a:r>
          </a:p>
        </p:txBody>
      </p:sp>
      <p:sp>
        <p:nvSpPr>
          <p:cNvPr id="16388" name="Rectangle 3"/>
          <p:cNvSpPr>
            <a:spLocks noGrp="1" noChangeArrowheads="1"/>
          </p:cNvSpPr>
          <p:nvPr>
            <p:ph idx="1"/>
          </p:nvPr>
        </p:nvSpPr>
        <p:spPr>
          <a:xfrm>
            <a:off x="1066800" y="1752600"/>
            <a:ext cx="7239000" cy="3008313"/>
          </a:xfrm>
        </p:spPr>
        <p:txBody>
          <a:bodyPr>
            <a:normAutofit fontScale="85000" lnSpcReduction="20000"/>
          </a:bodyPr>
          <a:lstStyle/>
          <a:p>
            <a:pPr marL="571500" indent="-571500" eaLnBrk="1" hangingPunct="1"/>
            <a:r>
              <a:rPr lang="en-US" altLang="en-US" sz="2000" dirty="0" smtClean="0">
                <a:latin typeface="Times New Roman" panose="02020603050405020304" pitchFamily="18" charset="0"/>
                <a:cs typeface="Times New Roman" panose="02020603050405020304" pitchFamily="18" charset="0"/>
              </a:rPr>
              <a:t>The three unit vectors </a:t>
            </a:r>
            <a:r>
              <a:rPr lang="en-US" altLang="en-US" sz="2000" b="1" dirty="0" smtClean="0">
                <a:latin typeface="Times New Roman" panose="02020603050405020304" pitchFamily="18" charset="0"/>
                <a:cs typeface="Times New Roman" panose="02020603050405020304" pitchFamily="18" charset="0"/>
              </a:rPr>
              <a:t>n</a:t>
            </a:r>
            <a:r>
              <a:rPr lang="en-US" altLang="en-US" sz="2000" dirty="0" smtClean="0">
                <a:latin typeface="Times New Roman" panose="02020603050405020304" pitchFamily="18" charset="0"/>
                <a:cs typeface="Times New Roman" panose="02020603050405020304" pitchFamily="18" charset="0"/>
              </a:rPr>
              <a:t>, </a:t>
            </a:r>
            <a:r>
              <a:rPr lang="en-US" altLang="en-US" sz="2000" b="1" dirty="0" smtClean="0">
                <a:latin typeface="Times New Roman" panose="02020603050405020304" pitchFamily="18" charset="0"/>
                <a:cs typeface="Times New Roman" panose="02020603050405020304" pitchFamily="18" charset="0"/>
              </a:rPr>
              <a:t>o</a:t>
            </a:r>
            <a:r>
              <a:rPr lang="en-US" altLang="en-US" sz="2000" dirty="0" smtClean="0">
                <a:latin typeface="Times New Roman" panose="02020603050405020304" pitchFamily="18" charset="0"/>
                <a:cs typeface="Times New Roman" panose="02020603050405020304" pitchFamily="18" charset="0"/>
              </a:rPr>
              <a:t>, </a:t>
            </a:r>
            <a:r>
              <a:rPr lang="en-US" altLang="en-US" sz="2000" b="1" dirty="0" smtClean="0">
                <a:latin typeface="Times New Roman" panose="02020603050405020304" pitchFamily="18" charset="0"/>
                <a:cs typeface="Times New Roman" panose="02020603050405020304" pitchFamily="18" charset="0"/>
              </a:rPr>
              <a:t>a</a:t>
            </a:r>
            <a:r>
              <a:rPr lang="en-US" altLang="en-US" sz="2000" dirty="0" smtClean="0">
                <a:latin typeface="Times New Roman" panose="02020603050405020304" pitchFamily="18" charset="0"/>
                <a:cs typeface="Times New Roman" panose="02020603050405020304" pitchFamily="18" charset="0"/>
              </a:rPr>
              <a:t> are mutually perpendicular</a:t>
            </a:r>
          </a:p>
          <a:p>
            <a:pPr marL="571500" indent="-571500" eaLnBrk="1" hangingPunct="1"/>
            <a:r>
              <a:rPr lang="en-US" altLang="en-US" sz="2000" dirty="0" smtClean="0">
                <a:latin typeface="Times New Roman" panose="02020603050405020304" pitchFamily="18" charset="0"/>
                <a:cs typeface="Times New Roman" panose="02020603050405020304" pitchFamily="18" charset="0"/>
              </a:rPr>
              <a:t>Each unit vector’s length, represented by its directional cosines, must be equal to 1</a:t>
            </a:r>
          </a:p>
          <a:p>
            <a:pPr marL="571500" indent="-571500" eaLnBrk="1" hangingPunct="1"/>
            <a:r>
              <a:rPr lang="en-US" altLang="en-US" sz="2400" dirty="0" smtClean="0">
                <a:latin typeface="Times New Roman" panose="02020603050405020304" pitchFamily="18" charset="0"/>
                <a:cs typeface="Times New Roman" panose="02020603050405020304" pitchFamily="18" charset="0"/>
              </a:rPr>
              <a:t>These constraints translate into the following six constraint equations:</a:t>
            </a:r>
          </a:p>
          <a:p>
            <a:pPr marL="571500" indent="-571500" eaLnBrk="1" hangingPunct="1"/>
            <a:r>
              <a:rPr lang="en-US" altLang="en-US" sz="2400" dirty="0" err="1" smtClean="0">
                <a:latin typeface="Times New Roman" panose="02020603050405020304" pitchFamily="18" charset="0"/>
                <a:cs typeface="Times New Roman" panose="02020603050405020304" pitchFamily="18" charset="0"/>
              </a:rPr>
              <a:t>n.o</a:t>
            </a:r>
            <a:r>
              <a:rPr lang="en-US" altLang="en-US" sz="2400" dirty="0" smtClean="0">
                <a:latin typeface="Times New Roman" panose="02020603050405020304" pitchFamily="18" charset="0"/>
                <a:cs typeface="Times New Roman" panose="02020603050405020304" pitchFamily="18" charset="0"/>
              </a:rPr>
              <a:t>=0</a:t>
            </a:r>
            <a:r>
              <a:rPr lang="en-US" altLang="en-US" sz="2400" dirty="0" smtClean="0">
                <a:latin typeface="Times New Roman" panose="02020603050405020304" pitchFamily="18" charset="0"/>
                <a:cs typeface="Times New Roman" panose="02020603050405020304" pitchFamily="18" charset="0"/>
              </a:rPr>
              <a:t>	   </a:t>
            </a:r>
            <a:r>
              <a:rPr lang="en-US" altLang="en-US" sz="2400" dirty="0" smtClean="0">
                <a:latin typeface="Times New Roman" panose="02020603050405020304" pitchFamily="18" charset="0"/>
                <a:cs typeface="Times New Roman" panose="02020603050405020304" pitchFamily="18" charset="0"/>
              </a:rPr>
              <a:t> </a:t>
            </a:r>
            <a:r>
              <a:rPr lang="en-US" altLang="en-US" sz="1800" dirty="0" smtClean="0">
                <a:latin typeface="Times New Roman" panose="02020603050405020304" pitchFamily="18" charset="0"/>
                <a:cs typeface="Times New Roman" panose="02020603050405020304" pitchFamily="18" charset="0"/>
              </a:rPr>
              <a:t>(the dot-product of </a:t>
            </a:r>
            <a:r>
              <a:rPr lang="en-US" altLang="en-US" sz="1800" b="1" dirty="0" smtClean="0">
                <a:latin typeface="Times New Roman" panose="02020603050405020304" pitchFamily="18" charset="0"/>
                <a:cs typeface="Times New Roman" panose="02020603050405020304" pitchFamily="18" charset="0"/>
              </a:rPr>
              <a:t>n</a:t>
            </a:r>
            <a:r>
              <a:rPr lang="en-US" altLang="en-US" sz="1800" dirty="0" smtClean="0">
                <a:latin typeface="Times New Roman" panose="02020603050405020304" pitchFamily="18" charset="0"/>
                <a:cs typeface="Times New Roman" panose="02020603050405020304" pitchFamily="18" charset="0"/>
              </a:rPr>
              <a:t> and </a:t>
            </a:r>
            <a:r>
              <a:rPr lang="en-US" altLang="en-US" sz="1800" b="1" dirty="0" smtClean="0">
                <a:latin typeface="Times New Roman" panose="02020603050405020304" pitchFamily="18" charset="0"/>
                <a:cs typeface="Times New Roman" panose="02020603050405020304" pitchFamily="18" charset="0"/>
              </a:rPr>
              <a:t>o</a:t>
            </a:r>
            <a:r>
              <a:rPr lang="en-US" altLang="en-US" sz="1800" dirty="0" smtClean="0">
                <a:latin typeface="Times New Roman" panose="02020603050405020304" pitchFamily="18" charset="0"/>
                <a:cs typeface="Times New Roman" panose="02020603050405020304" pitchFamily="18" charset="0"/>
              </a:rPr>
              <a:t> vectors must be zero)</a:t>
            </a:r>
          </a:p>
          <a:p>
            <a:pPr marL="571500" indent="-571500" eaLnBrk="1" hangingPunct="1"/>
            <a:r>
              <a:rPr lang="en-US" altLang="en-US" sz="1800" dirty="0">
                <a:latin typeface="Times New Roman" panose="02020603050405020304" pitchFamily="18" charset="0"/>
                <a:cs typeface="Times New Roman" panose="02020603050405020304" pitchFamily="18" charset="0"/>
              </a:rPr>
              <a:t> </a:t>
            </a:r>
            <a:r>
              <a:rPr lang="en-US" altLang="en-US" sz="1800" dirty="0" err="1" smtClean="0">
                <a:latin typeface="Times New Roman" panose="02020603050405020304" pitchFamily="18" charset="0"/>
                <a:cs typeface="Times New Roman" panose="02020603050405020304" pitchFamily="18" charset="0"/>
              </a:rPr>
              <a:t>n.a</a:t>
            </a:r>
            <a:r>
              <a:rPr lang="en-US" altLang="en-US" sz="1800" dirty="0" smtClean="0">
                <a:latin typeface="Times New Roman" panose="02020603050405020304" pitchFamily="18" charset="0"/>
                <a:cs typeface="Times New Roman" panose="02020603050405020304" pitchFamily="18" charset="0"/>
              </a:rPr>
              <a:t>=0</a:t>
            </a:r>
            <a:endParaRPr lang="en-US" altLang="en-US" sz="1800" dirty="0" smtClean="0">
              <a:latin typeface="Times New Roman" panose="02020603050405020304" pitchFamily="18" charset="0"/>
              <a:cs typeface="Times New Roman" panose="02020603050405020304" pitchFamily="18" charset="0"/>
            </a:endParaRPr>
          </a:p>
          <a:p>
            <a:pPr marL="571500" indent="-571500" eaLnBrk="1" hangingPunct="1"/>
            <a:r>
              <a:rPr lang="en-US" altLang="en-US" sz="1800" dirty="0">
                <a:latin typeface="Times New Roman" panose="02020603050405020304" pitchFamily="18" charset="0"/>
                <a:cs typeface="Times New Roman" panose="02020603050405020304" pitchFamily="18" charset="0"/>
              </a:rPr>
              <a:t> </a:t>
            </a:r>
            <a:r>
              <a:rPr lang="en-US" altLang="en-US" sz="1800" dirty="0" err="1" smtClean="0">
                <a:latin typeface="Times New Roman" panose="02020603050405020304" pitchFamily="18" charset="0"/>
                <a:cs typeface="Times New Roman" panose="02020603050405020304" pitchFamily="18" charset="0"/>
              </a:rPr>
              <a:t>a.o</a:t>
            </a:r>
            <a:r>
              <a:rPr lang="en-US" altLang="en-US" sz="1800" dirty="0" smtClean="0">
                <a:latin typeface="Times New Roman" panose="02020603050405020304" pitchFamily="18" charset="0"/>
                <a:cs typeface="Times New Roman" panose="02020603050405020304" pitchFamily="18" charset="0"/>
              </a:rPr>
              <a:t>=0</a:t>
            </a:r>
            <a:endParaRPr lang="en-US" altLang="en-US" sz="1800" dirty="0" smtClean="0">
              <a:latin typeface="Times New Roman" panose="02020603050405020304" pitchFamily="18" charset="0"/>
              <a:cs typeface="Times New Roman" panose="02020603050405020304" pitchFamily="18" charset="0"/>
            </a:endParaRPr>
          </a:p>
          <a:p>
            <a:pPr marL="571500" indent="-571500" eaLnBrk="1" hangingPunct="1"/>
            <a:endParaRPr lang="en-US" altLang="en-US" sz="1800" dirty="0" smtClean="0">
              <a:latin typeface="Times New Roman" panose="02020603050405020304" pitchFamily="18" charset="0"/>
              <a:cs typeface="Times New Roman" panose="02020603050405020304" pitchFamily="18" charset="0"/>
            </a:endParaRPr>
          </a:p>
          <a:p>
            <a:pPr marL="571500" indent="-571500" eaLnBrk="1" hangingPunct="1"/>
            <a:r>
              <a:rPr lang="en-US" altLang="en-US" sz="2400" dirty="0" smtClean="0">
                <a:latin typeface="Times New Roman" panose="02020603050405020304" pitchFamily="18" charset="0"/>
                <a:cs typeface="Times New Roman" panose="02020603050405020304" pitchFamily="18" charset="0"/>
              </a:rPr>
              <a:t>	         </a:t>
            </a:r>
            <a:r>
              <a:rPr lang="en-US" altLang="en-US" sz="1800" dirty="0" smtClean="0">
                <a:latin typeface="Times New Roman" panose="02020603050405020304" pitchFamily="18" charset="0"/>
                <a:cs typeface="Times New Roman" panose="02020603050405020304" pitchFamily="18" charset="0"/>
              </a:rPr>
              <a:t>(the magnitude of the length of the vector must be 1)</a:t>
            </a:r>
          </a:p>
          <a:p>
            <a:pPr marL="571500" indent="-571500" eaLnBrk="1" hangingPunct="1"/>
            <a:r>
              <a:rPr lang="en-US" altLang="en-US" sz="1800" dirty="0" smtClean="0">
                <a:latin typeface="Times New Roman" panose="02020603050405020304" pitchFamily="18" charset="0"/>
                <a:cs typeface="Times New Roman" panose="02020603050405020304" pitchFamily="18" charset="0"/>
              </a:rPr>
              <a:t>                       and</a:t>
            </a:r>
            <a:r>
              <a:rPr lang="en-US" altLang="en-US" sz="2400" dirty="0" smtClean="0">
                <a:latin typeface="Times New Roman" panose="02020603050405020304" pitchFamily="18" charset="0"/>
                <a:cs typeface="Times New Roman" panose="02020603050405020304" pitchFamily="18" charset="0"/>
              </a:rPr>
              <a:t>	</a:t>
            </a:r>
          </a:p>
        </p:txBody>
      </p:sp>
      <p:sp>
        <p:nvSpPr>
          <p:cNvPr id="1638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1" name="Rectangle 6"/>
          <p:cNvSpPr>
            <a:spLocks noChangeArrowheads="1"/>
          </p:cNvSpPr>
          <p:nvPr/>
        </p:nvSpPr>
        <p:spPr bwMode="auto">
          <a:xfrm>
            <a:off x="0" y="180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4" name="Rectangle 9"/>
          <p:cNvSpPr>
            <a:spLocks noChangeArrowheads="1"/>
          </p:cNvSpPr>
          <p:nvPr/>
        </p:nvSpPr>
        <p:spPr bwMode="auto">
          <a:xfrm>
            <a:off x="0" y="200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7" name="Rectangle 12"/>
          <p:cNvSpPr>
            <a:spLocks noChangeArrowheads="1"/>
          </p:cNvSpPr>
          <p:nvPr/>
        </p:nvSpPr>
        <p:spPr bwMode="auto">
          <a:xfrm>
            <a:off x="0" y="200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39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6399" name="Object 13"/>
          <p:cNvGraphicFramePr>
            <a:graphicFrameLocks noChangeAspect="1"/>
          </p:cNvGraphicFramePr>
          <p:nvPr/>
        </p:nvGraphicFramePr>
        <p:xfrm>
          <a:off x="1752600" y="5029200"/>
          <a:ext cx="990600" cy="617538"/>
        </p:xfrm>
        <a:graphic>
          <a:graphicData uri="http://schemas.openxmlformats.org/presentationml/2006/ole">
            <mc:AlternateContent xmlns:mc="http://schemas.openxmlformats.org/markup-compatibility/2006">
              <mc:Choice xmlns:v="urn:schemas-microsoft-com:vml" Requires="v">
                <p:oleObj spid="_x0000_s16446" name="Equation" r:id="rId3" imgW="380835" imgH="253890" progId="Equation.DSMT4">
                  <p:embed/>
                </p:oleObj>
              </mc:Choice>
              <mc:Fallback>
                <p:oleObj name="Equation" r:id="rId3" imgW="380835" imgH="253890" progId="Equation.DSMT4">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5029200"/>
                        <a:ext cx="9906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400" name="Rectangle 15"/>
          <p:cNvSpPr>
            <a:spLocks noChangeArrowheads="1"/>
          </p:cNvSpPr>
          <p:nvPr/>
        </p:nvSpPr>
        <p:spPr bwMode="auto">
          <a:xfrm>
            <a:off x="0" y="2571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401" name="Rectangle 17"/>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6402" name="Object 16"/>
          <p:cNvGraphicFramePr>
            <a:graphicFrameLocks noChangeAspect="1"/>
          </p:cNvGraphicFramePr>
          <p:nvPr/>
        </p:nvGraphicFramePr>
        <p:xfrm>
          <a:off x="1752600" y="5562600"/>
          <a:ext cx="990600" cy="636588"/>
        </p:xfrm>
        <a:graphic>
          <a:graphicData uri="http://schemas.openxmlformats.org/presentationml/2006/ole">
            <mc:AlternateContent xmlns:mc="http://schemas.openxmlformats.org/markup-compatibility/2006">
              <mc:Choice xmlns:v="urn:schemas-microsoft-com:vml" Requires="v">
                <p:oleObj spid="_x0000_s16447" name="Equation" r:id="rId5" imgW="368140" imgH="253890" progId="Equation.DSMT4">
                  <p:embed/>
                </p:oleObj>
              </mc:Choice>
              <mc:Fallback>
                <p:oleObj name="Equation" r:id="rId5" imgW="368140" imgH="253890" progId="Equation.DSMT4">
                  <p:embed/>
                  <p:pic>
                    <p:nvPicPr>
                      <p:cNvPr id="0" name="Object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2600" y="5562600"/>
                        <a:ext cx="9906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403" name="Rectangle 18"/>
          <p:cNvSpPr>
            <a:spLocks noChangeArrowheads="1"/>
          </p:cNvSpPr>
          <p:nvPr/>
        </p:nvSpPr>
        <p:spPr bwMode="auto">
          <a:xfrm>
            <a:off x="0" y="3557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404" name="Rectangle 20"/>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6405" name="Object 19"/>
          <p:cNvGraphicFramePr>
            <a:graphicFrameLocks noChangeAspect="1"/>
          </p:cNvGraphicFramePr>
          <p:nvPr/>
        </p:nvGraphicFramePr>
        <p:xfrm>
          <a:off x="3962400" y="5538788"/>
          <a:ext cx="914400" cy="633412"/>
        </p:xfrm>
        <a:graphic>
          <a:graphicData uri="http://schemas.openxmlformats.org/presentationml/2006/ole">
            <mc:AlternateContent xmlns:mc="http://schemas.openxmlformats.org/markup-compatibility/2006">
              <mc:Choice xmlns:v="urn:schemas-microsoft-com:vml" Requires="v">
                <p:oleObj spid="_x0000_s16448" name="Equation" r:id="rId7" imgW="368140" imgH="253890" progId="Equation.DSMT4">
                  <p:embed/>
                </p:oleObj>
              </mc:Choice>
              <mc:Fallback>
                <p:oleObj name="Equation" r:id="rId7" imgW="368140" imgH="253890" progId="Equation.DSMT4">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5538788"/>
                        <a:ext cx="9144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406" name="Rectangle 21"/>
          <p:cNvSpPr>
            <a:spLocks noChangeArrowheads="1"/>
          </p:cNvSpPr>
          <p:nvPr/>
        </p:nvSpPr>
        <p:spPr bwMode="auto">
          <a:xfrm>
            <a:off x="0" y="3557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a:xfrm>
            <a:off x="1182688" y="1752600"/>
            <a:ext cx="7772400" cy="4379913"/>
          </a:xfrm>
        </p:spPr>
        <p:txBody>
          <a:bodyPr/>
          <a:lstStyle/>
          <a:p>
            <a:pPr eaLnBrk="1" hangingPunct="1"/>
            <a:r>
              <a:rPr lang="en-US" altLang="en-US" sz="2100" smtClean="0">
                <a:latin typeface="Times New Roman" panose="02020603050405020304" pitchFamily="18" charset="0"/>
                <a:cs typeface="Times New Roman" panose="02020603050405020304" pitchFamily="18" charset="0"/>
              </a:rPr>
              <a:t>The same can be achieved by:</a:t>
            </a:r>
          </a:p>
        </p:txBody>
      </p:sp>
      <p:sp>
        <p:nvSpPr>
          <p:cNvPr id="1741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3" name="Object 4"/>
          <p:cNvGraphicFramePr>
            <a:graphicFrameLocks noChangeAspect="1"/>
          </p:cNvGraphicFramePr>
          <p:nvPr/>
        </p:nvGraphicFramePr>
        <p:xfrm>
          <a:off x="1676400" y="2519363"/>
          <a:ext cx="1981200" cy="520700"/>
        </p:xfrm>
        <a:graphic>
          <a:graphicData uri="http://schemas.openxmlformats.org/presentationml/2006/ole">
            <mc:AlternateContent xmlns:mc="http://schemas.openxmlformats.org/markup-compatibility/2006">
              <mc:Choice xmlns:v="urn:schemas-microsoft-com:vml" Requires="v">
                <p:oleObj spid="_x0000_s17422" name="Equation" r:id="rId3" imgW="545863" imgH="139639" progId="Equation.DSMT4">
                  <p:embed/>
                </p:oleObj>
              </mc:Choice>
              <mc:Fallback>
                <p:oleObj name="Equation" r:id="rId3" imgW="545863" imgH="139639"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519363"/>
                        <a:ext cx="19812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457200" y="152400"/>
            <a:ext cx="7543800" cy="1227138"/>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Homogeneous transformation matrices</a:t>
            </a:r>
          </a:p>
        </p:txBody>
      </p:sp>
      <p:sp>
        <p:nvSpPr>
          <p:cNvPr id="18436" name="Rectangle 3"/>
          <p:cNvSpPr>
            <a:spLocks noGrp="1" noChangeArrowheads="1"/>
          </p:cNvSpPr>
          <p:nvPr>
            <p:ph idx="1"/>
          </p:nvPr>
        </p:nvSpPr>
        <p:spPr>
          <a:xfrm>
            <a:off x="1182688" y="1752600"/>
            <a:ext cx="7772400" cy="4379913"/>
          </a:xfrm>
        </p:spPr>
        <p:txBody>
          <a:bodyPr/>
          <a:lstStyle/>
          <a:p>
            <a:pPr eaLnBrk="1" hangingPunct="1"/>
            <a:r>
              <a:rPr lang="en-US" altLang="en-US" sz="2800" smtClean="0">
                <a:latin typeface="Times New Roman" panose="02020603050405020304" pitchFamily="18" charset="0"/>
                <a:cs typeface="Times New Roman" panose="02020603050405020304" pitchFamily="18" charset="0"/>
              </a:rPr>
              <a:t>4 by 4 matrices:</a:t>
            </a:r>
          </a:p>
          <a:p>
            <a:pPr eaLnBrk="1" hangingPunct="1"/>
            <a:endParaRPr lang="en-US" altLang="en-US" sz="2100" smtClean="0">
              <a:latin typeface="Times New Roman" panose="02020603050405020304" pitchFamily="18" charset="0"/>
              <a:cs typeface="Times New Roman" panose="02020603050405020304" pitchFamily="18" charset="0"/>
            </a:endParaRPr>
          </a:p>
          <a:p>
            <a:pPr lvl="1" eaLnBrk="1" hangingPunct="1"/>
            <a:r>
              <a:rPr lang="en-US" altLang="en-US" sz="2000" smtClean="0">
                <a:latin typeface="Times New Roman" panose="02020603050405020304" pitchFamily="18" charset="0"/>
                <a:cs typeface="Times New Roman" panose="02020603050405020304" pitchFamily="18" charset="0"/>
              </a:rPr>
              <a:t>Can be pre- or post-multiplied</a:t>
            </a:r>
          </a:p>
          <a:p>
            <a:pPr lvl="1" eaLnBrk="1" hangingPunct="1"/>
            <a:r>
              <a:rPr lang="en-US" altLang="en-US" sz="2000" smtClean="0">
                <a:latin typeface="Times New Roman" panose="02020603050405020304" pitchFamily="18" charset="0"/>
                <a:cs typeface="Times New Roman" panose="02020603050405020304" pitchFamily="18" charset="0"/>
              </a:rPr>
              <a:t>Easy to find inverse of the matrix</a:t>
            </a:r>
          </a:p>
          <a:p>
            <a:pPr lvl="1" eaLnBrk="1" hangingPunct="1"/>
            <a:r>
              <a:rPr lang="en-US" altLang="en-US" sz="2000" smtClean="0">
                <a:latin typeface="Times New Roman" panose="02020603050405020304" pitchFamily="18" charset="0"/>
                <a:cs typeface="Times New Roman" panose="02020603050405020304" pitchFamily="18" charset="0"/>
              </a:rPr>
              <a:t>Represents both orientation and position information, including directional axes</a:t>
            </a:r>
          </a:p>
        </p:txBody>
      </p:sp>
      <p:sp>
        <p:nvSpPr>
          <p:cNvPr id="18437" name="Rectangle 5"/>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38" name="Object 4"/>
          <p:cNvGraphicFramePr>
            <a:graphicFrameLocks noChangeAspect="1"/>
          </p:cNvGraphicFramePr>
          <p:nvPr/>
        </p:nvGraphicFramePr>
        <p:xfrm>
          <a:off x="4495800" y="4054475"/>
          <a:ext cx="2981325" cy="1871663"/>
        </p:xfrm>
        <a:graphic>
          <a:graphicData uri="http://schemas.openxmlformats.org/presentationml/2006/ole">
            <mc:AlternateContent xmlns:mc="http://schemas.openxmlformats.org/markup-compatibility/2006">
              <mc:Choice xmlns:v="urn:schemas-microsoft-com:vml" Requires="v">
                <p:oleObj spid="_x0000_s18448" name="Equation" r:id="rId3" imgW="1460500" imgH="914400" progId="Equation.DSMT4">
                  <p:embed/>
                </p:oleObj>
              </mc:Choice>
              <mc:Fallback>
                <p:oleObj name="Equation" r:id="rId3" imgW="1460500" imgH="914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4054475"/>
                        <a:ext cx="2981325"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9" name="Rectangle 6"/>
          <p:cNvSpPr>
            <a:spLocks noChangeArrowheads="1"/>
          </p:cNvSpPr>
          <p:nvPr/>
        </p:nvSpPr>
        <p:spPr bwMode="auto">
          <a:xfrm>
            <a:off x="0" y="3886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457200" y="122238"/>
            <a:ext cx="7543800" cy="1227137"/>
          </a:xfrm>
        </p:spPr>
        <p:txBody>
          <a:bodyPr/>
          <a:lstStyle/>
          <a:p>
            <a:pPr eaLnBrk="1" hangingPunct="1"/>
            <a:r>
              <a:rPr lang="en-US" altLang="en-US" sz="3700" b="0" smtClean="0">
                <a:latin typeface="Times New Roman" panose="02020603050405020304" pitchFamily="18" charset="0"/>
                <a:cs typeface="Times New Roman" panose="02020603050405020304" pitchFamily="18" charset="0"/>
              </a:rPr>
              <a:t>Representation of transformations</a:t>
            </a:r>
          </a:p>
        </p:txBody>
      </p:sp>
      <p:sp>
        <p:nvSpPr>
          <p:cNvPr id="19460" name="Rectangle 3"/>
          <p:cNvSpPr>
            <a:spLocks noGrp="1" noChangeArrowheads="1"/>
          </p:cNvSpPr>
          <p:nvPr>
            <p:ph idx="1"/>
          </p:nvPr>
        </p:nvSpPr>
        <p:spPr>
          <a:xfrm>
            <a:off x="1182688" y="1752600"/>
            <a:ext cx="7772400" cy="4379913"/>
          </a:xfrm>
        </p:spPr>
        <p:txBody>
          <a:bodyPr/>
          <a:lstStyle/>
          <a:p>
            <a:pPr marL="571500" indent="-571500" eaLnBrk="1" hangingPunct="1">
              <a:buFont typeface="Wingdings" panose="05000000000000000000" pitchFamily="2" charset="2"/>
              <a:buNone/>
            </a:pPr>
            <a:r>
              <a:rPr lang="en-US" altLang="en-US" sz="2400" smtClean="0">
                <a:latin typeface="Times New Roman" panose="02020603050405020304" pitchFamily="18" charset="0"/>
                <a:cs typeface="Times New Roman" panose="02020603050405020304" pitchFamily="18" charset="0"/>
              </a:rPr>
              <a:t>A transformation may be in one of the following forms:</a:t>
            </a:r>
          </a:p>
          <a:p>
            <a:pPr marL="571500" indent="-571500" eaLnBrk="1" hangingPunct="1"/>
            <a:r>
              <a:rPr lang="en-US" altLang="en-US" sz="2400" smtClean="0">
                <a:latin typeface="Times New Roman" panose="02020603050405020304" pitchFamily="18" charset="0"/>
                <a:cs typeface="Times New Roman" panose="02020603050405020304" pitchFamily="18" charset="0"/>
              </a:rPr>
              <a:t>A pure translation</a:t>
            </a:r>
          </a:p>
          <a:p>
            <a:pPr marL="571500" indent="-571500" eaLnBrk="1" hangingPunct="1"/>
            <a:r>
              <a:rPr lang="en-US" altLang="en-US" sz="2400" smtClean="0">
                <a:latin typeface="Times New Roman" panose="02020603050405020304" pitchFamily="18" charset="0"/>
                <a:cs typeface="Times New Roman" panose="02020603050405020304" pitchFamily="18" charset="0"/>
              </a:rPr>
              <a:t>A pure rotation about an axis</a:t>
            </a:r>
          </a:p>
          <a:p>
            <a:pPr marL="571500" indent="-571500" eaLnBrk="1" hangingPunct="1"/>
            <a:r>
              <a:rPr lang="en-US" altLang="en-US" sz="2400" smtClean="0">
                <a:latin typeface="Times New Roman" panose="02020603050405020304" pitchFamily="18" charset="0"/>
                <a:cs typeface="Times New Roman" panose="02020603050405020304" pitchFamily="18" charset="0"/>
              </a:rPr>
              <a:t>A combination of translations and/or rotations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Representation of a pure translation</a:t>
            </a:r>
            <a:r>
              <a:rPr lang="en-US" altLang="en-US" smtClean="0"/>
              <a:t> </a:t>
            </a:r>
          </a:p>
        </p:txBody>
      </p:sp>
      <p:sp>
        <p:nvSpPr>
          <p:cNvPr id="2048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485" name="Rectangle 7"/>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86" name="Object 6"/>
          <p:cNvGraphicFramePr>
            <a:graphicFrameLocks noChangeAspect="1"/>
          </p:cNvGraphicFramePr>
          <p:nvPr/>
        </p:nvGraphicFramePr>
        <p:xfrm>
          <a:off x="1066800" y="2590800"/>
          <a:ext cx="6553200" cy="1412875"/>
        </p:xfrm>
        <a:graphic>
          <a:graphicData uri="http://schemas.openxmlformats.org/presentationml/2006/ole">
            <mc:AlternateContent xmlns:mc="http://schemas.openxmlformats.org/markup-compatibility/2006">
              <mc:Choice xmlns:v="urn:schemas-microsoft-com:vml" Requires="v">
                <p:oleObj spid="_x0000_s20526" name="Equation" r:id="rId3" imgW="4241800" imgH="914400" progId="Equation.DSMT4">
                  <p:embed/>
                </p:oleObj>
              </mc:Choice>
              <mc:Fallback>
                <p:oleObj name="Equation" r:id="rId3" imgW="4241800" imgH="9144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590800"/>
                        <a:ext cx="6553200" cy="141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7" name="Rectangle 9"/>
          <p:cNvSpPr>
            <a:spLocks noChangeArrowheads="1"/>
          </p:cNvSpPr>
          <p:nvPr/>
        </p:nvSpPr>
        <p:spPr bwMode="auto">
          <a:xfrm>
            <a:off x="914400" y="1787525"/>
            <a:ext cx="365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400" i="1">
                <a:latin typeface="Times New Roman" panose="02020603050405020304" pitchFamily="18" charset="0"/>
                <a:cs typeface="Times New Roman" panose="02020603050405020304" pitchFamily="18" charset="0"/>
              </a:rPr>
              <a:t>F</a:t>
            </a:r>
            <a:r>
              <a:rPr lang="en-US" altLang="en-US" sz="2400" i="1" baseline="-30000">
                <a:latin typeface="Times New Roman" panose="02020603050405020304" pitchFamily="18" charset="0"/>
                <a:cs typeface="Times New Roman" panose="02020603050405020304" pitchFamily="18" charset="0"/>
              </a:rPr>
              <a:t>new</a:t>
            </a:r>
            <a:r>
              <a:rPr lang="en-US" altLang="en-US" sz="2400" i="1">
                <a:latin typeface="Times New Roman" panose="02020603050405020304" pitchFamily="18" charset="0"/>
                <a:cs typeface="Times New Roman" panose="02020603050405020304" pitchFamily="18" charset="0"/>
              </a:rPr>
              <a:t> = Trans</a:t>
            </a:r>
            <a:r>
              <a:rPr lang="en-US" altLang="en-US" sz="2400" i="1">
                <a:cs typeface="Times New Roman" panose="02020603050405020304" pitchFamily="18" charset="0"/>
              </a:rPr>
              <a:t> </a:t>
            </a:r>
            <a:r>
              <a:rPr lang="en-US" altLang="en-US" sz="2400" i="1">
                <a:latin typeface="Times New Roman" panose="02020603050405020304" pitchFamily="18" charset="0"/>
                <a:cs typeface="Times New Roman" panose="02020603050405020304" pitchFamily="18" charset="0"/>
              </a:rPr>
              <a:t>(d</a:t>
            </a:r>
            <a:r>
              <a:rPr lang="en-US" altLang="en-US" sz="2400" i="1" baseline="-30000">
                <a:latin typeface="Times New Roman" panose="02020603050405020304" pitchFamily="18" charset="0"/>
                <a:cs typeface="Times New Roman" panose="02020603050405020304" pitchFamily="18" charset="0"/>
              </a:rPr>
              <a:t>x </a:t>
            </a:r>
            <a:r>
              <a:rPr lang="en-US" altLang="en-US" sz="2400" i="1">
                <a:latin typeface="Times New Roman" panose="02020603050405020304" pitchFamily="18" charset="0"/>
                <a:cs typeface="Times New Roman" panose="02020603050405020304" pitchFamily="18" charset="0"/>
              </a:rPr>
              <a:t>,d</a:t>
            </a:r>
            <a:r>
              <a:rPr lang="en-US" altLang="en-US" sz="2400" i="1" baseline="-30000">
                <a:latin typeface="Times New Roman" panose="02020603050405020304" pitchFamily="18" charset="0"/>
                <a:cs typeface="Times New Roman" panose="02020603050405020304" pitchFamily="18" charset="0"/>
              </a:rPr>
              <a:t>y </a:t>
            </a:r>
            <a:r>
              <a:rPr lang="en-US" altLang="en-US" sz="2400" i="1">
                <a:latin typeface="Times New Roman" panose="02020603050405020304" pitchFamily="18" charset="0"/>
                <a:cs typeface="Times New Roman" panose="02020603050405020304" pitchFamily="18" charset="0"/>
              </a:rPr>
              <a:t>,d</a:t>
            </a:r>
            <a:r>
              <a:rPr lang="en-US" altLang="en-US" sz="2400" i="1" baseline="-30000">
                <a:latin typeface="Times New Roman" panose="02020603050405020304" pitchFamily="18" charset="0"/>
                <a:cs typeface="Times New Roman" panose="02020603050405020304" pitchFamily="18" charset="0"/>
              </a:rPr>
              <a:t>z</a:t>
            </a:r>
            <a:r>
              <a:rPr lang="en-US" altLang="en-US" sz="2400" i="1">
                <a:latin typeface="Times New Roman" panose="02020603050405020304" pitchFamily="18" charset="0"/>
                <a:cs typeface="Times New Roman" panose="02020603050405020304" pitchFamily="18" charset="0"/>
              </a:rPr>
              <a:t> )</a:t>
            </a:r>
            <a:r>
              <a:rPr lang="en-US" altLang="en-US" sz="2400" i="1">
                <a:cs typeface="Times New Roman" panose="02020603050405020304" pitchFamily="18" charset="0"/>
              </a:rPr>
              <a:t> </a:t>
            </a:r>
            <a:endParaRPr lang="en-US" altLang="en-US" sz="2400"/>
          </a:p>
        </p:txBody>
      </p:sp>
      <p:graphicFrame>
        <p:nvGraphicFramePr>
          <p:cNvPr id="20488" name="Object 8"/>
          <p:cNvGraphicFramePr>
            <a:graphicFrameLocks noChangeAspect="1"/>
          </p:cNvGraphicFramePr>
          <p:nvPr/>
        </p:nvGraphicFramePr>
        <p:xfrm>
          <a:off x="3668713" y="3367088"/>
          <a:ext cx="114300" cy="123825"/>
        </p:xfrm>
        <a:graphic>
          <a:graphicData uri="http://schemas.openxmlformats.org/presentationml/2006/ole">
            <mc:AlternateContent xmlns:mc="http://schemas.openxmlformats.org/markup-compatibility/2006">
              <mc:Choice xmlns:v="urn:schemas-microsoft-com:vml" Requires="v">
                <p:oleObj spid="_x0000_s20527" name="Equation" r:id="rId5" imgW="114102" imgH="126780" progId="Equation.DSMT4">
                  <p:embed/>
                </p:oleObj>
              </mc:Choice>
              <mc:Fallback>
                <p:oleObj name="Equation" r:id="rId5" imgW="114102" imgH="12678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68713" y="3367088"/>
                        <a:ext cx="114300"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9" name="Rectangle 10"/>
          <p:cNvSpPr>
            <a:spLocks noChangeArrowheads="1"/>
          </p:cNvSpPr>
          <p:nvPr/>
        </p:nvSpPr>
        <p:spPr bwMode="auto">
          <a:xfrm>
            <a:off x="4419600" y="1828800"/>
            <a:ext cx="800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2000" i="1">
                <a:cs typeface="Times New Roman" panose="02020603050405020304" pitchFamily="18" charset="0"/>
              </a:rPr>
              <a:t> </a:t>
            </a:r>
            <a:r>
              <a:rPr lang="en-US" altLang="en-US" sz="2000" i="1">
                <a:latin typeface="Times New Roman" panose="02020603050405020304" pitchFamily="18" charset="0"/>
                <a:cs typeface="Times New Roman" panose="02020603050405020304" pitchFamily="18" charset="0"/>
              </a:rPr>
              <a:t>F</a:t>
            </a:r>
            <a:r>
              <a:rPr lang="en-US" altLang="en-US" sz="2000" i="1" baseline="-30000">
                <a:latin typeface="Times New Roman" panose="02020603050405020304" pitchFamily="18" charset="0"/>
                <a:cs typeface="Times New Roman" panose="02020603050405020304" pitchFamily="18" charset="0"/>
              </a:rPr>
              <a:t>old</a:t>
            </a:r>
            <a:r>
              <a:rPr lang="en-US" altLang="en-US" sz="2000"/>
              <a:t> </a:t>
            </a:r>
          </a:p>
        </p:txBody>
      </p:sp>
      <p:sp>
        <p:nvSpPr>
          <p:cNvPr id="20490" name="Rectangle 13"/>
          <p:cNvSpPr>
            <a:spLocks noChangeArrowheads="1"/>
          </p:cNvSpPr>
          <p:nvPr/>
        </p:nvSpPr>
        <p:spPr bwMode="auto">
          <a:xfrm>
            <a:off x="0" y="3367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91" name="Object 12"/>
          <p:cNvGraphicFramePr>
            <a:graphicFrameLocks noChangeAspect="1"/>
          </p:cNvGraphicFramePr>
          <p:nvPr/>
        </p:nvGraphicFramePr>
        <p:xfrm>
          <a:off x="4038600" y="1828800"/>
          <a:ext cx="395288" cy="428625"/>
        </p:xfrm>
        <a:graphic>
          <a:graphicData uri="http://schemas.openxmlformats.org/presentationml/2006/ole">
            <mc:AlternateContent xmlns:mc="http://schemas.openxmlformats.org/markup-compatibility/2006">
              <mc:Choice xmlns:v="urn:schemas-microsoft-com:vml" Requires="v">
                <p:oleObj spid="_x0000_s20528" name="Equation" r:id="rId7" imgW="114102" imgH="126780" progId="Equation.DSMT4">
                  <p:embed/>
                </p:oleObj>
              </mc:Choice>
              <mc:Fallback>
                <p:oleObj name="Equation" r:id="rId7" imgW="114102" imgH="12678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38600" y="1828800"/>
                        <a:ext cx="39528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92" name="Rectangle 15"/>
          <p:cNvSpPr>
            <a:spLocks noChangeArrowheads="1"/>
          </p:cNvSpPr>
          <p:nvPr/>
        </p:nvSpPr>
        <p:spPr bwMode="auto">
          <a:xfrm>
            <a:off x="0" y="2568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93" name="Object 14"/>
          <p:cNvGraphicFramePr>
            <a:graphicFrameLocks noChangeAspect="1"/>
          </p:cNvGraphicFramePr>
          <p:nvPr/>
        </p:nvGraphicFramePr>
        <p:xfrm>
          <a:off x="1981200" y="4114800"/>
          <a:ext cx="6324600" cy="2366963"/>
        </p:xfrm>
        <a:graphic>
          <a:graphicData uri="http://schemas.openxmlformats.org/presentationml/2006/ole">
            <mc:AlternateContent xmlns:mc="http://schemas.openxmlformats.org/markup-compatibility/2006">
              <mc:Choice xmlns:v="urn:schemas-microsoft-com:vml" Requires="v">
                <p:oleObj spid="_x0000_s20529" name="VISIO" r:id="rId8" imgW="4600440" imgH="1718640" progId="Visio.Drawing.6">
                  <p:embed/>
                </p:oleObj>
              </mc:Choice>
              <mc:Fallback>
                <p:oleObj name="VISIO" r:id="rId8" imgW="4600440" imgH="1718640" progId="Visio.Drawing.6">
                  <p:embed/>
                  <p:pic>
                    <p:nvPicPr>
                      <p:cNvPr id="0" name="Object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4114800"/>
                        <a:ext cx="6324600" cy="236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Representation of a pure rotation about an axis</a:t>
            </a:r>
            <a:r>
              <a:rPr lang="en-US" altLang="en-US" smtClean="0"/>
              <a:t> </a:t>
            </a:r>
          </a:p>
        </p:txBody>
      </p:sp>
      <p:sp>
        <p:nvSpPr>
          <p:cNvPr id="2150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09" name="Rectangle 7"/>
          <p:cNvSpPr>
            <a:spLocks noChangeArrowheads="1"/>
          </p:cNvSpPr>
          <p:nvPr/>
        </p:nvSpPr>
        <p:spPr bwMode="auto">
          <a:xfrm>
            <a:off x="0" y="30813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0" name="Object 6"/>
          <p:cNvGraphicFramePr>
            <a:graphicFrameLocks noChangeAspect="1"/>
          </p:cNvGraphicFramePr>
          <p:nvPr/>
        </p:nvGraphicFramePr>
        <p:xfrm>
          <a:off x="609600" y="1447800"/>
          <a:ext cx="3581400" cy="1300163"/>
        </p:xfrm>
        <a:graphic>
          <a:graphicData uri="http://schemas.openxmlformats.org/presentationml/2006/ole">
            <mc:AlternateContent xmlns:mc="http://schemas.openxmlformats.org/markup-compatibility/2006">
              <mc:Choice xmlns:v="urn:schemas-microsoft-com:vml" Requires="v">
                <p:oleObj spid="_x0000_s21549" name="Equation" r:id="rId3" imgW="1917700" imgH="698500" progId="Equation.DSMT4">
                  <p:embed/>
                </p:oleObj>
              </mc:Choice>
              <mc:Fallback>
                <p:oleObj name="Equation" r:id="rId3" imgW="1917700" imgH="6985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447800"/>
                        <a:ext cx="3581400" cy="130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1" name="Rectangle 9"/>
          <p:cNvSpPr>
            <a:spLocks noChangeArrowheads="1"/>
          </p:cNvSpPr>
          <p:nvPr/>
        </p:nvSpPr>
        <p:spPr bwMode="auto">
          <a:xfrm>
            <a:off x="0" y="3071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2" name="Object 8"/>
          <p:cNvGraphicFramePr>
            <a:graphicFrameLocks noChangeAspect="1"/>
          </p:cNvGraphicFramePr>
          <p:nvPr/>
        </p:nvGraphicFramePr>
        <p:xfrm>
          <a:off x="533400" y="4191000"/>
          <a:ext cx="3733800" cy="1327150"/>
        </p:xfrm>
        <a:graphic>
          <a:graphicData uri="http://schemas.openxmlformats.org/presentationml/2006/ole">
            <mc:AlternateContent xmlns:mc="http://schemas.openxmlformats.org/markup-compatibility/2006">
              <mc:Choice xmlns:v="urn:schemas-microsoft-com:vml" Requires="v">
                <p:oleObj spid="_x0000_s21550" name="Equation" r:id="rId5" imgW="2006600" imgH="711200" progId="Equation.DSMT4">
                  <p:embed/>
                </p:oleObj>
              </mc:Choice>
              <mc:Fallback>
                <p:oleObj name="Equation" r:id="rId5" imgW="2006600" imgH="7112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4191000"/>
                        <a:ext cx="3733800"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3" name="Rectangle 11"/>
          <p:cNvSpPr>
            <a:spLocks noChangeArrowheads="1"/>
          </p:cNvSpPr>
          <p:nvPr/>
        </p:nvSpPr>
        <p:spPr bwMode="auto">
          <a:xfrm>
            <a:off x="228600" y="4038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4" name="Object 10"/>
          <p:cNvGraphicFramePr>
            <a:graphicFrameLocks noChangeAspect="1"/>
          </p:cNvGraphicFramePr>
          <p:nvPr/>
        </p:nvGraphicFramePr>
        <p:xfrm>
          <a:off x="609600" y="5638800"/>
          <a:ext cx="3314700" cy="590550"/>
        </p:xfrm>
        <a:graphic>
          <a:graphicData uri="http://schemas.openxmlformats.org/presentationml/2006/ole">
            <mc:AlternateContent xmlns:mc="http://schemas.openxmlformats.org/markup-compatibility/2006">
              <mc:Choice xmlns:v="urn:schemas-microsoft-com:vml" Requires="v">
                <p:oleObj spid="_x0000_s21551" name="Equation" r:id="rId7" imgW="1333500" imgH="241300" progId="Equation.DSMT4">
                  <p:embed/>
                </p:oleObj>
              </mc:Choice>
              <mc:Fallback>
                <p:oleObj name="Equation" r:id="rId7" imgW="1333500" imgH="2413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5638800"/>
                        <a:ext cx="331470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5" name="Rectangle 13"/>
          <p:cNvSpPr>
            <a:spLocks noChangeArrowheads="1"/>
          </p:cNvSpPr>
          <p:nvPr/>
        </p:nvSpPr>
        <p:spPr bwMode="auto">
          <a:xfrm>
            <a:off x="0" y="190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6" name="Object 12"/>
          <p:cNvGraphicFramePr>
            <a:graphicFrameLocks noChangeAspect="1"/>
          </p:cNvGraphicFramePr>
          <p:nvPr/>
        </p:nvGraphicFramePr>
        <p:xfrm>
          <a:off x="3810000" y="1781175"/>
          <a:ext cx="6019800" cy="3627438"/>
        </p:xfrm>
        <a:graphic>
          <a:graphicData uri="http://schemas.openxmlformats.org/presentationml/2006/ole">
            <mc:AlternateContent xmlns:mc="http://schemas.openxmlformats.org/markup-compatibility/2006">
              <mc:Choice xmlns:v="urn:schemas-microsoft-com:vml" Requires="v">
                <p:oleObj spid="_x0000_s21552" name="VISIO" r:id="rId9" imgW="5051984" imgH="3048506" progId="Visio.Drawing.6">
                  <p:embed/>
                </p:oleObj>
              </mc:Choice>
              <mc:Fallback>
                <p:oleObj name="VISIO" r:id="rId9" imgW="5051984" imgH="3048506" progId="Visio.Drawing.6">
                  <p:embed/>
                  <p:pic>
                    <p:nvPicPr>
                      <p:cNvPr id="0" name="Object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10000" y="1781175"/>
                        <a:ext cx="6019800" cy="362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Rotation matrices</a:t>
            </a:r>
          </a:p>
        </p:txBody>
      </p:sp>
      <p:graphicFrame>
        <p:nvGraphicFramePr>
          <p:cNvPr id="22532" name="Object 4"/>
          <p:cNvGraphicFramePr>
            <a:graphicFrameLocks noChangeAspect="1"/>
          </p:cNvGraphicFramePr>
          <p:nvPr/>
        </p:nvGraphicFramePr>
        <p:xfrm>
          <a:off x="685800" y="1828800"/>
          <a:ext cx="2843213" cy="1198563"/>
        </p:xfrm>
        <a:graphic>
          <a:graphicData uri="http://schemas.openxmlformats.org/presentationml/2006/ole">
            <mc:AlternateContent xmlns:mc="http://schemas.openxmlformats.org/markup-compatibility/2006">
              <mc:Choice xmlns:v="urn:schemas-microsoft-com:vml" Requires="v">
                <p:oleObj spid="_x0000_s22561" name="Equation" r:id="rId3" imgW="1701800" imgH="711200" progId="Equation.DSMT4">
                  <p:embed/>
                </p:oleObj>
              </mc:Choice>
              <mc:Fallback>
                <p:oleObj name="Equation" r:id="rId3" imgW="1701800" imgH="7112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828800"/>
                        <a:ext cx="2843213"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33"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2534" name="Object 11"/>
          <p:cNvGraphicFramePr>
            <a:graphicFrameLocks noChangeAspect="1"/>
          </p:cNvGraphicFramePr>
          <p:nvPr/>
        </p:nvGraphicFramePr>
        <p:xfrm>
          <a:off x="3581400" y="3276600"/>
          <a:ext cx="3032125" cy="1266825"/>
        </p:xfrm>
        <a:graphic>
          <a:graphicData uri="http://schemas.openxmlformats.org/presentationml/2006/ole">
            <mc:AlternateContent xmlns:mc="http://schemas.openxmlformats.org/markup-compatibility/2006">
              <mc:Choice xmlns:v="urn:schemas-microsoft-com:vml" Requires="v">
                <p:oleObj spid="_x0000_s22562" name="Equation" r:id="rId5" imgW="1714500" imgH="711200" progId="Equation.DSMT4">
                  <p:embed/>
                </p:oleObj>
              </mc:Choice>
              <mc:Fallback>
                <p:oleObj name="Equation" r:id="rId5" imgW="1714500" imgH="711200" progId="Equation.DSMT4">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3276600"/>
                        <a:ext cx="3032125"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35"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2536" name="Object 13"/>
          <p:cNvGraphicFramePr>
            <a:graphicFrameLocks noChangeAspect="1"/>
          </p:cNvGraphicFramePr>
          <p:nvPr/>
        </p:nvGraphicFramePr>
        <p:xfrm>
          <a:off x="1066800" y="4724400"/>
          <a:ext cx="2871788" cy="1209675"/>
        </p:xfrm>
        <a:graphic>
          <a:graphicData uri="http://schemas.openxmlformats.org/presentationml/2006/ole">
            <mc:AlternateContent xmlns:mc="http://schemas.openxmlformats.org/markup-compatibility/2006">
              <mc:Choice xmlns:v="urn:schemas-microsoft-com:vml" Requires="v">
                <p:oleObj spid="_x0000_s22563" name="Equation" r:id="rId7" imgW="1701800" imgH="711200" progId="Equation.DSMT4">
                  <p:embed/>
                </p:oleObj>
              </mc:Choice>
              <mc:Fallback>
                <p:oleObj name="Equation" r:id="rId7" imgW="1701800" imgH="711200"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4724400"/>
                        <a:ext cx="2871788"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334962"/>
          </a:xfrm>
        </p:spPr>
        <p:txBody>
          <a:bodyPr>
            <a:normAutofit fontScale="90000"/>
          </a:bodyPr>
          <a:lstStyle/>
          <a:p>
            <a:r>
              <a:rPr lang="en-US" sz="2400" b="0" dirty="0">
                <a:solidFill>
                  <a:srgbClr val="FF0000"/>
                </a:solidFill>
                <a:latin typeface="Agency FB" panose="020B0503020202020204" pitchFamily="34" charset="0"/>
              </a:rPr>
              <a:t>Robot kinematics </a:t>
            </a:r>
            <a:endParaRPr lang="en-US" dirty="0"/>
          </a:p>
        </p:txBody>
      </p:sp>
      <p:sp>
        <p:nvSpPr>
          <p:cNvPr id="3" name="Content Placeholder 2"/>
          <p:cNvSpPr>
            <a:spLocks noGrp="1"/>
          </p:cNvSpPr>
          <p:nvPr>
            <p:ph idx="1"/>
          </p:nvPr>
        </p:nvSpPr>
        <p:spPr>
          <a:xfrm>
            <a:off x="152400" y="533400"/>
            <a:ext cx="8534400" cy="5597525"/>
          </a:xfrm>
        </p:spPr>
        <p:txBody>
          <a:bodyPr/>
          <a:lstStyle/>
          <a:p>
            <a:pPr lvl="0" eaLnBrk="1" fontAlgn="auto" hangingPunct="1">
              <a:lnSpc>
                <a:spcPct val="90000"/>
              </a:lnSpc>
              <a:spcBef>
                <a:spcPts val="1000"/>
              </a:spcBef>
              <a:spcAft>
                <a:spcPts val="0"/>
              </a:spcAft>
              <a:buClrTx/>
              <a:buSzTx/>
              <a:buFont typeface="Wingdings" panose="05000000000000000000" pitchFamily="2" charset="2"/>
              <a:buChar char="v"/>
            </a:pPr>
            <a:r>
              <a:rPr lang="en-US" sz="2000" dirty="0">
                <a:solidFill>
                  <a:prstClr val="black"/>
                </a:solidFill>
                <a:latin typeface="Arial Narrow" panose="020B0606020202030204" pitchFamily="34" charset="0"/>
              </a:rPr>
              <a:t>Robot arm kinematics deals with analytical study of the geometry of motion of robot arm with respect to a fixed reference coordinates system without regard to the forces/moments that cause the motion.</a:t>
            </a:r>
          </a:p>
          <a:p>
            <a:pPr lvl="0" eaLnBrk="1" fontAlgn="auto" hangingPunct="1">
              <a:lnSpc>
                <a:spcPct val="90000"/>
              </a:lnSpc>
              <a:spcBef>
                <a:spcPts val="1000"/>
              </a:spcBef>
              <a:spcAft>
                <a:spcPts val="0"/>
              </a:spcAft>
              <a:buClrTx/>
              <a:buSzTx/>
              <a:buFont typeface="Wingdings" panose="05000000000000000000" pitchFamily="2" charset="2"/>
              <a:buChar char="v"/>
            </a:pPr>
            <a:r>
              <a:rPr lang="en-US" sz="2000" dirty="0">
                <a:solidFill>
                  <a:prstClr val="black"/>
                </a:solidFill>
                <a:latin typeface="Arial Narrow" panose="020B0606020202030204" pitchFamily="34" charset="0"/>
              </a:rPr>
              <a:t>It is the study of geometric and time based quantities like position velocity and acceleration.</a:t>
            </a:r>
          </a:p>
          <a:p>
            <a:pPr lvl="0" eaLnBrk="1" fontAlgn="auto" hangingPunct="1">
              <a:lnSpc>
                <a:spcPct val="90000"/>
              </a:lnSpc>
              <a:spcBef>
                <a:spcPts val="1000"/>
              </a:spcBef>
              <a:spcAft>
                <a:spcPts val="0"/>
              </a:spcAft>
              <a:buClrTx/>
              <a:buSzTx/>
              <a:buFont typeface="Wingdings" panose="05000000000000000000" pitchFamily="2" charset="2"/>
              <a:buChar char="v"/>
            </a:pPr>
            <a:r>
              <a:rPr lang="en-US" sz="2000" dirty="0">
                <a:solidFill>
                  <a:prstClr val="black"/>
                </a:solidFill>
                <a:latin typeface="Arial Narrow" panose="020B0606020202030204" pitchFamily="34" charset="0"/>
              </a:rPr>
              <a:t>For a robot to perform a specific task the position and orientation of the end effector , its position and orientation relative to the base should be established first. </a:t>
            </a:r>
          </a:p>
          <a:p>
            <a:pPr lvl="0" eaLnBrk="1" fontAlgn="auto" hangingPunct="1">
              <a:lnSpc>
                <a:spcPct val="90000"/>
              </a:lnSpc>
              <a:spcBef>
                <a:spcPts val="1000"/>
              </a:spcBef>
              <a:spcAft>
                <a:spcPts val="0"/>
              </a:spcAft>
              <a:buClrTx/>
              <a:buSzTx/>
              <a:buFont typeface="Wingdings" panose="05000000000000000000" pitchFamily="2" charset="2"/>
              <a:buChar char="v"/>
            </a:pPr>
            <a:r>
              <a:rPr lang="en-US" sz="2000" dirty="0">
                <a:solidFill>
                  <a:prstClr val="black"/>
                </a:solidFill>
                <a:latin typeface="Arial Narrow" panose="020B0606020202030204" pitchFamily="34" charset="0"/>
              </a:rPr>
              <a:t>In particular we have to find the relationship between the joint variables and , position and orientation of the end effector of the robot arm.</a:t>
            </a:r>
          </a:p>
          <a:p>
            <a:pPr lvl="0" eaLnBrk="1" fontAlgn="auto" hangingPunct="1">
              <a:lnSpc>
                <a:spcPct val="90000"/>
              </a:lnSpc>
              <a:spcBef>
                <a:spcPts val="1000"/>
              </a:spcBef>
              <a:spcAft>
                <a:spcPts val="0"/>
              </a:spcAft>
              <a:buClrTx/>
              <a:buSzTx/>
              <a:buFont typeface="Wingdings" panose="05000000000000000000" pitchFamily="2" charset="2"/>
              <a:buChar char="v"/>
            </a:pPr>
            <a:r>
              <a:rPr lang="en-US" sz="2000" dirty="0">
                <a:solidFill>
                  <a:prstClr val="black"/>
                </a:solidFill>
                <a:latin typeface="Arial Narrow" panose="020B0606020202030204" pitchFamily="34" charset="0"/>
              </a:rPr>
              <a:t>For a manipulator, if the position and orientation of end effector are derived from the given joint angles and link parameters, this scheme is called forward kinematics.</a:t>
            </a:r>
          </a:p>
          <a:p>
            <a:pPr lvl="0" eaLnBrk="1" fontAlgn="auto" hangingPunct="1">
              <a:lnSpc>
                <a:spcPct val="90000"/>
              </a:lnSpc>
              <a:spcBef>
                <a:spcPts val="1000"/>
              </a:spcBef>
              <a:spcAft>
                <a:spcPts val="0"/>
              </a:spcAft>
              <a:buClrTx/>
              <a:buSzTx/>
              <a:buFont typeface="Wingdings" panose="05000000000000000000" pitchFamily="2" charset="2"/>
              <a:buChar char="v"/>
            </a:pPr>
            <a:r>
              <a:rPr lang="en-US" sz="2000" dirty="0">
                <a:solidFill>
                  <a:prstClr val="black"/>
                </a:solidFill>
                <a:latin typeface="Arial Narrow" panose="020B0606020202030204" pitchFamily="34" charset="0"/>
              </a:rPr>
              <a:t>On the hand the joint angles and the different configuration of the manipulator are derived from the position and orientation of the end effector is called inverse kinematics problem</a:t>
            </a:r>
            <a:r>
              <a:rPr lang="en-US" sz="2000" dirty="0" smtClean="0">
                <a:solidFill>
                  <a:prstClr val="black"/>
                </a:solidFill>
                <a:latin typeface="Arial Narrow" panose="020B0606020202030204" pitchFamily="34" charset="0"/>
              </a:rPr>
              <a:t>.</a:t>
            </a:r>
          </a:p>
          <a:p>
            <a:pPr lvl="0" eaLnBrk="1" fontAlgn="auto" hangingPunct="1">
              <a:lnSpc>
                <a:spcPct val="90000"/>
              </a:lnSpc>
              <a:spcBef>
                <a:spcPts val="1000"/>
              </a:spcBef>
              <a:spcAft>
                <a:spcPts val="0"/>
              </a:spcAft>
              <a:buClrTx/>
              <a:buSzTx/>
              <a:buFont typeface="Wingdings" panose="05000000000000000000" pitchFamily="2" charset="2"/>
              <a:buChar char="v"/>
            </a:pPr>
            <a:endParaRPr lang="en-US" sz="2000" dirty="0">
              <a:solidFill>
                <a:prstClr val="black"/>
              </a:solidFill>
              <a:latin typeface="Arial Narrow" panose="020B0606020202030204" pitchFamily="34" charset="0"/>
            </a:endParaRPr>
          </a:p>
          <a:p>
            <a:endParaRPr lang="en-US" dirty="0"/>
          </a:p>
        </p:txBody>
      </p:sp>
      <p:sp>
        <p:nvSpPr>
          <p:cNvPr id="5" name="Rectangle: Rounded Corners 3">
            <a:extLst>
              <a:ext uri="{FF2B5EF4-FFF2-40B4-BE49-F238E27FC236}">
                <a16:creationId xmlns:a16="http://schemas.microsoft.com/office/drawing/2014/main" id="{C806A6CA-6B3C-434F-B980-52609F08A00B}"/>
              </a:ext>
            </a:extLst>
          </p:cNvPr>
          <p:cNvSpPr/>
          <p:nvPr/>
        </p:nvSpPr>
        <p:spPr>
          <a:xfrm>
            <a:off x="3556714" y="5030574"/>
            <a:ext cx="2073499" cy="79849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Forward kinematics </a:t>
            </a:r>
          </a:p>
        </p:txBody>
      </p:sp>
      <p:sp>
        <p:nvSpPr>
          <p:cNvPr id="6" name="Rectangle: Rounded Corners 4">
            <a:extLst>
              <a:ext uri="{FF2B5EF4-FFF2-40B4-BE49-F238E27FC236}">
                <a16:creationId xmlns:a16="http://schemas.microsoft.com/office/drawing/2014/main" id="{21693C7B-3537-4D2F-A0E0-AB2DE8A307B6}"/>
              </a:ext>
            </a:extLst>
          </p:cNvPr>
          <p:cNvSpPr/>
          <p:nvPr/>
        </p:nvSpPr>
        <p:spPr>
          <a:xfrm>
            <a:off x="3608229" y="5980987"/>
            <a:ext cx="2073499" cy="7984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Inverse kinematics</a:t>
            </a:r>
          </a:p>
        </p:txBody>
      </p:sp>
      <p:sp>
        <p:nvSpPr>
          <p:cNvPr id="7" name="Arrow: Right 5">
            <a:extLst>
              <a:ext uri="{FF2B5EF4-FFF2-40B4-BE49-F238E27FC236}">
                <a16:creationId xmlns:a16="http://schemas.microsoft.com/office/drawing/2014/main" id="{4034490B-5A0B-49B1-B4A8-85FC4ED2B9FE}"/>
              </a:ext>
            </a:extLst>
          </p:cNvPr>
          <p:cNvSpPr/>
          <p:nvPr/>
        </p:nvSpPr>
        <p:spPr>
          <a:xfrm>
            <a:off x="2397616" y="5178078"/>
            <a:ext cx="115909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6">
            <a:extLst>
              <a:ext uri="{FF2B5EF4-FFF2-40B4-BE49-F238E27FC236}">
                <a16:creationId xmlns:a16="http://schemas.microsoft.com/office/drawing/2014/main" id="{A4F07366-2CA8-41CF-902E-6D4B9E110E5E}"/>
              </a:ext>
            </a:extLst>
          </p:cNvPr>
          <p:cNvSpPr/>
          <p:nvPr/>
        </p:nvSpPr>
        <p:spPr>
          <a:xfrm>
            <a:off x="5630213" y="5190360"/>
            <a:ext cx="124925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7">
            <a:extLst>
              <a:ext uri="{FF2B5EF4-FFF2-40B4-BE49-F238E27FC236}">
                <a16:creationId xmlns:a16="http://schemas.microsoft.com/office/drawing/2014/main" id="{F439627E-B9A6-4E1F-A3C6-E083FDCD1679}"/>
              </a:ext>
            </a:extLst>
          </p:cNvPr>
          <p:cNvSpPr/>
          <p:nvPr/>
        </p:nvSpPr>
        <p:spPr>
          <a:xfrm rot="10800000">
            <a:off x="5681728" y="6140773"/>
            <a:ext cx="115909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8">
            <a:extLst>
              <a:ext uri="{FF2B5EF4-FFF2-40B4-BE49-F238E27FC236}">
                <a16:creationId xmlns:a16="http://schemas.microsoft.com/office/drawing/2014/main" id="{BD22DF9B-D26F-411A-AC2C-8C6BC1EADE1D}"/>
              </a:ext>
            </a:extLst>
          </p:cNvPr>
          <p:cNvSpPr/>
          <p:nvPr/>
        </p:nvSpPr>
        <p:spPr>
          <a:xfrm rot="10800000">
            <a:off x="2397616" y="6150198"/>
            <a:ext cx="121061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56A2F79-7C8C-419C-8EB6-09C52D7EAD2C}"/>
              </a:ext>
            </a:extLst>
          </p:cNvPr>
          <p:cNvSpPr/>
          <p:nvPr/>
        </p:nvSpPr>
        <p:spPr>
          <a:xfrm>
            <a:off x="500126" y="5105400"/>
            <a:ext cx="1878171" cy="159925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Joint angles,  </a:t>
            </a:r>
          </a:p>
          <a:p>
            <a:pPr algn="ctr"/>
            <a:r>
              <a:rPr lang="en-US" sz="2000" dirty="0"/>
              <a:t>link parameters</a:t>
            </a:r>
          </a:p>
        </p:txBody>
      </p:sp>
      <p:sp>
        <p:nvSpPr>
          <p:cNvPr id="12" name="Rectangle 11">
            <a:extLst>
              <a:ext uri="{FF2B5EF4-FFF2-40B4-BE49-F238E27FC236}">
                <a16:creationId xmlns:a16="http://schemas.microsoft.com/office/drawing/2014/main" id="{CCE7FE64-901E-4BBD-B8D9-116C54E482B1}"/>
              </a:ext>
            </a:extLst>
          </p:cNvPr>
          <p:cNvSpPr/>
          <p:nvPr/>
        </p:nvSpPr>
        <p:spPr>
          <a:xfrm>
            <a:off x="6885902" y="5105400"/>
            <a:ext cx="1953298" cy="1447328"/>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Cartesian space(X,Y.Z) </a:t>
            </a:r>
          </a:p>
        </p:txBody>
      </p:sp>
    </p:spTree>
    <p:extLst>
      <p:ext uri="{BB962C8B-B14F-4D97-AF65-F5344CB8AC3E}">
        <p14:creationId xmlns:p14="http://schemas.microsoft.com/office/powerpoint/2010/main" val="35046445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457200" y="152400"/>
            <a:ext cx="7543800" cy="1227138"/>
          </a:xfrm>
        </p:spPr>
        <p:txBody>
          <a:bodyPr/>
          <a:lstStyle/>
          <a:p>
            <a:pPr eaLnBrk="1" hangingPunct="1"/>
            <a:r>
              <a:rPr lang="en-US" altLang="en-US" sz="3200" b="0" smtClean="0">
                <a:latin typeface="Times New Roman" panose="02020603050405020304" pitchFamily="18" charset="0"/>
                <a:cs typeface="Times New Roman" panose="02020603050405020304" pitchFamily="18" charset="0"/>
              </a:rPr>
              <a:t>Representation of combined transformations</a:t>
            </a:r>
            <a:r>
              <a:rPr lang="en-US" altLang="en-US" sz="4300" smtClean="0"/>
              <a:t> </a:t>
            </a:r>
          </a:p>
        </p:txBody>
      </p:sp>
      <p:sp>
        <p:nvSpPr>
          <p:cNvPr id="23556" name="Rectangle 3"/>
          <p:cNvSpPr>
            <a:spLocks noGrp="1" noChangeArrowheads="1"/>
          </p:cNvSpPr>
          <p:nvPr>
            <p:ph idx="1"/>
          </p:nvPr>
        </p:nvSpPr>
        <p:spPr>
          <a:xfrm>
            <a:off x="1182688" y="1752600"/>
            <a:ext cx="7772400" cy="4379913"/>
          </a:xfrm>
        </p:spPr>
        <p:txBody>
          <a:bodyPr/>
          <a:lstStyle/>
          <a:p>
            <a:pPr marL="571500" indent="-571500" eaLnBrk="1" hangingPunct="1"/>
            <a:r>
              <a:rPr lang="en-US" altLang="en-US" sz="2800" smtClean="0">
                <a:latin typeface="Times New Roman" panose="02020603050405020304" pitchFamily="18" charset="0"/>
                <a:cs typeface="Times New Roman" panose="02020603050405020304" pitchFamily="18" charset="0"/>
              </a:rPr>
              <a:t>Example:</a:t>
            </a:r>
            <a:r>
              <a:rPr lang="en-US" altLang="en-US" sz="2100" smtClean="0">
                <a:latin typeface="Times New Roman" panose="02020603050405020304" pitchFamily="18" charset="0"/>
                <a:cs typeface="Times New Roman" panose="02020603050405020304" pitchFamily="18" charset="0"/>
              </a:rPr>
              <a:t> </a:t>
            </a:r>
          </a:p>
          <a:p>
            <a:pPr marL="571500" indent="-571500" eaLnBrk="1" hangingPunct="1">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Rotation of    degrees about the </a:t>
            </a:r>
            <a:r>
              <a:rPr lang="en-US" altLang="en-US" sz="2400" i="1" smtClean="0">
                <a:latin typeface="Times New Roman" panose="02020603050405020304" pitchFamily="18" charset="0"/>
                <a:cs typeface="Times New Roman" panose="02020603050405020304" pitchFamily="18" charset="0"/>
              </a:rPr>
              <a:t>x</a:t>
            </a:r>
            <a:r>
              <a:rPr lang="en-US" altLang="en-US" sz="2400" smtClean="0">
                <a:latin typeface="Times New Roman" panose="02020603050405020304" pitchFamily="18" charset="0"/>
                <a:cs typeface="Times New Roman" panose="02020603050405020304" pitchFamily="18" charset="0"/>
              </a:rPr>
              <a:t>-axis,</a:t>
            </a:r>
          </a:p>
          <a:p>
            <a:pPr marL="571500" indent="-571500" eaLnBrk="1" hangingPunct="1">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Followed by a translation of [</a:t>
            </a:r>
            <a:r>
              <a:rPr lang="en-US" altLang="en-US" sz="2400" i="1" smtClean="0">
                <a:latin typeface="Times New Roman" panose="02020603050405020304" pitchFamily="18" charset="0"/>
                <a:cs typeface="Times New Roman" panose="02020603050405020304" pitchFamily="18" charset="0"/>
              </a:rPr>
              <a:t>l</a:t>
            </a:r>
            <a:r>
              <a:rPr lang="en-US" altLang="en-US" sz="2400" baseline="-25000" smtClean="0">
                <a:latin typeface="Times New Roman" panose="02020603050405020304" pitchFamily="18" charset="0"/>
                <a:cs typeface="Times New Roman" panose="02020603050405020304" pitchFamily="18" charset="0"/>
              </a:rPr>
              <a:t>1</a:t>
            </a:r>
            <a:r>
              <a:rPr lang="en-US" altLang="en-US" sz="2400" i="1" smtClean="0">
                <a:latin typeface="Times New Roman" panose="02020603050405020304" pitchFamily="18" charset="0"/>
                <a:cs typeface="Times New Roman" panose="02020603050405020304" pitchFamily="18" charset="0"/>
              </a:rPr>
              <a:t>,l</a:t>
            </a:r>
            <a:r>
              <a:rPr lang="en-US" altLang="en-US" sz="2400" baseline="-25000" smtClean="0">
                <a:latin typeface="Times New Roman" panose="02020603050405020304" pitchFamily="18" charset="0"/>
                <a:cs typeface="Times New Roman" panose="02020603050405020304" pitchFamily="18" charset="0"/>
              </a:rPr>
              <a:t>2</a:t>
            </a:r>
            <a:r>
              <a:rPr lang="en-US" altLang="en-US" sz="2400" i="1" smtClean="0">
                <a:latin typeface="Times New Roman" panose="02020603050405020304" pitchFamily="18" charset="0"/>
                <a:cs typeface="Times New Roman" panose="02020603050405020304" pitchFamily="18" charset="0"/>
              </a:rPr>
              <a:t>,l</a:t>
            </a:r>
            <a:r>
              <a:rPr lang="en-US" altLang="en-US" sz="2400" baseline="-25000" smtClean="0">
                <a:latin typeface="Times New Roman" panose="02020603050405020304" pitchFamily="18" charset="0"/>
                <a:cs typeface="Times New Roman" panose="02020603050405020304" pitchFamily="18" charset="0"/>
              </a:rPr>
              <a:t>3</a:t>
            </a:r>
            <a:r>
              <a:rPr lang="en-US" altLang="en-US" sz="2400" smtClean="0">
                <a:latin typeface="Times New Roman" panose="02020603050405020304" pitchFamily="18" charset="0"/>
                <a:cs typeface="Times New Roman" panose="02020603050405020304" pitchFamily="18" charset="0"/>
              </a:rPr>
              <a:t>] (relative to the </a:t>
            </a:r>
            <a:r>
              <a:rPr lang="en-US" altLang="en-US" sz="2400" i="1" smtClean="0">
                <a:latin typeface="Times New Roman" panose="02020603050405020304" pitchFamily="18" charset="0"/>
                <a:cs typeface="Times New Roman" panose="02020603050405020304" pitchFamily="18" charset="0"/>
              </a:rPr>
              <a:t>x-, y-, </a:t>
            </a:r>
            <a:r>
              <a:rPr lang="en-US" altLang="en-US" sz="2400" smtClean="0">
                <a:latin typeface="Times New Roman" panose="02020603050405020304" pitchFamily="18" charset="0"/>
                <a:cs typeface="Times New Roman" panose="02020603050405020304" pitchFamily="18" charset="0"/>
              </a:rPr>
              <a:t>and </a:t>
            </a:r>
            <a:r>
              <a:rPr lang="en-US" altLang="en-US" sz="2400" i="1" smtClean="0">
                <a:latin typeface="Times New Roman" panose="02020603050405020304" pitchFamily="18" charset="0"/>
                <a:cs typeface="Times New Roman" panose="02020603050405020304" pitchFamily="18" charset="0"/>
              </a:rPr>
              <a:t>z-</a:t>
            </a:r>
            <a:r>
              <a:rPr lang="en-US" altLang="en-US" sz="2400" smtClean="0">
                <a:latin typeface="Times New Roman" panose="02020603050405020304" pitchFamily="18" charset="0"/>
                <a:cs typeface="Times New Roman" panose="02020603050405020304" pitchFamily="18" charset="0"/>
              </a:rPr>
              <a:t>axes respectively),</a:t>
            </a:r>
          </a:p>
          <a:p>
            <a:pPr marL="571500" indent="-571500" eaLnBrk="1" hangingPunct="1">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Followed by a rotation of    degrees about the </a:t>
            </a:r>
            <a:r>
              <a:rPr lang="en-US" altLang="en-US" sz="2400" i="1" smtClean="0">
                <a:latin typeface="Times New Roman" panose="02020603050405020304" pitchFamily="18" charset="0"/>
                <a:cs typeface="Times New Roman" panose="02020603050405020304" pitchFamily="18" charset="0"/>
              </a:rPr>
              <a:t>y</a:t>
            </a:r>
            <a:r>
              <a:rPr lang="en-US" altLang="en-US" sz="2400" smtClean="0">
                <a:latin typeface="Times New Roman" panose="02020603050405020304" pitchFamily="18" charset="0"/>
                <a:cs typeface="Times New Roman" panose="02020603050405020304" pitchFamily="18" charset="0"/>
              </a:rPr>
              <a:t>-axis</a:t>
            </a:r>
            <a:r>
              <a:rPr lang="en-US" altLang="en-US" smtClean="0">
                <a:latin typeface="Times New Roman" panose="02020603050405020304" pitchFamily="18" charset="0"/>
                <a:cs typeface="Times New Roman" panose="02020603050405020304" pitchFamily="18" charset="0"/>
              </a:rPr>
              <a:t>.</a:t>
            </a:r>
          </a:p>
          <a:p>
            <a:pPr marL="571500" indent="-571500" eaLnBrk="1" hangingPunct="1"/>
            <a:r>
              <a:rPr lang="en-US" altLang="en-US" sz="2800" smtClean="0">
                <a:latin typeface="Times New Roman" panose="02020603050405020304" pitchFamily="18" charset="0"/>
                <a:cs typeface="Times New Roman" panose="02020603050405020304" pitchFamily="18" charset="0"/>
              </a:rPr>
              <a:t>Pre-multiply by each matrix:</a:t>
            </a:r>
          </a:p>
        </p:txBody>
      </p:sp>
      <p:sp>
        <p:nvSpPr>
          <p:cNvPr id="23557" name="Rectangle 5"/>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58" name="Object 4"/>
          <p:cNvGraphicFramePr>
            <a:graphicFrameLocks noChangeAspect="1"/>
          </p:cNvGraphicFramePr>
          <p:nvPr/>
        </p:nvGraphicFramePr>
        <p:xfrm>
          <a:off x="1295400" y="4876800"/>
          <a:ext cx="2286000" cy="393700"/>
        </p:xfrm>
        <a:graphic>
          <a:graphicData uri="http://schemas.openxmlformats.org/presentationml/2006/ole">
            <mc:AlternateContent xmlns:mc="http://schemas.openxmlformats.org/markup-compatibility/2006">
              <mc:Choice xmlns:v="urn:schemas-microsoft-com:vml" Requires="v">
                <p:oleObj spid="_x0000_s23607" name="Equation" r:id="rId3" imgW="1384300" imgH="241300" progId="Equation.DSMT4">
                  <p:embed/>
                </p:oleObj>
              </mc:Choice>
              <mc:Fallback>
                <p:oleObj name="Equation" r:id="rId3" imgW="1384300" imgH="2413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4876800"/>
                        <a:ext cx="22860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9" name="Rectangle 7"/>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60" name="Object 6"/>
          <p:cNvGraphicFramePr>
            <a:graphicFrameLocks noChangeAspect="1"/>
          </p:cNvGraphicFramePr>
          <p:nvPr/>
        </p:nvGraphicFramePr>
        <p:xfrm>
          <a:off x="1219200" y="5334000"/>
          <a:ext cx="6019800" cy="377825"/>
        </p:xfrm>
        <a:graphic>
          <a:graphicData uri="http://schemas.openxmlformats.org/presentationml/2006/ole">
            <mc:AlternateContent xmlns:mc="http://schemas.openxmlformats.org/markup-compatibility/2006">
              <mc:Choice xmlns:v="urn:schemas-microsoft-com:vml" Requires="v">
                <p:oleObj spid="_x0000_s23608" name="Equation" r:id="rId5" imgW="3797300" imgH="241300" progId="Equation.DSMT4">
                  <p:embed/>
                </p:oleObj>
              </mc:Choice>
              <mc:Fallback>
                <p:oleObj name="Equation" r:id="rId5" imgW="37973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5334000"/>
                        <a:ext cx="60198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1" name="Rectangle 9"/>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62" name="Object 8"/>
          <p:cNvGraphicFramePr>
            <a:graphicFrameLocks noChangeAspect="1"/>
          </p:cNvGraphicFramePr>
          <p:nvPr/>
        </p:nvGraphicFramePr>
        <p:xfrm>
          <a:off x="1219200" y="5867400"/>
          <a:ext cx="7467600" cy="384175"/>
        </p:xfrm>
        <a:graphic>
          <a:graphicData uri="http://schemas.openxmlformats.org/presentationml/2006/ole">
            <mc:AlternateContent xmlns:mc="http://schemas.openxmlformats.org/markup-compatibility/2006">
              <mc:Choice xmlns:v="urn:schemas-microsoft-com:vml" Requires="v">
                <p:oleObj spid="_x0000_s23609" name="Equation" r:id="rId7" imgW="4622800" imgH="241300" progId="Equation.DSMT4">
                  <p:embed/>
                </p:oleObj>
              </mc:Choice>
              <mc:Fallback>
                <p:oleObj name="Equation" r:id="rId7" imgW="4622800" imgH="2413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9200" y="5867400"/>
                        <a:ext cx="7467600"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64" name="Object 10"/>
          <p:cNvGraphicFramePr>
            <a:graphicFrameLocks noChangeAspect="1"/>
          </p:cNvGraphicFramePr>
          <p:nvPr/>
        </p:nvGraphicFramePr>
        <p:xfrm>
          <a:off x="3276600" y="2362200"/>
          <a:ext cx="304800" cy="285750"/>
        </p:xfrm>
        <a:graphic>
          <a:graphicData uri="http://schemas.openxmlformats.org/presentationml/2006/ole">
            <mc:AlternateContent xmlns:mc="http://schemas.openxmlformats.org/markup-compatibility/2006">
              <mc:Choice xmlns:v="urn:schemas-microsoft-com:vml" Requires="v">
                <p:oleObj spid="_x0000_s23610" name="Equation" r:id="rId9" imgW="152334" imgH="139639" progId="Equation.DSMT4">
                  <p:embed/>
                </p:oleObj>
              </mc:Choice>
              <mc:Fallback>
                <p:oleObj name="Equation" r:id="rId9" imgW="152334" imgH="139639"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2362200"/>
                        <a:ext cx="304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5"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66" name="Object 12"/>
          <p:cNvGraphicFramePr>
            <a:graphicFrameLocks noChangeAspect="1"/>
          </p:cNvGraphicFramePr>
          <p:nvPr/>
        </p:nvGraphicFramePr>
        <p:xfrm>
          <a:off x="4953000" y="3657600"/>
          <a:ext cx="290513" cy="381000"/>
        </p:xfrm>
        <a:graphic>
          <a:graphicData uri="http://schemas.openxmlformats.org/presentationml/2006/ole">
            <mc:AlternateContent xmlns:mc="http://schemas.openxmlformats.org/markup-compatibility/2006">
              <mc:Choice xmlns:v="urn:schemas-microsoft-com:vml" Requires="v">
                <p:oleObj spid="_x0000_s23611" name="Equation" r:id="rId11" imgW="152268" imgH="203024" progId="Equation.DSMT4">
                  <p:embed/>
                </p:oleObj>
              </mc:Choice>
              <mc:Fallback>
                <p:oleObj name="Equation" r:id="rId11" imgW="152268" imgH="203024" progId="Equation.DSMT4">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53000" y="3657600"/>
                        <a:ext cx="2905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Transformations relative to the current rotating frame</a:t>
            </a:r>
            <a:r>
              <a:rPr lang="en-US" altLang="en-US" smtClean="0"/>
              <a:t> </a:t>
            </a:r>
          </a:p>
        </p:txBody>
      </p:sp>
      <p:sp>
        <p:nvSpPr>
          <p:cNvPr id="24580" name="Rectangle 3"/>
          <p:cNvSpPr>
            <a:spLocks noGrp="1" noChangeArrowheads="1"/>
          </p:cNvSpPr>
          <p:nvPr>
            <p:ph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In this case, matrices representing each transformation are post-multiplied.</a:t>
            </a:r>
          </a:p>
          <a:p>
            <a:pPr eaLnBrk="1" hangingPunct="1"/>
            <a:r>
              <a:rPr lang="en-US" altLang="en-US" sz="2400" smtClean="0">
                <a:latin typeface="Times New Roman" panose="02020603050405020304" pitchFamily="18" charset="0"/>
                <a:cs typeface="Times New Roman" panose="02020603050405020304" pitchFamily="18" charset="0"/>
              </a:rPr>
              <a:t>If transformations are relative to both the Universe frame and the current frame, each matrix is accordingly multiplied, either pre- or post-.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Relationship between frames</a:t>
            </a:r>
          </a:p>
        </p:txBody>
      </p:sp>
      <p:sp>
        <p:nvSpPr>
          <p:cNvPr id="25604"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 </a:t>
            </a:r>
          </a:p>
        </p:txBody>
      </p:sp>
      <p:sp>
        <p:nvSpPr>
          <p:cNvPr id="2560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06" name="Object 4"/>
          <p:cNvGraphicFramePr>
            <a:graphicFrameLocks noChangeAspect="1"/>
          </p:cNvGraphicFramePr>
          <p:nvPr/>
        </p:nvGraphicFramePr>
        <p:xfrm>
          <a:off x="3124200" y="2895600"/>
          <a:ext cx="5791200" cy="3116263"/>
        </p:xfrm>
        <a:graphic>
          <a:graphicData uri="http://schemas.openxmlformats.org/presentationml/2006/ole">
            <mc:AlternateContent xmlns:mc="http://schemas.openxmlformats.org/markup-compatibility/2006">
              <mc:Choice xmlns:v="urn:schemas-microsoft-com:vml" Requires="v">
                <p:oleObj spid="_x0000_s25635" name="VISIO" r:id="rId3" imgW="4798440" imgH="2579040" progId="Visio.Drawing.6">
                  <p:embed/>
                </p:oleObj>
              </mc:Choice>
              <mc:Fallback>
                <p:oleObj name="VISIO" r:id="rId3" imgW="4798440" imgH="257904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895600"/>
                        <a:ext cx="5791200" cy="311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7" name="Rectangle 7"/>
          <p:cNvSpPr>
            <a:spLocks noChangeArrowheads="1"/>
          </p:cNvSpPr>
          <p:nvPr/>
        </p:nvSpPr>
        <p:spPr bwMode="auto">
          <a:xfrm>
            <a:off x="0" y="3306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08" name="Object 6"/>
          <p:cNvGraphicFramePr>
            <a:graphicFrameLocks noChangeAspect="1"/>
          </p:cNvGraphicFramePr>
          <p:nvPr/>
        </p:nvGraphicFramePr>
        <p:xfrm>
          <a:off x="914400" y="1600200"/>
          <a:ext cx="3581400" cy="504825"/>
        </p:xfrm>
        <a:graphic>
          <a:graphicData uri="http://schemas.openxmlformats.org/presentationml/2006/ole">
            <mc:AlternateContent xmlns:mc="http://schemas.openxmlformats.org/markup-compatibility/2006">
              <mc:Choice xmlns:v="urn:schemas-microsoft-com:vml" Requires="v">
                <p:oleObj spid="_x0000_s25636" name="Equation" r:id="rId5" imgW="1727200" imgH="241300" progId="Equation.DSMT4">
                  <p:embed/>
                </p:oleObj>
              </mc:Choice>
              <mc:Fallback>
                <p:oleObj name="Equation" r:id="rId5" imgW="17272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1600200"/>
                        <a:ext cx="35814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9" name="Rectangle 9"/>
          <p:cNvSpPr>
            <a:spLocks noChangeArrowheads="1"/>
          </p:cNvSpPr>
          <p:nvPr/>
        </p:nvSpPr>
        <p:spPr bwMode="auto">
          <a:xfrm>
            <a:off x="0" y="3306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10" name="Object 8"/>
          <p:cNvGraphicFramePr>
            <a:graphicFrameLocks noChangeAspect="1"/>
          </p:cNvGraphicFramePr>
          <p:nvPr/>
        </p:nvGraphicFramePr>
        <p:xfrm>
          <a:off x="1066800" y="2362200"/>
          <a:ext cx="3505200" cy="563563"/>
        </p:xfrm>
        <a:graphic>
          <a:graphicData uri="http://schemas.openxmlformats.org/presentationml/2006/ole">
            <mc:AlternateContent xmlns:mc="http://schemas.openxmlformats.org/markup-compatibility/2006">
              <mc:Choice xmlns:v="urn:schemas-microsoft-com:vml" Requires="v">
                <p:oleObj spid="_x0000_s25637" name="Equation" r:id="rId7" imgW="1524000" imgH="241300" progId="Equation.DSMT4">
                  <p:embed/>
                </p:oleObj>
              </mc:Choice>
              <mc:Fallback>
                <p:oleObj name="Equation" r:id="rId7" imgW="1524000" imgH="2413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2362200"/>
                        <a:ext cx="35052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of matrices</a:t>
            </a:r>
          </a:p>
        </p:txBody>
      </p:sp>
      <p:sp>
        <p:nvSpPr>
          <p:cNvPr id="26628"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The following steps must be taken to calculate the inverse of a square matrix:</a:t>
            </a:r>
          </a:p>
          <a:p>
            <a:pPr lvl="1" eaLnBrk="1" hangingPunct="1"/>
            <a:r>
              <a:rPr lang="en-US" altLang="en-US" smtClean="0">
                <a:latin typeface="Times New Roman" panose="02020603050405020304" pitchFamily="18" charset="0"/>
                <a:cs typeface="Times New Roman" panose="02020603050405020304" pitchFamily="18" charset="0"/>
              </a:rPr>
              <a:t>Calculate the determinant of the matrix.</a:t>
            </a:r>
          </a:p>
          <a:p>
            <a:pPr lvl="1" eaLnBrk="1" hangingPunct="1"/>
            <a:r>
              <a:rPr lang="en-US" altLang="en-US" smtClean="0">
                <a:latin typeface="Times New Roman" panose="02020603050405020304" pitchFamily="18" charset="0"/>
                <a:cs typeface="Times New Roman" panose="02020603050405020304" pitchFamily="18" charset="0"/>
              </a:rPr>
              <a:t>Transpose the matrix.</a:t>
            </a:r>
          </a:p>
          <a:p>
            <a:pPr lvl="1" eaLnBrk="1" hangingPunct="1"/>
            <a:r>
              <a:rPr lang="en-US" altLang="en-US" smtClean="0">
                <a:latin typeface="Times New Roman" panose="02020603050405020304" pitchFamily="18" charset="0"/>
                <a:cs typeface="Times New Roman" panose="02020603050405020304" pitchFamily="18" charset="0"/>
              </a:rPr>
              <a:t>Replace each element of the transposed matrix by its own minor (adjoint matrix).</a:t>
            </a:r>
          </a:p>
          <a:p>
            <a:pPr lvl="1" eaLnBrk="1" hangingPunct="1"/>
            <a:r>
              <a:rPr lang="en-US" altLang="en-US" smtClean="0">
                <a:latin typeface="Times New Roman" panose="02020603050405020304" pitchFamily="18" charset="0"/>
                <a:cs typeface="Times New Roman" panose="02020603050405020304" pitchFamily="18" charset="0"/>
              </a:rPr>
              <a:t>Divide the converted matrix by the determinant</a:t>
            </a:r>
            <a:r>
              <a:rPr lang="en-US" altLang="en-US" smtClean="0"/>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of rotation matrices</a:t>
            </a:r>
          </a:p>
        </p:txBody>
      </p:sp>
      <p:sp>
        <p:nvSpPr>
          <p:cNvPr id="27652"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The inverse of a rotation matrix is its transpose because rotation matrices are “unitary”. </a:t>
            </a:r>
          </a:p>
          <a:p>
            <a:pPr eaLnBrk="1" hangingPunct="1"/>
            <a:endParaRPr lang="en-US" altLang="en-US" smtClean="0">
              <a:latin typeface="Times New Roman" panose="02020603050405020304" pitchFamily="18" charset="0"/>
              <a:cs typeface="Times New Roman" panose="02020603050405020304" pitchFamily="18" charset="0"/>
            </a:endParaRPr>
          </a:p>
        </p:txBody>
      </p:sp>
      <p:graphicFrame>
        <p:nvGraphicFramePr>
          <p:cNvPr id="27653" name="Object 4"/>
          <p:cNvGraphicFramePr>
            <a:graphicFrameLocks noChangeAspect="1"/>
          </p:cNvGraphicFramePr>
          <p:nvPr/>
        </p:nvGraphicFramePr>
        <p:xfrm>
          <a:off x="990600" y="2816225"/>
          <a:ext cx="1295400" cy="422275"/>
        </p:xfrm>
        <a:graphic>
          <a:graphicData uri="http://schemas.openxmlformats.org/presentationml/2006/ole">
            <mc:AlternateContent xmlns:mc="http://schemas.openxmlformats.org/markup-compatibility/2006">
              <mc:Choice xmlns:v="urn:schemas-microsoft-com:vml" Requires="v">
                <p:oleObj spid="_x0000_s27662" name="Equation" r:id="rId3" imgW="583947" imgH="190417" progId="Equation.DSMT4">
                  <p:embed/>
                </p:oleObj>
              </mc:Choice>
              <mc:Fallback>
                <p:oleObj name="Equation" r:id="rId3" imgW="583947" imgH="190417"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816225"/>
                        <a:ext cx="1295400"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457200" y="152400"/>
            <a:ext cx="7543800" cy="1295400"/>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of transformation matrices</a:t>
            </a:r>
          </a:p>
        </p:txBody>
      </p:sp>
      <p:sp>
        <p:nvSpPr>
          <p:cNvPr id="28676" name="Rectangle 3"/>
          <p:cNvSpPr>
            <a:spLocks noGrp="1" noChangeArrowheads="1"/>
          </p:cNvSpPr>
          <p:nvPr>
            <p:ph idx="1"/>
          </p:nvPr>
        </p:nvSpPr>
        <p:spPr/>
        <p:txBody>
          <a:bodyPr>
            <a:normAutofit/>
          </a:bodyPr>
          <a:lstStyle/>
          <a:p>
            <a:pPr eaLnBrk="1" hangingPunct="1"/>
            <a:r>
              <a:rPr lang="en-US" altLang="en-US" sz="2600" smtClean="0">
                <a:latin typeface="Times New Roman" panose="02020603050405020304" pitchFamily="18" charset="0"/>
                <a:cs typeface="Times New Roman" panose="02020603050405020304" pitchFamily="18" charset="0"/>
              </a:rPr>
              <a:t>The inverse of a transformation (or a frame) matrix is the following:</a:t>
            </a:r>
          </a:p>
          <a:p>
            <a:pPr eaLnBrk="1" hangingPunct="1"/>
            <a:endParaRPr lang="en-US" altLang="en-US" sz="2600" smtClean="0">
              <a:latin typeface="Times New Roman" panose="02020603050405020304" pitchFamily="18" charset="0"/>
              <a:cs typeface="Times New Roman" panose="02020603050405020304" pitchFamily="18" charset="0"/>
            </a:endParaRPr>
          </a:p>
          <a:p>
            <a:pPr eaLnBrk="1" hangingPunct="1"/>
            <a:endParaRPr lang="en-US" altLang="en-US" sz="2600" smtClean="0">
              <a:latin typeface="Times New Roman" panose="02020603050405020304" pitchFamily="18" charset="0"/>
              <a:cs typeface="Times New Roman" panose="02020603050405020304" pitchFamily="18" charset="0"/>
            </a:endParaRPr>
          </a:p>
          <a:p>
            <a:pPr eaLnBrk="1" hangingPunct="1"/>
            <a:endParaRPr lang="en-US" altLang="en-US" sz="2600" smtClean="0">
              <a:latin typeface="Times New Roman" panose="02020603050405020304" pitchFamily="18" charset="0"/>
              <a:cs typeface="Times New Roman" panose="02020603050405020304" pitchFamily="18" charset="0"/>
            </a:endParaRPr>
          </a:p>
          <a:p>
            <a:pPr eaLnBrk="1" hangingPunct="1"/>
            <a:endParaRPr lang="en-US" altLang="en-US" sz="2600" smtClean="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None/>
            </a:pPr>
            <a:r>
              <a:rPr lang="en-US" altLang="en-US" sz="2200" smtClean="0">
                <a:latin typeface="Times New Roman" panose="02020603050405020304" pitchFamily="18" charset="0"/>
                <a:cs typeface="Times New Roman" panose="02020603050405020304" pitchFamily="18" charset="0"/>
              </a:rPr>
              <a:t>1. Transpose the rotation portion of the matrix.</a:t>
            </a:r>
          </a:p>
          <a:p>
            <a:pPr lvl="1" eaLnBrk="1" hangingPunct="1">
              <a:buFont typeface="Wingdings" panose="05000000000000000000" pitchFamily="2" charset="2"/>
              <a:buNone/>
            </a:pPr>
            <a:r>
              <a:rPr lang="en-US" altLang="en-US" sz="2200" smtClean="0">
                <a:latin typeface="Times New Roman" panose="02020603050405020304" pitchFamily="18" charset="0"/>
                <a:cs typeface="Times New Roman" panose="02020603050405020304" pitchFamily="18" charset="0"/>
              </a:rPr>
              <a:t>2. Take the negative of the dot-product of the p and n, p and o, and p and a vectors.</a:t>
            </a:r>
          </a:p>
          <a:p>
            <a:pPr lvl="1" eaLnBrk="1" hangingPunct="1">
              <a:buFont typeface="Wingdings" panose="05000000000000000000" pitchFamily="2" charset="2"/>
              <a:buNone/>
            </a:pPr>
            <a:r>
              <a:rPr lang="en-US" altLang="en-US" sz="2200" smtClean="0">
                <a:latin typeface="Times New Roman" panose="02020603050405020304" pitchFamily="18" charset="0"/>
                <a:cs typeface="Times New Roman" panose="02020603050405020304" pitchFamily="18" charset="0"/>
              </a:rPr>
              <a:t>The scale factors remain the same.</a:t>
            </a:r>
          </a:p>
        </p:txBody>
      </p:sp>
      <p:sp>
        <p:nvSpPr>
          <p:cNvPr id="2867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8678" name="Object 4"/>
          <p:cNvGraphicFramePr>
            <a:graphicFrameLocks noChangeAspect="1"/>
          </p:cNvGraphicFramePr>
          <p:nvPr/>
        </p:nvGraphicFramePr>
        <p:xfrm>
          <a:off x="914400" y="2743200"/>
          <a:ext cx="6477000" cy="1462088"/>
        </p:xfrm>
        <a:graphic>
          <a:graphicData uri="http://schemas.openxmlformats.org/presentationml/2006/ole">
            <mc:AlternateContent xmlns:mc="http://schemas.openxmlformats.org/markup-compatibility/2006">
              <mc:Choice xmlns:v="urn:schemas-microsoft-com:vml" Requires="v">
                <p:oleObj spid="_x0000_s28688" name="Equation" r:id="rId3" imgW="4051300" imgH="914400" progId="Equation.DSMT4">
                  <p:embed/>
                </p:oleObj>
              </mc:Choice>
              <mc:Fallback>
                <p:oleObj name="Equation" r:id="rId3" imgW="4051300" imgH="914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743200"/>
                        <a:ext cx="6477000"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9" name="Rectangle 6"/>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Forward and inverse kinematic equations</a:t>
            </a:r>
          </a:p>
        </p:txBody>
      </p:sp>
      <p:sp>
        <p:nvSpPr>
          <p:cNvPr id="29700"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Forward kinematics includes substituting the known joint values into the equations to find the location and orientation</a:t>
            </a:r>
          </a:p>
          <a:p>
            <a:pPr eaLnBrk="1" hangingPunct="1"/>
            <a:r>
              <a:rPr lang="en-US" altLang="en-US" smtClean="0">
                <a:latin typeface="Times New Roman" panose="02020603050405020304" pitchFamily="18" charset="0"/>
                <a:cs typeface="Times New Roman" panose="02020603050405020304" pitchFamily="18" charset="0"/>
              </a:rPr>
              <a:t>Inverse kinematics includes finding an equation that results in joint values if the desired position and orientation are specified.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Forward and inverse kinematics for positioning</a:t>
            </a:r>
          </a:p>
        </p:txBody>
      </p:sp>
      <p:sp>
        <p:nvSpPr>
          <p:cNvPr id="30724"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Four possibilities are common:</a:t>
            </a: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a. </a:t>
            </a:r>
            <a:r>
              <a:rPr lang="en-US" altLang="en-US" i="1" smtClean="0">
                <a:latin typeface="Times New Roman" panose="02020603050405020304" pitchFamily="18" charset="0"/>
                <a:cs typeface="Times New Roman" panose="02020603050405020304" pitchFamily="18" charset="0"/>
              </a:rPr>
              <a:t>Cartesian</a:t>
            </a:r>
            <a:r>
              <a:rPr lang="en-US" altLang="en-US" smtClean="0">
                <a:latin typeface="Times New Roman" panose="02020603050405020304" pitchFamily="18" charset="0"/>
                <a:cs typeface="Times New Roman" panose="02020603050405020304" pitchFamily="18" charset="0"/>
              </a:rPr>
              <a:t> (gantry, rectangular) coordinates</a:t>
            </a: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b. </a:t>
            </a:r>
            <a:r>
              <a:rPr lang="en-US" altLang="en-US" i="1" smtClean="0">
                <a:latin typeface="Times New Roman" panose="02020603050405020304" pitchFamily="18" charset="0"/>
                <a:cs typeface="Times New Roman" panose="02020603050405020304" pitchFamily="18" charset="0"/>
              </a:rPr>
              <a:t>Cylindrical</a:t>
            </a:r>
            <a:r>
              <a:rPr lang="en-US" altLang="en-US" smtClean="0">
                <a:latin typeface="Times New Roman" panose="02020603050405020304" pitchFamily="18" charset="0"/>
                <a:cs typeface="Times New Roman" panose="02020603050405020304" pitchFamily="18" charset="0"/>
              </a:rPr>
              <a:t> coordinates</a:t>
            </a: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c. </a:t>
            </a:r>
            <a:r>
              <a:rPr lang="en-US" altLang="en-US" i="1" smtClean="0">
                <a:latin typeface="Times New Roman" panose="02020603050405020304" pitchFamily="18" charset="0"/>
                <a:cs typeface="Times New Roman" panose="02020603050405020304" pitchFamily="18" charset="0"/>
              </a:rPr>
              <a:t>Spherical</a:t>
            </a:r>
            <a:r>
              <a:rPr lang="en-US" altLang="en-US" smtClean="0">
                <a:latin typeface="Times New Roman" panose="02020603050405020304" pitchFamily="18" charset="0"/>
                <a:cs typeface="Times New Roman" panose="02020603050405020304" pitchFamily="18" charset="0"/>
              </a:rPr>
              <a:t> coordinates</a:t>
            </a: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d. </a:t>
            </a:r>
            <a:r>
              <a:rPr lang="en-US" altLang="en-US" i="1" smtClean="0">
                <a:latin typeface="Times New Roman" panose="02020603050405020304" pitchFamily="18" charset="0"/>
                <a:cs typeface="Times New Roman" panose="02020603050405020304" pitchFamily="18" charset="0"/>
              </a:rPr>
              <a:t>Articulated</a:t>
            </a:r>
            <a:r>
              <a:rPr lang="en-US" altLang="en-US" smtClean="0">
                <a:latin typeface="Times New Roman" panose="02020603050405020304" pitchFamily="18" charset="0"/>
                <a:cs typeface="Times New Roman" panose="02020603050405020304" pitchFamily="18" charset="0"/>
              </a:rPr>
              <a:t> (anthropomorphic or all-revolute) coordinates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Cartesian coordinates</a:t>
            </a:r>
          </a:p>
        </p:txBody>
      </p:sp>
      <p:sp>
        <p:nvSpPr>
          <p:cNvPr id="31748"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Three linear motions.</a:t>
            </a:r>
          </a:p>
        </p:txBody>
      </p:sp>
      <p:sp>
        <p:nvSpPr>
          <p:cNvPr id="3174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0" name="Object 4"/>
          <p:cNvGraphicFramePr>
            <a:graphicFrameLocks noChangeAspect="1"/>
          </p:cNvGraphicFramePr>
          <p:nvPr/>
        </p:nvGraphicFramePr>
        <p:xfrm>
          <a:off x="990600" y="2319338"/>
          <a:ext cx="3886200" cy="1462087"/>
        </p:xfrm>
        <a:graphic>
          <a:graphicData uri="http://schemas.openxmlformats.org/presentationml/2006/ole">
            <mc:AlternateContent xmlns:mc="http://schemas.openxmlformats.org/markup-compatibility/2006">
              <mc:Choice xmlns:v="urn:schemas-microsoft-com:vml" Requires="v">
                <p:oleObj spid="_x0000_s31769" name="Equation" r:id="rId3" imgW="2425700" imgH="914400" progId="Equation.DSMT4">
                  <p:embed/>
                </p:oleObj>
              </mc:Choice>
              <mc:Fallback>
                <p:oleObj name="Equation" r:id="rId3" imgW="2425700" imgH="914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319338"/>
                        <a:ext cx="3886200"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51" name="Rectangle 7"/>
          <p:cNvSpPr>
            <a:spLocks noChangeArrowheads="1"/>
          </p:cNvSpPr>
          <p:nvPr/>
        </p:nvSpPr>
        <p:spPr bwMode="auto">
          <a:xfrm>
            <a:off x="0" y="2538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1752" name="Object 6"/>
          <p:cNvGraphicFramePr>
            <a:graphicFrameLocks noChangeAspect="1"/>
          </p:cNvGraphicFramePr>
          <p:nvPr/>
        </p:nvGraphicFramePr>
        <p:xfrm>
          <a:off x="2438400" y="4191000"/>
          <a:ext cx="7010400" cy="2468563"/>
        </p:xfrm>
        <a:graphic>
          <a:graphicData uri="http://schemas.openxmlformats.org/presentationml/2006/ole">
            <mc:AlternateContent xmlns:mc="http://schemas.openxmlformats.org/markup-compatibility/2006">
              <mc:Choice xmlns:v="urn:schemas-microsoft-com:vml" Requires="v">
                <p:oleObj spid="_x0000_s31770" name="VISIO" r:id="rId5" imgW="5055915" imgH="1784530" progId="Visio.Drawing.6">
                  <p:embed/>
                </p:oleObj>
              </mc:Choice>
              <mc:Fallback>
                <p:oleObj name="VISIO" r:id="rId5" imgW="5055915" imgH="1784530" progId="Visio.Drawing.6">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4191000"/>
                        <a:ext cx="7010400"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Cylindrical coordinates</a:t>
            </a:r>
          </a:p>
        </p:txBody>
      </p:sp>
      <p:sp>
        <p:nvSpPr>
          <p:cNvPr id="32772"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Two linear and one revolute joints</a:t>
            </a:r>
          </a:p>
        </p:txBody>
      </p:sp>
      <p:sp>
        <p:nvSpPr>
          <p:cNvPr id="3277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4" name="Object 4"/>
          <p:cNvGraphicFramePr>
            <a:graphicFrameLocks noChangeAspect="1"/>
          </p:cNvGraphicFramePr>
          <p:nvPr/>
        </p:nvGraphicFramePr>
        <p:xfrm>
          <a:off x="1143000" y="2438400"/>
          <a:ext cx="5562600" cy="433388"/>
        </p:xfrm>
        <a:graphic>
          <a:graphicData uri="http://schemas.openxmlformats.org/presentationml/2006/ole">
            <mc:AlternateContent xmlns:mc="http://schemas.openxmlformats.org/markup-compatibility/2006">
              <mc:Choice xmlns:v="urn:schemas-microsoft-com:vml" Requires="v">
                <p:oleObj spid="_x0000_s32804" name="Equation" r:id="rId3" imgW="3302000" imgH="254000" progId="Equation.DSMT4">
                  <p:embed/>
                </p:oleObj>
              </mc:Choice>
              <mc:Fallback>
                <p:oleObj name="Equation" r:id="rId3" imgW="3302000" imgH="254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438400"/>
                        <a:ext cx="5562600"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5" name="Rectangle 7"/>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6" name="Object 6"/>
          <p:cNvGraphicFramePr>
            <a:graphicFrameLocks noChangeAspect="1"/>
          </p:cNvGraphicFramePr>
          <p:nvPr/>
        </p:nvGraphicFramePr>
        <p:xfrm>
          <a:off x="1295400" y="3038475"/>
          <a:ext cx="4114800" cy="1457325"/>
        </p:xfrm>
        <a:graphic>
          <a:graphicData uri="http://schemas.openxmlformats.org/presentationml/2006/ole">
            <mc:AlternateContent xmlns:mc="http://schemas.openxmlformats.org/markup-compatibility/2006">
              <mc:Choice xmlns:v="urn:schemas-microsoft-com:vml" Requires="v">
                <p:oleObj spid="_x0000_s32805" name="Equation" r:id="rId5" imgW="2578100" imgH="914400" progId="Equation.DSMT4">
                  <p:embed/>
                </p:oleObj>
              </mc:Choice>
              <mc:Fallback>
                <p:oleObj name="Equation" r:id="rId5" imgW="2578100" imgH="914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5400" y="3038475"/>
                        <a:ext cx="411480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7"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2778" name="Rectangle 11"/>
          <p:cNvSpPr>
            <a:spLocks noChangeArrowheads="1"/>
          </p:cNvSpPr>
          <p:nvPr/>
        </p:nvSpPr>
        <p:spPr bwMode="auto">
          <a:xfrm>
            <a:off x="0" y="2462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9" name="Object 10"/>
          <p:cNvGraphicFramePr>
            <a:graphicFrameLocks noChangeAspect="1"/>
          </p:cNvGraphicFramePr>
          <p:nvPr/>
        </p:nvGraphicFramePr>
        <p:xfrm>
          <a:off x="5486400" y="3810000"/>
          <a:ext cx="3200400" cy="2640013"/>
        </p:xfrm>
        <a:graphic>
          <a:graphicData uri="http://schemas.openxmlformats.org/presentationml/2006/ole">
            <mc:AlternateContent xmlns:mc="http://schemas.openxmlformats.org/markup-compatibility/2006">
              <mc:Choice xmlns:v="urn:schemas-microsoft-com:vml" Requires="v">
                <p:oleObj spid="_x0000_s32806" name="VISIO" r:id="rId7" imgW="2342201" imgH="1933607" progId="Visio.Drawing.6">
                  <p:embed/>
                </p:oleObj>
              </mc:Choice>
              <mc:Fallback>
                <p:oleObj name="VISIO" r:id="rId7" imgW="2342201" imgH="1933607" progId="Visio.Drawing.6">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3810000"/>
                        <a:ext cx="3200400" cy="264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639762"/>
          </a:xfrm>
        </p:spPr>
        <p:txBody>
          <a:bodyPr>
            <a:normAutofit/>
          </a:bodyPr>
          <a:lstStyle/>
          <a:p>
            <a:r>
              <a:rPr lang="en-US" sz="2800" b="0" dirty="0" smtClean="0">
                <a:latin typeface="Times New Roman" panose="02020603050405020304" pitchFamily="18" charset="0"/>
                <a:cs typeface="Times New Roman" panose="02020603050405020304" pitchFamily="18" charset="0"/>
              </a:rPr>
              <a:t>Cont</a:t>
            </a:r>
            <a:r>
              <a:rPr lang="en-US" dirty="0" smtClean="0"/>
              <a:t>.</a:t>
            </a:r>
            <a:endParaRPr lang="en-US" dirty="0"/>
          </a:p>
        </p:txBody>
      </p:sp>
      <p:sp>
        <p:nvSpPr>
          <p:cNvPr id="3" name="Content Placeholder 2"/>
          <p:cNvSpPr>
            <a:spLocks noGrp="1"/>
          </p:cNvSpPr>
          <p:nvPr>
            <p:ph idx="1"/>
          </p:nvPr>
        </p:nvSpPr>
        <p:spPr>
          <a:xfrm>
            <a:off x="228600" y="914400"/>
            <a:ext cx="7696200" cy="5714999"/>
          </a:xfrm>
        </p:spPr>
        <p:txBody>
          <a:bodyPr/>
          <a:lstStyle/>
          <a:p>
            <a:pPr lvl="0" eaLnBrk="1" fontAlgn="auto" hangingPunct="1">
              <a:lnSpc>
                <a:spcPct val="90000"/>
              </a:lnSpc>
              <a:spcBef>
                <a:spcPts val="1000"/>
              </a:spcBef>
              <a:spcAft>
                <a:spcPts val="0"/>
              </a:spcAft>
              <a:buClrTx/>
              <a:buSzTx/>
              <a:buFont typeface="Wingdings" panose="05000000000000000000" pitchFamily="2" charset="2"/>
              <a:buChar char="v"/>
            </a:pPr>
            <a:r>
              <a:rPr lang="en-US" sz="2400" dirty="0">
                <a:solidFill>
                  <a:prstClr val="black"/>
                </a:solidFill>
                <a:latin typeface="Calibri" panose="020F0502020204030204"/>
              </a:rPr>
              <a:t>For describing the position and orientation of the end effector and tool(for holding, welding ,and drill) with respect to the base frame it is imperative to know and formulate the body attached coordinate frame along the joint axis for each links in the manipulator chain of the robot. </a:t>
            </a:r>
          </a:p>
          <a:p>
            <a:pPr lvl="0" eaLnBrk="1" fontAlgn="auto" hangingPunct="1">
              <a:lnSpc>
                <a:spcPct val="90000"/>
              </a:lnSpc>
              <a:spcBef>
                <a:spcPts val="1000"/>
              </a:spcBef>
              <a:spcAft>
                <a:spcPts val="0"/>
              </a:spcAft>
              <a:buClrTx/>
              <a:buSzTx/>
              <a:buFont typeface="Wingdings" panose="05000000000000000000" pitchFamily="2" charset="2"/>
              <a:buChar char="v"/>
            </a:pPr>
            <a:r>
              <a:rPr lang="en-US" sz="2400" dirty="0">
                <a:solidFill>
                  <a:prstClr val="black"/>
                </a:solidFill>
                <a:latin typeface="Calibri" panose="020F0502020204030204"/>
              </a:rPr>
              <a:t>So the relation between the body attached frame with the base frame of reference is described by transformation matrix </a:t>
            </a:r>
          </a:p>
          <a:p>
            <a:pPr marL="1257300" lvl="2" indent="-342900" eaLnBrk="1" fontAlgn="auto" hangingPunct="1">
              <a:lnSpc>
                <a:spcPct val="90000"/>
              </a:lnSpc>
              <a:spcBef>
                <a:spcPts val="500"/>
              </a:spcBef>
              <a:spcAft>
                <a:spcPts val="0"/>
              </a:spcAft>
              <a:buClrTx/>
              <a:buSzTx/>
              <a:buFont typeface="Wingdings" panose="05000000000000000000" pitchFamily="2" charset="2"/>
              <a:buChar char="ü"/>
            </a:pPr>
            <a:r>
              <a:rPr lang="en-US" sz="1800" dirty="0">
                <a:solidFill>
                  <a:srgbClr val="C00000"/>
                </a:solidFill>
                <a:latin typeface="Calibri" panose="020F0502020204030204"/>
              </a:rPr>
              <a:t>Rotation(orientation) (3x3 matrix)</a:t>
            </a:r>
          </a:p>
          <a:p>
            <a:pPr marL="1257300" lvl="2" indent="-342900" eaLnBrk="1" fontAlgn="auto" hangingPunct="1">
              <a:lnSpc>
                <a:spcPct val="90000"/>
              </a:lnSpc>
              <a:spcBef>
                <a:spcPts val="500"/>
              </a:spcBef>
              <a:spcAft>
                <a:spcPts val="0"/>
              </a:spcAft>
              <a:buClrTx/>
              <a:buSzTx/>
              <a:buFont typeface="Wingdings" panose="05000000000000000000" pitchFamily="2" charset="2"/>
              <a:buChar char="ü"/>
            </a:pPr>
            <a:r>
              <a:rPr lang="en-US" sz="1800" dirty="0">
                <a:solidFill>
                  <a:srgbClr val="C00000"/>
                </a:solidFill>
                <a:latin typeface="Calibri" panose="020F0502020204030204"/>
              </a:rPr>
              <a:t>Translation(position vector) (3x1 or 4x1 matrix)</a:t>
            </a:r>
          </a:p>
          <a:p>
            <a:pPr lvl="0" eaLnBrk="1" fontAlgn="auto" hangingPunct="1">
              <a:lnSpc>
                <a:spcPct val="90000"/>
              </a:lnSpc>
              <a:spcBef>
                <a:spcPts val="1000"/>
              </a:spcBef>
              <a:spcAft>
                <a:spcPts val="0"/>
              </a:spcAft>
              <a:buClrTx/>
              <a:buSzTx/>
              <a:buFont typeface="Wingdings" panose="05000000000000000000" pitchFamily="2" charset="2"/>
              <a:buChar char="v"/>
            </a:pPr>
            <a:r>
              <a:rPr lang="en-US" sz="2400" dirty="0">
                <a:solidFill>
                  <a:prstClr val="black"/>
                </a:solidFill>
                <a:latin typeface="Calibri" panose="020F0502020204030204"/>
              </a:rPr>
              <a:t>Kinematics between two frame basically translation and rotation this relationship is </a:t>
            </a:r>
            <a:r>
              <a:rPr lang="en-US" sz="2400" dirty="0" smtClean="0">
                <a:solidFill>
                  <a:prstClr val="black"/>
                </a:solidFill>
                <a:latin typeface="Calibri" panose="020F0502020204030204"/>
              </a:rPr>
              <a:t>represented </a:t>
            </a:r>
            <a:r>
              <a:rPr lang="en-US" sz="2400" dirty="0">
                <a:solidFill>
                  <a:prstClr val="black"/>
                </a:solidFill>
                <a:latin typeface="Calibri" panose="020F0502020204030204"/>
              </a:rPr>
              <a:t>by homogeneous transformation (4x4 matrix)</a:t>
            </a:r>
          </a:p>
          <a:p>
            <a:endParaRPr lang="en-US" dirty="0"/>
          </a:p>
        </p:txBody>
      </p:sp>
    </p:spTree>
    <p:extLst>
      <p:ext uri="{BB962C8B-B14F-4D97-AF65-F5344CB8AC3E}">
        <p14:creationId xmlns:p14="http://schemas.microsoft.com/office/powerpoint/2010/main" val="39941235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solution</a:t>
            </a:r>
          </a:p>
        </p:txBody>
      </p:sp>
      <p:sp>
        <p:nvSpPr>
          <p:cNvPr id="33796"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Use the position equations to find the joint values.</a:t>
            </a:r>
          </a:p>
          <a:p>
            <a:pPr eaLnBrk="1" hangingPunct="1"/>
            <a:r>
              <a:rPr lang="en-US" altLang="en-US" smtClean="0">
                <a:latin typeface="Times New Roman" panose="02020603050405020304" pitchFamily="18" charset="0"/>
                <a:cs typeface="Times New Roman" panose="02020603050405020304" pitchFamily="18" charset="0"/>
              </a:rPr>
              <a:t>The application of ATAN2 function for correct determination of angles.</a:t>
            </a:r>
          </a:p>
          <a:p>
            <a:pPr eaLnBrk="1" hangingPunct="1"/>
            <a:endParaRPr lang="en-US" altLang="en-US" smtClean="0">
              <a:latin typeface="Times New Roman" panose="02020603050405020304" pitchFamily="18" charset="0"/>
              <a:cs typeface="Times New Roman" panose="02020603050405020304" pitchFamily="18" charset="0"/>
            </a:endParaRPr>
          </a:p>
        </p:txBody>
      </p:sp>
      <p:sp>
        <p:nvSpPr>
          <p:cNvPr id="33797" name="Rectangle 5"/>
          <p:cNvSpPr>
            <a:spLocks noChangeArrowheads="1"/>
          </p:cNvSpPr>
          <p:nvPr/>
        </p:nvSpPr>
        <p:spPr bwMode="auto">
          <a:xfrm>
            <a:off x="0" y="305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3798" name="Object 4"/>
          <p:cNvGraphicFramePr>
            <a:graphicFrameLocks noChangeAspect="1"/>
          </p:cNvGraphicFramePr>
          <p:nvPr/>
        </p:nvGraphicFramePr>
        <p:xfrm>
          <a:off x="914400" y="3657600"/>
          <a:ext cx="5257800" cy="1584325"/>
        </p:xfrm>
        <a:graphic>
          <a:graphicData uri="http://schemas.openxmlformats.org/presentationml/2006/ole">
            <mc:AlternateContent xmlns:mc="http://schemas.openxmlformats.org/markup-compatibility/2006">
              <mc:Choice xmlns:v="urn:schemas-microsoft-com:vml" Requires="v">
                <p:oleObj spid="_x0000_s33807" name="Equation" r:id="rId3" imgW="2451100" imgH="736600" progId="Equation.DSMT4">
                  <p:embed/>
                </p:oleObj>
              </mc:Choice>
              <mc:Fallback>
                <p:oleObj name="Equation" r:id="rId3" imgW="2451100" imgH="736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657600"/>
                        <a:ext cx="5257800"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Spherical coordinates</a:t>
            </a:r>
          </a:p>
        </p:txBody>
      </p:sp>
      <p:sp>
        <p:nvSpPr>
          <p:cNvPr id="34820"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Two revolute and one linear joints</a:t>
            </a:r>
          </a:p>
          <a:p>
            <a:pPr eaLnBrk="1" hangingPunct="1"/>
            <a:endParaRPr lang="en-US" altLang="en-US" smtClean="0">
              <a:latin typeface="Times New Roman" panose="02020603050405020304" pitchFamily="18" charset="0"/>
              <a:cs typeface="Times New Roman" panose="02020603050405020304" pitchFamily="18" charset="0"/>
            </a:endParaRPr>
          </a:p>
        </p:txBody>
      </p:sp>
      <p:sp>
        <p:nvSpPr>
          <p:cNvPr id="348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22" name="Object 4"/>
          <p:cNvGraphicFramePr>
            <a:graphicFrameLocks noChangeAspect="1"/>
          </p:cNvGraphicFramePr>
          <p:nvPr/>
        </p:nvGraphicFramePr>
        <p:xfrm>
          <a:off x="990600" y="2438400"/>
          <a:ext cx="6019800" cy="488950"/>
        </p:xfrm>
        <a:graphic>
          <a:graphicData uri="http://schemas.openxmlformats.org/presentationml/2006/ole">
            <mc:AlternateContent xmlns:mc="http://schemas.openxmlformats.org/markup-compatibility/2006">
              <mc:Choice xmlns:v="urn:schemas-microsoft-com:vml" Requires="v">
                <p:oleObj spid="_x0000_s34852" name="Equation" r:id="rId3" imgW="3162300" imgH="254000" progId="Equation.DSMT4">
                  <p:embed/>
                </p:oleObj>
              </mc:Choice>
              <mc:Fallback>
                <p:oleObj name="Equation" r:id="rId3" imgW="3162300" imgH="254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438400"/>
                        <a:ext cx="60198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3" name="Rectangle 7"/>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24" name="Object 6"/>
          <p:cNvGraphicFramePr>
            <a:graphicFrameLocks noChangeAspect="1"/>
          </p:cNvGraphicFramePr>
          <p:nvPr/>
        </p:nvGraphicFramePr>
        <p:xfrm>
          <a:off x="1066800" y="3200400"/>
          <a:ext cx="4276725" cy="1190625"/>
        </p:xfrm>
        <a:graphic>
          <a:graphicData uri="http://schemas.openxmlformats.org/presentationml/2006/ole">
            <mc:AlternateContent xmlns:mc="http://schemas.openxmlformats.org/markup-compatibility/2006">
              <mc:Choice xmlns:v="urn:schemas-microsoft-com:vml" Requires="v">
                <p:oleObj spid="_x0000_s34853" name="Equation" r:id="rId5" imgW="3289300" imgH="914400" progId="Equation.DSMT4">
                  <p:embed/>
                </p:oleObj>
              </mc:Choice>
              <mc:Fallback>
                <p:oleObj name="Equation" r:id="rId5" imgW="3289300" imgH="9144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3200400"/>
                        <a:ext cx="42767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5" name="Rectangle 9"/>
          <p:cNvSpPr>
            <a:spLocks noChangeArrowheads="1"/>
          </p:cNvSpPr>
          <p:nvPr/>
        </p:nvSpPr>
        <p:spPr bwMode="auto">
          <a:xfrm>
            <a:off x="0" y="2462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826" name="Rectangle 11"/>
          <p:cNvSpPr>
            <a:spLocks noChangeArrowheads="1"/>
          </p:cNvSpPr>
          <p:nvPr/>
        </p:nvSpPr>
        <p:spPr bwMode="auto">
          <a:xfrm>
            <a:off x="0" y="2462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4827" name="Object 10"/>
          <p:cNvGraphicFramePr>
            <a:graphicFrameLocks noChangeAspect="1"/>
          </p:cNvGraphicFramePr>
          <p:nvPr/>
        </p:nvGraphicFramePr>
        <p:xfrm>
          <a:off x="3962400" y="4067175"/>
          <a:ext cx="5029200" cy="2644775"/>
        </p:xfrm>
        <a:graphic>
          <a:graphicData uri="http://schemas.openxmlformats.org/presentationml/2006/ole">
            <mc:AlternateContent xmlns:mc="http://schemas.openxmlformats.org/markup-compatibility/2006">
              <mc:Choice xmlns:v="urn:schemas-microsoft-com:vml" Requires="v">
                <p:oleObj spid="_x0000_s34854" name="VISIO" r:id="rId7" imgW="3674308" imgH="1933607" progId="Visio.Drawing.6">
                  <p:embed/>
                </p:oleObj>
              </mc:Choice>
              <mc:Fallback>
                <p:oleObj name="VISIO" r:id="rId7" imgW="3674308" imgH="1933607" progId="Visio.Drawing.6">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4067175"/>
                        <a:ext cx="5029200"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381000" y="228600"/>
            <a:ext cx="7543800" cy="1295400"/>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solution</a:t>
            </a:r>
          </a:p>
        </p:txBody>
      </p:sp>
      <p:sp>
        <p:nvSpPr>
          <p:cNvPr id="35844"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Use the position equations to determine the joint values.</a:t>
            </a:r>
          </a:p>
          <a:p>
            <a:pPr eaLnBrk="1" hangingPunct="1"/>
            <a:r>
              <a:rPr lang="en-US" altLang="en-US" smtClean="0">
                <a:latin typeface="Times New Roman" panose="02020603050405020304" pitchFamily="18" charset="0"/>
                <a:cs typeface="Times New Roman" panose="02020603050405020304" pitchFamily="18" charset="0"/>
              </a:rPr>
              <a:t>Check your answers for correct values.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Articulated coordinates</a:t>
            </a:r>
          </a:p>
        </p:txBody>
      </p:sp>
      <p:sp>
        <p:nvSpPr>
          <p:cNvPr id="36868" name="Rectangle 3"/>
          <p:cNvSpPr>
            <a:spLocks noGrp="1" noChangeArrowheads="1"/>
          </p:cNvSpPr>
          <p:nvPr>
            <p:ph idx="1"/>
          </p:nvPr>
        </p:nvSpPr>
        <p:spPr>
          <a:xfrm>
            <a:off x="457200" y="1752600"/>
            <a:ext cx="8229600" cy="4411663"/>
          </a:xfrm>
        </p:spPr>
        <p:txBody>
          <a:bodyPr/>
          <a:lstStyle/>
          <a:p>
            <a:pPr eaLnBrk="1" hangingPunct="1"/>
            <a:r>
              <a:rPr lang="en-US" altLang="en-US" smtClean="0">
                <a:latin typeface="Times New Roman" panose="02020603050405020304" pitchFamily="18" charset="0"/>
                <a:cs typeface="Times New Roman" panose="02020603050405020304" pitchFamily="18" charset="0"/>
              </a:rPr>
              <a:t>We will study later with the Denavit–Hartenberg methodology</a:t>
            </a:r>
          </a:p>
        </p:txBody>
      </p:sp>
      <p:sp>
        <p:nvSpPr>
          <p:cNvPr id="36869" name="Rectangle 5"/>
          <p:cNvSpPr>
            <a:spLocks noChangeArrowheads="1"/>
          </p:cNvSpPr>
          <p:nvPr/>
        </p:nvSpPr>
        <p:spPr bwMode="auto">
          <a:xfrm>
            <a:off x="0" y="2160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6870" name="Object 4"/>
          <p:cNvGraphicFramePr>
            <a:graphicFrameLocks noChangeAspect="1"/>
          </p:cNvGraphicFramePr>
          <p:nvPr/>
        </p:nvGraphicFramePr>
        <p:xfrm>
          <a:off x="1066800" y="2590800"/>
          <a:ext cx="6400800" cy="3681413"/>
        </p:xfrm>
        <a:graphic>
          <a:graphicData uri="http://schemas.openxmlformats.org/presentationml/2006/ole">
            <mc:AlternateContent xmlns:mc="http://schemas.openxmlformats.org/markup-compatibility/2006">
              <mc:Choice xmlns:v="urn:schemas-microsoft-com:vml" Requires="v">
                <p:oleObj spid="_x0000_s36879" name="VISIO" r:id="rId3" imgW="3743280" imgH="2153880" progId="Visio.Drawing.6">
                  <p:embed/>
                </p:oleObj>
              </mc:Choice>
              <mc:Fallback>
                <p:oleObj name="VISIO" r:id="rId3" imgW="3743280" imgH="215388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590800"/>
                        <a:ext cx="6400800" cy="368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Forward and inverse kinematics for orientation</a:t>
            </a:r>
          </a:p>
        </p:txBody>
      </p:sp>
      <p:sp>
        <p:nvSpPr>
          <p:cNvPr id="37892"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Three possibilities are common:</a:t>
            </a: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a. Roll-pitch-yaw (RPY) angles</a:t>
            </a: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b. Euler angles</a:t>
            </a: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c. Articulated coordinates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RPY angles</a:t>
            </a:r>
          </a:p>
        </p:txBody>
      </p:sp>
      <p:sp>
        <p:nvSpPr>
          <p:cNvPr id="38916"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 </a:t>
            </a:r>
          </a:p>
        </p:txBody>
      </p:sp>
      <p:sp>
        <p:nvSpPr>
          <p:cNvPr id="3891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8918" name="Rectangle 6"/>
          <p:cNvSpPr>
            <a:spLocks noChangeArrowheads="1"/>
          </p:cNvSpPr>
          <p:nvPr/>
        </p:nvSpPr>
        <p:spPr bwMode="auto">
          <a:xfrm>
            <a:off x="0" y="2538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8919" name="Rectangle 9"/>
          <p:cNvSpPr>
            <a:spLocks noChangeArrowheads="1"/>
          </p:cNvSpPr>
          <p:nvPr/>
        </p:nvSpPr>
        <p:spPr bwMode="auto">
          <a:xfrm>
            <a:off x="0" y="2705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8920" name="Object 8"/>
          <p:cNvGraphicFramePr>
            <a:graphicFrameLocks noChangeAspect="1"/>
          </p:cNvGraphicFramePr>
          <p:nvPr/>
        </p:nvGraphicFramePr>
        <p:xfrm>
          <a:off x="914400" y="2819400"/>
          <a:ext cx="6200775" cy="1774825"/>
        </p:xfrm>
        <a:graphic>
          <a:graphicData uri="http://schemas.openxmlformats.org/presentationml/2006/ole">
            <mc:AlternateContent xmlns:mc="http://schemas.openxmlformats.org/markup-compatibility/2006">
              <mc:Choice xmlns:v="urn:schemas-microsoft-com:vml" Requires="v">
                <p:oleObj spid="_x0000_s38949" name="VISIO" r:id="rId3" imgW="5055915" imgH="1453270" progId="Visio.Drawing.6">
                  <p:embed/>
                </p:oleObj>
              </mc:Choice>
              <mc:Fallback>
                <p:oleObj name="VISIO" r:id="rId3" imgW="5055915" imgH="1453270" progId="Visio.Drawing.6">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819400"/>
                        <a:ext cx="6200775"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21" name="Rectangle 11"/>
          <p:cNvSpPr>
            <a:spLocks noChangeArrowheads="1"/>
          </p:cNvSpPr>
          <p:nvPr/>
        </p:nvSpPr>
        <p:spPr bwMode="auto">
          <a:xfrm>
            <a:off x="0" y="2843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8922" name="Object 10"/>
          <p:cNvGraphicFramePr>
            <a:graphicFrameLocks noChangeAspect="1"/>
          </p:cNvGraphicFramePr>
          <p:nvPr/>
        </p:nvGraphicFramePr>
        <p:xfrm>
          <a:off x="990600" y="4572000"/>
          <a:ext cx="5715000" cy="1428750"/>
        </p:xfrm>
        <a:graphic>
          <a:graphicData uri="http://schemas.openxmlformats.org/presentationml/2006/ole">
            <mc:AlternateContent xmlns:mc="http://schemas.openxmlformats.org/markup-compatibility/2006">
              <mc:Choice xmlns:v="urn:schemas-microsoft-com:vml" Requires="v">
                <p:oleObj spid="_x0000_s38950" name="Equation" r:id="rId5" imgW="4686300" imgH="1168400" progId="Equation.DSMT4">
                  <p:embed/>
                </p:oleObj>
              </mc:Choice>
              <mc:Fallback>
                <p:oleObj name="Equation" r:id="rId5" imgW="4686300" imgH="1168400" progId="Equation.DSMT4">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4572000"/>
                        <a:ext cx="57150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23" name="Rectangle 13"/>
          <p:cNvSpPr>
            <a:spLocks noChangeArrowheads="1"/>
          </p:cNvSpPr>
          <p:nvPr/>
        </p:nvSpPr>
        <p:spPr bwMode="auto">
          <a:xfrm>
            <a:off x="0" y="3086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8924" name="Object 12"/>
          <p:cNvGraphicFramePr>
            <a:graphicFrameLocks noChangeAspect="1"/>
          </p:cNvGraphicFramePr>
          <p:nvPr/>
        </p:nvGraphicFramePr>
        <p:xfrm>
          <a:off x="914400" y="1676400"/>
          <a:ext cx="7620000" cy="1139825"/>
        </p:xfrm>
        <a:graphic>
          <a:graphicData uri="http://schemas.openxmlformats.org/presentationml/2006/ole">
            <mc:AlternateContent xmlns:mc="http://schemas.openxmlformats.org/markup-compatibility/2006">
              <mc:Choice xmlns:v="urn:schemas-microsoft-com:vml" Requires="v">
                <p:oleObj spid="_x0000_s38951" name="Equation" r:id="rId7" imgW="4584700" imgH="685800" progId="Equation.DSMT4">
                  <p:embed/>
                </p:oleObj>
              </mc:Choice>
              <mc:Fallback>
                <p:oleObj name="Equation" r:id="rId7" imgW="4584700" imgH="685800" progId="Equation.DSMT4">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1676400"/>
                        <a:ext cx="76200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solution</a:t>
            </a:r>
          </a:p>
        </p:txBody>
      </p:sp>
      <p:sp>
        <p:nvSpPr>
          <p:cNvPr id="39940"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Use:</a:t>
            </a: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p:txBody>
      </p:sp>
      <p:sp>
        <p:nvSpPr>
          <p:cNvPr id="3994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9942" name="Object 4"/>
          <p:cNvGraphicFramePr>
            <a:graphicFrameLocks noChangeAspect="1"/>
          </p:cNvGraphicFramePr>
          <p:nvPr/>
        </p:nvGraphicFramePr>
        <p:xfrm>
          <a:off x="990600" y="2438400"/>
          <a:ext cx="6705600" cy="515938"/>
        </p:xfrm>
        <a:graphic>
          <a:graphicData uri="http://schemas.openxmlformats.org/presentationml/2006/ole">
            <mc:AlternateContent xmlns:mc="http://schemas.openxmlformats.org/markup-compatibility/2006">
              <mc:Choice xmlns:v="urn:schemas-microsoft-com:vml" Requires="v">
                <p:oleObj spid="_x0000_s39971" name="Equation" r:id="rId3" imgW="3098800" imgH="241300" progId="Equation.DSMT4">
                  <p:embed/>
                </p:oleObj>
              </mc:Choice>
              <mc:Fallback>
                <p:oleObj name="Equation" r:id="rId3" imgW="3098800" imgH="2413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438400"/>
                        <a:ext cx="67056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3" name="Rectangle 7"/>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9944" name="Object 6"/>
          <p:cNvGraphicFramePr>
            <a:graphicFrameLocks noChangeAspect="1"/>
          </p:cNvGraphicFramePr>
          <p:nvPr/>
        </p:nvGraphicFramePr>
        <p:xfrm>
          <a:off x="990600" y="3176588"/>
          <a:ext cx="4267200" cy="485775"/>
        </p:xfrm>
        <a:graphic>
          <a:graphicData uri="http://schemas.openxmlformats.org/presentationml/2006/ole">
            <mc:AlternateContent xmlns:mc="http://schemas.openxmlformats.org/markup-compatibility/2006">
              <mc:Choice xmlns:v="urn:schemas-microsoft-com:vml" Requires="v">
                <p:oleObj spid="_x0000_s39972" name="Equation" r:id="rId5" imgW="2133600" imgH="241300" progId="Equation.DSMT4">
                  <p:embed/>
                </p:oleObj>
              </mc:Choice>
              <mc:Fallback>
                <p:oleObj name="Equation" r:id="rId5" imgW="21336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3176588"/>
                        <a:ext cx="4267200"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5" name="Rectangle 9"/>
          <p:cNvSpPr>
            <a:spLocks noChangeArrowheads="1"/>
          </p:cNvSpPr>
          <p:nvPr/>
        </p:nvSpPr>
        <p:spPr bwMode="auto">
          <a:xfrm>
            <a:off x="0" y="3429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9946" name="Object 8"/>
          <p:cNvGraphicFramePr>
            <a:graphicFrameLocks noChangeAspect="1"/>
          </p:cNvGraphicFramePr>
          <p:nvPr/>
        </p:nvGraphicFramePr>
        <p:xfrm>
          <a:off x="1066800" y="3886200"/>
          <a:ext cx="5486400" cy="452438"/>
        </p:xfrm>
        <a:graphic>
          <a:graphicData uri="http://schemas.openxmlformats.org/presentationml/2006/ole">
            <mc:AlternateContent xmlns:mc="http://schemas.openxmlformats.org/markup-compatibility/2006">
              <mc:Choice xmlns:v="urn:schemas-microsoft-com:vml" Requires="v">
                <p:oleObj spid="_x0000_s39973" name="Equation" r:id="rId7" imgW="2946400" imgH="241300" progId="Equation.DSMT4">
                  <p:embed/>
                </p:oleObj>
              </mc:Choice>
              <mc:Fallback>
                <p:oleObj name="Equation" r:id="rId7" imgW="2946400" imgH="2413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3886200"/>
                        <a:ext cx="548640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Euler angles</a:t>
            </a:r>
          </a:p>
        </p:txBody>
      </p:sp>
      <p:sp>
        <p:nvSpPr>
          <p:cNvPr id="40964"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 </a:t>
            </a:r>
          </a:p>
          <a:p>
            <a:pPr eaLnBrk="1" hangingPunct="1"/>
            <a:endParaRPr lang="en-US" altLang="en-US" smtClean="0">
              <a:latin typeface="Times New Roman" panose="02020603050405020304" pitchFamily="18" charset="0"/>
              <a:cs typeface="Times New Roman" panose="02020603050405020304" pitchFamily="18" charset="0"/>
            </a:endParaRPr>
          </a:p>
        </p:txBody>
      </p:sp>
      <p:sp>
        <p:nvSpPr>
          <p:cNvPr id="4096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966" name="Rectangle 6"/>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967" name="Rectangle 8"/>
          <p:cNvSpPr>
            <a:spLocks noChangeArrowheads="1"/>
          </p:cNvSpPr>
          <p:nvPr/>
        </p:nvSpPr>
        <p:spPr bwMode="auto">
          <a:xfrm>
            <a:off x="0" y="2462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968" name="Rectangle 11"/>
          <p:cNvSpPr>
            <a:spLocks noChangeArrowheads="1"/>
          </p:cNvSpPr>
          <p:nvPr/>
        </p:nvSpPr>
        <p:spPr bwMode="auto">
          <a:xfrm>
            <a:off x="0" y="2690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0969" name="Object 10"/>
          <p:cNvGraphicFramePr>
            <a:graphicFrameLocks noChangeAspect="1"/>
          </p:cNvGraphicFramePr>
          <p:nvPr/>
        </p:nvGraphicFramePr>
        <p:xfrm>
          <a:off x="1447800" y="2667000"/>
          <a:ext cx="6400800" cy="1868488"/>
        </p:xfrm>
        <a:graphic>
          <a:graphicData uri="http://schemas.openxmlformats.org/presentationml/2006/ole">
            <mc:AlternateContent xmlns:mc="http://schemas.openxmlformats.org/markup-compatibility/2006">
              <mc:Choice xmlns:v="urn:schemas-microsoft-com:vml" Requires="v">
                <p:oleObj spid="_x0000_s40998" name="VISIO" r:id="rId3" imgW="5056632" imgH="1478280" progId="Visio.Drawing.6">
                  <p:embed/>
                </p:oleObj>
              </mc:Choice>
              <mc:Fallback>
                <p:oleObj name="VISIO" r:id="rId3" imgW="5056632" imgH="1478280" progId="Visio.Drawing.6">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667000"/>
                        <a:ext cx="6400800" cy="186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70" name="Rectangle 13"/>
          <p:cNvSpPr>
            <a:spLocks noChangeArrowheads="1"/>
          </p:cNvSpPr>
          <p:nvPr/>
        </p:nvSpPr>
        <p:spPr bwMode="auto">
          <a:xfrm>
            <a:off x="0" y="28575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0971" name="Object 12"/>
          <p:cNvGraphicFramePr>
            <a:graphicFrameLocks noChangeAspect="1"/>
          </p:cNvGraphicFramePr>
          <p:nvPr/>
        </p:nvGraphicFramePr>
        <p:xfrm>
          <a:off x="762000" y="4495800"/>
          <a:ext cx="6629400" cy="1733550"/>
        </p:xfrm>
        <a:graphic>
          <a:graphicData uri="http://schemas.openxmlformats.org/presentationml/2006/ole">
            <mc:AlternateContent xmlns:mc="http://schemas.openxmlformats.org/markup-compatibility/2006">
              <mc:Choice xmlns:v="urn:schemas-microsoft-com:vml" Requires="v">
                <p:oleObj spid="_x0000_s40999" name="Equation" r:id="rId5" imgW="4368800" imgH="1143000" progId="Equation.DSMT4">
                  <p:embed/>
                </p:oleObj>
              </mc:Choice>
              <mc:Fallback>
                <p:oleObj name="Equation" r:id="rId5" imgW="4368800" imgH="114300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4495800"/>
                        <a:ext cx="66294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0972" name="Rectangle 15"/>
          <p:cNvSpPr>
            <a:spLocks noChangeArrowheads="1"/>
          </p:cNvSpPr>
          <p:nvPr/>
        </p:nvSpPr>
        <p:spPr bwMode="auto">
          <a:xfrm>
            <a:off x="0" y="3097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0973" name="Object 14"/>
          <p:cNvGraphicFramePr>
            <a:graphicFrameLocks noChangeAspect="1"/>
          </p:cNvGraphicFramePr>
          <p:nvPr/>
        </p:nvGraphicFramePr>
        <p:xfrm>
          <a:off x="914400" y="1752600"/>
          <a:ext cx="7391400" cy="1077913"/>
        </p:xfrm>
        <a:graphic>
          <a:graphicData uri="http://schemas.openxmlformats.org/presentationml/2006/ole">
            <mc:AlternateContent xmlns:mc="http://schemas.openxmlformats.org/markup-compatibility/2006">
              <mc:Choice xmlns:v="urn:schemas-microsoft-com:vml" Requires="v">
                <p:oleObj spid="_x0000_s41000" name="Equation" r:id="rId7" imgW="4546600" imgH="660400" progId="Equation.DSMT4">
                  <p:embed/>
                </p:oleObj>
              </mc:Choice>
              <mc:Fallback>
                <p:oleObj name="Equation" r:id="rId7" imgW="4546600" imgH="660400" progId="Equation.DSMT4">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1752600"/>
                        <a:ext cx="7391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solution</a:t>
            </a:r>
          </a:p>
        </p:txBody>
      </p:sp>
      <p:sp>
        <p:nvSpPr>
          <p:cNvPr id="41988"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Use:</a:t>
            </a:r>
          </a:p>
        </p:txBody>
      </p:sp>
      <p:sp>
        <p:nvSpPr>
          <p:cNvPr id="4198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1990" name="Object 4"/>
          <p:cNvGraphicFramePr>
            <a:graphicFrameLocks noChangeAspect="1"/>
          </p:cNvGraphicFramePr>
          <p:nvPr/>
        </p:nvGraphicFramePr>
        <p:xfrm>
          <a:off x="838200" y="2514600"/>
          <a:ext cx="5767388" cy="473075"/>
        </p:xfrm>
        <a:graphic>
          <a:graphicData uri="http://schemas.openxmlformats.org/presentationml/2006/ole">
            <mc:AlternateContent xmlns:mc="http://schemas.openxmlformats.org/markup-compatibility/2006">
              <mc:Choice xmlns:v="urn:schemas-microsoft-com:vml" Requires="v">
                <p:oleObj spid="_x0000_s42019" name="Equation" r:id="rId3" imgW="2895600" imgH="241300" progId="Equation.DSMT4">
                  <p:embed/>
                </p:oleObj>
              </mc:Choice>
              <mc:Fallback>
                <p:oleObj name="Equation" r:id="rId3" imgW="2895600" imgH="2413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514600"/>
                        <a:ext cx="5767388"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991"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1992" name="Object 6"/>
          <p:cNvGraphicFramePr>
            <a:graphicFrameLocks noChangeAspect="1"/>
          </p:cNvGraphicFramePr>
          <p:nvPr/>
        </p:nvGraphicFramePr>
        <p:xfrm>
          <a:off x="838200" y="3352800"/>
          <a:ext cx="6019800" cy="520700"/>
        </p:xfrm>
        <a:graphic>
          <a:graphicData uri="http://schemas.openxmlformats.org/presentationml/2006/ole">
            <mc:AlternateContent xmlns:mc="http://schemas.openxmlformats.org/markup-compatibility/2006">
              <mc:Choice xmlns:v="urn:schemas-microsoft-com:vml" Requires="v">
                <p:oleObj spid="_x0000_s42020" name="Equation" r:id="rId5" imgW="2806700" imgH="241300" progId="Equation.DSMT4">
                  <p:embed/>
                </p:oleObj>
              </mc:Choice>
              <mc:Fallback>
                <p:oleObj name="Equation" r:id="rId5" imgW="28067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3352800"/>
                        <a:ext cx="60198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993" name="Rectangle 9"/>
          <p:cNvSpPr>
            <a:spLocks noChangeArrowheads="1"/>
          </p:cNvSpPr>
          <p:nvPr/>
        </p:nvSpPr>
        <p:spPr bwMode="auto">
          <a:xfrm>
            <a:off x="0" y="3186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1994" name="Object 8"/>
          <p:cNvGraphicFramePr>
            <a:graphicFrameLocks noChangeAspect="1"/>
          </p:cNvGraphicFramePr>
          <p:nvPr/>
        </p:nvGraphicFramePr>
        <p:xfrm>
          <a:off x="914400" y="4114800"/>
          <a:ext cx="4953000" cy="614363"/>
        </p:xfrm>
        <a:graphic>
          <a:graphicData uri="http://schemas.openxmlformats.org/presentationml/2006/ole">
            <mc:AlternateContent xmlns:mc="http://schemas.openxmlformats.org/markup-compatibility/2006">
              <mc:Choice xmlns:v="urn:schemas-microsoft-com:vml" Requires="v">
                <p:oleObj spid="_x0000_s42021" name="Equation" r:id="rId7" imgW="1955800" imgH="241300" progId="Equation.DSMT4">
                  <p:embed/>
                </p:oleObj>
              </mc:Choice>
              <mc:Fallback>
                <p:oleObj name="Equation" r:id="rId7" imgW="1955800" imgH="2413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4114800"/>
                        <a:ext cx="495300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Articulated angles</a:t>
            </a:r>
          </a:p>
        </p:txBody>
      </p:sp>
      <p:sp>
        <p:nvSpPr>
          <p:cNvPr id="43012"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We will study later with the Denavit–Hartenberg methodology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a:xfrm>
            <a:off x="1182688" y="838200"/>
            <a:ext cx="7772400" cy="5294313"/>
          </a:xfrm>
        </p:spPr>
        <p:txBody>
          <a:bodyPr/>
          <a:lstStyle/>
          <a:p>
            <a:pPr marL="0" indent="0" eaLnBrk="1" hangingPunct="1">
              <a:buNone/>
            </a:pPr>
            <a:r>
              <a:rPr lang="en-US" altLang="en-US" dirty="0" smtClean="0">
                <a:latin typeface="Times New Roman" panose="02020603050405020304" pitchFamily="18" charset="0"/>
                <a:cs typeface="Times New Roman" panose="02020603050405020304" pitchFamily="18" charset="0"/>
              </a:rPr>
              <a:t>Manipulator-type robots are multi degree-of-freedom (DOF), three dimensional, open-loop, chain mechanisms </a:t>
            </a:r>
            <a:endParaRPr lang="en-US" altLang="en-US" dirty="0" smtClean="0">
              <a:latin typeface="Times New Roman" panose="02020603050405020304" pitchFamily="18" charset="0"/>
              <a:cs typeface="Times New Roman" panose="02020603050405020304" pitchFamily="18" charset="0"/>
            </a:endParaRPr>
          </a:p>
          <a:p>
            <a:pPr marL="0" indent="0" eaLnBrk="1" hangingPunct="1">
              <a:buNone/>
            </a:pPr>
            <a:endParaRPr lang="en-US" altLang="en-US" dirty="0">
              <a:latin typeface="Times New Roman" panose="02020603050405020304" pitchFamily="18" charset="0"/>
              <a:cs typeface="Times New Roman" panose="02020603050405020304" pitchFamily="18" charset="0"/>
            </a:endParaRPr>
          </a:p>
          <a:p>
            <a:pPr marL="0" indent="0" eaLnBrk="1" hangingPunct="1">
              <a:buNone/>
            </a:pPr>
            <a:endParaRPr lang="en-US" altLang="en-US" dirty="0" smtClean="0">
              <a:latin typeface="Times New Roman" panose="02020603050405020304" pitchFamily="18" charset="0"/>
              <a:cs typeface="Times New Roman" panose="02020603050405020304" pitchFamily="18" charset="0"/>
            </a:endParaRPr>
          </a:p>
          <a:p>
            <a:pPr marL="0" indent="0" eaLnBrk="1" hangingPunct="1">
              <a:buNone/>
            </a:pPr>
            <a:endParaRPr lang="en-US" altLang="en-US" dirty="0">
              <a:latin typeface="Times New Roman" panose="02020603050405020304" pitchFamily="18" charset="0"/>
              <a:cs typeface="Times New Roman" panose="02020603050405020304" pitchFamily="18" charset="0"/>
            </a:endParaRPr>
          </a:p>
          <a:p>
            <a:pPr marL="0" indent="0" eaLnBrk="1" hangingPunct="1">
              <a:buNone/>
            </a:pPr>
            <a:endParaRPr lang="en-US" altLang="en-US" dirty="0" smtClean="0">
              <a:latin typeface="Times New Roman" panose="02020603050405020304" pitchFamily="18" charset="0"/>
              <a:cs typeface="Times New Roman" panose="02020603050405020304" pitchFamily="18" charset="0"/>
            </a:endParaRPr>
          </a:p>
          <a:p>
            <a:pPr eaLnBrk="1" hangingPunct="1"/>
            <a:endParaRPr lang="en-US" altLang="en-US" dirty="0" smtClean="0">
              <a:latin typeface="Times New Roman" panose="02020603050405020304" pitchFamily="18" charset="0"/>
              <a:cs typeface="Times New Roman" panose="02020603050405020304" pitchFamily="18" charset="0"/>
            </a:endParaRPr>
          </a:p>
          <a:p>
            <a:pPr eaLnBrk="1" hangingPunct="1"/>
            <a:endParaRPr lang="en-US" altLang="en-US" dirty="0" smtClean="0">
              <a:latin typeface="Times New Roman" panose="02020603050405020304" pitchFamily="18" charset="0"/>
              <a:cs typeface="Times New Roman" panose="02020603050405020304" pitchFamily="18" charset="0"/>
            </a:endParaRPr>
          </a:p>
          <a:p>
            <a:pPr eaLnBrk="1" hangingPunct="1"/>
            <a:endParaRPr lang="en-US" altLang="en-US" dirty="0" smtClean="0">
              <a:latin typeface="Times New Roman" panose="02020603050405020304" pitchFamily="18" charset="0"/>
              <a:cs typeface="Times New Roman" panose="02020603050405020304" pitchFamily="18" charset="0"/>
            </a:endParaRPr>
          </a:p>
          <a:p>
            <a:pPr eaLnBrk="1" hangingPunct="1"/>
            <a:endParaRPr lang="en-US" altLang="en-US" dirty="0" smtClean="0">
              <a:latin typeface="Times New Roman" panose="02020603050405020304" pitchFamily="18" charset="0"/>
              <a:cs typeface="Times New Roman" panose="02020603050405020304" pitchFamily="18" charset="0"/>
            </a:endParaRPr>
          </a:p>
          <a:p>
            <a:pPr algn="ctr" eaLnBrk="1" hangingPunct="1">
              <a:buFont typeface="Wingdings" panose="05000000000000000000" pitchFamily="2" charset="2"/>
              <a:buNone/>
            </a:pPr>
            <a:r>
              <a:rPr lang="en-US" altLang="en-US" sz="1600" dirty="0" smtClean="0">
                <a:latin typeface="Times New Roman" panose="02020603050405020304" pitchFamily="18" charset="0"/>
                <a:cs typeface="Times New Roman" panose="02020603050405020304" pitchFamily="18" charset="0"/>
              </a:rPr>
              <a:t>The difference between open loop and closed-loop mechanisms</a:t>
            </a:r>
          </a:p>
        </p:txBody>
      </p:sp>
      <p:sp>
        <p:nvSpPr>
          <p:cNvPr id="7172" name="Rectangle 5"/>
          <p:cNvSpPr>
            <a:spLocks noChangeArrowheads="1"/>
          </p:cNvSpPr>
          <p:nvPr/>
        </p:nvSpPr>
        <p:spPr bwMode="auto">
          <a:xfrm>
            <a:off x="0"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173" name="Rectangle 7"/>
          <p:cNvSpPr>
            <a:spLocks noChangeArrowheads="1"/>
          </p:cNvSpPr>
          <p:nvPr/>
        </p:nvSpPr>
        <p:spPr bwMode="auto">
          <a:xfrm>
            <a:off x="0" y="2590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7174" name="Object 6"/>
          <p:cNvGraphicFramePr>
            <a:graphicFrameLocks noChangeAspect="1"/>
          </p:cNvGraphicFramePr>
          <p:nvPr>
            <p:extLst>
              <p:ext uri="{D42A27DB-BD31-4B8C-83A1-F6EECF244321}">
                <p14:modId xmlns:p14="http://schemas.microsoft.com/office/powerpoint/2010/main" val="1739390594"/>
              </p:ext>
            </p:extLst>
          </p:nvPr>
        </p:nvGraphicFramePr>
        <p:xfrm>
          <a:off x="1524000" y="2209800"/>
          <a:ext cx="6781800" cy="2222500"/>
        </p:xfrm>
        <a:graphic>
          <a:graphicData uri="http://schemas.openxmlformats.org/presentationml/2006/ole">
            <mc:AlternateContent xmlns:mc="http://schemas.openxmlformats.org/markup-compatibility/2006">
              <mc:Choice xmlns:v="urn:schemas-microsoft-com:vml" Requires="v">
                <p:oleObj spid="_x0000_s7183" name="VISIO" r:id="rId3" imgW="5026910" imgH="1648668" progId="Visio.Drawing.6">
                  <p:embed/>
                </p:oleObj>
              </mc:Choice>
              <mc:Fallback>
                <p:oleObj name="VISIO" r:id="rId3" imgW="5026910" imgH="1648668"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209800"/>
                        <a:ext cx="67818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p:txBody>
          <a:bodyPr/>
          <a:lstStyle/>
          <a:p>
            <a:pPr eaLnBrk="1" hangingPunct="1"/>
            <a:r>
              <a:rPr lang="en-US" altLang="en-US" sz="3200" smtClean="0">
                <a:latin typeface="Times New Roman" panose="02020603050405020304" pitchFamily="18" charset="0"/>
                <a:cs typeface="Times New Roman" panose="02020603050405020304" pitchFamily="18" charset="0"/>
              </a:rPr>
              <a:t>Combination of different formats</a:t>
            </a:r>
          </a:p>
        </p:txBody>
      </p:sp>
      <p:sp>
        <p:nvSpPr>
          <p:cNvPr id="44036"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Multiply the transformations as appropriate:</a:t>
            </a:r>
          </a:p>
        </p:txBody>
      </p:sp>
      <p:sp>
        <p:nvSpPr>
          <p:cNvPr id="4403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4038" name="Object 4"/>
          <p:cNvGraphicFramePr>
            <a:graphicFrameLocks noChangeAspect="1"/>
          </p:cNvGraphicFramePr>
          <p:nvPr/>
        </p:nvGraphicFramePr>
        <p:xfrm>
          <a:off x="685800" y="2667000"/>
          <a:ext cx="9067800" cy="681038"/>
        </p:xfrm>
        <a:graphic>
          <a:graphicData uri="http://schemas.openxmlformats.org/presentationml/2006/ole">
            <mc:AlternateContent xmlns:mc="http://schemas.openxmlformats.org/markup-compatibility/2006">
              <mc:Choice xmlns:v="urn:schemas-microsoft-com:vml" Requires="v">
                <p:oleObj spid="_x0000_s44057" name="Equation" r:id="rId3" imgW="3340100" imgH="254000" progId="Equation.DSMT4">
                  <p:embed/>
                </p:oleObj>
              </mc:Choice>
              <mc:Fallback>
                <p:oleObj name="Equation" r:id="rId3" imgW="3340100" imgH="254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667000"/>
                        <a:ext cx="9067800" cy="6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4039" name="Rectangle 7"/>
          <p:cNvSpPr>
            <a:spLocks noChangeArrowheads="1"/>
          </p:cNvSpPr>
          <p:nvPr/>
        </p:nvSpPr>
        <p:spPr bwMode="auto">
          <a:xfrm>
            <a:off x="0" y="33035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4040" name="Object 6"/>
          <p:cNvGraphicFramePr>
            <a:graphicFrameLocks noChangeAspect="1"/>
          </p:cNvGraphicFramePr>
          <p:nvPr/>
        </p:nvGraphicFramePr>
        <p:xfrm>
          <a:off x="685800" y="3657600"/>
          <a:ext cx="5562600" cy="660400"/>
        </p:xfrm>
        <a:graphic>
          <a:graphicData uri="http://schemas.openxmlformats.org/presentationml/2006/ole">
            <mc:AlternateContent xmlns:mc="http://schemas.openxmlformats.org/markup-compatibility/2006">
              <mc:Choice xmlns:v="urn:schemas-microsoft-com:vml" Requires="v">
                <p:oleObj spid="_x0000_s44058" name="Equation" r:id="rId5" imgW="2108200" imgH="254000" progId="Equation.DSMT4">
                  <p:embed/>
                </p:oleObj>
              </mc:Choice>
              <mc:Fallback>
                <p:oleObj name="Equation" r:id="rId5" imgW="2108200" imgH="2540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3657600"/>
                        <a:ext cx="55626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Denavit-Hartenberg (DH) representation of forward kinematic equations of robots</a:t>
            </a:r>
            <a:r>
              <a:rPr lang="en-US" altLang="en-US" smtClean="0"/>
              <a:t> </a:t>
            </a:r>
          </a:p>
        </p:txBody>
      </p:sp>
      <p:sp>
        <p:nvSpPr>
          <p:cNvPr id="45060"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May be used for any configuration, whether specific coordinates or not.</a:t>
            </a:r>
          </a:p>
          <a:p>
            <a:pPr eaLnBrk="1" hangingPunct="1"/>
            <a:r>
              <a:rPr lang="en-US" altLang="en-US" smtClean="0">
                <a:latin typeface="Times New Roman" panose="02020603050405020304" pitchFamily="18" charset="0"/>
                <a:cs typeface="Times New Roman" panose="02020603050405020304" pitchFamily="18" charset="0"/>
              </a:rPr>
              <a:t>Can include joint offset, twist angles, multi-variable joints, and so on.</a:t>
            </a:r>
          </a:p>
          <a:p>
            <a:pPr eaLnBrk="1" hangingPunct="1"/>
            <a:r>
              <a:rPr lang="en-US" altLang="en-US" smtClean="0">
                <a:latin typeface="Times New Roman" panose="02020603050405020304" pitchFamily="18" charset="0"/>
                <a:cs typeface="Times New Roman" panose="02020603050405020304" pitchFamily="18" charset="0"/>
              </a:rPr>
              <a:t>Very common.</a:t>
            </a:r>
          </a:p>
          <a:p>
            <a:pPr eaLnBrk="1" hangingPunct="1"/>
            <a:r>
              <a:rPr lang="en-US" altLang="en-US" smtClean="0">
                <a:latin typeface="Times New Roman" panose="02020603050405020304" pitchFamily="18" charset="0"/>
                <a:cs typeface="Times New Roman" panose="02020603050405020304" pitchFamily="18" charset="0"/>
              </a:rPr>
              <a:t>Many other equations are based on this methodology</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D-H representation</a:t>
            </a:r>
          </a:p>
        </p:txBody>
      </p:sp>
      <p:sp>
        <p:nvSpPr>
          <p:cNvPr id="4608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6085" name="Rectangle 7"/>
          <p:cNvSpPr>
            <a:spLocks noChangeArrowheads="1"/>
          </p:cNvSpPr>
          <p:nvPr/>
        </p:nvSpPr>
        <p:spPr bwMode="auto">
          <a:xfrm>
            <a:off x="0" y="1501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6086" name="Object 6"/>
          <p:cNvGraphicFramePr>
            <a:graphicFrameLocks noChangeAspect="1"/>
          </p:cNvGraphicFramePr>
          <p:nvPr/>
        </p:nvGraphicFramePr>
        <p:xfrm>
          <a:off x="685800" y="1295400"/>
          <a:ext cx="6858000" cy="5126038"/>
        </p:xfrm>
        <a:graphic>
          <a:graphicData uri="http://schemas.openxmlformats.org/presentationml/2006/ole">
            <mc:AlternateContent xmlns:mc="http://schemas.openxmlformats.org/markup-compatibility/2006">
              <mc:Choice xmlns:v="urn:schemas-microsoft-com:vml" Requires="v">
                <p:oleObj spid="_x0000_s46095" name="VISIO" r:id="rId3" imgW="5154840" imgH="3852000" progId="Visio.Drawing.6">
                  <p:embed/>
                </p:oleObj>
              </mc:Choice>
              <mc:Fallback>
                <p:oleObj name="VISIO" r:id="rId3" imgW="5154840" imgH="3852000"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295400"/>
                        <a:ext cx="6858000" cy="512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D-H representation</a:t>
            </a:r>
          </a:p>
        </p:txBody>
      </p:sp>
      <p:sp>
        <p:nvSpPr>
          <p:cNvPr id="47107" name="Rectangle 3"/>
          <p:cNvSpPr>
            <a:spLocks noGrp="1" noChangeArrowheads="1"/>
          </p:cNvSpPr>
          <p:nvPr>
            <p:ph idx="1"/>
          </p:nvPr>
        </p:nvSpPr>
        <p:spPr/>
        <p:txBody>
          <a:bodyPr/>
          <a:lstStyle/>
          <a:p>
            <a:pPr eaLnBrk="1" hangingPunct="1"/>
            <a:r>
              <a:rPr lang="en-US" altLang="en-US" i="1" smtClean="0">
                <a:latin typeface="Times New Roman" panose="02020603050405020304" pitchFamily="18" charset="0"/>
                <a:cs typeface="Times New Roman" panose="02020603050405020304" pitchFamily="18" charset="0"/>
              </a:rPr>
              <a:t>z</a:t>
            </a:r>
            <a:r>
              <a:rPr lang="en-US" altLang="en-US" smtClean="0">
                <a:latin typeface="Times New Roman" panose="02020603050405020304" pitchFamily="18" charset="0"/>
                <a:cs typeface="Times New Roman" panose="02020603050405020304" pitchFamily="18" charset="0"/>
              </a:rPr>
              <a:t>-axes always along the joint motion.  </a:t>
            </a:r>
          </a:p>
          <a:p>
            <a:pPr eaLnBrk="1" hangingPunct="1"/>
            <a:r>
              <a:rPr lang="el-GR" altLang="en-US" sz="2800" i="1" smtClean="0">
                <a:latin typeface="Times New Roman" panose="02020603050405020304" pitchFamily="18" charset="0"/>
                <a:cs typeface="Times New Roman" panose="02020603050405020304" pitchFamily="18" charset="0"/>
              </a:rPr>
              <a:t>θ</a:t>
            </a:r>
            <a:r>
              <a:rPr lang="en-US" altLang="en-US" i="1" smtClean="0">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represents joint rotation. </a:t>
            </a:r>
          </a:p>
          <a:p>
            <a:pPr eaLnBrk="1" hangingPunct="1"/>
            <a:r>
              <a:rPr lang="en-US" altLang="en-US" i="1" smtClean="0">
                <a:latin typeface="Times New Roman" panose="02020603050405020304" pitchFamily="18" charset="0"/>
                <a:cs typeface="Times New Roman" panose="02020603050405020304" pitchFamily="18" charset="0"/>
              </a:rPr>
              <a:t>d </a:t>
            </a:r>
            <a:r>
              <a:rPr lang="en-US" altLang="en-US" smtClean="0">
                <a:latin typeface="Times New Roman" panose="02020603050405020304" pitchFamily="18" charset="0"/>
                <a:cs typeface="Times New Roman" panose="02020603050405020304" pitchFamily="18" charset="0"/>
              </a:rPr>
              <a:t>is joint linear displacement or distance between common normals.</a:t>
            </a:r>
          </a:p>
          <a:p>
            <a:pPr eaLnBrk="1" hangingPunct="1"/>
            <a:r>
              <a:rPr lang="el-GR" altLang="en-US" i="1" smtClean="0">
                <a:latin typeface="Times New Roman" panose="02020603050405020304" pitchFamily="18" charset="0"/>
                <a:cs typeface="Times New Roman" panose="02020603050405020304" pitchFamily="18" charset="0"/>
              </a:rPr>
              <a:t>α</a:t>
            </a:r>
            <a:r>
              <a:rPr lang="en-US" altLang="en-US" i="1" smtClean="0">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is the twist angle between </a:t>
            </a:r>
            <a:r>
              <a:rPr lang="en-US" altLang="en-US" i="1" smtClean="0">
                <a:latin typeface="Times New Roman" panose="02020603050405020304" pitchFamily="18" charset="0"/>
                <a:cs typeface="Times New Roman" panose="02020603050405020304" pitchFamily="18" charset="0"/>
              </a:rPr>
              <a:t>z</a:t>
            </a:r>
            <a:r>
              <a:rPr lang="en-US" altLang="en-US" smtClean="0">
                <a:latin typeface="Times New Roman" panose="02020603050405020304" pitchFamily="18" charset="0"/>
                <a:cs typeface="Times New Roman" panose="02020603050405020304" pitchFamily="18" charset="0"/>
              </a:rPr>
              <a:t>-axes.</a:t>
            </a:r>
          </a:p>
          <a:p>
            <a:pPr eaLnBrk="1" hangingPunct="1"/>
            <a:r>
              <a:rPr lang="en-US" altLang="en-US" i="1" smtClean="0">
                <a:latin typeface="Times New Roman" panose="02020603050405020304" pitchFamily="18" charset="0"/>
                <a:cs typeface="Times New Roman" panose="02020603050405020304" pitchFamily="18" charset="0"/>
              </a:rPr>
              <a:t>a </a:t>
            </a:r>
            <a:r>
              <a:rPr lang="en-US" altLang="en-US" smtClean="0">
                <a:latin typeface="Times New Roman" panose="02020603050405020304" pitchFamily="18" charset="0"/>
                <a:cs typeface="Times New Roman" panose="02020603050405020304" pitchFamily="18" charset="0"/>
              </a:rPr>
              <a:t>is the length of the common normal.</a:t>
            </a:r>
            <a:endParaRPr lang="el-GR" altLang="en-US" smtClean="0">
              <a:latin typeface="Times New Roman" panose="02020603050405020304" pitchFamily="18" charset="0"/>
              <a:cs typeface="Times New Roman" panose="02020603050405020304" pitchFamily="18" charset="0"/>
            </a:endParaRPr>
          </a:p>
        </p:txBody>
      </p:sp>
      <p:sp>
        <p:nvSpPr>
          <p:cNvPr id="4710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711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title"/>
          </p:nvPr>
        </p:nvSpPr>
        <p:spPr>
          <a:xfrm>
            <a:off x="457200" y="122238"/>
            <a:ext cx="7543800" cy="1227137"/>
          </a:xfrm>
          <a:noFill/>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D-H representation: what to do</a:t>
            </a:r>
          </a:p>
        </p:txBody>
      </p:sp>
      <p:sp>
        <p:nvSpPr>
          <p:cNvPr id="48131" name="Rectangle 3"/>
          <p:cNvSpPr>
            <a:spLocks noGrp="1" noChangeArrowheads="1"/>
          </p:cNvSpPr>
          <p:nvPr>
            <p:ph idx="1"/>
          </p:nvPr>
        </p:nvSpPr>
        <p:spPr>
          <a:xfrm>
            <a:off x="838200" y="1752600"/>
            <a:ext cx="7772400" cy="4379913"/>
          </a:xfrm>
        </p:spPr>
        <p:txBody>
          <a:bodyPr/>
          <a:lstStyle/>
          <a:p>
            <a:pPr eaLnBrk="1" hangingPunct="1"/>
            <a:r>
              <a:rPr lang="en-US" altLang="en-US" sz="2800" smtClean="0">
                <a:latin typeface="Times New Roman" panose="02020603050405020304" pitchFamily="18" charset="0"/>
                <a:cs typeface="Times New Roman" panose="02020603050405020304" pitchFamily="18" charset="0"/>
              </a:rPr>
              <a:t>Assign </a:t>
            </a:r>
            <a:r>
              <a:rPr lang="en-US" altLang="en-US" sz="2800" i="1" smtClean="0">
                <a:latin typeface="Times New Roman" panose="02020603050405020304" pitchFamily="18" charset="0"/>
                <a:cs typeface="Times New Roman" panose="02020603050405020304" pitchFamily="18" charset="0"/>
              </a:rPr>
              <a:t>z</a:t>
            </a:r>
            <a:r>
              <a:rPr lang="en-US" altLang="en-US" sz="2800" smtClean="0">
                <a:latin typeface="Times New Roman" panose="02020603050405020304" pitchFamily="18" charset="0"/>
                <a:cs typeface="Times New Roman" panose="02020603050405020304" pitchFamily="18" charset="0"/>
              </a:rPr>
              <a:t>-axes to each joint along linear motion or revolute axis.</a:t>
            </a:r>
          </a:p>
          <a:p>
            <a:pPr eaLnBrk="1" hangingPunct="1"/>
            <a:r>
              <a:rPr lang="en-US" altLang="en-US" sz="2800" smtClean="0">
                <a:latin typeface="Times New Roman" panose="02020603050405020304" pitchFamily="18" charset="0"/>
                <a:cs typeface="Times New Roman" panose="02020603050405020304" pitchFamily="18" charset="0"/>
              </a:rPr>
              <a:t>Assign </a:t>
            </a:r>
            <a:r>
              <a:rPr lang="en-US" altLang="en-US" sz="2800" i="1" smtClean="0">
                <a:latin typeface="Times New Roman" panose="02020603050405020304" pitchFamily="18" charset="0"/>
                <a:cs typeface="Times New Roman" panose="02020603050405020304" pitchFamily="18" charset="0"/>
              </a:rPr>
              <a:t>x</a:t>
            </a:r>
            <a:r>
              <a:rPr lang="en-US" altLang="en-US" sz="2800" smtClean="0">
                <a:latin typeface="Times New Roman" panose="02020603050405020304" pitchFamily="18" charset="0"/>
                <a:cs typeface="Times New Roman" panose="02020603050405020304" pitchFamily="18" charset="0"/>
              </a:rPr>
              <a:t>-axes along the common normal between successive </a:t>
            </a:r>
            <a:r>
              <a:rPr lang="en-US" altLang="en-US" sz="2800" i="1" smtClean="0">
                <a:latin typeface="Times New Roman" panose="02020603050405020304" pitchFamily="18" charset="0"/>
                <a:cs typeface="Times New Roman" panose="02020603050405020304" pitchFamily="18" charset="0"/>
              </a:rPr>
              <a:t>z</a:t>
            </a:r>
            <a:r>
              <a:rPr lang="en-US" altLang="en-US" sz="2800" smtClean="0">
                <a:latin typeface="Times New Roman" panose="02020603050405020304" pitchFamily="18" charset="0"/>
                <a:cs typeface="Times New Roman" panose="02020603050405020304" pitchFamily="18" charset="0"/>
              </a:rPr>
              <a:t>-axes.</a:t>
            </a:r>
          </a:p>
          <a:p>
            <a:pPr eaLnBrk="1" hangingPunct="1"/>
            <a:r>
              <a:rPr lang="en-US" altLang="en-US" sz="2800" smtClean="0">
                <a:latin typeface="Times New Roman" panose="02020603050405020304" pitchFamily="18" charset="0"/>
                <a:cs typeface="Times New Roman" panose="02020603050405020304" pitchFamily="18" charset="0"/>
              </a:rPr>
              <a:t>No need for </a:t>
            </a:r>
            <a:r>
              <a:rPr lang="en-US" altLang="en-US" sz="2800" i="1" smtClean="0">
                <a:latin typeface="Times New Roman" panose="02020603050405020304" pitchFamily="18" charset="0"/>
                <a:cs typeface="Times New Roman" panose="02020603050405020304" pitchFamily="18" charset="0"/>
              </a:rPr>
              <a:t>y</a:t>
            </a:r>
            <a:r>
              <a:rPr lang="en-US" altLang="en-US" sz="2800" smtClean="0">
                <a:latin typeface="Times New Roman" panose="02020603050405020304" pitchFamily="18" charset="0"/>
                <a:cs typeface="Times New Roman" panose="02020603050405020304" pitchFamily="18" charset="0"/>
              </a:rPr>
              <a:t>-axes.</a:t>
            </a:r>
          </a:p>
          <a:p>
            <a:pPr eaLnBrk="1" hangingPunct="1"/>
            <a:r>
              <a:rPr lang="en-US" altLang="en-US" sz="2800" smtClean="0">
                <a:latin typeface="Times New Roman" panose="02020603050405020304" pitchFamily="18" charset="0"/>
                <a:cs typeface="Times New Roman" panose="02020603050405020304" pitchFamily="18" charset="0"/>
              </a:rPr>
              <a:t>If </a:t>
            </a:r>
            <a:r>
              <a:rPr lang="en-US" altLang="en-US" sz="2800" i="1" smtClean="0">
                <a:latin typeface="Times New Roman" panose="02020603050405020304" pitchFamily="18" charset="0"/>
                <a:cs typeface="Times New Roman" panose="02020603050405020304" pitchFamily="18" charset="0"/>
              </a:rPr>
              <a:t>z</a:t>
            </a:r>
            <a:r>
              <a:rPr lang="en-US" altLang="en-US" sz="2800" smtClean="0">
                <a:latin typeface="Times New Roman" panose="02020603050405020304" pitchFamily="18" charset="0"/>
                <a:cs typeface="Times New Roman" panose="02020603050405020304" pitchFamily="18" charset="0"/>
              </a:rPr>
              <a:t>-axes coincide, </a:t>
            </a:r>
            <a:r>
              <a:rPr lang="en-US" altLang="en-US" sz="2800" i="1" smtClean="0">
                <a:latin typeface="Times New Roman" panose="02020603050405020304" pitchFamily="18" charset="0"/>
                <a:cs typeface="Times New Roman" panose="02020603050405020304" pitchFamily="18" charset="0"/>
              </a:rPr>
              <a:t>x</a:t>
            </a:r>
            <a:r>
              <a:rPr lang="en-US" altLang="en-US" sz="2800" smtClean="0">
                <a:latin typeface="Times New Roman" panose="02020603050405020304" pitchFamily="18" charset="0"/>
                <a:cs typeface="Times New Roman" panose="02020603050405020304" pitchFamily="18" charset="0"/>
              </a:rPr>
              <a:t>-axis is perpendicular to both.</a:t>
            </a:r>
          </a:p>
          <a:p>
            <a:pPr eaLnBrk="1" hangingPunct="1"/>
            <a:r>
              <a:rPr lang="en-US" altLang="en-US" sz="2800" smtClean="0">
                <a:latin typeface="Times New Roman" panose="02020603050405020304" pitchFamily="18" charset="0"/>
                <a:cs typeface="Times New Roman" panose="02020603050405020304" pitchFamily="18" charset="0"/>
              </a:rPr>
              <a:t>If </a:t>
            </a:r>
            <a:r>
              <a:rPr lang="en-US" altLang="en-US" sz="2800" i="1" smtClean="0">
                <a:latin typeface="Times New Roman" panose="02020603050405020304" pitchFamily="18" charset="0"/>
                <a:cs typeface="Times New Roman" panose="02020603050405020304" pitchFamily="18" charset="0"/>
              </a:rPr>
              <a:t>z</a:t>
            </a:r>
            <a:r>
              <a:rPr lang="en-US" altLang="en-US" sz="2800" smtClean="0">
                <a:latin typeface="Times New Roman" panose="02020603050405020304" pitchFamily="18" charset="0"/>
                <a:cs typeface="Times New Roman" panose="02020603050405020304" pitchFamily="18" charset="0"/>
              </a:rPr>
              <a:t>-axes are parallel, </a:t>
            </a:r>
            <a:r>
              <a:rPr lang="en-US" altLang="en-US" sz="2800" i="1" smtClean="0">
                <a:latin typeface="Times New Roman" panose="02020603050405020304" pitchFamily="18" charset="0"/>
                <a:cs typeface="Times New Roman" panose="02020603050405020304" pitchFamily="18" charset="0"/>
              </a:rPr>
              <a:t>x</a:t>
            </a:r>
            <a:r>
              <a:rPr lang="en-US" altLang="en-US" sz="2800" smtClean="0">
                <a:latin typeface="Times New Roman" panose="02020603050405020304" pitchFamily="18" charset="0"/>
                <a:cs typeface="Times New Roman" panose="02020603050405020304" pitchFamily="18" charset="0"/>
              </a:rPr>
              <a:t>-axes can be anywhere.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Rectangle 6"/>
          <p:cNvSpPr>
            <a:spLocks noGrp="1" noChangeArrowheads="1"/>
          </p:cNvSpPr>
          <p:nvPr>
            <p:ph type="title"/>
          </p:nvPr>
        </p:nvSpPr>
        <p:spPr>
          <a:xfrm>
            <a:off x="457200" y="122238"/>
            <a:ext cx="7543800" cy="1227137"/>
          </a:xfrm>
          <a:noFill/>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D-H local transformations</a:t>
            </a:r>
          </a:p>
        </p:txBody>
      </p:sp>
      <p:sp>
        <p:nvSpPr>
          <p:cNvPr id="49155" name="Rectangle 3"/>
          <p:cNvSpPr>
            <a:spLocks noGrp="1" noChangeArrowheads="1"/>
          </p:cNvSpPr>
          <p:nvPr>
            <p:ph idx="1"/>
          </p:nvPr>
        </p:nvSpPr>
        <p:spPr>
          <a:xfrm>
            <a:off x="838200" y="1676400"/>
            <a:ext cx="7772400" cy="4379913"/>
          </a:xfrm>
        </p:spPr>
        <p:txBody>
          <a:bodyPr/>
          <a:lstStyle/>
          <a:p>
            <a:pPr eaLnBrk="1" hangingPunct="1"/>
            <a:r>
              <a:rPr lang="en-US" altLang="en-US" sz="2800" smtClean="0">
                <a:latin typeface="Times New Roman" panose="02020603050405020304" pitchFamily="18" charset="0"/>
                <a:cs typeface="Times New Roman" panose="02020603050405020304" pitchFamily="18" charset="0"/>
              </a:rPr>
              <a:t>Four transformations are necessary to go from one frame to the next:</a:t>
            </a:r>
          </a:p>
        </p:txBody>
      </p:sp>
      <p:sp>
        <p:nvSpPr>
          <p:cNvPr id="4915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58" name="Rectangle 8"/>
          <p:cNvSpPr>
            <a:spLocks noChangeArrowheads="1"/>
          </p:cNvSpPr>
          <p:nvPr/>
        </p:nvSpPr>
        <p:spPr bwMode="auto">
          <a:xfrm>
            <a:off x="0" y="15668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9159" name="Object 7"/>
          <p:cNvGraphicFramePr>
            <a:graphicFrameLocks noChangeAspect="1"/>
          </p:cNvGraphicFramePr>
          <p:nvPr/>
        </p:nvGraphicFramePr>
        <p:xfrm>
          <a:off x="1524000" y="2438400"/>
          <a:ext cx="5486400" cy="3938588"/>
        </p:xfrm>
        <a:graphic>
          <a:graphicData uri="http://schemas.openxmlformats.org/presentationml/2006/ole">
            <mc:AlternateContent xmlns:mc="http://schemas.openxmlformats.org/markup-compatibility/2006">
              <mc:Choice xmlns:v="urn:schemas-microsoft-com:vml" Requires="v">
                <p:oleObj spid="_x0000_s49168" name="VISIO" r:id="rId3" imgW="5189040" imgH="3726360" progId="Visio.Drawing.6">
                  <p:embed/>
                </p:oleObj>
              </mc:Choice>
              <mc:Fallback>
                <p:oleObj name="VISIO" r:id="rId3" imgW="5189040" imgH="3726360" progId="Visio.Drawing.6">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438400"/>
                        <a:ext cx="5486400" cy="393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title"/>
          </p:nvPr>
        </p:nvSpPr>
        <p:spPr>
          <a:xfrm>
            <a:off x="457200" y="0"/>
            <a:ext cx="7543800" cy="1227138"/>
          </a:xfrm>
          <a:noFill/>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D-H local transformations</a:t>
            </a:r>
          </a:p>
        </p:txBody>
      </p:sp>
      <p:sp>
        <p:nvSpPr>
          <p:cNvPr id="50179" name="Rectangle 3"/>
          <p:cNvSpPr>
            <a:spLocks noGrp="1" noChangeArrowheads="1"/>
          </p:cNvSpPr>
          <p:nvPr>
            <p:ph idx="1"/>
          </p:nvPr>
        </p:nvSpPr>
        <p:spPr>
          <a:xfrm>
            <a:off x="762000" y="1600200"/>
            <a:ext cx="7772400" cy="4379913"/>
          </a:xfrm>
        </p:spPr>
        <p:txBody>
          <a:bodyPr>
            <a:normAutofit/>
          </a:bodyPr>
          <a:lstStyle/>
          <a:p>
            <a:pPr marL="571500" indent="-571500" eaLnBrk="1" hangingPunct="1"/>
            <a:r>
              <a:rPr lang="en-US" altLang="en-US" sz="2000" smtClean="0">
                <a:latin typeface="Times New Roman" panose="02020603050405020304" pitchFamily="18" charset="0"/>
                <a:cs typeface="Times New Roman" panose="02020603050405020304" pitchFamily="18" charset="0"/>
              </a:rPr>
              <a:t>Rotate about the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-axis an angle of        . This will make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and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 parallel to each other. This is true because </a:t>
            </a:r>
            <a:r>
              <a:rPr lang="en-US" altLang="en-US" sz="2000" i="1" smtClean="0">
                <a:latin typeface="Times New Roman" panose="02020603050405020304" pitchFamily="18" charset="0"/>
                <a:cs typeface="Times New Roman" panose="02020603050405020304" pitchFamily="18" charset="0"/>
              </a:rPr>
              <a:t>a</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and </a:t>
            </a:r>
            <a:r>
              <a:rPr lang="en-US" altLang="en-US" sz="2000" i="1" smtClean="0">
                <a:latin typeface="Times New Roman" panose="02020603050405020304" pitchFamily="18" charset="0"/>
                <a:cs typeface="Times New Roman" panose="02020603050405020304" pitchFamily="18" charset="0"/>
              </a:rPr>
              <a:t>a</a:t>
            </a:r>
            <a:r>
              <a:rPr lang="en-US" altLang="en-US" sz="2000" i="1"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 are both perpendicular to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and rotating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 angle of        will make them parallel (coplanar).</a:t>
            </a:r>
          </a:p>
          <a:p>
            <a:pPr marL="571500" indent="-571500" eaLnBrk="1" hangingPunct="1"/>
            <a:r>
              <a:rPr lang="en-US" altLang="en-US" sz="2000" smtClean="0">
                <a:latin typeface="Times New Roman" panose="02020603050405020304" pitchFamily="18" charset="0"/>
                <a:cs typeface="Times New Roman" panose="02020603050405020304" pitchFamily="18" charset="0"/>
              </a:rPr>
              <a:t>Translate along the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-axis a distance of </a:t>
            </a:r>
            <a:r>
              <a:rPr lang="en-US" altLang="en-US" sz="2000" i="1" smtClean="0">
                <a:latin typeface="Times New Roman" panose="02020603050405020304" pitchFamily="18" charset="0"/>
                <a:cs typeface="Times New Roman" panose="02020603050405020304" pitchFamily="18" charset="0"/>
              </a:rPr>
              <a:t>d</a:t>
            </a:r>
            <a:r>
              <a:rPr lang="en-US" altLang="en-US" sz="2000" i="1"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 to make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and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 colinear. Since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and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 were already parallel and normal to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moving along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will lay them over each other.</a:t>
            </a:r>
          </a:p>
          <a:p>
            <a:pPr marL="571500" indent="-571500" eaLnBrk="1" hangingPunct="1"/>
            <a:r>
              <a:rPr lang="en-US" altLang="en-US" sz="2000" smtClean="0">
                <a:latin typeface="Times New Roman" panose="02020603050405020304" pitchFamily="18" charset="0"/>
                <a:cs typeface="Times New Roman" panose="02020603050405020304" pitchFamily="18" charset="0"/>
              </a:rPr>
              <a:t>Translate along the (already rotated)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-axis a distance of </a:t>
            </a:r>
            <a:r>
              <a:rPr lang="en-US" altLang="en-US" sz="2000" i="1" smtClean="0">
                <a:latin typeface="Times New Roman" panose="02020603050405020304" pitchFamily="18" charset="0"/>
                <a:cs typeface="Times New Roman" panose="02020603050405020304" pitchFamily="18" charset="0"/>
              </a:rPr>
              <a:t>a</a:t>
            </a:r>
            <a:r>
              <a:rPr lang="en-US" altLang="en-US" sz="2000" i="1"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 to bring the origins of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and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1 together. At this point, the origins of the two reference frames will be at the same location.</a:t>
            </a:r>
          </a:p>
          <a:p>
            <a:pPr marL="571500" indent="-571500" eaLnBrk="1" hangingPunct="1"/>
            <a:r>
              <a:rPr lang="en-US" altLang="en-US" sz="2000" smtClean="0">
                <a:latin typeface="Times New Roman" panose="02020603050405020304" pitchFamily="18" charset="0"/>
                <a:cs typeface="Times New Roman" panose="02020603050405020304" pitchFamily="18" charset="0"/>
              </a:rPr>
              <a:t>Rotate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-axis about </a:t>
            </a:r>
            <a:r>
              <a:rPr lang="en-US" altLang="en-US" sz="2000" i="1" smtClean="0">
                <a:latin typeface="Times New Roman" panose="02020603050405020304" pitchFamily="18" charset="0"/>
                <a:cs typeface="Times New Roman" panose="02020603050405020304" pitchFamily="18" charset="0"/>
              </a:rPr>
              <a:t>x</a:t>
            </a:r>
            <a:r>
              <a:rPr lang="en-US" altLang="en-US" sz="2000" i="1"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-axis an angle of         to align </a:t>
            </a:r>
            <a:r>
              <a:rPr lang="en-US" altLang="en-US" sz="2000" i="1" smtClean="0">
                <a:latin typeface="Times New Roman" panose="02020603050405020304" pitchFamily="18" charset="0"/>
                <a:cs typeface="Times New Roman" panose="02020603050405020304" pitchFamily="18" charset="0"/>
              </a:rPr>
              <a:t>z</a:t>
            </a:r>
            <a:r>
              <a:rPr lang="en-US" altLang="en-US" sz="2000" i="1" baseline="-25000"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-axis with z</a:t>
            </a:r>
            <a:r>
              <a:rPr lang="en-US" altLang="en-US" sz="2000" baseline="-25000" smtClean="0">
                <a:latin typeface="Times New Roman" panose="02020603050405020304" pitchFamily="18" charset="0"/>
                <a:cs typeface="Times New Roman" panose="02020603050405020304" pitchFamily="18" charset="0"/>
              </a:rPr>
              <a:t>n+1</a:t>
            </a:r>
            <a:r>
              <a:rPr lang="en-US" altLang="en-US" sz="2000" smtClean="0">
                <a:latin typeface="Times New Roman" panose="02020603050405020304" pitchFamily="18" charset="0"/>
                <a:cs typeface="Times New Roman" panose="02020603050405020304" pitchFamily="18" charset="0"/>
              </a:rPr>
              <a:t>-axis. At this point, frames </a:t>
            </a:r>
            <a:r>
              <a:rPr lang="en-US" altLang="en-US" sz="2000" i="1"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 and </a:t>
            </a:r>
            <a:r>
              <a:rPr lang="en-US" altLang="en-US" sz="2000" i="1" smtClean="0">
                <a:latin typeface="Times New Roman" panose="02020603050405020304" pitchFamily="18" charset="0"/>
                <a:cs typeface="Times New Roman" panose="02020603050405020304" pitchFamily="18" charset="0"/>
              </a:rPr>
              <a:t>n+</a:t>
            </a:r>
            <a:r>
              <a:rPr lang="en-US" altLang="en-US" sz="2000" smtClean="0">
                <a:latin typeface="Times New Roman" panose="02020603050405020304" pitchFamily="18" charset="0"/>
                <a:cs typeface="Times New Roman" panose="02020603050405020304" pitchFamily="18" charset="0"/>
              </a:rPr>
              <a:t>1 will be exactly the same, and we have transformed from one to the next.</a:t>
            </a:r>
          </a:p>
        </p:txBody>
      </p:sp>
      <p:sp>
        <p:nvSpPr>
          <p:cNvPr id="5018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018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0183" name="Object 7"/>
          <p:cNvGraphicFramePr>
            <a:graphicFrameLocks noChangeAspect="1"/>
          </p:cNvGraphicFramePr>
          <p:nvPr/>
        </p:nvGraphicFramePr>
        <p:xfrm>
          <a:off x="5105400" y="1600200"/>
          <a:ext cx="457200" cy="406400"/>
        </p:xfrm>
        <a:graphic>
          <a:graphicData uri="http://schemas.openxmlformats.org/presentationml/2006/ole">
            <mc:AlternateContent xmlns:mc="http://schemas.openxmlformats.org/markup-compatibility/2006">
              <mc:Choice xmlns:v="urn:schemas-microsoft-com:vml" Requires="v">
                <p:oleObj spid="_x0000_s50212" name="Equation" r:id="rId3" imgW="253890" imgH="228501" progId="Equation.DSMT4">
                  <p:embed/>
                </p:oleObj>
              </mc:Choice>
              <mc:Fallback>
                <p:oleObj name="Equation" r:id="rId3" imgW="253890" imgH="228501" progId="Equation.DSMT4">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1600200"/>
                        <a:ext cx="4572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4" name="Rectangle 10"/>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0185" name="Object 9"/>
          <p:cNvGraphicFramePr>
            <a:graphicFrameLocks noChangeAspect="1"/>
          </p:cNvGraphicFramePr>
          <p:nvPr/>
        </p:nvGraphicFramePr>
        <p:xfrm>
          <a:off x="6172200" y="2209800"/>
          <a:ext cx="457200" cy="406400"/>
        </p:xfrm>
        <a:graphic>
          <a:graphicData uri="http://schemas.openxmlformats.org/presentationml/2006/ole">
            <mc:AlternateContent xmlns:mc="http://schemas.openxmlformats.org/markup-compatibility/2006">
              <mc:Choice xmlns:v="urn:schemas-microsoft-com:vml" Requires="v">
                <p:oleObj spid="_x0000_s50213" name="Equation" r:id="rId5" imgW="253890" imgH="228501" progId="Equation.DSMT4">
                  <p:embed/>
                </p:oleObj>
              </mc:Choice>
              <mc:Fallback>
                <p:oleObj name="Equation" r:id="rId5" imgW="253890" imgH="228501" progId="Equation.DSMT4">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2209800"/>
                        <a:ext cx="4572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0187" name="Object 11"/>
          <p:cNvGraphicFramePr>
            <a:graphicFrameLocks noChangeAspect="1"/>
          </p:cNvGraphicFramePr>
          <p:nvPr/>
        </p:nvGraphicFramePr>
        <p:xfrm>
          <a:off x="5638800" y="4800600"/>
          <a:ext cx="533400" cy="441325"/>
        </p:xfrm>
        <a:graphic>
          <a:graphicData uri="http://schemas.openxmlformats.org/presentationml/2006/ole">
            <mc:AlternateContent xmlns:mc="http://schemas.openxmlformats.org/markup-compatibility/2006">
              <mc:Choice xmlns:v="urn:schemas-microsoft-com:vml" Requires="v">
                <p:oleObj spid="_x0000_s50214" name="Equation" r:id="rId6" imgW="279400" imgH="228600" progId="Equation.DSMT4">
                  <p:embed/>
                </p:oleObj>
              </mc:Choice>
              <mc:Fallback>
                <p:oleObj name="Equation" r:id="rId6" imgW="279400" imgH="228600" progId="Equation.DSMT4">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38800" y="4800600"/>
                        <a:ext cx="5334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6" name="Rectangle 6"/>
          <p:cNvSpPr>
            <a:spLocks noGrp="1" noChangeArrowheads="1"/>
          </p:cNvSpPr>
          <p:nvPr>
            <p:ph type="title"/>
          </p:nvPr>
        </p:nvSpPr>
        <p:spPr>
          <a:noFill/>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D-H representation</a:t>
            </a:r>
          </a:p>
        </p:txBody>
      </p:sp>
      <p:sp>
        <p:nvSpPr>
          <p:cNvPr id="51203"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A transformation matrix can be formed by:</a:t>
            </a:r>
          </a:p>
        </p:txBody>
      </p:sp>
      <p:sp>
        <p:nvSpPr>
          <p:cNvPr id="5120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1205" name="Object 4"/>
          <p:cNvGraphicFramePr>
            <a:graphicFrameLocks noChangeAspect="1"/>
          </p:cNvGraphicFramePr>
          <p:nvPr/>
        </p:nvGraphicFramePr>
        <p:xfrm>
          <a:off x="457200" y="2590800"/>
          <a:ext cx="8001000" cy="2017713"/>
        </p:xfrm>
        <a:graphic>
          <a:graphicData uri="http://schemas.openxmlformats.org/presentationml/2006/ole">
            <mc:AlternateContent xmlns:mc="http://schemas.openxmlformats.org/markup-compatibility/2006">
              <mc:Choice xmlns:v="urn:schemas-microsoft-com:vml" Requires="v">
                <p:oleObj spid="_x0000_s51215" name="Equation" r:id="rId3" imgW="5435600" imgH="1371600" progId="Equation.DSMT4">
                  <p:embed/>
                </p:oleObj>
              </mc:Choice>
              <mc:Fallback>
                <p:oleObj name="Equation" r:id="rId3" imgW="5435600" imgH="1371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590800"/>
                        <a:ext cx="8001000"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noFill/>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D-H representation</a:t>
            </a:r>
          </a:p>
        </p:txBody>
      </p:sp>
      <p:sp>
        <p:nvSpPr>
          <p:cNvPr id="52227"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An </a:t>
            </a:r>
            <a:r>
              <a:rPr lang="en-US" altLang="en-US" i="1" smtClean="0">
                <a:latin typeface="Times New Roman" panose="02020603050405020304" pitchFamily="18" charset="0"/>
                <a:cs typeface="Times New Roman" panose="02020603050405020304" pitchFamily="18" charset="0"/>
              </a:rPr>
              <a:t>A</a:t>
            </a:r>
            <a:r>
              <a:rPr lang="en-US" altLang="en-US" smtClean="0">
                <a:latin typeface="Times New Roman" panose="02020603050405020304" pitchFamily="18" charset="0"/>
                <a:cs typeface="Times New Roman" panose="02020603050405020304" pitchFamily="18" charset="0"/>
              </a:rPr>
              <a:t>-matrix is:</a:t>
            </a:r>
          </a:p>
          <a:p>
            <a:pPr eaLnBrk="1" hangingPunct="1"/>
            <a:endParaRPr lang="en-US" altLang="en-US" smtClean="0">
              <a:latin typeface="Times New Roman" panose="02020603050405020304" pitchFamily="18" charset="0"/>
              <a:cs typeface="Times New Roman" panose="02020603050405020304" pitchFamily="18" charset="0"/>
            </a:endParaRPr>
          </a:p>
        </p:txBody>
      </p:sp>
      <p:sp>
        <p:nvSpPr>
          <p:cNvPr id="52229" name="Rectangle 6"/>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2230" name="Object 5"/>
          <p:cNvGraphicFramePr>
            <a:graphicFrameLocks noChangeAspect="1"/>
          </p:cNvGraphicFramePr>
          <p:nvPr/>
        </p:nvGraphicFramePr>
        <p:xfrm>
          <a:off x="533400" y="2514600"/>
          <a:ext cx="6172200" cy="1689100"/>
        </p:xfrm>
        <a:graphic>
          <a:graphicData uri="http://schemas.openxmlformats.org/presentationml/2006/ole">
            <mc:AlternateContent xmlns:mc="http://schemas.openxmlformats.org/markup-compatibility/2006">
              <mc:Choice xmlns:v="urn:schemas-microsoft-com:vml" Requires="v">
                <p:oleObj spid="_x0000_s52239" name="Equation" r:id="rId3" imgW="3340100" imgH="914400" progId="Equation.DSMT4">
                  <p:embed/>
                </p:oleObj>
              </mc:Choice>
              <mc:Fallback>
                <p:oleObj name="Equation" r:id="rId3" imgW="3340100" imgH="914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2514600"/>
                        <a:ext cx="61722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lstStyle/>
          <a:p>
            <a:pPr eaLnBrk="1" hangingPunct="1"/>
            <a:r>
              <a:rPr lang="en-US" altLang="en-US" sz="3200" smtClean="0">
                <a:latin typeface="Times New Roman" panose="02020603050405020304" pitchFamily="18" charset="0"/>
                <a:cs typeface="Times New Roman" panose="02020603050405020304" pitchFamily="18" charset="0"/>
              </a:rPr>
              <a:t>Total transformation</a:t>
            </a:r>
          </a:p>
        </p:txBody>
      </p:sp>
      <p:sp>
        <p:nvSpPr>
          <p:cNvPr id="53252" name="Rectangle 3"/>
          <p:cNvSpPr>
            <a:spLocks noGrp="1" noChangeArrowheads="1"/>
          </p:cNvSpPr>
          <p:nvPr>
            <p:ph idx="1"/>
          </p:nvPr>
        </p:nvSpPr>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total transformation between the base and the end of the robot is:</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5325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3254" name="Object 4"/>
          <p:cNvGraphicFramePr>
            <a:graphicFrameLocks noChangeAspect="1"/>
          </p:cNvGraphicFramePr>
          <p:nvPr/>
        </p:nvGraphicFramePr>
        <p:xfrm>
          <a:off x="914400" y="2743200"/>
          <a:ext cx="6477000" cy="723900"/>
        </p:xfrm>
        <a:graphic>
          <a:graphicData uri="http://schemas.openxmlformats.org/presentationml/2006/ole">
            <mc:AlternateContent xmlns:mc="http://schemas.openxmlformats.org/markup-compatibility/2006">
              <mc:Choice xmlns:v="urn:schemas-microsoft-com:vml" Requires="v">
                <p:oleObj spid="_x0000_s53263" name="Equation" r:id="rId3" imgW="2184400" imgH="241300" progId="Equation.DSMT4">
                  <p:embed/>
                </p:oleObj>
              </mc:Choice>
              <mc:Fallback>
                <p:oleObj name="Equation" r:id="rId3" imgW="2184400" imgH="2413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743200"/>
                        <a:ext cx="64770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1182688" y="1752600"/>
            <a:ext cx="7772400" cy="4379913"/>
          </a:xfrm>
        </p:spPr>
        <p:txBody>
          <a:bodyPr>
            <a:normAutofit/>
          </a:bodyPr>
          <a:lstStyle/>
          <a:p>
            <a:pPr eaLnBrk="1" hangingPunct="1">
              <a:buFont typeface="Wingdings" panose="05000000000000000000" pitchFamily="2" charset="2"/>
              <a:buNone/>
            </a:pPr>
            <a:endParaRPr lang="en-US" altLang="en-US" sz="2100" smtClean="0"/>
          </a:p>
          <a:p>
            <a:pPr eaLnBrk="1" hangingPunct="1">
              <a:buFont typeface="Wingdings" panose="05000000000000000000" pitchFamily="2" charset="2"/>
              <a:buNone/>
            </a:pPr>
            <a:endParaRPr lang="en-US" altLang="en-US" sz="2100" smtClean="0"/>
          </a:p>
          <a:p>
            <a:pPr eaLnBrk="1" hangingPunct="1">
              <a:buFont typeface="Wingdings" panose="05000000000000000000" pitchFamily="2" charset="2"/>
              <a:buNone/>
            </a:pPr>
            <a:endParaRPr lang="en-US" altLang="en-US" sz="2100" smtClean="0"/>
          </a:p>
          <a:p>
            <a:pPr eaLnBrk="1" hangingPunct="1">
              <a:buFont typeface="Wingdings" panose="05000000000000000000" pitchFamily="2" charset="2"/>
              <a:buNone/>
            </a:pPr>
            <a:endParaRPr lang="en-US" altLang="en-US" sz="2100" smtClean="0"/>
          </a:p>
          <a:p>
            <a:pPr eaLnBrk="1" hangingPunct="1">
              <a:buFont typeface="Wingdings" panose="05000000000000000000" pitchFamily="2" charset="2"/>
              <a:buNone/>
            </a:pPr>
            <a:endParaRPr lang="en-US" altLang="en-US" sz="2100" smtClean="0"/>
          </a:p>
          <a:p>
            <a:pPr eaLnBrk="1" hangingPunct="1">
              <a:buFont typeface="Wingdings" panose="05000000000000000000" pitchFamily="2" charset="2"/>
              <a:buNone/>
            </a:pPr>
            <a:endParaRPr lang="en-US" altLang="en-US" sz="2100" smtClean="0"/>
          </a:p>
          <a:p>
            <a:pPr eaLnBrk="1" hangingPunct="1">
              <a:buFont typeface="Wingdings" panose="05000000000000000000" pitchFamily="2" charset="2"/>
              <a:buNone/>
            </a:pPr>
            <a:endParaRPr lang="en-US" altLang="en-US" sz="2100" smtClean="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None/>
            </a:pPr>
            <a:endParaRPr lang="en-US" altLang="en-US" sz="2100" smtClean="0">
              <a:latin typeface="Times New Roman" panose="02020603050405020304" pitchFamily="18" charset="0"/>
              <a:cs typeface="Times New Roman" panose="02020603050405020304" pitchFamily="18" charset="0"/>
            </a:endParaRPr>
          </a:p>
          <a:p>
            <a:pPr eaLnBrk="1" hangingPunct="1">
              <a:buFont typeface="Wingdings" panose="05000000000000000000" pitchFamily="2" charset="2"/>
              <a:buNone/>
            </a:pPr>
            <a:r>
              <a:rPr lang="en-US" altLang="en-US" sz="2100" smtClean="0">
                <a:latin typeface="Times New Roman" panose="02020603050405020304" pitchFamily="18" charset="0"/>
                <a:cs typeface="Times New Roman" panose="02020603050405020304" pitchFamily="18" charset="0"/>
              </a:rPr>
              <a:t>                               A parallel mechanism</a:t>
            </a:r>
          </a:p>
        </p:txBody>
      </p:sp>
      <p:sp>
        <p:nvSpPr>
          <p:cNvPr id="819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pic>
        <p:nvPicPr>
          <p:cNvPr id="8197" name="Picture 6" descr="Render2_Parallel_FullExten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4838" y="1828800"/>
            <a:ext cx="2344737"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5"/>
          <p:cNvSpPr>
            <a:spLocks noGrp="1" noChangeArrowheads="1"/>
          </p:cNvSpPr>
          <p:nvPr>
            <p:ph type="title"/>
          </p:nvPr>
        </p:nvSpPr>
        <p:spPr>
          <a:noFill/>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D-H representation</a:t>
            </a:r>
          </a:p>
        </p:txBody>
      </p:sp>
      <p:sp>
        <p:nvSpPr>
          <p:cNvPr id="54275" name="AutoShape 3"/>
          <p:cNvSpPr>
            <a:spLocks noGrp="1" noChangeAspect="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A parameters table may look like:</a:t>
            </a:r>
          </a:p>
        </p:txBody>
      </p:sp>
      <p:pic>
        <p:nvPicPr>
          <p:cNvPr id="5427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590800"/>
            <a:ext cx="5029200" cy="273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6"/>
          <p:cNvSpPr>
            <a:spLocks noGrp="1" noChangeArrowheads="1"/>
          </p:cNvSpPr>
          <p:nvPr>
            <p:ph type="title"/>
          </p:nvPr>
        </p:nvSpPr>
        <p:spPr>
          <a:noFill/>
        </p:spPr>
        <p:txBody>
          <a:bodyPr/>
          <a:lstStyle/>
          <a:p>
            <a:pPr eaLnBrk="1" hangingPunct="1"/>
            <a:r>
              <a:rPr lang="en-US" altLang="en-US" sz="3200" b="0" smtClean="0">
                <a:latin typeface="Times New Roman" panose="02020603050405020304" pitchFamily="18" charset="0"/>
                <a:cs typeface="Times New Roman" panose="02020603050405020304" pitchFamily="18" charset="0"/>
              </a:rPr>
              <a:t>D-H representation</a:t>
            </a:r>
          </a:p>
        </p:txBody>
      </p:sp>
      <p:sp>
        <p:nvSpPr>
          <p:cNvPr id="55299" name="Rectangle 3"/>
          <p:cNvSpPr>
            <a:spLocks noGrp="1" noChangeArrowheads="1"/>
          </p:cNvSpPr>
          <p:nvPr>
            <p:ph idx="1"/>
          </p:nvPr>
        </p:nvSpPr>
        <p:spPr>
          <a:xfrm>
            <a:off x="457200" y="1752600"/>
            <a:ext cx="8229600" cy="4411663"/>
          </a:xfrm>
        </p:spPr>
        <p:txBody>
          <a:bodyPr/>
          <a:lstStyle/>
          <a:p>
            <a:pPr eaLnBrk="1" hangingPunct="1"/>
            <a:r>
              <a:rPr lang="en-US" altLang="en-US" smtClean="0">
                <a:latin typeface="Times New Roman" panose="02020603050405020304" pitchFamily="18" charset="0"/>
                <a:cs typeface="Times New Roman" panose="02020603050405020304" pitchFamily="18" charset="0"/>
              </a:rPr>
              <a:t>Example: A simple 6-axis robot</a:t>
            </a:r>
            <a:r>
              <a:rPr lang="en-US" altLang="en-US" smtClean="0"/>
              <a:t> </a:t>
            </a:r>
          </a:p>
        </p:txBody>
      </p:sp>
      <p:sp>
        <p:nvSpPr>
          <p:cNvPr id="5530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5302" name="Rectangle 8"/>
          <p:cNvSpPr>
            <a:spLocks noChangeArrowheads="1"/>
          </p:cNvSpPr>
          <p:nvPr/>
        </p:nvSpPr>
        <p:spPr bwMode="auto">
          <a:xfrm>
            <a:off x="0" y="18780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5303" name="Object 7"/>
          <p:cNvGraphicFramePr>
            <a:graphicFrameLocks noChangeAspect="1"/>
          </p:cNvGraphicFramePr>
          <p:nvPr/>
        </p:nvGraphicFramePr>
        <p:xfrm>
          <a:off x="990600" y="2362200"/>
          <a:ext cx="7010400" cy="4019550"/>
        </p:xfrm>
        <a:graphic>
          <a:graphicData uri="http://schemas.openxmlformats.org/presentationml/2006/ole">
            <mc:AlternateContent xmlns:mc="http://schemas.openxmlformats.org/markup-compatibility/2006">
              <mc:Choice xmlns:v="urn:schemas-microsoft-com:vml" Requires="v">
                <p:oleObj spid="_x0000_s55312" name="VISIO" r:id="rId3" imgW="5412960" imgH="3102480" progId="Visio.Drawing.6">
                  <p:embed/>
                </p:oleObj>
              </mc:Choice>
              <mc:Fallback>
                <p:oleObj name="VISIO" r:id="rId3" imgW="5412960" imgH="3102480" progId="Visio.Drawing.6">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2362200"/>
                        <a:ext cx="7010400" cy="401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ChangeArrowheads="1"/>
          </p:cNvSpPr>
          <p:nvPr>
            <p:ph type="title"/>
          </p:nvPr>
        </p:nvSpPr>
        <p:spPr/>
        <p:txBody>
          <a:bodyPr/>
          <a:lstStyle/>
          <a:p>
            <a:pPr eaLnBrk="1" hangingPunct="1"/>
            <a:r>
              <a:rPr lang="en-US" altLang="en-US" sz="3000" smtClean="0">
                <a:latin typeface="Times New Roman" panose="02020603050405020304" pitchFamily="18" charset="0"/>
                <a:cs typeface="Times New Roman" panose="02020603050405020304" pitchFamily="18" charset="0"/>
              </a:rPr>
              <a:t>Parameters table</a:t>
            </a:r>
          </a:p>
        </p:txBody>
      </p:sp>
      <p:sp>
        <p:nvSpPr>
          <p:cNvPr id="56324" name="Rectangle 3"/>
          <p:cNvSpPr>
            <a:spLocks noGrp="1" noChangeArrowheads="1"/>
          </p:cNvSpPr>
          <p:nvPr>
            <p:ph idx="1"/>
          </p:nvPr>
        </p:nvSpPr>
        <p:spPr/>
        <p:txBody>
          <a:bodyPr/>
          <a:lstStyle/>
          <a:p>
            <a:pPr eaLnBrk="1" hangingPunct="1"/>
            <a:r>
              <a:rPr lang="en-US" altLang="en-US" smtClean="0"/>
              <a:t> </a:t>
            </a:r>
          </a:p>
        </p:txBody>
      </p:sp>
      <p:pic>
        <p:nvPicPr>
          <p:cNvPr id="5632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2438400"/>
            <a:ext cx="4702175" cy="2944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a:noFill/>
        </p:spPr>
        <p:txBody>
          <a:bodyPr/>
          <a:lstStyle/>
          <a:p>
            <a:pPr eaLnBrk="1" hangingPunct="1"/>
            <a:r>
              <a:rPr lang="en-US" altLang="en-US" b="0" smtClean="0">
                <a:latin typeface="Times New Roman" panose="02020603050405020304" pitchFamily="18" charset="0"/>
                <a:cs typeface="Times New Roman" panose="02020603050405020304" pitchFamily="18" charset="0"/>
              </a:rPr>
              <a:t>Inverse kinematic equations</a:t>
            </a:r>
          </a:p>
        </p:txBody>
      </p:sp>
      <p:sp>
        <p:nvSpPr>
          <p:cNvPr id="57347" name="Rectangle 3"/>
          <p:cNvSpPr>
            <a:spLocks noGrp="1" noChangeArrowheads="1"/>
          </p:cNvSpPr>
          <p:nvPr>
            <p:ph idx="1"/>
          </p:nvPr>
        </p:nvSpPr>
        <p:spPr/>
        <p:txBody>
          <a:bodyPr/>
          <a:lstStyle/>
          <a:p>
            <a:pPr eaLnBrk="1" hangingPunct="1">
              <a:lnSpc>
                <a:spcPct val="90000"/>
              </a:lnSpc>
            </a:pPr>
            <a:r>
              <a:rPr lang="en-US" altLang="en-US" smtClean="0">
                <a:latin typeface="Times New Roman" panose="02020603050405020304" pitchFamily="18" charset="0"/>
                <a:cs typeface="Times New Roman" panose="02020603050405020304" pitchFamily="18" charset="0"/>
              </a:rPr>
              <a:t>Find a set of equations that allow determination of joint values from desired position and orientation information.</a:t>
            </a:r>
          </a:p>
          <a:p>
            <a:pPr eaLnBrk="1" hangingPunct="1">
              <a:lnSpc>
                <a:spcPct val="90000"/>
              </a:lnSpc>
            </a:pPr>
            <a:r>
              <a:rPr lang="en-US" altLang="en-US" smtClean="0">
                <a:latin typeface="Times New Roman" panose="02020603050405020304" pitchFamily="18" charset="0"/>
                <a:cs typeface="Times New Roman" panose="02020603050405020304" pitchFamily="18" charset="0"/>
              </a:rPr>
              <a:t>Each robot has a different solution.</a:t>
            </a:r>
          </a:p>
          <a:p>
            <a:pPr eaLnBrk="1" hangingPunct="1">
              <a:lnSpc>
                <a:spcPct val="90000"/>
              </a:lnSpc>
            </a:pPr>
            <a:r>
              <a:rPr lang="en-US" altLang="en-US" smtClean="0">
                <a:latin typeface="Times New Roman" panose="02020603050405020304" pitchFamily="18" charset="0"/>
                <a:cs typeface="Times New Roman" panose="02020603050405020304" pitchFamily="18" charset="0"/>
              </a:rPr>
              <a:t>It may be necessary to use different approaches for each robot.</a:t>
            </a:r>
          </a:p>
          <a:p>
            <a:pPr eaLnBrk="1" hangingPunct="1">
              <a:lnSpc>
                <a:spcPct val="90000"/>
              </a:lnSpc>
            </a:pPr>
            <a:r>
              <a:rPr lang="en-US" altLang="en-US" smtClean="0">
                <a:latin typeface="Times New Roman" panose="02020603050405020304" pitchFamily="18" charset="0"/>
                <a:cs typeface="Times New Roman" panose="02020603050405020304" pitchFamily="18" charset="0"/>
              </a:rPr>
              <a:t>This usually requires pre-multiplication of transformation matrices by inverse of individual </a:t>
            </a:r>
            <a:r>
              <a:rPr lang="en-US" altLang="en-US" i="1" smtClean="0">
                <a:latin typeface="Times New Roman" panose="02020603050405020304" pitchFamily="18" charset="0"/>
                <a:cs typeface="Times New Roman" panose="02020603050405020304" pitchFamily="18" charset="0"/>
              </a:rPr>
              <a:t>A</a:t>
            </a:r>
            <a:r>
              <a:rPr lang="en-US" altLang="en-US" smtClean="0">
                <a:latin typeface="Times New Roman" panose="02020603050405020304" pitchFamily="18" charset="0"/>
                <a:cs typeface="Times New Roman" panose="02020603050405020304" pitchFamily="18" charset="0"/>
              </a:rPr>
              <a:t> matrices, squaring of terms, divisions, and so on.</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3"/>
          <p:cNvSpPr>
            <a:spLocks noGrp="1" noChangeArrowheads="1"/>
          </p:cNvSpPr>
          <p:nvPr>
            <p:ph type="title"/>
          </p:nvPr>
        </p:nvSpPr>
        <p:spPr>
          <a:xfrm>
            <a:off x="457200" y="152400"/>
            <a:ext cx="7543800" cy="1295400"/>
          </a:xfrm>
          <a:noFill/>
        </p:spPr>
        <p:txBody>
          <a:bodyPr/>
          <a:lstStyle/>
          <a:p>
            <a:pPr eaLnBrk="1" hangingPunct="1"/>
            <a:r>
              <a:rPr lang="en-US" altLang="en-US" b="0" smtClean="0">
                <a:latin typeface="Times New Roman" panose="02020603050405020304" pitchFamily="18" charset="0"/>
                <a:cs typeface="Times New Roman" panose="02020603050405020304" pitchFamily="18" charset="0"/>
              </a:rPr>
              <a:t>Inverse kinematic equations</a:t>
            </a:r>
          </a:p>
        </p:txBody>
      </p:sp>
      <p:sp>
        <p:nvSpPr>
          <p:cNvPr id="58371" name="Rectangle 2"/>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The total transformation is:</a:t>
            </a: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p:txBody>
      </p:sp>
      <p:sp>
        <p:nvSpPr>
          <p:cNvPr id="5837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8374" name="Rectangle 6"/>
          <p:cNvSpPr>
            <a:spLocks noChangeArrowheads="1"/>
          </p:cNvSpPr>
          <p:nvPr/>
        </p:nvSpPr>
        <p:spPr bwMode="auto">
          <a:xfrm>
            <a:off x="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837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837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8377"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8378" name="Object 12"/>
          <p:cNvGraphicFramePr>
            <a:graphicFrameLocks noChangeAspect="1"/>
          </p:cNvGraphicFramePr>
          <p:nvPr/>
        </p:nvGraphicFramePr>
        <p:xfrm>
          <a:off x="609600" y="2895600"/>
          <a:ext cx="8229600" cy="2930525"/>
        </p:xfrm>
        <a:graphic>
          <a:graphicData uri="http://schemas.openxmlformats.org/presentationml/2006/ole">
            <mc:AlternateContent xmlns:mc="http://schemas.openxmlformats.org/markup-compatibility/2006">
              <mc:Choice xmlns:v="urn:schemas-microsoft-com:vml" Requires="v">
                <p:oleObj spid="_x0000_s58387" name="Equation" r:id="rId3" imgW="5930900" imgH="2108200" progId="Equation.DSMT4">
                  <p:embed/>
                </p:oleObj>
              </mc:Choice>
              <mc:Fallback>
                <p:oleObj name="Equation" r:id="rId3" imgW="5930900" imgH="2108200" progId="Equation.DSMT4">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2895600"/>
                        <a:ext cx="8229600" cy="293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Grp="1" noChangeArrowheads="1"/>
          </p:cNvSpPr>
          <p:nvPr>
            <p:ph type="title"/>
          </p:nvPr>
        </p:nvSpPr>
        <p:spPr>
          <a:noFill/>
        </p:spPr>
        <p:txBody>
          <a:bodyPr/>
          <a:lstStyle/>
          <a:p>
            <a:pPr eaLnBrk="1" hangingPunct="1"/>
            <a:r>
              <a:rPr lang="en-US" altLang="en-US" b="0" smtClean="0">
                <a:latin typeface="Times New Roman" panose="02020603050405020304" pitchFamily="18" charset="0"/>
                <a:cs typeface="Times New Roman" panose="02020603050405020304" pitchFamily="18" charset="0"/>
              </a:rPr>
              <a:t>Inverse kinematic equations</a:t>
            </a:r>
          </a:p>
        </p:txBody>
      </p:sp>
      <p:sp>
        <p:nvSpPr>
          <p:cNvPr id="59395"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For the shown example, the following may be found:</a:t>
            </a: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where                           and </a:t>
            </a:r>
          </a:p>
        </p:txBody>
      </p:sp>
      <p:sp>
        <p:nvSpPr>
          <p:cNvPr id="5939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9398" name="Object 5"/>
          <p:cNvGraphicFramePr>
            <a:graphicFrameLocks noChangeAspect="1"/>
          </p:cNvGraphicFramePr>
          <p:nvPr/>
        </p:nvGraphicFramePr>
        <p:xfrm>
          <a:off x="914400" y="2905125"/>
          <a:ext cx="3962400" cy="865188"/>
        </p:xfrm>
        <a:graphic>
          <a:graphicData uri="http://schemas.openxmlformats.org/presentationml/2006/ole">
            <mc:AlternateContent xmlns:mc="http://schemas.openxmlformats.org/markup-compatibility/2006">
              <mc:Choice xmlns:v="urn:schemas-microsoft-com:vml" Requires="v">
                <p:oleObj spid="_x0000_s59437" name="Equation" r:id="rId3" imgW="2222500" imgH="482600" progId="Equation.DSMT4">
                  <p:embed/>
                </p:oleObj>
              </mc:Choice>
              <mc:Fallback>
                <p:oleObj name="Equation" r:id="rId3" imgW="2222500" imgH="4826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905125"/>
                        <a:ext cx="3962400"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9399" name="Rectangle 8"/>
          <p:cNvSpPr>
            <a:spLocks noChangeArrowheads="1"/>
          </p:cNvSpPr>
          <p:nvPr/>
        </p:nvSpPr>
        <p:spPr bwMode="auto">
          <a:xfrm>
            <a:off x="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9400" name="Object 7"/>
          <p:cNvGraphicFramePr>
            <a:graphicFrameLocks noChangeAspect="1"/>
          </p:cNvGraphicFramePr>
          <p:nvPr/>
        </p:nvGraphicFramePr>
        <p:xfrm>
          <a:off x="914400" y="3821113"/>
          <a:ext cx="5943600" cy="846137"/>
        </p:xfrm>
        <a:graphic>
          <a:graphicData uri="http://schemas.openxmlformats.org/presentationml/2006/ole">
            <mc:AlternateContent xmlns:mc="http://schemas.openxmlformats.org/markup-compatibility/2006">
              <mc:Choice xmlns:v="urn:schemas-microsoft-com:vml" Requires="v">
                <p:oleObj spid="_x0000_s59438" name="Equation" r:id="rId5" imgW="3276600" imgH="469900" progId="Equation.DSMT4">
                  <p:embed/>
                </p:oleObj>
              </mc:Choice>
              <mc:Fallback>
                <p:oleObj name="Equation" r:id="rId5" imgW="3276600" imgH="4699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3821113"/>
                        <a:ext cx="5943600" cy="84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9401"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9402" name="Object 9"/>
          <p:cNvGraphicFramePr>
            <a:graphicFrameLocks noChangeAspect="1"/>
          </p:cNvGraphicFramePr>
          <p:nvPr/>
        </p:nvGraphicFramePr>
        <p:xfrm>
          <a:off x="1905000" y="4953000"/>
          <a:ext cx="1752600" cy="571500"/>
        </p:xfrm>
        <a:graphic>
          <a:graphicData uri="http://schemas.openxmlformats.org/presentationml/2006/ole">
            <mc:AlternateContent xmlns:mc="http://schemas.openxmlformats.org/markup-compatibility/2006">
              <mc:Choice xmlns:v="urn:schemas-microsoft-com:vml" Requires="v">
                <p:oleObj spid="_x0000_s59439" name="Equation" r:id="rId7" imgW="901309" imgH="291973" progId="Equation.DSMT4">
                  <p:embed/>
                </p:oleObj>
              </mc:Choice>
              <mc:Fallback>
                <p:oleObj name="Equation" r:id="rId7" imgW="901309" imgH="291973"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4953000"/>
                        <a:ext cx="1752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9403"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59404" name="Object 11"/>
          <p:cNvGraphicFramePr>
            <a:graphicFrameLocks noChangeAspect="1"/>
          </p:cNvGraphicFramePr>
          <p:nvPr/>
        </p:nvGraphicFramePr>
        <p:xfrm>
          <a:off x="5029200" y="4724400"/>
          <a:ext cx="1828800" cy="944563"/>
        </p:xfrm>
        <a:graphic>
          <a:graphicData uri="http://schemas.openxmlformats.org/presentationml/2006/ole">
            <mc:AlternateContent xmlns:mc="http://schemas.openxmlformats.org/markup-compatibility/2006">
              <mc:Choice xmlns:v="urn:schemas-microsoft-com:vml" Requires="v">
                <p:oleObj spid="_x0000_s59440" name="Equation" r:id="rId9" imgW="825500" imgH="431800" progId="Equation.DSMT4">
                  <p:embed/>
                </p:oleObj>
              </mc:Choice>
              <mc:Fallback>
                <p:oleObj name="Equation" r:id="rId9" imgW="825500" imgH="4318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9200" y="4724400"/>
                        <a:ext cx="182880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4"/>
          <p:cNvSpPr>
            <a:spLocks noGrp="1" noChangeArrowheads="1"/>
          </p:cNvSpPr>
          <p:nvPr>
            <p:ph type="title"/>
          </p:nvPr>
        </p:nvSpPr>
        <p:spPr>
          <a:noFill/>
        </p:spPr>
        <p:txBody>
          <a:bodyPr/>
          <a:lstStyle/>
          <a:p>
            <a:pPr eaLnBrk="1" hangingPunct="1"/>
            <a:r>
              <a:rPr lang="en-US" altLang="en-US" b="0" smtClean="0">
                <a:latin typeface="Times New Roman" panose="02020603050405020304" pitchFamily="18" charset="0"/>
                <a:cs typeface="Times New Roman" panose="02020603050405020304" pitchFamily="18" charset="0"/>
              </a:rPr>
              <a:t>Inverse kinematic equations: cont.</a:t>
            </a:r>
          </a:p>
        </p:txBody>
      </p:sp>
      <p:sp>
        <p:nvSpPr>
          <p:cNvPr id="60419" name="Rectangle 3"/>
          <p:cNvSpPr>
            <a:spLocks noGrp="1" noChangeArrowheads="1"/>
          </p:cNvSpPr>
          <p:nvPr>
            <p:ph idx="1"/>
          </p:nvPr>
        </p:nvSpPr>
        <p:spPr/>
        <p:txBody>
          <a:bodyPr/>
          <a:lstStyle/>
          <a:p>
            <a:pPr eaLnBrk="1" hangingPunct="1">
              <a:buFont typeface="Wingdings" panose="05000000000000000000" pitchFamily="2" charset="2"/>
              <a:buNone/>
            </a:pPr>
            <a:r>
              <a:rPr lang="en-US" altLang="en-US" smtClean="0"/>
              <a:t>                             </a:t>
            </a:r>
          </a:p>
        </p:txBody>
      </p:sp>
      <p:sp>
        <p:nvSpPr>
          <p:cNvPr id="6042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0422" name="Object 5"/>
          <p:cNvGraphicFramePr>
            <a:graphicFrameLocks noChangeAspect="1"/>
          </p:cNvGraphicFramePr>
          <p:nvPr/>
        </p:nvGraphicFramePr>
        <p:xfrm>
          <a:off x="685800" y="1752600"/>
          <a:ext cx="4953000" cy="838200"/>
        </p:xfrm>
        <a:graphic>
          <a:graphicData uri="http://schemas.openxmlformats.org/presentationml/2006/ole">
            <mc:AlternateContent xmlns:mc="http://schemas.openxmlformats.org/markup-compatibility/2006">
              <mc:Choice xmlns:v="urn:schemas-microsoft-com:vml" Requires="v">
                <p:oleObj spid="_x0000_s60471" name="Equation" r:id="rId3" imgW="2984500" imgH="508000" progId="Equation.DSMT4">
                  <p:embed/>
                </p:oleObj>
              </mc:Choice>
              <mc:Fallback>
                <p:oleObj name="Equation" r:id="rId3" imgW="2984500" imgH="508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52600"/>
                        <a:ext cx="4953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23" name="Rectangle 8"/>
          <p:cNvSpPr>
            <a:spLocks noChangeArrowheads="1"/>
          </p:cNvSpPr>
          <p:nvPr/>
        </p:nvSpPr>
        <p:spPr bwMode="auto">
          <a:xfrm>
            <a:off x="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0424" name="Object 7"/>
          <p:cNvGraphicFramePr>
            <a:graphicFrameLocks noChangeAspect="1"/>
          </p:cNvGraphicFramePr>
          <p:nvPr/>
        </p:nvGraphicFramePr>
        <p:xfrm>
          <a:off x="609600" y="2895600"/>
          <a:ext cx="6477000" cy="795338"/>
        </p:xfrm>
        <a:graphic>
          <a:graphicData uri="http://schemas.openxmlformats.org/presentationml/2006/ole">
            <mc:AlternateContent xmlns:mc="http://schemas.openxmlformats.org/markup-compatibility/2006">
              <mc:Choice xmlns:v="urn:schemas-microsoft-com:vml" Requires="v">
                <p:oleObj spid="_x0000_s60472" name="Equation" r:id="rId5" imgW="3797300" imgH="469900" progId="Equation.DSMT4">
                  <p:embed/>
                </p:oleObj>
              </mc:Choice>
              <mc:Fallback>
                <p:oleObj name="Equation" r:id="rId5" imgW="3797300" imgH="4699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895600"/>
                        <a:ext cx="6477000"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25" name="Rectangle 10"/>
          <p:cNvSpPr>
            <a:spLocks noChangeArrowheads="1"/>
          </p:cNvSpPr>
          <p:nvPr/>
        </p:nvSpPr>
        <p:spPr bwMode="auto">
          <a:xfrm>
            <a:off x="0" y="3314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0426" name="Object 9"/>
          <p:cNvGraphicFramePr>
            <a:graphicFrameLocks noChangeAspect="1"/>
          </p:cNvGraphicFramePr>
          <p:nvPr/>
        </p:nvGraphicFramePr>
        <p:xfrm>
          <a:off x="762000" y="3902075"/>
          <a:ext cx="2286000" cy="490538"/>
        </p:xfrm>
        <a:graphic>
          <a:graphicData uri="http://schemas.openxmlformats.org/presentationml/2006/ole">
            <mc:AlternateContent xmlns:mc="http://schemas.openxmlformats.org/markup-compatibility/2006">
              <mc:Choice xmlns:v="urn:schemas-microsoft-com:vml" Requires="v">
                <p:oleObj spid="_x0000_s60473" name="Equation" r:id="rId7" imgW="1066800" imgH="228600" progId="Equation.DSMT4">
                  <p:embed/>
                </p:oleObj>
              </mc:Choice>
              <mc:Fallback>
                <p:oleObj name="Equation" r:id="rId7" imgW="1066800" imgH="228600" progId="Equation.DSMT4">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3902075"/>
                        <a:ext cx="2286000"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27" name="Rectangle 12"/>
          <p:cNvSpPr>
            <a:spLocks noChangeArrowheads="1"/>
          </p:cNvSpPr>
          <p:nvPr/>
        </p:nvSpPr>
        <p:spPr bwMode="auto">
          <a:xfrm>
            <a:off x="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0428" name="Object 11"/>
          <p:cNvGraphicFramePr>
            <a:graphicFrameLocks noChangeAspect="1"/>
          </p:cNvGraphicFramePr>
          <p:nvPr/>
        </p:nvGraphicFramePr>
        <p:xfrm>
          <a:off x="838200" y="4572000"/>
          <a:ext cx="3276600" cy="695325"/>
        </p:xfrm>
        <a:graphic>
          <a:graphicData uri="http://schemas.openxmlformats.org/presentationml/2006/ole">
            <mc:AlternateContent xmlns:mc="http://schemas.openxmlformats.org/markup-compatibility/2006">
              <mc:Choice xmlns:v="urn:schemas-microsoft-com:vml" Requires="v">
                <p:oleObj spid="_x0000_s60474" name="Equation" r:id="rId9" imgW="2197100" imgH="469900" progId="Equation.DSMT4">
                  <p:embed/>
                </p:oleObj>
              </mc:Choice>
              <mc:Fallback>
                <p:oleObj name="Equation" r:id="rId9" imgW="2197100" imgH="469900" progId="Equation.DSMT4">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38200" y="4572000"/>
                        <a:ext cx="32766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29" name="Rectangle 14"/>
          <p:cNvSpPr>
            <a:spLocks noChangeArrowheads="1"/>
          </p:cNvSpPr>
          <p:nvPr/>
        </p:nvSpPr>
        <p:spPr bwMode="auto">
          <a:xfrm>
            <a:off x="0" y="31956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0430" name="Object 13"/>
          <p:cNvGraphicFramePr>
            <a:graphicFrameLocks noChangeAspect="1"/>
          </p:cNvGraphicFramePr>
          <p:nvPr/>
        </p:nvGraphicFramePr>
        <p:xfrm>
          <a:off x="838200" y="5257800"/>
          <a:ext cx="4114800" cy="842963"/>
        </p:xfrm>
        <a:graphic>
          <a:graphicData uri="http://schemas.openxmlformats.org/presentationml/2006/ole">
            <mc:AlternateContent xmlns:mc="http://schemas.openxmlformats.org/markup-compatibility/2006">
              <mc:Choice xmlns:v="urn:schemas-microsoft-com:vml" Requires="v">
                <p:oleObj spid="_x0000_s60475" name="Equation" r:id="rId11" imgW="2273300" imgH="469900" progId="Equation.DSMT4">
                  <p:embed/>
                </p:oleObj>
              </mc:Choice>
              <mc:Fallback>
                <p:oleObj name="Equation" r:id="rId11" imgW="2273300" imgH="469900" progId="Equation.DSMT4">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200" y="5257800"/>
                        <a:ext cx="4114800" cy="84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Inverse kinematic programming of robots</a:t>
            </a:r>
            <a:r>
              <a:rPr lang="en-US" altLang="en-US" smtClean="0"/>
              <a:t> </a:t>
            </a:r>
          </a:p>
        </p:txBody>
      </p:sp>
      <p:sp>
        <p:nvSpPr>
          <p:cNvPr id="61444" name="Rectangle 3"/>
          <p:cNvSpPr>
            <a:spLocks noGrp="1" noChangeArrowheads="1"/>
          </p:cNvSpPr>
          <p:nvPr>
            <p:ph idx="1"/>
          </p:nvPr>
        </p:nvSpPr>
        <p:spPr>
          <a:xfrm>
            <a:off x="457200" y="1752600"/>
            <a:ext cx="8229600" cy="4411663"/>
          </a:xfrm>
        </p:spPr>
        <p:txBody>
          <a:bodyPr/>
          <a:lstStyle/>
          <a:p>
            <a:pPr eaLnBrk="1" hangingPunct="1">
              <a:buFont typeface="Wingdings" panose="05000000000000000000" pitchFamily="2" charset="2"/>
              <a:buNone/>
            </a:pPr>
            <a:r>
              <a:rPr lang="en-US" altLang="en-US" smtClean="0"/>
              <a:t> </a:t>
            </a:r>
          </a:p>
        </p:txBody>
      </p:sp>
      <p:sp>
        <p:nvSpPr>
          <p:cNvPr id="6144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446" name="Rectangle 7"/>
          <p:cNvSpPr>
            <a:spLocks noChangeArrowheads="1"/>
          </p:cNvSpPr>
          <p:nvPr/>
        </p:nvSpPr>
        <p:spPr bwMode="auto">
          <a:xfrm>
            <a:off x="0" y="22336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1447" name="Object 6"/>
          <p:cNvGraphicFramePr>
            <a:graphicFrameLocks noChangeAspect="1"/>
          </p:cNvGraphicFramePr>
          <p:nvPr/>
        </p:nvGraphicFramePr>
        <p:xfrm>
          <a:off x="685800" y="2209800"/>
          <a:ext cx="6934200" cy="3605213"/>
        </p:xfrm>
        <a:graphic>
          <a:graphicData uri="http://schemas.openxmlformats.org/presentationml/2006/ole">
            <mc:AlternateContent xmlns:mc="http://schemas.openxmlformats.org/markup-compatibility/2006">
              <mc:Choice xmlns:v="urn:schemas-microsoft-com:vml" Requires="v">
                <p:oleObj spid="_x0000_s61456" name="VISIO" r:id="rId3" imgW="4600440" imgH="2390760" progId="Visio.Drawing.6">
                  <p:embed/>
                </p:oleObj>
              </mc:Choice>
              <mc:Fallback>
                <p:oleObj name="VISIO" r:id="rId3" imgW="4600440" imgH="2390760"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209800"/>
                        <a:ext cx="6934200" cy="360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Dual-arm cooperating robots</a:t>
            </a:r>
          </a:p>
        </p:txBody>
      </p:sp>
      <p:sp>
        <p:nvSpPr>
          <p:cNvPr id="62468" name="Rectangle 3"/>
          <p:cNvSpPr>
            <a:spLocks noGrp="1" noChangeArrowheads="1"/>
          </p:cNvSpPr>
          <p:nvPr>
            <p:ph idx="1"/>
          </p:nvPr>
        </p:nvSpPr>
        <p:spPr/>
        <p:txBody>
          <a:bodyPr>
            <a:normAutofit/>
          </a:bodyPr>
          <a:lstStyle/>
          <a:p>
            <a:pPr eaLnBrk="1" hangingPunct="1"/>
            <a:r>
              <a:rPr lang="en-US" altLang="en-US" smtClean="0">
                <a:latin typeface="Times New Roman" panose="02020603050405020304" pitchFamily="18" charset="0"/>
                <a:cs typeface="Times New Roman" panose="02020603050405020304" pitchFamily="18" charset="0"/>
              </a:rPr>
              <a:t>Robots that work together or robots with two arms.</a:t>
            </a: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endParaRPr lang="en-US" altLang="en-US" smtClean="0">
              <a:latin typeface="Times New Roman" panose="02020603050405020304" pitchFamily="18" charset="0"/>
              <a:cs typeface="Times New Roman" panose="02020603050405020304" pitchFamily="18" charset="0"/>
            </a:endParaRPr>
          </a:p>
          <a:p>
            <a:pPr eaLnBrk="1" hangingPunct="1"/>
            <a:r>
              <a:rPr lang="en-US" altLang="en-US" sz="1200" smtClean="0">
                <a:latin typeface="Times New Roman" panose="02020603050405020304" pitchFamily="18" charset="0"/>
                <a:cs typeface="Times New Roman" panose="02020603050405020304" pitchFamily="18" charset="0"/>
              </a:rPr>
              <a:t>Courtesy of Yaskawa Electric.</a:t>
            </a:r>
          </a:p>
        </p:txBody>
      </p:sp>
      <p:sp>
        <p:nvSpPr>
          <p:cNvPr id="6246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pic>
        <p:nvPicPr>
          <p:cNvPr id="62470" name="Picture 6"/>
          <p:cNvPicPr>
            <a:picLocks noChangeAspect="1" noChangeArrowheads="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914400" y="2722563"/>
            <a:ext cx="342900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1" name="Picture 7"/>
          <p:cNvPicPr>
            <a:picLocks noChangeAspect="1" noChangeArrowheads="1"/>
          </p:cNvPicPr>
          <p:nvPr/>
        </p:nvPicPr>
        <p:blipFill>
          <a:blip r:embed="rId3">
            <a:grayscl/>
            <a:extLst>
              <a:ext uri="{28A0092B-C50C-407E-A947-70E740481C1C}">
                <a14:useLocalDpi xmlns:a14="http://schemas.microsoft.com/office/drawing/2010/main" val="0"/>
              </a:ext>
            </a:extLst>
          </a:blip>
          <a:srcRect t="2739"/>
          <a:stretch>
            <a:fillRect/>
          </a:stretch>
        </p:blipFill>
        <p:spPr bwMode="auto">
          <a:xfrm>
            <a:off x="4876800" y="3392488"/>
            <a:ext cx="3544888"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Loop equations:</a:t>
            </a:r>
          </a:p>
        </p:txBody>
      </p:sp>
      <p:sp>
        <p:nvSpPr>
          <p:cNvPr id="6349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3494" name="Rectangle 7"/>
          <p:cNvSpPr>
            <a:spLocks noChangeArrowheads="1"/>
          </p:cNvSpPr>
          <p:nvPr/>
        </p:nvSpPr>
        <p:spPr bwMode="auto">
          <a:xfrm>
            <a:off x="0" y="21764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3495" name="Object 6"/>
          <p:cNvGraphicFramePr>
            <a:graphicFrameLocks noChangeAspect="1"/>
          </p:cNvGraphicFramePr>
          <p:nvPr/>
        </p:nvGraphicFramePr>
        <p:xfrm>
          <a:off x="2514600" y="2209800"/>
          <a:ext cx="5837238" cy="2506663"/>
        </p:xfrm>
        <a:graphic>
          <a:graphicData uri="http://schemas.openxmlformats.org/presentationml/2006/ole">
            <mc:AlternateContent xmlns:mc="http://schemas.openxmlformats.org/markup-compatibility/2006">
              <mc:Choice xmlns:v="urn:schemas-microsoft-com:vml" Requires="v">
                <p:oleObj spid="_x0000_s63524" name="VISIO" r:id="rId3" imgW="5836320" imgH="2506320" progId="Visio.Drawing.6">
                  <p:embed/>
                </p:oleObj>
              </mc:Choice>
              <mc:Fallback>
                <p:oleObj name="VISIO" r:id="rId3" imgW="5836320" imgH="2506320"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2209800"/>
                        <a:ext cx="5837238" cy="250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3496" name="Rectangle 9"/>
          <p:cNvSpPr>
            <a:spLocks noChangeArrowheads="1"/>
          </p:cNvSpPr>
          <p:nvPr/>
        </p:nvSpPr>
        <p:spPr bwMode="auto">
          <a:xfrm>
            <a:off x="0" y="3306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3497" name="Object 8"/>
          <p:cNvGraphicFramePr>
            <a:graphicFrameLocks noChangeAspect="1"/>
          </p:cNvGraphicFramePr>
          <p:nvPr/>
        </p:nvGraphicFramePr>
        <p:xfrm>
          <a:off x="762000" y="5029200"/>
          <a:ext cx="4572000" cy="476250"/>
        </p:xfrm>
        <a:graphic>
          <a:graphicData uri="http://schemas.openxmlformats.org/presentationml/2006/ole">
            <mc:AlternateContent xmlns:mc="http://schemas.openxmlformats.org/markup-compatibility/2006">
              <mc:Choice xmlns:v="urn:schemas-microsoft-com:vml" Requires="v">
                <p:oleObj spid="_x0000_s63525" name="Equation" r:id="rId5" imgW="2349500" imgH="241300" progId="Equation.DSMT4">
                  <p:embed/>
                </p:oleObj>
              </mc:Choice>
              <mc:Fallback>
                <p:oleObj name="Equation" r:id="rId5" imgW="2349500" imgH="241300"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5029200"/>
                        <a:ext cx="45720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3498" name="Rectangle 11"/>
          <p:cNvSpPr>
            <a:spLocks noChangeArrowheads="1"/>
          </p:cNvSpPr>
          <p:nvPr/>
        </p:nvSpPr>
        <p:spPr bwMode="auto">
          <a:xfrm>
            <a:off x="0" y="33067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3499" name="Object 10"/>
          <p:cNvGraphicFramePr>
            <a:graphicFrameLocks noChangeAspect="1"/>
          </p:cNvGraphicFramePr>
          <p:nvPr/>
        </p:nvGraphicFramePr>
        <p:xfrm>
          <a:off x="914400" y="5791200"/>
          <a:ext cx="4191000" cy="436563"/>
        </p:xfrm>
        <a:graphic>
          <a:graphicData uri="http://schemas.openxmlformats.org/presentationml/2006/ole">
            <mc:AlternateContent xmlns:mc="http://schemas.openxmlformats.org/markup-compatibility/2006">
              <mc:Choice xmlns:v="urn:schemas-microsoft-com:vml" Requires="v">
                <p:oleObj spid="_x0000_s63526" name="Equation" r:id="rId7" imgW="2349500" imgH="241300" progId="Equation.DSMT4">
                  <p:embed/>
                </p:oleObj>
              </mc:Choice>
              <mc:Fallback>
                <p:oleObj name="Equation" r:id="rId7" imgW="2349500" imgH="2413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5791200"/>
                        <a:ext cx="419100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Matrix representations</a:t>
            </a:r>
          </a:p>
        </p:txBody>
      </p:sp>
      <p:sp>
        <p:nvSpPr>
          <p:cNvPr id="9220"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We use matrices to represent:</a:t>
            </a:r>
          </a:p>
          <a:p>
            <a:pPr lvl="1" eaLnBrk="1" hangingPunct="1"/>
            <a:r>
              <a:rPr lang="en-US" altLang="en-US" smtClean="0">
                <a:latin typeface="Times New Roman" panose="02020603050405020304" pitchFamily="18" charset="0"/>
                <a:cs typeface="Times New Roman" panose="02020603050405020304" pitchFamily="18" charset="0"/>
              </a:rPr>
              <a:t>Points (in space)</a:t>
            </a:r>
          </a:p>
          <a:p>
            <a:pPr lvl="1" eaLnBrk="1" hangingPunct="1"/>
            <a:r>
              <a:rPr lang="en-US" altLang="en-US" smtClean="0">
                <a:latin typeface="Times New Roman" panose="02020603050405020304" pitchFamily="18" charset="0"/>
                <a:cs typeface="Times New Roman" panose="02020603050405020304" pitchFamily="18" charset="0"/>
              </a:rPr>
              <a:t>Lines or vectors</a:t>
            </a:r>
          </a:p>
          <a:p>
            <a:pPr lvl="1" eaLnBrk="1" hangingPunct="1"/>
            <a:r>
              <a:rPr lang="en-US" altLang="en-US" smtClean="0">
                <a:latin typeface="Times New Roman" panose="02020603050405020304" pitchFamily="18" charset="0"/>
                <a:cs typeface="Times New Roman" panose="02020603050405020304" pitchFamily="18" charset="0"/>
              </a:rPr>
              <a:t>Objects</a:t>
            </a:r>
          </a:p>
          <a:p>
            <a:pPr lvl="1" eaLnBrk="1" hangingPunct="1"/>
            <a:r>
              <a:rPr lang="en-US" altLang="en-US" smtClean="0">
                <a:latin typeface="Times New Roman" panose="02020603050405020304" pitchFamily="18" charset="0"/>
                <a:cs typeface="Times New Roman" panose="02020603050405020304" pitchFamily="18" charset="0"/>
              </a:rPr>
              <a:t>Frames</a:t>
            </a:r>
          </a:p>
          <a:p>
            <a:pPr lvl="1" eaLnBrk="1" hangingPunct="1"/>
            <a:r>
              <a:rPr lang="en-US" altLang="en-US" smtClean="0">
                <a:latin typeface="Times New Roman" panose="02020603050405020304" pitchFamily="18" charset="0"/>
                <a:cs typeface="Times New Roman" panose="02020603050405020304" pitchFamily="18" charset="0"/>
              </a:rPr>
              <a:t>Movements (called transformations)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Degeneracy</a:t>
            </a:r>
          </a:p>
        </p:txBody>
      </p:sp>
      <p:sp>
        <p:nvSpPr>
          <p:cNvPr id="64516"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When a degree of freedom is lost.</a:t>
            </a:r>
          </a:p>
        </p:txBody>
      </p:sp>
      <p:sp>
        <p:nvSpPr>
          <p:cNvPr id="6451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4518" name="Rectangle 7"/>
          <p:cNvSpPr>
            <a:spLocks noChangeArrowheads="1"/>
          </p:cNvSpPr>
          <p:nvPr/>
        </p:nvSpPr>
        <p:spPr bwMode="auto">
          <a:xfrm>
            <a:off x="0" y="20272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64519" name="Object 6"/>
          <p:cNvGraphicFramePr>
            <a:graphicFrameLocks noChangeAspect="1"/>
          </p:cNvGraphicFramePr>
          <p:nvPr/>
        </p:nvGraphicFramePr>
        <p:xfrm>
          <a:off x="1905000" y="2286000"/>
          <a:ext cx="4191000" cy="3770313"/>
        </p:xfrm>
        <a:graphic>
          <a:graphicData uri="http://schemas.openxmlformats.org/presentationml/2006/ole">
            <mc:AlternateContent xmlns:mc="http://schemas.openxmlformats.org/markup-compatibility/2006">
              <mc:Choice xmlns:v="urn:schemas-microsoft-com:vml" Requires="v">
                <p:oleObj spid="_x0000_s64528" name="VISIO" r:id="rId3" imgW="3118680" imgH="2803320" progId="Visio.Drawing.6">
                  <p:embed/>
                </p:oleObj>
              </mc:Choice>
              <mc:Fallback>
                <p:oleObj name="VISIO" r:id="rId3" imgW="3118680" imgH="2803320"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286000"/>
                        <a:ext cx="4191000"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Dexterity</a:t>
            </a:r>
          </a:p>
        </p:txBody>
      </p:sp>
      <p:sp>
        <p:nvSpPr>
          <p:cNvPr id="65540"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When a position within the work envelope can be specified, but orientation is limited. This usually happens near the boundaries or reach.</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The fundamental problem with the Denavit-Hartenberg representation</a:t>
            </a:r>
          </a:p>
        </p:txBody>
      </p:sp>
      <p:sp>
        <p:nvSpPr>
          <p:cNvPr id="66564" name="Rectangle 3"/>
          <p:cNvSpPr>
            <a:spLocks noGrp="1" noChangeArrowheads="1"/>
          </p:cNvSpPr>
          <p:nvPr>
            <p:ph idx="1"/>
          </p:nvPr>
        </p:nvSpPr>
        <p:spPr>
          <a:xfrm>
            <a:off x="457200" y="1752600"/>
            <a:ext cx="8229600" cy="4411663"/>
          </a:xfrm>
        </p:spPr>
        <p:txBody>
          <a:bodyPr/>
          <a:lstStyle/>
          <a:p>
            <a:pPr eaLnBrk="1" hangingPunct="1"/>
            <a:r>
              <a:rPr lang="en-US" altLang="en-US" dirty="0" smtClean="0">
                <a:latin typeface="Times New Roman" panose="02020603050405020304" pitchFamily="18" charset="0"/>
                <a:cs typeface="Times New Roman" panose="02020603050405020304" pitchFamily="18" charset="0"/>
              </a:rPr>
              <a:t>No transformation along the </a:t>
            </a:r>
            <a:r>
              <a:rPr lang="en-US" altLang="en-US" i="1" dirty="0" smtClean="0">
                <a:latin typeface="Times New Roman" panose="02020603050405020304" pitchFamily="18" charset="0"/>
                <a:cs typeface="Times New Roman" panose="02020603050405020304" pitchFamily="18" charset="0"/>
              </a:rPr>
              <a:t>y</a:t>
            </a:r>
            <a:r>
              <a:rPr lang="en-US" altLang="en-US" dirty="0" smtClean="0">
                <a:latin typeface="Times New Roman" panose="02020603050405020304" pitchFamily="18" charset="0"/>
                <a:cs typeface="Times New Roman" panose="02020603050405020304" pitchFamily="18" charset="0"/>
              </a:rPr>
              <a:t>-axis is allowed.</a:t>
            </a:r>
          </a:p>
          <a:p>
            <a:pPr eaLnBrk="1" hangingPunct="1"/>
            <a:r>
              <a:rPr lang="en-US" altLang="en-US" dirty="0" smtClean="0">
                <a:latin typeface="Times New Roman" panose="02020603050405020304" pitchFamily="18" charset="0"/>
                <a:cs typeface="Times New Roman" panose="02020603050405020304" pitchFamily="18" charset="0"/>
              </a:rPr>
              <a:t>Manufacturing errors in joints are usually in this direction.</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777874"/>
          </a:xfrm>
        </p:spPr>
        <p:txBody>
          <a:bodyPr/>
          <a:lstStyle/>
          <a:p>
            <a:r>
              <a:rPr lang="en-US" dirty="0" smtClean="0"/>
              <a:t>Reference </a:t>
            </a:r>
            <a:endParaRPr lang="en-US" dirty="0"/>
          </a:p>
        </p:txBody>
      </p:sp>
      <p:sp>
        <p:nvSpPr>
          <p:cNvPr id="3" name="Content Placeholder 2"/>
          <p:cNvSpPr>
            <a:spLocks noGrp="1"/>
          </p:cNvSpPr>
          <p:nvPr>
            <p:ph idx="1"/>
          </p:nvPr>
        </p:nvSpPr>
        <p:spPr/>
        <p:txBody>
          <a:bodyPr/>
          <a:lstStyle/>
          <a:p>
            <a:r>
              <a:rPr lang="en-US" dirty="0" smtClean="0"/>
              <a:t>INTRODUCTION TO ROBOTICS ANALYSIS</a:t>
            </a:r>
            <a:r>
              <a:rPr lang="en-US" dirty="0"/>
              <a:t>, CONTROL, </a:t>
            </a:r>
            <a:r>
              <a:rPr lang="en-US" dirty="0" smtClean="0"/>
              <a:t>APPLICATIONS</a:t>
            </a:r>
            <a:r>
              <a:rPr lang="en-US" dirty="0"/>
              <a:t/>
            </a:r>
            <a:br>
              <a:rPr lang="en-US" dirty="0"/>
            </a:br>
            <a:r>
              <a:rPr lang="en-US" dirty="0"/>
              <a:t>Second </a:t>
            </a:r>
            <a:r>
              <a:rPr lang="en-US" dirty="0" err="1" smtClean="0"/>
              <a:t>Edition,Saeed</a:t>
            </a:r>
            <a:r>
              <a:rPr lang="en-US" dirty="0" smtClean="0"/>
              <a:t> </a:t>
            </a:r>
            <a:r>
              <a:rPr lang="en-US" dirty="0"/>
              <a:t>Benjamin </a:t>
            </a:r>
            <a:r>
              <a:rPr lang="en-US" dirty="0" err="1"/>
              <a:t>Niku</a:t>
            </a:r>
            <a:r>
              <a:rPr lang="en-US" dirty="0"/>
              <a:t>,</a:t>
            </a:r>
            <a:r>
              <a:rPr lang="en-US" dirty="0" smtClean="0"/>
              <a:t> </a:t>
            </a:r>
            <a:br>
              <a:rPr lang="en-US" dirty="0" smtClean="0"/>
            </a:br>
            <a:endParaRPr lang="en-US" dirty="0"/>
          </a:p>
        </p:txBody>
      </p:sp>
    </p:spTree>
    <p:extLst>
      <p:ext uri="{BB962C8B-B14F-4D97-AF65-F5344CB8AC3E}">
        <p14:creationId xmlns:p14="http://schemas.microsoft.com/office/powerpoint/2010/main" val="34025507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Representation of a point in space</a:t>
            </a:r>
          </a:p>
        </p:txBody>
      </p:sp>
      <p:sp>
        <p:nvSpPr>
          <p:cNvPr id="10244" name="Rectangle 3"/>
          <p:cNvSpPr>
            <a:spLocks noGrp="1" noChangeArrowheads="1"/>
          </p:cNvSpPr>
          <p:nvPr>
            <p:ph idx="1"/>
          </p:nvPr>
        </p:nvSpPr>
        <p:spPr/>
        <p:txBody>
          <a:bodyPr/>
          <a:lstStyle/>
          <a:p>
            <a:pPr eaLnBrk="1" hangingPunct="1"/>
            <a:r>
              <a:rPr lang="en-US" altLang="en-US" smtClean="0">
                <a:latin typeface="Times New Roman" panose="02020603050405020304" pitchFamily="18" charset="0"/>
                <a:cs typeface="Times New Roman" panose="02020603050405020304" pitchFamily="18" charset="0"/>
              </a:rPr>
              <a:t>A point </a:t>
            </a:r>
            <a:r>
              <a:rPr lang="en-US" altLang="en-US" i="1" smtClean="0">
                <a:latin typeface="Times New Roman" panose="02020603050405020304" pitchFamily="18" charset="0"/>
                <a:cs typeface="Times New Roman" panose="02020603050405020304" pitchFamily="18" charset="0"/>
              </a:rPr>
              <a:t>P</a:t>
            </a:r>
            <a:r>
              <a:rPr lang="en-US" altLang="en-US" smtClean="0">
                <a:latin typeface="Times New Roman" panose="02020603050405020304" pitchFamily="18" charset="0"/>
                <a:cs typeface="Times New Roman" panose="02020603050405020304" pitchFamily="18" charset="0"/>
              </a:rPr>
              <a:t> in space can be represented by its three coordinates relative to a reference frame as:</a:t>
            </a:r>
          </a:p>
          <a:p>
            <a:pPr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	 </a:t>
            </a:r>
          </a:p>
        </p:txBody>
      </p:sp>
      <p:sp>
        <p:nvSpPr>
          <p:cNvPr id="1024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0246" name="Object 4"/>
          <p:cNvGraphicFramePr>
            <a:graphicFrameLocks noChangeAspect="1"/>
          </p:cNvGraphicFramePr>
          <p:nvPr/>
        </p:nvGraphicFramePr>
        <p:xfrm>
          <a:off x="1143000" y="3048000"/>
          <a:ext cx="7572375" cy="2566988"/>
        </p:xfrm>
        <a:graphic>
          <a:graphicData uri="http://schemas.openxmlformats.org/presentationml/2006/ole">
            <mc:AlternateContent xmlns:mc="http://schemas.openxmlformats.org/markup-compatibility/2006">
              <mc:Choice xmlns:v="urn:schemas-microsoft-com:vml" Requires="v">
                <p:oleObj spid="_x0000_s10265" name="VISIO" r:id="rId3" imgW="5053503" imgH="1713361" progId="Visio.Drawing.6">
                  <p:embed/>
                </p:oleObj>
              </mc:Choice>
              <mc:Fallback>
                <p:oleObj name="VISIO" r:id="rId3" imgW="5053503" imgH="1713361"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3048000"/>
                        <a:ext cx="7572375" cy="256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7" name="Rectangle 7"/>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0248" name="Object 6"/>
          <p:cNvGraphicFramePr>
            <a:graphicFrameLocks noChangeAspect="1"/>
          </p:cNvGraphicFramePr>
          <p:nvPr/>
        </p:nvGraphicFramePr>
        <p:xfrm>
          <a:off x="1143000" y="3684588"/>
          <a:ext cx="2819400" cy="592137"/>
        </p:xfrm>
        <a:graphic>
          <a:graphicData uri="http://schemas.openxmlformats.org/presentationml/2006/ole">
            <mc:AlternateContent xmlns:mc="http://schemas.openxmlformats.org/markup-compatibility/2006">
              <mc:Choice xmlns:v="urn:schemas-microsoft-com:vml" Requires="v">
                <p:oleObj spid="_x0000_s10266" name="Equation" r:id="rId5" imgW="1129810" imgH="241195" progId="Equation.DSMT4">
                  <p:embed/>
                </p:oleObj>
              </mc:Choice>
              <mc:Fallback>
                <p:oleObj name="Equation" r:id="rId5" imgW="1129810" imgH="241195"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3684588"/>
                        <a:ext cx="2819400"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Representation of a vector in space</a:t>
            </a:r>
          </a:p>
        </p:txBody>
      </p:sp>
      <p:sp>
        <p:nvSpPr>
          <p:cNvPr id="11268" name="Rectangle 3"/>
          <p:cNvSpPr>
            <a:spLocks noGrp="1" noChangeArrowheads="1"/>
          </p:cNvSpPr>
          <p:nvPr>
            <p:ph idx="1"/>
          </p:nvPr>
        </p:nvSpPr>
        <p:spPr>
          <a:xfrm>
            <a:off x="1182688" y="1752600"/>
            <a:ext cx="7772400" cy="4379913"/>
          </a:xfrm>
        </p:spPr>
        <p:txBody>
          <a:bodyPr/>
          <a:lstStyle/>
          <a:p>
            <a:pPr eaLnBrk="1" hangingPunct="1">
              <a:buFont typeface="Wingdings" panose="05000000000000000000" pitchFamily="2" charset="2"/>
              <a:buNone/>
            </a:pPr>
            <a:r>
              <a:rPr lang="en-US" altLang="en-US" smtClean="0">
                <a:latin typeface="Times New Roman" panose="02020603050405020304" pitchFamily="18" charset="0"/>
                <a:cs typeface="Times New Roman" panose="02020603050405020304" pitchFamily="18" charset="0"/>
              </a:rPr>
              <a:t>A vector can be represented by three coordinates of its tail and its head. If the vector starts at point </a:t>
            </a:r>
            <a:r>
              <a:rPr lang="en-US" altLang="en-US" i="1" smtClean="0">
                <a:latin typeface="Times New Roman" panose="02020603050405020304" pitchFamily="18" charset="0"/>
                <a:cs typeface="Times New Roman" panose="02020603050405020304" pitchFamily="18" charset="0"/>
              </a:rPr>
              <a:t>A</a:t>
            </a:r>
            <a:r>
              <a:rPr lang="en-US" altLang="en-US" smtClean="0">
                <a:latin typeface="Times New Roman" panose="02020603050405020304" pitchFamily="18" charset="0"/>
                <a:cs typeface="Times New Roman" panose="02020603050405020304" pitchFamily="18" charset="0"/>
              </a:rPr>
              <a:t> and ends at point </a:t>
            </a:r>
            <a:r>
              <a:rPr lang="en-US" altLang="en-US" i="1" smtClean="0">
                <a:latin typeface="Times New Roman" panose="02020603050405020304" pitchFamily="18" charset="0"/>
                <a:cs typeface="Times New Roman" panose="02020603050405020304" pitchFamily="18" charset="0"/>
              </a:rPr>
              <a:t>B</a:t>
            </a:r>
            <a:r>
              <a:rPr lang="en-US" altLang="en-US" smtClean="0">
                <a:latin typeface="Times New Roman" panose="02020603050405020304" pitchFamily="18" charset="0"/>
                <a:cs typeface="Times New Roman" panose="02020603050405020304" pitchFamily="18" charset="0"/>
              </a:rPr>
              <a:t>, then it can be represented by: </a:t>
            </a:r>
          </a:p>
        </p:txBody>
      </p:sp>
      <p:sp>
        <p:nvSpPr>
          <p:cNvPr id="11269"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1270" name="Object 6"/>
          <p:cNvGraphicFramePr>
            <a:graphicFrameLocks noChangeAspect="1"/>
          </p:cNvGraphicFramePr>
          <p:nvPr/>
        </p:nvGraphicFramePr>
        <p:xfrm>
          <a:off x="1371600" y="3962400"/>
          <a:ext cx="4648200" cy="438150"/>
        </p:xfrm>
        <a:graphic>
          <a:graphicData uri="http://schemas.openxmlformats.org/presentationml/2006/ole">
            <mc:AlternateContent xmlns:mc="http://schemas.openxmlformats.org/markup-compatibility/2006">
              <mc:Choice xmlns:v="urn:schemas-microsoft-com:vml" Requires="v">
                <p:oleObj spid="_x0000_s11300" name="Equation" r:id="rId3" imgW="2527300" imgH="241300" progId="Equation.DSMT4">
                  <p:embed/>
                </p:oleObj>
              </mc:Choice>
              <mc:Fallback>
                <p:oleObj name="Equation" r:id="rId3" imgW="2527300" imgH="2413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962400"/>
                        <a:ext cx="46482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1" name="Rectangle 9"/>
          <p:cNvSpPr>
            <a:spLocks noChangeArrowheads="1"/>
          </p:cNvSpPr>
          <p:nvPr/>
        </p:nvSpPr>
        <p:spPr bwMode="auto">
          <a:xfrm>
            <a:off x="0" y="26241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1272" name="Object 8"/>
          <p:cNvGraphicFramePr>
            <a:graphicFrameLocks noChangeAspect="1"/>
          </p:cNvGraphicFramePr>
          <p:nvPr/>
        </p:nvGraphicFramePr>
        <p:xfrm>
          <a:off x="2971800" y="4267200"/>
          <a:ext cx="6353175" cy="2022475"/>
        </p:xfrm>
        <a:graphic>
          <a:graphicData uri="http://schemas.openxmlformats.org/presentationml/2006/ole">
            <mc:AlternateContent xmlns:mc="http://schemas.openxmlformats.org/markup-compatibility/2006">
              <mc:Choice xmlns:v="urn:schemas-microsoft-com:vml" Requires="v">
                <p:oleObj spid="_x0000_s11301" name="VISIO" r:id="rId5" imgW="5053503" imgH="1608554" progId="Visio.Drawing.6">
                  <p:embed/>
                </p:oleObj>
              </mc:Choice>
              <mc:Fallback>
                <p:oleObj name="VISIO" r:id="rId5" imgW="5053503" imgH="1608554" progId="Visio.Drawing.6">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4267200"/>
                        <a:ext cx="6353175"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3" name="Rectangle 11"/>
          <p:cNvSpPr>
            <a:spLocks noChangeArrowheads="1"/>
          </p:cNvSpPr>
          <p:nvPr/>
        </p:nvSpPr>
        <p:spPr bwMode="auto">
          <a:xfrm>
            <a:off x="0" y="30718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1274" name="Object 10"/>
          <p:cNvGraphicFramePr>
            <a:graphicFrameLocks noChangeAspect="1"/>
          </p:cNvGraphicFramePr>
          <p:nvPr/>
        </p:nvGraphicFramePr>
        <p:xfrm>
          <a:off x="1447800" y="4648200"/>
          <a:ext cx="914400" cy="1143000"/>
        </p:xfrm>
        <a:graphic>
          <a:graphicData uri="http://schemas.openxmlformats.org/presentationml/2006/ole">
            <mc:AlternateContent xmlns:mc="http://schemas.openxmlformats.org/markup-compatibility/2006">
              <mc:Choice xmlns:v="urn:schemas-microsoft-com:vml" Requires="v">
                <p:oleObj spid="_x0000_s11302" name="Equation" r:id="rId7" imgW="571252" imgH="710891" progId="Equation.DSMT4">
                  <p:embed/>
                </p:oleObj>
              </mc:Choice>
              <mc:Fallback>
                <p:oleObj name="Equation" r:id="rId7" imgW="571252" imgH="710891"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4648200"/>
                        <a:ext cx="914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75" name="Rectangle 12"/>
          <p:cNvSpPr>
            <a:spLocks noChangeArrowheads="1"/>
          </p:cNvSpPr>
          <p:nvPr/>
        </p:nvSpPr>
        <p:spPr bwMode="auto">
          <a:xfrm>
            <a:off x="0" y="3786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Application of a scale factor</a:t>
            </a:r>
          </a:p>
        </p:txBody>
      </p:sp>
      <p:sp>
        <p:nvSpPr>
          <p:cNvPr id="12292" name="Rectangle 3"/>
          <p:cNvSpPr>
            <a:spLocks noGrp="1" noChangeArrowheads="1"/>
          </p:cNvSpPr>
          <p:nvPr>
            <p:ph idx="1"/>
          </p:nvPr>
        </p:nvSpPr>
        <p:spPr>
          <a:xfrm>
            <a:off x="1182688" y="1752600"/>
            <a:ext cx="7772400" cy="4379913"/>
          </a:xfrm>
        </p:spPr>
        <p:txBody>
          <a:bodyPr/>
          <a:lstStyle/>
          <a:p>
            <a:pPr eaLnBrk="1" hangingPunct="1"/>
            <a:r>
              <a:rPr lang="en-US" altLang="en-US" smtClean="0">
                <a:latin typeface="Times New Roman" panose="02020603050405020304" pitchFamily="18" charset="0"/>
                <a:cs typeface="Times New Roman" panose="02020603050405020304" pitchFamily="18" charset="0"/>
              </a:rPr>
              <a:t>Makes the matrix 4 by 1</a:t>
            </a:r>
          </a:p>
          <a:p>
            <a:pPr eaLnBrk="1" hangingPunct="1"/>
            <a:r>
              <a:rPr lang="en-US" altLang="en-US" smtClean="0">
                <a:latin typeface="Times New Roman" panose="02020603050405020304" pitchFamily="18" charset="0"/>
                <a:cs typeface="Times New Roman" panose="02020603050405020304" pitchFamily="18" charset="0"/>
              </a:rPr>
              <a:t>Allows for introducing directional cosines</a:t>
            </a:r>
          </a:p>
          <a:p>
            <a:pPr lvl="1" eaLnBrk="1" hangingPunct="1"/>
            <a:r>
              <a:rPr lang="en-US" altLang="en-US" smtClean="0">
                <a:latin typeface="Times New Roman" panose="02020603050405020304" pitchFamily="18" charset="0"/>
                <a:cs typeface="Times New Roman" panose="02020603050405020304" pitchFamily="18" charset="0"/>
              </a:rPr>
              <a:t>When </a:t>
            </a:r>
            <a:r>
              <a:rPr lang="en-US" altLang="en-US" i="1" smtClean="0">
                <a:latin typeface="Times New Roman" panose="02020603050405020304" pitchFamily="18" charset="0"/>
                <a:cs typeface="Times New Roman" panose="02020603050405020304" pitchFamily="18" charset="0"/>
              </a:rPr>
              <a:t>         </a:t>
            </a:r>
            <a:r>
              <a:rPr lang="en-US" altLang="en-US" smtClean="0">
                <a:latin typeface="Times New Roman" panose="02020603050405020304" pitchFamily="18" charset="0"/>
                <a:cs typeface="Times New Roman" panose="02020603050405020304" pitchFamily="18" charset="0"/>
              </a:rPr>
              <a:t>, vector is actual length</a:t>
            </a:r>
          </a:p>
          <a:p>
            <a:pPr lvl="1" eaLnBrk="1" hangingPunct="1"/>
            <a:r>
              <a:rPr lang="en-US" altLang="en-US" smtClean="0">
                <a:latin typeface="Times New Roman" panose="02020603050405020304" pitchFamily="18" charset="0"/>
                <a:cs typeface="Times New Roman" panose="02020603050405020304" pitchFamily="18" charset="0"/>
              </a:rPr>
              <a:t>When          , it represents an axis with its directional cosines</a:t>
            </a:r>
          </a:p>
        </p:txBody>
      </p:sp>
      <p:sp>
        <p:nvSpPr>
          <p:cNvPr id="1229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4" name="Rectangle 6"/>
          <p:cNvSpPr>
            <a:spLocks noChangeArrowheads="1"/>
          </p:cNvSpPr>
          <p:nvPr/>
        </p:nvSpPr>
        <p:spPr bwMode="auto">
          <a:xfrm>
            <a:off x="0" y="914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5" name="Rectangle 8"/>
          <p:cNvSpPr>
            <a:spLocks noChangeArrowheads="1"/>
          </p:cNvSpPr>
          <p:nvPr/>
        </p:nvSpPr>
        <p:spPr bwMode="auto">
          <a:xfrm>
            <a:off x="0" y="3219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6" name="Rectangle 9"/>
          <p:cNvSpPr>
            <a:spLocks noChangeArrowheads="1"/>
          </p:cNvSpPr>
          <p:nvPr/>
        </p:nvSpPr>
        <p:spPr bwMode="auto">
          <a:xfrm>
            <a:off x="0" y="3657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7" name="Rectangle 11"/>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2298" name="Object 10"/>
          <p:cNvGraphicFramePr>
            <a:graphicFrameLocks noChangeAspect="1"/>
          </p:cNvGraphicFramePr>
          <p:nvPr/>
        </p:nvGraphicFramePr>
        <p:xfrm>
          <a:off x="1600200" y="4343400"/>
          <a:ext cx="5730875" cy="1754188"/>
        </p:xfrm>
        <a:graphic>
          <a:graphicData uri="http://schemas.openxmlformats.org/presentationml/2006/ole">
            <mc:AlternateContent xmlns:mc="http://schemas.openxmlformats.org/markup-compatibility/2006">
              <mc:Choice xmlns:v="urn:schemas-microsoft-com:vml" Requires="v">
                <p:oleObj spid="_x0000_s12325" name="Equation" r:id="rId3" imgW="2984500" imgH="914400" progId="Equation.DSMT4">
                  <p:embed/>
                </p:oleObj>
              </mc:Choice>
              <mc:Fallback>
                <p:oleObj name="Equation" r:id="rId3" imgW="2984500" imgH="91440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4343400"/>
                        <a:ext cx="57308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299" name="Object 12"/>
          <p:cNvGraphicFramePr>
            <a:graphicFrameLocks noChangeAspect="1"/>
          </p:cNvGraphicFramePr>
          <p:nvPr/>
        </p:nvGraphicFramePr>
        <p:xfrm>
          <a:off x="2743200" y="3394075"/>
          <a:ext cx="838200" cy="392113"/>
        </p:xfrm>
        <a:graphic>
          <a:graphicData uri="http://schemas.openxmlformats.org/presentationml/2006/ole">
            <mc:AlternateContent xmlns:mc="http://schemas.openxmlformats.org/markup-compatibility/2006">
              <mc:Choice xmlns:v="urn:schemas-microsoft-com:vml" Requires="v">
                <p:oleObj spid="_x0000_s12326" name="Equation" r:id="rId5" imgW="380670" imgH="177646" progId="Equation.DSMT4">
                  <p:embed/>
                </p:oleObj>
              </mc:Choice>
              <mc:Fallback>
                <p:oleObj name="Equation" r:id="rId5" imgW="380670" imgH="177646"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3394075"/>
                        <a:ext cx="838200" cy="39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0" name="Object 13"/>
          <p:cNvGraphicFramePr>
            <a:graphicFrameLocks noChangeAspect="1"/>
          </p:cNvGraphicFramePr>
          <p:nvPr/>
        </p:nvGraphicFramePr>
        <p:xfrm>
          <a:off x="2819400" y="2895600"/>
          <a:ext cx="762000" cy="381000"/>
        </p:xfrm>
        <a:graphic>
          <a:graphicData uri="http://schemas.openxmlformats.org/presentationml/2006/ole">
            <mc:AlternateContent xmlns:mc="http://schemas.openxmlformats.org/markup-compatibility/2006">
              <mc:Choice xmlns:v="urn:schemas-microsoft-com:vml" Requires="v">
                <p:oleObj spid="_x0000_s12327" name="Equation" r:id="rId7" imgW="355138" imgH="177569" progId="Equation.DSMT4">
                  <p:embed/>
                </p:oleObj>
              </mc:Choice>
              <mc:Fallback>
                <p:oleObj name="Equation" r:id="rId7" imgW="355138" imgH="177569" progId="Equation.DSMT4">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2895600"/>
                        <a:ext cx="7620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438</TotalTime>
  <Words>1625</Words>
  <Application>Microsoft Office PowerPoint</Application>
  <PresentationFormat>On-screen Show (4:3)</PresentationFormat>
  <Paragraphs>237</Paragraphs>
  <Slides>63</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63</vt:i4>
      </vt:variant>
    </vt:vector>
  </HeadingPairs>
  <TitlesOfParts>
    <vt:vector size="69" baseType="lpstr">
      <vt:lpstr>Arial</vt:lpstr>
      <vt:lpstr>Wingdings</vt:lpstr>
      <vt:lpstr>Times New Roman</vt:lpstr>
      <vt:lpstr>Office Theme</vt:lpstr>
      <vt:lpstr>Microsoft Visio Drawing</vt:lpstr>
      <vt:lpstr>MathType 5.0 Equation</vt:lpstr>
      <vt:lpstr>PowerPoint Presentation</vt:lpstr>
      <vt:lpstr>Robot kinematics </vt:lpstr>
      <vt:lpstr>Cont.</vt:lpstr>
      <vt:lpstr>PowerPoint Presentation</vt:lpstr>
      <vt:lpstr>PowerPoint Presentation</vt:lpstr>
      <vt:lpstr>Matrix representations</vt:lpstr>
      <vt:lpstr>Representation of a point in space</vt:lpstr>
      <vt:lpstr>Representation of a vector in space</vt:lpstr>
      <vt:lpstr>Application of a scale factor</vt:lpstr>
      <vt:lpstr>The n-o-a frame designation</vt:lpstr>
      <vt:lpstr>Representation of a frame relative to a fixed reference frame</vt:lpstr>
      <vt:lpstr>Representation of a rigid body (object) </vt:lpstr>
      <vt:lpstr>Frame representation requirements</vt:lpstr>
      <vt:lpstr>PowerPoint Presentation</vt:lpstr>
      <vt:lpstr>Homogeneous transformation matrices</vt:lpstr>
      <vt:lpstr>Representation of transformations</vt:lpstr>
      <vt:lpstr>Representation of a pure translation </vt:lpstr>
      <vt:lpstr>Representation of a pure rotation about an axis </vt:lpstr>
      <vt:lpstr>Rotation matrices</vt:lpstr>
      <vt:lpstr>Representation of combined transformations </vt:lpstr>
      <vt:lpstr>Transformations relative to the current rotating frame </vt:lpstr>
      <vt:lpstr>Relationship between frames</vt:lpstr>
      <vt:lpstr>Inverse of matrices</vt:lpstr>
      <vt:lpstr>Inverse of rotation matrices</vt:lpstr>
      <vt:lpstr>Inverse of transformation matrices</vt:lpstr>
      <vt:lpstr>Forward and inverse kinematic equations</vt:lpstr>
      <vt:lpstr>Forward and inverse kinematics for positioning</vt:lpstr>
      <vt:lpstr>Cartesian coordinates</vt:lpstr>
      <vt:lpstr>Cylindrical coordinates</vt:lpstr>
      <vt:lpstr>Inverse solution</vt:lpstr>
      <vt:lpstr>Spherical coordinates</vt:lpstr>
      <vt:lpstr>Inverse solution</vt:lpstr>
      <vt:lpstr>Articulated coordinates</vt:lpstr>
      <vt:lpstr>Forward and inverse kinematics for orientation</vt:lpstr>
      <vt:lpstr>RPY angles</vt:lpstr>
      <vt:lpstr>Inverse solution</vt:lpstr>
      <vt:lpstr>Euler angles</vt:lpstr>
      <vt:lpstr>Inverse solution</vt:lpstr>
      <vt:lpstr>Articulated angles</vt:lpstr>
      <vt:lpstr>Combination of different formats</vt:lpstr>
      <vt:lpstr>Denavit-Hartenberg (DH) representation of forward kinematic equations of robots </vt:lpstr>
      <vt:lpstr>D-H representation</vt:lpstr>
      <vt:lpstr>D-H representation</vt:lpstr>
      <vt:lpstr>D-H representation: what to do</vt:lpstr>
      <vt:lpstr>D-H local transformations</vt:lpstr>
      <vt:lpstr>D-H local transformations</vt:lpstr>
      <vt:lpstr>D-H representation</vt:lpstr>
      <vt:lpstr>D-H representation</vt:lpstr>
      <vt:lpstr>Total transformation</vt:lpstr>
      <vt:lpstr>D-H representation</vt:lpstr>
      <vt:lpstr>D-H representation</vt:lpstr>
      <vt:lpstr>Parameters table</vt:lpstr>
      <vt:lpstr>Inverse kinematic equations</vt:lpstr>
      <vt:lpstr>Inverse kinematic equations</vt:lpstr>
      <vt:lpstr>Inverse kinematic equations</vt:lpstr>
      <vt:lpstr>Inverse kinematic equations: cont.</vt:lpstr>
      <vt:lpstr>Inverse kinematic programming of robots </vt:lpstr>
      <vt:lpstr>Dual-arm cooperating robots</vt:lpstr>
      <vt:lpstr>PowerPoint Presentation</vt:lpstr>
      <vt:lpstr>Degeneracy</vt:lpstr>
      <vt:lpstr>Dexterity</vt:lpstr>
      <vt:lpstr>The fundamental problem with the Denavit-Hartenberg representation</vt:lpstr>
      <vt:lpstr>Reference </vt:lpstr>
    </vt:vector>
  </TitlesOfParts>
  <Company>Cal Poly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 Services</dc:creator>
  <cp:lastModifiedBy>Tesfaye Meberate</cp:lastModifiedBy>
  <cp:revision>25</cp:revision>
  <dcterms:created xsi:type="dcterms:W3CDTF">2010-07-26T23:20:07Z</dcterms:created>
  <dcterms:modified xsi:type="dcterms:W3CDTF">2020-04-27T06:26:53Z</dcterms:modified>
</cp:coreProperties>
</file>