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89" r:id="rId14"/>
    <p:sldId id="290" r:id="rId15"/>
    <p:sldId id="291" r:id="rId16"/>
    <p:sldId id="292" r:id="rId17"/>
    <p:sldId id="293" r:id="rId18"/>
    <p:sldId id="268" r:id="rId19"/>
    <p:sldId id="269" r:id="rId20"/>
    <p:sldId id="270" r:id="rId21"/>
    <p:sldId id="271" r:id="rId22"/>
    <p:sldId id="272" r:id="rId23"/>
    <p:sldId id="273" r:id="rId24"/>
    <p:sldId id="294" r:id="rId25"/>
    <p:sldId id="295" r:id="rId26"/>
    <p:sldId id="296" r:id="rId27"/>
    <p:sldId id="274" r:id="rId28"/>
    <p:sldId id="275" r:id="rId29"/>
    <p:sldId id="276" r:id="rId30"/>
    <p:sldId id="277" r:id="rId31"/>
    <p:sldId id="297" r:id="rId32"/>
    <p:sldId id="300" r:id="rId3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19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image" Target="../media/image32.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image" Target="../media/image34.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 Id="rId4" Type="http://schemas.openxmlformats.org/officeDocument/2006/relationships/image" Target="../media/image39.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 Id="rId4" Type="http://schemas.openxmlformats.org/officeDocument/2006/relationships/image" Target="../media/image4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1.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wmf"/><Relationship Id="rId1" Type="http://schemas.openxmlformats.org/officeDocument/2006/relationships/image" Target="../media/image53.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 Id="rId5" Type="http://schemas.openxmlformats.org/officeDocument/2006/relationships/image" Target="../media/image60.wmf"/><Relationship Id="rId4" Type="http://schemas.openxmlformats.org/officeDocument/2006/relationships/image" Target="../media/image59.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62.wmf"/><Relationship Id="rId1" Type="http://schemas.openxmlformats.org/officeDocument/2006/relationships/image" Target="../media/image61.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3.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5" Type="http://schemas.openxmlformats.org/officeDocument/2006/relationships/image" Target="../media/image13.wmf"/><Relationship Id="rId4"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E36F8EAB-6042-4AB0-8034-86AB3884755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noFill/>
        </p:spPr>
        <p:txBody>
          <a:bodyPr/>
          <a:lstStyle/>
          <a:p>
            <a:pPr eaLnBrk="1" hangingPunct="1"/>
            <a:endParaRPr lang="en-US" altLang="en-US" smtClean="0"/>
          </a:p>
        </p:txBody>
      </p:sp>
      <p:sp>
        <p:nvSpPr>
          <p:cNvPr id="512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BEA1881-7BC7-4B25-98EB-443BE65AD3E8}" type="slidenum">
              <a:rPr lang="en-US" altLang="en-US"/>
              <a:pPr/>
              <a:t>1</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3"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smtClean="0"/>
              <a:t>Click to edit Master title style</a:t>
            </a:r>
          </a:p>
        </p:txBody>
      </p:sp>
      <p:sp>
        <p:nvSpPr>
          <p:cNvPr id="30724" name="Rectangle 4"/>
          <p:cNvSpPr>
            <a:spLocks noGrp="1" noChangeArrowheads="1"/>
          </p:cNvSpPr>
          <p:nvPr>
            <p:ph type="subTitle" idx="1"/>
          </p:nvPr>
        </p:nvSpPr>
        <p:spPr>
          <a:xfrm>
            <a:off x="849313" y="3049588"/>
            <a:ext cx="6248400" cy="2362200"/>
          </a:xfrm>
        </p:spPr>
        <p:txBody>
          <a:bodyPr/>
          <a:lstStyle>
            <a:lvl1pPr marL="0" indent="0" algn="r">
              <a:buFont typeface="Wingdings" panose="05000000000000000000" pitchFamily="2" charset="2"/>
              <a:buNone/>
              <a:defRPr sz="3200"/>
            </a:lvl1pPr>
          </a:lstStyle>
          <a:p>
            <a:pPr lvl="0"/>
            <a:r>
              <a:rPr lang="en-US" altLang="en-US" noProof="0" smtClean="0"/>
              <a:t>Click to edit Master subtitle style</a:t>
            </a:r>
          </a:p>
        </p:txBody>
      </p:sp>
      <p:sp>
        <p:nvSpPr>
          <p:cNvPr id="38" name="Rectangle 5"/>
          <p:cNvSpPr>
            <a:spLocks noGrp="1" noChangeArrowheads="1"/>
          </p:cNvSpPr>
          <p:nvPr>
            <p:ph type="dt" sz="half" idx="10"/>
          </p:nvPr>
        </p:nvSpPr>
        <p:spPr/>
        <p:txBody>
          <a:bodyPr/>
          <a:lstStyle>
            <a:lvl1pPr>
              <a:defRPr smtClean="0"/>
            </a:lvl1pPr>
          </a:lstStyle>
          <a:p>
            <a:pPr>
              <a:defRPr/>
            </a:pPr>
            <a:endParaRPr lang="en-US" altLang="en-US"/>
          </a:p>
        </p:txBody>
      </p:sp>
      <p:sp>
        <p:nvSpPr>
          <p:cNvPr id="39" name="Rectangle 6"/>
          <p:cNvSpPr>
            <a:spLocks noGrp="1" noChangeArrowheads="1"/>
          </p:cNvSpPr>
          <p:nvPr>
            <p:ph type="ftr" sz="quarter" idx="11"/>
          </p:nvPr>
        </p:nvSpPr>
        <p:spPr/>
        <p:txBody>
          <a:bodyPr/>
          <a:lstStyle>
            <a:lvl1pPr>
              <a:defRPr smtClean="0"/>
            </a:lvl1pPr>
          </a:lstStyle>
          <a:p>
            <a:pPr>
              <a:defRPr/>
            </a:pPr>
            <a:r>
              <a:rPr lang="en-US" altLang="en-US"/>
              <a:t>Introduction to Robotics: Analysis, Control, Applications, Third Edition. Saeed B. Niku. © 2020 John Wiley &amp; Sons Ltd. Published 2020 by John Wiley &amp; Sons Ltd.</a:t>
            </a:r>
          </a:p>
        </p:txBody>
      </p:sp>
      <p:sp>
        <p:nvSpPr>
          <p:cNvPr id="40" name="Rectangle 7"/>
          <p:cNvSpPr>
            <a:spLocks noGrp="1" noChangeArrowheads="1"/>
          </p:cNvSpPr>
          <p:nvPr>
            <p:ph type="sldNum" sz="quarter" idx="12"/>
          </p:nvPr>
        </p:nvSpPr>
        <p:spPr/>
        <p:txBody>
          <a:bodyPr/>
          <a:lstStyle>
            <a:lvl1pPr>
              <a:defRPr smtClean="0"/>
            </a:lvl1pPr>
          </a:lstStyle>
          <a:p>
            <a:pPr>
              <a:defRPr/>
            </a:pPr>
            <a:fld id="{656922ED-893A-466B-BFDC-B8AED8644C81}" type="slidenum">
              <a:rPr lang="en-US" altLang="en-US"/>
              <a:pPr>
                <a:defRPr/>
              </a:pPr>
              <a:t>‹#›</a:t>
            </a:fld>
            <a:endParaRPr lang="en-US" altLang="en-US"/>
          </a:p>
        </p:txBody>
      </p:sp>
    </p:spTree>
    <p:extLst>
      <p:ext uri="{BB962C8B-B14F-4D97-AF65-F5344CB8AC3E}">
        <p14:creationId xmlns:p14="http://schemas.microsoft.com/office/powerpoint/2010/main" val="3174542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a:t>Introduction to Robotics: Analysis, Control, Applications, Third Edition. Saeed B. Niku. © 2020 John Wiley &amp; Sons Ltd. Published 2020 by John Wiley &amp; Sons Ltd.</a:t>
            </a:r>
          </a:p>
        </p:txBody>
      </p:sp>
      <p:sp>
        <p:nvSpPr>
          <p:cNvPr id="6" name="Rectangle 7"/>
          <p:cNvSpPr>
            <a:spLocks noGrp="1" noChangeArrowheads="1"/>
          </p:cNvSpPr>
          <p:nvPr>
            <p:ph type="sldNum" sz="quarter" idx="12"/>
          </p:nvPr>
        </p:nvSpPr>
        <p:spPr>
          <a:ln/>
        </p:spPr>
        <p:txBody>
          <a:bodyPr/>
          <a:lstStyle>
            <a:lvl1pPr>
              <a:defRPr/>
            </a:lvl1pPr>
          </a:lstStyle>
          <a:p>
            <a:pPr>
              <a:defRPr/>
            </a:pPr>
            <a:fld id="{8F9F1E06-D24B-4F40-9ADE-A28182BF3B31}" type="slidenum">
              <a:rPr lang="en-US" altLang="en-US"/>
              <a:pPr>
                <a:defRPr/>
              </a:pPr>
              <a:t>‹#›</a:t>
            </a:fld>
            <a:endParaRPr lang="en-US" altLang="en-US"/>
          </a:p>
        </p:txBody>
      </p:sp>
    </p:spTree>
    <p:extLst>
      <p:ext uri="{BB962C8B-B14F-4D97-AF65-F5344CB8AC3E}">
        <p14:creationId xmlns:p14="http://schemas.microsoft.com/office/powerpoint/2010/main" val="1375267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a:t>Introduction to Robotics: Analysis, Control, Applications, Third Edition. Saeed B. Niku. © 2020 John Wiley &amp; Sons Ltd. Published 2020 by John Wiley &amp; Sons Ltd.</a:t>
            </a:r>
          </a:p>
        </p:txBody>
      </p:sp>
      <p:sp>
        <p:nvSpPr>
          <p:cNvPr id="6" name="Rectangle 7"/>
          <p:cNvSpPr>
            <a:spLocks noGrp="1" noChangeArrowheads="1"/>
          </p:cNvSpPr>
          <p:nvPr>
            <p:ph type="sldNum" sz="quarter" idx="12"/>
          </p:nvPr>
        </p:nvSpPr>
        <p:spPr>
          <a:ln/>
        </p:spPr>
        <p:txBody>
          <a:bodyPr/>
          <a:lstStyle>
            <a:lvl1pPr>
              <a:defRPr/>
            </a:lvl1pPr>
          </a:lstStyle>
          <a:p>
            <a:pPr>
              <a:defRPr/>
            </a:pPr>
            <a:fld id="{6C243BE8-674A-4A60-B95D-1B9A612D238A}" type="slidenum">
              <a:rPr lang="en-US" altLang="en-US"/>
              <a:pPr>
                <a:defRPr/>
              </a:pPr>
              <a:t>‹#›</a:t>
            </a:fld>
            <a:endParaRPr lang="en-US" altLang="en-US"/>
          </a:p>
        </p:txBody>
      </p:sp>
    </p:spTree>
    <p:extLst>
      <p:ext uri="{BB962C8B-B14F-4D97-AF65-F5344CB8AC3E}">
        <p14:creationId xmlns:p14="http://schemas.microsoft.com/office/powerpoint/2010/main" val="3133164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a:t>Introduction to Robotics: Analysis, Control, Applications, Third Edition. Saeed B. Niku. © 2020 John Wiley &amp; Sons Ltd. Published 2020 by John Wiley &amp; Sons Ltd.</a:t>
            </a:r>
          </a:p>
        </p:txBody>
      </p:sp>
      <p:sp>
        <p:nvSpPr>
          <p:cNvPr id="6" name="Rectangle 7"/>
          <p:cNvSpPr>
            <a:spLocks noGrp="1" noChangeArrowheads="1"/>
          </p:cNvSpPr>
          <p:nvPr>
            <p:ph type="sldNum" sz="quarter" idx="12"/>
          </p:nvPr>
        </p:nvSpPr>
        <p:spPr>
          <a:ln/>
        </p:spPr>
        <p:txBody>
          <a:bodyPr/>
          <a:lstStyle>
            <a:lvl1pPr>
              <a:defRPr/>
            </a:lvl1pPr>
          </a:lstStyle>
          <a:p>
            <a:pPr>
              <a:defRPr/>
            </a:pPr>
            <a:fld id="{4E4AD99D-C673-4217-B21C-E34090C0408A}" type="slidenum">
              <a:rPr lang="en-US" altLang="en-US"/>
              <a:pPr>
                <a:defRPr/>
              </a:pPr>
              <a:t>‹#›</a:t>
            </a:fld>
            <a:endParaRPr lang="en-US" altLang="en-US"/>
          </a:p>
        </p:txBody>
      </p:sp>
    </p:spTree>
    <p:extLst>
      <p:ext uri="{BB962C8B-B14F-4D97-AF65-F5344CB8AC3E}">
        <p14:creationId xmlns:p14="http://schemas.microsoft.com/office/powerpoint/2010/main" val="1574019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a:t>Introduction to Robotics: Analysis, Control, Applications, Third Edition. Saeed B. Niku. © 2020 John Wiley &amp; Sons Ltd. Published 2020 by John Wiley &amp; Sons Ltd.</a:t>
            </a:r>
          </a:p>
        </p:txBody>
      </p:sp>
      <p:sp>
        <p:nvSpPr>
          <p:cNvPr id="6" name="Rectangle 7"/>
          <p:cNvSpPr>
            <a:spLocks noGrp="1" noChangeArrowheads="1"/>
          </p:cNvSpPr>
          <p:nvPr>
            <p:ph type="sldNum" sz="quarter" idx="12"/>
          </p:nvPr>
        </p:nvSpPr>
        <p:spPr>
          <a:ln/>
        </p:spPr>
        <p:txBody>
          <a:bodyPr/>
          <a:lstStyle>
            <a:lvl1pPr>
              <a:defRPr/>
            </a:lvl1pPr>
          </a:lstStyle>
          <a:p>
            <a:pPr>
              <a:defRPr/>
            </a:pPr>
            <a:fld id="{F47EA170-ABB1-4831-B4EB-70600EC14684}" type="slidenum">
              <a:rPr lang="en-US" altLang="en-US"/>
              <a:pPr>
                <a:defRPr/>
              </a:pPr>
              <a:t>‹#›</a:t>
            </a:fld>
            <a:endParaRPr lang="en-US" altLang="en-US"/>
          </a:p>
        </p:txBody>
      </p:sp>
    </p:spTree>
    <p:extLst>
      <p:ext uri="{BB962C8B-B14F-4D97-AF65-F5344CB8AC3E}">
        <p14:creationId xmlns:p14="http://schemas.microsoft.com/office/powerpoint/2010/main" val="2515800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a:t>Introduction to Robotics: Analysis, Control, Applications, Third Edition. Saeed B. Niku. © 2020 John Wiley &amp; Sons Ltd. Published 2020 by John Wiley &amp; Sons Ltd.</a:t>
            </a:r>
          </a:p>
        </p:txBody>
      </p:sp>
      <p:sp>
        <p:nvSpPr>
          <p:cNvPr id="7" name="Rectangle 7"/>
          <p:cNvSpPr>
            <a:spLocks noGrp="1" noChangeArrowheads="1"/>
          </p:cNvSpPr>
          <p:nvPr>
            <p:ph type="sldNum" sz="quarter" idx="12"/>
          </p:nvPr>
        </p:nvSpPr>
        <p:spPr>
          <a:ln/>
        </p:spPr>
        <p:txBody>
          <a:bodyPr/>
          <a:lstStyle>
            <a:lvl1pPr>
              <a:defRPr/>
            </a:lvl1pPr>
          </a:lstStyle>
          <a:p>
            <a:pPr>
              <a:defRPr/>
            </a:pPr>
            <a:fld id="{2605C3D3-B2DA-4056-AE1C-BA6889063BF8}" type="slidenum">
              <a:rPr lang="en-US" altLang="en-US"/>
              <a:pPr>
                <a:defRPr/>
              </a:pPr>
              <a:t>‹#›</a:t>
            </a:fld>
            <a:endParaRPr lang="en-US" altLang="en-US"/>
          </a:p>
        </p:txBody>
      </p:sp>
    </p:spTree>
    <p:extLst>
      <p:ext uri="{BB962C8B-B14F-4D97-AF65-F5344CB8AC3E}">
        <p14:creationId xmlns:p14="http://schemas.microsoft.com/office/powerpoint/2010/main" val="3309641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6"/>
          <p:cNvSpPr>
            <a:spLocks noGrp="1" noChangeArrowheads="1"/>
          </p:cNvSpPr>
          <p:nvPr>
            <p:ph type="ftr" sz="quarter" idx="11"/>
          </p:nvPr>
        </p:nvSpPr>
        <p:spPr>
          <a:ln/>
        </p:spPr>
        <p:txBody>
          <a:bodyPr/>
          <a:lstStyle>
            <a:lvl1pPr>
              <a:defRPr/>
            </a:lvl1pPr>
          </a:lstStyle>
          <a:p>
            <a:pPr>
              <a:defRPr/>
            </a:pPr>
            <a:r>
              <a:rPr lang="en-US" altLang="en-US"/>
              <a:t>Introduction to Robotics: Analysis, Control, Applications, Third Edition. Saeed B. Niku. © 2020 John Wiley &amp; Sons Ltd. Published 2020 by John Wiley &amp; Sons Ltd.</a:t>
            </a:r>
          </a:p>
        </p:txBody>
      </p:sp>
      <p:sp>
        <p:nvSpPr>
          <p:cNvPr id="9" name="Rectangle 7"/>
          <p:cNvSpPr>
            <a:spLocks noGrp="1" noChangeArrowheads="1"/>
          </p:cNvSpPr>
          <p:nvPr>
            <p:ph type="sldNum" sz="quarter" idx="12"/>
          </p:nvPr>
        </p:nvSpPr>
        <p:spPr>
          <a:ln/>
        </p:spPr>
        <p:txBody>
          <a:bodyPr/>
          <a:lstStyle>
            <a:lvl1pPr>
              <a:defRPr/>
            </a:lvl1pPr>
          </a:lstStyle>
          <a:p>
            <a:pPr>
              <a:defRPr/>
            </a:pPr>
            <a:fld id="{BC6B1CB9-01BE-4E16-8B9A-50AC6F379AFB}" type="slidenum">
              <a:rPr lang="en-US" altLang="en-US"/>
              <a:pPr>
                <a:defRPr/>
              </a:pPr>
              <a:t>‹#›</a:t>
            </a:fld>
            <a:endParaRPr lang="en-US" altLang="en-US"/>
          </a:p>
        </p:txBody>
      </p:sp>
    </p:spTree>
    <p:extLst>
      <p:ext uri="{BB962C8B-B14F-4D97-AF65-F5344CB8AC3E}">
        <p14:creationId xmlns:p14="http://schemas.microsoft.com/office/powerpoint/2010/main" val="2486701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en-US"/>
              <a:t>Introduction to Robotics: Analysis, Control, Applications, Third Edition. Saeed B. Niku. © 2020 John Wiley &amp; Sons Ltd. Published 2020 by John Wiley &amp; Sons Ltd.</a:t>
            </a:r>
          </a:p>
        </p:txBody>
      </p:sp>
      <p:sp>
        <p:nvSpPr>
          <p:cNvPr id="5" name="Rectangle 7"/>
          <p:cNvSpPr>
            <a:spLocks noGrp="1" noChangeArrowheads="1"/>
          </p:cNvSpPr>
          <p:nvPr>
            <p:ph type="sldNum" sz="quarter" idx="12"/>
          </p:nvPr>
        </p:nvSpPr>
        <p:spPr>
          <a:ln/>
        </p:spPr>
        <p:txBody>
          <a:bodyPr/>
          <a:lstStyle>
            <a:lvl1pPr>
              <a:defRPr/>
            </a:lvl1pPr>
          </a:lstStyle>
          <a:p>
            <a:pPr>
              <a:defRPr/>
            </a:pPr>
            <a:fld id="{C4A77BDA-4E7A-4B8D-A679-2B068C86F3CF}" type="slidenum">
              <a:rPr lang="en-US" altLang="en-US"/>
              <a:pPr>
                <a:defRPr/>
              </a:pPr>
              <a:t>‹#›</a:t>
            </a:fld>
            <a:endParaRPr lang="en-US" altLang="en-US"/>
          </a:p>
        </p:txBody>
      </p:sp>
    </p:spTree>
    <p:extLst>
      <p:ext uri="{BB962C8B-B14F-4D97-AF65-F5344CB8AC3E}">
        <p14:creationId xmlns:p14="http://schemas.microsoft.com/office/powerpoint/2010/main" val="4143982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6"/>
          <p:cNvSpPr>
            <a:spLocks noGrp="1" noChangeArrowheads="1"/>
          </p:cNvSpPr>
          <p:nvPr>
            <p:ph type="ftr" sz="quarter" idx="11"/>
          </p:nvPr>
        </p:nvSpPr>
        <p:spPr>
          <a:ln/>
        </p:spPr>
        <p:txBody>
          <a:bodyPr/>
          <a:lstStyle>
            <a:lvl1pPr>
              <a:defRPr/>
            </a:lvl1pPr>
          </a:lstStyle>
          <a:p>
            <a:pPr>
              <a:defRPr/>
            </a:pPr>
            <a:r>
              <a:rPr lang="en-US" altLang="en-US"/>
              <a:t>Introduction to Robotics: Analysis, Control, Applications, Third Edition. Saeed B. Niku. © 2020 John Wiley &amp; Sons Ltd. Published 2020 by John Wiley &amp; Sons Ltd.</a:t>
            </a:r>
          </a:p>
        </p:txBody>
      </p:sp>
      <p:sp>
        <p:nvSpPr>
          <p:cNvPr id="4" name="Rectangle 7"/>
          <p:cNvSpPr>
            <a:spLocks noGrp="1" noChangeArrowheads="1"/>
          </p:cNvSpPr>
          <p:nvPr>
            <p:ph type="sldNum" sz="quarter" idx="12"/>
          </p:nvPr>
        </p:nvSpPr>
        <p:spPr>
          <a:ln/>
        </p:spPr>
        <p:txBody>
          <a:bodyPr/>
          <a:lstStyle>
            <a:lvl1pPr>
              <a:defRPr/>
            </a:lvl1pPr>
          </a:lstStyle>
          <a:p>
            <a:pPr>
              <a:defRPr/>
            </a:pPr>
            <a:fld id="{1B6A213D-B78A-4FAE-9995-A9A43BB04024}" type="slidenum">
              <a:rPr lang="en-US" altLang="en-US"/>
              <a:pPr>
                <a:defRPr/>
              </a:pPr>
              <a:t>‹#›</a:t>
            </a:fld>
            <a:endParaRPr lang="en-US" altLang="en-US"/>
          </a:p>
        </p:txBody>
      </p:sp>
    </p:spTree>
    <p:extLst>
      <p:ext uri="{BB962C8B-B14F-4D97-AF65-F5344CB8AC3E}">
        <p14:creationId xmlns:p14="http://schemas.microsoft.com/office/powerpoint/2010/main" val="1294411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a:t>Introduction to Robotics: Analysis, Control, Applications, Third Edition. Saeed B. Niku. © 2020 John Wiley &amp; Sons Ltd. Published 2020 by John Wiley &amp; Sons Ltd.</a:t>
            </a:r>
          </a:p>
        </p:txBody>
      </p:sp>
      <p:sp>
        <p:nvSpPr>
          <p:cNvPr id="7" name="Rectangle 7"/>
          <p:cNvSpPr>
            <a:spLocks noGrp="1" noChangeArrowheads="1"/>
          </p:cNvSpPr>
          <p:nvPr>
            <p:ph type="sldNum" sz="quarter" idx="12"/>
          </p:nvPr>
        </p:nvSpPr>
        <p:spPr>
          <a:ln/>
        </p:spPr>
        <p:txBody>
          <a:bodyPr/>
          <a:lstStyle>
            <a:lvl1pPr>
              <a:defRPr/>
            </a:lvl1pPr>
          </a:lstStyle>
          <a:p>
            <a:pPr>
              <a:defRPr/>
            </a:pPr>
            <a:fld id="{6E44B68E-0EC9-43D2-B16E-563BE2A885B4}" type="slidenum">
              <a:rPr lang="en-US" altLang="en-US"/>
              <a:pPr>
                <a:defRPr/>
              </a:pPr>
              <a:t>‹#›</a:t>
            </a:fld>
            <a:endParaRPr lang="en-US" altLang="en-US"/>
          </a:p>
        </p:txBody>
      </p:sp>
    </p:spTree>
    <p:extLst>
      <p:ext uri="{BB962C8B-B14F-4D97-AF65-F5344CB8AC3E}">
        <p14:creationId xmlns:p14="http://schemas.microsoft.com/office/powerpoint/2010/main" val="1685618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a:t>Introduction to Robotics: Analysis, Control, Applications, Third Edition. Saeed B. Niku. © 2020 John Wiley &amp; Sons Ltd. Published 2020 by John Wiley &amp; Sons Ltd.</a:t>
            </a:r>
          </a:p>
        </p:txBody>
      </p:sp>
      <p:sp>
        <p:nvSpPr>
          <p:cNvPr id="7" name="Rectangle 7"/>
          <p:cNvSpPr>
            <a:spLocks noGrp="1" noChangeArrowheads="1"/>
          </p:cNvSpPr>
          <p:nvPr>
            <p:ph type="sldNum" sz="quarter" idx="12"/>
          </p:nvPr>
        </p:nvSpPr>
        <p:spPr>
          <a:ln/>
        </p:spPr>
        <p:txBody>
          <a:bodyPr/>
          <a:lstStyle>
            <a:lvl1pPr>
              <a:defRPr/>
            </a:lvl1pPr>
          </a:lstStyle>
          <a:p>
            <a:pPr>
              <a:defRPr/>
            </a:pPr>
            <a:fld id="{61C73CCD-27EB-46B5-8A5A-1CA2197C15C3}" type="slidenum">
              <a:rPr lang="en-US" altLang="en-US"/>
              <a:pPr>
                <a:defRPr/>
              </a:pPr>
              <a:t>‹#›</a:t>
            </a:fld>
            <a:endParaRPr lang="en-US" altLang="en-US"/>
          </a:p>
        </p:txBody>
      </p:sp>
    </p:spTree>
    <p:extLst>
      <p:ext uri="{BB962C8B-B14F-4D97-AF65-F5344CB8AC3E}">
        <p14:creationId xmlns:p14="http://schemas.microsoft.com/office/powerpoint/2010/main" val="545886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9701"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smtClean="0"/>
            </a:lvl1pPr>
          </a:lstStyle>
          <a:p>
            <a:pPr>
              <a:defRPr/>
            </a:pPr>
            <a:endParaRPr lang="en-US" altLang="en-US"/>
          </a:p>
        </p:txBody>
      </p:sp>
      <p:sp>
        <p:nvSpPr>
          <p:cNvPr id="29702" name="Rectangle 6"/>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smtClean="0"/>
            </a:lvl1pPr>
          </a:lstStyle>
          <a:p>
            <a:pPr>
              <a:defRPr/>
            </a:pPr>
            <a:r>
              <a:rPr lang="en-US" altLang="en-US"/>
              <a:t>Introduction to Robotics: Analysis, Control, Applications, Third Edition. Saeed B. Niku. © 2020 John Wiley &amp; Sons Ltd. Published 2020 by John Wiley &amp; Sons Ltd.</a:t>
            </a:r>
          </a:p>
        </p:txBody>
      </p:sp>
      <p:sp>
        <p:nvSpPr>
          <p:cNvPr id="29703"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smtClean="0"/>
            </a:lvl1pPr>
          </a:lstStyle>
          <a:p>
            <a:pPr>
              <a:defRPr/>
            </a:pPr>
            <a:fld id="{F0476E0F-15C3-49E5-80F5-64547ABB9166}" type="slidenum">
              <a:rPr lang="en-US" altLang="en-US"/>
              <a:pPr>
                <a:defRPr/>
              </a:pPr>
              <a:t>‹#›</a:t>
            </a:fld>
            <a:endParaRPr lang="en-US" altLang="en-US"/>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4" name="Oval 10"/>
            <p:cNvSpPr>
              <a:spLocks noChangeArrowheads="1"/>
            </p:cNvSpPr>
            <p:nvPr/>
          </p:nvSpPr>
          <p:spPr bwMode="auto">
            <a:xfrm>
              <a:off x="5248"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5" name="Oval 11"/>
            <p:cNvSpPr>
              <a:spLocks noChangeArrowheads="1"/>
            </p:cNvSpPr>
            <p:nvPr/>
          </p:nvSpPr>
          <p:spPr bwMode="auto">
            <a:xfrm>
              <a:off x="5360"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6" name="Oval 12"/>
            <p:cNvSpPr>
              <a:spLocks noChangeArrowheads="1"/>
            </p:cNvSpPr>
            <p:nvPr/>
          </p:nvSpPr>
          <p:spPr bwMode="auto">
            <a:xfrm>
              <a:off x="5136"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7" name="Oval 13"/>
            <p:cNvSpPr>
              <a:spLocks noChangeArrowheads="1"/>
            </p:cNvSpPr>
            <p:nvPr/>
          </p:nvSpPr>
          <p:spPr bwMode="auto">
            <a:xfrm>
              <a:off x="5248"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8" name="Oval 14"/>
            <p:cNvSpPr>
              <a:spLocks noChangeArrowheads="1"/>
            </p:cNvSpPr>
            <p:nvPr/>
          </p:nvSpPr>
          <p:spPr bwMode="auto">
            <a:xfrm>
              <a:off x="5360"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9" name="Oval 15"/>
            <p:cNvSpPr>
              <a:spLocks noChangeArrowheads="1"/>
            </p:cNvSpPr>
            <p:nvPr/>
          </p:nvSpPr>
          <p:spPr bwMode="auto">
            <a:xfrm>
              <a:off x="5472" y="1072"/>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0" name="Oval 16"/>
            <p:cNvSpPr>
              <a:spLocks noChangeArrowheads="1"/>
            </p:cNvSpPr>
            <p:nvPr/>
          </p:nvSpPr>
          <p:spPr bwMode="auto">
            <a:xfrm>
              <a:off x="5136" y="1184"/>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1" name="Oval 17"/>
            <p:cNvSpPr>
              <a:spLocks noChangeArrowheads="1"/>
            </p:cNvSpPr>
            <p:nvPr/>
          </p:nvSpPr>
          <p:spPr bwMode="auto">
            <a:xfrm>
              <a:off x="5248" y="1184"/>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2" name="Oval 18"/>
            <p:cNvSpPr>
              <a:spLocks noChangeArrowheads="1"/>
            </p:cNvSpPr>
            <p:nvPr/>
          </p:nvSpPr>
          <p:spPr bwMode="auto">
            <a:xfrm>
              <a:off x="5360" y="1184"/>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3" name="Oval 19"/>
            <p:cNvSpPr>
              <a:spLocks noChangeArrowheads="1"/>
            </p:cNvSpPr>
            <p:nvPr/>
          </p:nvSpPr>
          <p:spPr bwMode="auto">
            <a:xfrm>
              <a:off x="5472" y="1184"/>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4" name="Oval 20"/>
            <p:cNvSpPr>
              <a:spLocks noChangeArrowheads="1"/>
            </p:cNvSpPr>
            <p:nvPr/>
          </p:nvSpPr>
          <p:spPr bwMode="auto">
            <a:xfrm>
              <a:off x="5584" y="1184"/>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6" name="Oval 22"/>
            <p:cNvSpPr>
              <a:spLocks noChangeArrowheads="1"/>
            </p:cNvSpPr>
            <p:nvPr/>
          </p:nvSpPr>
          <p:spPr bwMode="auto">
            <a:xfrm>
              <a:off x="5248" y="1296"/>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7" name="Oval 23"/>
            <p:cNvSpPr>
              <a:spLocks noChangeArrowheads="1"/>
            </p:cNvSpPr>
            <p:nvPr/>
          </p:nvSpPr>
          <p:spPr bwMode="auto">
            <a:xfrm>
              <a:off x="5360" y="1296"/>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8" name="Oval 24"/>
            <p:cNvSpPr>
              <a:spLocks noChangeArrowheads="1"/>
            </p:cNvSpPr>
            <p:nvPr/>
          </p:nvSpPr>
          <p:spPr bwMode="auto">
            <a:xfrm>
              <a:off x="5472" y="1296"/>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0" name="Oval 26"/>
            <p:cNvSpPr>
              <a:spLocks noChangeArrowheads="1"/>
            </p:cNvSpPr>
            <p:nvPr/>
          </p:nvSpPr>
          <p:spPr bwMode="auto">
            <a:xfrm>
              <a:off x="5248"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1" name="Oval 27"/>
            <p:cNvSpPr>
              <a:spLocks noChangeArrowheads="1"/>
            </p:cNvSpPr>
            <p:nvPr/>
          </p:nvSpPr>
          <p:spPr bwMode="auto">
            <a:xfrm>
              <a:off x="5360" y="1408"/>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2" name="Oval 28"/>
            <p:cNvSpPr>
              <a:spLocks noChangeArrowheads="1"/>
            </p:cNvSpPr>
            <p:nvPr/>
          </p:nvSpPr>
          <p:spPr bwMode="auto">
            <a:xfrm>
              <a:off x="5472" y="1408"/>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4" name="Oval 30"/>
            <p:cNvSpPr>
              <a:spLocks noChangeArrowheads="1"/>
            </p:cNvSpPr>
            <p:nvPr/>
          </p:nvSpPr>
          <p:spPr bwMode="auto">
            <a:xfrm>
              <a:off x="5136" y="1520"/>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5" name="Oval 31"/>
            <p:cNvSpPr>
              <a:spLocks noChangeArrowheads="1"/>
            </p:cNvSpPr>
            <p:nvPr/>
          </p:nvSpPr>
          <p:spPr bwMode="auto">
            <a:xfrm>
              <a:off x="5248" y="1520"/>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6" name="Oval 32"/>
            <p:cNvSpPr>
              <a:spLocks noChangeArrowheads="1"/>
            </p:cNvSpPr>
            <p:nvPr/>
          </p:nvSpPr>
          <p:spPr bwMode="auto">
            <a:xfrm>
              <a:off x="5360" y="1520"/>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7" name="Oval 33"/>
            <p:cNvSpPr>
              <a:spLocks noChangeArrowheads="1"/>
            </p:cNvSpPr>
            <p:nvPr/>
          </p:nvSpPr>
          <p:spPr bwMode="auto">
            <a:xfrm>
              <a:off x="5472" y="1520"/>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8" name="Oval 34"/>
            <p:cNvSpPr>
              <a:spLocks noChangeArrowheads="1"/>
            </p:cNvSpPr>
            <p:nvPr/>
          </p:nvSpPr>
          <p:spPr bwMode="auto">
            <a:xfrm>
              <a:off x="5136" y="1632"/>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9" name="Oval 35"/>
            <p:cNvSpPr>
              <a:spLocks noChangeArrowheads="1"/>
            </p:cNvSpPr>
            <p:nvPr/>
          </p:nvSpPr>
          <p:spPr bwMode="auto">
            <a:xfrm>
              <a:off x="5248" y="1632"/>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60" name="Oval 36"/>
            <p:cNvSpPr>
              <a:spLocks noChangeArrowheads="1"/>
            </p:cNvSpPr>
            <p:nvPr/>
          </p:nvSpPr>
          <p:spPr bwMode="auto">
            <a:xfrm>
              <a:off x="5360" y="1632"/>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61" name="Oval 37"/>
            <p:cNvSpPr>
              <a:spLocks noChangeArrowheads="1"/>
            </p:cNvSpPr>
            <p:nvPr/>
          </p:nvSpPr>
          <p:spPr bwMode="auto">
            <a:xfrm>
              <a:off x="5472" y="1632"/>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62" name="Oval 38"/>
            <p:cNvSpPr>
              <a:spLocks noChangeArrowheads="1"/>
            </p:cNvSpPr>
            <p:nvPr/>
          </p:nvSpPr>
          <p:spPr bwMode="auto">
            <a:xfrm>
              <a:off x="5248" y="1744"/>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63" name="Oval 39"/>
            <p:cNvSpPr>
              <a:spLocks noChangeArrowheads="1"/>
            </p:cNvSpPr>
            <p:nvPr/>
          </p:nvSpPr>
          <p:spPr bwMode="auto">
            <a:xfrm>
              <a:off x="5472" y="1744"/>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Tree>
  </p:cSld>
  <p:clrMap bg1="lt1" tx1="dk1" bg2="lt2" tx2="dk2" accent1="accent1" accent2="accent2" accent3="accent3" accent4="accent4" accent5="accent5" accent6="accent6" hlink="hlink" folHlink="folHlink"/>
  <p:sldLayoutIdLst>
    <p:sldLayoutId id="2147483674"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3900" b="1" kern="1200">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panose="020B0604020202020204" pitchFamily="34" charset="0"/>
        </a:defRPr>
      </a:lvl2pPr>
      <a:lvl3pPr algn="l" rtl="0" eaLnBrk="0" fontAlgn="base" hangingPunct="0">
        <a:spcBef>
          <a:spcPct val="0"/>
        </a:spcBef>
        <a:spcAft>
          <a:spcPct val="0"/>
        </a:spcAft>
        <a:defRPr sz="3900" b="1">
          <a:solidFill>
            <a:schemeClr val="tx2"/>
          </a:solidFill>
          <a:latin typeface="Arial" panose="020B0604020202020204" pitchFamily="34" charset="0"/>
        </a:defRPr>
      </a:lvl3pPr>
      <a:lvl4pPr algn="l" rtl="0" eaLnBrk="0" fontAlgn="base" hangingPunct="0">
        <a:spcBef>
          <a:spcPct val="0"/>
        </a:spcBef>
        <a:spcAft>
          <a:spcPct val="0"/>
        </a:spcAft>
        <a:defRPr sz="3900" b="1">
          <a:solidFill>
            <a:schemeClr val="tx2"/>
          </a:solidFill>
          <a:latin typeface="Arial" panose="020B0604020202020204" pitchFamily="34" charset="0"/>
        </a:defRPr>
      </a:lvl4pPr>
      <a:lvl5pPr algn="l" rtl="0" eaLnBrk="0" fontAlgn="base" hangingPunct="0">
        <a:spcBef>
          <a:spcPct val="0"/>
        </a:spcBef>
        <a:spcAft>
          <a:spcPct val="0"/>
        </a:spcAft>
        <a:defRPr sz="3900" b="1">
          <a:solidFill>
            <a:schemeClr val="tx2"/>
          </a:solidFill>
          <a:latin typeface="Arial" panose="020B0604020202020204" pitchFamily="34" charset="0"/>
        </a:defRPr>
      </a:lvl5pPr>
      <a:lvl6pPr marL="457200" algn="l" rtl="0" fontAlgn="base">
        <a:spcBef>
          <a:spcPct val="0"/>
        </a:spcBef>
        <a:spcAft>
          <a:spcPct val="0"/>
        </a:spcAft>
        <a:defRPr sz="3900" b="1">
          <a:solidFill>
            <a:schemeClr val="tx2"/>
          </a:solidFill>
          <a:latin typeface="Arial" panose="020B0604020202020204" pitchFamily="34" charset="0"/>
        </a:defRPr>
      </a:lvl6pPr>
      <a:lvl7pPr marL="914400" algn="l" rtl="0" fontAlgn="base">
        <a:spcBef>
          <a:spcPct val="0"/>
        </a:spcBef>
        <a:spcAft>
          <a:spcPct val="0"/>
        </a:spcAft>
        <a:defRPr sz="3900" b="1">
          <a:solidFill>
            <a:schemeClr val="tx2"/>
          </a:solidFill>
          <a:latin typeface="Arial" panose="020B0604020202020204" pitchFamily="34" charset="0"/>
        </a:defRPr>
      </a:lvl7pPr>
      <a:lvl8pPr marL="1371600" algn="l" rtl="0" fontAlgn="base">
        <a:spcBef>
          <a:spcPct val="0"/>
        </a:spcBef>
        <a:spcAft>
          <a:spcPct val="0"/>
        </a:spcAft>
        <a:defRPr sz="3900" b="1">
          <a:solidFill>
            <a:schemeClr val="tx2"/>
          </a:solidFill>
          <a:latin typeface="Arial" panose="020B0604020202020204" pitchFamily="34" charset="0"/>
        </a:defRPr>
      </a:lvl8pPr>
      <a:lvl9pPr marL="1828800" algn="l" rtl="0" fontAlgn="base">
        <a:spcBef>
          <a:spcPct val="0"/>
        </a:spcBef>
        <a:spcAft>
          <a:spcPct val="0"/>
        </a:spcAft>
        <a:defRPr sz="3900" b="1">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kern="12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kern="1200">
          <a:solidFill>
            <a:schemeClr val="tx1"/>
          </a:solidFill>
          <a:latin typeface="+mn-lt"/>
          <a:ea typeface="+mn-ea"/>
          <a:cs typeface="+mn-cs"/>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kern="1200">
          <a:solidFill>
            <a:schemeClr val="tx1"/>
          </a:solidFill>
          <a:latin typeface="+mn-lt"/>
          <a:ea typeface="+mn-ea"/>
          <a:cs typeface="+mn-cs"/>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kern="1200">
          <a:solidFill>
            <a:schemeClr val="tx1"/>
          </a:solidFill>
          <a:latin typeface="+mn-lt"/>
          <a:ea typeface="+mn-ea"/>
          <a:cs typeface="+mn-cs"/>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7.wmf"/><Relationship Id="rId5" Type="http://schemas.openxmlformats.org/officeDocument/2006/relationships/oleObject" Target="../embeddings/oleObject16.bin"/><Relationship Id="rId4" Type="http://schemas.openxmlformats.org/officeDocument/2006/relationships/image" Target="../media/image16.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19.wmf"/><Relationship Id="rId5" Type="http://schemas.openxmlformats.org/officeDocument/2006/relationships/oleObject" Target="../embeddings/oleObject18.bin"/><Relationship Id="rId4" Type="http://schemas.openxmlformats.org/officeDocument/2006/relationships/image" Target="../media/image18.wmf"/></Relationships>
</file>

<file path=ppt/slides/_rels/slide12.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21.wmf"/><Relationship Id="rId5" Type="http://schemas.openxmlformats.org/officeDocument/2006/relationships/oleObject" Target="../embeddings/oleObject20.bin"/><Relationship Id="rId4" Type="http://schemas.openxmlformats.org/officeDocument/2006/relationships/image" Target="../media/image20.wmf"/></Relationships>
</file>

<file path=ppt/slides/_rels/slide13.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24.wmf"/><Relationship Id="rId5" Type="http://schemas.openxmlformats.org/officeDocument/2006/relationships/oleObject" Target="../embeddings/oleObject23.bin"/><Relationship Id="rId4" Type="http://schemas.openxmlformats.org/officeDocument/2006/relationships/image" Target="../media/image23.wmf"/></Relationships>
</file>

<file path=ppt/slides/_rels/slide14.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oleObject" Target="../embeddings/oleObject25.bin"/><Relationship Id="rId7"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27.wmf"/><Relationship Id="rId5" Type="http://schemas.openxmlformats.org/officeDocument/2006/relationships/oleObject" Target="../embeddings/oleObject26.bin"/><Relationship Id="rId4" Type="http://schemas.openxmlformats.org/officeDocument/2006/relationships/image" Target="../media/image26.wmf"/></Relationships>
</file>

<file path=ppt/slides/_rels/slide15.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oleObject" Target="../embeddings/oleObject28.bin"/><Relationship Id="rId7"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30.wmf"/><Relationship Id="rId5" Type="http://schemas.openxmlformats.org/officeDocument/2006/relationships/oleObject" Target="../embeddings/oleObject29.bin"/><Relationship Id="rId4" Type="http://schemas.openxmlformats.org/officeDocument/2006/relationships/image" Target="../media/image29.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33.wmf"/><Relationship Id="rId5" Type="http://schemas.openxmlformats.org/officeDocument/2006/relationships/oleObject" Target="../embeddings/oleObject32.bin"/><Relationship Id="rId4" Type="http://schemas.openxmlformats.org/officeDocument/2006/relationships/image" Target="../media/image32.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35.wmf"/><Relationship Id="rId5" Type="http://schemas.openxmlformats.org/officeDocument/2006/relationships/oleObject" Target="../embeddings/oleObject34.bin"/><Relationship Id="rId4" Type="http://schemas.openxmlformats.org/officeDocument/2006/relationships/image" Target="../media/image34.wmf"/></Relationships>
</file>

<file path=ppt/slides/_rels/slide18.x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oleObject" Target="../embeddings/oleObject35.bin"/><Relationship Id="rId7"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37.wmf"/><Relationship Id="rId5" Type="http://schemas.openxmlformats.org/officeDocument/2006/relationships/oleObject" Target="../embeddings/oleObject36.bin"/><Relationship Id="rId10" Type="http://schemas.openxmlformats.org/officeDocument/2006/relationships/image" Target="../media/image39.wmf"/><Relationship Id="rId4" Type="http://schemas.openxmlformats.org/officeDocument/2006/relationships/image" Target="../media/image36.wmf"/><Relationship Id="rId9" Type="http://schemas.openxmlformats.org/officeDocument/2006/relationships/oleObject" Target="../embeddings/oleObject38.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40.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3.wmf"/><Relationship Id="rId3" Type="http://schemas.openxmlformats.org/officeDocument/2006/relationships/oleObject" Target="../embeddings/oleObject40.bin"/><Relationship Id="rId7"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42.wmf"/><Relationship Id="rId5" Type="http://schemas.openxmlformats.org/officeDocument/2006/relationships/oleObject" Target="../embeddings/oleObject41.bin"/><Relationship Id="rId4" Type="http://schemas.openxmlformats.org/officeDocument/2006/relationships/image" Target="../media/image41.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44.wmf"/></Relationships>
</file>

<file path=ppt/slides/_rels/slide22.x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oleObject" Target="../embeddings/oleObject44.bin"/><Relationship Id="rId7"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46.wmf"/><Relationship Id="rId5" Type="http://schemas.openxmlformats.org/officeDocument/2006/relationships/oleObject" Target="../embeddings/oleObject45.bin"/><Relationship Id="rId10" Type="http://schemas.openxmlformats.org/officeDocument/2006/relationships/image" Target="../media/image48.wmf"/><Relationship Id="rId4" Type="http://schemas.openxmlformats.org/officeDocument/2006/relationships/image" Target="../media/image45.wmf"/><Relationship Id="rId9" Type="http://schemas.openxmlformats.org/officeDocument/2006/relationships/oleObject" Target="../embeddings/oleObject47.bin"/></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49.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image" Target="../media/image50.w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52.wmf"/><Relationship Id="rId5" Type="http://schemas.openxmlformats.org/officeDocument/2006/relationships/oleObject" Target="../embeddings/oleObject51.bin"/><Relationship Id="rId4" Type="http://schemas.openxmlformats.org/officeDocument/2006/relationships/image" Target="../media/image51.wmf"/></Relationships>
</file>

<file path=ppt/slides/_rels/slide26.xml.rels><?xml version="1.0" encoding="UTF-8" standalone="yes"?>
<Relationships xmlns="http://schemas.openxmlformats.org/package/2006/relationships"><Relationship Id="rId8" Type="http://schemas.openxmlformats.org/officeDocument/2006/relationships/image" Target="../media/image55.wmf"/><Relationship Id="rId3" Type="http://schemas.openxmlformats.org/officeDocument/2006/relationships/oleObject" Target="../embeddings/oleObject52.bin"/><Relationship Id="rId7" Type="http://schemas.openxmlformats.org/officeDocument/2006/relationships/oleObject" Target="../embeddings/oleObject54.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54.wmf"/><Relationship Id="rId5" Type="http://schemas.openxmlformats.org/officeDocument/2006/relationships/oleObject" Target="../embeddings/oleObject53.bin"/><Relationship Id="rId4" Type="http://schemas.openxmlformats.org/officeDocument/2006/relationships/image" Target="../media/image53.w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oleObject" Target="../embeddings/oleObject55.bin"/><Relationship Id="rId7" Type="http://schemas.openxmlformats.org/officeDocument/2006/relationships/oleObject" Target="../embeddings/oleObject57.bin"/><Relationship Id="rId12" Type="http://schemas.openxmlformats.org/officeDocument/2006/relationships/image" Target="../media/image60.wmf"/><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image" Target="../media/image57.wmf"/><Relationship Id="rId11" Type="http://schemas.openxmlformats.org/officeDocument/2006/relationships/oleObject" Target="../embeddings/oleObject59.bin"/><Relationship Id="rId5" Type="http://schemas.openxmlformats.org/officeDocument/2006/relationships/oleObject" Target="../embeddings/oleObject56.bin"/><Relationship Id="rId10" Type="http://schemas.openxmlformats.org/officeDocument/2006/relationships/image" Target="../media/image59.wmf"/><Relationship Id="rId4" Type="http://schemas.openxmlformats.org/officeDocument/2006/relationships/image" Target="../media/image56.wmf"/><Relationship Id="rId9" Type="http://schemas.openxmlformats.org/officeDocument/2006/relationships/oleObject" Target="../embeddings/oleObject58.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62.wmf"/><Relationship Id="rId5" Type="http://schemas.openxmlformats.org/officeDocument/2006/relationships/oleObject" Target="../embeddings/oleObject61.bin"/><Relationship Id="rId4" Type="http://schemas.openxmlformats.org/officeDocument/2006/relationships/image" Target="../media/image61.w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2.wmf"/></Relationships>
</file>

<file path=ppt/slides/_rels/slide30.xml.rels><?xml version="1.0" encoding="UTF-8" standalone="yes"?>
<Relationships xmlns="http://schemas.openxmlformats.org/package/2006/relationships"><Relationship Id="rId8" Type="http://schemas.openxmlformats.org/officeDocument/2006/relationships/image" Target="../media/image65.wmf"/><Relationship Id="rId3" Type="http://schemas.openxmlformats.org/officeDocument/2006/relationships/oleObject" Target="../embeddings/oleObject62.bin"/><Relationship Id="rId7" Type="http://schemas.openxmlformats.org/officeDocument/2006/relationships/oleObject" Target="../embeddings/oleObject64.bin"/><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image" Target="../media/image64.wmf"/><Relationship Id="rId5" Type="http://schemas.openxmlformats.org/officeDocument/2006/relationships/oleObject" Target="../embeddings/oleObject63.bin"/><Relationship Id="rId4" Type="http://schemas.openxmlformats.org/officeDocument/2006/relationships/image" Target="../media/image63.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2.xml"/><Relationship Id="rId1" Type="http://schemas.openxmlformats.org/officeDocument/2006/relationships/vmlDrawing" Target="../drawings/vmlDrawing27.vml"/><Relationship Id="rId4" Type="http://schemas.openxmlformats.org/officeDocument/2006/relationships/image" Target="../media/image66.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4.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6.wmf"/><Relationship Id="rId5" Type="http://schemas.openxmlformats.org/officeDocument/2006/relationships/oleObject" Target="../embeddings/oleObject5.bin"/><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8.emf"/><Relationship Id="rId5" Type="http://schemas.openxmlformats.org/officeDocument/2006/relationships/oleObject" Target="../embeddings/oleObject7.bin"/><Relationship Id="rId4" Type="http://schemas.openxmlformats.org/officeDocument/2006/relationships/image" Target="../media/image7.wmf"/></Relationships>
</file>

<file path=ppt/slides/_rels/slide7.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8.bin"/><Relationship Id="rId7" Type="http://schemas.openxmlformats.org/officeDocument/2006/relationships/oleObject" Target="../embeddings/oleObject10.bin"/><Relationship Id="rId12" Type="http://schemas.openxmlformats.org/officeDocument/2006/relationships/image" Target="../media/image13.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0.wmf"/><Relationship Id="rId11" Type="http://schemas.openxmlformats.org/officeDocument/2006/relationships/oleObject" Target="../embeddings/oleObject12.bin"/><Relationship Id="rId5" Type="http://schemas.openxmlformats.org/officeDocument/2006/relationships/oleObject" Target="../embeddings/oleObject9.bin"/><Relationship Id="rId10" Type="http://schemas.openxmlformats.org/officeDocument/2006/relationships/image" Target="../media/image12.wmf"/><Relationship Id="rId4" Type="http://schemas.openxmlformats.org/officeDocument/2006/relationships/image" Target="../media/image9.wmf"/><Relationship Id="rId9" Type="http://schemas.openxmlformats.org/officeDocument/2006/relationships/oleObject" Target="../embeddings/oleObject11.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5.wmf"/><Relationship Id="rId5" Type="http://schemas.openxmlformats.org/officeDocument/2006/relationships/oleObject" Target="../embeddings/oleObject14.bin"/><Relationship Id="rId4" Type="http://schemas.openxmlformats.org/officeDocument/2006/relationships/image" Target="../media/image1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5"/>
          <p:cNvSpPr>
            <a:spLocks noGrp="1" noChangeArrowheads="1"/>
          </p:cNvSpPr>
          <p:nvPr>
            <p:ph type="body" idx="1"/>
          </p:nvPr>
        </p:nvSpPr>
        <p:spPr>
          <a:xfrm>
            <a:off x="1182688" y="1752600"/>
            <a:ext cx="7772400" cy="4379913"/>
          </a:xfrm>
        </p:spPr>
        <p:txBody>
          <a:bodyPr/>
          <a:lstStyle/>
          <a:p>
            <a:pPr eaLnBrk="1" hangingPunct="1"/>
            <a:endParaRPr lang="en-US" altLang="en-US" sz="2100" dirty="0" smtClean="0">
              <a:latin typeface="Times New Roman" panose="02020603050405020304" pitchFamily="18" charset="0"/>
            </a:endParaRPr>
          </a:p>
          <a:p>
            <a:pPr eaLnBrk="1" hangingPunct="1"/>
            <a:endParaRPr lang="en-US" altLang="en-US" sz="2100" dirty="0" smtClean="0">
              <a:latin typeface="Times New Roman" panose="02020603050405020304" pitchFamily="18" charset="0"/>
            </a:endParaRPr>
          </a:p>
        </p:txBody>
      </p:sp>
      <p:sp>
        <p:nvSpPr>
          <p:cNvPr id="4100" name="Rectangle 6"/>
          <p:cNvSpPr>
            <a:spLocks noChangeArrowheads="1"/>
          </p:cNvSpPr>
          <p:nvPr/>
        </p:nvSpPr>
        <p:spPr bwMode="auto">
          <a:xfrm>
            <a:off x="914400" y="1828800"/>
            <a:ext cx="7772400" cy="437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692150" indent="-347663">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987425" indent="-293688">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281113" indent="-2921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1598613" indent="-315913">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055813" indent="-315913"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513013" indent="-315913"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2970213" indent="-315913"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427413" indent="-315913"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buFont typeface="Wingdings" panose="05000000000000000000" pitchFamily="2" charset="2"/>
              <a:buNone/>
            </a:pPr>
            <a:endParaRPr lang="en-US" altLang="en-US" dirty="0"/>
          </a:p>
          <a:p>
            <a:pPr algn="ctr" eaLnBrk="1" hangingPunct="1">
              <a:buFont typeface="Wingdings" panose="05000000000000000000" pitchFamily="2" charset="2"/>
              <a:buNone/>
            </a:pPr>
            <a:endParaRPr lang="en-US" altLang="en-US" dirty="0"/>
          </a:p>
          <a:p>
            <a:pPr algn="ctr" eaLnBrk="1" hangingPunct="1">
              <a:buFont typeface="Wingdings" panose="05000000000000000000" pitchFamily="2" charset="2"/>
              <a:buNone/>
            </a:pPr>
            <a:r>
              <a:rPr lang="en-US" altLang="en-US" dirty="0" smtClean="0">
                <a:solidFill>
                  <a:srgbClr val="FF0000"/>
                </a:solidFill>
                <a:latin typeface="Times New Roman" panose="02020603050405020304" pitchFamily="18" charset="0"/>
                <a:cs typeface="Times New Roman" panose="02020603050405020304" pitchFamily="18" charset="0"/>
              </a:rPr>
              <a:t>DYNAMIC </a:t>
            </a:r>
            <a:r>
              <a:rPr lang="en-US" altLang="en-US" dirty="0">
                <a:solidFill>
                  <a:srgbClr val="FF0000"/>
                </a:solidFill>
                <a:latin typeface="Times New Roman" panose="02020603050405020304" pitchFamily="18" charset="0"/>
                <a:cs typeface="Times New Roman" panose="02020603050405020304" pitchFamily="18" charset="0"/>
              </a:rPr>
              <a:t>ANALYSIS AND FORCES</a:t>
            </a:r>
          </a:p>
        </p:txBody>
      </p:sp>
      <p:sp>
        <p:nvSpPr>
          <p:cNvPr id="2" name="Rectangle 1"/>
          <p:cNvSpPr/>
          <p:nvPr/>
        </p:nvSpPr>
        <p:spPr>
          <a:xfrm>
            <a:off x="2286000" y="4191000"/>
            <a:ext cx="4572000" cy="1754326"/>
          </a:xfrm>
          <a:prstGeom prst="rect">
            <a:avLst/>
          </a:prstGeom>
        </p:spPr>
        <p:txBody>
          <a:bodyPr>
            <a:spAutoFit/>
          </a:bodyP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2000" b="0" i="0" u="none" strike="noStrike" kern="0" cap="none" spc="0" normalizeH="0" baseline="0" noProof="0" dirty="0" smtClean="0">
                <a:ln>
                  <a:noFill/>
                </a:ln>
                <a:solidFill>
                  <a:srgbClr val="0070C0"/>
                </a:solidFill>
                <a:effectLst/>
                <a:uLnTx/>
                <a:uFillTx/>
                <a:latin typeface="Times New Roman"/>
                <a:ea typeface="+mn-ea"/>
                <a:cs typeface="+mn-cs"/>
              </a:rPr>
              <a:t>Industrial Automation and Introduction to Robotics</a:t>
            </a:r>
          </a:p>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2000" b="0" i="0" u="none" strike="noStrike" kern="0" cap="none" spc="0" normalizeH="0" baseline="0" noProof="0" dirty="0" smtClean="0">
                <a:ln>
                  <a:noFill/>
                </a:ln>
                <a:solidFill>
                  <a:srgbClr val="000000"/>
                </a:solidFill>
                <a:effectLst/>
                <a:uLnTx/>
                <a:uFillTx/>
                <a:latin typeface="Times New Roman"/>
              </a:rPr>
              <a:t>Tesfaye M.</a:t>
            </a:r>
          </a:p>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2000" b="0" i="0" u="none" strike="noStrike" kern="0" cap="none" spc="0" normalizeH="0" baseline="0" noProof="0" dirty="0" smtClean="0">
                <a:ln>
                  <a:noFill/>
                </a:ln>
                <a:solidFill>
                  <a:srgbClr val="C00000"/>
                </a:solidFill>
                <a:effectLst/>
                <a:uLnTx/>
                <a:uFillTx/>
                <a:latin typeface="Times New Roman"/>
                <a:ea typeface="+mn-ea"/>
                <a:cs typeface="+mn-cs"/>
              </a:rPr>
              <a:t>Industrial Control Engineering , SECE, </a:t>
            </a:r>
            <a:r>
              <a:rPr kumimoji="0" lang="en-US" sz="2000" b="0" i="0" u="none" strike="noStrike" kern="0" cap="none" spc="0" normalizeH="0" baseline="0" noProof="0" dirty="0" err="1" smtClean="0">
                <a:ln>
                  <a:noFill/>
                </a:ln>
                <a:solidFill>
                  <a:srgbClr val="C00000"/>
                </a:solidFill>
                <a:effectLst/>
                <a:uLnTx/>
                <a:uFillTx/>
                <a:latin typeface="Times New Roman"/>
                <a:ea typeface="+mn-ea"/>
                <a:cs typeface="+mn-cs"/>
              </a:rPr>
              <a:t>DMiT</a:t>
            </a:r>
            <a:endParaRPr kumimoji="0" lang="en-US" sz="1800" b="0" i="0" u="none" strike="noStrike" kern="0" cap="none" spc="0" normalizeH="0" baseline="0" noProof="0" dirty="0" smtClean="0">
              <a:ln>
                <a:noFill/>
              </a:ln>
              <a:solidFill>
                <a:sysClr val="windowText" lastClr="000000"/>
              </a:solidFill>
              <a:effectLst/>
              <a:uLnTx/>
              <a:uFillTx/>
            </a:endParaRPr>
          </a:p>
        </p:txBody>
      </p:sp>
      <p:pic>
        <p:nvPicPr>
          <p:cNvPr id="3" name="Picture 2"/>
          <p:cNvPicPr>
            <a:picLocks noChangeAspect="1"/>
          </p:cNvPicPr>
          <p:nvPr/>
        </p:nvPicPr>
        <p:blipFill>
          <a:blip r:embed="rId3"/>
          <a:stretch>
            <a:fillRect/>
          </a:stretch>
        </p:blipFill>
        <p:spPr>
          <a:xfrm>
            <a:off x="152400" y="95250"/>
            <a:ext cx="6210300" cy="16954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Kinetic Energy: Cont</a:t>
            </a:r>
            <a:r>
              <a:rPr lang="en-US" altLang="en-US" sz="2800" b="0" smtClean="0"/>
              <a:t>.</a:t>
            </a:r>
          </a:p>
        </p:txBody>
      </p:sp>
      <p:sp>
        <p:nvSpPr>
          <p:cNvPr id="16388" name="Rectangle 3"/>
          <p:cNvSpPr>
            <a:spLocks noGrp="1" noChangeArrowheads="1"/>
          </p:cNvSpPr>
          <p:nvPr>
            <p:ph type="body" idx="1"/>
          </p:nvPr>
        </p:nvSpPr>
        <p:spPr>
          <a:xfrm>
            <a:off x="1182688" y="1752600"/>
            <a:ext cx="7772400" cy="4379913"/>
          </a:xfrm>
        </p:spPr>
        <p:txBody>
          <a:bodyPr/>
          <a:lstStyle/>
          <a:p>
            <a:pPr eaLnBrk="1" hangingPunct="1"/>
            <a:r>
              <a:rPr lang="en-US" altLang="en-US" sz="2000" smtClean="0">
                <a:latin typeface="Times New Roman" panose="02020603050405020304" pitchFamily="18" charset="0"/>
                <a:cs typeface="Times New Roman" panose="02020603050405020304" pitchFamily="18" charset="0"/>
              </a:rPr>
              <a:t>Velocity of a point on a robot’s link can be defined by differentiating the position equation of the point, expressed by a frame relative to the robot’s base. </a:t>
            </a:r>
          </a:p>
          <a:p>
            <a:pPr eaLnBrk="1" hangingPunct="1"/>
            <a:r>
              <a:rPr lang="en-US" altLang="en-US" sz="2000" smtClean="0">
                <a:latin typeface="Times New Roman" panose="02020603050405020304" pitchFamily="18" charset="0"/>
                <a:cs typeface="Times New Roman" panose="02020603050405020304" pitchFamily="18" charset="0"/>
              </a:rPr>
              <a:t>We use the D-H transformation matrices </a:t>
            </a:r>
            <a:r>
              <a:rPr lang="en-US" altLang="en-US" sz="2000" i="1" smtClean="0">
                <a:latin typeface="Times New Roman" panose="02020603050405020304" pitchFamily="18" charset="0"/>
                <a:cs typeface="Times New Roman" panose="02020603050405020304" pitchFamily="18" charset="0"/>
              </a:rPr>
              <a:t>A</a:t>
            </a:r>
            <a:r>
              <a:rPr lang="en-US" altLang="en-US" sz="2800" i="1" baseline="-25000" smtClean="0">
                <a:latin typeface="Times New Roman" panose="02020603050405020304" pitchFamily="18" charset="0"/>
                <a:cs typeface="Times New Roman" panose="02020603050405020304" pitchFamily="18" charset="0"/>
              </a:rPr>
              <a:t>i</a:t>
            </a:r>
            <a:r>
              <a:rPr lang="en-US" altLang="en-US" sz="2000" smtClean="0">
                <a:latin typeface="Times New Roman" panose="02020603050405020304" pitchFamily="18" charset="0"/>
                <a:cs typeface="Times New Roman" panose="02020603050405020304" pitchFamily="18" charset="0"/>
              </a:rPr>
              <a:t> to find the velocity terms.</a:t>
            </a:r>
          </a:p>
          <a:p>
            <a:pPr eaLnBrk="1" hangingPunct="1"/>
            <a:endParaRPr lang="en-US" altLang="en-US" sz="2000" smtClean="0">
              <a:latin typeface="Times New Roman" panose="02020603050405020304" pitchFamily="18" charset="0"/>
              <a:cs typeface="Times New Roman" panose="02020603050405020304" pitchFamily="18" charset="0"/>
            </a:endParaRPr>
          </a:p>
          <a:p>
            <a:pPr eaLnBrk="1" hangingPunct="1"/>
            <a:endParaRPr lang="en-US" altLang="en-US" sz="2000" smtClean="0">
              <a:latin typeface="Times New Roman" panose="02020603050405020304" pitchFamily="18" charset="0"/>
              <a:cs typeface="Times New Roman" panose="02020603050405020304" pitchFamily="18" charset="0"/>
            </a:endParaRPr>
          </a:p>
          <a:p>
            <a:pPr eaLnBrk="1" hangingPunct="1"/>
            <a:r>
              <a:rPr lang="en-US" altLang="en-US" sz="2000" smtClean="0">
                <a:latin typeface="Times New Roman" panose="02020603050405020304" pitchFamily="18" charset="0"/>
                <a:cs typeface="Times New Roman" panose="02020603050405020304" pitchFamily="18" charset="0"/>
              </a:rPr>
              <a:t>The derivative of an </a:t>
            </a:r>
            <a:r>
              <a:rPr lang="en-US" altLang="en-US" sz="2000" i="1" smtClean="0">
                <a:latin typeface="Times New Roman" panose="02020603050405020304" pitchFamily="18" charset="0"/>
                <a:cs typeface="Times New Roman" panose="02020603050405020304" pitchFamily="18" charset="0"/>
              </a:rPr>
              <a:t>A</a:t>
            </a:r>
            <a:r>
              <a:rPr lang="en-US" altLang="en-US" sz="2000" smtClean="0">
                <a:latin typeface="Times New Roman" panose="02020603050405020304" pitchFamily="18" charset="0"/>
                <a:cs typeface="Times New Roman" panose="02020603050405020304" pitchFamily="18" charset="0"/>
              </a:rPr>
              <a:t> matrix is:</a:t>
            </a:r>
          </a:p>
          <a:p>
            <a:pPr eaLnBrk="1" hangingPunct="1"/>
            <a:endParaRPr lang="en-US" altLang="en-US" sz="2000" smtClean="0">
              <a:latin typeface="Times New Roman" panose="02020603050405020304" pitchFamily="18" charset="0"/>
              <a:cs typeface="Times New Roman" panose="02020603050405020304" pitchFamily="18" charset="0"/>
            </a:endParaRPr>
          </a:p>
          <a:p>
            <a:pPr eaLnBrk="1" hangingPunct="1"/>
            <a:endParaRPr lang="en-US" altLang="en-US" sz="2000" smtClean="0">
              <a:latin typeface="Times New Roman" panose="02020603050405020304" pitchFamily="18" charset="0"/>
              <a:cs typeface="Times New Roman" panose="02020603050405020304" pitchFamily="18" charset="0"/>
            </a:endParaRPr>
          </a:p>
        </p:txBody>
      </p:sp>
      <p:sp>
        <p:nvSpPr>
          <p:cNvPr id="1638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6390" name="Object 4"/>
          <p:cNvGraphicFramePr>
            <a:graphicFrameLocks noChangeAspect="1"/>
          </p:cNvGraphicFramePr>
          <p:nvPr/>
        </p:nvGraphicFramePr>
        <p:xfrm>
          <a:off x="1676400" y="3276600"/>
          <a:ext cx="4572000" cy="500063"/>
        </p:xfrm>
        <a:graphic>
          <a:graphicData uri="http://schemas.openxmlformats.org/presentationml/2006/ole">
            <mc:AlternateContent xmlns:mc="http://schemas.openxmlformats.org/markup-compatibility/2006">
              <mc:Choice xmlns:v="urn:schemas-microsoft-com:vml" Requires="v">
                <p:oleObj spid="_x0000_s16397" name="Equation" r:id="rId3" imgW="2171700" imgH="241300" progId="Equation.DSMT4">
                  <p:embed/>
                </p:oleObj>
              </mc:Choice>
              <mc:Fallback>
                <p:oleObj name="Equation" r:id="rId3" imgW="2171700" imgH="2413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3276600"/>
                        <a:ext cx="45720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391"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6392" name="Object 6"/>
          <p:cNvGraphicFramePr>
            <a:graphicFrameLocks noChangeAspect="1"/>
          </p:cNvGraphicFramePr>
          <p:nvPr/>
        </p:nvGraphicFramePr>
        <p:xfrm>
          <a:off x="914400" y="4495800"/>
          <a:ext cx="7543800" cy="1438275"/>
        </p:xfrm>
        <a:graphic>
          <a:graphicData uri="http://schemas.openxmlformats.org/presentationml/2006/ole">
            <mc:AlternateContent xmlns:mc="http://schemas.openxmlformats.org/markup-compatibility/2006">
              <mc:Choice xmlns:v="urn:schemas-microsoft-com:vml" Requires="v">
                <p:oleObj spid="_x0000_s16398" name="Equation" r:id="rId5" imgW="4648200" imgH="889000" progId="Equation.DSMT4">
                  <p:embed/>
                </p:oleObj>
              </mc:Choice>
              <mc:Fallback>
                <p:oleObj name="Equation" r:id="rId5" imgW="4648200" imgH="8890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4495800"/>
                        <a:ext cx="754380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1182688" y="1752600"/>
            <a:ext cx="7772400" cy="4379913"/>
          </a:xfrm>
        </p:spPr>
        <p:txBody>
          <a:bodyPr/>
          <a:lstStyle/>
          <a:p>
            <a:pPr eaLnBrk="1" hangingPunct="1"/>
            <a:r>
              <a:rPr lang="en-US" altLang="en-US" sz="2800" smtClean="0">
                <a:latin typeface="Times New Roman" panose="02020603050405020304" pitchFamily="18" charset="0"/>
                <a:cs typeface="Times New Roman" panose="02020603050405020304" pitchFamily="18" charset="0"/>
              </a:rPr>
              <a:t>This matrix can be broken into a constant matrix </a:t>
            </a:r>
            <a:r>
              <a:rPr lang="en-US" altLang="en-US" sz="2800" i="1" smtClean="0">
                <a:latin typeface="Times New Roman" panose="02020603050405020304" pitchFamily="18" charset="0"/>
                <a:cs typeface="Times New Roman" panose="02020603050405020304" pitchFamily="18" charset="0"/>
              </a:rPr>
              <a:t>Q</a:t>
            </a:r>
            <a:r>
              <a:rPr lang="en-US" altLang="en-US" sz="2800" i="1" baseline="-25000" smtClean="0">
                <a:latin typeface="Times New Roman" panose="02020603050405020304" pitchFamily="18" charset="0"/>
                <a:cs typeface="Times New Roman" panose="02020603050405020304" pitchFamily="18" charset="0"/>
              </a:rPr>
              <a:t>i</a:t>
            </a:r>
            <a:r>
              <a:rPr lang="en-US" altLang="en-US" sz="2800" i="1" smtClean="0">
                <a:latin typeface="Times New Roman" panose="02020603050405020304" pitchFamily="18" charset="0"/>
                <a:cs typeface="Times New Roman" panose="02020603050405020304" pitchFamily="18" charset="0"/>
              </a:rPr>
              <a:t> </a:t>
            </a:r>
            <a:r>
              <a:rPr lang="en-US" altLang="en-US" sz="2800" smtClean="0">
                <a:latin typeface="Times New Roman" panose="02020603050405020304" pitchFamily="18" charset="0"/>
                <a:cs typeface="Times New Roman" panose="02020603050405020304" pitchFamily="18" charset="0"/>
              </a:rPr>
              <a:t>and the </a:t>
            </a:r>
            <a:r>
              <a:rPr lang="en-US" altLang="en-US" sz="2800" i="1" smtClean="0">
                <a:latin typeface="Times New Roman" panose="02020603050405020304" pitchFamily="18" charset="0"/>
                <a:cs typeface="Times New Roman" panose="02020603050405020304" pitchFamily="18" charset="0"/>
              </a:rPr>
              <a:t>A</a:t>
            </a:r>
            <a:r>
              <a:rPr lang="en-US" altLang="en-US" sz="2800" i="1" baseline="-25000" smtClean="0">
                <a:latin typeface="Times New Roman" panose="02020603050405020304" pitchFamily="18" charset="0"/>
                <a:cs typeface="Times New Roman" panose="02020603050405020304" pitchFamily="18" charset="0"/>
              </a:rPr>
              <a:t>i</a:t>
            </a:r>
            <a:r>
              <a:rPr lang="en-US" altLang="en-US" sz="2800" smtClean="0">
                <a:latin typeface="Times New Roman" panose="02020603050405020304" pitchFamily="18" charset="0"/>
                <a:cs typeface="Times New Roman" panose="02020603050405020304" pitchFamily="18" charset="0"/>
              </a:rPr>
              <a:t> matrix such that</a:t>
            </a:r>
          </a:p>
          <a:p>
            <a:pPr eaLnBrk="1" hangingPunct="1"/>
            <a:endParaRPr lang="en-US" altLang="en-US" sz="2800" smtClean="0"/>
          </a:p>
          <a:p>
            <a:pPr eaLnBrk="1" hangingPunct="1"/>
            <a:endParaRPr lang="en-US" altLang="en-US" sz="2800" smtClean="0"/>
          </a:p>
          <a:p>
            <a:pPr eaLnBrk="1" hangingPunct="1"/>
            <a:endParaRPr lang="en-US" altLang="en-US" sz="2800" smtClean="0"/>
          </a:p>
          <a:p>
            <a:pPr eaLnBrk="1" hangingPunct="1"/>
            <a:endParaRPr lang="en-US" altLang="en-US" sz="2800" smtClean="0"/>
          </a:p>
          <a:p>
            <a:pPr eaLnBrk="1" hangingPunct="1"/>
            <a:r>
              <a:rPr lang="en-US" altLang="en-US" sz="2800" smtClean="0">
                <a:latin typeface="Times New Roman" panose="02020603050405020304" pitchFamily="18" charset="0"/>
                <a:cs typeface="Times New Roman" panose="02020603050405020304" pitchFamily="18" charset="0"/>
              </a:rPr>
              <a:t>or</a:t>
            </a:r>
          </a:p>
          <a:p>
            <a:pPr eaLnBrk="1" hangingPunct="1"/>
            <a:r>
              <a:rPr lang="en-US" altLang="en-US" sz="2800" smtClean="0">
                <a:latin typeface="Times New Roman" panose="02020603050405020304" pitchFamily="18" charset="0"/>
                <a:cs typeface="Times New Roman" panose="02020603050405020304" pitchFamily="18" charset="0"/>
              </a:rPr>
              <a:t>The </a:t>
            </a:r>
            <a:r>
              <a:rPr lang="en-US" altLang="en-US" sz="2800" i="1" smtClean="0">
                <a:latin typeface="Times New Roman" panose="02020603050405020304" pitchFamily="18" charset="0"/>
                <a:cs typeface="Times New Roman" panose="02020603050405020304" pitchFamily="18" charset="0"/>
              </a:rPr>
              <a:t>Q</a:t>
            </a:r>
            <a:r>
              <a:rPr lang="en-US" altLang="en-US" sz="2800" smtClean="0">
                <a:latin typeface="Times New Roman" panose="02020603050405020304" pitchFamily="18" charset="0"/>
                <a:cs typeface="Times New Roman" panose="02020603050405020304" pitchFamily="18" charset="0"/>
              </a:rPr>
              <a:t> matrix is a constant, non-changing matrix.</a:t>
            </a:r>
            <a:r>
              <a:rPr lang="en-US" altLang="en-US" sz="2800" smtClean="0"/>
              <a:t> </a:t>
            </a:r>
          </a:p>
          <a:p>
            <a:pPr eaLnBrk="1" hangingPunct="1"/>
            <a:endParaRPr lang="en-US" altLang="en-US" sz="2800" smtClean="0"/>
          </a:p>
        </p:txBody>
      </p:sp>
      <p:sp>
        <p:nvSpPr>
          <p:cNvPr id="17412" name="Rectangle 5"/>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Kinetic Energy: Cont</a:t>
            </a:r>
            <a:r>
              <a:rPr lang="en-US" altLang="en-US" sz="2800" b="0" smtClean="0"/>
              <a:t>.</a:t>
            </a:r>
          </a:p>
        </p:txBody>
      </p:sp>
      <p:sp>
        <p:nvSpPr>
          <p:cNvPr id="17413"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7414" name="Object 6"/>
          <p:cNvGraphicFramePr>
            <a:graphicFrameLocks noChangeAspect="1"/>
          </p:cNvGraphicFramePr>
          <p:nvPr/>
        </p:nvGraphicFramePr>
        <p:xfrm>
          <a:off x="762000" y="2895600"/>
          <a:ext cx="7924800" cy="1384300"/>
        </p:xfrm>
        <a:graphic>
          <a:graphicData uri="http://schemas.openxmlformats.org/presentationml/2006/ole">
            <mc:AlternateContent xmlns:mc="http://schemas.openxmlformats.org/markup-compatibility/2006">
              <mc:Choice xmlns:v="urn:schemas-microsoft-com:vml" Requires="v">
                <p:oleObj spid="_x0000_s17421" name="Equation" r:id="rId3" imgW="5080000" imgH="889000" progId="Equation.DSMT4">
                  <p:embed/>
                </p:oleObj>
              </mc:Choice>
              <mc:Fallback>
                <p:oleObj name="Equation" r:id="rId3" imgW="5080000" imgH="8890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2895600"/>
                        <a:ext cx="79248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415"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7416" name="Object 8"/>
          <p:cNvGraphicFramePr>
            <a:graphicFrameLocks noChangeAspect="1"/>
          </p:cNvGraphicFramePr>
          <p:nvPr/>
        </p:nvGraphicFramePr>
        <p:xfrm>
          <a:off x="2286000" y="4648200"/>
          <a:ext cx="1066800" cy="676275"/>
        </p:xfrm>
        <a:graphic>
          <a:graphicData uri="http://schemas.openxmlformats.org/presentationml/2006/ole">
            <mc:AlternateContent xmlns:mc="http://schemas.openxmlformats.org/markup-compatibility/2006">
              <mc:Choice xmlns:v="urn:schemas-microsoft-com:vml" Requires="v">
                <p:oleObj spid="_x0000_s17422" name="Equation" r:id="rId5" imgW="672808" imgH="431613" progId="Equation.DSMT4">
                  <p:embed/>
                </p:oleObj>
              </mc:Choice>
              <mc:Fallback>
                <p:oleObj name="Equation" r:id="rId5" imgW="672808" imgH="431613"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4648200"/>
                        <a:ext cx="10668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The same can be done for a prismatic joint:</a:t>
            </a:r>
          </a:p>
          <a:p>
            <a:pPr eaLnBrk="1" hangingPunct="1"/>
            <a:endParaRPr lang="en-US" altLang="en-US" sz="2400" smtClean="0"/>
          </a:p>
        </p:txBody>
      </p:sp>
      <p:sp>
        <p:nvSpPr>
          <p:cNvPr id="18436"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Kinetic Energy: Cont.</a:t>
            </a:r>
          </a:p>
        </p:txBody>
      </p:sp>
      <p:sp>
        <p:nvSpPr>
          <p:cNvPr id="1843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8438" name="Object 5"/>
          <p:cNvGraphicFramePr>
            <a:graphicFrameLocks noChangeAspect="1"/>
          </p:cNvGraphicFramePr>
          <p:nvPr/>
        </p:nvGraphicFramePr>
        <p:xfrm>
          <a:off x="1600200" y="2286000"/>
          <a:ext cx="5410200" cy="1382713"/>
        </p:xfrm>
        <a:graphic>
          <a:graphicData uri="http://schemas.openxmlformats.org/presentationml/2006/ole">
            <mc:AlternateContent xmlns:mc="http://schemas.openxmlformats.org/markup-compatibility/2006">
              <mc:Choice xmlns:v="urn:schemas-microsoft-com:vml" Requires="v">
                <p:oleObj spid="_x0000_s18449" name="Equation" r:id="rId3" imgW="3467100" imgH="889000" progId="Equation.DSMT4">
                  <p:embed/>
                </p:oleObj>
              </mc:Choice>
              <mc:Fallback>
                <p:oleObj name="Equation" r:id="rId3" imgW="3467100" imgH="8890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286000"/>
                        <a:ext cx="5410200" cy="138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39" name="Rectangle 8"/>
          <p:cNvSpPr>
            <a:spLocks noChangeArrowheads="1"/>
          </p:cNvSpPr>
          <p:nvPr/>
        </p:nvSpPr>
        <p:spPr bwMode="auto">
          <a:xfrm>
            <a:off x="-609600" y="2590800"/>
            <a:ext cx="9753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8440" name="Object 7"/>
          <p:cNvGraphicFramePr>
            <a:graphicFrameLocks noChangeAspect="1"/>
          </p:cNvGraphicFramePr>
          <p:nvPr/>
        </p:nvGraphicFramePr>
        <p:xfrm>
          <a:off x="1524000" y="3886200"/>
          <a:ext cx="6477000" cy="1490663"/>
        </p:xfrm>
        <a:graphic>
          <a:graphicData uri="http://schemas.openxmlformats.org/presentationml/2006/ole">
            <mc:AlternateContent xmlns:mc="http://schemas.openxmlformats.org/markup-compatibility/2006">
              <mc:Choice xmlns:v="urn:schemas-microsoft-com:vml" Requires="v">
                <p:oleObj spid="_x0000_s18450" name="Equation" r:id="rId5" imgW="3848100" imgH="889000" progId="Equation.DSMT4">
                  <p:embed/>
                </p:oleObj>
              </mc:Choice>
              <mc:Fallback>
                <p:oleObj name="Equation" r:id="rId5" imgW="3848100" imgH="8890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3886200"/>
                        <a:ext cx="6477000" cy="149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41" name="Rectangle 10"/>
          <p:cNvSpPr>
            <a:spLocks noChangeArrowheads="1"/>
          </p:cNvSpPr>
          <p:nvPr/>
        </p:nvSpPr>
        <p:spPr bwMode="auto">
          <a:xfrm>
            <a:off x="0" y="3214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8442" name="Object 9"/>
          <p:cNvGraphicFramePr>
            <a:graphicFrameLocks noChangeAspect="1"/>
          </p:cNvGraphicFramePr>
          <p:nvPr/>
        </p:nvGraphicFramePr>
        <p:xfrm>
          <a:off x="2133600" y="5715000"/>
          <a:ext cx="990600" cy="627063"/>
        </p:xfrm>
        <a:graphic>
          <a:graphicData uri="http://schemas.openxmlformats.org/presentationml/2006/ole">
            <mc:AlternateContent xmlns:mc="http://schemas.openxmlformats.org/markup-compatibility/2006">
              <mc:Choice xmlns:v="urn:schemas-microsoft-com:vml" Requires="v">
                <p:oleObj spid="_x0000_s18451" name="Equation" r:id="rId7" imgW="672808" imgH="431613" progId="Equation.DSMT4">
                  <p:embed/>
                </p:oleObj>
              </mc:Choice>
              <mc:Fallback>
                <p:oleObj name="Equation" r:id="rId7" imgW="672808" imgH="431613"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33600" y="5715000"/>
                        <a:ext cx="990600"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body" idx="1"/>
          </p:nvPr>
        </p:nvSpPr>
        <p:spPr>
          <a:xfrm>
            <a:off x="1219200"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Extending the same to the </a:t>
            </a:r>
            <a:r>
              <a:rPr lang="en-US" altLang="en-US" sz="2400" i="1" baseline="30000" smtClean="0">
                <a:latin typeface="Times New Roman" panose="02020603050405020304" pitchFamily="18" charset="0"/>
                <a:cs typeface="Times New Roman" panose="02020603050405020304" pitchFamily="18" charset="0"/>
              </a:rPr>
              <a:t>0</a:t>
            </a:r>
            <a:r>
              <a:rPr lang="en-US" altLang="en-US" sz="2400" i="1" smtClean="0">
                <a:latin typeface="Times New Roman" panose="02020603050405020304" pitchFamily="18" charset="0"/>
                <a:cs typeface="Times New Roman" panose="02020603050405020304" pitchFamily="18" charset="0"/>
              </a:rPr>
              <a:t>T</a:t>
            </a:r>
            <a:r>
              <a:rPr lang="en-US" altLang="en-US" sz="2400" i="1" baseline="-25000" smtClean="0">
                <a:latin typeface="Times New Roman" panose="02020603050405020304" pitchFamily="18" charset="0"/>
                <a:cs typeface="Times New Roman" panose="02020603050405020304" pitchFamily="18" charset="0"/>
              </a:rPr>
              <a:t>i</a:t>
            </a:r>
            <a:r>
              <a:rPr lang="en-US" altLang="en-US" sz="2400" smtClean="0">
                <a:latin typeface="Times New Roman" panose="02020603050405020304" pitchFamily="18" charset="0"/>
                <a:cs typeface="Times New Roman" panose="02020603050405020304" pitchFamily="18" charset="0"/>
              </a:rPr>
              <a:t> matrix with multiple joint variables (    and </a:t>
            </a:r>
            <a:r>
              <a:rPr lang="en-US" altLang="en-US" sz="2400" i="1" smtClean="0">
                <a:latin typeface="Times New Roman" panose="02020603050405020304" pitchFamily="18" charset="0"/>
                <a:cs typeface="Times New Roman" panose="02020603050405020304" pitchFamily="18" charset="0"/>
              </a:rPr>
              <a:t>d</a:t>
            </a:r>
            <a:r>
              <a:rPr lang="en-US" altLang="en-US" sz="2400" i="1" baseline="-25000" smtClean="0">
                <a:latin typeface="Times New Roman" panose="02020603050405020304" pitchFamily="18" charset="0"/>
                <a:cs typeface="Times New Roman" panose="02020603050405020304" pitchFamily="18" charset="0"/>
              </a:rPr>
              <a:t>i</a:t>
            </a:r>
            <a:r>
              <a:rPr lang="en-US" altLang="en-US" sz="2400" smtClean="0">
                <a:latin typeface="Times New Roman" panose="02020603050405020304" pitchFamily="18" charset="0"/>
                <a:cs typeface="Times New Roman" panose="02020603050405020304" pitchFamily="18" charset="0"/>
              </a:rPr>
              <a:t>), differentiated with respect to only one variable </a:t>
            </a:r>
            <a:r>
              <a:rPr lang="en-US" altLang="en-US" sz="2400" i="1" smtClean="0">
                <a:latin typeface="Times New Roman" panose="02020603050405020304" pitchFamily="18" charset="0"/>
                <a:cs typeface="Times New Roman" panose="02020603050405020304" pitchFamily="18" charset="0"/>
              </a:rPr>
              <a:t>q</a:t>
            </a:r>
            <a:r>
              <a:rPr lang="en-US" altLang="en-US" sz="2400" i="1" baseline="-25000" smtClean="0">
                <a:latin typeface="Times New Roman" panose="02020603050405020304" pitchFamily="18" charset="0"/>
                <a:cs typeface="Times New Roman" panose="02020603050405020304" pitchFamily="18" charset="0"/>
              </a:rPr>
              <a:t>j</a:t>
            </a:r>
            <a:r>
              <a:rPr lang="en-US" altLang="en-US" sz="2400" smtClean="0">
                <a:latin typeface="Times New Roman" panose="02020603050405020304" pitchFamily="18" charset="0"/>
                <a:cs typeface="Times New Roman" panose="02020603050405020304" pitchFamily="18" charset="0"/>
              </a:rPr>
              <a:t>  results in</a:t>
            </a:r>
            <a:r>
              <a:rPr lang="en-US" altLang="en-US" sz="2400" smtClean="0"/>
              <a:t> </a:t>
            </a:r>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Higher order derivatives can be formulated as:</a:t>
            </a:r>
          </a:p>
          <a:p>
            <a:pPr eaLnBrk="1" hangingPunct="1"/>
            <a:endParaRPr lang="en-US" altLang="en-US" sz="2400" smtClean="0"/>
          </a:p>
        </p:txBody>
      </p:sp>
      <p:sp>
        <p:nvSpPr>
          <p:cNvPr id="19460" name="Rectangle 3"/>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Kinetic Energy: Cont.</a:t>
            </a:r>
          </a:p>
        </p:txBody>
      </p:sp>
      <p:sp>
        <p:nvSpPr>
          <p:cNvPr id="19461" name="Rectangle 5"/>
          <p:cNvSpPr>
            <a:spLocks noChangeArrowheads="1"/>
          </p:cNvSpPr>
          <p:nvPr/>
        </p:nvSpPr>
        <p:spPr bwMode="auto">
          <a:xfrm>
            <a:off x="0" y="3200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9462" name="Object 4"/>
          <p:cNvGraphicFramePr>
            <a:graphicFrameLocks noChangeAspect="1"/>
          </p:cNvGraphicFramePr>
          <p:nvPr/>
        </p:nvGraphicFramePr>
        <p:xfrm>
          <a:off x="1371600" y="3352800"/>
          <a:ext cx="6477000" cy="871538"/>
        </p:xfrm>
        <a:graphic>
          <a:graphicData uri="http://schemas.openxmlformats.org/presentationml/2006/ole">
            <mc:AlternateContent xmlns:mc="http://schemas.openxmlformats.org/markup-compatibility/2006">
              <mc:Choice xmlns:v="urn:schemas-microsoft-com:vml" Requires="v">
                <p:oleObj spid="_x0000_s19472" name="Equation" r:id="rId3" imgW="3467100" imgH="469900" progId="Equation.DSMT4">
                  <p:embed/>
                </p:oleObj>
              </mc:Choice>
              <mc:Fallback>
                <p:oleObj name="Equation" r:id="rId3" imgW="3467100" imgH="4699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3352800"/>
                        <a:ext cx="647700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463"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9464" name="Object 6"/>
          <p:cNvGraphicFramePr>
            <a:graphicFrameLocks noChangeAspect="1"/>
          </p:cNvGraphicFramePr>
          <p:nvPr/>
        </p:nvGraphicFramePr>
        <p:xfrm>
          <a:off x="1676400" y="5410200"/>
          <a:ext cx="2286000" cy="565150"/>
        </p:xfrm>
        <a:graphic>
          <a:graphicData uri="http://schemas.openxmlformats.org/presentationml/2006/ole">
            <mc:AlternateContent xmlns:mc="http://schemas.openxmlformats.org/markup-compatibility/2006">
              <mc:Choice xmlns:v="urn:schemas-microsoft-com:vml" Requires="v">
                <p:oleObj spid="_x0000_s19473" name="Equation" r:id="rId5" imgW="965200" imgH="241300" progId="Equation.DSMT4">
                  <p:embed/>
                </p:oleObj>
              </mc:Choice>
              <mc:Fallback>
                <p:oleObj name="Equation" r:id="rId5" imgW="965200" imgH="2413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5410200"/>
                        <a:ext cx="2286000"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9465" name="Object 8"/>
          <p:cNvGraphicFramePr>
            <a:graphicFrameLocks noChangeAspect="1"/>
          </p:cNvGraphicFramePr>
          <p:nvPr/>
        </p:nvGraphicFramePr>
        <p:xfrm>
          <a:off x="2895600" y="2209800"/>
          <a:ext cx="261938" cy="392113"/>
        </p:xfrm>
        <a:graphic>
          <a:graphicData uri="http://schemas.openxmlformats.org/presentationml/2006/ole">
            <mc:AlternateContent xmlns:mc="http://schemas.openxmlformats.org/markup-compatibility/2006">
              <mc:Choice xmlns:v="urn:schemas-microsoft-com:vml" Requires="v">
                <p:oleObj spid="_x0000_s19474" name="Equation" r:id="rId7" imgW="152334" imgH="228501" progId="Equation.DSMT4">
                  <p:embed/>
                </p:oleObj>
              </mc:Choice>
              <mc:Fallback>
                <p:oleObj name="Equation" r:id="rId7" imgW="152334" imgH="228501"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95600" y="2209800"/>
                        <a:ext cx="261938" cy="392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The position of a point on a link is:</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The velocity of a point on a link is:</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The kinetic energy of an element of mass is:</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p>
        </p:txBody>
      </p:sp>
      <p:sp>
        <p:nvSpPr>
          <p:cNvPr id="20484" name="Rectangle 3"/>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Kinetic Energy: Cont</a:t>
            </a:r>
            <a:r>
              <a:rPr lang="en-US" altLang="en-US" sz="2800" b="0" smtClean="0"/>
              <a:t>.</a:t>
            </a:r>
          </a:p>
        </p:txBody>
      </p:sp>
      <p:sp>
        <p:nvSpPr>
          <p:cNvPr id="2048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0486" name="Object 4"/>
          <p:cNvGraphicFramePr>
            <a:graphicFrameLocks noChangeAspect="1"/>
          </p:cNvGraphicFramePr>
          <p:nvPr/>
        </p:nvGraphicFramePr>
        <p:xfrm>
          <a:off x="1752600" y="2305050"/>
          <a:ext cx="2590800" cy="593725"/>
        </p:xfrm>
        <a:graphic>
          <a:graphicData uri="http://schemas.openxmlformats.org/presentationml/2006/ole">
            <mc:AlternateContent xmlns:mc="http://schemas.openxmlformats.org/markup-compatibility/2006">
              <mc:Choice xmlns:v="urn:schemas-microsoft-com:vml" Requires="v">
                <p:oleObj spid="_x0000_s20497" name="Equation" r:id="rId3" imgW="1040948" imgH="241195" progId="Equation.DSMT4">
                  <p:embed/>
                </p:oleObj>
              </mc:Choice>
              <mc:Fallback>
                <p:oleObj name="Equation" r:id="rId3" imgW="1040948" imgH="241195"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305050"/>
                        <a:ext cx="2590800"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487"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0488" name="Object 6"/>
          <p:cNvGraphicFramePr>
            <a:graphicFrameLocks noChangeAspect="1"/>
          </p:cNvGraphicFramePr>
          <p:nvPr/>
        </p:nvGraphicFramePr>
        <p:xfrm>
          <a:off x="1676400" y="3635375"/>
          <a:ext cx="5791200" cy="944563"/>
        </p:xfrm>
        <a:graphic>
          <a:graphicData uri="http://schemas.openxmlformats.org/presentationml/2006/ole">
            <mc:AlternateContent xmlns:mc="http://schemas.openxmlformats.org/markup-compatibility/2006">
              <mc:Choice xmlns:v="urn:schemas-microsoft-com:vml" Requires="v">
                <p:oleObj spid="_x0000_s20498" name="Equation" r:id="rId5" imgW="3098800" imgH="508000" progId="Equation.DSMT4">
                  <p:embed/>
                </p:oleObj>
              </mc:Choice>
              <mc:Fallback>
                <p:oleObj name="Equation" r:id="rId5" imgW="3098800" imgH="5080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3635375"/>
                        <a:ext cx="579120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489"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0490" name="Object 8"/>
          <p:cNvGraphicFramePr>
            <a:graphicFrameLocks noChangeAspect="1"/>
          </p:cNvGraphicFramePr>
          <p:nvPr/>
        </p:nvGraphicFramePr>
        <p:xfrm>
          <a:off x="1676400" y="5362575"/>
          <a:ext cx="2971800" cy="742950"/>
        </p:xfrm>
        <a:graphic>
          <a:graphicData uri="http://schemas.openxmlformats.org/presentationml/2006/ole">
            <mc:AlternateContent xmlns:mc="http://schemas.openxmlformats.org/markup-compatibility/2006">
              <mc:Choice xmlns:v="urn:schemas-microsoft-com:vml" Requires="v">
                <p:oleObj spid="_x0000_s20499" name="Equation" r:id="rId7" imgW="1562100" imgH="393700" progId="Equation.DSMT4">
                  <p:embed/>
                </p:oleObj>
              </mc:Choice>
              <mc:Fallback>
                <p:oleObj name="Equation" r:id="rId7" imgW="1562100" imgH="3937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76400" y="5362575"/>
                        <a:ext cx="29718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Since </a:t>
            </a:r>
            <a:r>
              <a:rPr lang="en-US" altLang="en-US" sz="2400" i="1" smtClean="0">
                <a:latin typeface="Times New Roman" panose="02020603050405020304" pitchFamily="18" charset="0"/>
                <a:cs typeface="Times New Roman" panose="02020603050405020304" pitchFamily="18" charset="0"/>
              </a:rPr>
              <a:t>v</a:t>
            </a:r>
            <a:r>
              <a:rPr lang="en-US" altLang="en-US" sz="2400" i="1" baseline="-25000" smtClean="0">
                <a:latin typeface="Times New Roman" panose="02020603050405020304" pitchFamily="18" charset="0"/>
                <a:cs typeface="Times New Roman" panose="02020603050405020304" pitchFamily="18" charset="0"/>
              </a:rPr>
              <a:t>i</a:t>
            </a:r>
            <a:r>
              <a:rPr lang="en-US" altLang="en-US" sz="2400" smtClean="0">
                <a:latin typeface="Times New Roman" panose="02020603050405020304" pitchFamily="18" charset="0"/>
                <a:cs typeface="Times New Roman" panose="02020603050405020304" pitchFamily="18" charset="0"/>
              </a:rPr>
              <a:t> has three components of              , it can be written as a  3X3 matrix:</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or</a:t>
            </a:r>
            <a:r>
              <a:rPr lang="en-US" altLang="en-US" sz="2400" smtClean="0"/>
              <a:t> </a:t>
            </a:r>
          </a:p>
        </p:txBody>
      </p:sp>
      <p:sp>
        <p:nvSpPr>
          <p:cNvPr id="21508" name="Rectangle 3"/>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Kinetic Energy: Cont.</a:t>
            </a:r>
          </a:p>
        </p:txBody>
      </p:sp>
      <p:sp>
        <p:nvSpPr>
          <p:cNvPr id="2150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1510" name="Object 4"/>
          <p:cNvGraphicFramePr>
            <a:graphicFrameLocks noChangeAspect="1"/>
          </p:cNvGraphicFramePr>
          <p:nvPr/>
        </p:nvGraphicFramePr>
        <p:xfrm>
          <a:off x="5638800" y="1752600"/>
          <a:ext cx="1066800" cy="438150"/>
        </p:xfrm>
        <a:graphic>
          <a:graphicData uri="http://schemas.openxmlformats.org/presentationml/2006/ole">
            <mc:AlternateContent xmlns:mc="http://schemas.openxmlformats.org/markup-compatibility/2006">
              <mc:Choice xmlns:v="urn:schemas-microsoft-com:vml" Requires="v">
                <p:oleObj spid="_x0000_s21521" name="Equation" r:id="rId3" imgW="583947" imgH="241195" progId="Equation.DSMT4">
                  <p:embed/>
                </p:oleObj>
              </mc:Choice>
              <mc:Fallback>
                <p:oleObj name="Equation" r:id="rId3" imgW="583947" imgH="241195"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1752600"/>
                        <a:ext cx="10668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511"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1512" name="Object 6"/>
          <p:cNvGraphicFramePr>
            <a:graphicFrameLocks noChangeAspect="1"/>
          </p:cNvGraphicFramePr>
          <p:nvPr/>
        </p:nvGraphicFramePr>
        <p:xfrm>
          <a:off x="1600200" y="2655888"/>
          <a:ext cx="5257800" cy="1406525"/>
        </p:xfrm>
        <a:graphic>
          <a:graphicData uri="http://schemas.openxmlformats.org/presentationml/2006/ole">
            <mc:AlternateContent xmlns:mc="http://schemas.openxmlformats.org/markup-compatibility/2006">
              <mc:Choice xmlns:v="urn:schemas-microsoft-com:vml" Requires="v">
                <p:oleObj spid="_x0000_s21522" name="Equation" r:id="rId5" imgW="2743200" imgH="736600" progId="Equation.DSMT4">
                  <p:embed/>
                </p:oleObj>
              </mc:Choice>
              <mc:Fallback>
                <p:oleObj name="Equation" r:id="rId5" imgW="2743200" imgH="7366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2655888"/>
                        <a:ext cx="52578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5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1514" name="Object 8"/>
          <p:cNvGraphicFramePr>
            <a:graphicFrameLocks noChangeAspect="1"/>
          </p:cNvGraphicFramePr>
          <p:nvPr/>
        </p:nvGraphicFramePr>
        <p:xfrm>
          <a:off x="1524000" y="4897438"/>
          <a:ext cx="5638800" cy="1244600"/>
        </p:xfrm>
        <a:graphic>
          <a:graphicData uri="http://schemas.openxmlformats.org/presentationml/2006/ole">
            <mc:AlternateContent xmlns:mc="http://schemas.openxmlformats.org/markup-compatibility/2006">
              <mc:Choice xmlns:v="urn:schemas-microsoft-com:vml" Requires="v">
                <p:oleObj spid="_x0000_s21523" name="Equation" r:id="rId7" imgW="3327400" imgH="736600" progId="Equation.DSMT4">
                  <p:embed/>
                </p:oleObj>
              </mc:Choice>
              <mc:Fallback>
                <p:oleObj name="Equation" r:id="rId7" imgW="3327400" imgH="7366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0" y="4897438"/>
                        <a:ext cx="56388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Combine these to get:</a:t>
            </a:r>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Integrate to get:</a:t>
            </a:r>
          </a:p>
          <a:p>
            <a:pPr eaLnBrk="1" hangingPunct="1"/>
            <a:endParaRPr lang="en-US" altLang="en-US" sz="2400" smtClean="0">
              <a:latin typeface="Times New Roman" panose="02020603050405020304" pitchFamily="18" charset="0"/>
              <a:cs typeface="Times New Roman" panose="02020603050405020304" pitchFamily="18" charset="0"/>
            </a:endParaRPr>
          </a:p>
        </p:txBody>
      </p:sp>
      <p:sp>
        <p:nvSpPr>
          <p:cNvPr id="22532" name="Rectangle 3"/>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Kinetic Energy: Cont.</a:t>
            </a:r>
          </a:p>
        </p:txBody>
      </p:sp>
      <p:sp>
        <p:nvSpPr>
          <p:cNvPr id="2253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2534" name="Object 4"/>
          <p:cNvGraphicFramePr>
            <a:graphicFrameLocks noChangeAspect="1"/>
          </p:cNvGraphicFramePr>
          <p:nvPr/>
        </p:nvGraphicFramePr>
        <p:xfrm>
          <a:off x="1447800" y="2409825"/>
          <a:ext cx="5181600" cy="790575"/>
        </p:xfrm>
        <a:graphic>
          <a:graphicData uri="http://schemas.openxmlformats.org/presentationml/2006/ole">
            <mc:AlternateContent xmlns:mc="http://schemas.openxmlformats.org/markup-compatibility/2006">
              <mc:Choice xmlns:v="urn:schemas-microsoft-com:vml" Requires="v">
                <p:oleObj spid="_x0000_s22541" name="Equation" r:id="rId3" imgW="3492500" imgH="533400" progId="Equation.DSMT4">
                  <p:embed/>
                </p:oleObj>
              </mc:Choice>
              <mc:Fallback>
                <p:oleObj name="Equation" r:id="rId3" imgW="3492500" imgH="5334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2409825"/>
                        <a:ext cx="51816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535" name="Rectangle 7"/>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2536" name="Object 6"/>
          <p:cNvGraphicFramePr>
            <a:graphicFrameLocks noChangeAspect="1"/>
          </p:cNvGraphicFramePr>
          <p:nvPr/>
        </p:nvGraphicFramePr>
        <p:xfrm>
          <a:off x="1295400" y="4048125"/>
          <a:ext cx="5715000" cy="857250"/>
        </p:xfrm>
        <a:graphic>
          <a:graphicData uri="http://schemas.openxmlformats.org/presentationml/2006/ole">
            <mc:AlternateContent xmlns:mc="http://schemas.openxmlformats.org/markup-compatibility/2006">
              <mc:Choice xmlns:v="urn:schemas-microsoft-com:vml" Requires="v">
                <p:oleObj spid="_x0000_s22542" name="Equation" r:id="rId5" imgW="3238500" imgH="482600" progId="Equation.DSMT4">
                  <p:embed/>
                </p:oleObj>
              </mc:Choice>
              <mc:Fallback>
                <p:oleObj name="Equation" r:id="rId5" imgW="3238500" imgH="4826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4048125"/>
                        <a:ext cx="5715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For moments of inertia, write </a:t>
            </a:r>
            <a:r>
              <a:rPr lang="en-US" altLang="en-US" sz="2400" i="1" smtClean="0">
                <a:latin typeface="Times New Roman" panose="02020603050405020304" pitchFamily="18" charset="0"/>
                <a:cs typeface="Times New Roman" panose="02020603050405020304" pitchFamily="18" charset="0"/>
              </a:rPr>
              <a:t>r</a:t>
            </a:r>
            <a:r>
              <a:rPr lang="en-US" altLang="en-US" sz="2400" i="1" baseline="-25000" smtClean="0">
                <a:latin typeface="Times New Roman" panose="02020603050405020304" pitchFamily="18" charset="0"/>
                <a:cs typeface="Times New Roman" panose="02020603050405020304" pitchFamily="18" charset="0"/>
              </a:rPr>
              <a:t>i</a:t>
            </a:r>
            <a:r>
              <a:rPr lang="en-US" altLang="en-US" sz="2400" smtClean="0">
                <a:latin typeface="Times New Roman" panose="02020603050405020304" pitchFamily="18" charset="0"/>
                <a:cs typeface="Times New Roman" panose="02020603050405020304" pitchFamily="18" charset="0"/>
              </a:rPr>
              <a:t> in terms of its coordinates relative to its frame:</a:t>
            </a:r>
            <a:r>
              <a:rPr lang="en-US" altLang="en-US" sz="2400" smtClean="0"/>
              <a:t> </a:t>
            </a:r>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Therefore:</a:t>
            </a:r>
          </a:p>
          <a:p>
            <a:pPr eaLnBrk="1" hangingPunct="1"/>
            <a:endParaRPr lang="en-US" altLang="en-US" sz="2400" smtClean="0">
              <a:latin typeface="Times New Roman" panose="02020603050405020304" pitchFamily="18" charset="0"/>
              <a:cs typeface="Times New Roman" panose="02020603050405020304" pitchFamily="18" charset="0"/>
            </a:endParaRPr>
          </a:p>
        </p:txBody>
      </p:sp>
      <p:sp>
        <p:nvSpPr>
          <p:cNvPr id="23556" name="Rectangle 3"/>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Kinetic Energy: Cont.</a:t>
            </a:r>
          </a:p>
        </p:txBody>
      </p:sp>
      <p:sp>
        <p:nvSpPr>
          <p:cNvPr id="23557"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3558" name="Object 4"/>
          <p:cNvGraphicFramePr>
            <a:graphicFrameLocks noChangeAspect="1"/>
          </p:cNvGraphicFramePr>
          <p:nvPr/>
        </p:nvGraphicFramePr>
        <p:xfrm>
          <a:off x="1447800" y="2667000"/>
          <a:ext cx="6019800" cy="1273175"/>
        </p:xfrm>
        <a:graphic>
          <a:graphicData uri="http://schemas.openxmlformats.org/presentationml/2006/ole">
            <mc:AlternateContent xmlns:mc="http://schemas.openxmlformats.org/markup-compatibility/2006">
              <mc:Choice xmlns:v="urn:schemas-microsoft-com:vml" Requires="v">
                <p:oleObj spid="_x0000_s23565" name="Equation" r:id="rId3" imgW="4457700" imgH="939800" progId="Equation.DSMT4">
                  <p:embed/>
                </p:oleObj>
              </mc:Choice>
              <mc:Fallback>
                <p:oleObj name="Equation" r:id="rId3" imgW="4457700" imgH="9398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2667000"/>
                        <a:ext cx="6019800" cy="127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59"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3560" name="Object 6"/>
          <p:cNvGraphicFramePr>
            <a:graphicFrameLocks noChangeAspect="1"/>
          </p:cNvGraphicFramePr>
          <p:nvPr/>
        </p:nvGraphicFramePr>
        <p:xfrm>
          <a:off x="914400" y="4419600"/>
          <a:ext cx="7543800" cy="1816100"/>
        </p:xfrm>
        <a:graphic>
          <a:graphicData uri="http://schemas.openxmlformats.org/presentationml/2006/ole">
            <mc:AlternateContent xmlns:mc="http://schemas.openxmlformats.org/markup-compatibility/2006">
              <mc:Choice xmlns:v="urn:schemas-microsoft-com:vml" Requires="v">
                <p:oleObj spid="_x0000_s23566" name="Equation" r:id="rId5" imgW="5067300" imgH="1219200" progId="Equation.DSMT4">
                  <p:embed/>
                </p:oleObj>
              </mc:Choice>
              <mc:Fallback>
                <p:oleObj name="Equation" r:id="rId5" imgW="5067300" imgH="12192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4419600"/>
                        <a:ext cx="75438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Since:</a:t>
            </a:r>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Therefore:</a:t>
            </a:r>
          </a:p>
          <a:p>
            <a:pPr eaLnBrk="1" hangingPunct="1"/>
            <a:endParaRPr lang="en-US" altLang="en-US" sz="2400" smtClean="0"/>
          </a:p>
          <a:p>
            <a:pPr eaLnBrk="1" hangingPunct="1"/>
            <a:endParaRPr lang="en-US" altLang="en-US" sz="2400" smtClean="0"/>
          </a:p>
        </p:txBody>
      </p:sp>
      <p:sp>
        <p:nvSpPr>
          <p:cNvPr id="24580"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Kinetic Energy: Cont.</a:t>
            </a:r>
          </a:p>
        </p:txBody>
      </p:sp>
      <p:graphicFrame>
        <p:nvGraphicFramePr>
          <p:cNvPr id="24581" name="Object 8"/>
          <p:cNvGraphicFramePr>
            <a:graphicFrameLocks noChangeAspect="1"/>
          </p:cNvGraphicFramePr>
          <p:nvPr/>
        </p:nvGraphicFramePr>
        <p:xfrm>
          <a:off x="914400" y="2209800"/>
          <a:ext cx="7696200" cy="606425"/>
        </p:xfrm>
        <a:graphic>
          <a:graphicData uri="http://schemas.openxmlformats.org/presentationml/2006/ole">
            <mc:AlternateContent xmlns:mc="http://schemas.openxmlformats.org/markup-compatibility/2006">
              <mc:Choice xmlns:v="urn:schemas-microsoft-com:vml" Requires="v">
                <p:oleObj spid="_x0000_s24597" name="Equation" r:id="rId3" imgW="4965700" imgH="393700" progId="Equation.DSMT4">
                  <p:embed/>
                </p:oleObj>
              </mc:Choice>
              <mc:Fallback>
                <p:oleObj name="Equation" r:id="rId3" imgW="4965700" imgH="393700" progId="Equation.DSMT4">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209800"/>
                        <a:ext cx="7696200"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4582" name="Object 7"/>
          <p:cNvGraphicFramePr>
            <a:graphicFrameLocks noChangeAspect="1"/>
          </p:cNvGraphicFramePr>
          <p:nvPr/>
        </p:nvGraphicFramePr>
        <p:xfrm>
          <a:off x="990600" y="2819400"/>
          <a:ext cx="7620000" cy="622300"/>
        </p:xfrm>
        <a:graphic>
          <a:graphicData uri="http://schemas.openxmlformats.org/presentationml/2006/ole">
            <mc:AlternateContent xmlns:mc="http://schemas.openxmlformats.org/markup-compatibility/2006">
              <mc:Choice xmlns:v="urn:schemas-microsoft-com:vml" Requires="v">
                <p:oleObj spid="_x0000_s24598" name="Equation" r:id="rId5" imgW="4775200" imgH="393700" progId="Equation.DSMT4">
                  <p:embed/>
                </p:oleObj>
              </mc:Choice>
              <mc:Fallback>
                <p:oleObj name="Equation" r:id="rId5" imgW="4775200" imgH="3937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2819400"/>
                        <a:ext cx="76200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4583" name="Object 6"/>
          <p:cNvGraphicFramePr>
            <a:graphicFrameLocks noChangeAspect="1"/>
          </p:cNvGraphicFramePr>
          <p:nvPr/>
        </p:nvGraphicFramePr>
        <p:xfrm>
          <a:off x="990600" y="3429000"/>
          <a:ext cx="7543800" cy="617538"/>
        </p:xfrm>
        <a:graphic>
          <a:graphicData uri="http://schemas.openxmlformats.org/presentationml/2006/ole">
            <mc:AlternateContent xmlns:mc="http://schemas.openxmlformats.org/markup-compatibility/2006">
              <mc:Choice xmlns:v="urn:schemas-microsoft-com:vml" Requires="v">
                <p:oleObj spid="_x0000_s24599" name="Equation" r:id="rId7" imgW="4762500" imgH="393700" progId="Equation.DSMT4">
                  <p:embed/>
                </p:oleObj>
              </mc:Choice>
              <mc:Fallback>
                <p:oleObj name="Equation" r:id="rId7" imgW="4762500" imgH="393700"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00" y="3429000"/>
                        <a:ext cx="7543800"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58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4585" name="Rectangle 10"/>
          <p:cNvSpPr>
            <a:spLocks noChangeArrowheads="1"/>
          </p:cNvSpPr>
          <p:nvPr/>
        </p:nvSpPr>
        <p:spPr bwMode="auto">
          <a:xfrm>
            <a:off x="0" y="390525"/>
            <a:ext cx="10985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n-US" altLang="en-US" sz="1200">
                <a:cs typeface="Times New Roman" panose="02020603050405020304" pitchFamily="18" charset="0"/>
              </a:rPr>
              <a:t>	</a:t>
            </a:r>
            <a:endParaRPr lang="en-US" altLang="en-US"/>
          </a:p>
        </p:txBody>
      </p:sp>
      <p:sp>
        <p:nvSpPr>
          <p:cNvPr id="24586" name="Rectangle 11"/>
          <p:cNvSpPr>
            <a:spLocks noChangeArrowheads="1"/>
          </p:cNvSpPr>
          <p:nvPr/>
        </p:nvSpPr>
        <p:spPr bwMode="auto">
          <a:xfrm>
            <a:off x="2514600" y="990600"/>
            <a:ext cx="10985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eaLnBrk="1" hangingPunct="1"/>
            <a:r>
              <a:rPr lang="en-US" altLang="en-US" sz="1200">
                <a:cs typeface="Times New Roman" panose="02020603050405020304" pitchFamily="18" charset="0"/>
              </a:rPr>
              <a:t>	</a:t>
            </a:r>
            <a:endParaRPr lang="en-US" altLang="en-US"/>
          </a:p>
        </p:txBody>
      </p:sp>
      <p:sp>
        <p:nvSpPr>
          <p:cNvPr id="2458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4588" name="Object 12"/>
          <p:cNvGraphicFramePr>
            <a:graphicFrameLocks noChangeAspect="1"/>
          </p:cNvGraphicFramePr>
          <p:nvPr/>
        </p:nvGraphicFramePr>
        <p:xfrm>
          <a:off x="1676400" y="4343400"/>
          <a:ext cx="5562600" cy="1890713"/>
        </p:xfrm>
        <a:graphic>
          <a:graphicData uri="http://schemas.openxmlformats.org/presentationml/2006/ole">
            <mc:AlternateContent xmlns:mc="http://schemas.openxmlformats.org/markup-compatibility/2006">
              <mc:Choice xmlns:v="urn:schemas-microsoft-com:vml" Requires="v">
                <p:oleObj spid="_x0000_s24600" name="Equation" r:id="rId9" imgW="4343400" imgH="1473200" progId="Equation.DSMT4">
                  <p:embed/>
                </p:oleObj>
              </mc:Choice>
              <mc:Fallback>
                <p:oleObj name="Equation" r:id="rId9" imgW="4343400" imgH="1473200" progId="Equation.DSMT4">
                  <p:embed/>
                  <p:pic>
                    <p:nvPicPr>
                      <p:cNvPr id="0" name="Object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76400" y="4343400"/>
                        <a:ext cx="5562600" cy="189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Combining the above and adding actuator inertia and kinetic energies we find the total kinetic energy to be</a:t>
            </a:r>
            <a:r>
              <a:rPr lang="en-US" altLang="en-US" sz="2400" smtClean="0"/>
              <a:t>:</a:t>
            </a:r>
          </a:p>
          <a:p>
            <a:pPr eaLnBrk="1" hangingPunct="1"/>
            <a:endParaRPr lang="en-US" altLang="en-US" sz="2400" smtClean="0"/>
          </a:p>
        </p:txBody>
      </p:sp>
      <p:sp>
        <p:nvSpPr>
          <p:cNvPr id="25604"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Kinetic Energy: Cont.</a:t>
            </a:r>
          </a:p>
        </p:txBody>
      </p:sp>
      <p:sp>
        <p:nvSpPr>
          <p:cNvPr id="2560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5606" name="Object 5"/>
          <p:cNvGraphicFramePr>
            <a:graphicFrameLocks noChangeAspect="1"/>
          </p:cNvGraphicFramePr>
          <p:nvPr/>
        </p:nvGraphicFramePr>
        <p:xfrm>
          <a:off x="990600" y="2819400"/>
          <a:ext cx="7543800" cy="1057275"/>
        </p:xfrm>
        <a:graphic>
          <a:graphicData uri="http://schemas.openxmlformats.org/presentationml/2006/ole">
            <mc:AlternateContent xmlns:mc="http://schemas.openxmlformats.org/markup-compatibility/2006">
              <mc:Choice xmlns:v="urn:schemas-microsoft-com:vml" Requires="v">
                <p:oleObj spid="_x0000_s25609" name="Equation" r:id="rId3" imgW="3187700" imgH="444500" progId="Equation.DSMT4">
                  <p:embed/>
                </p:oleObj>
              </mc:Choice>
              <mc:Fallback>
                <p:oleObj name="Equation" r:id="rId3" imgW="3187700" imgH="4445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2819400"/>
                        <a:ext cx="7543800"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Introduction</a:t>
            </a:r>
          </a:p>
        </p:txBody>
      </p:sp>
      <p:sp>
        <p:nvSpPr>
          <p:cNvPr id="8196"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Analysis of forces, torques, inertias, loads, and accelerations.</a:t>
            </a:r>
          </a:p>
          <a:p>
            <a:pPr eaLnBrk="1" hangingPunct="1"/>
            <a:r>
              <a:rPr lang="en-US" altLang="en-US" sz="2400" smtClean="0">
                <a:latin typeface="Times New Roman" panose="02020603050405020304" pitchFamily="18" charset="0"/>
                <a:cs typeface="Times New Roman" panose="02020603050405020304" pitchFamily="18" charset="0"/>
              </a:rPr>
              <a:t>Derivation of dynamic equations of motion.</a:t>
            </a:r>
          </a:p>
          <a:p>
            <a:pPr eaLnBrk="1" hangingPunct="1"/>
            <a:r>
              <a:rPr lang="en-US" altLang="en-US" sz="2400" smtClean="0">
                <a:latin typeface="Times New Roman" panose="02020603050405020304" pitchFamily="18" charset="0"/>
                <a:cs typeface="Times New Roman" panose="02020603050405020304" pitchFamily="18" charset="0"/>
              </a:rPr>
              <a:t>Allows determination of important loads for design.</a:t>
            </a:r>
          </a:p>
          <a:p>
            <a:pPr eaLnBrk="1" hangingPunct="1"/>
            <a:r>
              <a:rPr lang="en-US" altLang="en-US" sz="2400" smtClean="0">
                <a:latin typeface="Times New Roman" panose="02020603050405020304" pitchFamily="18" charset="0"/>
                <a:cs typeface="Times New Roman" panose="02020603050405020304" pitchFamily="18" charset="0"/>
              </a:rPr>
              <a:t>Assists in the selection of actuators.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Potential Energy</a:t>
            </a:r>
          </a:p>
        </p:txBody>
      </p:sp>
      <p:sp>
        <p:nvSpPr>
          <p:cNvPr id="26628"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Potential energy of all the components together is:</a:t>
            </a:r>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where                                   is the gravity matrix and        </a:t>
            </a:r>
          </a:p>
          <a:p>
            <a:pPr eaLnBrk="1" hangingPunct="1">
              <a:buFont typeface="Wingdings" panose="05000000000000000000" pitchFamily="2" charset="2"/>
              <a:buNone/>
            </a:pPr>
            <a:r>
              <a:rPr lang="en-US" altLang="en-US" sz="2400" smtClean="0">
                <a:latin typeface="Times New Roman" panose="02020603050405020304" pitchFamily="18" charset="0"/>
                <a:cs typeface="Times New Roman" panose="02020603050405020304" pitchFamily="18" charset="0"/>
              </a:rPr>
              <a:t>         is the location of the center of mass of a link relative to the frame representing the link</a:t>
            </a:r>
            <a:r>
              <a:rPr lang="en-US" altLang="en-US" sz="2400" smtClean="0"/>
              <a:t> </a:t>
            </a:r>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endParaRPr lang="en-US" altLang="en-US" sz="2400" smtClean="0"/>
          </a:p>
        </p:txBody>
      </p:sp>
      <p:sp>
        <p:nvSpPr>
          <p:cNvPr id="2662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6630" name="Rectangle 7"/>
          <p:cNvSpPr>
            <a:spLocks noChangeArrowheads="1"/>
          </p:cNvSpPr>
          <p:nvPr/>
        </p:nvSpPr>
        <p:spPr bwMode="auto">
          <a:xfrm>
            <a:off x="0" y="3214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6631" name="Object 6"/>
          <p:cNvGraphicFramePr>
            <a:graphicFrameLocks noChangeAspect="1"/>
          </p:cNvGraphicFramePr>
          <p:nvPr/>
        </p:nvGraphicFramePr>
        <p:xfrm>
          <a:off x="1828800" y="2438400"/>
          <a:ext cx="4191000" cy="962025"/>
        </p:xfrm>
        <a:graphic>
          <a:graphicData uri="http://schemas.openxmlformats.org/presentationml/2006/ole">
            <mc:AlternateContent xmlns:mc="http://schemas.openxmlformats.org/markup-compatibility/2006">
              <mc:Choice xmlns:v="urn:schemas-microsoft-com:vml" Requires="v">
                <p:oleObj spid="_x0000_s26642" name="Equation" r:id="rId3" imgW="1866900" imgH="431800" progId="Equation.DSMT4">
                  <p:embed/>
                </p:oleObj>
              </mc:Choice>
              <mc:Fallback>
                <p:oleObj name="Equation" r:id="rId3" imgW="1866900" imgH="4318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438400"/>
                        <a:ext cx="4191000"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632"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6633" name="Object 8"/>
          <p:cNvGraphicFramePr>
            <a:graphicFrameLocks noChangeAspect="1"/>
          </p:cNvGraphicFramePr>
          <p:nvPr/>
        </p:nvGraphicFramePr>
        <p:xfrm>
          <a:off x="2362200" y="3505200"/>
          <a:ext cx="2667000" cy="498475"/>
        </p:xfrm>
        <a:graphic>
          <a:graphicData uri="http://schemas.openxmlformats.org/presentationml/2006/ole">
            <mc:AlternateContent xmlns:mc="http://schemas.openxmlformats.org/markup-compatibility/2006">
              <mc:Choice xmlns:v="urn:schemas-microsoft-com:vml" Requires="v">
                <p:oleObj spid="_x0000_s26643" name="Equation" r:id="rId5" imgW="1473200" imgH="279400" progId="Equation.DSMT4">
                  <p:embed/>
                </p:oleObj>
              </mc:Choice>
              <mc:Fallback>
                <p:oleObj name="Equation" r:id="rId5" imgW="1473200" imgH="279400"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62200" y="3505200"/>
                        <a:ext cx="26670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634"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6635" name="Object 10"/>
          <p:cNvGraphicFramePr>
            <a:graphicFrameLocks noChangeAspect="1"/>
          </p:cNvGraphicFramePr>
          <p:nvPr/>
        </p:nvGraphicFramePr>
        <p:xfrm>
          <a:off x="1676400" y="3886200"/>
          <a:ext cx="285750" cy="457200"/>
        </p:xfrm>
        <a:graphic>
          <a:graphicData uri="http://schemas.openxmlformats.org/presentationml/2006/ole">
            <mc:AlternateContent xmlns:mc="http://schemas.openxmlformats.org/markup-compatibility/2006">
              <mc:Choice xmlns:v="urn:schemas-microsoft-com:vml" Requires="v">
                <p:oleObj spid="_x0000_s26644" name="Equation" r:id="rId7" imgW="139700" imgH="228600" progId="Equation.DSMT4">
                  <p:embed/>
                </p:oleObj>
              </mc:Choice>
              <mc:Fallback>
                <p:oleObj name="Equation" r:id="rId7" imgW="139700" imgH="228600" progId="Equation.DSMT4">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76400" y="3886200"/>
                        <a:ext cx="285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Lagrangian</a:t>
            </a:r>
          </a:p>
        </p:txBody>
      </p:sp>
      <p:sp>
        <p:nvSpPr>
          <p:cNvPr id="27652"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The Lagrangian is:</a:t>
            </a:r>
          </a:p>
          <a:p>
            <a:pPr eaLnBrk="1" hangingPunct="1"/>
            <a:endParaRPr lang="en-US" altLang="en-US" sz="2400" smtClean="0">
              <a:latin typeface="Times New Roman" panose="02020603050405020304" pitchFamily="18" charset="0"/>
              <a:cs typeface="Times New Roman" panose="02020603050405020304" pitchFamily="18" charset="0"/>
            </a:endParaRPr>
          </a:p>
        </p:txBody>
      </p:sp>
      <p:sp>
        <p:nvSpPr>
          <p:cNvPr id="27653" name="Rectangle 5"/>
          <p:cNvSpPr>
            <a:spLocks noChangeArrowheads="1"/>
          </p:cNvSpPr>
          <p:nvPr/>
        </p:nvSpPr>
        <p:spPr bwMode="auto">
          <a:xfrm>
            <a:off x="0" y="32051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7654" name="Object 4"/>
          <p:cNvGraphicFramePr>
            <a:graphicFrameLocks noChangeAspect="1"/>
          </p:cNvGraphicFramePr>
          <p:nvPr/>
        </p:nvGraphicFramePr>
        <p:xfrm>
          <a:off x="457200" y="2590800"/>
          <a:ext cx="8001000" cy="715963"/>
        </p:xfrm>
        <a:graphic>
          <a:graphicData uri="http://schemas.openxmlformats.org/presentationml/2006/ole">
            <mc:AlternateContent xmlns:mc="http://schemas.openxmlformats.org/markup-compatibility/2006">
              <mc:Choice xmlns:v="urn:schemas-microsoft-com:vml" Requires="v">
                <p:oleObj spid="_x0000_s27657" name="Equation" r:id="rId3" imgW="5003800" imgH="444500" progId="Equation.DSMT4">
                  <p:embed/>
                </p:oleObj>
              </mc:Choice>
              <mc:Fallback>
                <p:oleObj name="Equation" r:id="rId3" imgW="5003800" imgH="4445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590800"/>
                        <a:ext cx="8001000" cy="71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Equations of Motion</a:t>
            </a:r>
          </a:p>
        </p:txBody>
      </p:sp>
      <p:sp>
        <p:nvSpPr>
          <p:cNvPr id="28676"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Robot’s equations of motion are found by differentiating the Lagrangian as discussed, resulting in:</a:t>
            </a:r>
          </a:p>
          <a:p>
            <a:pPr eaLnBrk="1" hangingPunct="1"/>
            <a:endParaRPr lang="en-US" altLang="en-US" sz="2400" smtClean="0">
              <a:latin typeface="Times New Roman" panose="02020603050405020304" pitchFamily="18" charset="0"/>
              <a:cs typeface="Times New Roman" panose="02020603050405020304" pitchFamily="18" charset="0"/>
            </a:endParaRPr>
          </a:p>
        </p:txBody>
      </p:sp>
      <p:sp>
        <p:nvSpPr>
          <p:cNvPr id="28677"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8678" name="Object 4"/>
          <p:cNvGraphicFramePr>
            <a:graphicFrameLocks noChangeAspect="1"/>
          </p:cNvGraphicFramePr>
          <p:nvPr/>
        </p:nvGraphicFramePr>
        <p:xfrm>
          <a:off x="1371600" y="2819400"/>
          <a:ext cx="5257800" cy="906463"/>
        </p:xfrm>
        <a:graphic>
          <a:graphicData uri="http://schemas.openxmlformats.org/presentationml/2006/ole">
            <mc:AlternateContent xmlns:mc="http://schemas.openxmlformats.org/markup-compatibility/2006">
              <mc:Choice xmlns:v="urn:schemas-microsoft-com:vml" Requires="v">
                <p:oleObj spid="_x0000_s28693" name="Equation" r:id="rId3" imgW="2590800" imgH="444500" progId="Equation.DSMT4">
                  <p:embed/>
                </p:oleObj>
              </mc:Choice>
              <mc:Fallback>
                <p:oleObj name="Equation" r:id="rId3" imgW="2590800" imgH="4445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819400"/>
                        <a:ext cx="5257800" cy="90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79" name="Rectangle 7"/>
          <p:cNvSpPr>
            <a:spLocks noChangeArrowheads="1"/>
          </p:cNvSpPr>
          <p:nvPr/>
        </p:nvSpPr>
        <p:spPr bwMode="auto">
          <a:xfrm>
            <a:off x="0" y="32051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8680" name="Object 6"/>
          <p:cNvGraphicFramePr>
            <a:graphicFrameLocks noChangeAspect="1"/>
          </p:cNvGraphicFramePr>
          <p:nvPr/>
        </p:nvGraphicFramePr>
        <p:xfrm>
          <a:off x="1447800" y="3886200"/>
          <a:ext cx="2895600" cy="704850"/>
        </p:xfrm>
        <a:graphic>
          <a:graphicData uri="http://schemas.openxmlformats.org/presentationml/2006/ole">
            <mc:AlternateContent xmlns:mc="http://schemas.openxmlformats.org/markup-compatibility/2006">
              <mc:Choice xmlns:v="urn:schemas-microsoft-com:vml" Requires="v">
                <p:oleObj spid="_x0000_s28694" name="Equation" r:id="rId5" imgW="1841500" imgH="444500" progId="Equation.DSMT4">
                  <p:embed/>
                </p:oleObj>
              </mc:Choice>
              <mc:Fallback>
                <p:oleObj name="Equation" r:id="rId5" imgW="1841500" imgH="4445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3886200"/>
                        <a:ext cx="28956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81" name="Rectangle 9"/>
          <p:cNvSpPr>
            <a:spLocks noChangeArrowheads="1"/>
          </p:cNvSpPr>
          <p:nvPr/>
        </p:nvSpPr>
        <p:spPr bwMode="auto">
          <a:xfrm>
            <a:off x="0" y="32051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8682" name="Object 8"/>
          <p:cNvGraphicFramePr>
            <a:graphicFrameLocks noChangeAspect="1"/>
          </p:cNvGraphicFramePr>
          <p:nvPr/>
        </p:nvGraphicFramePr>
        <p:xfrm>
          <a:off x="1447800" y="4724400"/>
          <a:ext cx="3581400" cy="798513"/>
        </p:xfrm>
        <a:graphic>
          <a:graphicData uri="http://schemas.openxmlformats.org/presentationml/2006/ole">
            <mc:AlternateContent xmlns:mc="http://schemas.openxmlformats.org/markup-compatibility/2006">
              <mc:Choice xmlns:v="urn:schemas-microsoft-com:vml" Requires="v">
                <p:oleObj spid="_x0000_s28695" name="Equation" r:id="rId7" imgW="2005729" imgH="444307" progId="Equation.DSMT4">
                  <p:embed/>
                </p:oleObj>
              </mc:Choice>
              <mc:Fallback>
                <p:oleObj name="Equation" r:id="rId7" imgW="2005729" imgH="444307"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7800" y="4724400"/>
                        <a:ext cx="3581400" cy="79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83" name="Rectangle 11"/>
          <p:cNvSpPr>
            <a:spLocks noChangeArrowheads="1"/>
          </p:cNvSpPr>
          <p:nvPr/>
        </p:nvSpPr>
        <p:spPr bwMode="auto">
          <a:xfrm>
            <a:off x="0" y="32051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8684" name="Object 10"/>
          <p:cNvGraphicFramePr>
            <a:graphicFrameLocks noChangeAspect="1"/>
          </p:cNvGraphicFramePr>
          <p:nvPr/>
        </p:nvGraphicFramePr>
        <p:xfrm>
          <a:off x="1524000" y="5638800"/>
          <a:ext cx="2133600" cy="754063"/>
        </p:xfrm>
        <a:graphic>
          <a:graphicData uri="http://schemas.openxmlformats.org/presentationml/2006/ole">
            <mc:AlternateContent xmlns:mc="http://schemas.openxmlformats.org/markup-compatibility/2006">
              <mc:Choice xmlns:v="urn:schemas-microsoft-com:vml" Requires="v">
                <p:oleObj spid="_x0000_s28696" name="Equation" r:id="rId9" imgW="1269449" imgH="444307" progId="Equation.DSMT4">
                  <p:embed/>
                </p:oleObj>
              </mc:Choice>
              <mc:Fallback>
                <p:oleObj name="Equation" r:id="rId9" imgW="1269449" imgH="444307" progId="Equation.DSMT4">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24000" y="5638800"/>
                        <a:ext cx="213360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Equations of Motion: Cont.</a:t>
            </a:r>
          </a:p>
        </p:txBody>
      </p:sp>
      <p:sp>
        <p:nvSpPr>
          <p:cNvPr id="29700"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This translates into the following:</a:t>
            </a:r>
          </a:p>
          <a:p>
            <a:pPr eaLnBrk="1" hangingPunct="1"/>
            <a:endParaRPr lang="en-US" altLang="en-US" sz="2400" smtClean="0"/>
          </a:p>
        </p:txBody>
      </p:sp>
      <p:sp>
        <p:nvSpPr>
          <p:cNvPr id="2970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9702" name="Object 4"/>
          <p:cNvGraphicFramePr>
            <a:graphicFrameLocks noChangeAspect="1"/>
          </p:cNvGraphicFramePr>
          <p:nvPr/>
        </p:nvGraphicFramePr>
        <p:xfrm>
          <a:off x="1371600" y="2438400"/>
          <a:ext cx="5715000" cy="3170238"/>
        </p:xfrm>
        <a:graphic>
          <a:graphicData uri="http://schemas.openxmlformats.org/presentationml/2006/ole">
            <mc:AlternateContent xmlns:mc="http://schemas.openxmlformats.org/markup-compatibility/2006">
              <mc:Choice xmlns:v="urn:schemas-microsoft-com:vml" Requires="v">
                <p:oleObj spid="_x0000_s29705" name="Equation" r:id="rId3" imgW="3657600" imgH="2032000" progId="Equation.DSMT4">
                  <p:embed/>
                </p:oleObj>
              </mc:Choice>
              <mc:Fallback>
                <p:oleObj name="Equation" r:id="rId3" imgW="3657600" imgH="2032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438400"/>
                        <a:ext cx="5715000"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Equations of Motion: Cont.</a:t>
            </a:r>
          </a:p>
        </p:txBody>
      </p:sp>
      <p:sp>
        <p:nvSpPr>
          <p:cNvPr id="30724"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Each inertia terms must be calculated based on the previous discussion.</a:t>
            </a:r>
          </a:p>
          <a:p>
            <a:pPr eaLnBrk="1" hangingPunct="1"/>
            <a:r>
              <a:rPr lang="en-US" altLang="en-US" sz="2400" smtClean="0">
                <a:latin typeface="Times New Roman" panose="02020603050405020304" pitchFamily="18" charset="0"/>
                <a:cs typeface="Times New Roman" panose="02020603050405020304" pitchFamily="18" charset="0"/>
              </a:rPr>
              <a:t>Substituting the proper joint values into this equation yields the following equations for each joint:</a:t>
            </a:r>
          </a:p>
        </p:txBody>
      </p:sp>
      <p:sp>
        <p:nvSpPr>
          <p:cNvPr id="30725" name="Rectangle 5"/>
          <p:cNvSpPr>
            <a:spLocks noChangeArrowheads="1"/>
          </p:cNvSpPr>
          <p:nvPr/>
        </p:nvSpPr>
        <p:spPr bwMode="auto">
          <a:xfrm>
            <a:off x="0" y="27860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0726" name="Object 4"/>
          <p:cNvGraphicFramePr>
            <a:graphicFrameLocks noChangeAspect="1"/>
          </p:cNvGraphicFramePr>
          <p:nvPr/>
        </p:nvGraphicFramePr>
        <p:xfrm>
          <a:off x="1524000" y="3733800"/>
          <a:ext cx="6400800" cy="2012950"/>
        </p:xfrm>
        <a:graphic>
          <a:graphicData uri="http://schemas.openxmlformats.org/presentationml/2006/ole">
            <mc:AlternateContent xmlns:mc="http://schemas.openxmlformats.org/markup-compatibility/2006">
              <mc:Choice xmlns:v="urn:schemas-microsoft-com:vml" Requires="v">
                <p:oleObj spid="_x0000_s30729" name="Equation" r:id="rId3" imgW="4089400" imgH="1282700" progId="Equation.DSMT4">
                  <p:embed/>
                </p:oleObj>
              </mc:Choice>
              <mc:Fallback>
                <p:oleObj name="Equation" r:id="rId3" imgW="4089400" imgH="12827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3733800"/>
                        <a:ext cx="6400800"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Equations of Motion: Cont</a:t>
            </a:r>
            <a:r>
              <a:rPr lang="en-US" altLang="en-US" sz="2800" b="0" smtClean="0"/>
              <a:t>.</a:t>
            </a:r>
          </a:p>
        </p:txBody>
      </p:sp>
      <p:sp>
        <p:nvSpPr>
          <p:cNvPr id="31748"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t> </a:t>
            </a:r>
          </a:p>
        </p:txBody>
      </p:sp>
      <p:sp>
        <p:nvSpPr>
          <p:cNvPr id="3174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1750" name="Object 4"/>
          <p:cNvGraphicFramePr>
            <a:graphicFrameLocks noChangeAspect="1"/>
          </p:cNvGraphicFramePr>
          <p:nvPr/>
        </p:nvGraphicFramePr>
        <p:xfrm>
          <a:off x="1676400" y="2057400"/>
          <a:ext cx="6172200" cy="1906588"/>
        </p:xfrm>
        <a:graphic>
          <a:graphicData uri="http://schemas.openxmlformats.org/presentationml/2006/ole">
            <mc:AlternateContent xmlns:mc="http://schemas.openxmlformats.org/markup-compatibility/2006">
              <mc:Choice xmlns:v="urn:schemas-microsoft-com:vml" Requires="v">
                <p:oleObj spid="_x0000_s31757" name="Equation" r:id="rId3" imgW="4165600" imgH="1282700" progId="Equation.DSMT4">
                  <p:embed/>
                </p:oleObj>
              </mc:Choice>
              <mc:Fallback>
                <p:oleObj name="Equation" r:id="rId3" imgW="4165600" imgH="12827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057400"/>
                        <a:ext cx="6172200" cy="190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751" name="Rectangle 7"/>
          <p:cNvSpPr>
            <a:spLocks noChangeArrowheads="1"/>
          </p:cNvSpPr>
          <p:nvPr/>
        </p:nvSpPr>
        <p:spPr bwMode="auto">
          <a:xfrm>
            <a:off x="0" y="27860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1752" name="Object 6"/>
          <p:cNvGraphicFramePr>
            <a:graphicFrameLocks noChangeAspect="1"/>
          </p:cNvGraphicFramePr>
          <p:nvPr/>
        </p:nvGraphicFramePr>
        <p:xfrm>
          <a:off x="1600200" y="4191000"/>
          <a:ext cx="6096000" cy="1890713"/>
        </p:xfrm>
        <a:graphic>
          <a:graphicData uri="http://schemas.openxmlformats.org/presentationml/2006/ole">
            <mc:AlternateContent xmlns:mc="http://schemas.openxmlformats.org/markup-compatibility/2006">
              <mc:Choice xmlns:v="urn:schemas-microsoft-com:vml" Requires="v">
                <p:oleObj spid="_x0000_s31758" name="Equation" r:id="rId5" imgW="4140200" imgH="1282700" progId="Equation.DSMT4">
                  <p:embed/>
                </p:oleObj>
              </mc:Choice>
              <mc:Fallback>
                <p:oleObj name="Equation" r:id="rId5" imgW="4140200" imgH="12827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4191000"/>
                        <a:ext cx="6096000" cy="189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Equations of Motion: Cont.</a:t>
            </a:r>
          </a:p>
        </p:txBody>
      </p:sp>
      <p:sp>
        <p:nvSpPr>
          <p:cNvPr id="32772" name="Rectangle 3"/>
          <p:cNvSpPr>
            <a:spLocks noGrp="1" noChangeArrowheads="1"/>
          </p:cNvSpPr>
          <p:nvPr>
            <p:ph type="body" idx="1"/>
          </p:nvPr>
        </p:nvSpPr>
        <p:spPr>
          <a:xfrm>
            <a:off x="1182688" y="1752600"/>
            <a:ext cx="7772400" cy="4379913"/>
          </a:xfrm>
        </p:spPr>
        <p:txBody>
          <a:bodyPr/>
          <a:lstStyle/>
          <a:p>
            <a:pPr eaLnBrk="1" hangingPunct="1">
              <a:buFont typeface="Wingdings" panose="05000000000000000000" pitchFamily="2" charset="2"/>
              <a:buNone/>
            </a:pPr>
            <a:r>
              <a:rPr lang="en-US" altLang="en-US" sz="2400" smtClean="0"/>
              <a:t> </a:t>
            </a:r>
          </a:p>
        </p:txBody>
      </p:sp>
      <p:sp>
        <p:nvSpPr>
          <p:cNvPr id="3277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2774" name="Object 4"/>
          <p:cNvGraphicFramePr>
            <a:graphicFrameLocks noChangeAspect="1"/>
          </p:cNvGraphicFramePr>
          <p:nvPr/>
        </p:nvGraphicFramePr>
        <p:xfrm>
          <a:off x="1066800" y="1371600"/>
          <a:ext cx="4772025" cy="1474788"/>
        </p:xfrm>
        <a:graphic>
          <a:graphicData uri="http://schemas.openxmlformats.org/presentationml/2006/ole">
            <mc:AlternateContent xmlns:mc="http://schemas.openxmlformats.org/markup-compatibility/2006">
              <mc:Choice xmlns:v="urn:schemas-microsoft-com:vml" Requires="v">
                <p:oleObj spid="_x0000_s32785" name="Equation" r:id="rId3" imgW="4165600" imgH="1282700" progId="Equation.DSMT4">
                  <p:embed/>
                </p:oleObj>
              </mc:Choice>
              <mc:Fallback>
                <p:oleObj name="Equation" r:id="rId3" imgW="4165600" imgH="12827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371600"/>
                        <a:ext cx="4772025" cy="147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775" name="Rectangle 7"/>
          <p:cNvSpPr>
            <a:spLocks noChangeArrowheads="1"/>
          </p:cNvSpPr>
          <p:nvPr/>
        </p:nvSpPr>
        <p:spPr bwMode="auto">
          <a:xfrm>
            <a:off x="0" y="27860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2776" name="Object 6"/>
          <p:cNvGraphicFramePr>
            <a:graphicFrameLocks noChangeAspect="1"/>
          </p:cNvGraphicFramePr>
          <p:nvPr/>
        </p:nvGraphicFramePr>
        <p:xfrm>
          <a:off x="1143000" y="3048000"/>
          <a:ext cx="5181600" cy="1608138"/>
        </p:xfrm>
        <a:graphic>
          <a:graphicData uri="http://schemas.openxmlformats.org/presentationml/2006/ole">
            <mc:AlternateContent xmlns:mc="http://schemas.openxmlformats.org/markup-compatibility/2006">
              <mc:Choice xmlns:v="urn:schemas-microsoft-com:vml" Requires="v">
                <p:oleObj spid="_x0000_s32786" name="Equation" r:id="rId5" imgW="4140200" imgH="1282700" progId="Equation.DSMT4">
                  <p:embed/>
                </p:oleObj>
              </mc:Choice>
              <mc:Fallback>
                <p:oleObj name="Equation" r:id="rId5" imgW="4140200" imgH="12827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3048000"/>
                        <a:ext cx="5181600" cy="160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777" name="Rectangle 9"/>
          <p:cNvSpPr>
            <a:spLocks noChangeArrowheads="1"/>
          </p:cNvSpPr>
          <p:nvPr/>
        </p:nvSpPr>
        <p:spPr bwMode="auto">
          <a:xfrm>
            <a:off x="0" y="27860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2778" name="Object 8"/>
          <p:cNvGraphicFramePr>
            <a:graphicFrameLocks noChangeAspect="1"/>
          </p:cNvGraphicFramePr>
          <p:nvPr/>
        </p:nvGraphicFramePr>
        <p:xfrm>
          <a:off x="1219200" y="4800600"/>
          <a:ext cx="4800600" cy="1485900"/>
        </p:xfrm>
        <a:graphic>
          <a:graphicData uri="http://schemas.openxmlformats.org/presentationml/2006/ole">
            <mc:AlternateContent xmlns:mc="http://schemas.openxmlformats.org/markup-compatibility/2006">
              <mc:Choice xmlns:v="urn:schemas-microsoft-com:vml" Requires="v">
                <p:oleObj spid="_x0000_s32787" name="Equation" r:id="rId7" imgW="4152900" imgH="1282700" progId="Equation.DSMT4">
                  <p:embed/>
                </p:oleObj>
              </mc:Choice>
              <mc:Fallback>
                <p:oleObj name="Equation" r:id="rId7" imgW="4152900" imgH="12827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19200" y="4800600"/>
                        <a:ext cx="48006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Interpretation of Equations of Motion</a:t>
            </a:r>
          </a:p>
        </p:txBody>
      </p:sp>
      <p:sp>
        <p:nvSpPr>
          <p:cNvPr id="33796"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Too involved and complicated.</a:t>
            </a:r>
          </a:p>
          <a:p>
            <a:pPr eaLnBrk="1" hangingPunct="1"/>
            <a:r>
              <a:rPr lang="en-US" altLang="en-US" sz="2400" smtClean="0">
                <a:latin typeface="Times New Roman" panose="02020603050405020304" pitchFamily="18" charset="0"/>
                <a:cs typeface="Times New Roman" panose="02020603050405020304" pitchFamily="18" charset="0"/>
              </a:rPr>
              <a:t>Depending on the situation, some terms may be ignored or eliminated.</a:t>
            </a:r>
          </a:p>
          <a:p>
            <a:pPr eaLnBrk="1" hangingPunct="1"/>
            <a:r>
              <a:rPr lang="en-US" altLang="en-US" sz="2400" smtClean="0">
                <a:latin typeface="Times New Roman" panose="02020603050405020304" pitchFamily="18" charset="0"/>
                <a:cs typeface="Times New Roman" panose="02020603050405020304" pitchFamily="18" charset="0"/>
              </a:rPr>
              <a:t>If low velocity, Coriolis and centripetal terms may be ignored.</a:t>
            </a:r>
          </a:p>
          <a:p>
            <a:pPr eaLnBrk="1" hangingPunct="1"/>
            <a:r>
              <a:rPr lang="en-US" altLang="en-US" sz="2400" smtClean="0">
                <a:latin typeface="Times New Roman" panose="02020603050405020304" pitchFamily="18" charset="0"/>
                <a:cs typeface="Times New Roman" panose="02020603050405020304" pitchFamily="18" charset="0"/>
              </a:rPr>
              <a:t>In space and underwater applications, gravity terms may be ignored.</a:t>
            </a:r>
          </a:p>
          <a:p>
            <a:pPr eaLnBrk="1" hangingPunct="1"/>
            <a:r>
              <a:rPr lang="en-US" altLang="en-US" sz="2400" smtClean="0">
                <a:latin typeface="Times New Roman" panose="02020603050405020304" pitchFamily="18" charset="0"/>
                <a:cs typeface="Times New Roman" panose="02020603050405020304" pitchFamily="18" charset="0"/>
              </a:rPr>
              <a:t>These can be used to design and select actuators too.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Static Force Analysis of Robots</a:t>
            </a:r>
          </a:p>
        </p:txBody>
      </p:sp>
      <p:sp>
        <p:nvSpPr>
          <p:cNvPr id="34820"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Assume </a:t>
            </a:r>
            <a:r>
              <a:rPr lang="en-US" altLang="en-US" sz="2400" i="1" smtClean="0">
                <a:latin typeface="Times New Roman" panose="02020603050405020304" pitchFamily="18" charset="0"/>
                <a:cs typeface="Times New Roman" panose="02020603050405020304" pitchFamily="18" charset="0"/>
              </a:rPr>
              <a:t>F</a:t>
            </a:r>
            <a:r>
              <a:rPr lang="en-US" altLang="en-US" sz="2400" smtClean="0">
                <a:latin typeface="Times New Roman" panose="02020603050405020304" pitchFamily="18" charset="0"/>
                <a:cs typeface="Times New Roman" panose="02020603050405020304" pitchFamily="18" charset="0"/>
              </a:rPr>
              <a:t> is the forces at the end effector, </a:t>
            </a:r>
            <a:r>
              <a:rPr lang="en-US" altLang="en-US" sz="2400" i="1" smtClean="0">
                <a:latin typeface="Times New Roman" panose="02020603050405020304" pitchFamily="18" charset="0"/>
                <a:cs typeface="Times New Roman" panose="02020603050405020304" pitchFamily="18" charset="0"/>
              </a:rPr>
              <a:t>D</a:t>
            </a:r>
            <a:r>
              <a:rPr lang="en-US" altLang="en-US" sz="2400" smtClean="0">
                <a:latin typeface="Times New Roman" panose="02020603050405020304" pitchFamily="18" charset="0"/>
                <a:cs typeface="Times New Roman" panose="02020603050405020304" pitchFamily="18" charset="0"/>
              </a:rPr>
              <a:t> is the displacements at the end effector, </a:t>
            </a:r>
            <a:r>
              <a:rPr lang="en-US" altLang="en-US" sz="2400" i="1" smtClean="0">
                <a:latin typeface="Times New Roman" panose="02020603050405020304" pitchFamily="18" charset="0"/>
                <a:cs typeface="Times New Roman" panose="02020603050405020304" pitchFamily="18" charset="0"/>
              </a:rPr>
              <a:t>T</a:t>
            </a:r>
            <a:r>
              <a:rPr lang="en-US" altLang="en-US" sz="2400" smtClean="0">
                <a:latin typeface="Times New Roman" panose="02020603050405020304" pitchFamily="18" charset="0"/>
                <a:cs typeface="Times New Roman" panose="02020603050405020304" pitchFamily="18" charset="0"/>
              </a:rPr>
              <a:t> is the toques (and forces) at the joints, and      is the displacements at the joints:</a:t>
            </a:r>
          </a:p>
          <a:p>
            <a:pPr eaLnBrk="1" hangingPunct="1"/>
            <a:endParaRPr lang="en-US" altLang="en-US" sz="2400" smtClean="0">
              <a:latin typeface="Times New Roman" panose="02020603050405020304" pitchFamily="18" charset="0"/>
              <a:cs typeface="Times New Roman" panose="02020603050405020304" pitchFamily="18" charset="0"/>
            </a:endParaRPr>
          </a:p>
        </p:txBody>
      </p:sp>
      <p:sp>
        <p:nvSpPr>
          <p:cNvPr id="3482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4822" name="Object 4"/>
          <p:cNvGraphicFramePr>
            <a:graphicFrameLocks noChangeAspect="1"/>
          </p:cNvGraphicFramePr>
          <p:nvPr/>
        </p:nvGraphicFramePr>
        <p:xfrm>
          <a:off x="1676400" y="3429000"/>
          <a:ext cx="4343400" cy="550863"/>
        </p:xfrm>
        <a:graphic>
          <a:graphicData uri="http://schemas.openxmlformats.org/presentationml/2006/ole">
            <mc:AlternateContent xmlns:mc="http://schemas.openxmlformats.org/markup-compatibility/2006">
              <mc:Choice xmlns:v="urn:schemas-microsoft-com:vml" Requires="v">
                <p:oleObj spid="_x0000_s34841" name="Equation" r:id="rId3" imgW="2400300" imgH="304800" progId="Equation.DSMT4">
                  <p:embed/>
                </p:oleObj>
              </mc:Choice>
              <mc:Fallback>
                <p:oleObj name="Equation" r:id="rId3" imgW="2400300" imgH="3048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3429000"/>
                        <a:ext cx="4343400"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823" name="Rectangle 7"/>
          <p:cNvSpPr>
            <a:spLocks noChangeArrowheads="1"/>
          </p:cNvSpPr>
          <p:nvPr/>
        </p:nvSpPr>
        <p:spPr bwMode="auto">
          <a:xfrm>
            <a:off x="0" y="3281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4824" name="Object 6"/>
          <p:cNvGraphicFramePr>
            <a:graphicFrameLocks noChangeAspect="1"/>
          </p:cNvGraphicFramePr>
          <p:nvPr/>
        </p:nvGraphicFramePr>
        <p:xfrm>
          <a:off x="1676400" y="4038600"/>
          <a:ext cx="4419600" cy="550863"/>
        </p:xfrm>
        <a:graphic>
          <a:graphicData uri="http://schemas.openxmlformats.org/presentationml/2006/ole">
            <mc:AlternateContent xmlns:mc="http://schemas.openxmlformats.org/markup-compatibility/2006">
              <mc:Choice xmlns:v="urn:schemas-microsoft-com:vml" Requires="v">
                <p:oleObj spid="_x0000_s34842" name="Equation" r:id="rId5" imgW="2374900" imgH="292100" progId="Equation.DSMT4">
                  <p:embed/>
                </p:oleObj>
              </mc:Choice>
              <mc:Fallback>
                <p:oleObj name="Equation" r:id="rId5" imgW="2374900" imgH="2921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4038600"/>
                        <a:ext cx="4419600"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825" name="Rectangle 9"/>
          <p:cNvSpPr>
            <a:spLocks noChangeArrowheads="1"/>
          </p:cNvSpPr>
          <p:nvPr/>
        </p:nvSpPr>
        <p:spPr bwMode="auto">
          <a:xfrm>
            <a:off x="0" y="32908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4826" name="Object 8"/>
          <p:cNvGraphicFramePr>
            <a:graphicFrameLocks noChangeAspect="1"/>
          </p:cNvGraphicFramePr>
          <p:nvPr/>
        </p:nvGraphicFramePr>
        <p:xfrm>
          <a:off x="1676400" y="4648200"/>
          <a:ext cx="3810000" cy="523875"/>
        </p:xfrm>
        <a:graphic>
          <a:graphicData uri="http://schemas.openxmlformats.org/presentationml/2006/ole">
            <mc:AlternateContent xmlns:mc="http://schemas.openxmlformats.org/markup-compatibility/2006">
              <mc:Choice xmlns:v="urn:schemas-microsoft-com:vml" Requires="v">
                <p:oleObj spid="_x0000_s34843" name="Equation" r:id="rId7" imgW="2006600" imgH="279400" progId="Equation.DSMT4">
                  <p:embed/>
                </p:oleObj>
              </mc:Choice>
              <mc:Fallback>
                <p:oleObj name="Equation" r:id="rId7" imgW="2006600" imgH="2794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76400" y="4648200"/>
                        <a:ext cx="3810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827" name="Rectangle 11"/>
          <p:cNvSpPr>
            <a:spLocks noChangeArrowheads="1"/>
          </p:cNvSpPr>
          <p:nvPr/>
        </p:nvSpPr>
        <p:spPr bwMode="auto">
          <a:xfrm>
            <a:off x="0" y="3276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4828" name="Object 10"/>
          <p:cNvGraphicFramePr>
            <a:graphicFrameLocks noChangeAspect="1"/>
          </p:cNvGraphicFramePr>
          <p:nvPr/>
        </p:nvGraphicFramePr>
        <p:xfrm>
          <a:off x="1676400" y="5334000"/>
          <a:ext cx="4800600" cy="496888"/>
        </p:xfrm>
        <a:graphic>
          <a:graphicData uri="http://schemas.openxmlformats.org/presentationml/2006/ole">
            <mc:AlternateContent xmlns:mc="http://schemas.openxmlformats.org/markup-compatibility/2006">
              <mc:Choice xmlns:v="urn:schemas-microsoft-com:vml" Requires="v">
                <p:oleObj spid="_x0000_s34844" name="Equation" r:id="rId9" imgW="2667000" imgH="279400" progId="Equation.DSMT4">
                  <p:embed/>
                </p:oleObj>
              </mc:Choice>
              <mc:Fallback>
                <p:oleObj name="Equation" r:id="rId9" imgW="2667000" imgH="279400" progId="Equation.DSMT4">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76400" y="5334000"/>
                        <a:ext cx="48006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829"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4830" name="Object 16"/>
          <p:cNvGraphicFramePr>
            <a:graphicFrameLocks noChangeAspect="1"/>
          </p:cNvGraphicFramePr>
          <p:nvPr/>
        </p:nvGraphicFramePr>
        <p:xfrm>
          <a:off x="4572000" y="2514600"/>
          <a:ext cx="400050" cy="457200"/>
        </p:xfrm>
        <a:graphic>
          <a:graphicData uri="http://schemas.openxmlformats.org/presentationml/2006/ole">
            <mc:AlternateContent xmlns:mc="http://schemas.openxmlformats.org/markup-compatibility/2006">
              <mc:Choice xmlns:v="urn:schemas-microsoft-com:vml" Requires="v">
                <p:oleObj spid="_x0000_s34845" name="Equation" r:id="rId11" imgW="203112" imgH="228501" progId="Equation.DSMT4">
                  <p:embed/>
                </p:oleObj>
              </mc:Choice>
              <mc:Fallback>
                <p:oleObj name="Equation" r:id="rId11" imgW="203112" imgH="228501" progId="Equation.DSMT4">
                  <p:embed/>
                  <p:pic>
                    <p:nvPicPr>
                      <p:cNvPr id="0" name="Object 1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72000" y="2514600"/>
                        <a:ext cx="400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Using the principle of virtual work we get:</a:t>
            </a:r>
          </a:p>
          <a:p>
            <a:pPr eaLnBrk="1" hangingPunct="1"/>
            <a:endParaRPr lang="en-US" altLang="en-US" sz="2400" smtClean="0">
              <a:latin typeface="Times New Roman" panose="02020603050405020304" pitchFamily="18" charset="0"/>
              <a:cs typeface="Times New Roman" panose="02020603050405020304" pitchFamily="18" charset="0"/>
            </a:endParaRPr>
          </a:p>
        </p:txBody>
      </p:sp>
      <p:sp>
        <p:nvSpPr>
          <p:cNvPr id="35844"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5845" name="Object 4"/>
          <p:cNvGraphicFramePr>
            <a:graphicFrameLocks noChangeAspect="1"/>
          </p:cNvGraphicFramePr>
          <p:nvPr/>
        </p:nvGraphicFramePr>
        <p:xfrm>
          <a:off x="1600200" y="2362200"/>
          <a:ext cx="3733800" cy="585788"/>
        </p:xfrm>
        <a:graphic>
          <a:graphicData uri="http://schemas.openxmlformats.org/presentationml/2006/ole">
            <mc:AlternateContent xmlns:mc="http://schemas.openxmlformats.org/markup-compatibility/2006">
              <mc:Choice xmlns:v="urn:schemas-microsoft-com:vml" Requires="v">
                <p:oleObj spid="_x0000_s35853" name="Equation" r:id="rId3" imgW="1943100" imgH="304800" progId="Equation.DSMT4">
                  <p:embed/>
                </p:oleObj>
              </mc:Choice>
              <mc:Fallback>
                <p:oleObj name="Equation" r:id="rId3" imgW="1943100" imgH="3048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362200"/>
                        <a:ext cx="37338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846" name="Rectangle 6"/>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Static Force Analysis of Robots: Cont.</a:t>
            </a:r>
          </a:p>
        </p:txBody>
      </p:sp>
      <p:sp>
        <p:nvSpPr>
          <p:cNvPr id="35847" name="Rectangle 8"/>
          <p:cNvSpPr>
            <a:spLocks noChangeArrowheads="1"/>
          </p:cNvSpPr>
          <p:nvPr/>
        </p:nvSpPr>
        <p:spPr bwMode="auto">
          <a:xfrm>
            <a:off x="0" y="2743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5848" name="Object 7"/>
          <p:cNvGraphicFramePr>
            <a:graphicFrameLocks noChangeAspect="1"/>
          </p:cNvGraphicFramePr>
          <p:nvPr/>
        </p:nvGraphicFramePr>
        <p:xfrm>
          <a:off x="1524000" y="3200400"/>
          <a:ext cx="6705600" cy="2489200"/>
        </p:xfrm>
        <a:graphic>
          <a:graphicData uri="http://schemas.openxmlformats.org/presentationml/2006/ole">
            <mc:AlternateContent xmlns:mc="http://schemas.openxmlformats.org/markup-compatibility/2006">
              <mc:Choice xmlns:v="urn:schemas-microsoft-com:vml" Requires="v">
                <p:oleObj spid="_x0000_s35854" name="Equation" r:id="rId5" imgW="3695700" imgH="1371600" progId="Equation.DSMT4">
                  <p:embed/>
                </p:oleObj>
              </mc:Choice>
              <mc:Fallback>
                <p:oleObj name="Equation" r:id="rId5" imgW="3695700" imgH="13716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3200400"/>
                        <a:ext cx="6705600" cy="248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Newtonian Mechanics</a:t>
            </a:r>
          </a:p>
        </p:txBody>
      </p:sp>
      <p:sp>
        <p:nvSpPr>
          <p:cNvPr id="9220"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Easier for simpler systems.</a:t>
            </a:r>
          </a:p>
          <a:p>
            <a:pPr eaLnBrk="1" hangingPunct="1"/>
            <a:r>
              <a:rPr lang="en-US" altLang="en-US" sz="2400" smtClean="0">
                <a:latin typeface="Times New Roman" panose="02020603050405020304" pitchFamily="18" charset="0"/>
                <a:cs typeface="Times New Roman" panose="02020603050405020304" pitchFamily="18" charset="0"/>
              </a:rPr>
              <a:t>Familiar to users</a:t>
            </a:r>
          </a:p>
          <a:p>
            <a:pPr eaLnBrk="1" hangingPunct="1"/>
            <a:endParaRPr lang="en-US" altLang="en-US" sz="2400" smtClean="0"/>
          </a:p>
        </p:txBody>
      </p:sp>
      <p:sp>
        <p:nvSpPr>
          <p:cNvPr id="922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222" name="Rectangle 7"/>
          <p:cNvSpPr>
            <a:spLocks noChangeArrowheads="1"/>
          </p:cNvSpPr>
          <p:nvPr/>
        </p:nvSpPr>
        <p:spPr bwMode="auto">
          <a:xfrm>
            <a:off x="0" y="2819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223" name="Rectangle 9"/>
          <p:cNvSpPr>
            <a:spLocks noChangeArrowheads="1"/>
          </p:cNvSpPr>
          <p:nvPr/>
        </p:nvSpPr>
        <p:spPr bwMode="auto">
          <a:xfrm>
            <a:off x="0" y="3295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9224" name="Object 8"/>
          <p:cNvGraphicFramePr>
            <a:graphicFrameLocks noChangeAspect="1"/>
          </p:cNvGraphicFramePr>
          <p:nvPr/>
        </p:nvGraphicFramePr>
        <p:xfrm>
          <a:off x="1752600" y="3048000"/>
          <a:ext cx="4419600" cy="557213"/>
        </p:xfrm>
        <a:graphic>
          <a:graphicData uri="http://schemas.openxmlformats.org/presentationml/2006/ole">
            <mc:AlternateContent xmlns:mc="http://schemas.openxmlformats.org/markup-compatibility/2006">
              <mc:Choice xmlns:v="urn:schemas-microsoft-com:vml" Requires="v">
                <p:oleObj spid="_x0000_s9231" name="Equation" r:id="rId3" imgW="2120900" imgH="266700" progId="Equation.DSMT4">
                  <p:embed/>
                </p:oleObj>
              </mc:Choice>
              <mc:Fallback>
                <p:oleObj name="Equation" r:id="rId3" imgW="2120900" imgH="266700" progId="Equation.DSMT4">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3048000"/>
                        <a:ext cx="4419600" cy="55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25" name="Rectangle 11"/>
          <p:cNvSpPr>
            <a:spLocks noChangeArrowheads="1"/>
          </p:cNvSpPr>
          <p:nvPr/>
        </p:nvSpPr>
        <p:spPr bwMode="auto">
          <a:xfrm>
            <a:off x="0" y="2819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9226" name="Object 10"/>
          <p:cNvGraphicFramePr>
            <a:graphicFrameLocks noChangeAspect="1"/>
          </p:cNvGraphicFramePr>
          <p:nvPr/>
        </p:nvGraphicFramePr>
        <p:xfrm>
          <a:off x="457200" y="4038600"/>
          <a:ext cx="6934200" cy="1671638"/>
        </p:xfrm>
        <a:graphic>
          <a:graphicData uri="http://schemas.openxmlformats.org/presentationml/2006/ole">
            <mc:AlternateContent xmlns:mc="http://schemas.openxmlformats.org/markup-compatibility/2006">
              <mc:Choice xmlns:v="urn:schemas-microsoft-com:vml" Requires="v">
                <p:oleObj spid="_x0000_s9232" name="VISIO" r:id="rId5" imgW="5051984" imgH="1222744" progId="Visio.Drawing.6">
                  <p:embed/>
                </p:oleObj>
              </mc:Choice>
              <mc:Fallback>
                <p:oleObj name="VISIO" r:id="rId5" imgW="5051984" imgH="1222744" progId="Visio.Drawing.6">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4038600"/>
                        <a:ext cx="6934200" cy="167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In Chapter 3 we saw that:</a:t>
            </a:r>
          </a:p>
          <a:p>
            <a:pPr eaLnBrk="1" hangingPunct="1"/>
            <a:endParaRPr lang="en-US" altLang="en-US" sz="2400" smtClean="0"/>
          </a:p>
          <a:p>
            <a:pPr eaLnBrk="1" hangingPunct="1">
              <a:buFont typeface="Wingdings" panose="05000000000000000000" pitchFamily="2" charset="2"/>
              <a:buNone/>
            </a:pPr>
            <a:r>
              <a:rPr lang="en-US" altLang="en-US" sz="2400" smtClean="0"/>
              <a:t>                                        </a:t>
            </a:r>
            <a:r>
              <a:rPr lang="en-US" altLang="en-US" sz="2400" smtClean="0">
                <a:latin typeface="Times New Roman" panose="02020603050405020304" pitchFamily="18" charset="0"/>
                <a:cs typeface="Times New Roman" panose="02020603050405020304" pitchFamily="18" charset="0"/>
              </a:rPr>
              <a:t>or</a:t>
            </a:r>
            <a:r>
              <a:rPr lang="en-US" altLang="en-US" sz="2400" smtClean="0"/>
              <a:t> </a:t>
            </a:r>
          </a:p>
          <a:p>
            <a:pPr eaLnBrk="1" hangingPunct="1">
              <a:buFont typeface="Wingdings" panose="05000000000000000000" pitchFamily="2" charset="2"/>
              <a:buNone/>
            </a:pPr>
            <a:endParaRPr lang="en-US" altLang="en-US" sz="2400" smtClean="0"/>
          </a:p>
          <a:p>
            <a:pPr eaLnBrk="1" hangingPunct="1">
              <a:buFont typeface="Wingdings" panose="05000000000000000000" pitchFamily="2" charset="2"/>
              <a:buNone/>
            </a:pPr>
            <a:r>
              <a:rPr lang="en-US" altLang="en-US" sz="2400" smtClean="0">
                <a:latin typeface="Times New Roman" panose="02020603050405020304" pitchFamily="18" charset="0"/>
                <a:cs typeface="Times New Roman" panose="02020603050405020304" pitchFamily="18" charset="0"/>
              </a:rPr>
              <a:t>Then:</a:t>
            </a:r>
          </a:p>
          <a:p>
            <a:pPr eaLnBrk="1" hangingPunct="1">
              <a:buFont typeface="Wingdings" panose="05000000000000000000" pitchFamily="2" charset="2"/>
              <a:buNone/>
            </a:pPr>
            <a:r>
              <a:rPr lang="en-US" altLang="en-US" sz="2400" smtClean="0"/>
              <a:t>  </a:t>
            </a:r>
          </a:p>
        </p:txBody>
      </p:sp>
      <p:sp>
        <p:nvSpPr>
          <p:cNvPr id="36868"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Static Force Analysis of Robots: Cont.</a:t>
            </a:r>
          </a:p>
        </p:txBody>
      </p:sp>
      <p:sp>
        <p:nvSpPr>
          <p:cNvPr id="3686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6870" name="Object 5"/>
          <p:cNvGraphicFramePr>
            <a:graphicFrameLocks noChangeAspect="1"/>
          </p:cNvGraphicFramePr>
          <p:nvPr/>
        </p:nvGraphicFramePr>
        <p:xfrm>
          <a:off x="1600200" y="2590800"/>
          <a:ext cx="2438400" cy="569913"/>
        </p:xfrm>
        <a:graphic>
          <a:graphicData uri="http://schemas.openxmlformats.org/presentationml/2006/ole">
            <mc:AlternateContent xmlns:mc="http://schemas.openxmlformats.org/markup-compatibility/2006">
              <mc:Choice xmlns:v="urn:schemas-microsoft-com:vml" Requires="v">
                <p:oleObj spid="_x0000_s36881" name="Equation" r:id="rId3" imgW="1180588" imgH="279279" progId="Equation.DSMT4">
                  <p:embed/>
                </p:oleObj>
              </mc:Choice>
              <mc:Fallback>
                <p:oleObj name="Equation" r:id="rId3" imgW="1180588" imgH="279279"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590800"/>
                        <a:ext cx="2438400"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6871"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6872" name="Object 7"/>
          <p:cNvGraphicFramePr>
            <a:graphicFrameLocks noChangeAspect="1"/>
          </p:cNvGraphicFramePr>
          <p:nvPr/>
        </p:nvGraphicFramePr>
        <p:xfrm>
          <a:off x="5638800" y="2514600"/>
          <a:ext cx="2667000" cy="623888"/>
        </p:xfrm>
        <a:graphic>
          <a:graphicData uri="http://schemas.openxmlformats.org/presentationml/2006/ole">
            <mc:AlternateContent xmlns:mc="http://schemas.openxmlformats.org/markup-compatibility/2006">
              <mc:Choice xmlns:v="urn:schemas-microsoft-com:vml" Requires="v">
                <p:oleObj spid="_x0000_s36882" name="Equation" r:id="rId5" imgW="1180588" imgH="279279" progId="Equation.DSMT4">
                  <p:embed/>
                </p:oleObj>
              </mc:Choice>
              <mc:Fallback>
                <p:oleObj name="Equation" r:id="rId5" imgW="1180588" imgH="279279"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8800" y="2514600"/>
                        <a:ext cx="266700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6873"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6874" name="Object 9"/>
          <p:cNvGraphicFramePr>
            <a:graphicFrameLocks noChangeAspect="1"/>
          </p:cNvGraphicFramePr>
          <p:nvPr/>
        </p:nvGraphicFramePr>
        <p:xfrm>
          <a:off x="990600" y="4495800"/>
          <a:ext cx="7543800" cy="650875"/>
        </p:xfrm>
        <a:graphic>
          <a:graphicData uri="http://schemas.openxmlformats.org/presentationml/2006/ole">
            <mc:AlternateContent xmlns:mc="http://schemas.openxmlformats.org/markup-compatibility/2006">
              <mc:Choice xmlns:v="urn:schemas-microsoft-com:vml" Requires="v">
                <p:oleObj spid="_x0000_s36883" name="Equation" r:id="rId7" imgW="3530600" imgH="304800" progId="Equation.DSMT4">
                  <p:embed/>
                </p:oleObj>
              </mc:Choice>
              <mc:Fallback>
                <p:oleObj name="Equation" r:id="rId7" imgW="3530600" imgH="304800"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00" y="4495800"/>
                        <a:ext cx="7543800"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body" idx="1"/>
          </p:nvPr>
        </p:nvSpPr>
        <p:spPr>
          <a:xfrm>
            <a:off x="1219200"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This can be written as:</a:t>
            </a:r>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Therefore, the torques and forces necessary at the joints to produce the desired forces and torques at the end effector can be calculated.</a:t>
            </a:r>
          </a:p>
          <a:p>
            <a:pPr eaLnBrk="1" hangingPunct="1"/>
            <a:endParaRPr lang="en-US" altLang="en-US" sz="2400" smtClean="0"/>
          </a:p>
        </p:txBody>
      </p:sp>
      <p:sp>
        <p:nvSpPr>
          <p:cNvPr id="37892" name="Rectangle 3"/>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Static Force Analysis of Robots: Cont.</a:t>
            </a:r>
          </a:p>
        </p:txBody>
      </p:sp>
      <p:sp>
        <p:nvSpPr>
          <p:cNvPr id="3789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7894" name="Object 4"/>
          <p:cNvGraphicFramePr>
            <a:graphicFrameLocks noChangeAspect="1"/>
          </p:cNvGraphicFramePr>
          <p:nvPr/>
        </p:nvGraphicFramePr>
        <p:xfrm>
          <a:off x="1752600" y="2362200"/>
          <a:ext cx="3124200" cy="812800"/>
        </p:xfrm>
        <a:graphic>
          <a:graphicData uri="http://schemas.openxmlformats.org/presentationml/2006/ole">
            <mc:AlternateContent xmlns:mc="http://schemas.openxmlformats.org/markup-compatibility/2006">
              <mc:Choice xmlns:v="urn:schemas-microsoft-com:vml" Requires="v">
                <p:oleObj spid="_x0000_s37897" name="Equation" r:id="rId3" imgW="1167893" imgH="304668" progId="Equation.DSMT4">
                  <p:embed/>
                </p:oleObj>
              </mc:Choice>
              <mc:Fallback>
                <p:oleObj name="Equation" r:id="rId3" imgW="1167893" imgH="304668"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362200"/>
                        <a:ext cx="31242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p:txBody>
          <a:bodyPr/>
          <a:lstStyle/>
          <a:p>
            <a:pPr eaLnBrk="1" hangingPunct="1"/>
            <a:r>
              <a:rPr lang="en-US" altLang="en-US" sz="3000" smtClean="0">
                <a:latin typeface="Times New Roman" panose="02020603050405020304" pitchFamily="18" charset="0"/>
                <a:cs typeface="Times New Roman" panose="02020603050405020304" pitchFamily="18" charset="0"/>
              </a:rPr>
              <a:t>Collaborative and cooperative robots</a:t>
            </a:r>
          </a:p>
        </p:txBody>
      </p:sp>
      <p:sp>
        <p:nvSpPr>
          <p:cNvPr id="38916" name="Rectangle 3"/>
          <p:cNvSpPr>
            <a:spLocks noGrp="1" noChangeArrowheads="1"/>
          </p:cNvSpPr>
          <p:nvPr>
            <p:ph type="body" idx="1"/>
          </p:nvPr>
        </p:nvSpPr>
        <p:spPr>
          <a:xfrm>
            <a:off x="457200" y="1752600"/>
            <a:ext cx="8229600" cy="4411663"/>
          </a:xfrm>
        </p:spPr>
        <p:txBody>
          <a:bodyPr/>
          <a:lstStyle/>
          <a:p>
            <a:pPr eaLnBrk="1" hangingPunct="1"/>
            <a:r>
              <a:rPr lang="en-US" altLang="en-US" smtClean="0">
                <a:latin typeface="Times New Roman" panose="02020603050405020304" pitchFamily="18" charset="0"/>
                <a:cs typeface="Times New Roman" panose="02020603050405020304" pitchFamily="18" charset="0"/>
              </a:rPr>
              <a:t>The discussion above can also be used in the control of these robots. </a:t>
            </a:r>
          </a:p>
          <a:p>
            <a:pPr eaLnBrk="1" hangingPunct="1"/>
            <a:r>
              <a:rPr lang="en-US" altLang="en-US" smtClean="0">
                <a:latin typeface="Times New Roman" panose="02020603050405020304" pitchFamily="18" charset="0"/>
                <a:cs typeface="Times New Roman" panose="02020603050405020304" pitchFamily="18" charset="0"/>
              </a:rPr>
              <a:t>The robot can “sense” the resistive forces exerted on it by a human or another robot and either respond to it (e.g. stopping), or adjusting the forces and torques at the joints to not exceed preset values to avoid injuries to humans or damages to other robots, parts, or itself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Lagrangian Mechanics</a:t>
            </a:r>
          </a:p>
        </p:txBody>
      </p:sp>
      <p:sp>
        <p:nvSpPr>
          <p:cNvPr id="10244"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Easier for more complicated systems</a:t>
            </a:r>
          </a:p>
          <a:p>
            <a:pPr eaLnBrk="1" hangingPunct="1"/>
            <a:r>
              <a:rPr lang="en-US" altLang="en-US" sz="2400" smtClean="0">
                <a:latin typeface="Times New Roman" panose="02020603050405020304" pitchFamily="18" charset="0"/>
                <a:cs typeface="Times New Roman" panose="02020603050405020304" pitchFamily="18" charset="0"/>
              </a:rPr>
              <a:t>Based on system’s energies</a:t>
            </a:r>
          </a:p>
          <a:p>
            <a:pPr eaLnBrk="1" hangingPunct="1"/>
            <a:r>
              <a:rPr lang="en-US" altLang="en-US" sz="2400" smtClean="0">
                <a:latin typeface="Times New Roman" panose="02020603050405020304" pitchFamily="18" charset="0"/>
                <a:cs typeface="Times New Roman" panose="02020603050405020304" pitchFamily="18" charset="0"/>
              </a:rPr>
              <a:t>Systematic</a:t>
            </a:r>
          </a:p>
          <a:p>
            <a:pPr eaLnBrk="1" hangingPunct="1"/>
            <a:r>
              <a:rPr lang="en-US" altLang="en-US" sz="2400" smtClean="0">
                <a:latin typeface="Times New Roman" panose="02020603050405020304" pitchFamily="18" charset="0"/>
                <a:cs typeface="Times New Roman" panose="02020603050405020304" pitchFamily="18" charset="0"/>
              </a:rPr>
              <a:t>Lagrangian is the difference between kinetic and potential energies of the system:</a:t>
            </a:r>
          </a:p>
          <a:p>
            <a:pPr eaLnBrk="1" hangingPunct="1"/>
            <a:endParaRPr lang="en-US" altLang="en-US" sz="2400" smtClean="0">
              <a:latin typeface="Times New Roman" panose="02020603050405020304" pitchFamily="18" charset="0"/>
              <a:cs typeface="Times New Roman" panose="02020603050405020304" pitchFamily="18" charset="0"/>
            </a:endParaRPr>
          </a:p>
        </p:txBody>
      </p:sp>
      <p:sp>
        <p:nvSpPr>
          <p:cNvPr id="1024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0246" name="Object 4"/>
          <p:cNvGraphicFramePr>
            <a:graphicFrameLocks noChangeAspect="1"/>
          </p:cNvGraphicFramePr>
          <p:nvPr/>
        </p:nvGraphicFramePr>
        <p:xfrm>
          <a:off x="1676400" y="4114800"/>
          <a:ext cx="1828800" cy="457200"/>
        </p:xfrm>
        <a:graphic>
          <a:graphicData uri="http://schemas.openxmlformats.org/presentationml/2006/ole">
            <mc:AlternateContent xmlns:mc="http://schemas.openxmlformats.org/markup-compatibility/2006">
              <mc:Choice xmlns:v="urn:schemas-microsoft-com:vml" Requires="v">
                <p:oleObj spid="_x0000_s10249" name="Equation" r:id="rId3" imgW="647419" imgH="165028" progId="Equation.DSMT4">
                  <p:embed/>
                </p:oleObj>
              </mc:Choice>
              <mc:Fallback>
                <p:oleObj name="Equation" r:id="rId3" imgW="647419" imgH="165028"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4114800"/>
                        <a:ext cx="1828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Lagrangian Relationships</a:t>
            </a:r>
          </a:p>
        </p:txBody>
      </p:sp>
      <p:sp>
        <p:nvSpPr>
          <p:cNvPr id="11268"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Lagrangian relationships are:</a:t>
            </a:r>
          </a:p>
          <a:p>
            <a:pPr eaLnBrk="1" hangingPunct="1"/>
            <a:endParaRPr lang="en-US" altLang="en-US" sz="2400" smtClean="0">
              <a:latin typeface="Times New Roman" panose="02020603050405020304" pitchFamily="18" charset="0"/>
              <a:cs typeface="Times New Roman" panose="02020603050405020304" pitchFamily="18" charset="0"/>
            </a:endParaRPr>
          </a:p>
        </p:txBody>
      </p:sp>
      <p:sp>
        <p:nvSpPr>
          <p:cNvPr id="11269" name="Rectangle 5"/>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1270" name="Object 4"/>
          <p:cNvGraphicFramePr>
            <a:graphicFrameLocks noChangeAspect="1"/>
          </p:cNvGraphicFramePr>
          <p:nvPr/>
        </p:nvGraphicFramePr>
        <p:xfrm>
          <a:off x="1524000" y="2711450"/>
          <a:ext cx="2209800" cy="909638"/>
        </p:xfrm>
        <a:graphic>
          <a:graphicData uri="http://schemas.openxmlformats.org/presentationml/2006/ole">
            <mc:AlternateContent xmlns:mc="http://schemas.openxmlformats.org/markup-compatibility/2006">
              <mc:Choice xmlns:v="urn:schemas-microsoft-com:vml" Requires="v">
                <p:oleObj spid="_x0000_s11277" name="Equation" r:id="rId3" imgW="1180588" imgH="482391" progId="Equation.DSMT4">
                  <p:embed/>
                </p:oleObj>
              </mc:Choice>
              <mc:Fallback>
                <p:oleObj name="Equation" r:id="rId3" imgW="1180588" imgH="482391"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2711450"/>
                        <a:ext cx="2209800" cy="90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71" name="Rectangle 7"/>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1272" name="Object 6"/>
          <p:cNvGraphicFramePr>
            <a:graphicFrameLocks noChangeAspect="1"/>
          </p:cNvGraphicFramePr>
          <p:nvPr/>
        </p:nvGraphicFramePr>
        <p:xfrm>
          <a:off x="1600200" y="3962400"/>
          <a:ext cx="2286000" cy="917575"/>
        </p:xfrm>
        <a:graphic>
          <a:graphicData uri="http://schemas.openxmlformats.org/presentationml/2006/ole">
            <mc:AlternateContent xmlns:mc="http://schemas.openxmlformats.org/markup-compatibility/2006">
              <mc:Choice xmlns:v="urn:schemas-microsoft-com:vml" Requires="v">
                <p:oleObj spid="_x0000_s11278" name="Equation" r:id="rId5" imgW="1206500" imgH="482600" progId="Equation.DSMT4">
                  <p:embed/>
                </p:oleObj>
              </mc:Choice>
              <mc:Fallback>
                <p:oleObj name="Equation" r:id="rId5" imgW="1206500" imgH="4826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3962400"/>
                        <a:ext cx="22860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Lagrangian mechanics</a:t>
            </a:r>
          </a:p>
        </p:txBody>
      </p:sp>
      <p:sp>
        <p:nvSpPr>
          <p:cNvPr id="12292" name="Rectangle 3"/>
          <p:cNvSpPr>
            <a:spLocks noGrp="1" noChangeArrowheads="1"/>
          </p:cNvSpPr>
          <p:nvPr>
            <p:ph type="body" idx="1"/>
          </p:nvPr>
        </p:nvSpPr>
        <p:spPr>
          <a:xfrm>
            <a:off x="1182688" y="1752600"/>
            <a:ext cx="7772400" cy="4379913"/>
          </a:xfrm>
        </p:spPr>
        <p:txBody>
          <a:bodyPr/>
          <a:lstStyle/>
          <a:p>
            <a:pPr eaLnBrk="1" hangingPunct="1"/>
            <a:r>
              <a:rPr lang="en-US" altLang="en-US" sz="2000" smtClean="0">
                <a:latin typeface="Times New Roman" panose="02020603050405020304" pitchFamily="18" charset="0"/>
                <a:cs typeface="Times New Roman" panose="02020603050405020304" pitchFamily="18" charset="0"/>
              </a:rPr>
              <a:t>Please see examples in the book for the application of Lagrangian mechanics. For the following system we can derive equations of motion as:</a:t>
            </a:r>
          </a:p>
          <a:p>
            <a:pPr eaLnBrk="1" hangingPunct="1"/>
            <a:endParaRPr lang="en-US" altLang="en-US" sz="2000" smtClean="0"/>
          </a:p>
        </p:txBody>
      </p:sp>
      <p:sp>
        <p:nvSpPr>
          <p:cNvPr id="1229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294" name="Rectangle 7"/>
          <p:cNvSpPr>
            <a:spLocks noChangeArrowheads="1"/>
          </p:cNvSpPr>
          <p:nvPr/>
        </p:nvSpPr>
        <p:spPr bwMode="auto">
          <a:xfrm>
            <a:off x="0" y="2743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2295" name="Object 6"/>
          <p:cNvGraphicFramePr>
            <a:graphicFrameLocks noChangeAspect="1"/>
          </p:cNvGraphicFramePr>
          <p:nvPr/>
        </p:nvGraphicFramePr>
        <p:xfrm>
          <a:off x="1219200" y="2819400"/>
          <a:ext cx="5943600" cy="1684338"/>
        </p:xfrm>
        <a:graphic>
          <a:graphicData uri="http://schemas.openxmlformats.org/presentationml/2006/ole">
            <mc:AlternateContent xmlns:mc="http://schemas.openxmlformats.org/markup-compatibility/2006">
              <mc:Choice xmlns:v="urn:schemas-microsoft-com:vml" Requires="v">
                <p:oleObj spid="_x0000_s12302" name="Equation" r:id="rId3" imgW="4838700" imgH="1371600" progId="Equation.DSMT4">
                  <p:embed/>
                </p:oleObj>
              </mc:Choice>
              <mc:Fallback>
                <p:oleObj name="Equation" r:id="rId3" imgW="4838700" imgH="13716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2819400"/>
                        <a:ext cx="5943600" cy="168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296" name="Rectangle 9"/>
          <p:cNvSpPr>
            <a:spLocks noChangeArrowheads="1"/>
          </p:cNvSpPr>
          <p:nvPr/>
        </p:nvSpPr>
        <p:spPr bwMode="auto">
          <a:xfrm>
            <a:off x="0" y="2392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2297" name="Object 8"/>
          <p:cNvGraphicFramePr>
            <a:graphicFrameLocks noChangeAspect="1"/>
          </p:cNvGraphicFramePr>
          <p:nvPr/>
        </p:nvGraphicFramePr>
        <p:xfrm>
          <a:off x="2819400" y="3581400"/>
          <a:ext cx="5973763" cy="2690813"/>
        </p:xfrm>
        <a:graphic>
          <a:graphicData uri="http://schemas.openxmlformats.org/presentationml/2006/ole">
            <mc:AlternateContent xmlns:mc="http://schemas.openxmlformats.org/markup-compatibility/2006">
              <mc:Choice xmlns:v="urn:schemas-microsoft-com:vml" Requires="v">
                <p:oleObj spid="_x0000_s12303" name="VISIO" r:id="rId5" imgW="4600440" imgH="2073960" progId="Visio.Drawing.6">
                  <p:embed/>
                </p:oleObj>
              </mc:Choice>
              <mc:Fallback>
                <p:oleObj name="VISIO" r:id="rId5" imgW="4600440" imgH="2073960" progId="Visio.Drawing.6">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400" y="3581400"/>
                        <a:ext cx="5973763" cy="269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Effective Moments of Inertia</a:t>
            </a:r>
          </a:p>
        </p:txBody>
      </p:sp>
      <p:sp>
        <p:nvSpPr>
          <p:cNvPr id="13316" name="Rectangle 3"/>
          <p:cNvSpPr>
            <a:spLocks noGrp="1" noChangeArrowheads="1"/>
          </p:cNvSpPr>
          <p:nvPr>
            <p:ph type="body" idx="1"/>
          </p:nvPr>
        </p:nvSpPr>
        <p:spPr>
          <a:xfrm>
            <a:off x="1182688" y="1524000"/>
            <a:ext cx="7772400" cy="4608513"/>
          </a:xfrm>
        </p:spPr>
        <p:txBody>
          <a:bodyPr/>
          <a:lstStyle/>
          <a:p>
            <a:pPr eaLnBrk="1" hangingPunct="1"/>
            <a:r>
              <a:rPr lang="en-US" altLang="en-US" sz="2000" smtClean="0">
                <a:latin typeface="Times New Roman" panose="02020603050405020304" pitchFamily="18" charset="0"/>
                <a:cs typeface="Times New Roman" panose="02020603050405020304" pitchFamily="18" charset="0"/>
              </a:rPr>
              <a:t>The equations of motion can be written in matrix form as:</a:t>
            </a:r>
          </a:p>
          <a:p>
            <a:pPr eaLnBrk="1" hangingPunct="1"/>
            <a:endParaRPr lang="en-US" altLang="en-US" sz="2000" smtClean="0"/>
          </a:p>
          <a:p>
            <a:pPr eaLnBrk="1" hangingPunct="1"/>
            <a:endParaRPr lang="en-US" altLang="en-US" sz="2400" smtClean="0"/>
          </a:p>
          <a:p>
            <a:pPr algn="just" eaLnBrk="1" hangingPunct="1"/>
            <a:endParaRPr lang="en-US" altLang="en-US" sz="1200" i="1" smtClean="0"/>
          </a:p>
          <a:p>
            <a:pPr algn="just" eaLnBrk="1" hangingPunct="1"/>
            <a:r>
              <a:rPr lang="en-US" altLang="en-US" sz="2000" i="1" smtClean="0">
                <a:latin typeface="Times New Roman" panose="02020603050405020304" pitchFamily="18" charset="0"/>
                <a:cs typeface="Times New Roman" panose="02020603050405020304" pitchFamily="18" charset="0"/>
              </a:rPr>
              <a:t>Dii </a:t>
            </a:r>
            <a:r>
              <a:rPr lang="en-US" altLang="en-US" sz="2000" smtClean="0">
                <a:latin typeface="Times New Roman" panose="02020603050405020304" pitchFamily="18" charset="0"/>
                <a:cs typeface="Times New Roman" panose="02020603050405020304" pitchFamily="18" charset="0"/>
              </a:rPr>
              <a:t>is effective inertia at joint i, such that an acceleration at joint</a:t>
            </a:r>
            <a:r>
              <a:rPr lang="en-US" altLang="en-US" sz="2000" i="1" smtClean="0">
                <a:latin typeface="Times New Roman" panose="02020603050405020304" pitchFamily="18" charset="0"/>
                <a:cs typeface="Times New Roman" panose="02020603050405020304" pitchFamily="18" charset="0"/>
              </a:rPr>
              <a:t> i </a:t>
            </a:r>
            <a:r>
              <a:rPr lang="en-US" altLang="en-US" sz="2000" smtClean="0">
                <a:latin typeface="Times New Roman" panose="02020603050405020304" pitchFamily="18" charset="0"/>
                <a:cs typeface="Times New Roman" panose="02020603050405020304" pitchFamily="18" charset="0"/>
              </a:rPr>
              <a:t>causes a torque at joint</a:t>
            </a:r>
            <a:r>
              <a:rPr lang="en-US" altLang="en-US" sz="2000" i="1" smtClean="0">
                <a:latin typeface="Times New Roman" panose="02020603050405020304" pitchFamily="18" charset="0"/>
                <a:cs typeface="Times New Roman" panose="02020603050405020304" pitchFamily="18" charset="0"/>
              </a:rPr>
              <a:t> i </a:t>
            </a:r>
            <a:r>
              <a:rPr lang="en-US" altLang="en-US" sz="2000" smtClean="0">
                <a:latin typeface="Times New Roman" panose="02020603050405020304" pitchFamily="18" charset="0"/>
                <a:cs typeface="Times New Roman" panose="02020603050405020304" pitchFamily="18" charset="0"/>
              </a:rPr>
              <a:t>equal to         .</a:t>
            </a:r>
            <a:r>
              <a:rPr lang="en-US" altLang="en-US" sz="2000" i="1" smtClean="0">
                <a:latin typeface="Times New Roman" panose="02020603050405020304" pitchFamily="18" charset="0"/>
                <a:cs typeface="Times New Roman" panose="02020603050405020304" pitchFamily="18" charset="0"/>
              </a:rPr>
              <a:t> </a:t>
            </a:r>
          </a:p>
          <a:p>
            <a:pPr algn="just" eaLnBrk="1" hangingPunct="1"/>
            <a:r>
              <a:rPr lang="en-US" altLang="en-US" sz="2000" smtClean="0">
                <a:latin typeface="Times New Roman" panose="02020603050405020304" pitchFamily="18" charset="0"/>
                <a:cs typeface="Times New Roman" panose="02020603050405020304" pitchFamily="18" charset="0"/>
              </a:rPr>
              <a:t>A coefficient in the form</a:t>
            </a:r>
            <a:r>
              <a:rPr lang="en-US" altLang="en-US" sz="2000" i="1" smtClean="0">
                <a:latin typeface="Times New Roman" panose="02020603050405020304" pitchFamily="18" charset="0"/>
                <a:cs typeface="Times New Roman" panose="02020603050405020304" pitchFamily="18" charset="0"/>
              </a:rPr>
              <a:t> Dij </a:t>
            </a:r>
            <a:r>
              <a:rPr lang="en-US" altLang="en-US" sz="2000" smtClean="0">
                <a:latin typeface="Times New Roman" panose="02020603050405020304" pitchFamily="18" charset="0"/>
                <a:cs typeface="Times New Roman" panose="02020603050405020304" pitchFamily="18" charset="0"/>
              </a:rPr>
              <a:t>is known as coupling inertia between joints</a:t>
            </a:r>
            <a:r>
              <a:rPr lang="en-US" altLang="en-US" sz="2000" i="1" smtClean="0">
                <a:latin typeface="Times New Roman" panose="02020603050405020304" pitchFamily="18" charset="0"/>
                <a:cs typeface="Times New Roman" panose="02020603050405020304" pitchFamily="18" charset="0"/>
              </a:rPr>
              <a:t> i </a:t>
            </a:r>
            <a:r>
              <a:rPr lang="en-US" altLang="en-US" sz="2000" smtClean="0">
                <a:latin typeface="Times New Roman" panose="02020603050405020304" pitchFamily="18" charset="0"/>
                <a:cs typeface="Times New Roman" panose="02020603050405020304" pitchFamily="18" charset="0"/>
              </a:rPr>
              <a:t>and</a:t>
            </a:r>
            <a:r>
              <a:rPr lang="en-US" altLang="en-US" sz="2000" i="1" smtClean="0">
                <a:latin typeface="Times New Roman" panose="02020603050405020304" pitchFamily="18" charset="0"/>
                <a:cs typeface="Times New Roman" panose="02020603050405020304" pitchFamily="18" charset="0"/>
              </a:rPr>
              <a:t> j </a:t>
            </a:r>
            <a:r>
              <a:rPr lang="en-US" altLang="en-US" sz="2000" smtClean="0">
                <a:latin typeface="Times New Roman" panose="02020603050405020304" pitchFamily="18" charset="0"/>
                <a:cs typeface="Times New Roman" panose="02020603050405020304" pitchFamily="18" charset="0"/>
              </a:rPr>
              <a:t>as an acceleration at joint</a:t>
            </a:r>
            <a:r>
              <a:rPr lang="en-US" altLang="en-US" sz="2000" i="1" smtClean="0">
                <a:latin typeface="Times New Roman" panose="02020603050405020304" pitchFamily="18" charset="0"/>
                <a:cs typeface="Times New Roman" panose="02020603050405020304" pitchFamily="18" charset="0"/>
              </a:rPr>
              <a:t> i </a:t>
            </a:r>
            <a:r>
              <a:rPr lang="en-US" altLang="en-US" sz="2000" smtClean="0">
                <a:latin typeface="Times New Roman" panose="02020603050405020304" pitchFamily="18" charset="0"/>
                <a:cs typeface="Times New Roman" panose="02020603050405020304" pitchFamily="18" charset="0"/>
              </a:rPr>
              <a:t>or</a:t>
            </a:r>
            <a:r>
              <a:rPr lang="en-US" altLang="en-US" sz="2000" i="1" smtClean="0">
                <a:latin typeface="Times New Roman" panose="02020603050405020304" pitchFamily="18" charset="0"/>
                <a:cs typeface="Times New Roman" panose="02020603050405020304" pitchFamily="18" charset="0"/>
              </a:rPr>
              <a:t> j </a:t>
            </a:r>
            <a:r>
              <a:rPr lang="en-US" altLang="en-US" sz="2000" smtClean="0">
                <a:latin typeface="Times New Roman" panose="02020603050405020304" pitchFamily="18" charset="0"/>
                <a:cs typeface="Times New Roman" panose="02020603050405020304" pitchFamily="18" charset="0"/>
              </a:rPr>
              <a:t>causes a torque at joint</a:t>
            </a:r>
            <a:r>
              <a:rPr lang="en-US" altLang="en-US" sz="2000" i="1" smtClean="0">
                <a:latin typeface="Times New Roman" panose="02020603050405020304" pitchFamily="18" charset="0"/>
                <a:cs typeface="Times New Roman" panose="02020603050405020304" pitchFamily="18" charset="0"/>
              </a:rPr>
              <a:t> j </a:t>
            </a:r>
            <a:r>
              <a:rPr lang="en-US" altLang="en-US" sz="2000" smtClean="0">
                <a:latin typeface="Times New Roman" panose="02020603050405020304" pitchFamily="18" charset="0"/>
                <a:cs typeface="Times New Roman" panose="02020603050405020304" pitchFamily="18" charset="0"/>
              </a:rPr>
              <a:t>or</a:t>
            </a:r>
            <a:r>
              <a:rPr lang="en-US" altLang="en-US" sz="2000" i="1" smtClean="0">
                <a:latin typeface="Times New Roman" panose="02020603050405020304" pitchFamily="18" charset="0"/>
                <a:cs typeface="Times New Roman" panose="02020603050405020304" pitchFamily="18" charset="0"/>
              </a:rPr>
              <a:t> i </a:t>
            </a:r>
            <a:r>
              <a:rPr lang="en-US" altLang="en-US" sz="2000" smtClean="0">
                <a:latin typeface="Times New Roman" panose="02020603050405020304" pitchFamily="18" charset="0"/>
                <a:cs typeface="Times New Roman" panose="02020603050405020304" pitchFamily="18" charset="0"/>
              </a:rPr>
              <a:t>equal to                    </a:t>
            </a:r>
            <a:r>
              <a:rPr lang="en-US" altLang="en-US" sz="2000" i="1" smtClean="0">
                <a:latin typeface="Times New Roman" panose="02020603050405020304" pitchFamily="18" charset="0"/>
                <a:cs typeface="Times New Roman" panose="02020603050405020304" pitchFamily="18" charset="0"/>
              </a:rPr>
              <a:t> .</a:t>
            </a:r>
          </a:p>
          <a:p>
            <a:pPr algn="just" eaLnBrk="1" hangingPunct="1"/>
            <a:r>
              <a:rPr lang="en-US" altLang="en-US" sz="2000" i="1" smtClean="0">
                <a:latin typeface="Times New Roman" panose="02020603050405020304" pitchFamily="18" charset="0"/>
                <a:cs typeface="Times New Roman" panose="02020603050405020304" pitchFamily="18" charset="0"/>
              </a:rPr>
              <a:t>        </a:t>
            </a:r>
            <a:r>
              <a:rPr lang="en-US" altLang="en-US" sz="2000" smtClean="0">
                <a:latin typeface="Times New Roman" panose="02020603050405020304" pitchFamily="18" charset="0"/>
                <a:cs typeface="Times New Roman" panose="02020603050405020304" pitchFamily="18" charset="0"/>
              </a:rPr>
              <a:t>terms represent centripetal forces acting at joint</a:t>
            </a:r>
            <a:r>
              <a:rPr lang="en-US" altLang="en-US" sz="2000" i="1" smtClean="0">
                <a:latin typeface="Times New Roman" panose="02020603050405020304" pitchFamily="18" charset="0"/>
                <a:cs typeface="Times New Roman" panose="02020603050405020304" pitchFamily="18" charset="0"/>
              </a:rPr>
              <a:t> i </a:t>
            </a:r>
            <a:r>
              <a:rPr lang="en-US" altLang="en-US" sz="2000" smtClean="0">
                <a:latin typeface="Times New Roman" panose="02020603050405020304" pitchFamily="18" charset="0"/>
                <a:cs typeface="Times New Roman" panose="02020603050405020304" pitchFamily="18" charset="0"/>
              </a:rPr>
              <a:t>due to a velocity at joint</a:t>
            </a:r>
            <a:r>
              <a:rPr lang="en-US" altLang="en-US" sz="2000" i="1" smtClean="0">
                <a:latin typeface="Times New Roman" panose="02020603050405020304" pitchFamily="18" charset="0"/>
                <a:cs typeface="Times New Roman" panose="02020603050405020304" pitchFamily="18" charset="0"/>
              </a:rPr>
              <a:t> j. </a:t>
            </a:r>
          </a:p>
          <a:p>
            <a:pPr algn="just" eaLnBrk="1" hangingPunct="1"/>
            <a:r>
              <a:rPr lang="en-US" altLang="en-US" sz="2000" smtClean="0">
                <a:latin typeface="Times New Roman" panose="02020603050405020304" pitchFamily="18" charset="0"/>
                <a:cs typeface="Times New Roman" panose="02020603050405020304" pitchFamily="18" charset="0"/>
              </a:rPr>
              <a:t>All terms with       represent Coriolis accelerations, and when multiplied by corresponding inertias, represent Coriolis forces.</a:t>
            </a:r>
          </a:p>
          <a:p>
            <a:pPr algn="just" eaLnBrk="1" hangingPunct="1"/>
            <a:r>
              <a:rPr lang="en-US" altLang="en-US" sz="2000" smtClean="0">
                <a:latin typeface="Times New Roman" panose="02020603050405020304" pitchFamily="18" charset="0"/>
                <a:cs typeface="Times New Roman" panose="02020603050405020304" pitchFamily="18" charset="0"/>
              </a:rPr>
              <a:t> The remaining terms in the form</a:t>
            </a:r>
            <a:r>
              <a:rPr lang="en-US" altLang="en-US" sz="2000" i="1" smtClean="0">
                <a:latin typeface="Times New Roman" panose="02020603050405020304" pitchFamily="18" charset="0"/>
                <a:cs typeface="Times New Roman" panose="02020603050405020304" pitchFamily="18" charset="0"/>
              </a:rPr>
              <a:t> Di </a:t>
            </a:r>
            <a:r>
              <a:rPr lang="en-US" altLang="en-US" sz="2000" smtClean="0">
                <a:latin typeface="Times New Roman" panose="02020603050405020304" pitchFamily="18" charset="0"/>
                <a:cs typeface="Times New Roman" panose="02020603050405020304" pitchFamily="18" charset="0"/>
              </a:rPr>
              <a:t>represent gravity forces at joint</a:t>
            </a:r>
            <a:r>
              <a:rPr lang="en-US" altLang="en-US" sz="2000" i="1" smtClean="0">
                <a:latin typeface="Times New Roman" panose="02020603050405020304" pitchFamily="18" charset="0"/>
                <a:cs typeface="Times New Roman" panose="02020603050405020304" pitchFamily="18" charset="0"/>
              </a:rPr>
              <a:t> i.</a:t>
            </a:r>
            <a:r>
              <a:rPr lang="en-US" altLang="en-US" sz="2000" smtClean="0">
                <a:latin typeface="Times New Roman" panose="02020603050405020304" pitchFamily="18" charset="0"/>
                <a:cs typeface="Times New Roman" panose="02020603050405020304" pitchFamily="18" charset="0"/>
              </a:rPr>
              <a:t> </a:t>
            </a:r>
          </a:p>
        </p:txBody>
      </p:sp>
      <p:sp>
        <p:nvSpPr>
          <p:cNvPr id="13317"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3318" name="Object 4"/>
          <p:cNvGraphicFramePr>
            <a:graphicFrameLocks noChangeAspect="1"/>
          </p:cNvGraphicFramePr>
          <p:nvPr/>
        </p:nvGraphicFramePr>
        <p:xfrm>
          <a:off x="1371600" y="2209800"/>
          <a:ext cx="7162800" cy="841375"/>
        </p:xfrm>
        <a:graphic>
          <a:graphicData uri="http://schemas.openxmlformats.org/presentationml/2006/ole">
            <mc:AlternateContent xmlns:mc="http://schemas.openxmlformats.org/markup-compatibility/2006">
              <mc:Choice xmlns:v="urn:schemas-microsoft-com:vml" Requires="v">
                <p:oleObj spid="_x0000_s13337" name="Equation" r:id="rId3" imgW="4292600" imgH="508000" progId="Equation.DSMT4">
                  <p:embed/>
                </p:oleObj>
              </mc:Choice>
              <mc:Fallback>
                <p:oleObj name="Equation" r:id="rId3" imgW="4292600" imgH="508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209800"/>
                        <a:ext cx="7162800"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319"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3320" name="Object 6"/>
          <p:cNvGraphicFramePr>
            <a:graphicFrameLocks noChangeAspect="1"/>
          </p:cNvGraphicFramePr>
          <p:nvPr/>
        </p:nvGraphicFramePr>
        <p:xfrm>
          <a:off x="5105400" y="3200400"/>
          <a:ext cx="609600" cy="461963"/>
        </p:xfrm>
        <a:graphic>
          <a:graphicData uri="http://schemas.openxmlformats.org/presentationml/2006/ole">
            <mc:AlternateContent xmlns:mc="http://schemas.openxmlformats.org/markup-compatibility/2006">
              <mc:Choice xmlns:v="urn:schemas-microsoft-com:vml" Requires="v">
                <p:oleObj spid="_x0000_s13338" name="Equation" r:id="rId5" imgW="317225" imgH="241091" progId="Equation.DSMT4">
                  <p:embed/>
                </p:oleObj>
              </mc:Choice>
              <mc:Fallback>
                <p:oleObj name="Equation" r:id="rId5" imgW="317225" imgH="241091"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5400" y="3200400"/>
                        <a:ext cx="609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321"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3322" name="Object 8"/>
          <p:cNvGraphicFramePr>
            <a:graphicFrameLocks noChangeAspect="1"/>
          </p:cNvGraphicFramePr>
          <p:nvPr/>
        </p:nvGraphicFramePr>
        <p:xfrm>
          <a:off x="2819400" y="4191000"/>
          <a:ext cx="1295400" cy="431800"/>
        </p:xfrm>
        <a:graphic>
          <a:graphicData uri="http://schemas.openxmlformats.org/presentationml/2006/ole">
            <mc:AlternateContent xmlns:mc="http://schemas.openxmlformats.org/markup-compatibility/2006">
              <mc:Choice xmlns:v="urn:schemas-microsoft-com:vml" Requires="v">
                <p:oleObj spid="_x0000_s13339" name="Equation" r:id="rId7" imgW="812447" imgH="266584" progId="Equation.DSMT4">
                  <p:embed/>
                </p:oleObj>
              </mc:Choice>
              <mc:Fallback>
                <p:oleObj name="Equation" r:id="rId7" imgW="812447" imgH="266584"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19400" y="4191000"/>
                        <a:ext cx="12954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323"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3324" name="Object 10"/>
          <p:cNvGraphicFramePr>
            <a:graphicFrameLocks noChangeAspect="1"/>
          </p:cNvGraphicFramePr>
          <p:nvPr/>
        </p:nvGraphicFramePr>
        <p:xfrm>
          <a:off x="1524000" y="4572000"/>
          <a:ext cx="609600" cy="411163"/>
        </p:xfrm>
        <a:graphic>
          <a:graphicData uri="http://schemas.openxmlformats.org/presentationml/2006/ole">
            <mc:AlternateContent xmlns:mc="http://schemas.openxmlformats.org/markup-compatibility/2006">
              <mc:Choice xmlns:v="urn:schemas-microsoft-com:vml" Requires="v">
                <p:oleObj spid="_x0000_s13340" name="Equation" r:id="rId9" imgW="380835" imgH="253890" progId="Equation.DSMT4">
                  <p:embed/>
                </p:oleObj>
              </mc:Choice>
              <mc:Fallback>
                <p:oleObj name="Equation" r:id="rId9" imgW="380835" imgH="253890" progId="Equation.DSMT4">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24000" y="4572000"/>
                        <a:ext cx="60960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325"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3326" name="Object 12"/>
          <p:cNvGraphicFramePr>
            <a:graphicFrameLocks noChangeAspect="1"/>
          </p:cNvGraphicFramePr>
          <p:nvPr/>
        </p:nvGraphicFramePr>
        <p:xfrm>
          <a:off x="3505200" y="5257800"/>
          <a:ext cx="457200" cy="393700"/>
        </p:xfrm>
        <a:graphic>
          <a:graphicData uri="http://schemas.openxmlformats.org/presentationml/2006/ole">
            <mc:AlternateContent xmlns:mc="http://schemas.openxmlformats.org/markup-compatibility/2006">
              <mc:Choice xmlns:v="urn:schemas-microsoft-com:vml" Requires="v">
                <p:oleObj spid="_x0000_s13341" name="Equation" r:id="rId11" imgW="279279" imgH="241195" progId="Equation.DSMT4">
                  <p:embed/>
                </p:oleObj>
              </mc:Choice>
              <mc:Fallback>
                <p:oleObj name="Equation" r:id="rId11" imgW="279279" imgH="241195" progId="Equation.DSMT4">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05200" y="5257800"/>
                        <a:ext cx="4572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Dynamic Equations for Multiple-DOF Robots</a:t>
            </a:r>
            <a:r>
              <a:rPr lang="en-US" altLang="en-US" sz="2800" b="0" smtClean="0"/>
              <a:t> </a:t>
            </a:r>
          </a:p>
        </p:txBody>
      </p:sp>
      <p:sp>
        <p:nvSpPr>
          <p:cNvPr id="14340"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We will discuss:</a:t>
            </a:r>
          </a:p>
          <a:p>
            <a:pPr lvl="1" eaLnBrk="1" hangingPunct="1"/>
            <a:r>
              <a:rPr lang="en-US" altLang="en-US" sz="2000" smtClean="0">
                <a:latin typeface="Times New Roman" panose="02020603050405020304" pitchFamily="18" charset="0"/>
                <a:cs typeface="Times New Roman" panose="02020603050405020304" pitchFamily="18" charset="0"/>
              </a:rPr>
              <a:t>Kinetic energy</a:t>
            </a:r>
          </a:p>
          <a:p>
            <a:pPr lvl="1" eaLnBrk="1" hangingPunct="1"/>
            <a:r>
              <a:rPr lang="en-US" altLang="en-US" sz="2000" smtClean="0">
                <a:latin typeface="Times New Roman" panose="02020603050405020304" pitchFamily="18" charset="0"/>
                <a:cs typeface="Times New Roman" panose="02020603050405020304" pitchFamily="18" charset="0"/>
              </a:rPr>
              <a:t>Potential energy</a:t>
            </a:r>
          </a:p>
          <a:p>
            <a:pPr lvl="1" eaLnBrk="1" hangingPunct="1"/>
            <a:r>
              <a:rPr lang="en-US" altLang="en-US" sz="2000" smtClean="0">
                <a:latin typeface="Times New Roman" panose="02020603050405020304" pitchFamily="18" charset="0"/>
                <a:cs typeface="Times New Roman" panose="02020603050405020304" pitchFamily="18" charset="0"/>
              </a:rPr>
              <a:t>Lagrangian</a:t>
            </a:r>
          </a:p>
          <a:p>
            <a:pPr lvl="1" eaLnBrk="1" hangingPunct="1"/>
            <a:r>
              <a:rPr lang="en-US" altLang="en-US" sz="2000" smtClean="0">
                <a:latin typeface="Times New Roman" panose="02020603050405020304" pitchFamily="18" charset="0"/>
                <a:cs typeface="Times New Roman" panose="02020603050405020304" pitchFamily="18" charset="0"/>
              </a:rPr>
              <a:t>Derivation</a:t>
            </a:r>
          </a:p>
          <a:p>
            <a:pPr lvl="1" eaLnBrk="1" hangingPunct="1"/>
            <a:r>
              <a:rPr lang="en-US" altLang="en-US" sz="2000" smtClean="0">
                <a:latin typeface="Times New Roman" panose="02020603050405020304" pitchFamily="18" charset="0"/>
                <a:cs typeface="Times New Roman" panose="02020603050405020304" pitchFamily="18" charset="0"/>
              </a:rPr>
              <a:t>Observations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Kinetic Energy</a:t>
            </a:r>
          </a:p>
        </p:txBody>
      </p:sp>
      <p:sp>
        <p:nvSpPr>
          <p:cNvPr id="15364"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For a 3-D system,</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We need the moments of inertia and velocity expressions at the center of mass G on each link.</a:t>
            </a:r>
          </a:p>
        </p:txBody>
      </p:sp>
      <p:sp>
        <p:nvSpPr>
          <p:cNvPr id="1536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66" name="Rectangle 7"/>
          <p:cNvSpPr>
            <a:spLocks noChangeArrowheads="1"/>
          </p:cNvSpPr>
          <p:nvPr/>
        </p:nvSpPr>
        <p:spPr bwMode="auto">
          <a:xfrm>
            <a:off x="0" y="27098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67"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5368" name="Object 8"/>
          <p:cNvGraphicFramePr>
            <a:graphicFrameLocks noChangeAspect="1"/>
          </p:cNvGraphicFramePr>
          <p:nvPr/>
        </p:nvGraphicFramePr>
        <p:xfrm>
          <a:off x="1524000" y="2362200"/>
          <a:ext cx="6172200" cy="1757363"/>
        </p:xfrm>
        <a:graphic>
          <a:graphicData uri="http://schemas.openxmlformats.org/presentationml/2006/ole">
            <mc:AlternateContent xmlns:mc="http://schemas.openxmlformats.org/markup-compatibility/2006">
              <mc:Choice xmlns:v="urn:schemas-microsoft-com:vml" Requires="v">
                <p:oleObj spid="_x0000_s15375" name="VISIO" r:id="rId3" imgW="5060390" imgH="1440827" progId="Visio.Drawing.6">
                  <p:embed/>
                </p:oleObj>
              </mc:Choice>
              <mc:Fallback>
                <p:oleObj name="VISIO" r:id="rId3" imgW="5060390" imgH="1440827" progId="Visio.Drawing.6">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2362200"/>
                        <a:ext cx="6172200" cy="175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369"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5370" name="Object 10"/>
          <p:cNvGraphicFramePr>
            <a:graphicFrameLocks noChangeAspect="1"/>
          </p:cNvGraphicFramePr>
          <p:nvPr/>
        </p:nvGraphicFramePr>
        <p:xfrm>
          <a:off x="1295400" y="4114800"/>
          <a:ext cx="2514600" cy="793750"/>
        </p:xfrm>
        <a:graphic>
          <a:graphicData uri="http://schemas.openxmlformats.org/presentationml/2006/ole">
            <mc:AlternateContent xmlns:mc="http://schemas.openxmlformats.org/markup-compatibility/2006">
              <mc:Choice xmlns:v="urn:schemas-microsoft-com:vml" Requires="v">
                <p:oleObj spid="_x0000_s15376" name="Equation" r:id="rId5" imgW="1256755" imgH="393529" progId="Equation.DSMT4">
                  <p:embed/>
                </p:oleObj>
              </mc:Choice>
              <mc:Fallback>
                <p:oleObj name="Equation" r:id="rId5" imgW="1256755" imgH="393529" progId="Equation.DSMT4">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4114800"/>
                        <a:ext cx="251460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Network</Template>
  <TotalTime>463</TotalTime>
  <Words>935</Words>
  <Application>Microsoft Office PowerPoint</Application>
  <PresentationFormat>On-screen Show (4:3)</PresentationFormat>
  <Paragraphs>162</Paragraphs>
  <Slides>32</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32</vt:i4>
      </vt:variant>
    </vt:vector>
  </HeadingPairs>
  <TitlesOfParts>
    <vt:vector size="38" baseType="lpstr">
      <vt:lpstr>Arial</vt:lpstr>
      <vt:lpstr>Wingdings</vt:lpstr>
      <vt:lpstr>Times New Roman</vt:lpstr>
      <vt:lpstr>Network</vt:lpstr>
      <vt:lpstr>MathType 5.0 Equation</vt:lpstr>
      <vt:lpstr>Microsoft Visio Drawing</vt:lpstr>
      <vt:lpstr>PowerPoint Presentation</vt:lpstr>
      <vt:lpstr>Introduction</vt:lpstr>
      <vt:lpstr>Newtonian Mechanics</vt:lpstr>
      <vt:lpstr>Lagrangian Mechanics</vt:lpstr>
      <vt:lpstr>Lagrangian Relationships</vt:lpstr>
      <vt:lpstr>Lagrangian mechanics</vt:lpstr>
      <vt:lpstr>Effective Moments of Inertia</vt:lpstr>
      <vt:lpstr>Dynamic Equations for Multiple-DOF Robots </vt:lpstr>
      <vt:lpstr>Kinetic Energy</vt:lpstr>
      <vt:lpstr>Kinetic Energy: Cont.</vt:lpstr>
      <vt:lpstr>Kinetic Energy: Cont.</vt:lpstr>
      <vt:lpstr>Kinetic Energy: Cont.</vt:lpstr>
      <vt:lpstr>Kinetic Energy: Cont.</vt:lpstr>
      <vt:lpstr>Kinetic Energy: Cont.</vt:lpstr>
      <vt:lpstr>Kinetic Energy: Cont.</vt:lpstr>
      <vt:lpstr>Kinetic Energy: Cont.</vt:lpstr>
      <vt:lpstr>Kinetic Energy: Cont.</vt:lpstr>
      <vt:lpstr>Kinetic Energy: Cont.</vt:lpstr>
      <vt:lpstr>Kinetic Energy: Cont.</vt:lpstr>
      <vt:lpstr>Potential Energy</vt:lpstr>
      <vt:lpstr>Lagrangian</vt:lpstr>
      <vt:lpstr>Equations of Motion</vt:lpstr>
      <vt:lpstr>Equations of Motion: Cont.</vt:lpstr>
      <vt:lpstr>Equations of Motion: Cont.</vt:lpstr>
      <vt:lpstr>Equations of Motion: Cont.</vt:lpstr>
      <vt:lpstr>Equations of Motion: Cont.</vt:lpstr>
      <vt:lpstr>Interpretation of Equations of Motion</vt:lpstr>
      <vt:lpstr>Static Force Analysis of Robots</vt:lpstr>
      <vt:lpstr>Static Force Analysis of Robots: Cont.</vt:lpstr>
      <vt:lpstr>Static Force Analysis of Robots: Cont.</vt:lpstr>
      <vt:lpstr>Static Force Analysis of Robots: Cont.</vt:lpstr>
      <vt:lpstr>Collaborative and cooperative robots</vt:lpstr>
    </vt:vector>
  </TitlesOfParts>
  <Company>Cal Poly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Information Technology Services</dc:creator>
  <cp:lastModifiedBy>Tesfaye Meberate</cp:lastModifiedBy>
  <cp:revision>21</cp:revision>
  <dcterms:created xsi:type="dcterms:W3CDTF">2010-07-26T23:20:07Z</dcterms:created>
  <dcterms:modified xsi:type="dcterms:W3CDTF">2020-04-27T08:17:09Z</dcterms:modified>
</cp:coreProperties>
</file>