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98" r:id="rId2"/>
    <p:sldId id="299" r:id="rId3"/>
    <p:sldId id="300" r:id="rId4"/>
    <p:sldId id="303" r:id="rId5"/>
    <p:sldId id="304" r:id="rId6"/>
    <p:sldId id="305" r:id="rId7"/>
    <p:sldId id="302" r:id="rId8"/>
    <p:sldId id="301" r:id="rId9"/>
    <p:sldId id="306" r:id="rId10"/>
    <p:sldId id="307" r:id="rId11"/>
    <p:sldId id="309" r:id="rId12"/>
    <p:sldId id="308" r:id="rId13"/>
    <p:sldId id="311" r:id="rId14"/>
    <p:sldId id="313" r:id="rId15"/>
    <p:sldId id="278" r:id="rId16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6" autoAdjust="0"/>
    <p:restoredTop sz="95201" autoAdjust="0"/>
  </p:normalViewPr>
  <p:slideViewPr>
    <p:cSldViewPr>
      <p:cViewPr varScale="1">
        <p:scale>
          <a:sx n="47" d="100"/>
          <a:sy n="47" d="100"/>
        </p:scale>
        <p:origin x="48" y="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C561F2D-985A-4C02-8FCC-BDDDF3D5E2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7DEFD9-E85C-4041-9A4F-B1073EB7F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DBF0AC2-0353-40A5-8C5E-ED7879FEEA4D}" type="datetime1">
              <a:rPr lang="en-US" smtClean="0"/>
              <a:t>3/8/2020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70FAD3-7331-4752-B285-EA93D07D9A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/>
              <a:t>ssss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E99874-30F5-41C4-ADBC-68D4532B02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51BD6D4-0649-446D-9797-3555039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74498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B4D7923-2178-4290-96E8-FDAD8DE0CFEF}" type="datetime1">
              <a:rPr lang="en-US" smtClean="0"/>
              <a:t>3/8/2020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/>
              <a:t>ssss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6517424-05EF-4A88-B2E9-16E4BE9709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6897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D2A23-ABA8-4A8E-A1DA-C5AF8FB16FD2}" type="datetime1">
              <a:rPr lang="en-US" smtClean="0"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CF3EB9-A1CE-40CF-ADC1-AB9F28A4A744}" type="datetime1">
              <a:rPr lang="en-US" smtClean="0"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0724A-EE7C-478B-95F2-985873EF908C}" type="datetime1">
              <a:rPr lang="en-US" smtClean="0"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99482-273F-4453-9343-9C8684DB5877}" type="datetime1">
              <a:rPr lang="en-US" smtClean="0"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8F95F5-1CC0-415B-83E2-79EC7500EAC0}" type="datetime1">
              <a:rPr lang="en-US" smtClean="0"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70E708-6F60-43BB-8D39-F4903E6CB7F7}" type="datetime1">
              <a:rPr lang="en-US" smtClean="0"/>
              <a:t>3/8/2020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6310BD-0864-40D8-89DC-66FB4885F33C}" type="datetime1">
              <a:rPr lang="en-US" smtClean="0"/>
              <a:t>3/8/2020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82B50B-929F-4C6D-B3B3-3446014A83B9}" type="datetime1">
              <a:rPr lang="en-US" smtClean="0"/>
              <a:t>3/8/2020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D79D9C-0474-48BA-85A5-CCC4DC93657A}" type="datetime1">
              <a:rPr lang="en-US" smtClean="0"/>
              <a:t>3/8/2020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9ECC23-87C9-4CBD-8EFA-1E23E0E75FA6}" type="datetime1">
              <a:rPr lang="en-US" smtClean="0"/>
              <a:t>3/8/2020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FDEDA8-80DB-4D59-A322-1B81976D65DA}" type="datetime1">
              <a:rPr lang="en-US" smtClean="0"/>
              <a:t>3/8/2020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A6C4B77-B8C3-4C10-B223-A65C3BEB990C}" type="datetime1">
              <a:rPr lang="en-US" smtClean="0"/>
              <a:t>3/8/2020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Times New Roman" pitchFamily="18" charset="0"/>
              </a:defRPr>
            </a:lvl1pPr>
          </a:lstStyle>
          <a:p>
            <a:r>
              <a:rPr lang="en-US"/>
              <a:t>AAIT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Times New Roman" pitchFamily="18" charset="0"/>
              </a:defRPr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ld"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3ACB371-A70F-489F-8E7D-87A7F1DAE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276"/>
            <a:ext cx="7772400" cy="838200"/>
          </a:xfrm>
        </p:spPr>
        <p:txBody>
          <a:bodyPr/>
          <a:lstStyle/>
          <a:p>
            <a:br>
              <a:rPr lang="en-US" sz="2400" dirty="0">
                <a:solidFill>
                  <a:srgbClr val="0070C0"/>
                </a:solidFill>
              </a:rPr>
            </a:br>
            <a:br>
              <a:rPr lang="en-US" dirty="0"/>
            </a:br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A374A62-CB74-4AAF-8103-E8EA7CF99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763" y="228601"/>
            <a:ext cx="8915400" cy="6624636"/>
          </a:xfrm>
        </p:spPr>
        <p:txBody>
          <a:bodyPr/>
          <a:lstStyle/>
          <a:p>
            <a:pPr marL="0" indent="0" algn="ctr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                                     </a:t>
            </a:r>
            <a:r>
              <a:rPr lang="en-US" sz="1400" b="1" i="1" dirty="0"/>
              <a:t>Debre Markos University </a:t>
            </a:r>
          </a:p>
          <a:p>
            <a:pPr marL="0" indent="0">
              <a:buNone/>
            </a:pPr>
            <a:r>
              <a:rPr lang="en-US" sz="1400" b="1" i="1" dirty="0"/>
              <a:t>                                                         </a:t>
            </a:r>
            <a:r>
              <a:rPr lang="am-ET" sz="1400" b="1" i="1" dirty="0"/>
              <a:t>ደብረ ማርቆስ ዩኒቨርስቲ</a:t>
            </a:r>
            <a:endParaRPr lang="en-US" sz="1400" b="1" i="1" dirty="0"/>
          </a:p>
          <a:p>
            <a:pPr marL="0" indent="0">
              <a:buNone/>
            </a:pPr>
            <a:r>
              <a:rPr lang="en-US" sz="1400" b="1" i="1" dirty="0"/>
              <a:t>                                                         Debre Markos Institute of Technology</a:t>
            </a:r>
          </a:p>
          <a:p>
            <a:pPr marL="0" indent="0">
              <a:buNone/>
            </a:pPr>
            <a:r>
              <a:rPr lang="en-US" sz="1400" b="1" i="1" dirty="0"/>
              <a:t>                                                          </a:t>
            </a:r>
            <a:r>
              <a:rPr lang="am-ET" sz="1400" b="1" i="1" dirty="0"/>
              <a:t>ደብረ ማርቆስ</a:t>
            </a:r>
            <a:r>
              <a:rPr lang="en-US" sz="1400" b="1" i="1" dirty="0"/>
              <a:t> </a:t>
            </a:r>
            <a:r>
              <a:rPr lang="am-ET" sz="1400" b="1" i="1" dirty="0"/>
              <a:t>ቴክኖሎጂ ኢንስቲትዩት</a:t>
            </a:r>
            <a:endParaRPr lang="en-US" sz="1400" b="1" i="1" dirty="0"/>
          </a:p>
          <a:p>
            <a:pPr marL="0" indent="0">
              <a:buNone/>
            </a:pPr>
            <a:r>
              <a:rPr lang="en-US" sz="1400" b="1" i="1" dirty="0"/>
              <a:t>                                                       School of Electrical and Computer Engineering </a:t>
            </a:r>
          </a:p>
          <a:p>
            <a:pPr marL="0" indent="0" algn="ctr">
              <a:buNone/>
            </a:pPr>
            <a:endParaRPr lang="en-US" sz="20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US" sz="20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US" sz="20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  <a:latin typeface="Agency FB" panose="020B0503020202020204" pitchFamily="34" charset="0"/>
              </a:rPr>
              <a:t>Trend, Technology, and application in Robotics</a:t>
            </a:r>
          </a:p>
          <a:p>
            <a:pPr marL="0" indent="0" algn="ctr">
              <a:buNone/>
            </a:pPr>
            <a:endParaRPr lang="en-US" sz="2000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endParaRPr lang="en-US" sz="2000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rgbClr val="0070C0"/>
                </a:solidFill>
              </a:rPr>
              <a:t> </a:t>
            </a:r>
            <a:br>
              <a:rPr lang="en-US" sz="2000" dirty="0"/>
            </a:br>
            <a:r>
              <a:rPr lang="en-US" sz="2000" dirty="0">
                <a:solidFill>
                  <a:srgbClr val="0070C0"/>
                </a:solidFill>
              </a:rPr>
              <a:t>Industrial Automation and Introduction to Robotics</a:t>
            </a:r>
          </a:p>
          <a:p>
            <a:pPr marL="0" indent="0" algn="ctr">
              <a:buNone/>
            </a:pPr>
            <a:r>
              <a:rPr lang="en-US" sz="2000" dirty="0"/>
              <a:t>Tesfaye M.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C00000"/>
                </a:solidFill>
              </a:rPr>
              <a:t>Industrial Control Engineering , SECE, DMiT.</a:t>
            </a:r>
          </a:p>
        </p:txBody>
      </p:sp>
      <p:pic>
        <p:nvPicPr>
          <p:cNvPr id="15" name="Picture 4" descr="DMU_logo">
            <a:extLst>
              <a:ext uri="{FF2B5EF4-FFF2-40B4-BE49-F238E27FC236}">
                <a16:creationId xmlns:a16="http://schemas.microsoft.com/office/drawing/2014/main" id="{CDD6A42A-A917-4036-86E2-C2D3F2C1E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04" y="685800"/>
            <a:ext cx="132699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9150158"/>
      </p:ext>
    </p:extLst>
  </p:cSld>
  <p:clrMapOvr>
    <a:masterClrMapping/>
  </p:clrMapOvr>
  <p:transition>
    <p:pull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381000"/>
            <a:ext cx="8915400" cy="6248400"/>
          </a:xfrm>
        </p:spPr>
        <p:txBody>
          <a:bodyPr/>
          <a:lstStyle/>
          <a:p>
            <a:pPr marL="0" lvl="0" indent="0">
              <a:buNone/>
            </a:pPr>
            <a:r>
              <a:rPr lang="en-US" sz="2400" b="1" dirty="0">
                <a:solidFill>
                  <a:srgbClr val="3333CC"/>
                </a:solidFill>
                <a:latin typeface="Agency FB" panose="020B0503020202020204" pitchFamily="34" charset="0"/>
              </a:rPr>
              <a:t>History of robotics….</a:t>
            </a:r>
          </a:p>
          <a:p>
            <a:pPr marL="0" lvl="0" indent="0">
              <a:buNone/>
            </a:pPr>
            <a:endParaRPr lang="en-US" sz="2400" b="1" dirty="0">
              <a:solidFill>
                <a:srgbClr val="3333CC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In the year 2015, Sophia, that is one intelligent and a little bit emotional humanoid robot, was built by Hanson Robotics, Hong Kong, and this is actually, as on today, the most sophisticated intelligent humanoid robot. 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39200" y="6553200"/>
            <a:ext cx="381000" cy="220133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10</a:t>
            </a:fld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3DF64A-F084-4198-A940-01870848431F}"/>
              </a:ext>
            </a:extLst>
          </p:cNvPr>
          <p:cNvSpPr/>
          <p:nvPr/>
        </p:nvSpPr>
        <p:spPr>
          <a:xfrm>
            <a:off x="152400" y="465667"/>
            <a:ext cx="8915400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7CDD63C1-49B5-4658-A617-A71BB9A30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dirty="0">
                <a:solidFill>
                  <a:srgbClr val="0070C0"/>
                </a:solidFill>
              </a:rPr>
              <a:t>                                           Introduction to Robotics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914037"/>
              </p:ext>
            </p:extLst>
          </p:nvPr>
        </p:nvGraphicFramePr>
        <p:xfrm>
          <a:off x="123496" y="838200"/>
          <a:ext cx="8944304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0904">
                  <a:extLst>
                    <a:ext uri="{9D8B030D-6E8A-4147-A177-3AD203B41FA5}">
                      <a16:colId xmlns:a16="http://schemas.microsoft.com/office/drawing/2014/main" val="981368842"/>
                    </a:ext>
                  </a:extLst>
                </a:gridCol>
                <a:gridCol w="8153400">
                  <a:extLst>
                    <a:ext uri="{9D8B030D-6E8A-4147-A177-3AD203B41FA5}">
                      <a16:colId xmlns:a16="http://schemas.microsoft.com/office/drawing/2014/main" val="4245752243"/>
                    </a:ext>
                  </a:extLst>
                </a:gridCol>
              </a:tblGrid>
              <a:tr h="451141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 Narrow" panose="020B0606020202030204" pitchFamily="34" charset="0"/>
                        </a:rPr>
                        <a:t>Year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 Narrow" panose="020B0606020202030204" pitchFamily="34" charset="0"/>
                        </a:rPr>
                        <a:t>Event and Development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619253"/>
                  </a:ext>
                </a:extLst>
              </a:tr>
              <a:tr h="8955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1970</a:t>
                      </a:r>
                    </a:p>
                    <a:p>
                      <a:endParaRPr lang="en-US" sz="2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i="0" u="none" strike="noStrike" baseline="0" dirty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ODEX 1 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was built by </a:t>
                      </a:r>
                      <a:r>
                        <a:rPr lang="en-US" sz="2400" b="0" i="0" u="none" strike="noStrike" baseline="0" dirty="0" err="1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Odetics</a:t>
                      </a:r>
                      <a:endParaRPr lang="en-US" sz="2400" b="0" i="0" u="none" strike="noStrike" baseline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  <a:p>
                      <a:r>
                        <a:rPr lang="en-US" sz="2400" b="0" i="0" u="none" strike="noStrike" kern="1200" baseline="0" dirty="0" err="1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Lunokhod</a:t>
                      </a:r>
                      <a:r>
                        <a:rPr lang="en-US" sz="2400" b="0" i="0" u="none" strike="noStrike" kern="1200" baseline="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1 was another robot, that was sent to the moon by USSR</a:t>
                      </a: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Victor </a:t>
                      </a:r>
                      <a:r>
                        <a:rPr lang="en-US" sz="2400" b="0" i="0" u="none" strike="noStrike" kern="1200" baseline="0" dirty="0" err="1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Scheinman</a:t>
                      </a:r>
                      <a:r>
                        <a:rPr lang="en-US" sz="2400" b="0" i="0" u="none" strike="noStrike" kern="1200" baseline="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 demonstrated a manipulator known as Stanford Arm</a:t>
                      </a:r>
                      <a:endParaRPr lang="en-US" sz="2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409207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1973</a:t>
                      </a:r>
                      <a:endParaRPr lang="en-US" sz="2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Richard </a:t>
                      </a:r>
                      <a:r>
                        <a:rPr kumimoji="0" lang="en-US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Hohn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of Cincinnati Milacron Corporation manufactured one robot, the name of the robot was T</a:t>
                      </a:r>
                      <a:r>
                        <a:rPr kumimoji="0" lang="en-US" sz="24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 The Tomorrow Tool. </a:t>
                      </a:r>
                    </a:p>
                    <a:p>
                      <a:endParaRPr lang="en-US" sz="2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924093"/>
                  </a:ext>
                </a:extLst>
              </a:tr>
              <a:tr h="895581">
                <a:tc>
                  <a:txBody>
                    <a:bodyPr/>
                    <a:lstStyle/>
                    <a:p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1978</a:t>
                      </a:r>
                      <a:endParaRPr lang="en-US" sz="2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baseline="0" dirty="0" err="1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Unimation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, the first robotics company, could develop the </a:t>
                      </a:r>
                      <a:r>
                        <a:rPr lang="en-US" sz="2400" b="1" i="0" u="none" strike="noStrike" baseline="0" dirty="0">
                          <a:solidFill>
                            <a:schemeClr val="accent2"/>
                          </a:solidFill>
                          <a:latin typeface="Arial Narrow" panose="020B0606020202030204" pitchFamily="34" charset="0"/>
                        </a:rPr>
                        <a:t>PUMA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(</a:t>
                      </a:r>
                      <a:r>
                        <a:rPr lang="en-US" sz="2400" b="0" i="0" u="none" strike="noStrike" baseline="0" dirty="0">
                          <a:solidFill>
                            <a:schemeClr val="accent2"/>
                          </a:solidFill>
                          <a:latin typeface="Arial Narrow" panose="020B0606020202030204" pitchFamily="34" charset="0"/>
                        </a:rPr>
                        <a:t>P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rogrammable </a:t>
                      </a:r>
                      <a:r>
                        <a:rPr lang="en-US" sz="2400" b="0" i="0" u="none" strike="noStrike" baseline="0" dirty="0">
                          <a:solidFill>
                            <a:schemeClr val="accent2"/>
                          </a:solidFill>
                          <a:latin typeface="Arial Narrow" panose="020B0606020202030204" pitchFamily="34" charset="0"/>
                        </a:rPr>
                        <a:t>U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niversal </a:t>
                      </a:r>
                      <a:r>
                        <a:rPr lang="en-US" sz="2400" b="0" i="0" u="none" strike="noStrike" baseline="0" dirty="0">
                          <a:solidFill>
                            <a:schemeClr val="accent2"/>
                          </a:solidFill>
                          <a:latin typeface="Arial Narrow" panose="020B0606020202030204" pitchFamily="34" charset="0"/>
                        </a:rPr>
                        <a:t>M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achine for </a:t>
                      </a:r>
                      <a:r>
                        <a:rPr lang="en-US" sz="2400" b="0" i="0" u="none" strike="noStrike" baseline="0" dirty="0">
                          <a:solidFill>
                            <a:schemeClr val="accent2"/>
                          </a:solidFill>
                          <a:latin typeface="Arial Narrow" panose="020B0606020202030204" pitchFamily="34" charset="0"/>
                        </a:rPr>
                        <a:t>A</a:t>
                      </a:r>
                      <a:r>
                        <a:rPr lang="en-US" sz="2400" b="0" i="0" u="none" strike="noStrike" baseline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ssembly), </a:t>
                      </a:r>
                      <a:r>
                        <a:rPr lang="en-US" sz="2400" b="0" i="0" u="none" strike="noStrike" kern="1200" baseline="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frequently used in various industries.</a:t>
                      </a:r>
                      <a:endParaRPr lang="en-US" sz="2400" dirty="0">
                        <a:latin typeface="Arial Narrow" panose="020B0606020202030204" pitchFamily="34" charset="0"/>
                      </a:endParaRPr>
                    </a:p>
                    <a:p>
                      <a:endParaRPr lang="en-US" sz="24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4041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4294235"/>
      </p:ext>
    </p:extLst>
  </p:cSld>
  <p:clrMapOvr>
    <a:masterClrMapping/>
  </p:clrMapOvr>
  <p:transition>
    <p:pull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465667"/>
            <a:ext cx="8839200" cy="6163733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dirty="0">
                <a:solidFill>
                  <a:schemeClr val="accent2"/>
                </a:solidFill>
                <a:latin typeface="Agency FB" panose="020B0503020202020204" pitchFamily="34" charset="0"/>
                <a:cs typeface="Times New Roman" panose="02020603050405020304" pitchFamily="18" charset="0"/>
              </a:rPr>
              <a:t>Advantages and Disadvantages of Robots</a:t>
            </a:r>
            <a:endParaRPr lang="en-US" sz="24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3000" y="6629400"/>
            <a:ext cx="394010" cy="762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11</a:t>
            </a:fld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3DF64A-F084-4198-A940-01870848431F}"/>
              </a:ext>
            </a:extLst>
          </p:cNvPr>
          <p:cNvSpPr/>
          <p:nvPr/>
        </p:nvSpPr>
        <p:spPr>
          <a:xfrm>
            <a:off x="0" y="465667"/>
            <a:ext cx="9144000" cy="866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Robotics and automation can, in many situations, increase productivity, safety, efficiency, quality, and consistency of products.</a:t>
            </a: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Robots can work in hazardous environments (such as radiation, darkness, hot and cold, ocean bottoms, space, and so on) without the need for life support, comfort, or concern for safety.</a:t>
            </a:r>
          </a:p>
          <a:p>
            <a:pPr>
              <a:lnSpc>
                <a:spcPct val="80000"/>
              </a:lnSpc>
              <a:buClr>
                <a:srgbClr val="FF0000"/>
              </a:buClr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Robots need no environmental comfort like lighting, air conditioning, ventilation, and noise protection.</a:t>
            </a: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Robots have repeatable precision at all times unless something happens to them, or unless they wear out.</a:t>
            </a: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Robots work continuously without tiring or fatigue or boredom. They do not get mad, do not have hangovers, and need no medical insurance or vacation.</a:t>
            </a: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Robots replace human workers, causing economic hardship, worker dissatisfaction and resentment, and the need for retraining the replaced workforce.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7CDD63C1-49B5-4658-A617-A71BB9A30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dirty="0">
                <a:solidFill>
                  <a:srgbClr val="0070C0"/>
                </a:solidFill>
              </a:rPr>
              <a:t>                                           Introduction to Robotics</a:t>
            </a:r>
          </a:p>
        </p:txBody>
      </p:sp>
    </p:spTree>
    <p:extLst>
      <p:ext uri="{BB962C8B-B14F-4D97-AF65-F5344CB8AC3E}">
        <p14:creationId xmlns:p14="http://schemas.microsoft.com/office/powerpoint/2010/main" val="2327421973"/>
      </p:ext>
    </p:extLst>
  </p:cSld>
  <p:clrMapOvr>
    <a:masterClrMapping/>
  </p:clrMapOvr>
  <p:transition>
    <p:pull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465667"/>
            <a:ext cx="8839200" cy="6163733"/>
          </a:xfrm>
        </p:spPr>
        <p:txBody>
          <a:bodyPr/>
          <a:lstStyle/>
          <a:p>
            <a:pPr marL="0" indent="0">
              <a:buNone/>
            </a:pPr>
            <a:endParaRPr lang="en-US" sz="2400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3000" y="6477000"/>
            <a:ext cx="394010" cy="296332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12</a:t>
            </a:fld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3DF64A-F084-4198-A940-01870848431F}"/>
              </a:ext>
            </a:extLst>
          </p:cNvPr>
          <p:cNvSpPr/>
          <p:nvPr/>
        </p:nvSpPr>
        <p:spPr>
          <a:xfrm>
            <a:off x="0" y="465667"/>
            <a:ext cx="9144000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Robots and their accessories and sensors can have capabilities beyond those of humans.</a:t>
            </a: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Robots can process multiple stimuli or tasks simultaneously. Humans can only process one active stimulus.</a:t>
            </a: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8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Robots are costly due to:</a:t>
            </a:r>
          </a:p>
          <a:p>
            <a:pPr marL="1657350" lvl="3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Initial cost of equipment and installation</a:t>
            </a:r>
          </a:p>
          <a:p>
            <a:pPr marL="1657350" lvl="3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1657350" lvl="3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Need for peripherals</a:t>
            </a:r>
          </a:p>
          <a:p>
            <a:pPr marL="1657350" lvl="3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1657350" lvl="3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Need for training</a:t>
            </a:r>
          </a:p>
          <a:p>
            <a:pPr marL="1657350" lvl="3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1657350" lvl="3" indent="-28575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Need for programming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7CDD63C1-49B5-4658-A617-A71BB9A30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dirty="0">
                <a:solidFill>
                  <a:srgbClr val="0070C0"/>
                </a:solidFill>
              </a:rPr>
              <a:t>                                           Introduction to Robotics</a:t>
            </a:r>
          </a:p>
        </p:txBody>
      </p:sp>
    </p:spTree>
    <p:extLst>
      <p:ext uri="{BB962C8B-B14F-4D97-AF65-F5344CB8AC3E}">
        <p14:creationId xmlns:p14="http://schemas.microsoft.com/office/powerpoint/2010/main" val="29079346"/>
      </p:ext>
    </p:extLst>
  </p:cSld>
  <p:clrMapOvr>
    <a:masterClrMapping/>
  </p:clrMapOvr>
  <p:transition>
    <p:pull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2484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2400" b="1" dirty="0">
                <a:solidFill>
                  <a:schemeClr val="accent2"/>
                </a:solidFill>
                <a:latin typeface="Agency FB" panose="020B0503020202020204" pitchFamily="34" charset="0"/>
                <a:cs typeface="Times New Roman" panose="02020603050405020304" pitchFamily="18" charset="0"/>
              </a:rPr>
              <a:t>Robot Applications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Machine loading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Pick and place operations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Welding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Painting</a:t>
            </a:r>
          </a:p>
          <a:p>
            <a:pPr marL="0" indent="0">
              <a:buNone/>
            </a:pPr>
            <a:endParaRPr lang="en-US" altLang="en-US" sz="2400" dirty="0">
              <a:solidFill>
                <a:schemeClr val="accent2"/>
              </a:solidFill>
              <a:latin typeface="Agency FB" panose="020B0503020202020204" pitchFamily="34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endParaRPr lang="en-US" altLang="en-US" sz="1200" kern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srgbClr val="330066"/>
              </a:buClr>
              <a:buSzPct val="70000"/>
              <a:buNone/>
            </a:pPr>
            <a:r>
              <a:rPr lang="en-US" altLang="en-US" sz="1200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altLang="en-US" sz="1200" b="1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</a:t>
            </a:r>
            <a:r>
              <a:rPr lang="en-US" altLang="en-US" sz="1200" b="1" kern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Staubli</a:t>
            </a:r>
            <a:r>
              <a:rPr lang="en-US" altLang="en-US" sz="1200" b="1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Fanuc America and </a:t>
            </a:r>
            <a:r>
              <a:rPr lang="en-US" altLang="en-US" sz="1200" b="1" kern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Kuka</a:t>
            </a:r>
            <a:r>
              <a:rPr lang="en-US" altLang="en-US" sz="1200" b="1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Robotics.</a:t>
            </a:r>
            <a:r>
              <a:rPr lang="en-US" altLang="en-US" sz="2800" b="1" kern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en-US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3000" y="6629400"/>
            <a:ext cx="394010" cy="762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13</a:t>
            </a:fld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3DF64A-F084-4198-A940-01870848431F}"/>
              </a:ext>
            </a:extLst>
          </p:cNvPr>
          <p:cNvSpPr/>
          <p:nvPr/>
        </p:nvSpPr>
        <p:spPr>
          <a:xfrm>
            <a:off x="0" y="465667"/>
            <a:ext cx="9144000" cy="2460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7CDD63C1-49B5-4658-A617-A71BB9A30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dirty="0">
                <a:solidFill>
                  <a:srgbClr val="0070C0"/>
                </a:solidFill>
              </a:rPr>
              <a:t>                                           Introduction to Robotics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2374D7F5-C645-4F80-83B5-290DB76EB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164" y="465667"/>
            <a:ext cx="3237707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59191DCD-85FB-4DD8-AFC7-CDC2102A5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05200"/>
            <a:ext cx="3440151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E4422672-ED8F-4357-B0E5-895DE0237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256" y="3489815"/>
            <a:ext cx="3962400" cy="273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961111"/>
      </p:ext>
    </p:extLst>
  </p:cSld>
  <p:clrMapOvr>
    <a:masterClrMapping/>
  </p:clrMapOvr>
  <p:transition>
    <p:pull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465667"/>
            <a:ext cx="8839200" cy="616373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553200"/>
            <a:ext cx="470210" cy="1524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14</a:t>
            </a:fld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3DF64A-F084-4198-A940-01870848431F}"/>
              </a:ext>
            </a:extLst>
          </p:cNvPr>
          <p:cNvSpPr/>
          <p:nvPr/>
        </p:nvSpPr>
        <p:spPr>
          <a:xfrm>
            <a:off x="0" y="341103"/>
            <a:ext cx="9144000" cy="10197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r>
              <a:rPr lang="en-US" altLang="en-US" sz="2400" b="1" dirty="0">
                <a:solidFill>
                  <a:schemeClr val="accent2"/>
                </a:solidFill>
                <a:latin typeface="Agency FB" panose="020B0503020202020204" pitchFamily="34" charset="0"/>
                <a:cs typeface="Times New Roman" panose="02020603050405020304" pitchFamily="18" charset="0"/>
              </a:rPr>
              <a:t>Robot Applications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Inspection 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Sampling 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Assembly tasks 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Manufacturing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Medical applications 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Assisting the disabled individuals 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Hazardous environments 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altLang="en-US" sz="2400" dirty="0">
                <a:latin typeface="Arial Narrow" panose="020B0606020202030204" pitchFamily="34" charset="0"/>
                <a:cs typeface="Times New Roman" panose="02020603050405020304" pitchFamily="18" charset="0"/>
              </a:rPr>
              <a:t>Underwater, space, and inaccessible locations</a:t>
            </a: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altLang="en-US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dirty="0">
                <a:latin typeface="Arial Narrow" panose="020B0606020202030204" pitchFamily="34" charset="0"/>
                <a:cs typeface="Times New Roman" panose="02020603050405020304" pitchFamily="18" charset="0"/>
              </a:rPr>
              <a:t>           Courtesy of Intuitive Surgical, </a:t>
            </a:r>
            <a:r>
              <a:rPr lang="en-US" altLang="en-US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EksoBionics</a:t>
            </a:r>
            <a:r>
              <a:rPr lang="en-US" altLang="en-US" dirty="0">
                <a:latin typeface="Arial Narrow" panose="020B0606020202030204" pitchFamily="34" charset="0"/>
                <a:cs typeface="Times New Roman" panose="02020603050405020304" pitchFamily="18" charset="0"/>
              </a:rPr>
              <a:t>, Cal Poly, NASA</a:t>
            </a:r>
          </a:p>
          <a:p>
            <a:pPr>
              <a:lnSpc>
                <a:spcPct val="90000"/>
              </a:lnSpc>
            </a:pPr>
            <a:endParaRPr lang="en-US" altLang="en-US" sz="2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altLang="en-US" sz="2400" b="1" dirty="0">
              <a:solidFill>
                <a:schemeClr val="accent2"/>
              </a:solidFill>
              <a:latin typeface="Agency FB" panose="020B0503020202020204" pitchFamily="34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7CDD63C1-49B5-4658-A617-A71BB9A30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dirty="0">
                <a:solidFill>
                  <a:srgbClr val="0070C0"/>
                </a:solidFill>
              </a:rPr>
              <a:t>                                           Introduction to Robotics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762DCB2F-9909-4692-82AE-263FA0A84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658" y="3657600"/>
            <a:ext cx="4448942" cy="245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03F54E-BF5E-4726-A718-9161E4FB6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657600"/>
            <a:ext cx="3505200" cy="258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5991342"/>
      </p:ext>
    </p:extLst>
  </p:cSld>
  <p:clrMapOvr>
    <a:masterClrMapping/>
  </p:clrMapOvr>
  <p:transition>
    <p:pull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49" y="29718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THANK YOU…..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5D1575-B8AD-41F5-8333-89088B770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77000"/>
            <a:ext cx="511098" cy="381000"/>
          </a:xfrm>
        </p:spPr>
        <p:txBody>
          <a:bodyPr/>
          <a:lstStyle/>
          <a:p>
            <a:fld id="{515615C8-BF80-4121-9E5C-527E8C6FA068}" type="slidenum">
              <a:rPr lang="en-US" sz="1600" smtClean="0">
                <a:latin typeface="Sylfaen" panose="010A0502050306030303" pitchFamily="18" charset="0"/>
              </a:rPr>
              <a:pPr/>
              <a:t>15</a:t>
            </a:fld>
            <a:endParaRPr lang="en-US" dirty="0">
              <a:latin typeface="Sylfaen" panose="010A0502050306030303" pitchFamily="18" charset="0"/>
            </a:endParaRPr>
          </a:p>
        </p:txBody>
      </p:sp>
    </p:spTree>
  </p:cSld>
  <p:clrMapOvr>
    <a:masterClrMapping/>
  </p:clrMapOvr>
  <p:transition>
    <p:pull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457200"/>
            <a:ext cx="8915400" cy="6324600"/>
          </a:xfrm>
        </p:spPr>
        <p:txBody>
          <a:bodyPr/>
          <a:lstStyle/>
          <a:p>
            <a:pPr marL="0" indent="0">
              <a:buClr>
                <a:srgbClr val="FF0000"/>
              </a:buClr>
              <a:buNone/>
            </a:pPr>
            <a:r>
              <a:rPr lang="en-US" sz="2800" b="1" dirty="0">
                <a:solidFill>
                  <a:schemeClr val="accent2"/>
                </a:solidFill>
                <a:latin typeface="Agency FB" panose="020B0503020202020204" pitchFamily="34" charset="0"/>
              </a:rPr>
              <a:t>Before we studying, we have some question…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What is a robot?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What is robotics?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Why should we study robotics?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What is motivation behind robotics?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How can we give instruction to a robot that you perform this particular task?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What are the different types of robots, we generally use?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What are the possible applications of robots?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Can a human being be replaced by a robot?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F1A00A8-F261-478D-B71B-068901587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b="1" dirty="0">
                <a:solidFill>
                  <a:srgbClr val="0070C0"/>
                </a:solidFill>
              </a:rPr>
              <a:t>                                        Introduction Robotics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15400" y="6629400"/>
            <a:ext cx="24161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2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8824596"/>
      </p:ext>
    </p:extLst>
  </p:cSld>
  <p:clrMapOvr>
    <a:masterClrMapping/>
  </p:clrMapOvr>
  <p:transition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533400"/>
            <a:ext cx="8991600" cy="6096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  <a:latin typeface="Agency FB" panose="020B0503020202020204" pitchFamily="34" charset="0"/>
              </a:rPr>
              <a:t>Definitions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term: robot has come from the Czech word: </a:t>
            </a:r>
            <a:r>
              <a:rPr lang="en-US" sz="2400" dirty="0">
                <a:solidFill>
                  <a:schemeClr val="accent2"/>
                </a:solidFill>
                <a:latin typeface="Arial Narrow" panose="020B0606020202030204" pitchFamily="34" charset="0"/>
              </a:rPr>
              <a:t>robota</a:t>
            </a:r>
            <a:r>
              <a:rPr lang="en-US" sz="2400" dirty="0">
                <a:latin typeface="Arial Narrow" panose="020B0606020202030204" pitchFamily="34" charset="0"/>
              </a:rPr>
              <a:t>, which means the </a:t>
            </a:r>
            <a:r>
              <a:rPr lang="en-US" sz="2400" dirty="0">
                <a:solidFill>
                  <a:schemeClr val="accent2"/>
                </a:solidFill>
                <a:latin typeface="Arial Narrow" panose="020B0606020202030204" pitchFamily="34" charset="0"/>
              </a:rPr>
              <a:t>forced</a:t>
            </a:r>
            <a:r>
              <a:rPr lang="en-US" sz="2400" dirty="0">
                <a:latin typeface="Arial Narrow" panose="020B0606020202030204" pitchFamily="34" charset="0"/>
              </a:rPr>
              <a:t> or the slave </a:t>
            </a:r>
            <a:r>
              <a:rPr lang="en-US" sz="2400" dirty="0">
                <a:solidFill>
                  <a:schemeClr val="accent2"/>
                </a:solidFill>
                <a:latin typeface="Arial Narrow" panose="020B0606020202030204" pitchFamily="34" charset="0"/>
              </a:rPr>
              <a:t>laborer</a:t>
            </a:r>
            <a:r>
              <a:rPr lang="en-US" sz="2400" dirty="0">
                <a:latin typeface="Arial Narrow" panose="020B0606020202030204" pitchFamily="34" charset="0"/>
              </a:rPr>
              <a:t>.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In the year 1921 by Karel Capek. Karel Capek was a Czech playwright, he wrote one drama and the name of the drama was: </a:t>
            </a:r>
            <a:r>
              <a:rPr lang="en-US" sz="2400" dirty="0">
                <a:solidFill>
                  <a:schemeClr val="accent2"/>
                </a:solidFill>
                <a:latin typeface="Arial Narrow" panose="020B0606020202030204" pitchFamily="34" charset="0"/>
              </a:rPr>
              <a:t>Rossum’s Universal Robot (R.U.R).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According to </a:t>
            </a:r>
            <a:r>
              <a:rPr lang="en-US" sz="2400" dirty="0">
                <a:solidFill>
                  <a:schemeClr val="accent2"/>
                </a:solidFill>
                <a:latin typeface="Arial Narrow" panose="020B0606020202030204" pitchFamily="34" charset="0"/>
              </a:rPr>
              <a:t>Karel Capek, </a:t>
            </a:r>
            <a:r>
              <a:rPr lang="en-US" sz="2400" dirty="0">
                <a:latin typeface="Arial Narrow" panose="020B0606020202030204" pitchFamily="34" charset="0"/>
              </a:rPr>
              <a:t>a robot  is a machine look wise similar to a human being.</a:t>
            </a:r>
          </a:p>
          <a:p>
            <a:pPr marL="0" indent="0">
              <a:buClr>
                <a:srgbClr val="FF0000"/>
              </a:buClr>
              <a:buNone/>
            </a:pPr>
            <a:br>
              <a:rPr lang="en-US" dirty="0"/>
            </a:br>
            <a:br>
              <a:rPr lang="en-US" dirty="0"/>
            </a:br>
            <a:endParaRPr lang="en-US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F1A00A8-F261-478D-B71B-068901587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b="1" dirty="0">
                <a:solidFill>
                  <a:srgbClr val="0070C0"/>
                </a:solidFill>
              </a:rPr>
              <a:t>                                              Introduction Robotics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15400" y="6629400"/>
            <a:ext cx="24161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3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01382123"/>
      </p:ext>
    </p:extLst>
  </p:cSld>
  <p:clrMapOvr>
    <a:masterClrMapping/>
  </p:clrMapOvr>
  <p:transition>
    <p:pull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61722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Definitions…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Robot </a:t>
            </a:r>
            <a:r>
              <a:rPr lang="en-US" sz="2400" b="1" dirty="0">
                <a:latin typeface="Agency FB" panose="020B0503020202020204" pitchFamily="34" charset="0"/>
              </a:rPr>
              <a:t>has been defined in a number of ways:</a:t>
            </a:r>
          </a:p>
          <a:p>
            <a:pPr marL="457200" indent="-457200">
              <a:buClr>
                <a:srgbClr val="FF0000"/>
              </a:buClr>
              <a:buAutoNum type="arabicParenR"/>
            </a:pPr>
            <a:r>
              <a:rPr lang="en-US" sz="2400" dirty="0">
                <a:latin typeface="Arial Narrow" panose="020B0606020202030204" pitchFamily="34" charset="0"/>
              </a:rPr>
              <a:t>According to the </a:t>
            </a:r>
            <a:r>
              <a:rPr lang="en-US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Oxford English Dictionary</a:t>
            </a:r>
            <a:r>
              <a:rPr lang="en-US" sz="2400" dirty="0">
                <a:latin typeface="Arial Narrow" panose="020B0606020202030204" pitchFamily="34" charset="0"/>
              </a:rPr>
              <a:t>, </a:t>
            </a:r>
            <a:r>
              <a:rPr lang="en-US" sz="2400" dirty="0">
                <a:solidFill>
                  <a:srgbClr val="00B0F0"/>
                </a:solidFill>
                <a:latin typeface="Arial Narrow" panose="020B0606020202030204" pitchFamily="34" charset="0"/>
              </a:rPr>
              <a:t>robot is a machine capable of carrying out a complex series of actions automatically, especially one programmable by a computer,</a:t>
            </a:r>
          </a:p>
          <a:p>
            <a:pPr marL="457200" indent="-457200">
              <a:buClr>
                <a:srgbClr val="FF0000"/>
              </a:buClr>
              <a:buAutoNum type="arabicParenR"/>
            </a:pPr>
            <a:r>
              <a:rPr lang="en-US" sz="2400" dirty="0">
                <a:latin typeface="Arial Narrow" panose="020B0606020202030204" pitchFamily="34" charset="0"/>
              </a:rPr>
              <a:t>According to </a:t>
            </a:r>
            <a:r>
              <a:rPr lang="en-US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International Organization for Standardization(ISO)</a:t>
            </a:r>
            <a:r>
              <a:rPr lang="en-US" sz="2400" dirty="0">
                <a:latin typeface="Arial Narrow" panose="020B0606020202030204" pitchFamily="34" charset="0"/>
              </a:rPr>
              <a:t>, the robot has been defined as follows: the robot is an automatically controlled, reprogrammable, multifunctional manipulator, programmable in three or more axes, which can be either fixed in place or mobile for use in industrial automation applications.  </a:t>
            </a:r>
          </a:p>
          <a:p>
            <a:pPr marL="457200" indent="-457200">
              <a:buClr>
                <a:srgbClr val="FF0000"/>
              </a:buClr>
              <a:buAutoNum type="arabicParenR"/>
            </a:pPr>
            <a:r>
              <a:rPr lang="en-US" sz="2400" dirty="0">
                <a:latin typeface="Arial Narrow" panose="020B0606020202030204" pitchFamily="34" charset="0"/>
              </a:rPr>
              <a:t>According to </a:t>
            </a:r>
            <a:r>
              <a:rPr lang="en-US" sz="2400" dirty="0">
                <a:solidFill>
                  <a:srgbClr val="00B0F0"/>
                </a:solidFill>
                <a:latin typeface="Arial Narrow" panose="020B0606020202030204" pitchFamily="34" charset="0"/>
              </a:rPr>
              <a:t>Robot institute of America (RIA), </a:t>
            </a:r>
            <a:r>
              <a:rPr lang="en-US" sz="2400" dirty="0">
                <a:latin typeface="Arial Narrow" panose="020B0606020202030204" pitchFamily="34" charset="0"/>
              </a:rPr>
              <a:t>it is a reprogrammable multi-functional manipulator designed to move materials, parts, tools or specialized devices through variable programmed motions for the performance of a variety of tasks. </a:t>
            </a:r>
            <a:br>
              <a:rPr lang="en-US" sz="2400" dirty="0">
                <a:latin typeface="Arial Narrow" panose="020B0606020202030204" pitchFamily="34" charset="0"/>
              </a:rPr>
            </a:br>
            <a:br>
              <a:rPr lang="en-US" sz="2400" dirty="0">
                <a:solidFill>
                  <a:srgbClr val="C00000"/>
                </a:solidFill>
                <a:latin typeface="Arial Narrow" panose="020B0606020202030204" pitchFamily="34" charset="0"/>
              </a:rPr>
            </a:br>
            <a:endParaRPr lang="en-US" sz="2400" dirty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dirty="0"/>
              <a:t> </a:t>
            </a:r>
            <a:br>
              <a:rPr lang="en-US" dirty="0">
                <a:solidFill>
                  <a:schemeClr val="accent2"/>
                </a:solidFill>
              </a:rPr>
            </a:b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F1A00A8-F261-478D-B71B-068901587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b="1" dirty="0">
                <a:solidFill>
                  <a:srgbClr val="0070C0"/>
                </a:solidFill>
              </a:rPr>
              <a:t>                                            Introduction Robotics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15400" y="6629400"/>
            <a:ext cx="24161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4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51575994"/>
      </p:ext>
    </p:extLst>
  </p:cSld>
  <p:clrMapOvr>
    <a:masterClrMapping/>
  </p:clrMapOvr>
  <p:transition>
    <p:pull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33400"/>
            <a:ext cx="8991600" cy="60960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Definitions…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Robotics</a:t>
            </a:r>
            <a:r>
              <a:rPr lang="en-US" dirty="0"/>
              <a:t>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/>
              <a:t> </a:t>
            </a:r>
            <a:r>
              <a:rPr lang="en-US" sz="2400" dirty="0">
                <a:latin typeface="Arial Narrow" panose="020B0606020202030204" pitchFamily="34" charset="0"/>
              </a:rPr>
              <a:t>It is a science, which deals with the issues related to design, manufacturing, usages of robots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 In 1942, the term: robotics was introduced by Isaac Asimov in his story named Runaround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 In robotics, we use the fundamental of physics, mathematics, mechanical Eng.., electrical and electronics Eng.., computer Eng.., and others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15400" y="6629400"/>
            <a:ext cx="24161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5</a:t>
            </a:fld>
            <a:endParaRPr lang="en-US" b="1" dirty="0"/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4D577F4C-E37C-406E-BFE0-0D9D91C79624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8434"/>
          </a:xfrm>
          <a:prstGeom prst="rect">
            <a:avLst/>
          </a:prstGeom>
          <a:ln w="2857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b="1" kern="0" dirty="0">
                <a:solidFill>
                  <a:srgbClr val="0070C0"/>
                </a:solidFill>
              </a:rPr>
              <a:t>                                            Introduction Robotics</a:t>
            </a:r>
          </a:p>
        </p:txBody>
      </p:sp>
    </p:spTree>
    <p:extLst>
      <p:ext uri="{BB962C8B-B14F-4D97-AF65-F5344CB8AC3E}">
        <p14:creationId xmlns:p14="http://schemas.microsoft.com/office/powerpoint/2010/main" val="3137782424"/>
      </p:ext>
    </p:extLst>
  </p:cSld>
  <p:clrMapOvr>
    <a:masterClrMapping/>
  </p:clrMapOvr>
  <p:transition>
    <p:pull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457200"/>
            <a:ext cx="8991600" cy="61722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Definitions…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Robot try to copy 3 Hs.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 Hand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Head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gency FB" panose="020B0503020202020204" pitchFamily="34" charset="0"/>
              </a:rPr>
              <a:t>Heart</a:t>
            </a:r>
          </a:p>
          <a:p>
            <a:pPr marL="0" indent="0">
              <a:buNone/>
            </a:pPr>
            <a:endParaRPr lang="en-US" sz="2400" b="1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br>
              <a:rPr lang="en-US" sz="2400" b="1" dirty="0"/>
            </a:br>
            <a:endParaRPr lang="en-US" sz="2400" b="1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F1A00A8-F261-478D-B71B-068901587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dirty="0">
                <a:solidFill>
                  <a:srgbClr val="0070C0"/>
                </a:solidFill>
              </a:rPr>
              <a:t>                                           Introduction to Robotics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15400" y="6629400"/>
            <a:ext cx="24161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6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05204604"/>
      </p:ext>
    </p:extLst>
  </p:cSld>
  <p:clrMapOvr>
    <a:masterClrMapping/>
  </p:clrMapOvr>
  <p:transition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9144000" cy="62484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Motivation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if you see today’s market, it is dynamic and competitive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if you want to be in competition, and if you want to be in business,</a:t>
            </a:r>
            <a:b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</a:b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what you will have to do is. You will have to fulfill at least three requirements.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 these requirements are as follows: 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produce good at low cost;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at the same time the productivity has to be high;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a the quality of the product has to be good. </a:t>
            </a:r>
            <a:br>
              <a:rPr lang="en-US" sz="2400" dirty="0"/>
            </a:br>
            <a:endParaRPr lang="en-US" sz="2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br>
              <a:rPr lang="en-US" sz="2400" dirty="0"/>
            </a:br>
            <a:endParaRPr lang="en-US" sz="2400" b="1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15400" y="6629400"/>
            <a:ext cx="24161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7</a:t>
            </a:fld>
            <a:endParaRPr lang="en-US" b="1" dirty="0"/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FB148353-FC99-485B-82BE-29A99271C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dirty="0">
                <a:solidFill>
                  <a:srgbClr val="0070C0"/>
                </a:solidFill>
              </a:rPr>
              <a:t>                                           Introduction to Robotics</a:t>
            </a:r>
          </a:p>
        </p:txBody>
      </p:sp>
    </p:spTree>
    <p:extLst>
      <p:ext uri="{BB962C8B-B14F-4D97-AF65-F5344CB8AC3E}">
        <p14:creationId xmlns:p14="http://schemas.microsoft.com/office/powerpoint/2010/main" val="2597691664"/>
      </p:ext>
    </p:extLst>
  </p:cSld>
  <p:clrMapOvr>
    <a:masterClrMapping/>
  </p:clrMapOvr>
  <p:transition>
    <p:pull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09600"/>
            <a:ext cx="8610600" cy="5486400"/>
          </a:xfrm>
        </p:spPr>
        <p:txBody>
          <a:bodyPr/>
          <a:lstStyle/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15400" y="6629400"/>
            <a:ext cx="241610" cy="762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8</a:t>
            </a:fld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3DF64A-F084-4198-A940-01870848431F}"/>
              </a:ext>
            </a:extLst>
          </p:cNvPr>
          <p:cNvSpPr/>
          <p:nvPr/>
        </p:nvSpPr>
        <p:spPr>
          <a:xfrm>
            <a:off x="0" y="465667"/>
            <a:ext cx="9144000" cy="740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kern="0" dirty="0">
                <a:solidFill>
                  <a:srgbClr val="000000"/>
                </a:solidFill>
                <a:latin typeface="Arial Narrow" panose="020B0606020202030204" pitchFamily="34" charset="0"/>
              </a:rPr>
              <a:t>To cope with increasing demands of a dynamic and competitive market, modern manufacturing methods should satisfy the following requirements 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kern="0" dirty="0">
                <a:solidFill>
                  <a:srgbClr val="000000"/>
                </a:solidFill>
                <a:latin typeface="Arial Narrow" panose="020B0606020202030204" pitchFamily="34" charset="0"/>
              </a:rPr>
              <a:t>Reduce production cost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kern="0" dirty="0">
                <a:solidFill>
                  <a:srgbClr val="000000"/>
                </a:solidFill>
                <a:latin typeface="Arial Narrow" panose="020B0606020202030204" pitchFamily="34" charset="0"/>
              </a:rPr>
              <a:t>Increase productivity </a:t>
            </a: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kern="0" dirty="0">
                <a:solidFill>
                  <a:srgbClr val="000000"/>
                </a:solidFill>
                <a:latin typeface="Arial Narrow" panose="020B0606020202030204" pitchFamily="34" charset="0"/>
              </a:rPr>
              <a:t>Improve product quality</a:t>
            </a: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r>
              <a:rPr lang="en-US" sz="2400" kern="0" dirty="0">
                <a:solidFill>
                  <a:srgbClr val="000000"/>
                </a:solidFill>
                <a:latin typeface="Arial Narrow" panose="020B0606020202030204" pitchFamily="34" charset="0"/>
              </a:rPr>
              <a:t>Notes:</a:t>
            </a:r>
          </a:p>
          <a:p>
            <a:pPr marL="457200" lvl="0" indent="-4572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AutoNum type="arabicParenBoth"/>
            </a:pPr>
            <a:r>
              <a:rPr lang="en-US" sz="2400" kern="0" dirty="0">
                <a:solidFill>
                  <a:srgbClr val="C00000"/>
                </a:solidFill>
                <a:latin typeface="Arial Narrow" panose="020B0606020202030204" pitchFamily="34" charset="0"/>
              </a:rPr>
              <a:t>Automation</a:t>
            </a:r>
            <a:r>
              <a:rPr lang="en-US" sz="2400" kern="0" dirty="0">
                <a:solidFill>
                  <a:srgbClr val="000000"/>
                </a:solidFill>
                <a:latin typeface="Arial Narrow" panose="020B0606020202030204" pitchFamily="34" charset="0"/>
              </a:rPr>
              <a:t> can help to fulfill the above requirements</a:t>
            </a:r>
          </a:p>
          <a:p>
            <a:pPr marL="457200" lvl="0" indent="-4572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AutoNum type="arabicParenBoth"/>
            </a:pPr>
            <a:r>
              <a:rPr lang="en-US" sz="2400" kern="0" dirty="0">
                <a:solidFill>
                  <a:srgbClr val="000000"/>
                </a:solidFill>
                <a:latin typeface="Arial Narrow" panose="020B0606020202030204" pitchFamily="34" charset="0"/>
              </a:rPr>
              <a:t>Automation can be either </a:t>
            </a:r>
            <a:r>
              <a:rPr lang="en-US" sz="2400" kern="0" dirty="0">
                <a:solidFill>
                  <a:srgbClr val="C00000"/>
                </a:solidFill>
                <a:latin typeface="Arial Narrow" panose="020B0606020202030204" pitchFamily="34" charset="0"/>
              </a:rPr>
              <a:t>hard</a:t>
            </a:r>
            <a:r>
              <a:rPr lang="en-US" sz="2400" kern="0" dirty="0">
                <a:solidFill>
                  <a:srgbClr val="000000"/>
                </a:solidFill>
                <a:latin typeface="Arial Narrow" panose="020B0606020202030204" pitchFamily="34" charset="0"/>
              </a:rPr>
              <a:t> or flexible </a:t>
            </a:r>
            <a:r>
              <a:rPr lang="en-US" sz="2400" kern="0" dirty="0">
                <a:solidFill>
                  <a:srgbClr val="C00000"/>
                </a:solidFill>
                <a:latin typeface="Arial Narrow" panose="020B0606020202030204" pitchFamily="34" charset="0"/>
              </a:rPr>
              <a:t>automation</a:t>
            </a:r>
          </a:p>
          <a:p>
            <a:pPr marL="457200" lvl="0" indent="-4572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AutoNum type="arabicParenBoth"/>
            </a:pPr>
            <a:r>
              <a:rPr lang="en-US" sz="2400" kern="0" dirty="0">
                <a:solidFill>
                  <a:srgbClr val="00B050"/>
                </a:solidFill>
                <a:latin typeface="Arial Narrow" panose="020B0606020202030204" pitchFamily="34" charset="0"/>
              </a:rPr>
              <a:t>Robotics is classify under automation.</a:t>
            </a: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7CDD63C1-49B5-4658-A617-A71BB9A30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dirty="0">
                <a:solidFill>
                  <a:srgbClr val="0070C0"/>
                </a:solidFill>
              </a:rPr>
              <a:t>                                           Introduction to Robotics</a:t>
            </a:r>
          </a:p>
        </p:txBody>
      </p:sp>
    </p:spTree>
    <p:extLst>
      <p:ext uri="{BB962C8B-B14F-4D97-AF65-F5344CB8AC3E}">
        <p14:creationId xmlns:p14="http://schemas.microsoft.com/office/powerpoint/2010/main" val="1907805374"/>
      </p:ext>
    </p:extLst>
  </p:cSld>
  <p:clrMapOvr>
    <a:masterClrMapping/>
  </p:clrMapOvr>
  <p:transition>
    <p:pull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65667"/>
            <a:ext cx="9144000" cy="616373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History of robotics</a:t>
            </a:r>
          </a:p>
          <a:p>
            <a:pPr marL="0" indent="0">
              <a:buNone/>
            </a:pPr>
            <a:endParaRPr lang="en-US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15400" y="6629400"/>
            <a:ext cx="241610" cy="762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9</a:t>
            </a:fld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3DF64A-F084-4198-A940-01870848431F}"/>
              </a:ext>
            </a:extLst>
          </p:cNvPr>
          <p:cNvSpPr/>
          <p:nvPr/>
        </p:nvSpPr>
        <p:spPr>
          <a:xfrm>
            <a:off x="0" y="465667"/>
            <a:ext cx="9144000" cy="2460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342900" lvl="0" indent="-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lv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</a:pPr>
            <a:endParaRPr lang="en-US" sz="2400" kern="0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7CDD63C1-49B5-4658-A617-A71BB9A30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34"/>
            <a:ext cx="9144000" cy="388434"/>
          </a:xfrm>
          <a:ln w="28575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sz="2400" dirty="0">
                <a:solidFill>
                  <a:srgbClr val="0070C0"/>
                </a:solidFill>
              </a:rPr>
              <a:t>                                           Introduction to Robotics</a:t>
            </a: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62C93892-06D8-4428-A84A-878247BBF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606231"/>
              </p:ext>
            </p:extLst>
          </p:nvPr>
        </p:nvGraphicFramePr>
        <p:xfrm>
          <a:off x="167308" y="928215"/>
          <a:ext cx="8748091" cy="5829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692">
                  <a:extLst>
                    <a:ext uri="{9D8B030D-6E8A-4147-A177-3AD203B41FA5}">
                      <a16:colId xmlns:a16="http://schemas.microsoft.com/office/drawing/2014/main" val="362958299"/>
                    </a:ext>
                  </a:extLst>
                </a:gridCol>
                <a:gridCol w="7772399">
                  <a:extLst>
                    <a:ext uri="{9D8B030D-6E8A-4147-A177-3AD203B41FA5}">
                      <a16:colId xmlns:a16="http://schemas.microsoft.com/office/drawing/2014/main" val="1813065847"/>
                    </a:ext>
                  </a:extLst>
                </a:gridCol>
              </a:tblGrid>
              <a:tr h="49644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 Narrow" panose="020B0606020202030204" pitchFamily="34" charset="0"/>
                        </a:rPr>
                        <a:t>Year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 Narrow" panose="020B0606020202030204" pitchFamily="34" charset="0"/>
                        </a:rPr>
                        <a:t>Event and Development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537450"/>
                  </a:ext>
                </a:extLst>
              </a:tr>
              <a:tr h="1107174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 Narrow" panose="020B0606020202030204" pitchFamily="34" charset="0"/>
                        </a:rPr>
                        <a:t>1954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the first patent on the manipulator was filed by</a:t>
                      </a:r>
                      <a:br>
                        <a:rPr lang="en-US" sz="2000" b="0" i="0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</a:br>
                      <a:r>
                        <a:rPr lang="en-US" sz="2000" b="0" i="0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George </a:t>
                      </a:r>
                      <a:r>
                        <a:rPr lang="en-US" sz="2000" b="0" i="0" kern="1200" dirty="0" err="1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Devol</a:t>
                      </a:r>
                      <a:r>
                        <a:rPr lang="en-US" sz="2000" b="0" i="0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 and he is known as the father of robot.</a:t>
                      </a:r>
                      <a:r>
                        <a:rPr lang="en-US" sz="2000" dirty="0">
                          <a:latin typeface="Arial Narrow" panose="020B0606020202030204" pitchFamily="34" charset="0"/>
                        </a:rPr>
                        <a:t> </a:t>
                      </a:r>
                      <a:br>
                        <a:rPr lang="en-US" sz="2000" dirty="0">
                          <a:latin typeface="Arial Narrow" panose="020B0606020202030204" pitchFamily="34" charset="0"/>
                        </a:rPr>
                      </a:b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571584"/>
                  </a:ext>
                </a:extLst>
              </a:tr>
              <a:tr h="1107174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 Narrow" panose="020B0606020202030204" pitchFamily="34" charset="0"/>
                        </a:rPr>
                        <a:t>1956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Joseph </a:t>
                      </a:r>
                      <a:r>
                        <a:rPr lang="en-US" sz="2000" b="0" i="0" kern="1200" dirty="0" err="1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Engelberger</a:t>
                      </a:r>
                      <a:r>
                        <a:rPr lang="en-US" sz="2000" b="0" i="0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started the first robotics company, and the name of the company is </a:t>
                      </a:r>
                      <a:r>
                        <a:rPr lang="en-US" sz="2000" b="0" i="0" kern="1200" dirty="0" err="1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Unimate</a:t>
                      </a:r>
                      <a:r>
                        <a:rPr lang="en-US" sz="2000" dirty="0">
                          <a:latin typeface="Arial Narrow" panose="020B0606020202030204" pitchFamily="34" charset="0"/>
                        </a:rPr>
                        <a:t> </a:t>
                      </a:r>
                      <a:br>
                        <a:rPr lang="en-US" sz="2000" dirty="0">
                          <a:latin typeface="Arial Narrow" panose="020B0606020202030204" pitchFamily="34" charset="0"/>
                        </a:rPr>
                      </a:b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9838303"/>
                  </a:ext>
                </a:extLst>
              </a:tr>
              <a:tr h="1107174"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1962</a:t>
                      </a: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General Motors used the manipulator, the name of the manipulator is</a:t>
                      </a:r>
                      <a:br>
                        <a:rPr lang="en-US" sz="2000" b="0" i="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</a:br>
                      <a:r>
                        <a:rPr lang="en-US" sz="2000" b="0" i="0" dirty="0" err="1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Unimate</a:t>
                      </a:r>
                      <a:r>
                        <a:rPr lang="en-US" sz="2000" b="0" i="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, and this particular robot was used in die-casting application.</a:t>
                      </a:r>
                      <a:r>
                        <a:rPr lang="en-US" sz="2000" dirty="0">
                          <a:latin typeface="Arial Narrow" panose="020B0606020202030204" pitchFamily="34" charset="0"/>
                        </a:rPr>
                        <a:t> </a:t>
                      </a:r>
                      <a:br>
                        <a:rPr lang="en-US" sz="2000" dirty="0">
                          <a:latin typeface="Arial Narrow" panose="020B0606020202030204" pitchFamily="34" charset="0"/>
                        </a:rPr>
                      </a:b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629966"/>
                  </a:ext>
                </a:extLst>
              </a:tr>
              <a:tr h="682828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 Narrow" panose="020B0606020202030204" pitchFamily="34" charset="0"/>
                        </a:rPr>
                        <a:t>1967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General Electric </a:t>
                      </a:r>
                      <a:r>
                        <a:rPr lang="en-US" sz="2000" b="0" i="0" kern="1200" dirty="0" err="1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coperation</a:t>
                      </a:r>
                      <a:r>
                        <a:rPr lang="en-US" sz="2000" b="0" i="0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made one 4-legged robot vehicle,</a:t>
                      </a:r>
                      <a:r>
                        <a:rPr lang="en-US" sz="2000" dirty="0">
                          <a:latin typeface="Arial Narrow" panose="020B0606020202030204" pitchFamily="34" charset="0"/>
                        </a:rPr>
                        <a:t> </a:t>
                      </a:r>
                      <a:br>
                        <a:rPr lang="en-US" sz="2000" dirty="0">
                          <a:latin typeface="Arial Narrow" panose="020B0606020202030204" pitchFamily="34" charset="0"/>
                        </a:rPr>
                      </a:b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972397"/>
                  </a:ext>
                </a:extLst>
              </a:tr>
              <a:tr h="1276592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 Narrow" panose="020B0606020202030204" pitchFamily="34" charset="0"/>
                        </a:rPr>
                        <a:t>1969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 Narrow" panose="020B0606020202030204" pitchFamily="34" charset="0"/>
                        </a:rPr>
                        <a:t>SAM was built by the NASA, USA</a:t>
                      </a:r>
                    </a:p>
                    <a:p>
                      <a:r>
                        <a:rPr lang="en-US" sz="2000" dirty="0" err="1">
                          <a:latin typeface="Arial Narrow" panose="020B0606020202030204" pitchFamily="34" charset="0"/>
                        </a:rPr>
                        <a:t>Shakey</a:t>
                      </a:r>
                      <a:r>
                        <a:rPr lang="en-US" sz="2000" dirty="0">
                          <a:latin typeface="Arial Narrow" panose="020B0606020202030204" pitchFamily="34" charset="0"/>
                        </a:rPr>
                        <a:t> is an intelligent mobile robot was built by SRI</a:t>
                      </a:r>
                    </a:p>
                    <a:p>
                      <a:r>
                        <a:rPr lang="en-US" sz="2000" b="0" i="0" kern="1200" dirty="0" err="1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Shakey</a:t>
                      </a:r>
                      <a:r>
                        <a:rPr lang="en-US" sz="2000" b="0" i="0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was the first mobile robot that know and react to its own action.</a:t>
                      </a:r>
                      <a:r>
                        <a:rPr lang="en-US" sz="2000" dirty="0">
                          <a:latin typeface="Arial Narrow" panose="020B0606020202030204" pitchFamily="34" charset="0"/>
                        </a:rPr>
                        <a:t> </a:t>
                      </a:r>
                      <a:br>
                        <a:rPr lang="en-US" sz="2000" dirty="0">
                          <a:latin typeface="Arial Narrow" panose="020B0606020202030204" pitchFamily="34" charset="0"/>
                        </a:rPr>
                      </a:br>
                      <a:endParaRPr lang="en-US" sz="2000" dirty="0">
                        <a:latin typeface="Arial Narrow" panose="020B0606020202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869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672506"/>
      </p:ext>
    </p:extLst>
  </p:cSld>
  <p:clrMapOvr>
    <a:masterClrMapping/>
  </p:clrMapOvr>
  <p:transition>
    <p:pull dir="ld"/>
  </p:transition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تصميم افتراضي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15 - Copy</Template>
  <TotalTime>6141</TotalTime>
  <Words>1153</Words>
  <Application>Microsoft Office PowerPoint</Application>
  <PresentationFormat>On-screen Show (4:3)</PresentationFormat>
  <Paragraphs>207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Agency FB</vt:lpstr>
      <vt:lpstr>Arial Narrow</vt:lpstr>
      <vt:lpstr>Calibri</vt:lpstr>
      <vt:lpstr>Sylfaen</vt:lpstr>
      <vt:lpstr>Times New Roman</vt:lpstr>
      <vt:lpstr>Wingdings</vt:lpstr>
      <vt:lpstr>تصميم افتراضي</vt:lpstr>
      <vt:lpstr>  </vt:lpstr>
      <vt:lpstr>                                        Introduction Robotics</vt:lpstr>
      <vt:lpstr>                                              Introduction Robotics</vt:lpstr>
      <vt:lpstr>                                            Introduction Robotics</vt:lpstr>
      <vt:lpstr>PowerPoint Presentation</vt:lpstr>
      <vt:lpstr>                                           Introduction to Robotics</vt:lpstr>
      <vt:lpstr>                                           Introduction to Robotics</vt:lpstr>
      <vt:lpstr>                                           Introduction to Robotics</vt:lpstr>
      <vt:lpstr>                                           Introduction to Robotics</vt:lpstr>
      <vt:lpstr>                                           Introduction to Robotics</vt:lpstr>
      <vt:lpstr>                                           Introduction to Robotics</vt:lpstr>
      <vt:lpstr>                                           Introduction to Robotics</vt:lpstr>
      <vt:lpstr>                                           Introduction to Robotics</vt:lpstr>
      <vt:lpstr>                                           Introduction to Robotics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DirectTorqueControl</dc:title>
  <dc:creator>tesfaye</dc:creator>
  <cp:lastModifiedBy>Tesfaye Meberate</cp:lastModifiedBy>
  <cp:revision>525</cp:revision>
  <cp:lastPrinted>2019-10-16T12:42:36Z</cp:lastPrinted>
  <dcterms:created xsi:type="dcterms:W3CDTF">2014-02-07T04:46:33Z</dcterms:created>
  <dcterms:modified xsi:type="dcterms:W3CDTF">2020-03-08T13:13:43Z</dcterms:modified>
</cp:coreProperties>
</file>