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5"/>
  </p:notesMasterIdLst>
  <p:sldIdLst>
    <p:sldId id="31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311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8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15.wmf"/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0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2C58891-1A58-44AF-AE67-9C19091AB8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6CAE8F-810A-40E7-9B69-727D844880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738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9CE28-F034-4169-A658-159AAFD9DE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870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E069B-D6DF-44AE-93CF-67E187D1AA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916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21B60-7F7A-4D71-A351-AF7A517AEC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14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9B1DC-E749-4AA4-A033-1012E7D1A7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408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FBAD9-5D43-4E61-ABB2-9ECDEF78AA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934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BB234-8F56-4B65-9E54-B1B154AA0D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489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736CC-7AB3-4DC9-BE2A-E1B85C805E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89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449B2-5C7D-4DDB-A2A6-B2CD4571A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31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35B8-8D88-4614-9188-FBC8B370D0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4672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784B1-695E-4A70-92A1-CFA169891F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29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ADD50-3016-41C1-852C-1108A6F32A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208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+mn-lt"/>
              </a:defRPr>
            </a:lvl1pPr>
          </a:lstStyle>
          <a:p>
            <a:pPr>
              <a:defRPr/>
            </a:pPr>
            <a:fld id="{AA30AD8C-F70F-4978-848C-8E3A518528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6.emf"/><Relationship Id="rId9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0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7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8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4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42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4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44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45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46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47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48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49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50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5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52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54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56.jpeg"/><Relationship Id="rId4" Type="http://schemas.openxmlformats.org/officeDocument/2006/relationships/image" Target="../media/image5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1600" y="2192337"/>
            <a:ext cx="7772400" cy="3940176"/>
          </a:xfrm>
        </p:spPr>
        <p:txBody>
          <a:bodyPr/>
          <a:lstStyle/>
          <a:p>
            <a:pPr eaLnBrk="1" hangingPunct="1"/>
            <a:endParaRPr lang="en-US" altLang="en-US" sz="2100" dirty="0" smtClean="0"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ACTUATORS AND DRIVE </a:t>
            </a:r>
            <a:r>
              <a:rPr lang="en-US" alt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SYSTEMS</a:t>
            </a: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Industrial Automation and Introduction to Robotics</a:t>
            </a:r>
          </a:p>
          <a:p>
            <a:pPr marL="0" indent="0" algn="ctr">
              <a:buNone/>
            </a:pPr>
            <a:r>
              <a:rPr lang="en-US" sz="1800" dirty="0" smtClean="0"/>
              <a:t>Tesfaye M.</a:t>
            </a: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Industrial Control Engineering , SECE, </a:t>
            </a:r>
            <a:r>
              <a:rPr lang="en-US" sz="1800" dirty="0" err="1" smtClean="0">
                <a:solidFill>
                  <a:srgbClr val="C00000"/>
                </a:solidFill>
              </a:rPr>
              <a:t>DMiT</a:t>
            </a:r>
            <a:r>
              <a:rPr lang="en-US" sz="1800" dirty="0" smtClean="0">
                <a:solidFill>
                  <a:srgbClr val="C00000"/>
                </a:solidFill>
              </a:rPr>
              <a:t>.</a:t>
            </a:r>
          </a:p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en-US" altLang="en-US" sz="2100" dirty="0" smtClean="0">
              <a:latin typeface="Times New Roman" panose="02020603050405020304" pitchFamily="18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914400" y="1524000"/>
            <a:ext cx="7772400" cy="437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92150" indent="-347663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87425" indent="-293688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81113" indent="-2921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98613" indent="-315913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558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130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9702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27413" indent="-3159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dirty="0">
              <a:latin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490" y="152400"/>
            <a:ext cx="6210300" cy="16954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Hydraulic Actuators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Powerful systems. The force developed is: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 rotary systems, the torque is: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 flow rate needed is: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366" name="Object 4"/>
          <p:cNvGraphicFramePr>
            <a:graphicFrameLocks noChangeAspect="1"/>
          </p:cNvGraphicFramePr>
          <p:nvPr/>
        </p:nvGraphicFramePr>
        <p:xfrm>
          <a:off x="1676400" y="2286000"/>
          <a:ext cx="15240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Equation" r:id="rId3" imgW="634725" imgH="203112" progId="Equation.DSMT4">
                  <p:embed/>
                </p:oleObj>
              </mc:Choice>
              <mc:Fallback>
                <p:oleObj name="Equation" r:id="rId3" imgW="634725" imgH="20311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286000"/>
                        <a:ext cx="152400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3071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368" name="Object 6"/>
          <p:cNvGraphicFramePr>
            <a:graphicFrameLocks noChangeAspect="1"/>
          </p:cNvGraphicFramePr>
          <p:nvPr/>
        </p:nvGraphicFramePr>
        <p:xfrm>
          <a:off x="1676400" y="3276600"/>
          <a:ext cx="6096000" cy="131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Equation" r:id="rId5" imgW="3302000" imgH="711200" progId="Equation.DSMT4">
                  <p:embed/>
                </p:oleObj>
              </mc:Choice>
              <mc:Fallback>
                <p:oleObj name="Equation" r:id="rId5" imgW="3302000" imgH="711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276600"/>
                        <a:ext cx="6096000" cy="131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5370" name="Object 8"/>
          <p:cNvGraphicFramePr>
            <a:graphicFrameLocks noChangeAspect="1"/>
          </p:cNvGraphicFramePr>
          <p:nvPr/>
        </p:nvGraphicFramePr>
        <p:xfrm>
          <a:off x="1752600" y="5334000"/>
          <a:ext cx="3429000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Equation" r:id="rId7" imgW="1879600" imgH="419100" progId="Equation.DSMT4">
                  <p:embed/>
                </p:oleObj>
              </mc:Choice>
              <mc:Fallback>
                <p:oleObj name="Equation" r:id="rId7" imgW="1879600" imgH="4191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334000"/>
                        <a:ext cx="3429000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Components of Hydraulic Systems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 hydraulic system consists of: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Hydraulic linear or rotary actuator.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Hydraulic pump.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Electric motor or an engine.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Cooling system.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Reservoir.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Accumulators. 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Servovalves.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Check-valves. 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Holding valves.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Connecting hoses.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Filtering system.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Sensors.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Schematic of a Hydraulic System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7415" name="Object 6"/>
          <p:cNvGraphicFramePr>
            <a:graphicFrameLocks noChangeAspect="1"/>
          </p:cNvGraphicFramePr>
          <p:nvPr/>
        </p:nvGraphicFramePr>
        <p:xfrm>
          <a:off x="304800" y="2133600"/>
          <a:ext cx="8077200" cy="327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7" name="VISIO" r:id="rId3" imgW="5051984" imgH="2049046" progId="Visio.Drawing.6">
                  <p:embed/>
                </p:oleObj>
              </mc:Choice>
              <mc:Fallback>
                <p:oleObj name="VISIO" r:id="rId3" imgW="5051984" imgH="2049046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33600"/>
                        <a:ext cx="8077200" cy="3271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Pneumatic Devices</a:t>
            </a:r>
            <a:endParaRPr lang="en-US" altLang="en-US" sz="2800" smtClean="0">
              <a:latin typeface="Times New Roman" panose="02020603050405020304" pitchFamily="18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Very similar to hydraulic systems. 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Pressurized air is used.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Lower working pressures mean lower power-to-weight ratio.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Air is compressible; hard to control.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Used for insertion purposes and ½-DOF actuation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 Simple, rugged, inexpensive, safe.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Leakage is not a problem even in clean room.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Electric Motors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600200"/>
            <a:ext cx="7772400" cy="4419600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There are many types of electric motors.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AC, DC, Stepper motors, direct drive motors, brushless DC motors are discussed here.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Electromotive Force (emf) concept: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In the presence of a magnetic field, a conductor carrying a current experiences a force.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In the presence of a changing magnetic field or when a conductor crosses a field, a voltage is induced in it (called back-emf).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z="2000" smtClean="0">
              <a:latin typeface="Times New Roman" panose="02020603050405020304" pitchFamily="18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0" y="277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9463" name="Object 6"/>
          <p:cNvGraphicFramePr>
            <a:graphicFrameLocks noChangeAspect="1"/>
          </p:cNvGraphicFramePr>
          <p:nvPr/>
        </p:nvGraphicFramePr>
        <p:xfrm>
          <a:off x="1447800" y="4648200"/>
          <a:ext cx="66294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VISIO" r:id="rId3" imgW="4602429" imgH="1302373" progId="Visio.Drawing.6">
                  <p:embed/>
                </p:oleObj>
              </mc:Choice>
              <mc:Fallback>
                <p:oleObj name="VISIO" r:id="rId3" imgW="4602429" imgH="1302373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648200"/>
                        <a:ext cx="66294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Fundamental Differences between AC and DC-Type Motors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Speed control</a:t>
            </a:r>
          </a:p>
          <a:p>
            <a:pPr lvl="1" eaLnBrk="1" hangingPunct="1"/>
            <a:r>
              <a:rPr lang="en-US" altLang="en-US" smtClean="0">
                <a:latin typeface="Times New Roman" panose="02020603050405020304" pitchFamily="18" charset="0"/>
              </a:rPr>
              <a:t>DC motor speed can be controlled by changing voltage (or current).</a:t>
            </a:r>
          </a:p>
          <a:p>
            <a:pPr lvl="1" eaLnBrk="1" hangingPunct="1"/>
            <a:r>
              <a:rPr lang="en-US" altLang="en-US" smtClean="0">
                <a:latin typeface="Times New Roman" panose="02020603050405020304" pitchFamily="18" charset="0"/>
              </a:rPr>
              <a:t>AC motor speed is a function of line frequency.</a:t>
            </a:r>
          </a:p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Brushed versus brushless</a:t>
            </a:r>
          </a:p>
          <a:p>
            <a:pPr lvl="1" eaLnBrk="1" hangingPunct="1"/>
            <a:r>
              <a:rPr lang="en-US" altLang="en-US" smtClean="0">
                <a:latin typeface="Times New Roman" panose="02020603050405020304" pitchFamily="18" charset="0"/>
              </a:rPr>
              <a:t>Brushless motors are simpler and last longer</a:t>
            </a:r>
          </a:p>
          <a:p>
            <a:pPr eaLnBrk="1" hangingPunct="1"/>
            <a:r>
              <a:rPr lang="en-US" altLang="en-US" smtClean="0">
                <a:latin typeface="Times New Roman" panose="02020603050405020304" pitchFamily="18" charset="0"/>
              </a:rPr>
              <a:t>Heat dissipation</a:t>
            </a:r>
          </a:p>
          <a:p>
            <a:pPr lvl="1" eaLnBrk="1" hangingPunct="1"/>
            <a:r>
              <a:rPr lang="en-US" altLang="en-US" smtClean="0">
                <a:latin typeface="Times New Roman" panose="02020603050405020304" pitchFamily="18" charset="0"/>
              </a:rPr>
              <a:t>AC-type motors dissipate heat more efficiently</a:t>
            </a:r>
          </a:p>
          <a:p>
            <a:pPr lvl="1" eaLnBrk="1" hangingPunct="1"/>
            <a:r>
              <a:rPr lang="en-US" altLang="en-US" smtClean="0">
                <a:latin typeface="Times New Roman" panose="02020603050405020304" pitchFamily="18" charset="0"/>
              </a:rPr>
              <a:t>They can work with higher currents without damage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Heat Dissipation Path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 a DC-type motor heat is generated in the rotor.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Heat must pass through the air gap, permanent magnets, body of the motor.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 an AC-type motor, heat is generated in the stators.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Heat must pass through the magnets, and body of the motor.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0" y="2732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1511" name="Object 6"/>
          <p:cNvGraphicFramePr>
            <a:graphicFrameLocks noChangeAspect="1"/>
          </p:cNvGraphicFramePr>
          <p:nvPr/>
        </p:nvGraphicFramePr>
        <p:xfrm>
          <a:off x="762000" y="3810000"/>
          <a:ext cx="7696200" cy="222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VISIO" r:id="rId3" imgW="4824563" imgH="1393661" progId="Visio.Drawing.6">
                  <p:embed/>
                </p:oleObj>
              </mc:Choice>
              <mc:Fallback>
                <p:oleObj name="VISIO" r:id="rId3" imgW="4824563" imgH="1393661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810000"/>
                        <a:ext cx="7696200" cy="222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Heat Generation in Motors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Heat generation is a function of the following parameters: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basic heat generated in the winding.</a:t>
            </a: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As the winding heats up, resistance increases, further increasing heat generation.</a:t>
            </a: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2534" name="Object 4"/>
          <p:cNvGraphicFramePr>
            <a:graphicFrameLocks noChangeAspect="1"/>
          </p:cNvGraphicFramePr>
          <p:nvPr/>
        </p:nvGraphicFramePr>
        <p:xfrm>
          <a:off x="1828800" y="2514600"/>
          <a:ext cx="28194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Equation" r:id="rId3" imgW="1282700" imgH="457200" progId="Equation.DSMT4">
                  <p:embed/>
                </p:oleObj>
              </mc:Choice>
              <mc:Fallback>
                <p:oleObj name="Equation" r:id="rId3" imgW="12827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14600"/>
                        <a:ext cx="2819400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2536" name="Object 6"/>
          <p:cNvGraphicFramePr>
            <a:graphicFrameLocks noChangeAspect="1"/>
          </p:cNvGraphicFramePr>
          <p:nvPr/>
        </p:nvGraphicFramePr>
        <p:xfrm>
          <a:off x="1676400" y="4419600"/>
          <a:ext cx="411480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0" name="Equation" r:id="rId5" imgW="1778000" imgH="241300" progId="Equation.DSMT4">
                  <p:embed/>
                </p:oleObj>
              </mc:Choice>
              <mc:Fallback>
                <p:oleObj name="Equation" r:id="rId5" imgW="1778000" imgH="2413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419600"/>
                        <a:ext cx="4114800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Heat Generation in Motors: Cont.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strength of the magnetic flux is negatively affected by heat, reducing the torque and requiring additional current. </a:t>
            </a: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/>
          </a:p>
          <a:p>
            <a:pPr eaLnBrk="1" hangingPunct="1"/>
            <a:endParaRPr lang="en-US" altLang="en-US" sz="2000" smtClean="0"/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Heat dissipation increases as temperature rises.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1676400" y="2590800"/>
          <a:ext cx="43434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3" name="Equation" r:id="rId3" imgW="1803400" imgH="241300" progId="Equation.DSMT4">
                  <p:embed/>
                </p:oleObj>
              </mc:Choice>
              <mc:Fallback>
                <p:oleObj name="Equation" r:id="rId3" imgW="18034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590800"/>
                        <a:ext cx="434340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3560" name="Object 6"/>
          <p:cNvGraphicFramePr>
            <a:graphicFrameLocks noChangeAspect="1"/>
          </p:cNvGraphicFramePr>
          <p:nvPr/>
        </p:nvGraphicFramePr>
        <p:xfrm>
          <a:off x="1676400" y="4114800"/>
          <a:ext cx="571500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4" name="Equation" r:id="rId5" imgW="2120900" imgH="241300" progId="Equation.DSMT4">
                  <p:embed/>
                </p:oleObj>
              </mc:Choice>
              <mc:Fallback>
                <p:oleObj name="Equation" r:id="rId5" imgW="2120900" imgH="2413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4114800"/>
                        <a:ext cx="571500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DC Motors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Are very common in industry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They are reliable, sturdy, and relatively powerful.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 stator is a set of permanent magnets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Rotor carries the current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Brushes and commutators are used to change the polarity for continued rotation.</a:t>
            </a:r>
          </a:p>
        </p:txBody>
      </p:sp>
      <p:pic>
        <p:nvPicPr>
          <p:cNvPr id="24581" name="Picture 4" descr="IMG_524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973513"/>
            <a:ext cx="3143250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5" descr="IMG_5234"/>
          <p:cNvPicPr>
            <a:picLocks noChangeAspect="1" noChangeArrowheads="1"/>
          </p:cNvPicPr>
          <p:nvPr/>
        </p:nvPicPr>
        <p:blipFill>
          <a:blip r:embed="rId3">
            <a:lum bright="-6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365625"/>
            <a:ext cx="252095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Introduction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>
                <a:latin typeface="Times New Roman" panose="02020603050405020304" pitchFamily="18" charset="0"/>
              </a:rPr>
              <a:t>The following types of actuators will be discussed: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Electric motors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Servomotors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Stepper motors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Direct drive electric motors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Hydraulic actuators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Pneumatic actuators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Novelty actuators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Other issues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DC Motors: Cont.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600200"/>
            <a:ext cx="7772400" cy="4532313"/>
          </a:xfrm>
        </p:spPr>
        <p:txBody>
          <a:bodyPr/>
          <a:lstStyle/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governing equation for DC motors is</a:t>
            </a:r>
          </a:p>
          <a:p>
            <a:pPr marL="571500" indent="-571500"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marL="571500" indent="-571500"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output power of the motor is zero when 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n-US" sz="2000" smtClean="0">
                <a:latin typeface="Times New Roman" panose="02020603050405020304" pitchFamily="18" charset="0"/>
              </a:rPr>
              <a:t>	1. The angular velocity of the motor (at stall condition)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n-US" sz="2000" smtClean="0">
                <a:latin typeface="Times New Roman" panose="02020603050405020304" pitchFamily="18" charset="0"/>
              </a:rPr>
              <a:t>	2. The torque is zero (at maximum speed)</a:t>
            </a:r>
          </a:p>
          <a:p>
            <a:pPr marL="571500" indent="-571500"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marL="571500" indent="-571500" eaLnBrk="1" hangingPunct="1"/>
            <a:endParaRPr lang="en-US" altLang="en-US" sz="2000" smtClean="0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5606" name="Object 5"/>
          <p:cNvGraphicFramePr>
            <a:graphicFrameLocks noChangeAspect="1"/>
          </p:cNvGraphicFramePr>
          <p:nvPr/>
        </p:nvGraphicFramePr>
        <p:xfrm>
          <a:off x="6248400" y="1981200"/>
          <a:ext cx="1981200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Equation" r:id="rId3" imgW="1002865" imgH="418918" progId="Equation.DSMT4">
                  <p:embed/>
                </p:oleObj>
              </mc:Choice>
              <mc:Fallback>
                <p:oleObj name="Equation" r:id="rId3" imgW="1002865" imgH="418918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81200"/>
                        <a:ext cx="1981200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0" y="271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8" name="Rectangle 10"/>
          <p:cNvSpPr>
            <a:spLocks noChangeArrowheads="1"/>
          </p:cNvSpPr>
          <p:nvPr/>
        </p:nvSpPr>
        <p:spPr bwMode="auto">
          <a:xfrm>
            <a:off x="0" y="23479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2895600" y="3657600"/>
          <a:ext cx="5638800" cy="264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VISIO" r:id="rId5" imgW="4600440" imgH="2162160" progId="Visio.Drawing.6">
                  <p:embed/>
                </p:oleObj>
              </mc:Choice>
              <mc:Fallback>
                <p:oleObj name="VISIO" r:id="rId5" imgW="4600440" imgH="2162160" progId="Visio.Drawing.6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657600"/>
                        <a:ext cx="5638800" cy="2649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7543800" cy="6019800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Low Inertia DC Motors</a:t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2800" b="0" smtClean="0">
                <a:latin typeface="Times New Roman" panose="02020603050405020304" pitchFamily="18" charset="0"/>
              </a:rPr>
              <a:t/>
            </a:r>
            <a:br>
              <a:rPr lang="en-US" altLang="en-US" sz="2800" b="0" smtClean="0">
                <a:latin typeface="Times New Roman" panose="02020603050405020304" pitchFamily="18" charset="0"/>
              </a:rPr>
            </a:br>
            <a:r>
              <a:rPr lang="en-US" altLang="en-US" sz="1200" b="0" smtClean="0">
                <a:latin typeface="Times New Roman" panose="02020603050405020304" pitchFamily="18" charset="0"/>
              </a:rPr>
              <a:t>Pictures courtesy of Automation Source Technologies and Printed Motor Works Ltd, UK</a:t>
            </a:r>
            <a:endParaRPr lang="en-US" altLang="en-US" sz="2800" b="0" smtClean="0">
              <a:latin typeface="Times New Roman" panose="02020603050405020304" pitchFamily="18" charset="0"/>
            </a:endParaRPr>
          </a:p>
        </p:txBody>
      </p:sp>
      <p:pic>
        <p:nvPicPr>
          <p:cNvPr id="26628" name="Picture 4" descr="IMG_5240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1000" y="1600200"/>
            <a:ext cx="3408363" cy="1728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00475"/>
            <a:ext cx="396240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8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153670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Frameles</a:t>
            </a:r>
            <a:r>
              <a:rPr lang="en-US" altLang="en-US" sz="3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altLang="en-US" sz="3000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Motors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 motors can be directly integrated into the structure of the joint. Similar gear reduction can be used for proper rotational speed and torque requirements.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Maxon Precision Motors.</a:t>
            </a:r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200400"/>
            <a:ext cx="4343400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AC Motors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rotor is permanent magnet or a cage 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stator houses the windings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No brushes or commutators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Changing flux is provided by the AC current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Speed is a function of line frequency (in synchronous motors)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Can dissipate heat more favorably than DC motors; more powerful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Reversible AC motors work with center-tapping as shown.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8678" name="Object 4"/>
          <p:cNvGraphicFramePr>
            <a:graphicFrameLocks noChangeAspect="1"/>
          </p:cNvGraphicFramePr>
          <p:nvPr/>
        </p:nvGraphicFramePr>
        <p:xfrm>
          <a:off x="3124200" y="4495800"/>
          <a:ext cx="5562600" cy="134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VISIO" r:id="rId3" imgW="4600440" imgH="1114560" progId="Visio.Drawing.6">
                  <p:embed/>
                </p:oleObj>
              </mc:Choice>
              <mc:Fallback>
                <p:oleObj name="VISIO" r:id="rId3" imgW="4600440" imgH="11145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4495800"/>
                        <a:ext cx="5562600" cy="1347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79" name="Picture 6"/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0"/>
            <a:ext cx="2219325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Brushless DC Motors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49375"/>
            <a:ext cx="7772400" cy="4554538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A hybrid between AC motors and DC motors.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Three sets of electromagnets used, 120 degrees apart.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Rotor is permanent magnet with multiple poles.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Feedback is necessary to electronically switch the direction of the current.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Each coil is energized when the rotor reaches a specific location.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location is sensed by Hall-effect sensors or similar.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Speed can be controlled, a DC motor, but behaves like an AC motor.</a:t>
            </a:r>
          </a:p>
        </p:txBody>
      </p:sp>
      <p:pic>
        <p:nvPicPr>
          <p:cNvPr id="29701" name="Picture 5" descr="IMG_522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267200"/>
            <a:ext cx="268605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4" descr="IMG_5244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267200"/>
            <a:ext cx="2590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4" name="Rectangle 7"/>
          <p:cNvSpPr>
            <a:spLocks noChangeArrowheads="1"/>
          </p:cNvSpPr>
          <p:nvPr/>
        </p:nvSpPr>
        <p:spPr bwMode="auto">
          <a:xfrm>
            <a:off x="4457700" y="2009775"/>
            <a:ext cx="227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Direct Drive Electric Motors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Very similar in construction to brushless DC or stepper motors. 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They deliver a very large torque at very low speeds with very high resolution.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 voice coil may be used as a direct drive actuator for low torque but high resolution applications. </a:t>
            </a:r>
          </a:p>
        </p:txBody>
      </p:sp>
      <p:pic>
        <p:nvPicPr>
          <p:cNvPr id="30725" name="Picture 4" descr="IMG_5241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1910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Servomotors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As speed of the rotor increases so does back-emf at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At nominal no-load speed the back-emf current is equal to the supplied current.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When a load is applied the speed decreases to reduce back-emf current, therefore creating a net torque. 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 servomotors, the speed is measured and voltage (current) is adjusted to achieve the desired speed.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Feedback is also used to measure rotational position and stop the motor when destination is reached.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1750" name="Object 4"/>
          <p:cNvGraphicFramePr>
            <a:graphicFrameLocks noChangeAspect="1"/>
          </p:cNvGraphicFramePr>
          <p:nvPr/>
        </p:nvGraphicFramePr>
        <p:xfrm>
          <a:off x="1676400" y="2170113"/>
          <a:ext cx="1295400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2" name="Equation" r:id="rId3" imgW="596900" imgH="228600" progId="Equation.DSMT4">
                  <p:embed/>
                </p:oleObj>
              </mc:Choice>
              <mc:Fallback>
                <p:oleObj name="Equation" r:id="rId3" imgW="59690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170113"/>
                        <a:ext cx="1295400" cy="49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Servomotors: Cont.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Figures show this relationship:</a:t>
            </a: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Servomotor schematic:</a:t>
            </a:r>
          </a:p>
        </p:txBody>
      </p:sp>
      <p:graphicFrame>
        <p:nvGraphicFramePr>
          <p:cNvPr id="32773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114800" y="1371600"/>
          <a:ext cx="5181600" cy="243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3" name="VISIO" r:id="rId3" imgW="4600440" imgH="2162160" progId="Visio.Drawing.6">
                  <p:embed/>
                </p:oleObj>
              </mc:Choice>
              <mc:Fallback>
                <p:oleObj name="VISIO" r:id="rId3" imgW="4600440" imgH="216216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371600"/>
                        <a:ext cx="5181600" cy="243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5" name="Object 6"/>
          <p:cNvGraphicFramePr>
            <a:graphicFrameLocks noChangeAspect="1"/>
          </p:cNvGraphicFramePr>
          <p:nvPr/>
        </p:nvGraphicFramePr>
        <p:xfrm>
          <a:off x="914400" y="2286000"/>
          <a:ext cx="21336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4" name="Equation" r:id="rId5" imgW="1002865" imgH="418918" progId="Equation.DSMT4">
                  <p:embed/>
                </p:oleObj>
              </mc:Choice>
              <mc:Fallback>
                <p:oleObj name="Equation" r:id="rId5" imgW="1002865" imgH="418918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286000"/>
                        <a:ext cx="21336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0" y="2043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777" name="Rectangle 11"/>
          <p:cNvSpPr>
            <a:spLocks noChangeArrowheads="1"/>
          </p:cNvSpPr>
          <p:nvPr/>
        </p:nvSpPr>
        <p:spPr bwMode="auto">
          <a:xfrm>
            <a:off x="0" y="2617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457200" y="4419600"/>
          <a:ext cx="5791200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VISIO" r:id="rId7" imgW="5060390" imgH="1620359" progId="Visio.Drawing.6">
                  <p:embed/>
                </p:oleObj>
              </mc:Choice>
              <mc:Fallback>
                <p:oleObj name="VISIO" r:id="rId7" imgW="5060390" imgH="1620359" progId="Visio.Drawing.6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419600"/>
                        <a:ext cx="5791200" cy="1857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9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2000"/>
            <a:ext cx="2881313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Stepper Motors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Stepper motors are versatile, robust, and simple motors.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They require a drive circuitry, but no feedback.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Each step provides a known angle of motion.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Unless a step is missed, speed and positional control is easy.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They come in many different forms and principles of operation.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Stepper motors have soft iron or PM rotors.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Their stators house multiple windings.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Construction is similar to AC-type motors.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Stepper motors: Canstack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Principle of operation: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Full step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½ step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0" y="24463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4823" name="Object 6"/>
          <p:cNvGraphicFramePr>
            <a:graphicFrameLocks noChangeAspect="1"/>
          </p:cNvGraphicFramePr>
          <p:nvPr/>
        </p:nvGraphicFramePr>
        <p:xfrm>
          <a:off x="1066800" y="3200400"/>
          <a:ext cx="7010400" cy="272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5" name="VISIO" r:id="rId3" imgW="5051984" imgH="1962466" progId="Visio.Drawing.6">
                  <p:embed/>
                </p:oleObj>
              </mc:Choice>
              <mc:Fallback>
                <p:oleObj name="VISIO" r:id="rId3" imgW="5051984" imgH="1962466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200400"/>
                        <a:ext cx="7010400" cy="272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Characteristics of Actuating Systems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Common characteristics include: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Nominal characteristics such as power-to-weight ratio, and other specifications,</a:t>
            </a:r>
          </a:p>
          <a:p>
            <a:pPr lvl="1" eaLnBrk="1" hangingPunct="1"/>
            <a:r>
              <a:rPr lang="en-US" altLang="en-US" sz="2100" smtClean="0">
                <a:latin typeface="Times New Roman" panose="02020603050405020304" pitchFamily="18" charset="0"/>
              </a:rPr>
              <a:t>Stiffness versus compliance</a:t>
            </a:r>
            <a:r>
              <a:rPr lang="en-US" altLang="en-US" sz="2000" smtClean="0">
                <a:latin typeface="Times New Roman" panose="02020603050405020304" pitchFamily="18" charset="0"/>
              </a:rPr>
              <a:t>,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Gear reduction.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Canstack Motors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 rotor: 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Alternate N, S poles, made based on Halbach array</a:t>
            </a:r>
            <a:r>
              <a:rPr lang="en-US" altLang="en-US" sz="2400" smtClean="0"/>
              <a:t>.</a:t>
            </a:r>
          </a:p>
        </p:txBody>
      </p:sp>
      <p:pic>
        <p:nvPicPr>
          <p:cNvPr id="35845" name="Picture 4" descr="IMG_5223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505200"/>
            <a:ext cx="180498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5848" name="Object 7"/>
          <p:cNvGraphicFramePr>
            <a:graphicFrameLocks noChangeAspect="1"/>
          </p:cNvGraphicFramePr>
          <p:nvPr/>
        </p:nvGraphicFramePr>
        <p:xfrm>
          <a:off x="1524000" y="3581400"/>
          <a:ext cx="3124200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" name="VISIO" r:id="rId4" imgW="2150815" imgH="1467293" progId="Visio.Drawing.6">
                  <p:embed/>
                </p:oleObj>
              </mc:Choice>
              <mc:Fallback>
                <p:oleObj name="VISIO" r:id="rId4" imgW="2150815" imgH="1467293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581400"/>
                        <a:ext cx="3124200" cy="213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Canstack Motors: Cont.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 stator is made up of four plates with tabs (poles) staggered in 1-3-2-4 pattern as shown.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Each coils makes one of the plates all N or all S poles.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Alternate coils create alternate (rotating) flux patterns.</a:t>
            </a: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0" y="1981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6870" name="Picture 7" descr="IMG_5259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724400"/>
            <a:ext cx="14573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Rectangle 9"/>
          <p:cNvSpPr>
            <a:spLocks noChangeArrowheads="1"/>
          </p:cNvSpPr>
          <p:nvPr/>
        </p:nvSpPr>
        <p:spPr bwMode="auto">
          <a:xfrm>
            <a:off x="0" y="2135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72" name="Rectangle 10"/>
          <p:cNvSpPr>
            <a:spLocks noChangeArrowheads="1"/>
          </p:cNvSpPr>
          <p:nvPr/>
        </p:nvSpPr>
        <p:spPr bwMode="auto">
          <a:xfrm>
            <a:off x="0" y="3278188"/>
            <a:ext cx="2698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808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</a:t>
            </a:r>
            <a:endParaRPr lang="en-US" altLang="en-US">
              <a:latin typeface="Arial" panose="020B0604020202020204" pitchFamily="34" charset="0"/>
            </a:endParaRPr>
          </a:p>
        </p:txBody>
      </p:sp>
      <p:pic>
        <p:nvPicPr>
          <p:cNvPr id="36873" name="Picture 11" descr="IMG_5257"/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657600"/>
            <a:ext cx="1781175" cy="137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Rectangle 13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75" name="Rectangle 14"/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6876" name="Picture 15" descr="IMG_5256"/>
          <p:cNvPicPr>
            <a:picLocks noChangeAspect="1" noChangeArrowheads="1"/>
          </p:cNvPicPr>
          <p:nvPr/>
        </p:nvPicPr>
        <p:blipFill>
          <a:blip r:embed="rId5">
            <a:lum bright="-6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" r="2644"/>
          <a:stretch>
            <a:fillRect/>
          </a:stretch>
        </p:blipFill>
        <p:spPr bwMode="auto">
          <a:xfrm>
            <a:off x="609600" y="3429000"/>
            <a:ext cx="162401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7" name="Rectangle 17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6878" name="Object 16"/>
          <p:cNvGraphicFramePr>
            <a:graphicFrameLocks noChangeAspect="1"/>
          </p:cNvGraphicFramePr>
          <p:nvPr/>
        </p:nvGraphicFramePr>
        <p:xfrm>
          <a:off x="2438400" y="3505200"/>
          <a:ext cx="4572000" cy="154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0" name="VISIO" r:id="rId6" imgW="3258976" imgH="1106104" progId="Visio.Drawing.6">
                  <p:embed/>
                </p:oleObj>
              </mc:Choice>
              <mc:Fallback>
                <p:oleObj name="VISIO" r:id="rId6" imgW="3258976" imgH="1106104" progId="Visio.Drawing.6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505200"/>
                        <a:ext cx="4572000" cy="154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Canstack Motors: Cont.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7467600" cy="441166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During operation, two coils will be turned on in the following sequence resulting in the indicated polarities:</a:t>
            </a:r>
          </a:p>
        </p:txBody>
      </p:sp>
      <p:graphicFrame>
        <p:nvGraphicFramePr>
          <p:cNvPr id="37893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838200" y="2590800"/>
          <a:ext cx="7866063" cy="203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5" name="Document" r:id="rId3" imgW="5647839" imgH="1463752" progId="Word.Document.8">
                  <p:embed/>
                </p:oleObj>
              </mc:Choice>
              <mc:Fallback>
                <p:oleObj name="Document" r:id="rId3" imgW="5647839" imgH="1463752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590800"/>
                        <a:ext cx="7866063" cy="203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Canstack Motors: Cont.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 result is the following rotating patterns (each arc is one sequence).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Each sequence rotates the rotor one step.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18" name="Object 4"/>
          <p:cNvGraphicFramePr>
            <a:graphicFrameLocks noChangeAspect="1"/>
          </p:cNvGraphicFramePr>
          <p:nvPr/>
        </p:nvGraphicFramePr>
        <p:xfrm>
          <a:off x="1371600" y="3200400"/>
          <a:ext cx="5486400" cy="319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0" name="VISIO" r:id="rId3" imgW="5061911" imgH="2945555" progId="Visio.Drawing.6">
                  <p:embed/>
                </p:oleObj>
              </mc:Choice>
              <mc:Fallback>
                <p:oleObj name="VISIO" r:id="rId3" imgW="5061911" imgH="2945555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00400"/>
                        <a:ext cx="5486400" cy="319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Canstack Motors: Cont</a:t>
            </a:r>
            <a:r>
              <a:rPr lang="en-US" altLang="en-US" sz="2800" b="0" smtClean="0"/>
              <a:t>.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Half-stepping can be done as follows:</a:t>
            </a:r>
          </a:p>
          <a:p>
            <a:pPr eaLnBrk="1" hangingPunct="1"/>
            <a:endParaRPr lang="en-US" altLang="en-US" sz="2000" smtClean="0">
              <a:latin typeface="Times New Roman" panose="02020603050405020304" pitchFamily="18" charset="0"/>
            </a:endParaRPr>
          </a:p>
        </p:txBody>
      </p:sp>
      <p:graphicFrame>
        <p:nvGraphicFramePr>
          <p:cNvPr id="39941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692150" y="2586038"/>
          <a:ext cx="7667625" cy="246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3" name="Document" r:id="rId3" imgW="5660451" imgH="1821758" progId="Word.Document.8">
                  <p:embed/>
                </p:oleObj>
              </mc:Choice>
              <mc:Fallback>
                <p:oleObj name="Document" r:id="rId3" imgW="5660451" imgH="1821758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50" y="2586038"/>
                        <a:ext cx="7667625" cy="2468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Hybrid Stepper Motors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200" smtClean="0">
                <a:latin typeface="Times New Roman" panose="02020603050405020304" pitchFamily="18" charset="0"/>
              </a:rPr>
              <a:t>Usually made with two coils, center tapped, or two independent windings in opposite directions, each with four poles.</a:t>
            </a:r>
          </a:p>
          <a:p>
            <a:pPr eaLnBrk="1" hangingPunct="1"/>
            <a:r>
              <a:rPr lang="en-US" altLang="en-US" sz="2200" smtClean="0">
                <a:latin typeface="Times New Roman" panose="02020603050405020304" pitchFamily="18" charset="0"/>
              </a:rPr>
              <a:t>PM rotor is made of two collinear cylinders, one end is north, other end is south</a:t>
            </a:r>
          </a:p>
          <a:p>
            <a:pPr eaLnBrk="1" hangingPunct="1"/>
            <a:r>
              <a:rPr lang="en-US" altLang="en-US" sz="2200" smtClean="0">
                <a:latin typeface="Times New Roman" panose="02020603050405020304" pitchFamily="18" charset="0"/>
              </a:rPr>
              <a:t>The rotor and the stator poles are all cut to have teeth; the teeth on one half of the rotor are offset by a half tooth from the other half of the rotor.</a:t>
            </a:r>
          </a:p>
        </p:txBody>
      </p:sp>
      <p:pic>
        <p:nvPicPr>
          <p:cNvPr id="40965" name="Picture 5" descr="IMG_5267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419600"/>
            <a:ext cx="229552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4" descr="IMG_5228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19600"/>
            <a:ext cx="2286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0968" name="Rectangle 7"/>
          <p:cNvSpPr>
            <a:spLocks noChangeArrowheads="1"/>
          </p:cNvSpPr>
          <p:nvPr/>
        </p:nvSpPr>
        <p:spPr bwMode="auto">
          <a:xfrm>
            <a:off x="4457700" y="1724025"/>
            <a:ext cx="227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Hybrid Stepper Motors: Cont.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200" smtClean="0">
                <a:latin typeface="Times New Roman" panose="02020603050405020304" pitchFamily="18" charset="0"/>
              </a:rPr>
              <a:t>Calipers: Principle of work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Can measure very small distances.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Same principle is used for small step angles in a stepper motor.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1990" name="Object 4"/>
          <p:cNvGraphicFramePr>
            <a:graphicFrameLocks noChangeAspect="1"/>
          </p:cNvGraphicFramePr>
          <p:nvPr/>
        </p:nvGraphicFramePr>
        <p:xfrm>
          <a:off x="609600" y="3233738"/>
          <a:ext cx="7696200" cy="336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2" name="VISIO" r:id="rId3" imgW="5223834" imgH="2292869" progId="Visio.Drawing.6">
                  <p:embed/>
                </p:oleObj>
              </mc:Choice>
              <mc:Fallback>
                <p:oleObj name="VISIO" r:id="rId3" imgW="5223834" imgH="2292869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233738"/>
                        <a:ext cx="7696200" cy="336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Hybrid Stepper Motor: Cont.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 similar sequence of switchings as in canstack motors causes a rotating flux.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 rotor follows the flux at small angles.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Controlling how many switchings, and how fast, determines angle of rotation and speed.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24145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3014" name="Rectangle 7"/>
          <p:cNvSpPr>
            <a:spLocks noChangeArrowheads="1"/>
          </p:cNvSpPr>
          <p:nvPr/>
        </p:nvSpPr>
        <p:spPr bwMode="auto">
          <a:xfrm>
            <a:off x="0" y="2416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3015" name="Object 6"/>
          <p:cNvGraphicFramePr>
            <a:graphicFrameLocks noChangeAspect="1"/>
          </p:cNvGraphicFramePr>
          <p:nvPr/>
        </p:nvGraphicFramePr>
        <p:xfrm>
          <a:off x="1219200" y="3810000"/>
          <a:ext cx="6553200" cy="262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VISIO" r:id="rId3" imgW="5051984" imgH="2029300" progId="Visio.Drawing.6">
                  <p:embed/>
                </p:oleObj>
              </mc:Choice>
              <mc:Fallback>
                <p:oleObj name="VISIO" r:id="rId3" imgW="5051984" imgH="202930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10000"/>
                        <a:ext cx="6553200" cy="262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Unipolar, Bipolar, and Bifilar Stepper Motors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524000"/>
            <a:ext cx="7772400" cy="46085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Unipolar motors require one power source. 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Generally impossible to run in ½ steps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Motor develops full power.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Bipolar motors require power-source polarity change or two power sources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Can be run in full or ½ step modes.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Motor develops full power.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 bifilar motors, the coils are center-tapped.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One power source needed.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Can be run in full or ½ step modes.</a:t>
            </a:r>
          </a:p>
          <a:p>
            <a:pPr lvl="1"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Motor develops ½ power.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Stepper Motor Wiring Configurations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smtClean="0"/>
              <a:t> 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5062" name="Rectangle 7"/>
          <p:cNvSpPr>
            <a:spLocks noChangeArrowheads="1"/>
          </p:cNvSpPr>
          <p:nvPr/>
        </p:nvSpPr>
        <p:spPr bwMode="auto">
          <a:xfrm>
            <a:off x="0" y="275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5063" name="Object 6"/>
          <p:cNvGraphicFramePr>
            <a:graphicFrameLocks noChangeAspect="1"/>
          </p:cNvGraphicFramePr>
          <p:nvPr/>
        </p:nvGraphicFramePr>
        <p:xfrm>
          <a:off x="304800" y="2133600"/>
          <a:ext cx="8534400" cy="252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5" name="VISIO" r:id="rId3" imgW="4525560" imgH="1343160" progId="Visio.Drawing.6">
                  <p:embed/>
                </p:oleObj>
              </mc:Choice>
              <mc:Fallback>
                <p:oleObj name="VISIO" r:id="rId3" imgW="4525560" imgH="134316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133600"/>
                        <a:ext cx="8534400" cy="2528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Power-to-Weight Ratio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Highest for hydraulic system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If all components are included, not the highest.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Power units are heavy, actuators are relatively lighter.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Medium range for electric motors (except steppers).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Lowest for pneumatic systems.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Torque-Speed Characteristics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676400"/>
            <a:ext cx="7772400" cy="44561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Maximum torque, called </a:t>
            </a:r>
            <a:r>
              <a:rPr lang="en-US" altLang="en-US" sz="2400" i="1" smtClean="0">
                <a:latin typeface="Times New Roman" panose="02020603050405020304" pitchFamily="18" charset="0"/>
              </a:rPr>
              <a:t>holding torque</a:t>
            </a:r>
            <a:r>
              <a:rPr lang="en-US" altLang="en-US" sz="2400" smtClean="0">
                <a:latin typeface="Times New Roman" panose="02020603050405020304" pitchFamily="18" charset="0"/>
              </a:rPr>
              <a:t>, is developed at zero angular velocity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As the speed increases, the torque it develops decreases significantly due to: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Inertial load: At higher speeds, the rotor must accelerate, cruise, decelerate, and stop at each step.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Back-emf caused by the alternating magnetic field of the stator pulls back the rotor, slowing it.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2690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086" name="Rectangle 7"/>
          <p:cNvSpPr>
            <a:spLocks noChangeArrowheads="1"/>
          </p:cNvSpPr>
          <p:nvPr/>
        </p:nvSpPr>
        <p:spPr bwMode="auto">
          <a:xfrm>
            <a:off x="0" y="26908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6087" name="Object 6"/>
          <p:cNvGraphicFramePr>
            <a:graphicFrameLocks noChangeAspect="1"/>
          </p:cNvGraphicFramePr>
          <p:nvPr/>
        </p:nvGraphicFramePr>
        <p:xfrm>
          <a:off x="1981200" y="4495800"/>
          <a:ext cx="6049963" cy="176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9" name="VISIO" r:id="rId3" imgW="5060390" imgH="1478863" progId="Visio.Drawing.6">
                  <p:embed/>
                </p:oleObj>
              </mc:Choice>
              <mc:Fallback>
                <p:oleObj name="VISIO" r:id="rId3" imgW="5060390" imgH="1478863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495800"/>
                        <a:ext cx="6049963" cy="176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Torque-Speed Characteristics: Cont.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7772400" cy="4411662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To remedy: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Diodes may be used to stop the back-emf current.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Zener diodes improve the performance because of their higher breakdown voltage.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Microstepping decreases stop-and-go inertial load, increasing performance and speed.</a:t>
            </a:r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7110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3810000" y="3505200"/>
          <a:ext cx="4221163" cy="274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2" name="VISIO" r:id="rId3" imgW="3230640" imgH="2103120" progId="Visio.Drawing.6">
                  <p:embed/>
                </p:oleObj>
              </mc:Choice>
              <mc:Fallback>
                <p:oleObj name="VISIO" r:id="rId3" imgW="3230640" imgH="2103120" progId="Visio.Drawing.6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505200"/>
                        <a:ext cx="4221163" cy="274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Micro-stepping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Instead of fully-on and fully-off switching, each coil is switched on and off in many steps.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128, 256, 512, etc. steps per step are common.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50,000 steps per revolution is common.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Many different patterns for switching is used.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A sinusoidal pattern creates an AC motor with controlled speed and positional control.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Stepper Motor Control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Microprocessors or similar dedicated circuits are used.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Four output ports can be used to run one stepper at full control.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Power transistors needed if the output is low current.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0" y="21574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9159" name="Object 6"/>
          <p:cNvGraphicFramePr>
            <a:graphicFrameLocks noChangeAspect="1"/>
          </p:cNvGraphicFramePr>
          <p:nvPr/>
        </p:nvGraphicFramePr>
        <p:xfrm>
          <a:off x="838200" y="3200400"/>
          <a:ext cx="7239000" cy="307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1" name="VISIO" r:id="rId3" imgW="5985440" imgH="2551496" progId="Visio.Drawing.6">
                  <p:embed/>
                </p:oleObj>
              </mc:Choice>
              <mc:Fallback>
                <p:oleObj name="VISIO" r:id="rId3" imgW="5985440" imgH="2551496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200400"/>
                        <a:ext cx="7239000" cy="307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Stepper Motor Control: Cont.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Dedicated stepper drivers may be used as well.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Only two ports are needed to run a stepper with full control: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One signal needed for stepping, one for direction control.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The drive signal is a simple stream of impulses.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182" name="Rectangle 7"/>
          <p:cNvSpPr>
            <a:spLocks noChangeArrowheads="1"/>
          </p:cNvSpPr>
          <p:nvPr/>
        </p:nvSpPr>
        <p:spPr bwMode="auto">
          <a:xfrm>
            <a:off x="0" y="2495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0183" name="Rectangle 9"/>
          <p:cNvSpPr>
            <a:spLocks noChangeArrowheads="1"/>
          </p:cNvSpPr>
          <p:nvPr/>
        </p:nvSpPr>
        <p:spPr bwMode="auto">
          <a:xfrm>
            <a:off x="0" y="2457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1143000" y="3810000"/>
          <a:ext cx="70104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6" name="VISIO" r:id="rId3" imgW="5460535" imgH="1944431" progId="Visio.Drawing.6">
                  <p:embed/>
                </p:oleObj>
              </mc:Choice>
              <mc:Fallback>
                <p:oleObj name="VISIO" r:id="rId3" imgW="5460535" imgH="1944431" progId="Visio.Drawing.6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0"/>
                        <a:ext cx="70104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Microprocessor Control of Electric Motors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Many bits (output ports) needed for full speed control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Pulse width modulation is used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Changing polarity is difficult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H-Bridge can be used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Transistor Power Output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Transistors are most efficient when run at full power.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Power is lost and heat generated at other values.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2230" name="Object 4"/>
          <p:cNvGraphicFramePr>
            <a:graphicFrameLocks noChangeAspect="1"/>
          </p:cNvGraphicFramePr>
          <p:nvPr/>
        </p:nvGraphicFramePr>
        <p:xfrm>
          <a:off x="1524000" y="3640138"/>
          <a:ext cx="6886575" cy="2646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2" name="VISIO" r:id="rId3" imgW="5057640" imgH="1943280" progId="Visio.Drawing.6">
                  <p:embed/>
                </p:oleObj>
              </mc:Choice>
              <mc:Fallback>
                <p:oleObj name="VISIO" r:id="rId3" imgW="5057640" imgH="1943280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640138"/>
                        <a:ext cx="6886575" cy="2646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Pulse Width Modulation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Instead of changing the actual value of voltage, the average value is varied by changing the time the signal is on and off.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As long as the number of switchings is many times the natural frequency of the rotor, no vibration is felt.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Since transistors are fully on or off, little power is lost.</a:t>
            </a:r>
          </a:p>
          <a:p>
            <a:pPr eaLnBrk="1" hangingPunct="1"/>
            <a:r>
              <a:rPr lang="en-US" altLang="en-US" sz="2000" smtClean="0">
                <a:latin typeface="Times New Roman" panose="02020603050405020304" pitchFamily="18" charset="0"/>
              </a:rPr>
              <a:t>Sinusoidal output can be created as well.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3254" name="Object 4"/>
          <p:cNvGraphicFramePr>
            <a:graphicFrameLocks noChangeAspect="1"/>
          </p:cNvGraphicFramePr>
          <p:nvPr/>
        </p:nvGraphicFramePr>
        <p:xfrm>
          <a:off x="1676400" y="3429000"/>
          <a:ext cx="7115175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6" name="VISIO" r:id="rId3" imgW="5055915" imgH="1975348" progId="Visio.Drawing.6">
                  <p:embed/>
                </p:oleObj>
              </mc:Choice>
              <mc:Fallback>
                <p:oleObj name="VISIO" r:id="rId3" imgW="5055915" imgH="1975348" progId="Visio.Drawing.6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429000"/>
                        <a:ext cx="7115175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Direction Control by H-Bridge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Direction of current can be changed using two microprocessor output ports.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Motor can be freewheeling, move in either direction, or braked.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Care must be taken to never have same side transistors on together.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4278" name="Rectangle 7"/>
          <p:cNvSpPr>
            <a:spLocks noChangeArrowheads="1"/>
          </p:cNvSpPr>
          <p:nvPr/>
        </p:nvSpPr>
        <p:spPr bwMode="auto">
          <a:xfrm>
            <a:off x="0" y="2427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4279" name="Object 6"/>
          <p:cNvGraphicFramePr>
            <a:graphicFrameLocks noChangeAspect="1"/>
          </p:cNvGraphicFramePr>
          <p:nvPr/>
        </p:nvGraphicFramePr>
        <p:xfrm>
          <a:off x="1447800" y="4267200"/>
          <a:ext cx="6477000" cy="226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1" name="VISIO" r:id="rId3" imgW="5734080" imgH="2000160" progId="Visio.Drawing.6">
                  <p:embed/>
                </p:oleObj>
              </mc:Choice>
              <mc:Fallback>
                <p:oleObj name="VISIO" r:id="rId3" imgW="5734080" imgH="2000160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267200"/>
                        <a:ext cx="6477000" cy="226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H-bridge Control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Microprocessor control of an H-bridge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2500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5302" name="Rectangle 7"/>
          <p:cNvSpPr>
            <a:spLocks noChangeArrowheads="1"/>
          </p:cNvSpPr>
          <p:nvPr/>
        </p:nvSpPr>
        <p:spPr bwMode="auto">
          <a:xfrm>
            <a:off x="0" y="2500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5303" name="Object 6"/>
          <p:cNvGraphicFramePr>
            <a:graphicFrameLocks noChangeAspect="1"/>
          </p:cNvGraphicFramePr>
          <p:nvPr/>
        </p:nvGraphicFramePr>
        <p:xfrm>
          <a:off x="533400" y="2743200"/>
          <a:ext cx="7696200" cy="297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5" name="VISIO" r:id="rId3" imgW="4816956" imgH="1860751" progId="Visio.Drawing.6">
                  <p:embed/>
                </p:oleObj>
              </mc:Choice>
              <mc:Fallback>
                <p:oleObj name="VISIO" r:id="rId3" imgW="4816956" imgH="1860751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743200"/>
                        <a:ext cx="7696200" cy="297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Stiffness Versus Compliance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Stiff systems are more responsive and more accurate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They do not deform easily; can cause damage to themselves or to other systems.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May need selective compliance.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Other Actuators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Magnetostrictive Actuators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Shape-Memory Type Metals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Titanium-Nickel alloy, called Biometal™ (muscle wire)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Electroactive Polymer Actuators (EAP)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Speed Reduction</a:t>
            </a:r>
          </a:p>
        </p:txBody>
      </p:sp>
      <p:graphicFrame>
        <p:nvGraphicFramePr>
          <p:cNvPr id="57348" name="Object 3"/>
          <p:cNvGraphicFramePr>
            <a:graphicFrameLocks noChangeAspect="1"/>
          </p:cNvGraphicFramePr>
          <p:nvPr>
            <p:ph idx="1"/>
          </p:nvPr>
        </p:nvGraphicFramePr>
        <p:xfrm>
          <a:off x="703263" y="3733800"/>
          <a:ext cx="8636000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" name="Document" r:id="rId3" imgW="5522416" imgH="1607899" progId="Word.Document.8">
                  <p:embed/>
                </p:oleObj>
              </mc:Choice>
              <mc:Fallback>
                <p:oleObj name="Document" r:id="rId3" imgW="5522416" imgH="1607899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3733800"/>
                        <a:ext cx="8636000" cy="2514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7350" name="Rectangle 8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7351" name="Object 7"/>
          <p:cNvGraphicFramePr>
            <a:graphicFrameLocks noChangeAspect="1"/>
          </p:cNvGraphicFramePr>
          <p:nvPr/>
        </p:nvGraphicFramePr>
        <p:xfrm>
          <a:off x="2819400" y="1676400"/>
          <a:ext cx="6096000" cy="259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5" name="VISIO" r:id="rId5" imgW="5375333" imgH="2292847" progId="Visio.Drawing.6">
                  <p:embed/>
                </p:oleObj>
              </mc:Choice>
              <mc:Fallback>
                <p:oleObj name="VISIO" r:id="rId5" imgW="5375333" imgH="2292847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676400"/>
                        <a:ext cx="6096000" cy="259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Speed reduction: Cont.</a:t>
            </a:r>
          </a:p>
        </p:txBody>
      </p:sp>
      <p:graphicFrame>
        <p:nvGraphicFramePr>
          <p:cNvPr id="58372" name="Object 3"/>
          <p:cNvGraphicFramePr>
            <a:graphicFrameLocks noChangeAspect="1"/>
          </p:cNvGraphicFramePr>
          <p:nvPr>
            <p:ph idx="1"/>
          </p:nvPr>
        </p:nvGraphicFramePr>
        <p:xfrm>
          <a:off x="768350" y="1673225"/>
          <a:ext cx="9028113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4" name="Document" r:id="rId3" imgW="5506904" imgH="2510288" progId="Word.Document.8">
                  <p:embed/>
                </p:oleObj>
              </mc:Choice>
              <mc:Fallback>
                <p:oleObj name="Document" r:id="rId3" imgW="5506904" imgH="2510288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350" y="1673225"/>
                        <a:ext cx="9028113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Speed Reduction: Cont.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676400"/>
            <a:ext cx="7772400" cy="4456113"/>
          </a:xfrm>
        </p:spPr>
        <p:txBody>
          <a:bodyPr/>
          <a:lstStyle/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In Harmonic drives a flexspline gear is used to overcome interference between gears.</a:t>
            </a: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endParaRPr lang="en-US" altLang="en-US" sz="240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Printed with permission from Harmonic drive, LLC. “Harmonic Drive” is a trademark of Harmonic Drive LLC 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398" name="Rectangle 8"/>
          <p:cNvSpPr>
            <a:spLocks noChangeArrowheads="1"/>
          </p:cNvSpPr>
          <p:nvPr/>
        </p:nvSpPr>
        <p:spPr bwMode="auto">
          <a:xfrm>
            <a:off x="0" y="2438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9399" name="Object 7"/>
          <p:cNvGraphicFramePr>
            <a:graphicFrameLocks noChangeAspect="1"/>
          </p:cNvGraphicFramePr>
          <p:nvPr/>
        </p:nvGraphicFramePr>
        <p:xfrm>
          <a:off x="4038600" y="2667000"/>
          <a:ext cx="4656138" cy="228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2" name="VISIO" r:id="rId3" imgW="4710453" imgH="2321754" progId="Visio.Drawing.6">
                  <p:embed/>
                </p:oleObj>
              </mc:Choice>
              <mc:Fallback>
                <p:oleObj name="VISIO" r:id="rId3" imgW="4710453" imgH="2321754" progId="Visio.Drawing.6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667000"/>
                        <a:ext cx="4656138" cy="228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400" name="Picture 9" descr="Blow-out-gears labeled"/>
          <p:cNvPicPr>
            <a:picLocks noChangeAspect="1" noChangeArrowheads="1"/>
          </p:cNvPicPr>
          <p:nvPr/>
        </p:nvPicPr>
        <p:blipFill>
          <a:blip r:embed="rId5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3200400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Use of Reduction Gears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800" smtClean="0">
                <a:latin typeface="Times New Roman" panose="02020603050405020304" pitchFamily="18" charset="0"/>
              </a:rPr>
              <a:t>Hydraulic system do not require it; electric systems require gear reduction </a:t>
            </a:r>
            <a:r>
              <a:rPr lang="en-US" altLang="en-US" sz="2400" smtClean="0">
                <a:latin typeface="Times New Roman" panose="02020603050405020304" pitchFamily="18" charset="0"/>
              </a:rPr>
              <a:t>(except in direct drive systems)</a:t>
            </a:r>
            <a:r>
              <a:rPr lang="en-US" altLang="en-US" sz="2800" smtClean="0">
                <a:latin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altLang="en-US" sz="2400" smtClean="0">
                <a:latin typeface="Times New Roman" panose="02020603050405020304" pitchFamily="18" charset="0"/>
              </a:rPr>
              <a:t>Gear reduction results in: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Increased number of parts, higher weight, more cost.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Increased backlash, more space requirement.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More noise, more inertia, more complications.</a:t>
            </a:r>
          </a:p>
          <a:p>
            <a:pPr lvl="1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Decreased inertial load on actuators by a factor of: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11270" name="Object 4"/>
          <p:cNvGraphicFramePr>
            <a:graphicFrameLocks noChangeAspect="1"/>
          </p:cNvGraphicFramePr>
          <p:nvPr/>
        </p:nvGraphicFramePr>
        <p:xfrm>
          <a:off x="1905000" y="4800600"/>
          <a:ext cx="601980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Equation" r:id="rId3" imgW="2565400" imgH="393700" progId="Equation.DSMT4">
                  <p:embed/>
                </p:oleObj>
              </mc:Choice>
              <mc:Fallback>
                <p:oleObj name="Equation" r:id="rId3" imgW="2565400" imgH="3937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800600"/>
                        <a:ext cx="6019800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Comparison of Actuating Systems: Hydraulic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524000"/>
            <a:ext cx="7772400" cy="4608513"/>
          </a:xfrm>
        </p:spPr>
        <p:txBody>
          <a:bodyPr/>
          <a:lstStyle/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Good for large robots and heavy payload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Highest power/weight ratio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Stiff system, high accuracy, better response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No reduction gear needed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Can work in wide range of speeds without difficulty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Can be left in position without any damage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May leak; not fit for clean room applications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Requires pump, reservoir, motor, hoses, and so on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Can be expensive and noisy; requires maintenance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Viscosity of oil changes with temperature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Very susceptible to dirt and other foreign material in oil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Low compliance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High torque, high pressure, large inertia on the actuator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752600"/>
            <a:ext cx="7772400" cy="4379913"/>
          </a:xfrm>
        </p:spPr>
        <p:txBody>
          <a:bodyPr/>
          <a:lstStyle/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Good for all sizes of robots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Better control, good for high precision robots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Higher compliance than hydraulics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Reduction gears reduce inertia on the motor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Do not leak, good for clean room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Reliable, low maintenance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Can be spark-free. Good for explosive environments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Low stiffness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Need reduction gears, increased backlash, cost, weight, and so on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Motor needs braking device when not powered; otherwise, the arm may fall.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Comparison of Actuating Systems: Electric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524000"/>
            <a:ext cx="7772400" cy="4608513"/>
          </a:xfrm>
        </p:spPr>
        <p:txBody>
          <a:bodyPr/>
          <a:lstStyle/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Many components are usually off-the-shelf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Reliable components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No leaks or sparks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Inexpensive and simple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Low pressure compared to hydraulics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Good for on-off applications and for pick and place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+ Compliant systems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Noisy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Require pressurized air, filter, and so on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Difficult to control their linear position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Deform under load constantly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Very low stiffness, inaccurate response</a:t>
            </a:r>
          </a:p>
          <a:p>
            <a:pPr marL="571500" indent="-571500" eaLnBrk="1" hangingPunct="1"/>
            <a:r>
              <a:rPr lang="en-US" altLang="en-US" sz="2000" smtClean="0">
                <a:latin typeface="Times New Roman" panose="02020603050405020304" pitchFamily="18" charset="0"/>
              </a:rPr>
              <a:t>- Lowest power to weight ratio 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27137"/>
          </a:xfrm>
          <a:noFill/>
        </p:spPr>
        <p:txBody>
          <a:bodyPr/>
          <a:lstStyle/>
          <a:p>
            <a:pPr eaLnBrk="1" hangingPunct="1"/>
            <a:r>
              <a:rPr lang="en-US" altLang="en-US" sz="2800" b="0" smtClean="0">
                <a:latin typeface="Times New Roman" panose="02020603050405020304" pitchFamily="18" charset="0"/>
              </a:rPr>
              <a:t>Comparison of Actuating Systems: Pneumatic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711</TotalTime>
  <Words>2234</Words>
  <Application>Microsoft Office PowerPoint</Application>
  <PresentationFormat>On-screen Show (4:3)</PresentationFormat>
  <Paragraphs>324</Paragraphs>
  <Slides>53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53</vt:i4>
      </vt:variant>
    </vt:vector>
  </HeadingPairs>
  <TitlesOfParts>
    <vt:vector size="60" baseType="lpstr">
      <vt:lpstr>Times New Roman</vt:lpstr>
      <vt:lpstr>Arial</vt:lpstr>
      <vt:lpstr>Wingdings</vt:lpstr>
      <vt:lpstr>Network</vt:lpstr>
      <vt:lpstr>MathType 5.0 Equation</vt:lpstr>
      <vt:lpstr>Microsoft Visio Drawing</vt:lpstr>
      <vt:lpstr>Microsoft Word Document</vt:lpstr>
      <vt:lpstr>PowerPoint Presentation</vt:lpstr>
      <vt:lpstr>Introduction</vt:lpstr>
      <vt:lpstr>Characteristics of Actuating Systems</vt:lpstr>
      <vt:lpstr>Power-to-Weight Ratio</vt:lpstr>
      <vt:lpstr>Stiffness Versus Compliance</vt:lpstr>
      <vt:lpstr>Use of Reduction Gears</vt:lpstr>
      <vt:lpstr>Comparison of Actuating Systems: Hydraulic</vt:lpstr>
      <vt:lpstr>Comparison of Actuating Systems: Electric</vt:lpstr>
      <vt:lpstr>Comparison of Actuating Systems: Pneumatic</vt:lpstr>
      <vt:lpstr>Hydraulic Actuators</vt:lpstr>
      <vt:lpstr>Components of Hydraulic Systems</vt:lpstr>
      <vt:lpstr>Schematic of a Hydraulic System</vt:lpstr>
      <vt:lpstr>Pneumatic Devices</vt:lpstr>
      <vt:lpstr>Electric Motors</vt:lpstr>
      <vt:lpstr>Fundamental Differences between AC and DC-Type Motors</vt:lpstr>
      <vt:lpstr>Heat Dissipation Path</vt:lpstr>
      <vt:lpstr>Heat Generation in Motors</vt:lpstr>
      <vt:lpstr>Heat Generation in Motors: Cont.</vt:lpstr>
      <vt:lpstr>DC Motors</vt:lpstr>
      <vt:lpstr>DC Motors: Cont.</vt:lpstr>
      <vt:lpstr>Low Inertia DC Motors            Pictures courtesy of Automation Source Technologies and Printed Motor Works Ltd, UK</vt:lpstr>
      <vt:lpstr>Frameless Motors</vt:lpstr>
      <vt:lpstr>AC Motors</vt:lpstr>
      <vt:lpstr>Brushless DC Motors</vt:lpstr>
      <vt:lpstr>Direct Drive Electric Motors</vt:lpstr>
      <vt:lpstr>Servomotors</vt:lpstr>
      <vt:lpstr>Servomotors: Cont.</vt:lpstr>
      <vt:lpstr>Stepper Motors</vt:lpstr>
      <vt:lpstr>Stepper motors: Canstack</vt:lpstr>
      <vt:lpstr>Canstack Motors</vt:lpstr>
      <vt:lpstr>Canstack Motors: Cont.</vt:lpstr>
      <vt:lpstr>Canstack Motors: Cont.</vt:lpstr>
      <vt:lpstr>Canstack Motors: Cont.</vt:lpstr>
      <vt:lpstr>Canstack Motors: Cont.</vt:lpstr>
      <vt:lpstr>Hybrid Stepper Motors</vt:lpstr>
      <vt:lpstr>Hybrid Stepper Motors: Cont.</vt:lpstr>
      <vt:lpstr>Hybrid Stepper Motor: Cont.</vt:lpstr>
      <vt:lpstr>Unipolar, Bipolar, and Bifilar Stepper Motors</vt:lpstr>
      <vt:lpstr>Stepper Motor Wiring Configurations</vt:lpstr>
      <vt:lpstr>Torque-Speed Characteristics</vt:lpstr>
      <vt:lpstr>Torque-Speed Characteristics: Cont.</vt:lpstr>
      <vt:lpstr>Micro-stepping</vt:lpstr>
      <vt:lpstr>Stepper Motor Control</vt:lpstr>
      <vt:lpstr>Stepper Motor Control: Cont.</vt:lpstr>
      <vt:lpstr>Microprocessor Control of Electric Motors</vt:lpstr>
      <vt:lpstr>Transistor Power Output</vt:lpstr>
      <vt:lpstr>Pulse Width Modulation</vt:lpstr>
      <vt:lpstr>Direction Control by H-Bridge</vt:lpstr>
      <vt:lpstr>H-bridge Control</vt:lpstr>
      <vt:lpstr>Other Actuators</vt:lpstr>
      <vt:lpstr>Speed Reduction</vt:lpstr>
      <vt:lpstr>Speed reduction: Cont.</vt:lpstr>
      <vt:lpstr>Speed Reduction: Cont.</vt:lpstr>
    </vt:vector>
  </TitlesOfParts>
  <Company>Cal Poly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 Services</dc:creator>
  <cp:lastModifiedBy>Tesfaye Meberate</cp:lastModifiedBy>
  <cp:revision>24</cp:revision>
  <dcterms:created xsi:type="dcterms:W3CDTF">2010-07-26T23:20:07Z</dcterms:created>
  <dcterms:modified xsi:type="dcterms:W3CDTF">2020-04-27T06:46:14Z</dcterms:modified>
</cp:coreProperties>
</file>