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98" r:id="rId2"/>
    <p:sldId id="300" r:id="rId3"/>
    <p:sldId id="303" r:id="rId4"/>
    <p:sldId id="308" r:id="rId5"/>
    <p:sldId id="310" r:id="rId6"/>
    <p:sldId id="309" r:id="rId7"/>
    <p:sldId id="311" r:id="rId8"/>
    <p:sldId id="301" r:id="rId9"/>
    <p:sldId id="312" r:id="rId10"/>
    <p:sldId id="316" r:id="rId11"/>
    <p:sldId id="314" r:id="rId12"/>
    <p:sldId id="299" r:id="rId13"/>
    <p:sldId id="313" r:id="rId14"/>
    <p:sldId id="315" r:id="rId15"/>
    <p:sldId id="319" r:id="rId16"/>
    <p:sldId id="317" r:id="rId17"/>
    <p:sldId id="318" r:id="rId18"/>
    <p:sldId id="320" r:id="rId19"/>
  </p:sldIdLst>
  <p:sldSz cx="9144000" cy="6858000" type="screen4x3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26" autoAdjust="0"/>
    <p:restoredTop sz="95201" autoAdjust="0"/>
  </p:normalViewPr>
  <p:slideViewPr>
    <p:cSldViewPr>
      <p:cViewPr varScale="1">
        <p:scale>
          <a:sx n="86" d="100"/>
          <a:sy n="86" d="100"/>
        </p:scale>
        <p:origin x="116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C561F2D-985A-4C02-8FCC-BDDDF3D5E2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7DEFD9-E85C-4041-9A4F-B1073EB7F4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DBF0AC2-0353-40A5-8C5E-ED7879FEEA4D}" type="datetime1">
              <a:rPr lang="en-US" smtClean="0"/>
              <a:t>3/8/2020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70FAD3-7331-4752-B285-EA93D07D9A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7739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r>
              <a:rPr lang="en-US"/>
              <a:t>ssss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E99874-30F5-41C4-ADBC-68D4532B02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092" y="9721106"/>
            <a:ext cx="3077739" cy="513507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51BD6D4-0649-446D-9797-3555039A8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74498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B4D7923-2178-4290-96E8-FDAD8DE0CFEF}" type="datetime1">
              <a:rPr lang="en-US" smtClean="0"/>
              <a:t>3/8/2020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r>
              <a:rPr lang="en-US"/>
              <a:t>ssss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6517424-05EF-4A88-B2E9-16E4BE9709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6897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D2A23-ABA8-4A8E-A1DA-C5AF8FB16FD2}" type="datetime1">
              <a:rPr lang="en-US" smtClean="0"/>
              <a:t>3/8/2020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CF3EB9-A1CE-40CF-ADC1-AB9F28A4A744}" type="datetime1">
              <a:rPr lang="en-US" smtClean="0"/>
              <a:t>3/8/2020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0724A-EE7C-478B-95F2-985873EF908C}" type="datetime1">
              <a:rPr lang="en-US" smtClean="0"/>
              <a:t>3/8/2020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199482-273F-4453-9343-9C8684DB5877}" type="datetime1">
              <a:rPr lang="en-US" smtClean="0"/>
              <a:t>3/8/2020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8F95F5-1CC0-415B-83E2-79EC7500EAC0}" type="datetime1">
              <a:rPr lang="en-US" smtClean="0"/>
              <a:t>3/8/2020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70E708-6F60-43BB-8D39-F4903E6CB7F7}" type="datetime1">
              <a:rPr lang="en-US" smtClean="0"/>
              <a:t>3/8/2020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6310BD-0864-40D8-89DC-66FB4885F33C}" type="datetime1">
              <a:rPr lang="en-US" smtClean="0"/>
              <a:t>3/8/2020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82B50B-929F-4C6D-B3B3-3446014A83B9}" type="datetime1">
              <a:rPr lang="en-US" smtClean="0"/>
              <a:t>3/8/2020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D79D9C-0474-48BA-85A5-CCC4DC93657A}" type="datetime1">
              <a:rPr lang="en-US" smtClean="0"/>
              <a:t>3/8/2020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9ECC23-87C9-4CBD-8EFA-1E23E0E75FA6}" type="datetime1">
              <a:rPr lang="en-US" smtClean="0"/>
              <a:t>3/8/2020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FDEDA8-80DB-4D59-A322-1B81976D65DA}" type="datetime1">
              <a:rPr lang="en-US" smtClean="0"/>
              <a:t>3/8/2020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AAIT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A6C4B77-B8C3-4C10-B223-A65C3BEB990C}" type="datetime1">
              <a:rPr lang="en-US" smtClean="0"/>
              <a:t>3/8/2020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Times New Roman" pitchFamily="18" charset="0"/>
              </a:defRPr>
            </a:lvl1pPr>
          </a:lstStyle>
          <a:p>
            <a:r>
              <a:rPr lang="en-US"/>
              <a:t>AAIT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Times New Roman" pitchFamily="18" charset="0"/>
              </a:defRPr>
            </a:lvl1pPr>
          </a:lstStyle>
          <a:p>
            <a:fld id="{515615C8-BF80-4121-9E5C-527E8C6FA0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ld"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3ACB371-A70F-489F-8E7D-87A7F1DAE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276"/>
            <a:ext cx="7772400" cy="838200"/>
          </a:xfrm>
        </p:spPr>
        <p:txBody>
          <a:bodyPr/>
          <a:lstStyle/>
          <a:p>
            <a:br>
              <a:rPr lang="en-US" sz="2400" dirty="0">
                <a:solidFill>
                  <a:srgbClr val="0070C0"/>
                </a:solidFill>
              </a:rPr>
            </a:br>
            <a:br>
              <a:rPr lang="en-US" dirty="0"/>
            </a:br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A374A62-CB74-4AAF-8103-E8EA7CF99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763" y="228601"/>
            <a:ext cx="8915400" cy="6624636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                                                    </a:t>
            </a:r>
            <a:r>
              <a:rPr lang="en-US" sz="1400" b="1" i="1" dirty="0"/>
              <a:t>Debre Markos University </a:t>
            </a:r>
          </a:p>
          <a:p>
            <a:pPr marL="0" indent="0">
              <a:buNone/>
            </a:pPr>
            <a:r>
              <a:rPr lang="en-US" sz="1400" b="1" i="1" dirty="0"/>
              <a:t>                                                                          </a:t>
            </a:r>
            <a:r>
              <a:rPr lang="am-ET" sz="1400" b="1" i="1" dirty="0"/>
              <a:t>ደብረ ማርቆስ ዩኒቨርስቲ</a:t>
            </a:r>
            <a:endParaRPr lang="en-US" sz="1400" b="1" i="1" dirty="0"/>
          </a:p>
          <a:p>
            <a:pPr marL="0" indent="0">
              <a:buNone/>
            </a:pPr>
            <a:r>
              <a:rPr lang="en-US" sz="1400" b="1" i="1" dirty="0"/>
              <a:t>                                                                  Debre Markos Institute of Technology</a:t>
            </a:r>
          </a:p>
          <a:p>
            <a:pPr marL="0" indent="0">
              <a:buNone/>
            </a:pPr>
            <a:r>
              <a:rPr lang="en-US" sz="1400" b="1" i="1" dirty="0"/>
              <a:t>                                                                     </a:t>
            </a:r>
            <a:r>
              <a:rPr lang="am-ET" sz="1400" b="1" i="1" dirty="0"/>
              <a:t>ደብረ ማርቆስ</a:t>
            </a:r>
            <a:r>
              <a:rPr lang="en-US" sz="1400" b="1" i="1" dirty="0"/>
              <a:t> </a:t>
            </a:r>
            <a:r>
              <a:rPr lang="am-ET" sz="1400" b="1" i="1" dirty="0"/>
              <a:t>ቴክኖሎጂ ኢንስቲትዩት</a:t>
            </a:r>
            <a:endParaRPr lang="en-US" sz="1400" b="1" i="1" dirty="0"/>
          </a:p>
          <a:p>
            <a:pPr marL="0" indent="0">
              <a:buNone/>
            </a:pPr>
            <a:r>
              <a:rPr lang="en-US" sz="1400" b="1" i="1" dirty="0"/>
              <a:t>                                                           School of Electrical and Computer Engineering </a:t>
            </a:r>
            <a:br>
              <a:rPr lang="en-US" sz="1400" b="1" i="1" dirty="0"/>
            </a:br>
            <a:endParaRPr lang="en-US" sz="1400" b="1" i="1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dirty="0">
                <a:solidFill>
                  <a:srgbClr val="FF0000"/>
                </a:solidFill>
                <a:latin typeface="Agency FB" panose="020B0503020202020204" pitchFamily="34" charset="0"/>
              </a:rPr>
              <a:t>Mechanism and Actuation</a:t>
            </a:r>
            <a:r>
              <a:rPr lang="en-US" sz="20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</a:p>
          <a:p>
            <a:pPr marL="0" indent="0" algn="ctr">
              <a:buNone/>
            </a:pPr>
            <a:endParaRPr lang="en-US" sz="20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0" indent="0" algn="ctr">
              <a:buNone/>
            </a:pPr>
            <a:endParaRPr lang="en-US" sz="20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0" indent="0" algn="ctr">
              <a:buNone/>
            </a:pPr>
            <a:endParaRPr lang="en-US" sz="20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0" indent="0" algn="ctr">
              <a:buNone/>
            </a:pPr>
            <a:endParaRPr lang="en-US" sz="20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0" indent="0" algn="ctr">
              <a:buNone/>
            </a:pPr>
            <a:r>
              <a:rPr lang="en-US" sz="2000" dirty="0">
                <a:solidFill>
                  <a:srgbClr val="0070C0"/>
                </a:solidFill>
              </a:rPr>
              <a:t>Industrial Automation and Introduction to Robotics</a:t>
            </a:r>
          </a:p>
          <a:p>
            <a:pPr marL="0" indent="0" algn="ctr">
              <a:buNone/>
            </a:pPr>
            <a:r>
              <a:rPr lang="en-US" sz="2000" dirty="0"/>
              <a:t>Tesfaye M.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C00000"/>
                </a:solidFill>
              </a:rPr>
              <a:t>Industrial Control Engineering , SECE, DMiT.</a:t>
            </a:r>
          </a:p>
          <a:p>
            <a:pPr marL="0" indent="0" algn="ctr">
              <a:buNone/>
            </a:pPr>
            <a:endParaRPr lang="en-US" sz="20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0" indent="0" algn="ctr">
              <a:buNone/>
            </a:pPr>
            <a:br>
              <a:rPr lang="en-US" sz="2000" dirty="0"/>
            </a:br>
            <a:endParaRPr lang="en-US" sz="2000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  </a:t>
            </a:r>
          </a:p>
        </p:txBody>
      </p:sp>
      <p:pic>
        <p:nvPicPr>
          <p:cNvPr id="15" name="Picture 4" descr="DMU_logo">
            <a:extLst>
              <a:ext uri="{FF2B5EF4-FFF2-40B4-BE49-F238E27FC236}">
                <a16:creationId xmlns:a16="http://schemas.microsoft.com/office/drawing/2014/main" id="{CDD6A42A-A917-4036-86E2-C2D3F2C1E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00723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9150158"/>
      </p:ext>
    </p:extLst>
  </p:cSld>
  <p:clrMapOvr>
    <a:masterClrMapping/>
  </p:clrMapOvr>
  <p:transition>
    <p:pull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8915400" cy="64770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Prismatic joints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It is know as sliding as well as linear joints.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Most cross sectional of the joint is considered as generalized “</a:t>
            </a:r>
            <a:r>
              <a:rPr lang="en-US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prism”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It permits links to move in linear relationship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The joint motion is defined by sliding or translational </a:t>
            </a:r>
            <a:r>
              <a:rPr lang="en-US" sz="2400" dirty="0" err="1">
                <a:latin typeface="Arial Narrow" panose="020B0606020202030204" pitchFamily="34" charset="0"/>
              </a:rPr>
              <a:t>mov’t</a:t>
            </a:r>
            <a:r>
              <a:rPr lang="en-US" sz="2400" dirty="0">
                <a:latin typeface="Arial Narrow" panose="020B0606020202030204" pitchFamily="34" charset="0"/>
              </a:rPr>
              <a:t> of the links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Rotational joints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The two links are jointed by a pin/pivot about the axis of which the links can rotate with respect to each other</a:t>
            </a:r>
          </a:p>
          <a:p>
            <a:pPr marL="0" indent="0">
              <a:buClr>
                <a:srgbClr val="FF0000"/>
              </a:buClr>
              <a:buNone/>
            </a:pP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latin typeface="Arial Narrow" panose="020B0606020202030204" pitchFamily="34" charset="0"/>
              </a:rPr>
              <a:t>Other types of possible joints are planar, cylindrical and spherical etc.…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gency FB" panose="020B0503020202020204" pitchFamily="34" charset="0"/>
            </a:endParaRPr>
          </a:p>
          <a:p>
            <a:pPr marL="0" indent="0">
              <a:buClr>
                <a:srgbClr val="FF0000"/>
              </a:buClr>
              <a:buNone/>
            </a:pPr>
            <a:br>
              <a:rPr lang="en-US" sz="2400" b="1" dirty="0">
                <a:solidFill>
                  <a:schemeClr val="accent2"/>
                </a:solidFill>
                <a:latin typeface="Arial Narrow" panose="020B0606020202030204" pitchFamily="34" charset="0"/>
              </a:rPr>
            </a:b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6210" y="6629400"/>
            <a:ext cx="259080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10</a:t>
            </a:fld>
            <a:endParaRPr lang="en-US" b="1" dirty="0"/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28091A43-66D6-4930-9045-EA46F34C9BA7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440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400" kern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kern="0">
                <a:solidFill>
                  <a:srgbClr val="FF0000"/>
                </a:solidFill>
                <a:latin typeface="Agency FB" panose="020B0503020202020204" pitchFamily="34" charset="0"/>
              </a:rPr>
              <a:t>                                                Mechanism and Actuation</a:t>
            </a:r>
            <a:r>
              <a:rPr lang="en-US" sz="1600" ker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br>
              <a:rPr lang="en-US" sz="1600" kern="0">
                <a:solidFill>
                  <a:srgbClr val="FF0000"/>
                </a:solidFill>
                <a:latin typeface="Agency FB" panose="020B0503020202020204" pitchFamily="34" charset="0"/>
              </a:rPr>
            </a:br>
            <a:endParaRPr lang="en-US" sz="2400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589786"/>
      </p:ext>
    </p:extLst>
  </p:cSld>
  <p:clrMapOvr>
    <a:masterClrMapping/>
  </p:clrMapOvr>
  <p:transition>
    <p:pull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8915400" cy="64770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End effector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It is attached to the wrist of robot arm and enables the general purpose of the robot to perform a specific task.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It is sometimes referred to as ‘’hand”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It is used for grasp and hold objects.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Catons, bottles, raw materials, and tools are handled by robot end </a:t>
            </a:r>
            <a:r>
              <a:rPr lang="en-US" sz="2400" dirty="0" err="1">
                <a:latin typeface="Arial Narrow" panose="020B0606020202030204" pitchFamily="34" charset="0"/>
              </a:rPr>
              <a:t>effctor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0" indent="0">
              <a:buClr>
                <a:srgbClr val="FF0000"/>
              </a:buClr>
              <a:buNone/>
            </a:pP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br>
              <a:rPr lang="en-US" sz="2400" b="1" dirty="0">
                <a:solidFill>
                  <a:schemeClr val="accent2"/>
                </a:solidFill>
                <a:latin typeface="Arial Narrow" panose="020B0606020202030204" pitchFamily="34" charset="0"/>
              </a:rPr>
            </a:b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6210" y="6629400"/>
            <a:ext cx="259080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11</a:t>
            </a:fld>
            <a:endParaRPr lang="en-US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D53399-FEDD-4B4D-9E77-9C5F5B61D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133600"/>
            <a:ext cx="7162800" cy="3876675"/>
          </a:xfrm>
          <a:prstGeom prst="rect">
            <a:avLst/>
          </a:prstGeom>
        </p:spPr>
      </p:pic>
      <p:sp>
        <p:nvSpPr>
          <p:cNvPr id="8" name="Title 6">
            <a:extLst>
              <a:ext uri="{FF2B5EF4-FFF2-40B4-BE49-F238E27FC236}">
                <a16:creationId xmlns:a16="http://schemas.microsoft.com/office/drawing/2014/main" id="{56E8C1DD-2B65-43FB-83B6-04129B94A3D7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440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400" kern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kern="0">
                <a:solidFill>
                  <a:srgbClr val="FF0000"/>
                </a:solidFill>
                <a:latin typeface="Agency FB" panose="020B0503020202020204" pitchFamily="34" charset="0"/>
              </a:rPr>
              <a:t>                                                Mechanism and Actuation</a:t>
            </a:r>
            <a:r>
              <a:rPr lang="en-US" sz="1600" ker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br>
              <a:rPr lang="en-US" sz="1600" kern="0">
                <a:solidFill>
                  <a:srgbClr val="FF0000"/>
                </a:solidFill>
                <a:latin typeface="Agency FB" panose="020B0503020202020204" pitchFamily="34" charset="0"/>
              </a:rPr>
            </a:br>
            <a:endParaRPr lang="en-US" sz="2400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31095"/>
      </p:ext>
    </p:extLst>
  </p:cSld>
  <p:clrMapOvr>
    <a:masterClrMapping/>
  </p:clrMapOvr>
  <p:transition>
    <p:pull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8915400" cy="6477000"/>
          </a:xfrm>
        </p:spPr>
        <p:txBody>
          <a:bodyPr/>
          <a:lstStyle/>
          <a:p>
            <a:pPr marL="0" indent="0">
              <a:buClr>
                <a:srgbClr val="FF0000"/>
              </a:buClr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Actuators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Actuators supply the motive power for robots.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Most robot actuators are commercially available components, which are adapted or modified, as necessary, for a specific robot application.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The actuators are a source of force or torque that cause the links of mechanism to move.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The most common actuators includes: motors, hydraulic and pneumatic pistons, and other elements that generate a mechanical force.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The actuators with mechanism enable a robot to transform a set of computer commands into versatile physical movements.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The three commonly used actuators are </a:t>
            </a:r>
            <a:r>
              <a:rPr lang="en-US" sz="2400" dirty="0">
                <a:solidFill>
                  <a:srgbClr val="00B050"/>
                </a:solidFill>
                <a:latin typeface="Arial Narrow" panose="020B0606020202030204" pitchFamily="34" charset="0"/>
              </a:rPr>
              <a:t>hydraulic, pneumatic</a:t>
            </a:r>
            <a:r>
              <a:rPr lang="en-US" sz="2400" dirty="0">
                <a:latin typeface="Arial Narrow" panose="020B0606020202030204" pitchFamily="34" charset="0"/>
              </a:rPr>
              <a:t>, and electromagnetic.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Arial Narrow" panose="020B0606020202030204" pitchFamily="34" charset="0"/>
              </a:rPr>
              <a:t>Electrical actuators use electric power.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Arial Narrow" panose="020B0606020202030204" pitchFamily="34" charset="0"/>
              </a:rPr>
              <a:t>Pneumatic actuators use pneumatic (air) power.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Arial Narrow" panose="020B0606020202030204" pitchFamily="34" charset="0"/>
              </a:rPr>
              <a:t>Hydraulic actuators use hydraulic (fluid) power.</a:t>
            </a:r>
          </a:p>
          <a:p>
            <a:pPr marL="0" indent="0">
              <a:buClr>
                <a:srgbClr val="FF0000"/>
              </a:buClr>
              <a:buNone/>
            </a:pPr>
            <a:br>
              <a:rPr lang="en-US" sz="2400" dirty="0">
                <a:latin typeface="Arial Narrow" panose="020B0606020202030204" pitchFamily="34" charset="0"/>
              </a:rPr>
            </a:b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6210" y="6629400"/>
            <a:ext cx="259080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12</a:t>
            </a:fld>
            <a:endParaRPr lang="en-US" b="1" dirty="0"/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3B59A56B-B599-4220-9357-36128E9D922E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440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400" kern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kern="0">
                <a:solidFill>
                  <a:srgbClr val="FF0000"/>
                </a:solidFill>
                <a:latin typeface="Agency FB" panose="020B0503020202020204" pitchFamily="34" charset="0"/>
              </a:rPr>
              <a:t>                                                Mechanism and Actuation</a:t>
            </a:r>
            <a:r>
              <a:rPr lang="en-US" sz="1600" ker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br>
              <a:rPr lang="en-US" sz="1600" kern="0">
                <a:solidFill>
                  <a:srgbClr val="FF0000"/>
                </a:solidFill>
                <a:latin typeface="Agency FB" panose="020B0503020202020204" pitchFamily="34" charset="0"/>
              </a:rPr>
            </a:br>
            <a:endParaRPr lang="en-US" sz="2400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824596"/>
      </p:ext>
    </p:extLst>
  </p:cSld>
  <p:clrMapOvr>
    <a:masterClrMapping/>
  </p:clrMapOvr>
  <p:transition>
    <p:pull dir="l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8915400" cy="6477000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Ac servo motors, dc servo motors, and stepper motors are most common electrical actuators.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Both ac and dc servo motors have built-in methods for controlling exact position.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Stepper motor gives precise position with out sensor.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It is transforms incoming electrical pulses into equal increments of rotary shaft motion(steps)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Other basic parts of robotics system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Controllers(microcontrollers, software algorism's, Electronic Hardware )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 Sensors</a:t>
            </a:r>
          </a:p>
          <a:p>
            <a:pPr marL="0" indent="0">
              <a:buClr>
                <a:srgbClr val="FF0000"/>
              </a:buClr>
              <a:buNone/>
            </a:pPr>
            <a:br>
              <a:rPr lang="en-US" sz="2400" b="1" dirty="0">
                <a:solidFill>
                  <a:schemeClr val="accent2"/>
                </a:solidFill>
                <a:latin typeface="Arial Narrow" panose="020B0606020202030204" pitchFamily="34" charset="0"/>
              </a:rPr>
            </a:b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6210" y="6629400"/>
            <a:ext cx="259080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13</a:t>
            </a:fld>
            <a:endParaRPr lang="en-US" b="1" dirty="0"/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5D1C3616-8D94-43A0-93D7-1892CDBA2512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440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  <a:t>                                                Mechanism and Actuation</a:t>
            </a:r>
            <a: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b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endParaRPr lang="en-US" sz="2400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837468"/>
      </p:ext>
    </p:extLst>
  </p:cSld>
  <p:clrMapOvr>
    <a:masterClrMapping/>
  </p:clrMapOvr>
  <p:transition>
    <p:pull dir="l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2000"/>
            <a:ext cx="8915400" cy="60960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Degree of freedom for s system(DOF)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It is define as one of the variables(most of the time six) requires to define the motion of the body in space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DOF of a system depends on the number of variables/coordinates that are needed to describe its position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 the degrees of freedom of robotic system is defined as the minimum number of independent parameters, variables, or coordinates needed to describe a robotic system completely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Each joint in a robotics system gives the robot one DOF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Six DOF needed for complete control over positioning and orientation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Fewer DOF is possible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Many robots have fewer than 6 DOF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More DOF is impossible to solve unless new constraint equations or optimization routines are applied</a:t>
            </a:r>
          </a:p>
          <a:p>
            <a:pPr marL="0" indent="0">
              <a:buClr>
                <a:srgbClr val="FF0000"/>
              </a:buClr>
              <a:buNone/>
            </a:pPr>
            <a:br>
              <a:rPr lang="en-US" sz="2400" dirty="0"/>
            </a:b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6210" y="6629400"/>
            <a:ext cx="259080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14</a:t>
            </a:fld>
            <a:endParaRPr lang="en-US" b="1" dirty="0"/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67269558-A2FC-4147-8243-0B9AAC7E7E4E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0" y="0"/>
            <a:ext cx="91567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  <a:t>                                                Mechanism and Actuation</a:t>
            </a:r>
            <a: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b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endParaRPr lang="en-US" sz="2400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537093"/>
      </p:ext>
    </p:extLst>
  </p:cSld>
  <p:clrMapOvr>
    <a:masterClrMapping/>
  </p:clrMapOvr>
  <p:transition>
    <p:pull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8915400" cy="6477000"/>
          </a:xfrm>
        </p:spPr>
        <p:txBody>
          <a:bodyPr/>
          <a:lstStyle/>
          <a:p>
            <a:pPr marL="0" indent="0">
              <a:buClr>
                <a:srgbClr val="FF0000"/>
              </a:buClr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Robot coordinates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 </a:t>
            </a:r>
            <a:r>
              <a:rPr lang="en-US" sz="2400" dirty="0">
                <a:latin typeface="Arial Narrow" panose="020B0606020202030204" pitchFamily="34" charset="0"/>
              </a:rPr>
              <a:t>Industrial robot are available in a wide variety of sizes, shapes, and physical configurations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This common coordinates are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Arial Narrow" panose="020B0606020202030204" pitchFamily="34" charset="0"/>
              </a:rPr>
              <a:t>cartesian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Arial Narrow" panose="020B0606020202030204" pitchFamily="34" charset="0"/>
              </a:rPr>
              <a:t>Polar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Arial Narrow" panose="020B0606020202030204" pitchFamily="34" charset="0"/>
              </a:rPr>
              <a:t>Cylindrical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Arial Narrow" panose="020B0606020202030204" pitchFamily="34" charset="0"/>
              </a:rPr>
              <a:t>Spherical….etc.</a:t>
            </a:r>
          </a:p>
          <a:p>
            <a:pPr marL="0" indent="0">
              <a:buClr>
                <a:srgbClr val="FF0000"/>
              </a:buClr>
              <a:buNone/>
            </a:pPr>
            <a:endParaRPr lang="en-US" sz="2400" dirty="0">
              <a:latin typeface="Arial Narrow" panose="020B0606020202030204" pitchFamily="34" charset="0"/>
            </a:endParaRPr>
          </a:p>
          <a:p>
            <a:pPr marL="0" indent="0">
              <a:buClr>
                <a:srgbClr val="FF0000"/>
              </a:buClr>
              <a:buNone/>
            </a:pPr>
            <a:endParaRPr lang="en-US" sz="2400" dirty="0">
              <a:latin typeface="Arial Narrow" panose="020B060602020203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6210" y="6629400"/>
            <a:ext cx="259080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15</a:t>
            </a:fld>
            <a:endParaRPr lang="en-US" b="1" dirty="0"/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67269558-A2FC-4147-8243-0B9AAC7E7E4E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0" y="0"/>
            <a:ext cx="91567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  <a:t>                                                Mechanism and Actuation</a:t>
            </a:r>
            <a: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b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endParaRPr lang="en-US" sz="2400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574165"/>
      </p:ext>
    </p:extLst>
  </p:cSld>
  <p:clrMapOvr>
    <a:masterClrMapping/>
  </p:clrMapOvr>
  <p:transition>
    <p:pull dir="l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8915400" cy="64770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Cartesian coordinates(X,Y,Z)</a:t>
            </a: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Cylindrical coordinates</a:t>
            </a:r>
          </a:p>
          <a:p>
            <a:pPr marL="0" indent="0">
              <a:buNone/>
            </a:pPr>
            <a:br>
              <a:rPr lang="en-US" sz="2400" b="1" dirty="0">
                <a:solidFill>
                  <a:schemeClr val="accent2"/>
                </a:solidFill>
                <a:latin typeface="Arial Narrow" panose="020B0606020202030204" pitchFamily="34" charset="0"/>
              </a:rPr>
            </a:br>
            <a:r>
              <a:rPr lang="en-US" sz="24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                                                          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6210" y="6629400"/>
            <a:ext cx="259080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16</a:t>
            </a:fld>
            <a:endParaRPr lang="en-US" b="1" dirty="0"/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6A050A8A-6688-4F8D-963B-BA33337EB1F9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567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  <a:t>                                                Mechanism and Actuation</a:t>
            </a:r>
            <a: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b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endParaRPr lang="en-US" sz="2400" kern="0" dirty="0">
              <a:solidFill>
                <a:srgbClr val="0070C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658D05F-4587-48AD-BE29-A76EBD4CD2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1" y="762000"/>
            <a:ext cx="4560849" cy="28003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637F1A-BB39-4EEB-BC39-9B24E7CAE0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297" y="3943350"/>
            <a:ext cx="3333750" cy="28860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301738-E873-46D2-BC66-6FA569C560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9501" y="762000"/>
            <a:ext cx="2714625" cy="2514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F6803B5-E0DC-4619-BF8C-8889D9132B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1086" y="3943350"/>
            <a:ext cx="3230524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529224"/>
      </p:ext>
    </p:extLst>
  </p:cSld>
  <p:clrMapOvr>
    <a:masterClrMapping/>
  </p:clrMapOvr>
  <p:transition>
    <p:pull dir="l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57200"/>
            <a:ext cx="8915400" cy="61722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Spherical robot</a:t>
            </a: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See by your self the </a:t>
            </a:r>
            <a:r>
              <a:rPr lang="en-US" sz="2400">
                <a:solidFill>
                  <a:srgbClr val="FF0000"/>
                </a:solidFill>
                <a:latin typeface="Agency FB" panose="020B0503020202020204" pitchFamily="34" charset="0"/>
              </a:rPr>
              <a:t>following configuration!!!</a:t>
            </a:r>
            <a:endParaRPr lang="en-US" sz="2400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Articulated configuration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SCARA(S</a:t>
            </a:r>
            <a:r>
              <a:rPr lang="en-US" sz="2400" dirty="0">
                <a:latin typeface="Arial Narrow" panose="020B0606020202030204" pitchFamily="34" charset="0"/>
              </a:rPr>
              <a:t>elective</a:t>
            </a:r>
            <a:r>
              <a:rPr lang="en-US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 C</a:t>
            </a:r>
            <a:r>
              <a:rPr lang="en-US" sz="2400" dirty="0">
                <a:latin typeface="Arial Narrow" panose="020B0606020202030204" pitchFamily="34" charset="0"/>
              </a:rPr>
              <a:t>ompliance</a:t>
            </a:r>
            <a:r>
              <a:rPr lang="en-US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 A</a:t>
            </a:r>
            <a:r>
              <a:rPr lang="en-US" sz="2400" dirty="0">
                <a:latin typeface="Arial Narrow" panose="020B0606020202030204" pitchFamily="34" charset="0"/>
              </a:rPr>
              <a:t>ssembly</a:t>
            </a:r>
            <a:r>
              <a:rPr lang="en-US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 R</a:t>
            </a:r>
            <a:r>
              <a:rPr lang="en-US" sz="2400" dirty="0">
                <a:latin typeface="Arial Narrow" panose="020B0606020202030204" pitchFamily="34" charset="0"/>
              </a:rPr>
              <a:t>obot</a:t>
            </a:r>
            <a:r>
              <a:rPr lang="en-US" sz="2400" dirty="0">
                <a:solidFill>
                  <a:srgbClr val="FF0000"/>
                </a:solidFill>
                <a:latin typeface="Arial Narrow" panose="020B0606020202030204" pitchFamily="34" charset="0"/>
              </a:rPr>
              <a:t> Arm)</a:t>
            </a:r>
          </a:p>
          <a:p>
            <a:pPr marL="0" indent="0">
              <a:buNone/>
            </a:pPr>
            <a:endParaRPr lang="en-US" sz="2400" b="1" dirty="0">
              <a:solidFill>
                <a:srgbClr val="FF0000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6210" y="6629400"/>
            <a:ext cx="259080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17</a:t>
            </a:fld>
            <a:endParaRPr lang="en-US" b="1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DEE9FBF-4FCE-4978-9063-651B805CC78D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567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  <a:t>                                                Mechanism and Actuation</a:t>
            </a:r>
            <a: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b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endParaRPr lang="en-US" sz="2400" kern="0" dirty="0">
              <a:solidFill>
                <a:srgbClr val="0070C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3697EC-D159-455C-96B1-25350D5BB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99" y="1048214"/>
            <a:ext cx="3514725" cy="382858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F58E897-317C-46A4-99F3-2432C5BF9E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1219200"/>
            <a:ext cx="4343401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96245"/>
      </p:ext>
    </p:extLst>
  </p:cSld>
  <p:clrMapOvr>
    <a:masterClrMapping/>
  </p:clrMapOvr>
  <p:transition>
    <p:pull dir="l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8915400" cy="6477000"/>
          </a:xfrm>
        </p:spPr>
        <p:txBody>
          <a:bodyPr/>
          <a:lstStyle/>
          <a:p>
            <a:pPr marL="0" indent="0">
              <a:buNone/>
            </a:pPr>
            <a:br>
              <a:rPr lang="en-US" sz="2400" b="1" dirty="0">
                <a:solidFill>
                  <a:schemeClr val="accent2"/>
                </a:solidFill>
                <a:latin typeface="Arial Narrow" panose="020B0606020202030204" pitchFamily="34" charset="0"/>
              </a:rPr>
            </a:b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6210" y="6629400"/>
            <a:ext cx="259080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18</a:t>
            </a:fld>
            <a:endParaRPr lang="en-US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25C29D-CEFC-464E-84AB-0EE20ADB4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0"/>
            <a:ext cx="7772400" cy="1143000"/>
          </a:xfrm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THANK YOU!!!</a:t>
            </a:r>
          </a:p>
        </p:txBody>
      </p:sp>
    </p:spTree>
    <p:extLst>
      <p:ext uri="{BB962C8B-B14F-4D97-AF65-F5344CB8AC3E}">
        <p14:creationId xmlns:p14="http://schemas.microsoft.com/office/powerpoint/2010/main" val="1367086439"/>
      </p:ext>
    </p:extLst>
  </p:cSld>
  <p:clrMapOvr>
    <a:masterClrMapping/>
  </p:clrMapOvr>
  <p:transition>
    <p:pull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8915400" cy="64770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The Robot Design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Early robots were designed with general motion capability under the assumption that they would find the largest market if they could perform the widest variety of tasks;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This emphasis on flexibility proved to be expensive in both cost and performance.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Robots are now beginning to be designed with a specific set of tasks in mind.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Robot design focuses on the number of joints, physical size, payload capacity, and the movement requirements of the end-effector.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The configuration of movable skeletons and overall size of the robot is determined by the task requirement, workspace, and reorientation ability.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A critical concern in robotic system design is the range of tasks the robot is expected to perform.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The robot should be designed to have the flexibility it needs to perform the range of tasks for which it is intended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F1A00A8-F261-478D-B71B-068901587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81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b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dirty="0">
                <a:solidFill>
                  <a:srgbClr val="FF0000"/>
                </a:solidFill>
                <a:latin typeface="Agency FB" panose="020B0503020202020204" pitchFamily="34" charset="0"/>
              </a:rPr>
              <a:t>                                                Mechanism and Actuation</a:t>
            </a:r>
            <a:r>
              <a:rPr lang="en-US" sz="160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br>
              <a:rPr lang="en-US" sz="160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6210" y="6629400"/>
            <a:ext cx="259080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2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44964024"/>
      </p:ext>
    </p:extLst>
  </p:cSld>
  <p:clrMapOvr>
    <a:masterClrMapping/>
  </p:clrMapOvr>
  <p:transition>
    <p:pull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8915400" cy="6477000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This determines the topology of the robot mechanism and the actuator system.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000000"/>
                </a:solidFill>
                <a:latin typeface="Arial Narrow" panose="020B0606020202030204" pitchFamily="34" charset="0"/>
              </a:rPr>
              <a:t>The choices of geometry, material, sensors, and cable routing follow from these basic decisions.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242021"/>
                </a:solidFill>
                <a:latin typeface="Arial Narrow" panose="020B0606020202030204" pitchFamily="34" charset="0"/>
              </a:rPr>
              <a:t>The robot control algorithms must control the vibration of the system as well its gross motion.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242021"/>
                </a:solidFill>
                <a:latin typeface="Arial Narrow" panose="020B0606020202030204" pitchFamily="34" charset="0"/>
              </a:rPr>
              <a:t>industrial robot are worked with other piece of equipment such as conveyors, production machines, and other tools with human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242021"/>
                </a:solidFill>
                <a:latin typeface="Arial Narrow" panose="020B0606020202030204" pitchFamily="34" charset="0"/>
              </a:rPr>
              <a:t>Robot and this equipment's forms workspace/workstation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242021"/>
                </a:solidFill>
                <a:latin typeface="Arial Narrow" panose="020B0606020202030204" pitchFamily="34" charset="0"/>
              </a:rPr>
              <a:t>Robot application engineer must consider the physical design of workstation and the design of robot control system.</a:t>
            </a:r>
          </a:p>
          <a:p>
            <a:pPr marL="0" indent="0">
              <a:buClr>
                <a:srgbClr val="FF0000"/>
              </a:buClr>
              <a:buNone/>
            </a:pPr>
            <a:endParaRPr lang="en-US" sz="2400" dirty="0">
              <a:solidFill>
                <a:srgbClr val="242021"/>
              </a:solidFill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latin typeface="Arial Narrow" panose="020B0606020202030204" pitchFamily="34" charset="0"/>
              </a:rPr>
              <a:t>During design of robot system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Arial Narrow" panose="020B0606020202030204" pitchFamily="34" charset="0"/>
              </a:rPr>
              <a:t>Mechanical structure system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Arial Narrow" panose="020B0606020202030204" pitchFamily="34" charset="0"/>
              </a:rPr>
              <a:t>Actuator system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sz="2400" dirty="0"/>
              <a:t>     </a:t>
            </a:r>
          </a:p>
          <a:p>
            <a:pPr marL="0" indent="0">
              <a:buClr>
                <a:srgbClr val="FF0000"/>
              </a:buClr>
              <a:buNone/>
            </a:pPr>
            <a:br>
              <a:rPr lang="en-US" sz="2400" dirty="0"/>
            </a:br>
            <a:br>
              <a:rPr lang="en-US" sz="2400" dirty="0"/>
            </a:br>
            <a:br>
              <a:rPr lang="en-US" sz="2400" b="1" dirty="0">
                <a:solidFill>
                  <a:schemeClr val="accent2"/>
                </a:solidFill>
                <a:latin typeface="Arial Narrow" panose="020B0606020202030204" pitchFamily="34" charset="0"/>
              </a:rPr>
            </a:b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6210" y="6629400"/>
            <a:ext cx="259080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3</a:t>
            </a:fld>
            <a:endParaRPr lang="en-US" b="1" dirty="0"/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4EA989D0-2F3F-4BD5-9A28-4ADFC460B50B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440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400" kern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kern="0">
                <a:solidFill>
                  <a:srgbClr val="FF0000"/>
                </a:solidFill>
                <a:latin typeface="Agency FB" panose="020B0503020202020204" pitchFamily="34" charset="0"/>
              </a:rPr>
              <a:t>                                                Mechanism and Actuation</a:t>
            </a:r>
            <a:r>
              <a:rPr lang="en-US" sz="1600" ker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br>
              <a:rPr lang="en-US" sz="1600" kern="0">
                <a:solidFill>
                  <a:srgbClr val="FF0000"/>
                </a:solidFill>
                <a:latin typeface="Agency FB" panose="020B0503020202020204" pitchFamily="34" charset="0"/>
              </a:rPr>
            </a:br>
            <a:endParaRPr lang="en-US" sz="2400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674291"/>
      </p:ext>
    </p:extLst>
  </p:cSld>
  <p:clrMapOvr>
    <a:masterClrMapping/>
  </p:clrMapOvr>
  <p:transition>
    <p:pull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8915400" cy="64770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Parts of robotic system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Mechanical structure of robot is like skeleton of human body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The mechanical structure of the robot is also called manipulator structure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The manipulator is made up of a series of segments and joints much like those found in the human arm.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manipulator is the arm of the robot which must move materials, parts, tools, or special devices through various motions to provide useful work.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sz="2400" dirty="0">
                <a:latin typeface="Arial Narrow" panose="020B0606020202030204" pitchFamily="34" charset="0"/>
              </a:rPr>
              <a:t>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rial Narrow" panose="020B0606020202030204" pitchFamily="34" charset="0"/>
            </a:endParaRPr>
          </a:p>
          <a:p>
            <a:pPr marL="0" indent="0">
              <a:buClr>
                <a:srgbClr val="FF0000"/>
              </a:buClr>
              <a:buNone/>
            </a:pPr>
            <a:endParaRPr lang="en-US" sz="2400" dirty="0">
              <a:latin typeface="Arial Narrow" panose="020B0606020202030204" pitchFamily="34" charset="0"/>
            </a:endParaRPr>
          </a:p>
          <a:p>
            <a:pPr marL="0" indent="0">
              <a:buClr>
                <a:srgbClr val="FF0000"/>
              </a:buClr>
              <a:buNone/>
            </a:pPr>
            <a:r>
              <a:rPr lang="en-US" sz="1400" dirty="0">
                <a:latin typeface="Arial Narrow" panose="020B0606020202030204" pitchFamily="34" charset="0"/>
              </a:rPr>
              <a:t>         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sz="1400" dirty="0">
                <a:latin typeface="Arial Narrow" panose="020B0606020202030204" pitchFamily="34" charset="0"/>
              </a:rPr>
              <a:t>               ( </a:t>
            </a:r>
            <a:r>
              <a:rPr lang="en-US" sz="1400" b="1" dirty="0">
                <a:latin typeface="Arial Narrow" panose="020B0606020202030204" pitchFamily="34" charset="0"/>
              </a:rPr>
              <a:t>Manipulator structure)                                                                                                          (Reis Machines, Inc.)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sz="1400" dirty="0">
                <a:latin typeface="Arial Narrow" panose="020B0606020202030204" pitchFamily="34" charset="0"/>
              </a:rPr>
              <a:t> </a:t>
            </a:r>
            <a:br>
              <a:rPr lang="en-US" sz="2400" b="1" dirty="0">
                <a:solidFill>
                  <a:schemeClr val="accent2"/>
                </a:solidFill>
                <a:latin typeface="Arial Narrow" panose="020B0606020202030204" pitchFamily="34" charset="0"/>
              </a:rPr>
            </a:b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15400" y="6629400"/>
            <a:ext cx="24161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4</a:t>
            </a:fld>
            <a:endParaRPr lang="en-US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70C55B1-58F9-45C3-BE9C-6064356BBB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40" y="3276600"/>
            <a:ext cx="4850780" cy="320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0FB59C7-4FC0-4A97-8D42-CBA196AA09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820" y="3276600"/>
            <a:ext cx="4228171" cy="3200400"/>
          </a:xfrm>
          <a:prstGeom prst="rect">
            <a:avLst/>
          </a:prstGeom>
        </p:spPr>
      </p:pic>
      <p:sp>
        <p:nvSpPr>
          <p:cNvPr id="9" name="Title 6">
            <a:extLst>
              <a:ext uri="{FF2B5EF4-FFF2-40B4-BE49-F238E27FC236}">
                <a16:creationId xmlns:a16="http://schemas.microsoft.com/office/drawing/2014/main" id="{CF6A9D7F-15D3-47C8-BB19-38A6919D107B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440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  <a:t>                                                Mechanism and Actuation</a:t>
            </a:r>
            <a: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b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endParaRPr lang="en-US" sz="2400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125390"/>
      </p:ext>
    </p:extLst>
  </p:cSld>
  <p:clrMapOvr>
    <a:masterClrMapping/>
  </p:clrMapOvr>
  <p:transition>
    <p:pull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8915400" cy="64770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Mechanical Structure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Mechanical structure is a physical structure of the robots such as beams, links, slides, joints, and bearings of a robot that create a movable skeleton.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This skeleton of robots, the </a:t>
            </a:r>
            <a:r>
              <a:rPr lang="en-US" sz="2400" dirty="0">
                <a:solidFill>
                  <a:srgbClr val="00B050"/>
                </a:solidFill>
                <a:latin typeface="Arial Narrow" panose="020B0606020202030204" pitchFamily="34" charset="0"/>
              </a:rPr>
              <a:t>mechanical structure</a:t>
            </a:r>
            <a:r>
              <a:rPr lang="en-US" sz="2400" dirty="0">
                <a:latin typeface="Arial Narrow" panose="020B0606020202030204" pitchFamily="34" charset="0"/>
              </a:rPr>
              <a:t>, is also known as </a:t>
            </a:r>
            <a:r>
              <a:rPr lang="en-US" sz="2400" i="1" dirty="0">
                <a:latin typeface="Arial Narrow" panose="020B0606020202030204" pitchFamily="34" charset="0"/>
              </a:rPr>
              <a:t>mechanism </a:t>
            </a:r>
            <a:r>
              <a:rPr lang="en-US" sz="2400" dirty="0">
                <a:latin typeface="Arial Narrow" panose="020B0606020202030204" pitchFamily="34" charset="0"/>
              </a:rPr>
              <a:t>of the robot.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latin typeface="Arial Narrow" panose="020B0606020202030204" pitchFamily="34" charset="0"/>
              </a:rPr>
              <a:t>Mechanical structure of manipulator(robotic arm) consist of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Arial Narrow" panose="020B0606020202030204" pitchFamily="34" charset="0"/>
              </a:rPr>
              <a:t>Links(rigid parts)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Arial Narrow" panose="020B0606020202030204" pitchFamily="34" charset="0"/>
              </a:rPr>
              <a:t>Joints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Arial Narrow" panose="020B0606020202030204" pitchFamily="34" charset="0"/>
              </a:rPr>
              <a:t>Arm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Arial Narrow" panose="020B0606020202030204" pitchFamily="34" charset="0"/>
              </a:rPr>
              <a:t>wrist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Arial Narrow" panose="020B0606020202030204" pitchFamily="34" charset="0"/>
              </a:rPr>
              <a:t>End-effector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6210" y="6629400"/>
            <a:ext cx="259080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5</a:t>
            </a:fld>
            <a:endParaRPr lang="en-US" b="1" dirty="0"/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E8175CE5-41BE-436D-9DE7-3FD46D607AB8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440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  <a:t>                                                Mechanism and Actuation</a:t>
            </a:r>
            <a: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b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endParaRPr lang="en-US" sz="2400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258492"/>
      </p:ext>
    </p:extLst>
  </p:cSld>
  <p:clrMapOvr>
    <a:masterClrMapping/>
  </p:clrMapOvr>
  <p:transition>
    <p:pull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8915400" cy="64770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Links</a:t>
            </a:r>
            <a:r>
              <a:rPr lang="en-US" sz="2400" dirty="0"/>
              <a:t> </a:t>
            </a: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For the purposes of dynamic modeling, the </a:t>
            </a:r>
            <a:r>
              <a:rPr lang="en-US" sz="2400" dirty="0">
                <a:solidFill>
                  <a:srgbClr val="C00000"/>
                </a:solidFill>
                <a:latin typeface="Arial Narrow" panose="020B0606020202030204" pitchFamily="34" charset="0"/>
              </a:rPr>
              <a:t>links</a:t>
            </a:r>
            <a:r>
              <a:rPr lang="en-US" sz="2400" dirty="0">
                <a:latin typeface="Arial Narrow" panose="020B0606020202030204" pitchFamily="34" charset="0"/>
              </a:rPr>
              <a:t> of a robot are generally considered to be rigid. However, a robot is not a rigid structure.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Like all structures it deflects under applied loads, such as its own weight and the weight of the payload, termed gravity loading;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For industrial robots a critical concern is the link </a:t>
            </a:r>
            <a:r>
              <a:rPr lang="en-US" sz="2400" dirty="0">
                <a:solidFill>
                  <a:srgbClr val="0070C0"/>
                </a:solidFill>
                <a:latin typeface="Arial Narrow" panose="020B0606020202030204" pitchFamily="34" charset="0"/>
              </a:rPr>
              <a:t>stiffness</a:t>
            </a:r>
            <a:r>
              <a:rPr lang="en-US" sz="2400" dirty="0">
                <a:latin typeface="Arial Narrow" panose="020B0606020202030204" pitchFamily="34" charset="0"/>
              </a:rPr>
              <a:t> in bending and in torsion.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To provide this stiffness, robot links are designed either as beams or shell (monocoque) structures.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Monocoque structures have lower weight or higher strength-to-weight ratios, but are more costly and generally more difficult to manufacture.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Cast, extruded, or machined beam-based links are often more cost effective; </a:t>
            </a: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6210" y="6629400"/>
            <a:ext cx="259080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6</a:t>
            </a:fld>
            <a:endParaRPr lang="en-US" b="1" dirty="0"/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D4B69F4E-A217-4416-8E0B-1326ED9CAFF6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440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  <a:t>                                                Mechanism and Actuation</a:t>
            </a:r>
            <a: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b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endParaRPr lang="en-US" sz="2400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938512"/>
      </p:ext>
    </p:extLst>
  </p:cSld>
  <p:clrMapOvr>
    <a:masterClrMapping/>
  </p:clrMapOvr>
  <p:transition>
    <p:pull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8915400" cy="6477000"/>
          </a:xfrm>
        </p:spPr>
        <p:txBody>
          <a:bodyPr/>
          <a:lstStyle/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1800" dirty="0">
                <a:latin typeface="Arial Narrow" panose="020B0606020202030204" pitchFamily="34" charset="0"/>
              </a:rPr>
              <a:t>         Two rigid binary link in free space                                    a chain formed by joining two links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Two links 1 and 2,each has two holes at the end.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This two links are connected by joint, by put a pin through holes(B&amp;C)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Links are formed by straight lines with rotary joints (small circle)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The joint formed is called pin joint/revolute/rotary joint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en-US" sz="24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br>
              <a:rPr lang="en-US" sz="2400" b="1" dirty="0">
                <a:solidFill>
                  <a:schemeClr val="accent2"/>
                </a:solidFill>
                <a:latin typeface="Arial Narrow" panose="020B0606020202030204" pitchFamily="34" charset="0"/>
              </a:rPr>
            </a:b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6210" y="6629400"/>
            <a:ext cx="259080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7</a:t>
            </a:fld>
            <a:endParaRPr lang="en-US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500FB2-28D1-43CD-9761-4011CB406A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81" y="800100"/>
            <a:ext cx="4148835" cy="26289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43F9850-BC7C-49E8-BC60-6CC67E0B4E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3792" y="820544"/>
            <a:ext cx="4286250" cy="2628900"/>
          </a:xfrm>
          <a:prstGeom prst="rect">
            <a:avLst/>
          </a:prstGeom>
        </p:spPr>
      </p:pic>
      <p:sp>
        <p:nvSpPr>
          <p:cNvPr id="9" name="Title 6">
            <a:extLst>
              <a:ext uri="{FF2B5EF4-FFF2-40B4-BE49-F238E27FC236}">
                <a16:creationId xmlns:a16="http://schemas.microsoft.com/office/drawing/2014/main" id="{694F8E13-694E-4347-A112-746111754393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440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  <a:t>                                                Mechanism and Actuation</a:t>
            </a:r>
            <a: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b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Links…</a:t>
            </a:r>
            <a:endParaRPr lang="en-US" sz="2400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717853"/>
      </p:ext>
    </p:extLst>
  </p:cSld>
  <p:clrMapOvr>
    <a:masterClrMapping/>
  </p:clrMapOvr>
  <p:transition>
    <p:pull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8915400" cy="6477000"/>
          </a:xfrm>
        </p:spPr>
        <p:txBody>
          <a:bodyPr/>
          <a:lstStyle/>
          <a:p>
            <a:pPr marL="0" indent="0">
              <a:buClr>
                <a:srgbClr val="FF0000"/>
              </a:buClr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Joints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Joints are a part of robot skeleton that enable it perform several motions.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The robot joint mechanism is a source of the robot flexibility and consists at least four major elements:</a:t>
            </a:r>
            <a:br>
              <a:rPr lang="en-US" sz="2400" dirty="0">
                <a:latin typeface="Arial Narrow" panose="020B0606020202030204" pitchFamily="34" charset="0"/>
              </a:rPr>
            </a:br>
            <a:r>
              <a:rPr lang="en-US" sz="2400" dirty="0">
                <a:latin typeface="Arial Narrow" panose="020B0606020202030204" pitchFamily="34" charset="0"/>
              </a:rPr>
              <a:t>1) the joint axis structure</a:t>
            </a:r>
            <a:br>
              <a:rPr lang="en-US" sz="2400" dirty="0">
                <a:latin typeface="Arial Narrow" panose="020B0606020202030204" pitchFamily="34" charset="0"/>
              </a:rPr>
            </a:br>
            <a:r>
              <a:rPr lang="en-US" sz="2400" dirty="0">
                <a:latin typeface="Arial Narrow" panose="020B0606020202030204" pitchFamily="34" charset="0"/>
              </a:rPr>
              <a:t>2) an actuators</a:t>
            </a:r>
            <a:br>
              <a:rPr lang="en-US" sz="2400" dirty="0">
                <a:latin typeface="Arial Narrow" panose="020B0606020202030204" pitchFamily="34" charset="0"/>
              </a:rPr>
            </a:br>
            <a:r>
              <a:rPr lang="en-US" sz="2400" dirty="0">
                <a:latin typeface="Arial Narrow" panose="020B0606020202030204" pitchFamily="34" charset="0"/>
              </a:rPr>
              <a:t>3) transmissions and</a:t>
            </a:r>
            <a:br>
              <a:rPr lang="en-US" sz="2400" dirty="0">
                <a:latin typeface="Arial Narrow" panose="020B0606020202030204" pitchFamily="34" charset="0"/>
              </a:rPr>
            </a:br>
            <a:r>
              <a:rPr lang="en-US" sz="2400" dirty="0">
                <a:latin typeface="Arial Narrow" panose="020B0606020202030204" pitchFamily="34" charset="0"/>
              </a:rPr>
              <a:t>4) state sensors, force sensor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The sensors are usually incorporated in the joint mechanism to measure position, velocity, and force feedback for the controller.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Many types of joints can be made between two links.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For instance, the rotary and linear movements of robots are achieved by means of revolute and prismatic joints respectively.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Arial Narrow" panose="020B0606020202030204" pitchFamily="34" charset="0"/>
              </a:rPr>
              <a:t>The most common joints are: Revolute, Prismatic, Screw, Ball-in-socket and Hook-type universal joints. </a:t>
            </a:r>
            <a:br>
              <a:rPr lang="en-US" sz="2400" dirty="0">
                <a:latin typeface="Arial Narrow" panose="020B0606020202030204" pitchFamily="34" charset="0"/>
              </a:rPr>
            </a:br>
            <a:r>
              <a:rPr lang="en-US" sz="2400" dirty="0">
                <a:latin typeface="Arial Narrow" panose="020B0606020202030204" pitchFamily="34" charset="0"/>
              </a:rPr>
              <a:t> </a:t>
            </a:r>
            <a:br>
              <a:rPr lang="en-US" sz="2400" dirty="0">
                <a:latin typeface="Arial Narrow" panose="020B0606020202030204" pitchFamily="34" charset="0"/>
              </a:rPr>
            </a:br>
            <a:br>
              <a:rPr lang="en-US" sz="2400" dirty="0">
                <a:latin typeface="Arial Narrow" panose="020B0606020202030204" pitchFamily="34" charset="0"/>
              </a:rPr>
            </a:br>
            <a:endParaRPr lang="en-US" sz="2400" b="1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6210" y="6629400"/>
            <a:ext cx="259080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8</a:t>
            </a:fld>
            <a:endParaRPr lang="en-US" b="1" dirty="0"/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7023E3C5-8950-424B-B0A2-5E0F4D926C91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440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400" kern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kern="0">
                <a:solidFill>
                  <a:srgbClr val="FF0000"/>
                </a:solidFill>
                <a:latin typeface="Agency FB" panose="020B0503020202020204" pitchFamily="34" charset="0"/>
              </a:rPr>
              <a:t>                                                Mechanism and Actuation</a:t>
            </a:r>
            <a:r>
              <a:rPr lang="en-US" sz="1600" kern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br>
              <a:rPr lang="en-US" sz="1600" kern="0">
                <a:solidFill>
                  <a:srgbClr val="FF0000"/>
                </a:solidFill>
                <a:latin typeface="Agency FB" panose="020B0503020202020204" pitchFamily="34" charset="0"/>
              </a:rPr>
            </a:br>
            <a:endParaRPr lang="en-US" sz="2400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240655"/>
      </p:ext>
    </p:extLst>
  </p:cSld>
  <p:clrMapOvr>
    <a:masterClrMapping/>
  </p:clrMapOvr>
  <p:transition>
    <p:pull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80C9B-D701-4469-9B16-3F83C1982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81000"/>
            <a:ext cx="8915400" cy="64770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Agency FB" panose="020B0503020202020204" pitchFamily="34" charset="0"/>
              </a:rPr>
              <a:t>Types of joint</a:t>
            </a:r>
            <a:br>
              <a:rPr lang="en-US" sz="2400" b="1" dirty="0">
                <a:solidFill>
                  <a:schemeClr val="accent2"/>
                </a:solidFill>
                <a:latin typeface="Arial Narrow" panose="020B0606020202030204" pitchFamily="34" charset="0"/>
              </a:rPr>
            </a:br>
            <a:endParaRPr lang="en-US" sz="2400" b="1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0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2000" dirty="0">
                <a:latin typeface="Arial Narrow" panose="020B0606020202030204" pitchFamily="34" charset="0"/>
              </a:rPr>
              <a:t>           Revolute joint                                                                            prismatic joint</a:t>
            </a:r>
          </a:p>
          <a:p>
            <a:pPr marL="0" indent="0">
              <a:buNone/>
            </a:pPr>
            <a:endParaRPr lang="en-US" sz="2000" dirty="0"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accent2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Arial Narrow" panose="020B0606020202030204" pitchFamily="34" charset="0"/>
              </a:rPr>
              <a:t>               Spherical joint                                                      universal joint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20FCB27-96BD-4DD2-A4B2-2E59A530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66210" y="6629400"/>
            <a:ext cx="2590800" cy="228600"/>
          </a:xfrm>
        </p:spPr>
        <p:txBody>
          <a:bodyPr/>
          <a:lstStyle/>
          <a:p>
            <a:fld id="{515615C8-BF80-4121-9E5C-527E8C6FA068}" type="slidenum">
              <a:rPr lang="en-US" b="1" smtClean="0"/>
              <a:pPr/>
              <a:t>9</a:t>
            </a:fld>
            <a:endParaRPr lang="en-US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842DE0F-109B-4DD0-81DB-33222D67F7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647" y="3672935"/>
            <a:ext cx="4182753" cy="263157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4169E93-B459-40D8-A182-265541B4DC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8" y="816879"/>
            <a:ext cx="3744952" cy="252058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8DFF2AA-8EDF-40B9-A206-D153348180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8" y="3672936"/>
            <a:ext cx="4325047" cy="2631570"/>
          </a:xfrm>
          <a:prstGeom prst="rect">
            <a:avLst/>
          </a:prstGeom>
        </p:spPr>
      </p:pic>
      <p:pic>
        <p:nvPicPr>
          <p:cNvPr id="1026" name="Picture 2" descr="የprismatic joint ምስል ውጤት">
            <a:extLst>
              <a:ext uri="{FF2B5EF4-FFF2-40B4-BE49-F238E27FC236}">
                <a16:creationId xmlns:a16="http://schemas.microsoft.com/office/drawing/2014/main" id="{60563480-92B6-4A33-AFCF-97154700B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05895"/>
            <a:ext cx="3932663" cy="263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6">
            <a:extLst>
              <a:ext uri="{FF2B5EF4-FFF2-40B4-BE49-F238E27FC236}">
                <a16:creationId xmlns:a16="http://schemas.microsoft.com/office/drawing/2014/main" id="{E9312B43-160F-4839-ACC7-0A89DD598F61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91440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n-US" sz="2400" kern="0" dirty="0">
                <a:solidFill>
                  <a:srgbClr val="FF0000"/>
                </a:solidFill>
                <a:latin typeface="Agency FB" panose="020B0503020202020204" pitchFamily="34" charset="0"/>
              </a:rPr>
              <a:t>                                                Mechanism and Actuation</a:t>
            </a:r>
            <a: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  <a:t> </a:t>
            </a:r>
            <a:br>
              <a:rPr lang="en-US" sz="1600" kern="0" dirty="0">
                <a:solidFill>
                  <a:srgbClr val="FF0000"/>
                </a:solidFill>
                <a:latin typeface="Agency FB" panose="020B0503020202020204" pitchFamily="34" charset="0"/>
              </a:rPr>
            </a:br>
            <a:endParaRPr lang="en-US" sz="2400" kern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282525"/>
      </p:ext>
    </p:extLst>
  </p:cSld>
  <p:clrMapOvr>
    <a:masterClrMapping/>
  </p:clrMapOvr>
  <p:transition>
    <p:pull dir="ld"/>
  </p:transition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تصميم افتراضي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15 - Copy</Template>
  <TotalTime>6080</TotalTime>
  <Words>1479</Words>
  <Application>Microsoft Office PowerPoint</Application>
  <PresentationFormat>On-screen Show (4:3)</PresentationFormat>
  <Paragraphs>253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Agency FB</vt:lpstr>
      <vt:lpstr>Arial Narrow</vt:lpstr>
      <vt:lpstr>Calibri</vt:lpstr>
      <vt:lpstr>Courier New</vt:lpstr>
      <vt:lpstr>Times New Roman</vt:lpstr>
      <vt:lpstr>Wingdings</vt:lpstr>
      <vt:lpstr>تصميم افتراضي</vt:lpstr>
      <vt:lpstr>  </vt:lpstr>
      <vt:lpstr>                                                 Mechanism and Actuation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                                         Mechanism and Actuation  </vt:lpstr>
      <vt:lpstr>                                                 Mechanism and Actuation  </vt:lpstr>
      <vt:lpstr>PowerPoint Presentation</vt:lpstr>
      <vt:lpstr>PowerPoint Presentation</vt:lpstr>
      <vt:lpstr>THANK YOU!!!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DirectTorqueControl</dc:title>
  <dc:creator>tesfaye</dc:creator>
  <cp:lastModifiedBy>Tesfaye Meberate</cp:lastModifiedBy>
  <cp:revision>539</cp:revision>
  <cp:lastPrinted>2019-10-16T12:42:36Z</cp:lastPrinted>
  <dcterms:created xsi:type="dcterms:W3CDTF">2014-02-07T04:46:33Z</dcterms:created>
  <dcterms:modified xsi:type="dcterms:W3CDTF">2020-03-08T13:28:59Z</dcterms:modified>
</cp:coreProperties>
</file>