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8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8" r:id="rId53"/>
    <p:sldId id="309" r:id="rId54"/>
    <p:sldId id="311" r:id="rId55"/>
    <p:sldId id="312" r:id="rId56"/>
    <p:sldId id="313" r:id="rId57"/>
    <p:sldId id="314" r:id="rId58"/>
    <p:sldId id="315" r:id="rId59"/>
    <p:sldId id="316" r:id="rId60"/>
    <p:sldId id="317" r:id="rId61"/>
    <p:sldId id="318" r:id="rId62"/>
    <p:sldId id="319" r:id="rId63"/>
    <p:sldId id="320" r:id="rId64"/>
    <p:sldId id="332" r:id="rId65"/>
    <p:sldId id="333" r:id="rId66"/>
    <p:sldId id="334" r:id="rId67"/>
    <p:sldId id="335" r:id="rId68"/>
    <p:sldId id="336" r:id="rId69"/>
    <p:sldId id="337" r:id="rId70"/>
    <p:sldId id="338" r:id="rId71"/>
    <p:sldId id="339" r:id="rId72"/>
    <p:sldId id="340" r:id="rId73"/>
    <p:sldId id="321" r:id="rId74"/>
    <p:sldId id="322" r:id="rId75"/>
    <p:sldId id="323" r:id="rId76"/>
    <p:sldId id="324" r:id="rId77"/>
    <p:sldId id="325" r:id="rId78"/>
    <p:sldId id="326" r:id="rId79"/>
    <p:sldId id="327" r:id="rId80"/>
    <p:sldId id="328" r:id="rId81"/>
    <p:sldId id="329" r:id="rId8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19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32.wmf"/><Relationship Id="rId1" Type="http://schemas.openxmlformats.org/officeDocument/2006/relationships/image" Target="../media/image31.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image" Target="../media/image4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3.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6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image" Target="../media/image6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0.v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image" Target="../media/image67.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9.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70.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71.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73.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74.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75.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51.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90.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92.emf"/></Relationships>
</file>

<file path=ppt/drawings/_rels/vmlDrawing56.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58.vml.rels><?xml version="1.0" encoding="UTF-8" standalone="yes"?>
<Relationships xmlns="http://schemas.openxmlformats.org/package/2006/relationships"><Relationship Id="rId2" Type="http://schemas.openxmlformats.org/officeDocument/2006/relationships/image" Target="../media/image96.emf"/><Relationship Id="rId1" Type="http://schemas.openxmlformats.org/officeDocument/2006/relationships/image" Target="../media/image95.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5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556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56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556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556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DA028AB-1878-46CD-B2A1-EEF0BB72265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p:spPr>
        <p:txBody>
          <a:bodyPr/>
          <a:lstStyle/>
          <a:p>
            <a:pPr eaLnBrk="1" hangingPunct="1"/>
            <a:endParaRPr lang="en-US" altLang="en-US" smtClean="0"/>
          </a:p>
        </p:txBody>
      </p:sp>
      <p:sp>
        <p:nvSpPr>
          <p:cNvPr id="512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91F1080-C4F3-4D69-8293-E4C1A317625C}" type="slidenum">
              <a:rPr lang="en-US" altLang="en-US"/>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3"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30724" name="Rectangle 4"/>
          <p:cNvSpPr>
            <a:spLocks noGrp="1" noChangeArrowheads="1"/>
          </p:cNvSpPr>
          <p:nvPr>
            <p:ph type="subTitle" idx="1"/>
          </p:nvPr>
        </p:nvSpPr>
        <p:spPr>
          <a:xfrm>
            <a:off x="849313" y="3049588"/>
            <a:ext cx="6248400" cy="2362200"/>
          </a:xfrm>
        </p:spPr>
        <p:txBody>
          <a:bodyPr/>
          <a:lstStyle>
            <a:lvl1pPr marL="0" indent="0" algn="r">
              <a:buFont typeface="Wingdings" panose="05000000000000000000"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p:txBody>
          <a:bodyPr/>
          <a:lstStyle>
            <a:lvl1pPr>
              <a:defRPr smtClean="0"/>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smtClean="0"/>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smtClean="0"/>
            </a:lvl1pPr>
          </a:lstStyle>
          <a:p>
            <a:pPr>
              <a:defRPr/>
            </a:pPr>
            <a:fld id="{E4DB380C-9B61-44FC-A164-053A07270D50}" type="slidenum">
              <a:rPr lang="en-US" altLang="en-US"/>
              <a:pPr>
                <a:defRPr/>
              </a:pPr>
              <a:t>‹#›</a:t>
            </a:fld>
            <a:endParaRPr lang="en-US" altLang="en-US"/>
          </a:p>
        </p:txBody>
      </p:sp>
    </p:spTree>
    <p:extLst>
      <p:ext uri="{BB962C8B-B14F-4D97-AF65-F5344CB8AC3E}">
        <p14:creationId xmlns:p14="http://schemas.microsoft.com/office/powerpoint/2010/main" val="3265804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A26562FA-E506-42DB-80B5-880FBA40358C}" type="slidenum">
              <a:rPr lang="en-US" altLang="en-US"/>
              <a:pPr>
                <a:defRPr/>
              </a:pPr>
              <a:t>‹#›</a:t>
            </a:fld>
            <a:endParaRPr lang="en-US" altLang="en-US"/>
          </a:p>
        </p:txBody>
      </p:sp>
    </p:spTree>
    <p:extLst>
      <p:ext uri="{BB962C8B-B14F-4D97-AF65-F5344CB8AC3E}">
        <p14:creationId xmlns:p14="http://schemas.microsoft.com/office/powerpoint/2010/main" val="1706103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121C7B0-A109-4947-8D2F-3A612D28F5BF}" type="slidenum">
              <a:rPr lang="en-US" altLang="en-US"/>
              <a:pPr>
                <a:defRPr/>
              </a:pPr>
              <a:t>‹#›</a:t>
            </a:fld>
            <a:endParaRPr lang="en-US" altLang="en-US"/>
          </a:p>
        </p:txBody>
      </p:sp>
    </p:spTree>
    <p:extLst>
      <p:ext uri="{BB962C8B-B14F-4D97-AF65-F5344CB8AC3E}">
        <p14:creationId xmlns:p14="http://schemas.microsoft.com/office/powerpoint/2010/main" val="30829395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19263"/>
            <a:ext cx="4038600" cy="21288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4038600" cy="2130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7"/>
          <p:cNvSpPr>
            <a:spLocks noGrp="1" noChangeArrowheads="1"/>
          </p:cNvSpPr>
          <p:nvPr>
            <p:ph type="sldNum" sz="quarter" idx="12"/>
          </p:nvPr>
        </p:nvSpPr>
        <p:spPr>
          <a:ln/>
        </p:spPr>
        <p:txBody>
          <a:bodyPr/>
          <a:lstStyle>
            <a:lvl1pPr>
              <a:defRPr/>
            </a:lvl1pPr>
          </a:lstStyle>
          <a:p>
            <a:pPr>
              <a:defRPr/>
            </a:pPr>
            <a:fld id="{D32D2122-339D-49ED-9276-A8066F76E3B5}" type="slidenum">
              <a:rPr lang="en-US" altLang="en-US"/>
              <a:pPr>
                <a:defRPr/>
              </a:pPr>
              <a:t>‹#›</a:t>
            </a:fld>
            <a:endParaRPr lang="en-US" altLang="en-US"/>
          </a:p>
        </p:txBody>
      </p:sp>
    </p:spTree>
    <p:extLst>
      <p:ext uri="{BB962C8B-B14F-4D97-AF65-F5344CB8AC3E}">
        <p14:creationId xmlns:p14="http://schemas.microsoft.com/office/powerpoint/2010/main" val="3447157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ECFD7898-8B41-4AE8-821C-5ABA13C8139E}" type="slidenum">
              <a:rPr lang="en-US" altLang="en-US"/>
              <a:pPr>
                <a:defRPr/>
              </a:pPr>
              <a:t>‹#›</a:t>
            </a:fld>
            <a:endParaRPr lang="en-US" altLang="en-US"/>
          </a:p>
        </p:txBody>
      </p:sp>
    </p:spTree>
    <p:extLst>
      <p:ext uri="{BB962C8B-B14F-4D97-AF65-F5344CB8AC3E}">
        <p14:creationId xmlns:p14="http://schemas.microsoft.com/office/powerpoint/2010/main" val="2691998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1D9108BC-F677-4D5B-BF52-046246D2ADB2}" type="slidenum">
              <a:rPr lang="en-US" altLang="en-US"/>
              <a:pPr>
                <a:defRPr/>
              </a:pPr>
              <a:t>‹#›</a:t>
            </a:fld>
            <a:endParaRPr lang="en-US" altLang="en-US"/>
          </a:p>
        </p:txBody>
      </p:sp>
    </p:spTree>
    <p:extLst>
      <p:ext uri="{BB962C8B-B14F-4D97-AF65-F5344CB8AC3E}">
        <p14:creationId xmlns:p14="http://schemas.microsoft.com/office/powerpoint/2010/main" val="3534052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FFC28339-7B8F-4E8A-B8E1-424410DA4608}" type="slidenum">
              <a:rPr lang="en-US" altLang="en-US"/>
              <a:pPr>
                <a:defRPr/>
              </a:pPr>
              <a:t>‹#›</a:t>
            </a:fld>
            <a:endParaRPr lang="en-US" altLang="en-US"/>
          </a:p>
        </p:txBody>
      </p:sp>
    </p:spTree>
    <p:extLst>
      <p:ext uri="{BB962C8B-B14F-4D97-AF65-F5344CB8AC3E}">
        <p14:creationId xmlns:p14="http://schemas.microsoft.com/office/powerpoint/2010/main" val="1848075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245345F1-77F0-4E00-A9C8-4519AFD95D61}" type="slidenum">
              <a:rPr lang="en-US" altLang="en-US"/>
              <a:pPr>
                <a:defRPr/>
              </a:pPr>
              <a:t>‹#›</a:t>
            </a:fld>
            <a:endParaRPr lang="en-US" altLang="en-US"/>
          </a:p>
        </p:txBody>
      </p:sp>
    </p:spTree>
    <p:extLst>
      <p:ext uri="{BB962C8B-B14F-4D97-AF65-F5344CB8AC3E}">
        <p14:creationId xmlns:p14="http://schemas.microsoft.com/office/powerpoint/2010/main" val="2789752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82C17220-DCDF-414D-AFC3-3162DB134689}" type="slidenum">
              <a:rPr lang="en-US" altLang="en-US"/>
              <a:pPr>
                <a:defRPr/>
              </a:pPr>
              <a:t>‹#›</a:t>
            </a:fld>
            <a:endParaRPr lang="en-US" altLang="en-US"/>
          </a:p>
        </p:txBody>
      </p:sp>
    </p:spTree>
    <p:extLst>
      <p:ext uri="{BB962C8B-B14F-4D97-AF65-F5344CB8AC3E}">
        <p14:creationId xmlns:p14="http://schemas.microsoft.com/office/powerpoint/2010/main" val="4255312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5CB6B774-B3B8-4B36-956D-9BDA450789F7}" type="slidenum">
              <a:rPr lang="en-US" altLang="en-US"/>
              <a:pPr>
                <a:defRPr/>
              </a:pPr>
              <a:t>‹#›</a:t>
            </a:fld>
            <a:endParaRPr lang="en-US" altLang="en-US"/>
          </a:p>
        </p:txBody>
      </p:sp>
    </p:spTree>
    <p:extLst>
      <p:ext uri="{BB962C8B-B14F-4D97-AF65-F5344CB8AC3E}">
        <p14:creationId xmlns:p14="http://schemas.microsoft.com/office/powerpoint/2010/main" val="8894003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056A3AEE-339C-4190-A900-AD796B584945}" type="slidenum">
              <a:rPr lang="en-US" altLang="en-US"/>
              <a:pPr>
                <a:defRPr/>
              </a:pPr>
              <a:t>‹#›</a:t>
            </a:fld>
            <a:endParaRPr lang="en-US" altLang="en-US"/>
          </a:p>
        </p:txBody>
      </p:sp>
    </p:spTree>
    <p:extLst>
      <p:ext uri="{BB962C8B-B14F-4D97-AF65-F5344CB8AC3E}">
        <p14:creationId xmlns:p14="http://schemas.microsoft.com/office/powerpoint/2010/main" val="121361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05A7FF8E-70AD-482D-91E6-882F1012FCDB}" type="slidenum">
              <a:rPr lang="en-US" altLang="en-US"/>
              <a:pPr>
                <a:defRPr/>
              </a:pPr>
              <a:t>‹#›</a:t>
            </a:fld>
            <a:endParaRPr lang="en-US" altLang="en-US"/>
          </a:p>
        </p:txBody>
      </p:sp>
    </p:spTree>
    <p:extLst>
      <p:ext uri="{BB962C8B-B14F-4D97-AF65-F5344CB8AC3E}">
        <p14:creationId xmlns:p14="http://schemas.microsoft.com/office/powerpoint/2010/main" val="2619710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5F8FD2D6-E5F7-4A25-9FCF-BF4EEC394800}" type="slidenum">
              <a:rPr lang="en-US" altLang="en-US"/>
              <a:pPr>
                <a:defRPr/>
              </a:pPr>
              <a:t>‹#›</a:t>
            </a:fld>
            <a:endParaRPr lang="en-US" altLang="en-US"/>
          </a:p>
        </p:txBody>
      </p:sp>
    </p:spTree>
    <p:extLst>
      <p:ext uri="{BB962C8B-B14F-4D97-AF65-F5344CB8AC3E}">
        <p14:creationId xmlns:p14="http://schemas.microsoft.com/office/powerpoint/2010/main" val="2022580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9701"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smtClean="0"/>
            </a:lvl1pPr>
          </a:lstStyle>
          <a:p>
            <a:pPr>
              <a:defRPr/>
            </a:pPr>
            <a:endParaRPr lang="en-US" altLang="en-US"/>
          </a:p>
        </p:txBody>
      </p:sp>
      <p:sp>
        <p:nvSpPr>
          <p:cNvPr id="29702"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smtClean="0"/>
            </a:lvl1pPr>
          </a:lstStyle>
          <a:p>
            <a:pPr>
              <a:defRPr/>
            </a:pPr>
            <a:endParaRPr lang="en-US" altLang="en-US"/>
          </a:p>
        </p:txBody>
      </p:sp>
      <p:sp>
        <p:nvSpPr>
          <p:cNvPr id="29703"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a:defRPr/>
            </a:pPr>
            <a:fld id="{DDEF3ECD-F80B-4042-8FA7-8702737FC594}"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4"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5"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6"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7"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8"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9"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0"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1"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2"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3"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4"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6"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7"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8"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0"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1"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2"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4"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5"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6"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7"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8"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9"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0"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1"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2"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3"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Tree>
  </p:cSld>
  <p:clrMap bg1="lt1" tx1="dk1" bg2="lt2" tx2="dk2" accent1="accent1" accent2="accent2" accent3="accent3" accent4="accent4" accent5="accent5" accent6="accent6" hlink="hlink" folHlink="folHlink"/>
  <p:sldLayoutIdLst>
    <p:sldLayoutId id="2147483678"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900" b="1" kern="1200">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anose="020B0604020202020204" pitchFamily="34" charset="0"/>
        </a:defRPr>
      </a:lvl2pPr>
      <a:lvl3pPr algn="l" rtl="0" eaLnBrk="0" fontAlgn="base" hangingPunct="0">
        <a:spcBef>
          <a:spcPct val="0"/>
        </a:spcBef>
        <a:spcAft>
          <a:spcPct val="0"/>
        </a:spcAft>
        <a:defRPr sz="3900" b="1">
          <a:solidFill>
            <a:schemeClr val="tx2"/>
          </a:solidFill>
          <a:latin typeface="Arial" panose="020B0604020202020204" pitchFamily="34" charset="0"/>
        </a:defRPr>
      </a:lvl3pPr>
      <a:lvl4pPr algn="l" rtl="0" eaLnBrk="0" fontAlgn="base" hangingPunct="0">
        <a:spcBef>
          <a:spcPct val="0"/>
        </a:spcBef>
        <a:spcAft>
          <a:spcPct val="0"/>
        </a:spcAft>
        <a:defRPr sz="3900" b="1">
          <a:solidFill>
            <a:schemeClr val="tx2"/>
          </a:solidFill>
          <a:latin typeface="Arial" panose="020B0604020202020204" pitchFamily="34" charset="0"/>
        </a:defRPr>
      </a:lvl4pPr>
      <a:lvl5pPr algn="l" rtl="0" eaLnBrk="0" fontAlgn="base" hangingPunct="0">
        <a:spcBef>
          <a:spcPct val="0"/>
        </a:spcBef>
        <a:spcAft>
          <a:spcPct val="0"/>
        </a:spcAft>
        <a:defRPr sz="3900" b="1">
          <a:solidFill>
            <a:schemeClr val="tx2"/>
          </a:solidFill>
          <a:latin typeface="Arial" panose="020B0604020202020204" pitchFamily="34" charset="0"/>
        </a:defRPr>
      </a:lvl5pPr>
      <a:lvl6pPr marL="457200" algn="l" rtl="0" fontAlgn="base">
        <a:spcBef>
          <a:spcPct val="0"/>
        </a:spcBef>
        <a:spcAft>
          <a:spcPct val="0"/>
        </a:spcAft>
        <a:defRPr sz="3900" b="1">
          <a:solidFill>
            <a:schemeClr val="tx2"/>
          </a:solidFill>
          <a:latin typeface="Arial" panose="020B0604020202020204" pitchFamily="34" charset="0"/>
        </a:defRPr>
      </a:lvl6pPr>
      <a:lvl7pPr marL="914400" algn="l" rtl="0" fontAlgn="base">
        <a:spcBef>
          <a:spcPct val="0"/>
        </a:spcBef>
        <a:spcAft>
          <a:spcPct val="0"/>
        </a:spcAft>
        <a:defRPr sz="3900" b="1">
          <a:solidFill>
            <a:schemeClr val="tx2"/>
          </a:solidFill>
          <a:latin typeface="Arial" panose="020B0604020202020204" pitchFamily="34" charset="0"/>
        </a:defRPr>
      </a:lvl7pPr>
      <a:lvl8pPr marL="1371600" algn="l" rtl="0" fontAlgn="base">
        <a:spcBef>
          <a:spcPct val="0"/>
        </a:spcBef>
        <a:spcAft>
          <a:spcPct val="0"/>
        </a:spcAft>
        <a:defRPr sz="3900" b="1">
          <a:solidFill>
            <a:schemeClr val="tx2"/>
          </a:solidFill>
          <a:latin typeface="Arial" panose="020B0604020202020204" pitchFamily="34" charset="0"/>
        </a:defRPr>
      </a:lvl8pPr>
      <a:lvl9pPr marL="1828800" algn="l" rtl="0" fontAlgn="base">
        <a:spcBef>
          <a:spcPct val="0"/>
        </a:spcBef>
        <a:spcAft>
          <a:spcPct val="0"/>
        </a:spcAft>
        <a:defRPr sz="39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3.xml"/><Relationship Id="rId1" Type="http://schemas.openxmlformats.org/officeDocument/2006/relationships/vmlDrawing" Target="../drawings/vmlDrawing5.vml"/><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1.wmf"/><Relationship Id="rId5" Type="http://schemas.openxmlformats.org/officeDocument/2006/relationships/oleObject" Target="../embeddings/oleObject10.bin"/><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3.wmf"/><Relationship Id="rId5" Type="http://schemas.openxmlformats.org/officeDocument/2006/relationships/oleObject" Target="../embeddings/oleObject12.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6.wmf"/><Relationship Id="rId5" Type="http://schemas.openxmlformats.org/officeDocument/2006/relationships/oleObject" Target="../embeddings/oleObject15.bin"/><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8.wmf"/><Relationship Id="rId5" Type="http://schemas.openxmlformats.org/officeDocument/2006/relationships/oleObject" Target="../embeddings/oleObject17.bin"/><Relationship Id="rId4" Type="http://schemas.openxmlformats.org/officeDocument/2006/relationships/image" Target="../media/image17.wmf"/></Relationships>
</file>

<file path=ppt/slides/_rels/slide16.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1.wmf"/><Relationship Id="rId5" Type="http://schemas.openxmlformats.org/officeDocument/2006/relationships/oleObject" Target="../embeddings/oleObject20.bin"/><Relationship Id="rId10" Type="http://schemas.openxmlformats.org/officeDocument/2006/relationships/image" Target="../media/image23.wmf"/><Relationship Id="rId4" Type="http://schemas.openxmlformats.org/officeDocument/2006/relationships/image" Target="../media/image20.wmf"/><Relationship Id="rId9" Type="http://schemas.openxmlformats.org/officeDocument/2006/relationships/oleObject" Target="../embeddings/oleObject22.bin"/></Relationships>
</file>

<file path=ppt/slides/_rels/slide17.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5.wmf"/><Relationship Id="rId5" Type="http://schemas.openxmlformats.org/officeDocument/2006/relationships/oleObject" Target="../embeddings/oleObject24.bin"/><Relationship Id="rId4" Type="http://schemas.openxmlformats.org/officeDocument/2006/relationships/image" Target="../media/image24.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7.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9.wmf"/><Relationship Id="rId5" Type="http://schemas.openxmlformats.org/officeDocument/2006/relationships/oleObject" Target="../embeddings/oleObject28.bin"/><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30.wmf"/></Relationships>
</file>

<file path=ppt/slides/_rels/slide21.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32.wmf"/><Relationship Id="rId5" Type="http://schemas.openxmlformats.org/officeDocument/2006/relationships/oleObject" Target="../embeddings/oleObject31.bin"/><Relationship Id="rId4" Type="http://schemas.openxmlformats.org/officeDocument/2006/relationships/image" Target="../media/image31.wmf"/></Relationships>
</file>

<file path=ppt/slides/_rels/slide22.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4.wmf"/><Relationship Id="rId5" Type="http://schemas.openxmlformats.org/officeDocument/2006/relationships/oleObject" Target="../embeddings/oleObject34.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6.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38.emf"/><Relationship Id="rId5" Type="http://schemas.openxmlformats.org/officeDocument/2006/relationships/oleObject" Target="../embeddings/oleObject38.bin"/><Relationship Id="rId4" Type="http://schemas.openxmlformats.org/officeDocument/2006/relationships/image" Target="../media/image37.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0.emf"/><Relationship Id="rId5" Type="http://schemas.openxmlformats.org/officeDocument/2006/relationships/oleObject" Target="../embeddings/oleObject40.bin"/><Relationship Id="rId4" Type="http://schemas.openxmlformats.org/officeDocument/2006/relationships/image" Target="../media/image39.emf"/></Relationships>
</file>

<file path=ppt/slides/_rels/slide26.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42.wmf"/><Relationship Id="rId5" Type="http://schemas.openxmlformats.org/officeDocument/2006/relationships/oleObject" Target="../embeddings/oleObject42.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44.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46.emf"/><Relationship Id="rId5" Type="http://schemas.openxmlformats.org/officeDocument/2006/relationships/oleObject" Target="../embeddings/oleObject46.bin"/><Relationship Id="rId4" Type="http://schemas.openxmlformats.org/officeDocument/2006/relationships/image" Target="../media/image45.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7.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3.xml"/><Relationship Id="rId1" Type="http://schemas.openxmlformats.org/officeDocument/2006/relationships/vmlDrawing" Target="../drawings/vmlDrawing23.vml"/><Relationship Id="rId4" Type="http://schemas.openxmlformats.org/officeDocument/2006/relationships/image" Target="../media/image48.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49.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0.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51.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52.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53.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55.wmf"/><Relationship Id="rId5" Type="http://schemas.openxmlformats.org/officeDocument/2006/relationships/oleObject" Target="../embeddings/oleObject55.bin"/><Relationship Id="rId4" Type="http://schemas.openxmlformats.org/officeDocument/2006/relationships/image" Target="../media/image54.w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56.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7.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58.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59.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60.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61.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62.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63.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65.emf"/><Relationship Id="rId5" Type="http://schemas.openxmlformats.org/officeDocument/2006/relationships/oleObject" Target="../embeddings/oleObject65.bin"/><Relationship Id="rId4" Type="http://schemas.openxmlformats.org/officeDocument/2006/relationships/image" Target="../media/image64.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66.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68.emf"/><Relationship Id="rId5" Type="http://schemas.openxmlformats.org/officeDocument/2006/relationships/oleObject" Target="../embeddings/oleObject68.bin"/><Relationship Id="rId4" Type="http://schemas.openxmlformats.org/officeDocument/2006/relationships/image" Target="../media/image67.emf"/></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69.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2.vml"/><Relationship Id="rId4" Type="http://schemas.openxmlformats.org/officeDocument/2006/relationships/image" Target="../media/image70.e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71.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44.vml"/><Relationship Id="rId4" Type="http://schemas.openxmlformats.org/officeDocument/2006/relationships/image" Target="../media/image72.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45.vml"/><Relationship Id="rId4" Type="http://schemas.openxmlformats.org/officeDocument/2006/relationships/image" Target="../media/image73.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46.vml"/><Relationship Id="rId4" Type="http://schemas.openxmlformats.org/officeDocument/2006/relationships/image" Target="../media/image74.emf"/></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image" Target="../media/image7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48.vml"/><Relationship Id="rId4" Type="http://schemas.openxmlformats.org/officeDocument/2006/relationships/image" Target="../media/image76.w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5.emf"/><Relationship Id="rId5" Type="http://schemas.openxmlformats.org/officeDocument/2006/relationships/oleObject" Target="../embeddings/oleObject4.bin"/><Relationship Id="rId4" Type="http://schemas.openxmlformats.org/officeDocument/2006/relationships/image" Target="../media/image4.emf"/></Relationships>
</file>

<file path=ppt/slides/_rels/slide70.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77.bin"/><Relationship Id="rId7"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83.wmf"/><Relationship Id="rId5" Type="http://schemas.openxmlformats.org/officeDocument/2006/relationships/oleObject" Target="../embeddings/oleObject78.bin"/><Relationship Id="rId4" Type="http://schemas.openxmlformats.org/officeDocument/2006/relationships/image" Target="../media/image82.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50.vml"/><Relationship Id="rId4" Type="http://schemas.openxmlformats.org/officeDocument/2006/relationships/image" Target="../media/image85.emf"/></Relationships>
</file>

<file path=ppt/slides/_rels/slide72.xml.rels><?xml version="1.0" encoding="UTF-8" standalone="yes"?>
<Relationships xmlns="http://schemas.openxmlformats.org/package/2006/relationships"><Relationship Id="rId8" Type="http://schemas.openxmlformats.org/officeDocument/2006/relationships/image" Target="../media/image88.wmf"/><Relationship Id="rId3" Type="http://schemas.openxmlformats.org/officeDocument/2006/relationships/oleObject" Target="../embeddings/oleObject81.bin"/><Relationship Id="rId7"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51.vml"/><Relationship Id="rId6" Type="http://schemas.openxmlformats.org/officeDocument/2006/relationships/image" Target="../media/image87.wmf"/><Relationship Id="rId5" Type="http://schemas.openxmlformats.org/officeDocument/2006/relationships/oleObject" Target="../embeddings/oleObject82.bin"/><Relationship Id="rId4" Type="http://schemas.openxmlformats.org/officeDocument/2006/relationships/image" Target="../media/image86.w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89.e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53.vml"/><Relationship Id="rId4" Type="http://schemas.openxmlformats.org/officeDocument/2006/relationships/image" Target="../media/image90.emf"/></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54.vml"/><Relationship Id="rId4" Type="http://schemas.openxmlformats.org/officeDocument/2006/relationships/image" Target="../media/image91.emf"/></Relationships>
</file>

<file path=ppt/slides/_rels/slide77.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55.vml"/><Relationship Id="rId4" Type="http://schemas.openxmlformats.org/officeDocument/2006/relationships/image" Target="../media/image92.emf"/></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56.vml"/><Relationship Id="rId4" Type="http://schemas.openxmlformats.org/officeDocument/2006/relationships/image" Target="../media/image93.emf"/></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89.bin"/><Relationship Id="rId2" Type="http://schemas.openxmlformats.org/officeDocument/2006/relationships/slideLayout" Target="../slideLayouts/slideLayout2.xml"/><Relationship Id="rId1" Type="http://schemas.openxmlformats.org/officeDocument/2006/relationships/vmlDrawing" Target="../drawings/vmlDrawing57.vml"/><Relationship Id="rId4" Type="http://schemas.openxmlformats.org/officeDocument/2006/relationships/image" Target="../media/image94.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58.vml"/><Relationship Id="rId6" Type="http://schemas.openxmlformats.org/officeDocument/2006/relationships/image" Target="../media/image96.emf"/><Relationship Id="rId5" Type="http://schemas.openxmlformats.org/officeDocument/2006/relationships/oleObject" Target="../embeddings/oleObject91.bin"/><Relationship Id="rId4" Type="http://schemas.openxmlformats.org/officeDocument/2006/relationships/image" Target="../media/image95.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59.vml"/><Relationship Id="rId4" Type="http://schemas.openxmlformats.org/officeDocument/2006/relationships/image" Target="../media/image97.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body" idx="1"/>
          </p:nvPr>
        </p:nvSpPr>
        <p:spPr>
          <a:xfrm>
            <a:off x="1182688" y="1752600"/>
            <a:ext cx="6742112" cy="4379913"/>
          </a:xfrm>
        </p:spPr>
        <p:txBody>
          <a:bodyPr/>
          <a:lstStyle/>
          <a:p>
            <a:pPr eaLnBrk="1" hangingPunct="1"/>
            <a:endParaRPr lang="en-US" altLang="en-US" sz="2100" dirty="0" smtClean="0">
              <a:latin typeface="Times New Roman" panose="02020603050405020304" pitchFamily="18" charset="0"/>
            </a:endParaRPr>
          </a:p>
          <a:p>
            <a:pPr eaLnBrk="1" hangingPunct="1"/>
            <a:endParaRPr lang="en-US" altLang="en-US" sz="2100" dirty="0" smtClean="0">
              <a:latin typeface="Times New Roman" panose="02020603050405020304" pitchFamily="18" charset="0"/>
            </a:endParaRPr>
          </a:p>
          <a:p>
            <a:pPr eaLnBrk="1" hangingPunct="1"/>
            <a:endParaRPr lang="en-US" altLang="en-US" sz="2100" dirty="0">
              <a:latin typeface="Times New Roman" panose="02020603050405020304" pitchFamily="18" charset="0"/>
            </a:endParaRPr>
          </a:p>
          <a:p>
            <a:pPr marL="0" indent="0" eaLnBrk="1" hangingPunct="1">
              <a:buNone/>
            </a:pPr>
            <a:endParaRPr lang="en-US" altLang="en-US" sz="2100" dirty="0" smtClean="0">
              <a:latin typeface="Times New Roman" panose="02020603050405020304" pitchFamily="18" charset="0"/>
            </a:endParaRPr>
          </a:p>
        </p:txBody>
      </p:sp>
      <p:sp>
        <p:nvSpPr>
          <p:cNvPr id="4100" name="Rectangle 6"/>
          <p:cNvSpPr>
            <a:spLocks noChangeArrowheads="1"/>
          </p:cNvSpPr>
          <p:nvPr/>
        </p:nvSpPr>
        <p:spPr bwMode="auto">
          <a:xfrm>
            <a:off x="914400" y="1828800"/>
            <a:ext cx="7772400" cy="437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281113" indent="-2921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1598613" indent="-315913">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0558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5130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29702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4274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r>
              <a:rPr lang="en-US" altLang="en-US" dirty="0" smtClean="0">
                <a:solidFill>
                  <a:srgbClr val="FF0000"/>
                </a:solidFill>
                <a:latin typeface="Times New Roman" panose="02020603050405020304" pitchFamily="18" charset="0"/>
                <a:cs typeface="Times New Roman" panose="02020603050405020304" pitchFamily="18" charset="0"/>
              </a:rPr>
              <a:t>MOTION </a:t>
            </a:r>
            <a:r>
              <a:rPr lang="en-US" altLang="en-US" dirty="0">
                <a:solidFill>
                  <a:srgbClr val="FF0000"/>
                </a:solidFill>
                <a:latin typeface="Times New Roman" panose="02020603050405020304" pitchFamily="18" charset="0"/>
                <a:cs typeface="Times New Roman" panose="02020603050405020304" pitchFamily="18" charset="0"/>
              </a:rPr>
              <a:t>CONTROL </a:t>
            </a:r>
            <a:r>
              <a:rPr lang="en-US" altLang="en-US" dirty="0" smtClean="0">
                <a:solidFill>
                  <a:srgbClr val="FF0000"/>
                </a:solidFill>
                <a:latin typeface="Times New Roman" panose="02020603050405020304" pitchFamily="18" charset="0"/>
                <a:cs typeface="Times New Roman" panose="02020603050405020304" pitchFamily="18" charset="0"/>
              </a:rPr>
              <a:t>SYSTEMS</a:t>
            </a:r>
          </a:p>
          <a:p>
            <a:pPr algn="ctr" eaLnBrk="1" hangingPunct="1">
              <a:buFont typeface="Wingdings" panose="05000000000000000000" pitchFamily="2" charset="2"/>
              <a:buNone/>
            </a:pPr>
            <a:endParaRPr lang="en-US" altLang="en-US" dirty="0" smtClean="0">
              <a:solidFill>
                <a:srgbClr val="FF0000"/>
              </a:solidFill>
              <a:latin typeface="Times New Roman" panose="02020603050405020304" pitchFamily="18" charset="0"/>
              <a:cs typeface="Times New Roman" panose="02020603050405020304" pitchFamily="18" charset="0"/>
            </a:endParaRPr>
          </a:p>
          <a:p>
            <a:pPr marL="0" indent="0" algn="ctr">
              <a:buNone/>
            </a:pPr>
            <a:r>
              <a:rPr lang="en-US" sz="2400" dirty="0" smtClean="0">
                <a:solidFill>
                  <a:srgbClr val="0070C0"/>
                </a:solidFill>
              </a:rPr>
              <a:t>Industrial Automation and Introduction to Robotics</a:t>
            </a:r>
          </a:p>
          <a:p>
            <a:pPr marL="0" indent="0" algn="ctr">
              <a:buNone/>
            </a:pPr>
            <a:r>
              <a:rPr lang="en-US" sz="2400" dirty="0" smtClean="0"/>
              <a:t>Tesfaye M.</a:t>
            </a:r>
          </a:p>
          <a:p>
            <a:pPr marL="0" indent="0" algn="ctr">
              <a:buNone/>
            </a:pPr>
            <a:r>
              <a:rPr lang="en-US" sz="2400" dirty="0" smtClean="0">
                <a:solidFill>
                  <a:srgbClr val="C00000"/>
                </a:solidFill>
              </a:rPr>
              <a:t>Industrial Control Engineering , SECE, </a:t>
            </a:r>
            <a:r>
              <a:rPr lang="en-US" sz="2400" dirty="0" err="1" smtClean="0">
                <a:solidFill>
                  <a:srgbClr val="C00000"/>
                </a:solidFill>
              </a:rPr>
              <a:t>DMiT</a:t>
            </a:r>
            <a:r>
              <a:rPr lang="en-US" sz="2400" dirty="0" smtClean="0">
                <a:solidFill>
                  <a:srgbClr val="C00000"/>
                </a:solidFill>
              </a:rPr>
              <a:t>.</a:t>
            </a:r>
          </a:p>
          <a:p>
            <a:pPr algn="ctr" eaLnBrk="1" hangingPunct="1">
              <a:buFont typeface="Wingdings" panose="05000000000000000000" pitchFamily="2" charset="2"/>
              <a:buNone/>
            </a:pPr>
            <a:endParaRPr lang="en-US" altLang="en-US" dirty="0">
              <a:solidFill>
                <a:srgbClr val="FF0000"/>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228600" y="140724"/>
            <a:ext cx="6210300" cy="16954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sz="half" idx="1"/>
          </p:nvPr>
        </p:nvSpPr>
        <p:spPr/>
        <p:txBody>
          <a:bodyPr/>
          <a:lstStyle/>
          <a:p>
            <a:pPr eaLnBrk="1" hangingPunct="1">
              <a:buFont typeface="Wingdings" panose="05000000000000000000" pitchFamily="2" charset="2"/>
              <a:buNone/>
            </a:pPr>
            <a:r>
              <a:rPr lang="en-US" altLang="en-US" sz="2000" smtClean="0"/>
              <a:t> </a:t>
            </a:r>
          </a:p>
        </p:txBody>
      </p:sp>
      <p:sp>
        <p:nvSpPr>
          <p:cNvPr id="15364" name="Rectangle 5"/>
          <p:cNvSpPr>
            <a:spLocks noChangeArrowheads="1"/>
          </p:cNvSpPr>
          <p:nvPr/>
        </p:nvSpPr>
        <p:spPr bwMode="auto">
          <a:xfrm>
            <a:off x="0" y="1014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65" name="Object 4"/>
          <p:cNvGraphicFramePr>
            <a:graphicFrameLocks noChangeAspect="1"/>
          </p:cNvGraphicFramePr>
          <p:nvPr/>
        </p:nvGraphicFramePr>
        <p:xfrm>
          <a:off x="2362200" y="1524000"/>
          <a:ext cx="4152900" cy="4740275"/>
        </p:xfrm>
        <a:graphic>
          <a:graphicData uri="http://schemas.openxmlformats.org/presentationml/2006/ole">
            <mc:AlternateContent xmlns:mc="http://schemas.openxmlformats.org/markup-compatibility/2006">
              <mc:Choice xmlns:v="urn:schemas-microsoft-com:vml" Requires="v">
                <p:oleObj spid="_x0000_s15367" name="Equation" r:id="rId3" imgW="2362200" imgH="2692400" progId="Equation.DSMT4">
                  <p:embed/>
                </p:oleObj>
              </mc:Choice>
              <mc:Fallback>
                <p:oleObj name="Equation" r:id="rId3" imgW="2362200" imgH="2692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524000"/>
                        <a:ext cx="415290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66" name="Rectangle 10"/>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Laplace Transform: Cont.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7" name="Object 4"/>
          <p:cNvGraphicFramePr>
            <a:graphicFrameLocks noChangeAspect="1"/>
          </p:cNvGraphicFramePr>
          <p:nvPr>
            <p:ph idx="1"/>
          </p:nvPr>
        </p:nvGraphicFramePr>
        <p:xfrm>
          <a:off x="1219200" y="1835150"/>
          <a:ext cx="7315200" cy="4141788"/>
        </p:xfrm>
        <a:graphic>
          <a:graphicData uri="http://schemas.openxmlformats.org/presentationml/2006/ole">
            <mc:AlternateContent xmlns:mc="http://schemas.openxmlformats.org/markup-compatibility/2006">
              <mc:Choice xmlns:v="urn:schemas-microsoft-com:vml" Requires="v">
                <p:oleObj spid="_x0000_s16389" name="Equation" r:id="rId3" imgW="3746500" imgH="2120900" progId="Equation.DSMT4">
                  <p:embed/>
                </p:oleObj>
              </mc:Choice>
              <mc:Fallback>
                <p:oleObj name="Equation" r:id="rId3" imgW="3746500" imgH="21209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835150"/>
                        <a:ext cx="7315200" cy="414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8" name="Rectangle 7"/>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Laplace Transform: Cont.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Final value Theorem</a:t>
            </a:r>
          </a:p>
        </p:txBody>
      </p:sp>
      <p:sp>
        <p:nvSpPr>
          <p:cNvPr id="17412"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Allows calculation of the final value or steady-state value of a time-domain function at           . </a:t>
            </a:r>
          </a:p>
          <a:p>
            <a:pPr eaLnBrk="1" hangingPunct="1"/>
            <a:r>
              <a:rPr lang="en-US" altLang="en-US" sz="2400" smtClean="0">
                <a:latin typeface="Times New Roman" panose="02020603050405020304" pitchFamily="18" charset="0"/>
                <a:cs typeface="Times New Roman" panose="02020603050405020304" pitchFamily="18" charset="0"/>
              </a:rPr>
              <a:t> It can be calculated from: </a:t>
            </a:r>
          </a:p>
        </p:txBody>
      </p:sp>
      <p:sp>
        <p:nvSpPr>
          <p:cNvPr id="1741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4" name="Object 4"/>
          <p:cNvGraphicFramePr>
            <a:graphicFrameLocks noChangeAspect="1"/>
          </p:cNvGraphicFramePr>
          <p:nvPr/>
        </p:nvGraphicFramePr>
        <p:xfrm>
          <a:off x="5105400" y="2209800"/>
          <a:ext cx="838200" cy="361950"/>
        </p:xfrm>
        <a:graphic>
          <a:graphicData uri="http://schemas.openxmlformats.org/presentationml/2006/ole">
            <mc:AlternateContent xmlns:mc="http://schemas.openxmlformats.org/markup-compatibility/2006">
              <mc:Choice xmlns:v="urn:schemas-microsoft-com:vml" Requires="v">
                <p:oleObj spid="_x0000_s17417" name="Equation" r:id="rId3" imgW="355292" imgH="152268" progId="Equation.DSMT4">
                  <p:embed/>
                </p:oleObj>
              </mc:Choice>
              <mc:Fallback>
                <p:oleObj name="Equation" r:id="rId3" imgW="355292" imgH="152268"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2209800"/>
                        <a:ext cx="8382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Rectangle 7"/>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6" name="Object 6"/>
          <p:cNvGraphicFramePr>
            <a:graphicFrameLocks noChangeAspect="1"/>
          </p:cNvGraphicFramePr>
          <p:nvPr/>
        </p:nvGraphicFramePr>
        <p:xfrm>
          <a:off x="1828800" y="3352800"/>
          <a:ext cx="3048000" cy="644525"/>
        </p:xfrm>
        <a:graphic>
          <a:graphicData uri="http://schemas.openxmlformats.org/presentationml/2006/ole">
            <mc:AlternateContent xmlns:mc="http://schemas.openxmlformats.org/markup-compatibility/2006">
              <mc:Choice xmlns:v="urn:schemas-microsoft-com:vml" Requires="v">
                <p:oleObj spid="_x0000_s17418" name="Equation" r:id="rId5" imgW="1308100" imgH="279400" progId="Equation.DSMT4">
                  <p:embed/>
                </p:oleObj>
              </mc:Choice>
              <mc:Fallback>
                <p:oleObj name="Equation" r:id="rId5" imgW="1308100" imgH="279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352800"/>
                        <a:ext cx="3048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Laplace Transform</a:t>
            </a:r>
          </a:p>
        </p:txBody>
      </p:sp>
      <p:sp>
        <p:nvSpPr>
          <p:cNvPr id="1843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process of converting an </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-domain equation into </a:t>
            </a:r>
            <a:r>
              <a:rPr lang="en-US" altLang="en-US" sz="2400" i="1" smtClean="0">
                <a:latin typeface="Times New Roman" panose="02020603050405020304" pitchFamily="18" charset="0"/>
                <a:cs typeface="Times New Roman" panose="02020603050405020304" pitchFamily="18" charset="0"/>
              </a:rPr>
              <a:t>t</a:t>
            </a:r>
            <a:r>
              <a:rPr lang="en-US" altLang="en-US" sz="2400" smtClean="0">
                <a:latin typeface="Times New Roman" panose="02020603050405020304" pitchFamily="18" charset="0"/>
                <a:cs typeface="Times New Roman" panose="02020603050405020304" pitchFamily="18" charset="0"/>
              </a:rPr>
              <a:t>-domain.</a:t>
            </a:r>
          </a:p>
          <a:p>
            <a:pPr eaLnBrk="1" hangingPunct="1"/>
            <a:r>
              <a:rPr lang="en-US" altLang="en-US" sz="2400" smtClean="0">
                <a:latin typeface="Times New Roman" panose="02020603050405020304" pitchFamily="18" charset="0"/>
                <a:cs typeface="Times New Roman" panose="02020603050405020304" pitchFamily="18" charset="0"/>
              </a:rPr>
              <a:t>Two methods are used:</a:t>
            </a:r>
          </a:p>
          <a:p>
            <a:pPr lvl="1" eaLnBrk="1" hangingPunct="1"/>
            <a:r>
              <a:rPr lang="en-US" altLang="en-US" sz="2000" smtClean="0">
                <a:latin typeface="Times New Roman" panose="02020603050405020304" pitchFamily="18" charset="0"/>
                <a:cs typeface="Times New Roman" panose="02020603050405020304" pitchFamily="18" charset="0"/>
              </a:rPr>
              <a:t>Application of tables such as discussed earlier,</a:t>
            </a:r>
          </a:p>
          <a:p>
            <a:pPr lvl="1" eaLnBrk="1" hangingPunct="1"/>
            <a:r>
              <a:rPr lang="en-US" altLang="en-US" sz="2000" smtClean="0">
                <a:latin typeface="Times New Roman" panose="02020603050405020304" pitchFamily="18" charset="0"/>
                <a:cs typeface="Times New Roman" panose="02020603050405020304" pitchFamily="18" charset="0"/>
              </a:rPr>
              <a:t>Partial fraction expansion method</a:t>
            </a:r>
          </a:p>
          <a:p>
            <a:pPr eaLnBrk="1" hangingPunct="1"/>
            <a:r>
              <a:rPr lang="en-US" altLang="en-US" sz="2400" smtClean="0">
                <a:latin typeface="Times New Roman" panose="02020603050405020304" pitchFamily="18" charset="0"/>
                <a:cs typeface="Times New Roman" panose="02020603050405020304" pitchFamily="18" charset="0"/>
              </a:rPr>
              <a:t>The equation is divided into simple terms that can be inversed easily.</a:t>
            </a:r>
          </a:p>
        </p:txBody>
      </p:sp>
      <p:sp>
        <p:nvSpPr>
          <p:cNvPr id="1843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38" name="Object 4"/>
          <p:cNvGraphicFramePr>
            <a:graphicFrameLocks noChangeAspect="1"/>
          </p:cNvGraphicFramePr>
          <p:nvPr/>
        </p:nvGraphicFramePr>
        <p:xfrm>
          <a:off x="1981200" y="4648200"/>
          <a:ext cx="5105400" cy="592138"/>
        </p:xfrm>
        <a:graphic>
          <a:graphicData uri="http://schemas.openxmlformats.org/presentationml/2006/ole">
            <mc:AlternateContent xmlns:mc="http://schemas.openxmlformats.org/markup-compatibility/2006">
              <mc:Choice xmlns:v="urn:schemas-microsoft-com:vml" Requires="v">
                <p:oleObj spid="_x0000_s18443" name="Equation" r:id="rId3" imgW="1968500" imgH="228600" progId="Equation.DSMT4">
                  <p:embed/>
                </p:oleObj>
              </mc:Choice>
              <mc:Fallback>
                <p:oleObj name="Equation" r:id="rId3" imgW="1968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648200"/>
                        <a:ext cx="510540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40" name="Object 6"/>
          <p:cNvGraphicFramePr>
            <a:graphicFrameLocks noChangeAspect="1"/>
          </p:cNvGraphicFramePr>
          <p:nvPr/>
        </p:nvGraphicFramePr>
        <p:xfrm>
          <a:off x="1828800" y="5257800"/>
          <a:ext cx="5486400" cy="452438"/>
        </p:xfrm>
        <a:graphic>
          <a:graphicData uri="http://schemas.openxmlformats.org/presentationml/2006/ole">
            <mc:AlternateContent xmlns:mc="http://schemas.openxmlformats.org/markup-compatibility/2006">
              <mc:Choice xmlns:v="urn:schemas-microsoft-com:vml" Requires="v">
                <p:oleObj spid="_x0000_s18444" name="Equation" r:id="rId5" imgW="2882900" imgH="241300" progId="Equation.DSMT4">
                  <p:embed/>
                </p:oleObj>
              </mc:Choice>
              <mc:Fallback>
                <p:oleObj name="Equation" r:id="rId5" imgW="28829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5257800"/>
                        <a:ext cx="54864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1"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42" name="Object 8"/>
          <p:cNvGraphicFramePr>
            <a:graphicFrameLocks noChangeAspect="1"/>
          </p:cNvGraphicFramePr>
          <p:nvPr/>
        </p:nvGraphicFramePr>
        <p:xfrm>
          <a:off x="1447800" y="5715000"/>
          <a:ext cx="5257800" cy="561975"/>
        </p:xfrm>
        <a:graphic>
          <a:graphicData uri="http://schemas.openxmlformats.org/presentationml/2006/ole">
            <mc:AlternateContent xmlns:mc="http://schemas.openxmlformats.org/markup-compatibility/2006">
              <mc:Choice xmlns:v="urn:schemas-microsoft-com:vml" Requires="v">
                <p:oleObj spid="_x0000_s18445" name="Equation" r:id="rId7" imgW="2146300" imgH="228600" progId="Equation.DSMT4">
                  <p:embed/>
                </p:oleObj>
              </mc:Choice>
              <mc:Fallback>
                <p:oleObj name="Equation" r:id="rId7" imgW="2146300" imgH="2286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5715000"/>
                        <a:ext cx="52578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Laplace Transform: Cont.</a:t>
            </a:r>
          </a:p>
        </p:txBody>
      </p:sp>
      <p:sp>
        <p:nvSpPr>
          <p:cNvPr id="1946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If </a:t>
            </a:r>
          </a:p>
          <a:p>
            <a:pPr eaLnBrk="1" hangingPunct="1"/>
            <a:r>
              <a:rPr lang="en-US" altLang="en-US" sz="2400" smtClean="0">
                <a:latin typeface="Times New Roman" panose="02020603050405020304" pitchFamily="18" charset="0"/>
                <a:cs typeface="Times New Roman" panose="02020603050405020304" pitchFamily="18" charset="0"/>
              </a:rPr>
              <a:t> where </a:t>
            </a:r>
            <a:r>
              <a:rPr lang="en-US" altLang="en-US" sz="2400" i="1" smtClean="0">
                <a:latin typeface="Times New Roman" panose="02020603050405020304" pitchFamily="18" charset="0"/>
                <a:cs typeface="Times New Roman" panose="02020603050405020304" pitchFamily="18" charset="0"/>
              </a:rPr>
              <a:t>N(s) </a:t>
            </a:r>
            <a:r>
              <a:rPr lang="en-US" altLang="en-US" sz="2400" smtClean="0">
                <a:latin typeface="Times New Roman" panose="02020603050405020304" pitchFamily="18" charset="0"/>
                <a:cs typeface="Times New Roman" panose="02020603050405020304" pitchFamily="18" charset="0"/>
              </a:rPr>
              <a:t>and </a:t>
            </a:r>
            <a:r>
              <a:rPr lang="en-US" altLang="en-US" sz="2400" i="1" smtClean="0">
                <a:latin typeface="Times New Roman" panose="02020603050405020304" pitchFamily="18" charset="0"/>
                <a:cs typeface="Times New Roman" panose="02020603050405020304" pitchFamily="18" charset="0"/>
              </a:rPr>
              <a:t>D(s) </a:t>
            </a:r>
            <a:r>
              <a:rPr lang="en-US" altLang="en-US" sz="2400" smtClean="0">
                <a:latin typeface="Times New Roman" panose="02020603050405020304" pitchFamily="18" charset="0"/>
                <a:cs typeface="Times New Roman" panose="02020603050405020304" pitchFamily="18" charset="0"/>
              </a:rPr>
              <a:t>are the numerator and denominator, we can break the equation into the following form where </a:t>
            </a:r>
            <a:r>
              <a:rPr lang="en-US" altLang="en-US" sz="2400" i="1" smtClean="0">
                <a:latin typeface="Times New Roman" panose="02020603050405020304" pitchFamily="18" charset="0"/>
                <a:cs typeface="Times New Roman" panose="02020603050405020304" pitchFamily="18" charset="0"/>
              </a:rPr>
              <a:t>z</a:t>
            </a:r>
            <a:r>
              <a:rPr lang="en-US" altLang="en-US" sz="2400" smtClean="0">
                <a:latin typeface="Times New Roman" panose="02020603050405020304" pitchFamily="18" charset="0"/>
                <a:cs typeface="Times New Roman" panose="02020603050405020304" pitchFamily="18" charset="0"/>
              </a:rPr>
              <a:t> and </a:t>
            </a:r>
            <a:r>
              <a:rPr lang="en-US" altLang="en-US" sz="2400" i="1" smtClean="0">
                <a:latin typeface="Times New Roman" panose="02020603050405020304" pitchFamily="18" charset="0"/>
                <a:cs typeface="Times New Roman" panose="02020603050405020304" pitchFamily="18" charset="0"/>
              </a:rPr>
              <a:t>p </a:t>
            </a:r>
            <a:r>
              <a:rPr lang="en-US" altLang="en-US" sz="2400" smtClean="0">
                <a:latin typeface="Times New Roman" panose="02020603050405020304" pitchFamily="18" charset="0"/>
                <a:cs typeface="Times New Roman" panose="02020603050405020304" pitchFamily="18" charset="0"/>
              </a:rPr>
              <a:t>values are zeros and poles: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		</a:t>
            </a:r>
          </a:p>
          <a:p>
            <a:pPr eaLnBrk="1" hangingPunct="1"/>
            <a:r>
              <a:rPr lang="en-US" altLang="en-US" sz="2400" smtClean="0">
                <a:latin typeface="Times New Roman" panose="02020603050405020304" pitchFamily="18" charset="0"/>
                <a:cs typeface="Times New Roman" panose="02020603050405020304" pitchFamily="18" charset="0"/>
              </a:rPr>
              <a:t>Therefore, the inverse Laplace transform can be found. </a:t>
            </a:r>
          </a:p>
        </p:txBody>
      </p:sp>
      <p:sp>
        <p:nvSpPr>
          <p:cNvPr id="1946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9462" name="Object 4"/>
          <p:cNvGraphicFramePr>
            <a:graphicFrameLocks noChangeAspect="1"/>
          </p:cNvGraphicFramePr>
          <p:nvPr/>
        </p:nvGraphicFramePr>
        <p:xfrm>
          <a:off x="2057400" y="1752600"/>
          <a:ext cx="2514600" cy="439738"/>
        </p:xfrm>
        <a:graphic>
          <a:graphicData uri="http://schemas.openxmlformats.org/presentationml/2006/ole">
            <mc:AlternateContent xmlns:mc="http://schemas.openxmlformats.org/markup-compatibility/2006">
              <mc:Choice xmlns:v="urn:schemas-microsoft-com:vml" Requires="v">
                <p:oleObj spid="_x0000_s19465" name="Equation" r:id="rId3" imgW="1308100" imgH="228600" progId="Equation.DSMT4">
                  <p:embed/>
                </p:oleObj>
              </mc:Choice>
              <mc:Fallback>
                <p:oleObj name="Equation" r:id="rId3" imgW="13081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752600"/>
                        <a:ext cx="2514600"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9464" name="Object 6"/>
          <p:cNvGraphicFramePr>
            <a:graphicFrameLocks noChangeAspect="1"/>
          </p:cNvGraphicFramePr>
          <p:nvPr/>
        </p:nvGraphicFramePr>
        <p:xfrm>
          <a:off x="1600200" y="3505200"/>
          <a:ext cx="4953000" cy="793750"/>
        </p:xfrm>
        <a:graphic>
          <a:graphicData uri="http://schemas.openxmlformats.org/presentationml/2006/ole">
            <mc:AlternateContent xmlns:mc="http://schemas.openxmlformats.org/markup-compatibility/2006">
              <mc:Choice xmlns:v="urn:schemas-microsoft-com:vml" Requires="v">
                <p:oleObj spid="_x0000_s19466" name="Equation" r:id="rId5" imgW="2679700" imgH="431800" progId="Equation.DSMT4">
                  <p:embed/>
                </p:oleObj>
              </mc:Choice>
              <mc:Fallback>
                <p:oleObj name="Equation" r:id="rId5" imgW="2679700" imgH="4318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505200"/>
                        <a:ext cx="49530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Partial Fraction Expansion: Distinct Poles</a:t>
            </a:r>
          </a:p>
        </p:txBody>
      </p:sp>
      <p:sp>
        <p:nvSpPr>
          <p:cNvPr id="2048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If: </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where:</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and:</a:t>
            </a:r>
          </a:p>
        </p:txBody>
      </p:sp>
      <p:sp>
        <p:nvSpPr>
          <p:cNvPr id="2048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6" name="Object 4"/>
          <p:cNvGraphicFramePr>
            <a:graphicFrameLocks noChangeAspect="1"/>
          </p:cNvGraphicFramePr>
          <p:nvPr/>
        </p:nvGraphicFramePr>
        <p:xfrm>
          <a:off x="1600200" y="2286000"/>
          <a:ext cx="5105400" cy="720725"/>
        </p:xfrm>
        <a:graphic>
          <a:graphicData uri="http://schemas.openxmlformats.org/presentationml/2006/ole">
            <mc:AlternateContent xmlns:mc="http://schemas.openxmlformats.org/markup-compatibility/2006">
              <mc:Choice xmlns:v="urn:schemas-microsoft-com:vml" Requires="v">
                <p:oleObj spid="_x0000_s20491" name="Equation" r:id="rId3" imgW="3035300" imgH="431800" progId="Equation.DSMT4">
                  <p:embed/>
                </p:oleObj>
              </mc:Choice>
              <mc:Fallback>
                <p:oleObj name="Equation" r:id="rId3" imgW="30353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286000"/>
                        <a:ext cx="51054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7"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8" name="Object 6"/>
          <p:cNvGraphicFramePr>
            <a:graphicFrameLocks noChangeAspect="1"/>
          </p:cNvGraphicFramePr>
          <p:nvPr/>
        </p:nvGraphicFramePr>
        <p:xfrm>
          <a:off x="1676400" y="3581400"/>
          <a:ext cx="3276600" cy="1047750"/>
        </p:xfrm>
        <a:graphic>
          <a:graphicData uri="http://schemas.openxmlformats.org/presentationml/2006/ole">
            <mc:AlternateContent xmlns:mc="http://schemas.openxmlformats.org/markup-compatibility/2006">
              <mc:Choice xmlns:v="urn:schemas-microsoft-com:vml" Requires="v">
                <p:oleObj spid="_x0000_s20492" name="Equation" r:id="rId5" imgW="1638300" imgH="520700" progId="Equation.DSMT4">
                  <p:embed/>
                </p:oleObj>
              </mc:Choice>
              <mc:Fallback>
                <p:oleObj name="Equation" r:id="rId5" imgW="1638300" imgH="5207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581400"/>
                        <a:ext cx="32766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90" name="Object 8"/>
          <p:cNvGraphicFramePr>
            <a:graphicFrameLocks noChangeAspect="1"/>
          </p:cNvGraphicFramePr>
          <p:nvPr/>
        </p:nvGraphicFramePr>
        <p:xfrm>
          <a:off x="1676400" y="5410200"/>
          <a:ext cx="6019800" cy="538163"/>
        </p:xfrm>
        <a:graphic>
          <a:graphicData uri="http://schemas.openxmlformats.org/presentationml/2006/ole">
            <mc:AlternateContent xmlns:mc="http://schemas.openxmlformats.org/markup-compatibility/2006">
              <mc:Choice xmlns:v="urn:schemas-microsoft-com:vml" Requires="v">
                <p:oleObj spid="_x0000_s20493" name="Equation" r:id="rId7" imgW="2984500" imgH="266700" progId="Equation.DSMT4">
                  <p:embed/>
                </p:oleObj>
              </mc:Choice>
              <mc:Fallback>
                <p:oleObj name="Equation" r:id="rId7" imgW="2984500" imgH="2667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5410200"/>
                        <a:ext cx="6019800"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122238"/>
            <a:ext cx="7543800" cy="1038225"/>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Partial Fraction Expansion: Repeated poles</a:t>
            </a:r>
          </a:p>
        </p:txBody>
      </p:sp>
      <p:sp>
        <p:nvSpPr>
          <p:cNvPr id="21508" name="Rectangle 3"/>
          <p:cNvSpPr>
            <a:spLocks noGrp="1" noChangeArrowheads="1"/>
          </p:cNvSpPr>
          <p:nvPr>
            <p:ph type="body" idx="1"/>
          </p:nvPr>
        </p:nvSpPr>
        <p:spPr>
          <a:xfrm>
            <a:off x="1182688" y="1189038"/>
            <a:ext cx="7772400" cy="4943475"/>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If:</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where:</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and:</a:t>
            </a:r>
          </a:p>
        </p:txBody>
      </p:sp>
      <p:graphicFrame>
        <p:nvGraphicFramePr>
          <p:cNvPr id="21509" name="Object 5"/>
          <p:cNvGraphicFramePr>
            <a:graphicFrameLocks noChangeAspect="1"/>
          </p:cNvGraphicFramePr>
          <p:nvPr/>
        </p:nvGraphicFramePr>
        <p:xfrm>
          <a:off x="1600200" y="1600200"/>
          <a:ext cx="5791200" cy="817563"/>
        </p:xfrm>
        <a:graphic>
          <a:graphicData uri="http://schemas.openxmlformats.org/presentationml/2006/ole">
            <mc:AlternateContent xmlns:mc="http://schemas.openxmlformats.org/markup-compatibility/2006">
              <mc:Choice xmlns:v="urn:schemas-microsoft-com:vml" Requires="v">
                <p:oleObj spid="_x0000_s21518" name="Equation" r:id="rId3" imgW="3238500" imgH="457200" progId="Equation.DSMT4">
                  <p:embed/>
                </p:oleObj>
              </mc:Choice>
              <mc:Fallback>
                <p:oleObj name="Equation" r:id="rId3" imgW="3238500" imgH="4572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1600200"/>
                        <a:ext cx="57912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0" name="Object 4"/>
          <p:cNvGraphicFramePr>
            <a:graphicFrameLocks noChangeAspect="1"/>
          </p:cNvGraphicFramePr>
          <p:nvPr/>
        </p:nvGraphicFramePr>
        <p:xfrm>
          <a:off x="2514600" y="2438400"/>
          <a:ext cx="3429000" cy="723900"/>
        </p:xfrm>
        <a:graphic>
          <a:graphicData uri="http://schemas.openxmlformats.org/presentationml/2006/ole">
            <mc:AlternateContent xmlns:mc="http://schemas.openxmlformats.org/markup-compatibility/2006">
              <mc:Choice xmlns:v="urn:schemas-microsoft-com:vml" Requires="v">
                <p:oleObj spid="_x0000_s21519" name="Equation" r:id="rId5" imgW="2032000" imgH="431800" progId="Equation.DSMT4">
                  <p:embed/>
                </p:oleObj>
              </mc:Choice>
              <mc:Fallback>
                <p:oleObj name="Equation" r:id="rId5" imgW="2032000" imgH="431800" progId="Equation.DSMT4">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438400"/>
                        <a:ext cx="34290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2" name="Rectangle 7"/>
          <p:cNvSpPr>
            <a:spLocks noChangeArrowheads="1"/>
          </p:cNvSpPr>
          <p:nvPr/>
        </p:nvSpPr>
        <p:spPr bwMode="auto">
          <a:xfrm>
            <a:off x="0" y="457200"/>
            <a:ext cx="2012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endParaRPr lang="en-US" altLang="en-US"/>
          </a:p>
        </p:txBody>
      </p:sp>
      <p:sp>
        <p:nvSpPr>
          <p:cNvPr id="21513" name="Rectangle 8"/>
          <p:cNvSpPr>
            <a:spLocks noChangeArrowheads="1"/>
          </p:cNvSpPr>
          <p:nvPr/>
        </p:nvSpPr>
        <p:spPr bwMode="auto">
          <a:xfrm>
            <a:off x="0" y="1160463"/>
            <a:ext cx="641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457200" algn="r"/>
                <a:tab pos="571500" algn="r"/>
                <a:tab pos="800100" algn="r"/>
                <a:tab pos="1600200" algn="r"/>
                <a:tab pos="2743200" algn="ctr"/>
                <a:tab pos="5486400" algn="r"/>
              </a:tabLst>
              <a:defRPr>
                <a:solidFill>
                  <a:schemeClr val="tx1"/>
                </a:solidFill>
                <a:latin typeface="Arial" panose="020B0604020202020204" pitchFamily="34" charset="0"/>
              </a:defRPr>
            </a:lvl1pPr>
            <a:lvl2pPr marL="742950" indent="-285750">
              <a:tabLst>
                <a:tab pos="457200" algn="r"/>
                <a:tab pos="571500" algn="r"/>
                <a:tab pos="800100" algn="r"/>
                <a:tab pos="1600200" algn="r"/>
                <a:tab pos="2743200" algn="ctr"/>
                <a:tab pos="5486400" algn="r"/>
              </a:tabLst>
              <a:defRPr>
                <a:solidFill>
                  <a:schemeClr val="tx1"/>
                </a:solidFill>
                <a:latin typeface="Arial" panose="020B0604020202020204" pitchFamily="34" charset="0"/>
              </a:defRPr>
            </a:lvl2pPr>
            <a:lvl3pPr marL="1143000" indent="-228600">
              <a:tabLst>
                <a:tab pos="457200" algn="r"/>
                <a:tab pos="571500" algn="r"/>
                <a:tab pos="800100" algn="r"/>
                <a:tab pos="1600200" algn="r"/>
                <a:tab pos="2743200" algn="ctr"/>
                <a:tab pos="5486400" algn="r"/>
              </a:tabLst>
              <a:defRPr>
                <a:solidFill>
                  <a:schemeClr val="tx1"/>
                </a:solidFill>
                <a:latin typeface="Arial" panose="020B0604020202020204" pitchFamily="34" charset="0"/>
              </a:defRPr>
            </a:lvl3pPr>
            <a:lvl4pPr marL="1600200" indent="-228600">
              <a:tabLst>
                <a:tab pos="457200" algn="r"/>
                <a:tab pos="571500" algn="r"/>
                <a:tab pos="800100" algn="r"/>
                <a:tab pos="1600200" algn="r"/>
                <a:tab pos="2743200" algn="ctr"/>
                <a:tab pos="5486400" algn="r"/>
              </a:tabLst>
              <a:defRPr>
                <a:solidFill>
                  <a:schemeClr val="tx1"/>
                </a:solidFill>
                <a:latin typeface="Arial" panose="020B0604020202020204" pitchFamily="34" charset="0"/>
              </a:defRPr>
            </a:lvl4pPr>
            <a:lvl5pPr marL="2057400" indent="-228600">
              <a:tabLst>
                <a:tab pos="457200" algn="r"/>
                <a:tab pos="571500" algn="r"/>
                <a:tab pos="800100" algn="r"/>
                <a:tab pos="1600200" algn="r"/>
                <a:tab pos="2743200" algn="ctr"/>
                <a:tab pos="5486400" algn="r"/>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457200" algn="r"/>
                <a:tab pos="571500" algn="r"/>
                <a:tab pos="800100" algn="r"/>
                <a:tab pos="1600200" algn="r"/>
                <a:tab pos="2743200" algn="ctr"/>
                <a:tab pos="5486400" algn="r"/>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457200" algn="r"/>
                <a:tab pos="571500" algn="r"/>
                <a:tab pos="800100" algn="r"/>
                <a:tab pos="1600200" algn="r"/>
                <a:tab pos="2743200" algn="ctr"/>
                <a:tab pos="5486400" algn="r"/>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457200" algn="r"/>
                <a:tab pos="571500" algn="r"/>
                <a:tab pos="800100" algn="r"/>
                <a:tab pos="1600200" algn="r"/>
                <a:tab pos="2743200" algn="ctr"/>
                <a:tab pos="5486400" algn="r"/>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457200" algn="r"/>
                <a:tab pos="571500" algn="r"/>
                <a:tab pos="800100" algn="r"/>
                <a:tab pos="1600200" algn="r"/>
                <a:tab pos="2743200" algn="ctr"/>
                <a:tab pos="5486400" algn="r"/>
              </a:tabLs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endParaRPr lang="en-US" altLang="en-US"/>
          </a:p>
        </p:txBody>
      </p:sp>
      <p:sp>
        <p:nvSpPr>
          <p:cNvPr id="215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5" name="Object 9"/>
          <p:cNvGraphicFramePr>
            <a:graphicFrameLocks noChangeAspect="1"/>
          </p:cNvGraphicFramePr>
          <p:nvPr/>
        </p:nvGraphicFramePr>
        <p:xfrm>
          <a:off x="1905000" y="3505200"/>
          <a:ext cx="6297613" cy="1652588"/>
        </p:xfrm>
        <a:graphic>
          <a:graphicData uri="http://schemas.openxmlformats.org/presentationml/2006/ole">
            <mc:AlternateContent xmlns:mc="http://schemas.openxmlformats.org/markup-compatibility/2006">
              <mc:Choice xmlns:v="urn:schemas-microsoft-com:vml" Requires="v">
                <p:oleObj spid="_x0000_s21520" name="Equation" r:id="rId7" imgW="3771900" imgH="990600" progId="Equation.DSMT4">
                  <p:embed/>
                </p:oleObj>
              </mc:Choice>
              <mc:Fallback>
                <p:oleObj name="Equation" r:id="rId7" imgW="3771900" imgH="9906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3505200"/>
                        <a:ext cx="6297613" cy="165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7" name="Object 11"/>
          <p:cNvGraphicFramePr>
            <a:graphicFrameLocks noChangeAspect="1"/>
          </p:cNvGraphicFramePr>
          <p:nvPr/>
        </p:nvGraphicFramePr>
        <p:xfrm>
          <a:off x="1447800" y="5486400"/>
          <a:ext cx="7467600" cy="817563"/>
        </p:xfrm>
        <a:graphic>
          <a:graphicData uri="http://schemas.openxmlformats.org/presentationml/2006/ole">
            <mc:AlternateContent xmlns:mc="http://schemas.openxmlformats.org/markup-compatibility/2006">
              <mc:Choice xmlns:v="urn:schemas-microsoft-com:vml" Requires="v">
                <p:oleObj spid="_x0000_s21521" name="Equation" r:id="rId9" imgW="4610100" imgH="508000" progId="Equation.DSMT4">
                  <p:embed/>
                </p:oleObj>
              </mc:Choice>
              <mc:Fallback>
                <p:oleObj name="Equation" r:id="rId9" imgW="4610100" imgH="5080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47800" y="5486400"/>
                        <a:ext cx="74676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Partial Fraction Expansion: Complex conjugate poles</a:t>
            </a:r>
          </a:p>
        </p:txBody>
      </p:sp>
      <p:sp>
        <p:nvSpPr>
          <p:cNvPr id="22532" name="Rectangle 3"/>
          <p:cNvSpPr>
            <a:spLocks noGrp="1" noChangeArrowheads="1"/>
          </p:cNvSpPr>
          <p:nvPr>
            <p:ph type="body" idx="1"/>
          </p:nvPr>
        </p:nvSpPr>
        <p:spPr>
          <a:xfrm>
            <a:off x="1182688" y="1447800"/>
            <a:ext cx="7772400" cy="46847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If:</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Then:</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and:</a:t>
            </a:r>
          </a:p>
        </p:txBody>
      </p:sp>
      <p:sp>
        <p:nvSpPr>
          <p:cNvPr id="2253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4" name="Object 4"/>
          <p:cNvGraphicFramePr>
            <a:graphicFrameLocks noChangeAspect="1"/>
          </p:cNvGraphicFramePr>
          <p:nvPr/>
        </p:nvGraphicFramePr>
        <p:xfrm>
          <a:off x="1219200" y="1752600"/>
          <a:ext cx="6019800" cy="779463"/>
        </p:xfrm>
        <a:graphic>
          <a:graphicData uri="http://schemas.openxmlformats.org/presentationml/2006/ole">
            <mc:AlternateContent xmlns:mc="http://schemas.openxmlformats.org/markup-compatibility/2006">
              <mc:Choice xmlns:v="urn:schemas-microsoft-com:vml" Requires="v">
                <p:oleObj spid="_x0000_s22539" name="Equation" r:id="rId3" imgW="3454400" imgH="444500" progId="Equation.DSMT4">
                  <p:embed/>
                </p:oleObj>
              </mc:Choice>
              <mc:Fallback>
                <p:oleObj name="Equation" r:id="rId3" imgW="3454400" imgH="4445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752600"/>
                        <a:ext cx="60198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5"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6" name="Object 6"/>
          <p:cNvGraphicFramePr>
            <a:graphicFrameLocks noChangeAspect="1"/>
          </p:cNvGraphicFramePr>
          <p:nvPr/>
        </p:nvGraphicFramePr>
        <p:xfrm>
          <a:off x="1143000" y="3276600"/>
          <a:ext cx="7620000" cy="781050"/>
        </p:xfrm>
        <a:graphic>
          <a:graphicData uri="http://schemas.openxmlformats.org/presentationml/2006/ole">
            <mc:AlternateContent xmlns:mc="http://schemas.openxmlformats.org/markup-compatibility/2006">
              <mc:Choice xmlns:v="urn:schemas-microsoft-com:vml" Requires="v">
                <p:oleObj spid="_x0000_s22540" name="Equation" r:id="rId5" imgW="4178300" imgH="431800" progId="Equation.DSMT4">
                  <p:embed/>
                </p:oleObj>
              </mc:Choice>
              <mc:Fallback>
                <p:oleObj name="Equation" r:id="rId5" imgW="4178300" imgH="4318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276600"/>
                        <a:ext cx="76200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7"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8" name="Object 8"/>
          <p:cNvGraphicFramePr>
            <a:graphicFrameLocks noChangeAspect="1"/>
          </p:cNvGraphicFramePr>
          <p:nvPr/>
        </p:nvGraphicFramePr>
        <p:xfrm>
          <a:off x="1447800" y="4800600"/>
          <a:ext cx="6629400" cy="649288"/>
        </p:xfrm>
        <a:graphic>
          <a:graphicData uri="http://schemas.openxmlformats.org/presentationml/2006/ole">
            <mc:AlternateContent xmlns:mc="http://schemas.openxmlformats.org/markup-compatibility/2006">
              <mc:Choice xmlns:v="urn:schemas-microsoft-com:vml" Requires="v">
                <p:oleObj spid="_x0000_s22541" name="Equation" r:id="rId7" imgW="2628900" imgH="254000" progId="Equation.DSMT4">
                  <p:embed/>
                </p:oleObj>
              </mc:Choice>
              <mc:Fallback>
                <p:oleObj name="Equation" r:id="rId7" imgW="2628900" imgH="2540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4800600"/>
                        <a:ext cx="66294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Transfer Function</a:t>
            </a:r>
          </a:p>
        </p:txBody>
      </p:sp>
      <p:sp>
        <p:nvSpPr>
          <p:cNvPr id="2355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equation that represents the ratio of output to input in a system. </a:t>
            </a:r>
          </a:p>
          <a:p>
            <a:pPr eaLnBrk="1" hangingPunct="1"/>
            <a:r>
              <a:rPr lang="en-US" altLang="en-US" sz="2400" smtClean="0">
                <a:latin typeface="Times New Roman" panose="02020603050405020304" pitchFamily="18" charset="0"/>
                <a:cs typeface="Times New Roman" panose="02020603050405020304" pitchFamily="18" charset="0"/>
              </a:rPr>
              <a:t>Across a block or across a complete system. </a:t>
            </a:r>
          </a:p>
          <a:p>
            <a:pPr eaLnBrk="1" hangingPunct="1"/>
            <a:r>
              <a:rPr lang="en-US" altLang="en-US" sz="2400" i="1" smtClean="0">
                <a:latin typeface="Times New Roman" panose="02020603050405020304" pitchFamily="18" charset="0"/>
                <a:cs typeface="Times New Roman" panose="02020603050405020304" pitchFamily="18" charset="0"/>
              </a:rPr>
              <a:t>R</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 </a:t>
            </a:r>
            <a:r>
              <a:rPr lang="en-US" altLang="en-US" sz="2400" i="1" smtClean="0">
                <a:latin typeface="Times New Roman" panose="02020603050405020304" pitchFamily="18" charset="0"/>
                <a:cs typeface="Times New Roman" panose="02020603050405020304" pitchFamily="18" charset="0"/>
              </a:rPr>
              <a:t>Y</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a:t>
            </a:r>
            <a:r>
              <a:rPr lang="en-US" altLang="en-US" sz="2400" smtClean="0">
                <a:latin typeface="Times New Roman" panose="02020603050405020304" pitchFamily="18" charset="0"/>
                <a:cs typeface="Times New Roman" panose="02020603050405020304" pitchFamily="18" charset="0"/>
              </a:rPr>
              <a:t> </a:t>
            </a:r>
            <a:r>
              <a:rPr lang="en-US" altLang="en-US" sz="2400" i="1" smtClean="0">
                <a:latin typeface="Times New Roman" panose="02020603050405020304" pitchFamily="18" charset="0"/>
                <a:cs typeface="Times New Roman" panose="02020603050405020304" pitchFamily="18" charset="0"/>
              </a:rPr>
              <a:t>G</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a:t>
            </a:r>
            <a:r>
              <a:rPr lang="en-US" altLang="en-US" sz="2400" smtClean="0">
                <a:latin typeface="Times New Roman" panose="02020603050405020304" pitchFamily="18" charset="0"/>
                <a:cs typeface="Times New Roman" panose="02020603050405020304" pitchFamily="18" charset="0"/>
              </a:rPr>
              <a:t> and</a:t>
            </a:r>
            <a:r>
              <a:rPr lang="en-US" altLang="en-US" sz="2400" i="1" smtClean="0">
                <a:latin typeface="Times New Roman" panose="02020603050405020304" pitchFamily="18" charset="0"/>
                <a:cs typeface="Times New Roman" panose="02020603050405020304" pitchFamily="18" charset="0"/>
              </a:rPr>
              <a:t> H</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 represent the input, output, the system dynamic plus any controller, and feedback multiplier respectively.</a:t>
            </a:r>
            <a:r>
              <a:rPr lang="en-US" altLang="en-US" sz="2400" smtClean="0"/>
              <a:t> </a:t>
            </a:r>
          </a:p>
        </p:txBody>
      </p:sp>
      <p:sp>
        <p:nvSpPr>
          <p:cNvPr id="2355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58" name="Object 4"/>
          <p:cNvGraphicFramePr>
            <a:graphicFrameLocks noChangeAspect="1"/>
          </p:cNvGraphicFramePr>
          <p:nvPr/>
        </p:nvGraphicFramePr>
        <p:xfrm>
          <a:off x="685800" y="4041775"/>
          <a:ext cx="7086600" cy="2271713"/>
        </p:xfrm>
        <a:graphic>
          <a:graphicData uri="http://schemas.openxmlformats.org/presentationml/2006/ole">
            <mc:AlternateContent xmlns:mc="http://schemas.openxmlformats.org/markup-compatibility/2006">
              <mc:Choice xmlns:v="urn:schemas-microsoft-com:vml" Requires="v">
                <p:oleObj spid="_x0000_s23559" name="VISIO" r:id="rId3" imgW="4600440" imgH="1476360" progId="Visio.Drawing.6">
                  <p:embed/>
                </p:oleObj>
              </mc:Choice>
              <mc:Fallback>
                <p:oleObj name="VISIO" r:id="rId3" imgW="4600440" imgH="147636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041775"/>
                        <a:ext cx="7086600"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Transfer Function: Cont.</a:t>
            </a:r>
          </a:p>
        </p:txBody>
      </p:sp>
      <p:sp>
        <p:nvSpPr>
          <p:cNvPr id="24580" name="Rectangle 3"/>
          <p:cNvSpPr>
            <a:spLocks noGrp="1" noChangeArrowheads="1"/>
          </p:cNvSpPr>
          <p:nvPr>
            <p:ph type="body" idx="1"/>
          </p:nvPr>
        </p:nvSpPr>
        <p:spPr>
          <a:xfrm>
            <a:off x="1182688" y="1752600"/>
            <a:ext cx="7772400" cy="4379913"/>
          </a:xfrm>
        </p:spPr>
        <p:txBody>
          <a:bodyPr/>
          <a:lstStyle/>
          <a:p>
            <a:pPr eaLnBrk="1" hangingPunct="1"/>
            <a:r>
              <a:rPr lang="en-US" altLang="en-US" sz="2400" b="1" smtClean="0">
                <a:latin typeface="Times New Roman" panose="02020603050405020304" pitchFamily="18" charset="0"/>
                <a:cs typeface="Times New Roman" panose="02020603050405020304" pitchFamily="18" charset="0"/>
              </a:rPr>
              <a:t>Open-loop transfer function:</a:t>
            </a:r>
            <a:r>
              <a:rPr lang="en-US" altLang="en-US" sz="2400" smtClean="0">
                <a:latin typeface="Times New Roman" panose="02020603050405020304" pitchFamily="18" charset="0"/>
                <a:cs typeface="Times New Roman" panose="02020603050405020304" pitchFamily="18" charset="0"/>
              </a:rPr>
              <a:t> The ratio of the feedback signal to the actuating error signal while the feedback loop is open, although the sensor still reads the output. </a:t>
            </a:r>
          </a:p>
        </p:txBody>
      </p:sp>
      <p:sp>
        <p:nvSpPr>
          <p:cNvPr id="2458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4582" name="Object 4"/>
          <p:cNvGraphicFramePr>
            <a:graphicFrameLocks noChangeAspect="1"/>
          </p:cNvGraphicFramePr>
          <p:nvPr/>
        </p:nvGraphicFramePr>
        <p:xfrm>
          <a:off x="1341438" y="3429000"/>
          <a:ext cx="7221537" cy="412750"/>
        </p:xfrm>
        <a:graphic>
          <a:graphicData uri="http://schemas.openxmlformats.org/presentationml/2006/ole">
            <mc:AlternateContent xmlns:mc="http://schemas.openxmlformats.org/markup-compatibility/2006">
              <mc:Choice xmlns:v="urn:schemas-microsoft-com:vml" Requires="v">
                <p:oleObj spid="_x0000_s24585" name="Equation" r:id="rId3" imgW="3492500" imgH="203200" progId="Equation.DSMT4">
                  <p:embed/>
                </p:oleObj>
              </mc:Choice>
              <mc:Fallback>
                <p:oleObj name="Equation" r:id="rId3" imgW="3492500" imgH="203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1438" y="3429000"/>
                        <a:ext cx="722153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4584" name="Object 6"/>
          <p:cNvGraphicFramePr>
            <a:graphicFrameLocks noChangeAspect="1"/>
          </p:cNvGraphicFramePr>
          <p:nvPr/>
        </p:nvGraphicFramePr>
        <p:xfrm>
          <a:off x="1371600" y="4191000"/>
          <a:ext cx="6324600" cy="982663"/>
        </p:xfrm>
        <a:graphic>
          <a:graphicData uri="http://schemas.openxmlformats.org/presentationml/2006/ole">
            <mc:AlternateContent xmlns:mc="http://schemas.openxmlformats.org/markup-compatibility/2006">
              <mc:Choice xmlns:v="urn:schemas-microsoft-com:vml" Requires="v">
                <p:oleObj spid="_x0000_s24586" name="Equation" r:id="rId5" imgW="2692400" imgH="419100" progId="Equation.DSMT4">
                  <p:embed/>
                </p:oleObj>
              </mc:Choice>
              <mc:Fallback>
                <p:oleObj name="Equation" r:id="rId5" imgW="2692400" imgH="4191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191000"/>
                        <a:ext cx="6324600"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Introduction</a:t>
            </a:r>
          </a:p>
        </p:txBody>
      </p:sp>
      <p:sp>
        <p:nvSpPr>
          <p:cNvPr id="7172"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What is a control system</a:t>
            </a:r>
          </a:p>
          <a:p>
            <a:pPr eaLnBrk="1" hangingPunct="1"/>
            <a:r>
              <a:rPr lang="en-US" altLang="en-US" sz="2400" smtClean="0">
                <a:latin typeface="Times New Roman" panose="02020603050405020304" pitchFamily="18" charset="0"/>
                <a:cs typeface="Times New Roman" panose="02020603050405020304" pitchFamily="18" charset="0"/>
              </a:rPr>
              <a:t>What a control system does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Transfer Function: Cont.</a:t>
            </a:r>
          </a:p>
        </p:txBody>
      </p:sp>
      <p:sp>
        <p:nvSpPr>
          <p:cNvPr id="25604" name="Rectangle 3"/>
          <p:cNvSpPr>
            <a:spLocks noGrp="1" noChangeArrowheads="1"/>
          </p:cNvSpPr>
          <p:nvPr>
            <p:ph type="body" idx="1"/>
          </p:nvPr>
        </p:nvSpPr>
        <p:spPr>
          <a:xfrm>
            <a:off x="1182688" y="1752600"/>
            <a:ext cx="7772400" cy="4379913"/>
          </a:xfrm>
        </p:spPr>
        <p:txBody>
          <a:bodyPr/>
          <a:lstStyle/>
          <a:p>
            <a:pPr eaLnBrk="1" hangingPunct="1"/>
            <a:r>
              <a:rPr lang="en-US" altLang="en-US" sz="2400" b="1" smtClean="0">
                <a:latin typeface="Times New Roman" panose="02020603050405020304" pitchFamily="18" charset="0"/>
                <a:cs typeface="Times New Roman" panose="02020603050405020304" pitchFamily="18" charset="0"/>
              </a:rPr>
              <a:t>Feed-forward transfer function:</a:t>
            </a:r>
            <a:r>
              <a:rPr lang="en-US" altLang="en-US" sz="2400" smtClean="0">
                <a:latin typeface="Times New Roman" panose="02020603050405020304" pitchFamily="18" charset="0"/>
                <a:cs typeface="Times New Roman" panose="02020603050405020304" pitchFamily="18" charset="0"/>
              </a:rPr>
              <a:t> The ratio of the output to the actuating error signal</a:t>
            </a:r>
            <a:r>
              <a:rPr lang="en-US" altLang="en-US" sz="2400" smtClean="0"/>
              <a:t> </a:t>
            </a:r>
          </a:p>
        </p:txBody>
      </p:sp>
      <p:sp>
        <p:nvSpPr>
          <p:cNvPr id="2560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6" name="Object 4"/>
          <p:cNvGraphicFramePr>
            <a:graphicFrameLocks noChangeAspect="1"/>
          </p:cNvGraphicFramePr>
          <p:nvPr/>
        </p:nvGraphicFramePr>
        <p:xfrm>
          <a:off x="1600200" y="2819400"/>
          <a:ext cx="2667000" cy="838200"/>
        </p:xfrm>
        <a:graphic>
          <a:graphicData uri="http://schemas.openxmlformats.org/presentationml/2006/ole">
            <mc:AlternateContent xmlns:mc="http://schemas.openxmlformats.org/markup-compatibility/2006">
              <mc:Choice xmlns:v="urn:schemas-microsoft-com:vml" Requires="v">
                <p:oleObj spid="_x0000_s25607" name="Equation" r:id="rId3" imgW="1333500" imgH="419100" progId="Equation.DSMT4">
                  <p:embed/>
                </p:oleObj>
              </mc:Choice>
              <mc:Fallback>
                <p:oleObj name="Equation" r:id="rId3" imgW="1333500" imgH="4191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19400"/>
                        <a:ext cx="2667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Transfer Function: Cont.</a:t>
            </a:r>
          </a:p>
        </p:txBody>
      </p:sp>
      <p:sp>
        <p:nvSpPr>
          <p:cNvPr id="26628" name="Rectangle 3"/>
          <p:cNvSpPr>
            <a:spLocks noGrp="1" noChangeArrowheads="1"/>
          </p:cNvSpPr>
          <p:nvPr>
            <p:ph type="body" idx="1"/>
          </p:nvPr>
        </p:nvSpPr>
        <p:spPr>
          <a:xfrm>
            <a:off x="457200" y="15240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Closed-loop transfer function is the ratio of output to input for the system.</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r>
              <a:rPr lang="en-US" altLang="en-US" sz="2400" smtClean="0">
                <a:latin typeface="Times New Roman" panose="02020603050405020304" pitchFamily="18" charset="0"/>
                <a:cs typeface="Times New Roman" panose="02020603050405020304" pitchFamily="18" charset="0"/>
              </a:rPr>
              <a:t>Eliminating </a:t>
            </a:r>
            <a:r>
              <a:rPr lang="en-US" altLang="en-US" sz="2400" i="1" smtClean="0">
                <a:latin typeface="Times New Roman" panose="02020603050405020304" pitchFamily="18" charset="0"/>
                <a:cs typeface="Times New Roman" panose="02020603050405020304" pitchFamily="18" charset="0"/>
              </a:rPr>
              <a:t>E(s) we get:</a:t>
            </a:r>
            <a:r>
              <a:rPr lang="en-US" altLang="en-US" sz="2400" smtClean="0">
                <a:latin typeface="Times New Roman" panose="02020603050405020304" pitchFamily="18" charset="0"/>
                <a:cs typeface="Times New Roman" panose="02020603050405020304" pitchFamily="18" charset="0"/>
              </a:rPr>
              <a:t> </a:t>
            </a:r>
          </a:p>
        </p:txBody>
      </p:sp>
      <p:sp>
        <p:nvSpPr>
          <p:cNvPr id="2662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0" name="Object 4"/>
          <p:cNvGraphicFramePr>
            <a:graphicFrameLocks noChangeAspect="1"/>
          </p:cNvGraphicFramePr>
          <p:nvPr/>
        </p:nvGraphicFramePr>
        <p:xfrm>
          <a:off x="1143000" y="2438400"/>
          <a:ext cx="4038600" cy="746125"/>
        </p:xfrm>
        <a:graphic>
          <a:graphicData uri="http://schemas.openxmlformats.org/presentationml/2006/ole">
            <mc:AlternateContent xmlns:mc="http://schemas.openxmlformats.org/markup-compatibility/2006">
              <mc:Choice xmlns:v="urn:schemas-microsoft-com:vml" Requires="v">
                <p:oleObj spid="_x0000_s26635" name="Equation" r:id="rId3" imgW="2311400" imgH="431800" progId="Equation.DSMT4">
                  <p:embed/>
                </p:oleObj>
              </mc:Choice>
              <mc:Fallback>
                <p:oleObj name="Equation" r:id="rId3" imgW="23114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438400"/>
                        <a:ext cx="4038600"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2" name="Object 6"/>
          <p:cNvGraphicFramePr>
            <a:graphicFrameLocks noChangeAspect="1"/>
          </p:cNvGraphicFramePr>
          <p:nvPr/>
        </p:nvGraphicFramePr>
        <p:xfrm>
          <a:off x="1295400" y="3810000"/>
          <a:ext cx="3124200" cy="815975"/>
        </p:xfrm>
        <a:graphic>
          <a:graphicData uri="http://schemas.openxmlformats.org/presentationml/2006/ole">
            <mc:AlternateContent xmlns:mc="http://schemas.openxmlformats.org/markup-compatibility/2006">
              <mc:Choice xmlns:v="urn:schemas-microsoft-com:vml" Requires="v">
                <p:oleObj spid="_x0000_s26636" name="Equation" r:id="rId5" imgW="1930400" imgH="508000" progId="Equation.DSMT4">
                  <p:embed/>
                </p:oleObj>
              </mc:Choice>
              <mc:Fallback>
                <p:oleObj name="Equation" r:id="rId5" imgW="1930400" imgH="5080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810000"/>
                        <a:ext cx="31242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3" name="Rectangle 9"/>
          <p:cNvSpPr>
            <a:spLocks noChangeArrowheads="1"/>
          </p:cNvSpPr>
          <p:nvPr/>
        </p:nvSpPr>
        <p:spPr bwMode="auto">
          <a:xfrm>
            <a:off x="0" y="2690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4" name="Object 8"/>
          <p:cNvGraphicFramePr>
            <a:graphicFrameLocks noChangeAspect="1"/>
          </p:cNvGraphicFramePr>
          <p:nvPr/>
        </p:nvGraphicFramePr>
        <p:xfrm>
          <a:off x="1905000" y="4267200"/>
          <a:ext cx="6705600" cy="2152650"/>
        </p:xfrm>
        <a:graphic>
          <a:graphicData uri="http://schemas.openxmlformats.org/presentationml/2006/ole">
            <mc:AlternateContent xmlns:mc="http://schemas.openxmlformats.org/markup-compatibility/2006">
              <mc:Choice xmlns:v="urn:schemas-microsoft-com:vml" Requires="v">
                <p:oleObj spid="_x0000_s26637" name="VISIO" r:id="rId7" imgW="4600440" imgH="1476360" progId="Visio.Drawing.6">
                  <p:embed/>
                </p:oleObj>
              </mc:Choice>
              <mc:Fallback>
                <p:oleObj name="VISIO" r:id="rId7" imgW="4600440" imgH="1476360" progId="Visio.Drawing.6">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4267200"/>
                        <a:ext cx="67056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Or:</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And if</a:t>
            </a:r>
            <a:r>
              <a:rPr lang="en-US" altLang="en-US" sz="2400" smtClean="0"/>
              <a:t>  </a:t>
            </a:r>
          </a:p>
          <a:p>
            <a:pPr eaLnBrk="1" hangingPunct="1"/>
            <a:r>
              <a:rPr lang="en-US" altLang="en-US" sz="2400" smtClean="0">
                <a:latin typeface="Times New Roman" panose="02020603050405020304" pitchFamily="18" charset="0"/>
                <a:cs typeface="Times New Roman" panose="02020603050405020304" pitchFamily="18" charset="0"/>
              </a:rPr>
              <a:t>Then:</a:t>
            </a:r>
          </a:p>
          <a:p>
            <a:pPr eaLnBrk="1" hangingPunct="1">
              <a:buFont typeface="Wingdings" panose="05000000000000000000" pitchFamily="2" charset="2"/>
              <a:buNone/>
            </a:pPr>
            <a:endParaRPr lang="en-US" altLang="en-US" sz="2400" smtClean="0"/>
          </a:p>
        </p:txBody>
      </p:sp>
      <p:sp>
        <p:nvSpPr>
          <p:cNvPr id="27652"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Transfer Function: Cont.</a:t>
            </a:r>
          </a:p>
        </p:txBody>
      </p:sp>
      <p:sp>
        <p:nvSpPr>
          <p:cNvPr id="276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54" name="Object 5"/>
          <p:cNvGraphicFramePr>
            <a:graphicFrameLocks noChangeAspect="1"/>
          </p:cNvGraphicFramePr>
          <p:nvPr/>
        </p:nvGraphicFramePr>
        <p:xfrm>
          <a:off x="1600200" y="2438400"/>
          <a:ext cx="3276600" cy="747713"/>
        </p:xfrm>
        <a:graphic>
          <a:graphicData uri="http://schemas.openxmlformats.org/presentationml/2006/ole">
            <mc:AlternateContent xmlns:mc="http://schemas.openxmlformats.org/markup-compatibility/2006">
              <mc:Choice xmlns:v="urn:schemas-microsoft-com:vml" Requires="v">
                <p:oleObj spid="_x0000_s27661" name="Equation" r:id="rId3" imgW="1841500" imgH="419100" progId="Equation.DSMT4">
                  <p:embed/>
                </p:oleObj>
              </mc:Choice>
              <mc:Fallback>
                <p:oleObj name="Equation" r:id="rId3" imgW="1841500" imgH="4191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438400"/>
                        <a:ext cx="3276600"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56" name="Object 7"/>
          <p:cNvGraphicFramePr>
            <a:graphicFrameLocks noChangeAspect="1"/>
          </p:cNvGraphicFramePr>
          <p:nvPr/>
        </p:nvGraphicFramePr>
        <p:xfrm>
          <a:off x="2667000" y="3738563"/>
          <a:ext cx="1752600" cy="857250"/>
        </p:xfrm>
        <a:graphic>
          <a:graphicData uri="http://schemas.openxmlformats.org/presentationml/2006/ole">
            <mc:AlternateContent xmlns:mc="http://schemas.openxmlformats.org/markup-compatibility/2006">
              <mc:Choice xmlns:v="urn:schemas-microsoft-com:vml" Requires="v">
                <p:oleObj spid="_x0000_s27662" name="Equation" r:id="rId5" imgW="876300" imgH="431800" progId="Equation.DSMT4">
                  <p:embed/>
                </p:oleObj>
              </mc:Choice>
              <mc:Fallback>
                <p:oleObj name="Equation" r:id="rId5" imgW="876300" imgH="431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3738563"/>
                        <a:ext cx="1752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7" name="Rectangle 10"/>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58" name="Object 9"/>
          <p:cNvGraphicFramePr>
            <a:graphicFrameLocks noChangeAspect="1"/>
          </p:cNvGraphicFramePr>
          <p:nvPr/>
        </p:nvGraphicFramePr>
        <p:xfrm>
          <a:off x="4953000" y="3711575"/>
          <a:ext cx="1676400" cy="787400"/>
        </p:xfrm>
        <a:graphic>
          <a:graphicData uri="http://schemas.openxmlformats.org/presentationml/2006/ole">
            <mc:AlternateContent xmlns:mc="http://schemas.openxmlformats.org/markup-compatibility/2006">
              <mc:Choice xmlns:v="urn:schemas-microsoft-com:vml" Requires="v">
                <p:oleObj spid="_x0000_s27663" name="Equation" r:id="rId7" imgW="914400" imgH="431800" progId="Equation.DSMT4">
                  <p:embed/>
                </p:oleObj>
              </mc:Choice>
              <mc:Fallback>
                <p:oleObj name="Equation" r:id="rId7" imgW="914400" imgH="4318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3711575"/>
                        <a:ext cx="16764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9" name="Rectangle 12"/>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60" name="Object 11"/>
          <p:cNvGraphicFramePr>
            <a:graphicFrameLocks noChangeAspect="1"/>
          </p:cNvGraphicFramePr>
          <p:nvPr/>
        </p:nvGraphicFramePr>
        <p:xfrm>
          <a:off x="1524000" y="5078413"/>
          <a:ext cx="4495800" cy="779462"/>
        </p:xfrm>
        <a:graphic>
          <a:graphicData uri="http://schemas.openxmlformats.org/presentationml/2006/ole">
            <mc:AlternateContent xmlns:mc="http://schemas.openxmlformats.org/markup-compatibility/2006">
              <mc:Choice xmlns:v="urn:schemas-microsoft-com:vml" Requires="v">
                <p:oleObj spid="_x0000_s27664" name="Equation" r:id="rId9" imgW="2476500" imgH="431800" progId="Equation.DSMT4">
                  <p:embed/>
                </p:oleObj>
              </mc:Choice>
              <mc:Fallback>
                <p:oleObj name="Equation" r:id="rId9" imgW="2476500" imgH="4318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0" y="5078413"/>
                        <a:ext cx="4495800"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Block Diagram Algebra</a:t>
            </a:r>
          </a:p>
        </p:txBody>
      </p:sp>
      <p:sp>
        <p:nvSpPr>
          <p:cNvPr id="2867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following rules apply in simplifying block diagrams:</a:t>
            </a:r>
          </a:p>
          <a:p>
            <a:pPr lvl="1" eaLnBrk="1" hangingPunct="1"/>
            <a:r>
              <a:rPr lang="en-US" altLang="en-US" smtClean="0">
                <a:latin typeface="Times New Roman" panose="02020603050405020304" pitchFamily="18" charset="0"/>
                <a:cs typeface="Times New Roman" panose="02020603050405020304" pitchFamily="18" charset="0"/>
              </a:rPr>
              <a:t>The products of the feed-forward transfer functions must remain the same, and</a:t>
            </a:r>
          </a:p>
          <a:p>
            <a:pPr lvl="1" eaLnBrk="1" hangingPunct="1"/>
            <a:r>
              <a:rPr lang="en-US" altLang="en-US" smtClean="0">
                <a:latin typeface="Times New Roman" panose="02020603050405020304" pitchFamily="18" charset="0"/>
                <a:cs typeface="Times New Roman" panose="02020603050405020304" pitchFamily="18" charset="0"/>
              </a:rPr>
              <a:t>The products of the transfer functions around a loop must remain the same.</a:t>
            </a:r>
          </a:p>
          <a:p>
            <a:pPr eaLnBrk="1" hangingPunct="1"/>
            <a:endParaRPr lang="en-US" altLang="en-US" sz="2400" smtClean="0">
              <a:latin typeface="Times New Roman" panose="02020603050405020304" pitchFamily="18" charset="0"/>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Block Diagram Algebra: Cont.</a:t>
            </a:r>
          </a:p>
        </p:txBody>
      </p:sp>
      <p:sp>
        <p:nvSpPr>
          <p:cNvPr id="29700" name="Rectangle 3"/>
          <p:cNvSpPr>
            <a:spLocks noGrp="1" noChangeArrowheads="1"/>
          </p:cNvSpPr>
          <p:nvPr>
            <p:ph type="body" idx="1"/>
          </p:nvPr>
        </p:nvSpPr>
        <p:spPr>
          <a:xfrm>
            <a:off x="1182688" y="1752600"/>
            <a:ext cx="7772400" cy="4379913"/>
          </a:xfrm>
        </p:spPr>
        <p:txBody>
          <a:bodyPr/>
          <a:lstStyle/>
          <a:p>
            <a:pPr eaLnBrk="1" hangingPunct="1">
              <a:buFont typeface="Wingdings" panose="05000000000000000000" pitchFamily="2" charset="2"/>
              <a:buNone/>
            </a:pPr>
            <a:r>
              <a:rPr lang="en-US" altLang="en-US" sz="2400" smtClean="0"/>
              <a:t> </a:t>
            </a:r>
          </a:p>
        </p:txBody>
      </p:sp>
      <p:sp>
        <p:nvSpPr>
          <p:cNvPr id="2970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9702" name="Object 4"/>
          <p:cNvGraphicFramePr>
            <a:graphicFrameLocks noChangeAspect="1"/>
          </p:cNvGraphicFramePr>
          <p:nvPr/>
        </p:nvGraphicFramePr>
        <p:xfrm>
          <a:off x="609600" y="1581150"/>
          <a:ext cx="6858000" cy="1922463"/>
        </p:xfrm>
        <a:graphic>
          <a:graphicData uri="http://schemas.openxmlformats.org/presentationml/2006/ole">
            <mc:AlternateContent xmlns:mc="http://schemas.openxmlformats.org/markup-compatibility/2006">
              <mc:Choice xmlns:v="urn:schemas-microsoft-com:vml" Requires="v">
                <p:oleObj spid="_x0000_s29705" name="VISIO" r:id="rId3" imgW="5739840" imgH="1605960" progId="Visio.Drawing.6">
                  <p:embed/>
                </p:oleObj>
              </mc:Choice>
              <mc:Fallback>
                <p:oleObj name="VISIO" r:id="rId3" imgW="5739840" imgH="160596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581150"/>
                        <a:ext cx="6858000"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3" name="Rectangle 7"/>
          <p:cNvSpPr>
            <a:spLocks noChangeArrowheads="1"/>
          </p:cNvSpPr>
          <p:nvPr/>
        </p:nvSpPr>
        <p:spPr bwMode="auto">
          <a:xfrm>
            <a:off x="0" y="26527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9704" name="Object 6"/>
          <p:cNvGraphicFramePr>
            <a:graphicFrameLocks noChangeAspect="1"/>
          </p:cNvGraphicFramePr>
          <p:nvPr/>
        </p:nvGraphicFramePr>
        <p:xfrm>
          <a:off x="762000" y="3962400"/>
          <a:ext cx="7467600" cy="2154238"/>
        </p:xfrm>
        <a:graphic>
          <a:graphicData uri="http://schemas.openxmlformats.org/presentationml/2006/ole">
            <mc:AlternateContent xmlns:mc="http://schemas.openxmlformats.org/markup-compatibility/2006">
              <mc:Choice xmlns:v="urn:schemas-microsoft-com:vml" Requires="v">
                <p:oleObj spid="_x0000_s29706" name="VISIO" r:id="rId5" imgW="5381640" imgH="1552680" progId="Visio.Drawing.6">
                  <p:embed/>
                </p:oleObj>
              </mc:Choice>
              <mc:Fallback>
                <p:oleObj name="VISIO" r:id="rId5" imgW="5381640" imgH="1552680" progId="Visio.Drawing.6">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962400"/>
                        <a:ext cx="7467600"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1182688" y="1752600"/>
            <a:ext cx="7772400" cy="4379913"/>
          </a:xfrm>
        </p:spPr>
        <p:txBody>
          <a:bodyPr/>
          <a:lstStyle/>
          <a:p>
            <a:pPr eaLnBrk="1" hangingPunct="1">
              <a:buFont typeface="Wingdings" panose="05000000000000000000" pitchFamily="2" charset="2"/>
              <a:buNone/>
            </a:pPr>
            <a:r>
              <a:rPr lang="en-US" altLang="en-US" sz="2400" smtClean="0"/>
              <a:t>  </a:t>
            </a:r>
          </a:p>
        </p:txBody>
      </p:sp>
      <p:sp>
        <p:nvSpPr>
          <p:cNvPr id="3072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0725" name="Object 4"/>
          <p:cNvGraphicFramePr>
            <a:graphicFrameLocks noChangeAspect="1"/>
          </p:cNvGraphicFramePr>
          <p:nvPr/>
        </p:nvGraphicFramePr>
        <p:xfrm>
          <a:off x="533400" y="1600200"/>
          <a:ext cx="7010400" cy="2125663"/>
        </p:xfrm>
        <a:graphic>
          <a:graphicData uri="http://schemas.openxmlformats.org/presentationml/2006/ole">
            <mc:AlternateContent xmlns:mc="http://schemas.openxmlformats.org/markup-compatibility/2006">
              <mc:Choice xmlns:v="urn:schemas-microsoft-com:vml" Requires="v">
                <p:oleObj spid="_x0000_s30729" name="VISIO" r:id="rId3" imgW="5686560" imgH="1722240" progId="Visio.Drawing.6">
                  <p:embed/>
                </p:oleObj>
              </mc:Choice>
              <mc:Fallback>
                <p:oleObj name="VISIO" r:id="rId3" imgW="5686560" imgH="172224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00200"/>
                        <a:ext cx="7010400" cy="21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6" name="Rectangle 7"/>
          <p:cNvSpPr>
            <a:spLocks noChangeArrowheads="1"/>
          </p:cNvSpPr>
          <p:nvPr/>
        </p:nvSpPr>
        <p:spPr bwMode="auto">
          <a:xfrm>
            <a:off x="0" y="2576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0727" name="Object 6"/>
          <p:cNvGraphicFramePr>
            <a:graphicFrameLocks noChangeAspect="1"/>
          </p:cNvGraphicFramePr>
          <p:nvPr/>
        </p:nvGraphicFramePr>
        <p:xfrm>
          <a:off x="762000" y="4114800"/>
          <a:ext cx="7010400" cy="2133600"/>
        </p:xfrm>
        <a:graphic>
          <a:graphicData uri="http://schemas.openxmlformats.org/presentationml/2006/ole">
            <mc:AlternateContent xmlns:mc="http://schemas.openxmlformats.org/markup-compatibility/2006">
              <mc:Choice xmlns:v="urn:schemas-microsoft-com:vml" Requires="v">
                <p:oleObj spid="_x0000_s30730" name="VISIO" r:id="rId5" imgW="5471280" imgH="1706400" progId="Visio.Drawing.6">
                  <p:embed/>
                </p:oleObj>
              </mc:Choice>
              <mc:Fallback>
                <p:oleObj name="VISIO" r:id="rId5" imgW="5471280" imgH="1706400" progId="Visio.Drawing.6">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4114800"/>
                        <a:ext cx="7010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8" name="Rectangle 8"/>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Block Diagram Algebra: Cont.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First-Order Transfer Functions</a:t>
            </a:r>
          </a:p>
        </p:txBody>
      </p:sp>
      <p:sp>
        <p:nvSpPr>
          <p:cNvPr id="3174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First-order systems are represented in the following standard forms:</a:t>
            </a:r>
          </a:p>
          <a:p>
            <a:pPr eaLnBrk="1" hangingPunct="1"/>
            <a:endParaRPr lang="en-US" altLang="en-US" sz="2400" smtClean="0"/>
          </a:p>
          <a:p>
            <a:pPr eaLnBrk="1" hangingPunct="1"/>
            <a:endParaRPr lang="en-US" altLang="en-US" sz="2400" smtClean="0"/>
          </a:p>
          <a:p>
            <a:pPr lvl="1" eaLnBrk="1" hangingPunct="1"/>
            <a:r>
              <a:rPr lang="en-US" altLang="en-US" sz="2000" smtClean="0">
                <a:latin typeface="Times New Roman" panose="02020603050405020304" pitchFamily="18" charset="0"/>
                <a:cs typeface="Times New Roman" panose="02020603050405020304" pitchFamily="18" charset="0"/>
              </a:rPr>
              <a:t>where </a:t>
            </a:r>
            <a:r>
              <a:rPr lang="en-US" altLang="en-US" sz="2400" i="1" smtClean="0">
                <a:latin typeface="Times New Roman" panose="02020603050405020304" pitchFamily="18" charset="0"/>
                <a:cs typeface="Times New Roman" panose="02020603050405020304" pitchFamily="18" charset="0"/>
              </a:rPr>
              <a:t>K</a:t>
            </a:r>
            <a:r>
              <a:rPr lang="en-US" altLang="en-US" sz="2400" i="1" baseline="-25000" smtClean="0">
                <a:latin typeface="Times New Roman" panose="02020603050405020304" pitchFamily="18" charset="0"/>
                <a:cs typeface="Times New Roman" panose="02020603050405020304" pitchFamily="18" charset="0"/>
              </a:rPr>
              <a:t>ss</a:t>
            </a:r>
            <a:r>
              <a:rPr lang="en-US" altLang="en-US" sz="2000" smtClean="0">
                <a:latin typeface="Times New Roman" panose="02020603050405020304" pitchFamily="18" charset="0"/>
                <a:cs typeface="Times New Roman" panose="02020603050405020304" pitchFamily="18" charset="0"/>
              </a:rPr>
              <a:t> is the steady-state gain and      is the</a:t>
            </a:r>
            <a:r>
              <a:rPr lang="en-US" altLang="en-US" sz="2000" i="1" smtClean="0">
                <a:latin typeface="Times New Roman" panose="02020603050405020304" pitchFamily="18" charset="0"/>
                <a:cs typeface="Times New Roman" panose="02020603050405020304" pitchFamily="18" charset="0"/>
              </a:rPr>
              <a:t> time constant</a:t>
            </a:r>
            <a:r>
              <a:rPr lang="en-US" altLang="en-US" sz="2000" smtClean="0">
                <a:latin typeface="Times New Roman" panose="02020603050405020304" pitchFamily="18" charset="0"/>
                <a:cs typeface="Times New Roman" panose="02020603050405020304" pitchFamily="18" charset="0"/>
              </a:rPr>
              <a:t>. </a:t>
            </a:r>
          </a:p>
          <a:p>
            <a:pPr lvl="1" eaLnBrk="1" hangingPunct="1"/>
            <a:r>
              <a:rPr lang="en-US" altLang="en-US" sz="2000" smtClean="0">
                <a:latin typeface="Times New Roman" panose="02020603050405020304" pitchFamily="18" charset="0"/>
                <a:cs typeface="Times New Roman" panose="02020603050405020304" pitchFamily="18" charset="0"/>
              </a:rPr>
              <a:t>The denominator of this equation is a first-order polynomial with its root (called a </a:t>
            </a:r>
            <a:r>
              <a:rPr lang="en-US" altLang="en-US" sz="2000" i="1" smtClean="0">
                <a:latin typeface="Times New Roman" panose="02020603050405020304" pitchFamily="18" charset="0"/>
                <a:cs typeface="Times New Roman" panose="02020603050405020304" pitchFamily="18" charset="0"/>
              </a:rPr>
              <a:t>pole</a:t>
            </a:r>
            <a:r>
              <a:rPr lang="en-US" altLang="en-US" sz="2000" smtClean="0">
                <a:latin typeface="Times New Roman" panose="02020603050405020304" pitchFamily="18" charset="0"/>
                <a:cs typeface="Times New Roman" panose="02020603050405020304" pitchFamily="18" charset="0"/>
              </a:rPr>
              <a:t>) at              . </a:t>
            </a:r>
          </a:p>
          <a:p>
            <a:pPr eaLnBrk="1" hangingPunct="1"/>
            <a:r>
              <a:rPr lang="en-US" altLang="en-US" sz="2400" smtClean="0">
                <a:latin typeface="Times New Roman" panose="02020603050405020304" pitchFamily="18" charset="0"/>
                <a:cs typeface="Times New Roman" panose="02020603050405020304" pitchFamily="18" charset="0"/>
              </a:rPr>
              <a:t>The response of such a system to a step function </a:t>
            </a:r>
            <a:r>
              <a:rPr lang="en-US" altLang="en-US" sz="2400" i="1" smtClean="0">
                <a:latin typeface="Times New Roman" panose="02020603050405020304" pitchFamily="18" charset="0"/>
                <a:cs typeface="Times New Roman" panose="02020603050405020304" pitchFamily="18" charset="0"/>
              </a:rPr>
              <a:t>Pu</a:t>
            </a:r>
            <a:r>
              <a:rPr lang="en-US" altLang="en-US" sz="2400" smtClean="0">
                <a:latin typeface="Times New Roman" panose="02020603050405020304" pitchFamily="18" charset="0"/>
                <a:cs typeface="Times New Roman" panose="02020603050405020304" pitchFamily="18" charset="0"/>
              </a:rPr>
              <a:t>(</a:t>
            </a:r>
            <a:r>
              <a:rPr lang="en-US" altLang="en-US" sz="2400" i="1" smtClean="0">
                <a:latin typeface="Times New Roman" panose="02020603050405020304" pitchFamily="18" charset="0"/>
                <a:cs typeface="Times New Roman" panose="02020603050405020304" pitchFamily="18" charset="0"/>
              </a:rPr>
              <a:t>t</a:t>
            </a:r>
            <a:r>
              <a:rPr lang="en-US" altLang="en-US" sz="2400" smtClean="0">
                <a:latin typeface="Times New Roman" panose="02020603050405020304" pitchFamily="18" charset="0"/>
                <a:cs typeface="Times New Roman" panose="02020603050405020304" pitchFamily="18" charset="0"/>
              </a:rPr>
              <a:t>) is:</a:t>
            </a:r>
          </a:p>
        </p:txBody>
      </p:sp>
      <p:sp>
        <p:nvSpPr>
          <p:cNvPr id="31749" name="Rectangle 5"/>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0" name="Object 4"/>
          <p:cNvGraphicFramePr>
            <a:graphicFrameLocks noChangeAspect="1"/>
          </p:cNvGraphicFramePr>
          <p:nvPr/>
        </p:nvGraphicFramePr>
        <p:xfrm>
          <a:off x="1600200" y="2590800"/>
          <a:ext cx="3810000" cy="836613"/>
        </p:xfrm>
        <a:graphic>
          <a:graphicData uri="http://schemas.openxmlformats.org/presentationml/2006/ole">
            <mc:AlternateContent xmlns:mc="http://schemas.openxmlformats.org/markup-compatibility/2006">
              <mc:Choice xmlns:v="urn:schemas-microsoft-com:vml" Requires="v">
                <p:oleObj spid="_x0000_s31757" name="Equation" r:id="rId3" imgW="1955800" imgH="431800" progId="Equation.DSMT4">
                  <p:embed/>
                </p:oleObj>
              </mc:Choice>
              <mc:Fallback>
                <p:oleObj name="Equation" r:id="rId3" imgW="1955800" imgH="431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590800"/>
                        <a:ext cx="3810000" cy="83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2" name="Object 6"/>
          <p:cNvGraphicFramePr>
            <a:graphicFrameLocks noChangeAspect="1"/>
          </p:cNvGraphicFramePr>
          <p:nvPr/>
        </p:nvGraphicFramePr>
        <p:xfrm>
          <a:off x="5867400" y="3581400"/>
          <a:ext cx="263525" cy="304800"/>
        </p:xfrm>
        <a:graphic>
          <a:graphicData uri="http://schemas.openxmlformats.org/presentationml/2006/ole">
            <mc:AlternateContent xmlns:mc="http://schemas.openxmlformats.org/markup-compatibility/2006">
              <mc:Choice xmlns:v="urn:schemas-microsoft-com:vml" Requires="v">
                <p:oleObj spid="_x0000_s31758" name="Equation" r:id="rId5" imgW="126835" imgH="139518" progId="Equation.DSMT4">
                  <p:embed/>
                </p:oleObj>
              </mc:Choice>
              <mc:Fallback>
                <p:oleObj name="Equation" r:id="rId5" imgW="126835" imgH="139518"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400" y="3581400"/>
                        <a:ext cx="2635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4" name="Object 8"/>
          <p:cNvGraphicFramePr>
            <a:graphicFrameLocks noChangeAspect="1"/>
          </p:cNvGraphicFramePr>
          <p:nvPr/>
        </p:nvGraphicFramePr>
        <p:xfrm>
          <a:off x="4572000" y="4267200"/>
          <a:ext cx="838200" cy="279400"/>
        </p:xfrm>
        <a:graphic>
          <a:graphicData uri="http://schemas.openxmlformats.org/presentationml/2006/ole">
            <mc:AlternateContent xmlns:mc="http://schemas.openxmlformats.org/markup-compatibility/2006">
              <mc:Choice xmlns:v="urn:schemas-microsoft-com:vml" Requires="v">
                <p:oleObj spid="_x0000_s31759" name="Equation" r:id="rId7" imgW="431613" imgH="139639" progId="Equation.DSMT4">
                  <p:embed/>
                </p:oleObj>
              </mc:Choice>
              <mc:Fallback>
                <p:oleObj name="Equation" r:id="rId7" imgW="431613" imgH="139639"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4267200"/>
                        <a:ext cx="838200"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6" name="Object 10"/>
          <p:cNvGraphicFramePr>
            <a:graphicFrameLocks noChangeAspect="1"/>
          </p:cNvGraphicFramePr>
          <p:nvPr/>
        </p:nvGraphicFramePr>
        <p:xfrm>
          <a:off x="2743200" y="5257800"/>
          <a:ext cx="3429000" cy="679450"/>
        </p:xfrm>
        <a:graphic>
          <a:graphicData uri="http://schemas.openxmlformats.org/presentationml/2006/ole">
            <mc:AlternateContent xmlns:mc="http://schemas.openxmlformats.org/markup-compatibility/2006">
              <mc:Choice xmlns:v="urn:schemas-microsoft-com:vml" Requires="v">
                <p:oleObj spid="_x0000_s31760" name="Equation" r:id="rId9" imgW="1968500" imgH="393700" progId="Equation.DSMT4">
                  <p:embed/>
                </p:oleObj>
              </mc:Choice>
              <mc:Fallback>
                <p:oleObj name="Equation" r:id="rId9" imgW="1968500" imgH="3937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5257800"/>
                        <a:ext cx="34290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time response of the system is:</a:t>
            </a:r>
          </a:p>
          <a:p>
            <a:pPr eaLnBrk="1" hangingPunct="1"/>
            <a:endParaRPr lang="en-US" altLang="en-US" sz="2400" smtClean="0"/>
          </a:p>
          <a:p>
            <a:pPr eaLnBrk="1" hangingPunct="1"/>
            <a:endParaRPr lang="en-US" altLang="en-US" sz="2400" smtClean="0"/>
          </a:p>
          <a:p>
            <a:pPr eaLnBrk="1" hangingPunct="1"/>
            <a:endParaRPr lang="en-US" altLang="en-US" sz="2400" smtClean="0"/>
          </a:p>
        </p:txBody>
      </p:sp>
      <p:sp>
        <p:nvSpPr>
          <p:cNvPr id="32772"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First-Order Transfer Functions: Cont.</a:t>
            </a:r>
          </a:p>
        </p:txBody>
      </p:sp>
      <p:sp>
        <p:nvSpPr>
          <p:cNvPr id="3277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4" name="Object 5"/>
          <p:cNvGraphicFramePr>
            <a:graphicFrameLocks noChangeAspect="1"/>
          </p:cNvGraphicFramePr>
          <p:nvPr/>
        </p:nvGraphicFramePr>
        <p:xfrm>
          <a:off x="1752600" y="2286000"/>
          <a:ext cx="3352800" cy="582613"/>
        </p:xfrm>
        <a:graphic>
          <a:graphicData uri="http://schemas.openxmlformats.org/presentationml/2006/ole">
            <mc:AlternateContent xmlns:mc="http://schemas.openxmlformats.org/markup-compatibility/2006">
              <mc:Choice xmlns:v="urn:schemas-microsoft-com:vml" Requires="v">
                <p:oleObj spid="_x0000_s32777" name="Equation" r:id="rId3" imgW="1587500" imgH="279400" progId="Equation.DSMT4">
                  <p:embed/>
                </p:oleObj>
              </mc:Choice>
              <mc:Fallback>
                <p:oleObj name="Equation" r:id="rId3" imgW="1587500" imgH="279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286000"/>
                        <a:ext cx="33528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5" name="Rectangle 8"/>
          <p:cNvSpPr>
            <a:spLocks noChangeArrowheads="1"/>
          </p:cNvSpPr>
          <p:nvPr/>
        </p:nvSpPr>
        <p:spPr bwMode="auto">
          <a:xfrm>
            <a:off x="0" y="2071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6" name="Object 7"/>
          <p:cNvGraphicFramePr>
            <a:graphicFrameLocks noChangeAspect="1"/>
          </p:cNvGraphicFramePr>
          <p:nvPr/>
        </p:nvGraphicFramePr>
        <p:xfrm>
          <a:off x="1752600" y="2743200"/>
          <a:ext cx="6619875" cy="3579813"/>
        </p:xfrm>
        <a:graphic>
          <a:graphicData uri="http://schemas.openxmlformats.org/presentationml/2006/ole">
            <mc:AlternateContent xmlns:mc="http://schemas.openxmlformats.org/markup-compatibility/2006">
              <mc:Choice xmlns:v="urn:schemas-microsoft-com:vml" Requires="v">
                <p:oleObj spid="_x0000_s32778" name="VISIO" r:id="rId5" imgW="5019840" imgH="2712600" progId="Visio.Drawing.6">
                  <p:embed/>
                </p:oleObj>
              </mc:Choice>
              <mc:Fallback>
                <p:oleObj name="VISIO" r:id="rId5" imgW="5019840" imgH="2712600" progId="Visio.Drawing.6">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2743200"/>
                        <a:ext cx="6619875"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5" name="Object 9"/>
          <p:cNvGraphicFramePr>
            <a:graphicFrameLocks noGrp="1" noChangeAspect="1"/>
          </p:cNvGraphicFramePr>
          <p:nvPr>
            <p:ph idx="1"/>
          </p:nvPr>
        </p:nvGraphicFramePr>
        <p:xfrm>
          <a:off x="763588" y="1755775"/>
          <a:ext cx="7335837" cy="4500563"/>
        </p:xfrm>
        <a:graphic>
          <a:graphicData uri="http://schemas.openxmlformats.org/presentationml/2006/ole">
            <mc:AlternateContent xmlns:mc="http://schemas.openxmlformats.org/markup-compatibility/2006">
              <mc:Choice xmlns:v="urn:schemas-microsoft-com:vml" Requires="v">
                <p:oleObj spid="_x0000_s33797" name="Document" r:id="rId3" imgW="4025650" imgH="2470190" progId="Word.Document.8">
                  <p:embed/>
                </p:oleObj>
              </mc:Choice>
              <mc:Fallback>
                <p:oleObj name="Document" r:id="rId3" imgW="4025650" imgH="2470190" progId="Word.Document.8">
                  <p:embed/>
                  <p:pic>
                    <p:nvPicPr>
                      <p:cNvPr id="0" name="Object 9"/>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3588" y="1755775"/>
                        <a:ext cx="7335837" cy="4500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796" name="Rectangle 10"/>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First-Order Transfer Functions: Cont.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First-Order Transfer Functions: Cont.</a:t>
            </a:r>
          </a:p>
        </p:txBody>
      </p:sp>
      <p:sp>
        <p:nvSpPr>
          <p:cNvPr id="34820" name="Rectangle 3"/>
          <p:cNvSpPr>
            <a:spLocks noGrp="1" noChangeArrowheads="1"/>
          </p:cNvSpPr>
          <p:nvPr>
            <p:ph type="body" sz="half" idx="1"/>
          </p:nvPr>
        </p:nvSpPr>
        <p:spPr/>
        <p:txBody>
          <a:bodyPr/>
          <a:lstStyle/>
          <a:p>
            <a:pPr eaLnBrk="1" hangingPunct="1">
              <a:buFont typeface="Wingdings" panose="05000000000000000000" pitchFamily="2" charset="2"/>
              <a:buNone/>
            </a:pPr>
            <a:r>
              <a:rPr lang="en-US" altLang="en-US" sz="2000" smtClean="0"/>
              <a:t> </a:t>
            </a:r>
          </a:p>
        </p:txBody>
      </p:sp>
      <p:graphicFrame>
        <p:nvGraphicFramePr>
          <p:cNvPr id="34821" name="Object 7"/>
          <p:cNvGraphicFramePr>
            <a:graphicFrameLocks noChangeAspect="1"/>
          </p:cNvGraphicFramePr>
          <p:nvPr>
            <p:ph sz="half" idx="2"/>
          </p:nvPr>
        </p:nvGraphicFramePr>
        <p:xfrm>
          <a:off x="538163" y="1755775"/>
          <a:ext cx="7377112" cy="4879975"/>
        </p:xfrm>
        <a:graphic>
          <a:graphicData uri="http://schemas.openxmlformats.org/presentationml/2006/ole">
            <mc:AlternateContent xmlns:mc="http://schemas.openxmlformats.org/markup-compatibility/2006">
              <mc:Choice xmlns:v="urn:schemas-microsoft-com:vml" Requires="v">
                <p:oleObj spid="_x0000_s34822" name="Document" r:id="rId3" imgW="4483807" imgH="2965817" progId="Word.Document.8">
                  <p:embed/>
                </p:oleObj>
              </mc:Choice>
              <mc:Fallback>
                <p:oleObj name="Document" r:id="rId3" imgW="4483807" imgH="2965817" progId="Word.Documen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163" y="1755775"/>
                        <a:ext cx="7377112" cy="487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 Components and Terminology</a:t>
            </a:r>
          </a:p>
        </p:txBody>
      </p:sp>
      <p:sp>
        <p:nvSpPr>
          <p:cNvPr id="8196" name="Rectangle 3"/>
          <p:cNvSpPr>
            <a:spLocks noGrp="1" noChangeArrowheads="1"/>
          </p:cNvSpPr>
          <p:nvPr>
            <p:ph type="body" idx="1"/>
          </p:nvPr>
        </p:nvSpPr>
        <p:spPr>
          <a:xfrm>
            <a:off x="609600" y="15240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device, machine, or process (called a </a:t>
            </a:r>
            <a:r>
              <a:rPr lang="en-US" altLang="en-US" sz="2400" i="1" smtClean="0">
                <a:latin typeface="Times New Roman" panose="02020603050405020304" pitchFamily="18" charset="0"/>
                <a:cs typeface="Times New Roman" panose="02020603050405020304" pitchFamily="18" charset="0"/>
              </a:rPr>
              <a:t>plant</a:t>
            </a:r>
            <a:r>
              <a:rPr lang="en-US" altLang="en-US" sz="2400" smtClean="0">
                <a:latin typeface="Times New Roman" panose="02020603050405020304" pitchFamily="18" charset="0"/>
                <a:cs typeface="Times New Roman" panose="02020603050405020304" pitchFamily="18" charset="0"/>
              </a:rPr>
              <a:t>) that is controlled. </a:t>
            </a:r>
          </a:p>
          <a:p>
            <a:pPr eaLnBrk="1" hangingPunct="1"/>
            <a:r>
              <a:rPr lang="en-US" altLang="en-US" sz="2400" smtClean="0">
                <a:latin typeface="Times New Roman" panose="02020603050405020304" pitchFamily="18" charset="0"/>
                <a:cs typeface="Times New Roman" panose="02020603050405020304" pitchFamily="18" charset="0"/>
              </a:rPr>
              <a:t>The plant creates an effect—an </a:t>
            </a:r>
            <a:r>
              <a:rPr lang="en-US" altLang="en-US" sz="2400" i="1" smtClean="0">
                <a:latin typeface="Times New Roman" panose="02020603050405020304" pitchFamily="18" charset="0"/>
                <a:cs typeface="Times New Roman" panose="02020603050405020304" pitchFamily="18" charset="0"/>
              </a:rPr>
              <a:t>output</a:t>
            </a:r>
            <a:r>
              <a:rPr lang="en-US" altLang="en-US" sz="2400" smtClean="0">
                <a:latin typeface="Times New Roman" panose="02020603050405020304" pitchFamily="18" charset="0"/>
                <a:cs typeface="Times New Roman" panose="02020603050405020304" pitchFamily="18" charset="0"/>
              </a:rPr>
              <a:t>. </a:t>
            </a:r>
          </a:p>
          <a:p>
            <a:pPr eaLnBrk="1" hangingPunct="1"/>
            <a:r>
              <a:rPr lang="en-US" altLang="en-US" sz="2400" smtClean="0">
                <a:latin typeface="Times New Roman" panose="02020603050405020304" pitchFamily="18" charset="0"/>
                <a:cs typeface="Times New Roman" panose="02020603050405020304" pitchFamily="18" charset="0"/>
              </a:rPr>
              <a:t>Sensors, to measure the output of the plant. </a:t>
            </a:r>
          </a:p>
          <a:p>
            <a:pPr eaLnBrk="1" hangingPunct="1"/>
            <a:r>
              <a:rPr lang="en-US" altLang="en-US" sz="2400" smtClean="0">
                <a:latin typeface="Times New Roman" panose="02020603050405020304" pitchFamily="18" charset="0"/>
                <a:cs typeface="Times New Roman" panose="02020603050405020304" pitchFamily="18" charset="0"/>
              </a:rPr>
              <a:t>The desired input. </a:t>
            </a:r>
          </a:p>
          <a:p>
            <a:pPr eaLnBrk="1" hangingPunct="1"/>
            <a:r>
              <a:rPr lang="en-US" altLang="en-US" sz="2400" smtClean="0">
                <a:latin typeface="Times New Roman" panose="02020603050405020304" pitchFamily="18" charset="0"/>
                <a:cs typeface="Times New Roman" panose="02020603050405020304" pitchFamily="18" charset="0"/>
              </a:rPr>
              <a:t>The nature of different controllers.</a:t>
            </a:r>
            <a:r>
              <a:rPr lang="en-US" altLang="en-US" sz="2400" smtClean="0"/>
              <a:t> </a:t>
            </a:r>
          </a:p>
        </p:txBody>
      </p:sp>
      <p:sp>
        <p:nvSpPr>
          <p:cNvPr id="8197" name="Rectangle 5"/>
          <p:cNvSpPr>
            <a:spLocks noChangeArrowheads="1"/>
          </p:cNvSpPr>
          <p:nvPr/>
        </p:nvSpPr>
        <p:spPr bwMode="auto">
          <a:xfrm>
            <a:off x="0" y="2681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8198" name="Object 4"/>
          <p:cNvGraphicFramePr>
            <a:graphicFrameLocks noChangeAspect="1"/>
          </p:cNvGraphicFramePr>
          <p:nvPr/>
        </p:nvGraphicFramePr>
        <p:xfrm>
          <a:off x="1524000" y="3886200"/>
          <a:ext cx="7115175" cy="2312988"/>
        </p:xfrm>
        <a:graphic>
          <a:graphicData uri="http://schemas.openxmlformats.org/presentationml/2006/ole">
            <mc:AlternateContent xmlns:mc="http://schemas.openxmlformats.org/markup-compatibility/2006">
              <mc:Choice xmlns:v="urn:schemas-microsoft-com:vml" Requires="v">
                <p:oleObj spid="_x0000_s8199" name="VISIO" r:id="rId3" imgW="4600440" imgH="1495440" progId="Visio.Drawing.6">
                  <p:embed/>
                </p:oleObj>
              </mc:Choice>
              <mc:Fallback>
                <p:oleObj name="VISIO" r:id="rId3" imgW="4600440" imgH="149544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886200"/>
                        <a:ext cx="7115175"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a:t>
            </a:r>
          </a:p>
        </p:txBody>
      </p:sp>
      <p:graphicFrame>
        <p:nvGraphicFramePr>
          <p:cNvPr id="35844" name="Object 8"/>
          <p:cNvGraphicFramePr>
            <a:graphicFrameLocks noChangeAspect="1"/>
          </p:cNvGraphicFramePr>
          <p:nvPr>
            <p:ph idx="1"/>
          </p:nvPr>
        </p:nvGraphicFramePr>
        <p:xfrm>
          <a:off x="776288" y="1754188"/>
          <a:ext cx="8653462" cy="4516437"/>
        </p:xfrm>
        <a:graphic>
          <a:graphicData uri="http://schemas.openxmlformats.org/presentationml/2006/ole">
            <mc:AlternateContent xmlns:mc="http://schemas.openxmlformats.org/markup-compatibility/2006">
              <mc:Choice xmlns:v="urn:schemas-microsoft-com:vml" Requires="v">
                <p:oleObj spid="_x0000_s35845" name="Document" r:id="rId3" imgW="5505100" imgH="2873338" progId="Word.Document.8">
                  <p:embed/>
                </p:oleObj>
              </mc:Choice>
              <mc:Fallback>
                <p:oleObj name="Document" r:id="rId3" imgW="5505100" imgH="2873338" progId="Word.Document.8">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1754188"/>
                        <a:ext cx="8653462" cy="4516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These equations have an exponential portion and sinusoidal portions. </a:t>
            </a:r>
          </a:p>
          <a:p>
            <a:pPr eaLnBrk="1" hangingPunct="1"/>
            <a:r>
              <a:rPr lang="en-US" altLang="en-US" sz="2400" smtClean="0">
                <a:latin typeface="Times New Roman" panose="02020603050405020304" pitchFamily="18" charset="0"/>
                <a:cs typeface="Times New Roman" panose="02020603050405020304" pitchFamily="18" charset="0"/>
              </a:rPr>
              <a:t>The response is an oscillatory function influenced by whether the exponential portion is decaying or growing as follows:</a:t>
            </a:r>
          </a:p>
        </p:txBody>
      </p:sp>
      <p:sp>
        <p:nvSpPr>
          <p:cNvPr id="36868"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 Cont.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 Cont.</a:t>
            </a:r>
          </a:p>
        </p:txBody>
      </p:sp>
      <p:graphicFrame>
        <p:nvGraphicFramePr>
          <p:cNvPr id="37892" name="Object 5"/>
          <p:cNvGraphicFramePr>
            <a:graphicFrameLocks noChangeAspect="1"/>
          </p:cNvGraphicFramePr>
          <p:nvPr>
            <p:ph idx="1"/>
          </p:nvPr>
        </p:nvGraphicFramePr>
        <p:xfrm>
          <a:off x="-298450" y="1903413"/>
          <a:ext cx="9394825" cy="4283075"/>
        </p:xfrm>
        <a:graphic>
          <a:graphicData uri="http://schemas.openxmlformats.org/presentationml/2006/ole">
            <mc:AlternateContent xmlns:mc="http://schemas.openxmlformats.org/markup-compatibility/2006">
              <mc:Choice xmlns:v="urn:schemas-microsoft-com:vml" Requires="v">
                <p:oleObj spid="_x0000_s37893" name="Document" r:id="rId3" imgW="5505100" imgH="2510288" progId="Word.Document.8">
                  <p:embed/>
                </p:oleObj>
              </mc:Choice>
              <mc:Fallback>
                <p:oleObj name="Document" r:id="rId3" imgW="5505100" imgH="2510288" progId="Word.Documen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450" y="1903413"/>
                        <a:ext cx="9394825" cy="428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 Cont.</a:t>
            </a:r>
          </a:p>
        </p:txBody>
      </p:sp>
      <p:graphicFrame>
        <p:nvGraphicFramePr>
          <p:cNvPr id="38916" name="Object 3"/>
          <p:cNvGraphicFramePr>
            <a:graphicFrameLocks noChangeAspect="1"/>
          </p:cNvGraphicFramePr>
          <p:nvPr>
            <p:ph idx="1"/>
          </p:nvPr>
        </p:nvGraphicFramePr>
        <p:xfrm>
          <a:off x="-220663" y="1754188"/>
          <a:ext cx="9324976" cy="4170362"/>
        </p:xfrm>
        <a:graphic>
          <a:graphicData uri="http://schemas.openxmlformats.org/presentationml/2006/ole">
            <mc:AlternateContent xmlns:mc="http://schemas.openxmlformats.org/markup-compatibility/2006">
              <mc:Choice xmlns:v="urn:schemas-microsoft-com:vml" Requires="v">
                <p:oleObj spid="_x0000_s38917" name="Document" r:id="rId3" imgW="5505100" imgH="2462242" progId="Word.Document.8">
                  <p:embed/>
                </p:oleObj>
              </mc:Choice>
              <mc:Fallback>
                <p:oleObj name="Document" r:id="rId3" imgW="5505100" imgH="2462242"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663" y="1754188"/>
                        <a:ext cx="9324976" cy="417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 Cont.</a:t>
            </a:r>
          </a:p>
        </p:txBody>
      </p:sp>
      <p:graphicFrame>
        <p:nvGraphicFramePr>
          <p:cNvPr id="39940" name="Object 3"/>
          <p:cNvGraphicFramePr>
            <a:graphicFrameLocks noChangeAspect="1"/>
          </p:cNvGraphicFramePr>
          <p:nvPr>
            <p:ph idx="1"/>
          </p:nvPr>
        </p:nvGraphicFramePr>
        <p:xfrm>
          <a:off x="544513" y="1600200"/>
          <a:ext cx="8588375" cy="4922838"/>
        </p:xfrm>
        <a:graphic>
          <a:graphicData uri="http://schemas.openxmlformats.org/presentationml/2006/ole">
            <mc:AlternateContent xmlns:mc="http://schemas.openxmlformats.org/markup-compatibility/2006">
              <mc:Choice xmlns:v="urn:schemas-microsoft-com:vml" Requires="v">
                <p:oleObj spid="_x0000_s39941" name="Document" r:id="rId3" imgW="5505100" imgH="3155470" progId="Word.Document.8">
                  <p:embed/>
                </p:oleObj>
              </mc:Choice>
              <mc:Fallback>
                <p:oleObj name="Document" r:id="rId3" imgW="5505100" imgH="3155470"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13" y="1600200"/>
                        <a:ext cx="8588375" cy="4922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typical 2</a:t>
            </a:r>
            <a:r>
              <a:rPr lang="en-US" altLang="en-US" sz="2400" baseline="30000" smtClean="0">
                <a:latin typeface="Times New Roman" panose="02020603050405020304" pitchFamily="18" charset="0"/>
                <a:cs typeface="Times New Roman" panose="02020603050405020304" pitchFamily="18" charset="0"/>
              </a:rPr>
              <a:t>nd</a:t>
            </a:r>
            <a:r>
              <a:rPr lang="en-US" altLang="en-US" sz="2400" smtClean="0">
                <a:latin typeface="Times New Roman" panose="02020603050405020304" pitchFamily="18" charset="0"/>
                <a:cs typeface="Times New Roman" panose="02020603050405020304" pitchFamily="18" charset="0"/>
              </a:rPr>
              <a:t>-order response:</a:t>
            </a:r>
          </a:p>
        </p:txBody>
      </p:sp>
      <p:sp>
        <p:nvSpPr>
          <p:cNvPr id="4096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Characteristics of Second-Order Transfer Functions: Cont.</a:t>
            </a:r>
          </a:p>
        </p:txBody>
      </p:sp>
      <p:sp>
        <p:nvSpPr>
          <p:cNvPr id="4096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66" name="Rectangle 8"/>
          <p:cNvSpPr>
            <a:spLocks noChangeArrowheads="1"/>
          </p:cNvSpPr>
          <p:nvPr/>
        </p:nvSpPr>
        <p:spPr bwMode="auto">
          <a:xfrm>
            <a:off x="0" y="2130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0967" name="Object 7"/>
          <p:cNvGraphicFramePr>
            <a:graphicFrameLocks noChangeAspect="1"/>
          </p:cNvGraphicFramePr>
          <p:nvPr/>
        </p:nvGraphicFramePr>
        <p:xfrm>
          <a:off x="1066800" y="2620963"/>
          <a:ext cx="6324600" cy="3570287"/>
        </p:xfrm>
        <a:graphic>
          <a:graphicData uri="http://schemas.openxmlformats.org/presentationml/2006/ole">
            <mc:AlternateContent xmlns:mc="http://schemas.openxmlformats.org/markup-compatibility/2006">
              <mc:Choice xmlns:v="urn:schemas-microsoft-com:vml" Requires="v">
                <p:oleObj spid="_x0000_s40968" name="VISIO" r:id="rId3" imgW="4600440" imgH="2600280" progId="Visio.Drawing.6">
                  <p:embed/>
                </p:oleObj>
              </mc:Choice>
              <mc:Fallback>
                <p:oleObj name="VISIO" r:id="rId3" imgW="4600440" imgH="2600280" progId="Visio.Drawing.6">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620963"/>
                        <a:ext cx="6324600" cy="357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 Equation: Pole/Zero Mapping</a:t>
            </a:r>
          </a:p>
        </p:txBody>
      </p:sp>
      <p:sp>
        <p:nvSpPr>
          <p:cNvPr id="41988" name="Rectangle 3"/>
          <p:cNvSpPr>
            <a:spLocks noGrp="1" noChangeArrowheads="1"/>
          </p:cNvSpPr>
          <p:nvPr>
            <p:ph type="body" idx="1"/>
          </p:nvPr>
        </p:nvSpPr>
        <p:spPr>
          <a:xfrm>
            <a:off x="1182688" y="1752600"/>
            <a:ext cx="7772400" cy="4379913"/>
          </a:xfrm>
        </p:spPr>
        <p:txBody>
          <a:bodyPr/>
          <a:lstStyle/>
          <a:p>
            <a:pPr eaLnBrk="1" hangingPunct="1"/>
            <a:r>
              <a:rPr lang="en-US" altLang="en-US" sz="2400" i="1" smtClean="0">
                <a:latin typeface="Times New Roman" panose="02020603050405020304" pitchFamily="18" charset="0"/>
                <a:cs typeface="Times New Roman" panose="02020603050405020304" pitchFamily="18" charset="0"/>
              </a:rPr>
              <a:t>Characteristic equation</a:t>
            </a:r>
            <a:r>
              <a:rPr lang="en-US" altLang="en-US" sz="2400" smtClean="0">
                <a:latin typeface="Times New Roman" panose="02020603050405020304" pitchFamily="18" charset="0"/>
                <a:cs typeface="Times New Roman" panose="02020603050405020304" pitchFamily="18" charset="0"/>
              </a:rPr>
              <a:t> is when the denominator of the transfer function is set to zero</a:t>
            </a:r>
            <a:r>
              <a:rPr lang="en-US" altLang="en-US" sz="2400" i="1" smtClean="0">
                <a:latin typeface="Times New Roman" panose="02020603050405020304" pitchFamily="18" charset="0"/>
                <a:cs typeface="Times New Roman" panose="02020603050405020304" pitchFamily="18" charset="0"/>
              </a:rPr>
              <a:t>.</a:t>
            </a:r>
            <a:r>
              <a:rPr lang="en-US" altLang="en-US" sz="2400" smtClean="0">
                <a:latin typeface="Times New Roman" panose="02020603050405020304" pitchFamily="18" charset="0"/>
                <a:cs typeface="Times New Roman" panose="02020603050405020304" pitchFamily="18" charset="0"/>
              </a:rPr>
              <a:t> </a:t>
            </a:r>
          </a:p>
          <a:p>
            <a:pPr eaLnBrk="1" hangingPunct="1"/>
            <a:r>
              <a:rPr lang="en-US" altLang="en-US" sz="2400" smtClean="0">
                <a:latin typeface="Times New Roman" panose="02020603050405020304" pitchFamily="18" charset="0"/>
                <a:cs typeface="Times New Roman" panose="02020603050405020304" pitchFamily="18" charset="0"/>
              </a:rPr>
              <a:t>The roots of the characteristic equation are called </a:t>
            </a:r>
            <a:r>
              <a:rPr lang="en-US" altLang="en-US" sz="2400" i="1" smtClean="0">
                <a:latin typeface="Times New Roman" panose="02020603050405020304" pitchFamily="18" charset="0"/>
                <a:cs typeface="Times New Roman" panose="02020603050405020304" pitchFamily="18" charset="0"/>
              </a:rPr>
              <a:t>poles</a:t>
            </a:r>
          </a:p>
          <a:p>
            <a:pPr eaLnBrk="1" hangingPunct="1"/>
            <a:r>
              <a:rPr lang="en-US" altLang="en-US" sz="2400" smtClean="0">
                <a:latin typeface="Times New Roman" panose="02020603050405020304" pitchFamily="18" charset="0"/>
                <a:cs typeface="Times New Roman" panose="02020603050405020304" pitchFamily="18" charset="0"/>
              </a:rPr>
              <a:t>The roots of the numerator of the transfer function are called </a:t>
            </a:r>
            <a:r>
              <a:rPr lang="en-US" altLang="en-US" sz="2400" i="1" smtClean="0">
                <a:latin typeface="Times New Roman" panose="02020603050405020304" pitchFamily="18" charset="0"/>
                <a:cs typeface="Times New Roman" panose="02020603050405020304" pitchFamily="18" charset="0"/>
              </a:rPr>
              <a:t>zeros</a:t>
            </a:r>
            <a:r>
              <a:rPr lang="en-US" altLang="en-US" sz="2400" smtClean="0">
                <a:latin typeface="Times New Roman" panose="02020603050405020304" pitchFamily="18" charset="0"/>
                <a:cs typeface="Times New Roman" panose="02020603050405020304" pitchFamily="18" charset="0"/>
              </a:rPr>
              <a:t>. </a:t>
            </a:r>
          </a:p>
          <a:p>
            <a:pPr eaLnBrk="1" hangingPunct="1"/>
            <a:r>
              <a:rPr lang="en-US" altLang="en-US" sz="2400" smtClean="0">
                <a:latin typeface="Times New Roman" panose="02020603050405020304" pitchFamily="18" charset="0"/>
                <a:cs typeface="Times New Roman" panose="02020603050405020304" pitchFamily="18" charset="0"/>
              </a:rPr>
              <a:t>Pole/zero mapping is the graphical representation of the locations of the poles and zeros in a real-imaginary plane.</a:t>
            </a:r>
          </a:p>
          <a:p>
            <a:pPr eaLnBrk="1" hangingPunct="1"/>
            <a:r>
              <a:rPr lang="en-US" altLang="en-US" sz="2600" smtClean="0">
                <a:latin typeface="Times New Roman" panose="02020603050405020304" pitchFamily="18" charset="0"/>
                <a:cs typeface="Times New Roman" panose="02020603050405020304" pitchFamily="18" charset="0"/>
              </a:rPr>
              <a:t>The loci of the poles and zeros reveal much information about the system and how it behaves.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first-order transfer function has only one pole:	</a:t>
            </a:r>
          </a:p>
          <a:p>
            <a:pPr eaLnBrk="1" hangingPunct="1"/>
            <a:r>
              <a:rPr lang="en-US" altLang="en-US" sz="2400" smtClean="0">
                <a:latin typeface="Times New Roman" panose="02020603050405020304" pitchFamily="18" charset="0"/>
                <a:cs typeface="Times New Roman" panose="02020603050405020304" pitchFamily="18" charset="0"/>
              </a:rPr>
              <a:t>The reciprocal of the pole location is the time constant. </a:t>
            </a:r>
          </a:p>
          <a:p>
            <a:pPr eaLnBrk="1" hangingPunct="1"/>
            <a:r>
              <a:rPr lang="en-US" altLang="en-US" sz="2400" smtClean="0">
                <a:latin typeface="Times New Roman" panose="02020603050405020304" pitchFamily="18" charset="0"/>
                <a:cs typeface="Times New Roman" panose="02020603050405020304" pitchFamily="18" charset="0"/>
              </a:rPr>
              <a:t>As </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 increases, indicating a smaller time constant, the response of the system is faster. </a:t>
            </a:r>
          </a:p>
          <a:p>
            <a:pPr eaLnBrk="1" hangingPunct="1"/>
            <a:r>
              <a:rPr lang="en-US" altLang="en-US" sz="2400" smtClean="0">
                <a:latin typeface="Times New Roman" panose="02020603050405020304" pitchFamily="18" charset="0"/>
                <a:cs typeface="Times New Roman" panose="02020603050405020304" pitchFamily="18" charset="0"/>
              </a:rPr>
              <a:t>When the pole moves to the right (closer to the origin), the time constant is larger with a slower response. </a:t>
            </a:r>
          </a:p>
          <a:p>
            <a:pPr eaLnBrk="1" hangingPunct="1"/>
            <a:r>
              <a:rPr lang="en-US" altLang="en-US" sz="2400" smtClean="0">
                <a:latin typeface="Times New Roman" panose="02020603050405020304" pitchFamily="18" charset="0"/>
                <a:cs typeface="Times New Roman" panose="02020603050405020304" pitchFamily="18" charset="0"/>
              </a:rPr>
              <a:t>If the pole is on the left side of the imaginary axis, the system is stable. </a:t>
            </a:r>
          </a:p>
          <a:p>
            <a:pPr eaLnBrk="1" hangingPunct="1"/>
            <a:r>
              <a:rPr lang="en-US" altLang="en-US" sz="2400" smtClean="0">
                <a:latin typeface="Times New Roman" panose="02020603050405020304" pitchFamily="18" charset="0"/>
                <a:cs typeface="Times New Roman" panose="02020603050405020304" pitchFamily="18" charset="0"/>
              </a:rPr>
              <a:t>A pole at the origin is a pure integrator.</a:t>
            </a:r>
          </a:p>
        </p:txBody>
      </p:sp>
      <p:sp>
        <p:nvSpPr>
          <p:cNvPr id="43012"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 Equation: Pole/Zero Mapping</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For second-order transfer functions, the solution for the characteristic equation is:</a:t>
            </a:r>
          </a:p>
        </p:txBody>
      </p:sp>
      <p:sp>
        <p:nvSpPr>
          <p:cNvPr id="44036"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 Equation: Pole/Zero Mapping</a:t>
            </a:r>
          </a:p>
        </p:txBody>
      </p:sp>
      <p:graphicFrame>
        <p:nvGraphicFramePr>
          <p:cNvPr id="44037" name="Object 6"/>
          <p:cNvGraphicFramePr>
            <a:graphicFrameLocks noChangeAspect="1"/>
          </p:cNvGraphicFramePr>
          <p:nvPr/>
        </p:nvGraphicFramePr>
        <p:xfrm>
          <a:off x="1219200" y="2819400"/>
          <a:ext cx="5562600" cy="1441450"/>
        </p:xfrm>
        <a:graphic>
          <a:graphicData uri="http://schemas.openxmlformats.org/presentationml/2006/ole">
            <mc:AlternateContent xmlns:mc="http://schemas.openxmlformats.org/markup-compatibility/2006">
              <mc:Choice xmlns:v="urn:schemas-microsoft-com:vml" Requires="v">
                <p:oleObj spid="_x0000_s44042" name="Equation" r:id="rId3" imgW="2908300" imgH="749300" progId="Equation.DSMT4">
                  <p:embed/>
                </p:oleObj>
              </mc:Choice>
              <mc:Fallback>
                <p:oleObj name="Equation" r:id="rId3" imgW="2908300" imgH="7493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819400"/>
                        <a:ext cx="556260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4038" name="Object 5"/>
          <p:cNvGraphicFramePr>
            <a:graphicFrameLocks noChangeAspect="1"/>
          </p:cNvGraphicFramePr>
          <p:nvPr/>
        </p:nvGraphicFramePr>
        <p:xfrm>
          <a:off x="1295400" y="4648200"/>
          <a:ext cx="3124200" cy="642938"/>
        </p:xfrm>
        <a:graphic>
          <a:graphicData uri="http://schemas.openxmlformats.org/presentationml/2006/ole">
            <mc:AlternateContent xmlns:mc="http://schemas.openxmlformats.org/markup-compatibility/2006">
              <mc:Choice xmlns:v="urn:schemas-microsoft-com:vml" Requires="v">
                <p:oleObj spid="_x0000_s44043" name="Equation" r:id="rId5" imgW="1346200" imgH="279400" progId="Equation.DSMT4">
                  <p:embed/>
                </p:oleObj>
              </mc:Choice>
              <mc:Fallback>
                <p:oleObj name="Equation" r:id="rId5" imgW="1346200" imgH="2794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648200"/>
                        <a:ext cx="312420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039" name="Rectangle 7"/>
          <p:cNvSpPr>
            <a:spLocks noChangeArrowheads="1"/>
          </p:cNvSpPr>
          <p:nvPr/>
        </p:nvSpPr>
        <p:spPr bwMode="auto">
          <a:xfrm>
            <a:off x="0" y="26479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4040" name="Rectangle 8"/>
          <p:cNvSpPr>
            <a:spLocks noChangeArrowheads="1"/>
          </p:cNvSpPr>
          <p:nvPr/>
        </p:nvSpPr>
        <p:spPr bwMode="auto">
          <a:xfrm>
            <a:off x="0" y="3400425"/>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endParaRPr lang="en-US" altLang="en-US"/>
          </a:p>
        </p:txBody>
      </p:sp>
      <p:sp>
        <p:nvSpPr>
          <p:cNvPr id="44041" name="Rectangle 9"/>
          <p:cNvSpPr>
            <a:spLocks noChangeArrowheads="1"/>
          </p:cNvSpPr>
          <p:nvPr/>
        </p:nvSpPr>
        <p:spPr bwMode="auto">
          <a:xfrm>
            <a:off x="0" y="3951288"/>
            <a:ext cx="22225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100"/>
              <a:t> </a:t>
            </a:r>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 Equation: Pole/Zero Mapping</a:t>
            </a:r>
          </a:p>
        </p:txBody>
      </p:sp>
      <p:graphicFrame>
        <p:nvGraphicFramePr>
          <p:cNvPr id="45060" name="Object 6"/>
          <p:cNvGraphicFramePr>
            <a:graphicFrameLocks noChangeAspect="1"/>
          </p:cNvGraphicFramePr>
          <p:nvPr>
            <p:ph idx="1"/>
          </p:nvPr>
        </p:nvGraphicFramePr>
        <p:xfrm>
          <a:off x="461963" y="2136775"/>
          <a:ext cx="8670925" cy="3959225"/>
        </p:xfrm>
        <a:graphic>
          <a:graphicData uri="http://schemas.openxmlformats.org/presentationml/2006/ole">
            <mc:AlternateContent xmlns:mc="http://schemas.openxmlformats.org/markup-compatibility/2006">
              <mc:Choice xmlns:v="urn:schemas-microsoft-com:vml" Requires="v">
                <p:oleObj spid="_x0000_s45061" name="Document" r:id="rId3" imgW="5505100" imgH="2185168" progId="Word.Document.8">
                  <p:embed/>
                </p:oleObj>
              </mc:Choice>
              <mc:Fallback>
                <p:oleObj name="Document" r:id="rId3" imgW="5505100" imgH="2185168" progId="Word.Document.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963" y="2136775"/>
                        <a:ext cx="8670925" cy="395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Open-loop controller</a:t>
            </a:r>
          </a:p>
          <a:p>
            <a:pPr eaLnBrk="1" hangingPunct="1"/>
            <a:r>
              <a:rPr lang="en-US" altLang="en-US" sz="2400" smtClean="0">
                <a:latin typeface="Times New Roman" panose="02020603050405020304" pitchFamily="18" charset="0"/>
                <a:cs typeface="Times New Roman" panose="02020603050405020304" pitchFamily="18" charset="0"/>
              </a:rPr>
              <a:t>Closed-loop controller</a:t>
            </a:r>
          </a:p>
          <a:p>
            <a:pPr eaLnBrk="1" hangingPunct="1"/>
            <a:r>
              <a:rPr lang="en-US" altLang="en-US" sz="2400" smtClean="0">
                <a:latin typeface="Times New Roman" panose="02020603050405020304" pitchFamily="18" charset="0"/>
                <a:cs typeface="Times New Roman" panose="02020603050405020304" pitchFamily="18" charset="0"/>
              </a:rPr>
              <a:t>Error signal</a:t>
            </a:r>
          </a:p>
          <a:p>
            <a:pPr eaLnBrk="1" hangingPunct="1"/>
            <a:r>
              <a:rPr lang="en-US" altLang="en-US" sz="2400" smtClean="0">
                <a:latin typeface="Times New Roman" panose="02020603050405020304" pitchFamily="18" charset="0"/>
                <a:cs typeface="Times New Roman" panose="02020603050405020304" pitchFamily="18" charset="0"/>
              </a:rPr>
              <a:t>Summing junction</a:t>
            </a:r>
          </a:p>
          <a:p>
            <a:pPr eaLnBrk="1" hangingPunct="1"/>
            <a:r>
              <a:rPr lang="en-US" altLang="en-US" sz="2400" smtClean="0">
                <a:latin typeface="Times New Roman" panose="02020603050405020304" pitchFamily="18" charset="0"/>
                <a:cs typeface="Times New Roman" panose="02020603050405020304" pitchFamily="18" charset="0"/>
              </a:rPr>
              <a:t>System’s dynamics</a:t>
            </a:r>
          </a:p>
        </p:txBody>
      </p:sp>
      <p:sp>
        <p:nvSpPr>
          <p:cNvPr id="922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 Components and Terminology: Cont.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response of the system changes as the poles move in different directions. These conclusions are based on the preceding results.</a:t>
            </a:r>
            <a:r>
              <a:rPr lang="en-US" altLang="en-US" sz="2400" smtClean="0"/>
              <a:t> </a:t>
            </a:r>
          </a:p>
        </p:txBody>
      </p:sp>
      <p:sp>
        <p:nvSpPr>
          <p:cNvPr id="4608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Characteristic Equation: Pole/Zero Mapping</a:t>
            </a:r>
          </a:p>
        </p:txBody>
      </p:sp>
      <p:sp>
        <p:nvSpPr>
          <p:cNvPr id="46085" name="Rectangle 6"/>
          <p:cNvSpPr>
            <a:spLocks noChangeArrowheads="1"/>
          </p:cNvSpPr>
          <p:nvPr/>
        </p:nvSpPr>
        <p:spPr bwMode="auto">
          <a:xfrm>
            <a:off x="0" y="2314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6086" name="Object 5"/>
          <p:cNvGraphicFramePr>
            <a:graphicFrameLocks noChangeAspect="1"/>
          </p:cNvGraphicFramePr>
          <p:nvPr/>
        </p:nvGraphicFramePr>
        <p:xfrm>
          <a:off x="838200" y="2819400"/>
          <a:ext cx="7162800" cy="3470275"/>
        </p:xfrm>
        <a:graphic>
          <a:graphicData uri="http://schemas.openxmlformats.org/presentationml/2006/ole">
            <mc:AlternateContent xmlns:mc="http://schemas.openxmlformats.org/markup-compatibility/2006">
              <mc:Choice xmlns:v="urn:schemas-microsoft-com:vml" Requires="v">
                <p:oleObj spid="_x0000_s46087" r:id="rId3" imgW="4600616" imgH="2228866" progId="Visio.Drawing.6">
                  <p:embed/>
                </p:oleObj>
              </mc:Choice>
              <mc:Fallback>
                <p:oleObj r:id="rId3" imgW="4600616" imgH="2228866"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819400"/>
                        <a:ext cx="7162800" cy="347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Steady-State Error</a:t>
            </a:r>
          </a:p>
        </p:txBody>
      </p:sp>
      <p:graphicFrame>
        <p:nvGraphicFramePr>
          <p:cNvPr id="47108" name="Object 3"/>
          <p:cNvGraphicFramePr>
            <a:graphicFrameLocks noChangeAspect="1"/>
          </p:cNvGraphicFramePr>
          <p:nvPr>
            <p:ph idx="1"/>
          </p:nvPr>
        </p:nvGraphicFramePr>
        <p:xfrm>
          <a:off x="541338" y="1601788"/>
          <a:ext cx="7878762" cy="4410075"/>
        </p:xfrm>
        <a:graphic>
          <a:graphicData uri="http://schemas.openxmlformats.org/presentationml/2006/ole">
            <mc:AlternateContent xmlns:mc="http://schemas.openxmlformats.org/markup-compatibility/2006">
              <mc:Choice xmlns:v="urn:schemas-microsoft-com:vml" Requires="v">
                <p:oleObj spid="_x0000_s47109" name="Document" r:id="rId3" imgW="4932584" imgH="2760269" progId="Word.Document.8">
                  <p:embed/>
                </p:oleObj>
              </mc:Choice>
              <mc:Fallback>
                <p:oleObj name="Document" r:id="rId3" imgW="4932584" imgH="2760269"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338" y="1601788"/>
                        <a:ext cx="7878762" cy="4410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Steady-State Error: Cont.</a:t>
            </a:r>
          </a:p>
        </p:txBody>
      </p:sp>
      <p:graphicFrame>
        <p:nvGraphicFramePr>
          <p:cNvPr id="48132" name="Object 3"/>
          <p:cNvGraphicFramePr>
            <a:graphicFrameLocks noChangeAspect="1"/>
          </p:cNvGraphicFramePr>
          <p:nvPr>
            <p:ph idx="1"/>
          </p:nvPr>
        </p:nvGraphicFramePr>
        <p:xfrm>
          <a:off x="465138" y="1755775"/>
          <a:ext cx="7940675" cy="4187825"/>
        </p:xfrm>
        <a:graphic>
          <a:graphicData uri="http://schemas.openxmlformats.org/presentationml/2006/ole">
            <mc:AlternateContent xmlns:mc="http://schemas.openxmlformats.org/markup-compatibility/2006">
              <mc:Choice xmlns:v="urn:schemas-microsoft-com:vml" Requires="v">
                <p:oleObj spid="_x0000_s48133" name="Document" r:id="rId3" imgW="4932584" imgH="2413113" progId="Word.Document.8">
                  <p:embed/>
                </p:oleObj>
              </mc:Choice>
              <mc:Fallback>
                <p:oleObj name="Document" r:id="rId3" imgW="4932584" imgH="2413113"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38" y="1755775"/>
                        <a:ext cx="7940675" cy="4187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Steady-State Error: Cont.</a:t>
            </a:r>
          </a:p>
        </p:txBody>
      </p:sp>
      <p:graphicFrame>
        <p:nvGraphicFramePr>
          <p:cNvPr id="49156" name="Object 3"/>
          <p:cNvGraphicFramePr>
            <a:graphicFrameLocks noChangeAspect="1"/>
          </p:cNvGraphicFramePr>
          <p:nvPr>
            <p:ph idx="1"/>
          </p:nvPr>
        </p:nvGraphicFramePr>
        <p:xfrm>
          <a:off x="609600" y="1600200"/>
          <a:ext cx="7696200" cy="4751388"/>
        </p:xfrm>
        <a:graphic>
          <a:graphicData uri="http://schemas.openxmlformats.org/presentationml/2006/ole">
            <mc:AlternateContent xmlns:mc="http://schemas.openxmlformats.org/markup-compatibility/2006">
              <mc:Choice xmlns:v="urn:schemas-microsoft-com:vml" Requires="v">
                <p:oleObj spid="_x0000_s49157" name="Document" r:id="rId3" imgW="4932584" imgH="2849496" progId="Word.Document.8">
                  <p:embed/>
                </p:oleObj>
              </mc:Choice>
              <mc:Fallback>
                <p:oleObj name="Document" r:id="rId3" imgW="4932584" imgH="2849496"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600200"/>
                        <a:ext cx="7696200" cy="4751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Steady-State Error: Cont.</a:t>
            </a:r>
          </a:p>
        </p:txBody>
      </p:sp>
      <p:graphicFrame>
        <p:nvGraphicFramePr>
          <p:cNvPr id="50180" name="Object 16"/>
          <p:cNvGraphicFramePr>
            <a:graphicFrameLocks noChangeAspect="1"/>
          </p:cNvGraphicFramePr>
          <p:nvPr>
            <p:ph idx="1"/>
          </p:nvPr>
        </p:nvGraphicFramePr>
        <p:xfrm>
          <a:off x="771525" y="1371600"/>
          <a:ext cx="8056563" cy="4911725"/>
        </p:xfrm>
        <a:graphic>
          <a:graphicData uri="http://schemas.openxmlformats.org/presentationml/2006/ole">
            <mc:AlternateContent xmlns:mc="http://schemas.openxmlformats.org/markup-compatibility/2006">
              <mc:Choice xmlns:v="urn:schemas-microsoft-com:vml" Requires="v">
                <p:oleObj spid="_x0000_s50181" name="Document" r:id="rId3" imgW="5276022" imgH="3215798" progId="Word.Document.8">
                  <p:embed/>
                </p:oleObj>
              </mc:Choice>
              <mc:Fallback>
                <p:oleObj name="Document" r:id="rId3" imgW="5276022" imgH="3215798" progId="Word.Document.8">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525" y="1371600"/>
                        <a:ext cx="8056563" cy="491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533400" y="2209800"/>
            <a:ext cx="7772400" cy="4379913"/>
          </a:xfrm>
        </p:spPr>
        <p:txBody>
          <a:bodyPr/>
          <a:lstStyle/>
          <a:p>
            <a:pPr algn="just" eaLnBrk="1" hangingPunct="1">
              <a:buFont typeface="Symbol" panose="05050102010706020507" pitchFamily="18" charset="2"/>
              <a:buChar char=""/>
            </a:pPr>
            <a:r>
              <a:rPr lang="en-US" altLang="en-US" sz="2400" smtClean="0">
                <a:latin typeface="Times New Roman" panose="02020603050405020304" pitchFamily="18" charset="0"/>
                <a:cs typeface="Times New Roman" panose="02020603050405020304" pitchFamily="18" charset="0"/>
              </a:rPr>
              <a:t>The root locus is the collection of the loci of the roots of the characteristic equation plotted on a real-imaginary plane as parameters vary.</a:t>
            </a:r>
            <a:r>
              <a:rPr lang="en-US" altLang="en-US" sz="2400" smtClean="0"/>
              <a:t> </a:t>
            </a:r>
          </a:p>
          <a:p>
            <a:pPr eaLnBrk="1" hangingPunct="1"/>
            <a:endParaRPr lang="en-US" altLang="en-US" sz="2400" smtClean="0"/>
          </a:p>
        </p:txBody>
      </p:sp>
      <p:sp>
        <p:nvSpPr>
          <p:cNvPr id="5120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2228" name="Object 3"/>
          <p:cNvGraphicFramePr>
            <a:graphicFrameLocks noChangeAspect="1"/>
          </p:cNvGraphicFramePr>
          <p:nvPr>
            <p:ph idx="1"/>
          </p:nvPr>
        </p:nvGraphicFramePr>
        <p:xfrm>
          <a:off x="685800" y="1905000"/>
          <a:ext cx="8813800" cy="3994150"/>
        </p:xfrm>
        <a:graphic>
          <a:graphicData uri="http://schemas.openxmlformats.org/presentationml/2006/ole">
            <mc:AlternateContent xmlns:mc="http://schemas.openxmlformats.org/markup-compatibility/2006">
              <mc:Choice xmlns:v="urn:schemas-microsoft-com:vml" Requires="v">
                <p:oleObj spid="_x0000_s52229" name="Document" r:id="rId3" imgW="5276022" imgH="2390716" progId="Word.Document.8">
                  <p:embed/>
                </p:oleObj>
              </mc:Choice>
              <mc:Fallback>
                <p:oleObj name="Document" r:id="rId3" imgW="5276022" imgH="2390716"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905000"/>
                        <a:ext cx="8813800" cy="399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3252" name="Object 3"/>
          <p:cNvGraphicFramePr>
            <a:graphicFrameLocks noChangeAspect="1"/>
          </p:cNvGraphicFramePr>
          <p:nvPr>
            <p:ph idx="1"/>
          </p:nvPr>
        </p:nvGraphicFramePr>
        <p:xfrm>
          <a:off x="382588" y="1601788"/>
          <a:ext cx="8370887" cy="4725987"/>
        </p:xfrm>
        <a:graphic>
          <a:graphicData uri="http://schemas.openxmlformats.org/presentationml/2006/ole">
            <mc:AlternateContent xmlns:mc="http://schemas.openxmlformats.org/markup-compatibility/2006">
              <mc:Choice xmlns:v="urn:schemas-microsoft-com:vml" Requires="v">
                <p:oleObj spid="_x0000_s53253" name="Document" r:id="rId3" imgW="5276022" imgH="2978460" progId="Word.Document.8">
                  <p:embed/>
                </p:oleObj>
              </mc:Choice>
              <mc:Fallback>
                <p:oleObj name="Document" r:id="rId3" imgW="5276022" imgH="2978460"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588" y="1601788"/>
                        <a:ext cx="8370887" cy="472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For the system shown below, the root locus is:</a:t>
            </a:r>
          </a:p>
        </p:txBody>
      </p:sp>
      <p:sp>
        <p:nvSpPr>
          <p:cNvPr id="54276"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sp>
        <p:nvSpPr>
          <p:cNvPr id="5427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4278" name="Object 5"/>
          <p:cNvGraphicFramePr>
            <a:graphicFrameLocks noChangeAspect="1"/>
          </p:cNvGraphicFramePr>
          <p:nvPr/>
        </p:nvGraphicFramePr>
        <p:xfrm>
          <a:off x="0" y="2362200"/>
          <a:ext cx="4524375" cy="2000250"/>
        </p:xfrm>
        <a:graphic>
          <a:graphicData uri="http://schemas.openxmlformats.org/presentationml/2006/ole">
            <mc:AlternateContent xmlns:mc="http://schemas.openxmlformats.org/markup-compatibility/2006">
              <mc:Choice xmlns:v="urn:schemas-microsoft-com:vml" Requires="v">
                <p:oleObj spid="_x0000_s54281" name="VISIO" r:id="rId3" imgW="3378600" imgH="1496520" progId="Visio.Drawing.6">
                  <p:embed/>
                </p:oleObj>
              </mc:Choice>
              <mc:Fallback>
                <p:oleObj name="VISIO" r:id="rId3" imgW="3378600" imgH="1496520"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362200"/>
                        <a:ext cx="4524375"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9" name="Rectangle 8"/>
          <p:cNvSpPr>
            <a:spLocks noChangeArrowheads="1"/>
          </p:cNvSpPr>
          <p:nvPr/>
        </p:nvSpPr>
        <p:spPr bwMode="auto">
          <a:xfrm>
            <a:off x="0" y="21193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4280" name="Object 7"/>
          <p:cNvGraphicFramePr>
            <a:graphicFrameLocks noChangeAspect="1"/>
          </p:cNvGraphicFramePr>
          <p:nvPr/>
        </p:nvGraphicFramePr>
        <p:xfrm>
          <a:off x="1981200" y="2627313"/>
          <a:ext cx="6810375" cy="3878262"/>
        </p:xfrm>
        <a:graphic>
          <a:graphicData uri="http://schemas.openxmlformats.org/presentationml/2006/ole">
            <mc:AlternateContent xmlns:mc="http://schemas.openxmlformats.org/markup-compatibility/2006">
              <mc:Choice xmlns:v="urn:schemas-microsoft-com:vml" Requires="v">
                <p:oleObj spid="_x0000_s54282" name="VISIO" r:id="rId5" imgW="4600440" imgH="2616480" progId="Visio.Drawing.6">
                  <p:embed/>
                </p:oleObj>
              </mc:Choice>
              <mc:Fallback>
                <p:oleObj name="VISIO" r:id="rId5" imgW="4600440" imgH="2616480" progId="Visio.Drawing.6">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2627313"/>
                        <a:ext cx="6810375" cy="387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5300" name="Object 7"/>
          <p:cNvGraphicFramePr>
            <a:graphicFrameLocks noChangeAspect="1"/>
          </p:cNvGraphicFramePr>
          <p:nvPr>
            <p:ph idx="1"/>
          </p:nvPr>
        </p:nvGraphicFramePr>
        <p:xfrm>
          <a:off x="320675" y="1828800"/>
          <a:ext cx="8629650" cy="4495800"/>
        </p:xfrm>
        <a:graphic>
          <a:graphicData uri="http://schemas.openxmlformats.org/presentationml/2006/ole">
            <mc:AlternateContent xmlns:mc="http://schemas.openxmlformats.org/markup-compatibility/2006">
              <mc:Choice xmlns:v="urn:schemas-microsoft-com:vml" Requires="v">
                <p:oleObj spid="_x0000_s55301" name="Document" r:id="rId3" imgW="5534321" imgH="2687297" progId="Word.Document.8">
                  <p:embed/>
                </p:oleObj>
              </mc:Choice>
              <mc:Fallback>
                <p:oleObj name="Document" r:id="rId3" imgW="5534321" imgH="2687297" progId="Word.Documen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75" y="1828800"/>
                        <a:ext cx="862965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Block Diagram</a:t>
            </a:r>
          </a:p>
        </p:txBody>
      </p:sp>
      <p:sp>
        <p:nvSpPr>
          <p:cNvPr id="1024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Pictorial representation of a system</a:t>
            </a:r>
          </a:p>
          <a:p>
            <a:pPr eaLnBrk="1" hangingPunct="1"/>
            <a:r>
              <a:rPr lang="en-US" altLang="en-US" sz="2400" smtClean="0">
                <a:latin typeface="Times New Roman" panose="02020603050405020304" pitchFamily="18" charset="0"/>
                <a:cs typeface="Times New Roman" panose="02020603050405020304" pitchFamily="18" charset="0"/>
              </a:rPr>
              <a:t>Input-to-output relationship</a:t>
            </a:r>
          </a:p>
        </p:txBody>
      </p:sp>
      <p:sp>
        <p:nvSpPr>
          <p:cNvPr id="1024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0246" name="Object 4"/>
          <p:cNvGraphicFramePr>
            <a:graphicFrameLocks noChangeAspect="1"/>
          </p:cNvGraphicFramePr>
          <p:nvPr/>
        </p:nvGraphicFramePr>
        <p:xfrm>
          <a:off x="-1752600" y="3429000"/>
          <a:ext cx="10591800" cy="1009650"/>
        </p:xfrm>
        <a:graphic>
          <a:graphicData uri="http://schemas.openxmlformats.org/presentationml/2006/ole">
            <mc:AlternateContent xmlns:mc="http://schemas.openxmlformats.org/markup-compatibility/2006">
              <mc:Choice xmlns:v="urn:schemas-microsoft-com:vml" Requires="v">
                <p:oleObj spid="_x0000_s10247" name="VISIO" r:id="rId3" imgW="4600440" imgH="438120" progId="Visio.Drawing.6">
                  <p:embed/>
                </p:oleObj>
              </mc:Choice>
              <mc:Fallback>
                <p:oleObj name="VISIO" r:id="rId3" imgW="4600440" imgH="43812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429000"/>
                        <a:ext cx="10591800"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6324" name="Object 3"/>
          <p:cNvGraphicFramePr>
            <a:graphicFrameLocks noChangeAspect="1"/>
          </p:cNvGraphicFramePr>
          <p:nvPr>
            <p:ph idx="1"/>
          </p:nvPr>
        </p:nvGraphicFramePr>
        <p:xfrm>
          <a:off x="468313" y="1674813"/>
          <a:ext cx="8269287" cy="4146550"/>
        </p:xfrm>
        <a:graphic>
          <a:graphicData uri="http://schemas.openxmlformats.org/presentationml/2006/ole">
            <mc:AlternateContent xmlns:mc="http://schemas.openxmlformats.org/markup-compatibility/2006">
              <mc:Choice xmlns:v="urn:schemas-microsoft-com:vml" Requires="v">
                <p:oleObj spid="_x0000_s56327" name="Document" r:id="rId3" imgW="5505100" imgH="2760269" progId="Word.Document.8">
                  <p:embed/>
                </p:oleObj>
              </mc:Choice>
              <mc:Fallback>
                <p:oleObj name="Document" r:id="rId3" imgW="5505100" imgH="2760269"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674813"/>
                        <a:ext cx="8269287" cy="414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6325" name="Rectangle 7"/>
          <p:cNvSpPr>
            <a:spLocks noChangeArrowheads="1"/>
          </p:cNvSpPr>
          <p:nvPr/>
        </p:nvSpPr>
        <p:spPr bwMode="auto">
          <a:xfrm>
            <a:off x="0" y="2557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6326" name="Object 6"/>
          <p:cNvGraphicFramePr>
            <a:graphicFrameLocks noChangeAspect="1"/>
          </p:cNvGraphicFramePr>
          <p:nvPr/>
        </p:nvGraphicFramePr>
        <p:xfrm>
          <a:off x="2895600" y="4186238"/>
          <a:ext cx="6248400" cy="2366962"/>
        </p:xfrm>
        <a:graphic>
          <a:graphicData uri="http://schemas.openxmlformats.org/presentationml/2006/ole">
            <mc:AlternateContent xmlns:mc="http://schemas.openxmlformats.org/markup-compatibility/2006">
              <mc:Choice xmlns:v="urn:schemas-microsoft-com:vml" Requires="v">
                <p:oleObj spid="_x0000_s56328" name="VISIO" r:id="rId5" imgW="4600440" imgH="1743120" progId="Visio.Drawing.6">
                  <p:embed/>
                </p:oleObj>
              </mc:Choice>
              <mc:Fallback>
                <p:oleObj name="VISIO" r:id="rId5" imgW="4600440" imgH="1743120" progId="Visio.Drawing.6">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4186238"/>
                        <a:ext cx="6248400" cy="236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7348" name="Object 3"/>
          <p:cNvGraphicFramePr>
            <a:graphicFrameLocks noChangeAspect="1"/>
          </p:cNvGraphicFramePr>
          <p:nvPr>
            <p:ph idx="1"/>
          </p:nvPr>
        </p:nvGraphicFramePr>
        <p:xfrm>
          <a:off x="533400" y="2133600"/>
          <a:ext cx="8924925" cy="3246438"/>
        </p:xfrm>
        <a:graphic>
          <a:graphicData uri="http://schemas.openxmlformats.org/presentationml/2006/ole">
            <mc:AlternateContent xmlns:mc="http://schemas.openxmlformats.org/markup-compatibility/2006">
              <mc:Choice xmlns:v="urn:schemas-microsoft-com:vml" Requires="v">
                <p:oleObj spid="_x0000_s57349" name="Document" r:id="rId3" imgW="5522416" imgH="2014660" progId="Word.Document.8">
                  <p:embed/>
                </p:oleObj>
              </mc:Choice>
              <mc:Fallback>
                <p:oleObj name="Document" r:id="rId3" imgW="5522416" imgH="2014660" progId="Word.Document.8">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133600"/>
                        <a:ext cx="8924925" cy="3246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8372" name="Object 2"/>
          <p:cNvGraphicFramePr>
            <a:graphicFrameLocks noChangeAspect="1"/>
          </p:cNvGraphicFramePr>
          <p:nvPr>
            <p:ph idx="1"/>
          </p:nvPr>
        </p:nvGraphicFramePr>
        <p:xfrm>
          <a:off x="612775" y="1982788"/>
          <a:ext cx="7773988" cy="4318000"/>
        </p:xfrm>
        <a:graphic>
          <a:graphicData uri="http://schemas.openxmlformats.org/presentationml/2006/ole">
            <mc:AlternateContent xmlns:mc="http://schemas.openxmlformats.org/markup-compatibility/2006">
              <mc:Choice xmlns:v="urn:schemas-microsoft-com:vml" Requires="v">
                <p:oleObj spid="_x0000_s58373" name="Document" r:id="rId3" imgW="5220769" imgH="2900432" progId="Word.Document.8">
                  <p:embed/>
                </p:oleObj>
              </mc:Choice>
              <mc:Fallback>
                <p:oleObj name="Document" r:id="rId3" imgW="5220769" imgH="2900432"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75" y="1982788"/>
                        <a:ext cx="7773988" cy="431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Root Locus Method: Cont.</a:t>
            </a:r>
          </a:p>
        </p:txBody>
      </p:sp>
      <p:graphicFrame>
        <p:nvGraphicFramePr>
          <p:cNvPr id="59396" name="Object 2"/>
          <p:cNvGraphicFramePr>
            <a:graphicFrameLocks noChangeAspect="1"/>
          </p:cNvGraphicFramePr>
          <p:nvPr>
            <p:ph idx="1"/>
          </p:nvPr>
        </p:nvGraphicFramePr>
        <p:xfrm>
          <a:off x="776288" y="2055813"/>
          <a:ext cx="7356475" cy="2887662"/>
        </p:xfrm>
        <a:graphic>
          <a:graphicData uri="http://schemas.openxmlformats.org/presentationml/2006/ole">
            <mc:AlternateContent xmlns:mc="http://schemas.openxmlformats.org/markup-compatibility/2006">
              <mc:Choice xmlns:v="urn:schemas-microsoft-com:vml" Requires="v">
                <p:oleObj spid="_x0000_s59397" name="Document" r:id="rId3" imgW="3967443" imgH="1557686" progId="Word.Document.8">
                  <p:embed/>
                </p:oleObj>
              </mc:Choice>
              <mc:Fallback>
                <p:oleObj name="Document" r:id="rId3" imgW="3967443" imgH="1557686"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2055813"/>
                        <a:ext cx="7356475" cy="2887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Proportional controllers are the simplest and are very common. </a:t>
            </a:r>
          </a:p>
          <a:p>
            <a:pPr eaLnBrk="1" hangingPunct="1"/>
            <a:r>
              <a:rPr lang="en-US" altLang="en-US" sz="2400" smtClean="0">
                <a:latin typeface="Times New Roman" panose="02020603050405020304" pitchFamily="18" charset="0"/>
                <a:cs typeface="Times New Roman" panose="02020603050405020304" pitchFamily="18" charset="0"/>
              </a:rPr>
              <a:t>Need to only change the amplification value of a controller that already exists.</a:t>
            </a:r>
          </a:p>
          <a:p>
            <a:pPr eaLnBrk="1" hangingPunct="1"/>
            <a:r>
              <a:rPr lang="en-US" altLang="en-US" sz="2400" smtClean="0">
                <a:latin typeface="Times New Roman" panose="02020603050405020304" pitchFamily="18" charset="0"/>
                <a:cs typeface="Times New Roman" panose="02020603050405020304" pitchFamily="18" charset="0"/>
              </a:rPr>
              <a:t>It is not always possible to find appropriate pole locations with proportional controllers that yield satisfactory results. </a:t>
            </a:r>
          </a:p>
          <a:p>
            <a:pPr eaLnBrk="1" hangingPunct="1"/>
            <a:r>
              <a:rPr lang="en-US" altLang="en-US" sz="2400" smtClean="0">
                <a:latin typeface="Times New Roman" panose="02020603050405020304" pitchFamily="18" charset="0"/>
                <a:cs typeface="Times New Roman" panose="02020603050405020304" pitchFamily="18" charset="0"/>
              </a:rPr>
              <a:t>Other types of controllers may be needed.</a:t>
            </a:r>
          </a:p>
        </p:txBody>
      </p:sp>
      <p:sp>
        <p:nvSpPr>
          <p:cNvPr id="60420"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 Controllers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Integral controllers can eliminate steady-state error.</a:t>
            </a:r>
          </a:p>
          <a:p>
            <a:pPr eaLnBrk="1" hangingPunct="1"/>
            <a:r>
              <a:rPr lang="en-US" altLang="en-US" sz="2400" smtClean="0">
                <a:latin typeface="Times New Roman" panose="02020603050405020304" pitchFamily="18" charset="0"/>
                <a:cs typeface="Times New Roman" panose="02020603050405020304" pitchFamily="18" charset="0"/>
              </a:rPr>
              <a:t>The integrator adds an additional </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 to the denominator of the transfer function, raising its type.</a:t>
            </a:r>
          </a:p>
          <a:p>
            <a:pPr eaLnBrk="1" hangingPunct="1"/>
            <a:r>
              <a:rPr lang="en-US" altLang="en-US" sz="2400" smtClean="0">
                <a:latin typeface="Times New Roman" panose="02020603050405020304" pitchFamily="18" charset="0"/>
                <a:cs typeface="Times New Roman" panose="02020603050405020304" pitchFamily="18" charset="0"/>
              </a:rPr>
              <a:t>A proportional-plus-integral (PI) controller with gains </a:t>
            </a:r>
            <a:r>
              <a:rPr lang="en-US" altLang="en-US" sz="2400" i="1" smtClean="0">
                <a:latin typeface="Times New Roman" panose="02020603050405020304" pitchFamily="18" charset="0"/>
                <a:cs typeface="Times New Roman" panose="02020603050405020304" pitchFamily="18" charset="0"/>
              </a:rPr>
              <a:t>K</a:t>
            </a:r>
            <a:r>
              <a:rPr lang="en-US" altLang="en-US" sz="2400" i="1" baseline="-25000" smtClean="0">
                <a:latin typeface="Times New Roman" panose="02020603050405020304" pitchFamily="18" charset="0"/>
                <a:cs typeface="Times New Roman" panose="02020603050405020304" pitchFamily="18" charset="0"/>
              </a:rPr>
              <a:t>P</a:t>
            </a:r>
            <a:r>
              <a:rPr lang="en-US" altLang="en-US" sz="2400" smtClean="0">
                <a:latin typeface="Times New Roman" panose="02020603050405020304" pitchFamily="18" charset="0"/>
                <a:cs typeface="Times New Roman" panose="02020603050405020304" pitchFamily="18" charset="0"/>
              </a:rPr>
              <a:t> and </a:t>
            </a:r>
            <a:r>
              <a:rPr lang="en-US" altLang="en-US" sz="2400" i="1" smtClean="0">
                <a:latin typeface="Times New Roman" panose="02020603050405020304" pitchFamily="18" charset="0"/>
                <a:cs typeface="Times New Roman" panose="02020603050405020304" pitchFamily="18" charset="0"/>
              </a:rPr>
              <a:t>K</a:t>
            </a:r>
            <a:r>
              <a:rPr lang="en-US" altLang="en-US" sz="2400" i="1" baseline="-25000" smtClean="0">
                <a:latin typeface="Times New Roman" panose="02020603050405020304" pitchFamily="18" charset="0"/>
                <a:cs typeface="Times New Roman" panose="02020603050405020304" pitchFamily="18" charset="0"/>
              </a:rPr>
              <a:t>I</a:t>
            </a:r>
            <a:r>
              <a:rPr lang="en-US" altLang="en-US" sz="2400" smtClean="0">
                <a:latin typeface="Times New Roman" panose="02020603050405020304" pitchFamily="18" charset="0"/>
                <a:cs typeface="Times New Roman" panose="02020603050405020304" pitchFamily="18" charset="0"/>
              </a:rPr>
              <a:t> can be represented as shown.</a:t>
            </a:r>
            <a:r>
              <a:rPr lang="en-US" altLang="en-US" sz="2400" smtClean="0"/>
              <a:t> </a:t>
            </a:r>
          </a:p>
        </p:txBody>
      </p:sp>
      <p:sp>
        <p:nvSpPr>
          <p:cNvPr id="61444"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Proportional-plus-Integral Controllers</a:t>
            </a:r>
          </a:p>
        </p:txBody>
      </p:sp>
      <p:sp>
        <p:nvSpPr>
          <p:cNvPr id="6144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1446" name="Object 4"/>
          <p:cNvGraphicFramePr>
            <a:graphicFrameLocks noChangeAspect="1"/>
          </p:cNvGraphicFramePr>
          <p:nvPr/>
        </p:nvGraphicFramePr>
        <p:xfrm>
          <a:off x="0" y="3962400"/>
          <a:ext cx="8915400" cy="2049463"/>
        </p:xfrm>
        <a:graphic>
          <a:graphicData uri="http://schemas.openxmlformats.org/presentationml/2006/ole">
            <mc:AlternateContent xmlns:mc="http://schemas.openxmlformats.org/markup-compatibility/2006">
              <mc:Choice xmlns:v="urn:schemas-microsoft-com:vml" Requires="v">
                <p:oleObj spid="_x0000_s61447" name="VISIO" r:id="rId3" imgW="4600440" imgH="1057320" progId="Visio.Drawing.6">
                  <p:embed/>
                </p:oleObj>
              </mc:Choice>
              <mc:Fallback>
                <p:oleObj name="VISIO" r:id="rId3" imgW="4600440" imgH="105732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962400"/>
                        <a:ext cx="8915400" cy="204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Proportional-Plus-Integral Controllers: Cont.</a:t>
            </a:r>
          </a:p>
        </p:txBody>
      </p:sp>
      <p:graphicFrame>
        <p:nvGraphicFramePr>
          <p:cNvPr id="62468" name="Object 2"/>
          <p:cNvGraphicFramePr>
            <a:graphicFrameLocks noChangeAspect="1"/>
          </p:cNvGraphicFramePr>
          <p:nvPr>
            <p:ph idx="1"/>
          </p:nvPr>
        </p:nvGraphicFramePr>
        <p:xfrm>
          <a:off x="762000" y="1676400"/>
          <a:ext cx="7815263" cy="4826000"/>
        </p:xfrm>
        <a:graphic>
          <a:graphicData uri="http://schemas.openxmlformats.org/presentationml/2006/ole">
            <mc:AlternateContent xmlns:mc="http://schemas.openxmlformats.org/markup-compatibility/2006">
              <mc:Choice xmlns:v="urn:schemas-microsoft-com:vml" Requires="v">
                <p:oleObj spid="_x0000_s62469" name="Document" r:id="rId3" imgW="4817865" imgH="2975209" progId="Word.Document.8">
                  <p:embed/>
                </p:oleObj>
              </mc:Choice>
              <mc:Fallback>
                <p:oleObj name="Document" r:id="rId3" imgW="4817865" imgH="2975209"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676400"/>
                        <a:ext cx="7815263" cy="482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It may be impossible to meet the design requirements with proportional or proportional-plus-integral controllers. </a:t>
            </a:r>
          </a:p>
          <a:p>
            <a:pPr eaLnBrk="1" hangingPunct="1"/>
            <a:r>
              <a:rPr lang="en-US" altLang="en-US" sz="2400" smtClean="0">
                <a:latin typeface="Times New Roman" panose="02020603050405020304" pitchFamily="18" charset="0"/>
                <a:cs typeface="Times New Roman" panose="02020603050405020304" pitchFamily="18" charset="0"/>
              </a:rPr>
              <a:t>The dynamic behavior of the system must be altered in order to achieve the design requirements. </a:t>
            </a:r>
          </a:p>
          <a:p>
            <a:pPr eaLnBrk="1" hangingPunct="1"/>
            <a:r>
              <a:rPr lang="en-US" altLang="en-US" sz="2400" smtClean="0">
                <a:latin typeface="Times New Roman" panose="02020603050405020304" pitchFamily="18" charset="0"/>
                <a:cs typeface="Times New Roman" panose="02020603050405020304" pitchFamily="18" charset="0"/>
              </a:rPr>
              <a:t>This may be achieved by a proportional-plus-derivative (PD) controller. </a:t>
            </a:r>
          </a:p>
        </p:txBody>
      </p:sp>
      <p:sp>
        <p:nvSpPr>
          <p:cNvPr id="63492"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Proportional-Plus-Derivative Controllers</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Proportional-Plus-Derivative Controllers: Cont.</a:t>
            </a:r>
          </a:p>
        </p:txBody>
      </p:sp>
      <p:graphicFrame>
        <p:nvGraphicFramePr>
          <p:cNvPr id="64516" name="Object 6"/>
          <p:cNvGraphicFramePr>
            <a:graphicFrameLocks noChangeAspect="1"/>
          </p:cNvGraphicFramePr>
          <p:nvPr>
            <p:ph idx="1"/>
          </p:nvPr>
        </p:nvGraphicFramePr>
        <p:xfrm>
          <a:off x="239713" y="1982788"/>
          <a:ext cx="8393112" cy="4113212"/>
        </p:xfrm>
        <a:graphic>
          <a:graphicData uri="http://schemas.openxmlformats.org/presentationml/2006/ole">
            <mc:AlternateContent xmlns:mc="http://schemas.openxmlformats.org/markup-compatibility/2006">
              <mc:Choice xmlns:v="urn:schemas-microsoft-com:vml" Requires="v">
                <p:oleObj spid="_x0000_s64517" name="Document" r:id="rId3" imgW="5505100" imgH="2507036" progId="Word.Document.8">
                  <p:embed/>
                </p:oleObj>
              </mc:Choice>
              <mc:Fallback>
                <p:oleObj name="Document" r:id="rId3" imgW="5505100" imgH="2507036" progId="Word.Document.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713" y="1982788"/>
                        <a:ext cx="8393112" cy="4113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body" idx="1"/>
          </p:nvPr>
        </p:nvSpPr>
        <p:spPr>
          <a:xfrm>
            <a:off x="1182688" y="1752600"/>
            <a:ext cx="7772400" cy="4379913"/>
          </a:xfrm>
        </p:spPr>
        <p:txBody>
          <a:bodyPr/>
          <a:lstStyle/>
          <a:p>
            <a:pPr eaLnBrk="1" hangingPunct="1"/>
            <a:r>
              <a:rPr lang="en-US" altLang="en-US" sz="2200" smtClean="0">
                <a:latin typeface="Times New Roman" panose="02020603050405020304" pitchFamily="18" charset="0"/>
                <a:cs typeface="Times New Roman" panose="02020603050405020304" pitchFamily="18" charset="0"/>
              </a:rPr>
              <a:t>A PD controller may not result in zero steady-state error.</a:t>
            </a:r>
          </a:p>
          <a:p>
            <a:pPr eaLnBrk="1" hangingPunct="1"/>
            <a:r>
              <a:rPr lang="en-US" altLang="en-US" sz="2200" smtClean="0">
                <a:latin typeface="Times New Roman" panose="02020603050405020304" pitchFamily="18" charset="0"/>
                <a:cs typeface="Times New Roman" panose="02020603050405020304" pitchFamily="18" charset="0"/>
              </a:rPr>
              <a:t>It may be necessary to add an integrator to the system.</a:t>
            </a:r>
          </a:p>
          <a:p>
            <a:pPr eaLnBrk="1" hangingPunct="1"/>
            <a:r>
              <a:rPr lang="en-US" altLang="en-US" sz="2200" smtClean="0">
                <a:latin typeface="Times New Roman" panose="02020603050405020304" pitchFamily="18" charset="0"/>
                <a:cs typeface="Times New Roman" panose="02020603050405020304" pitchFamily="18" charset="0"/>
              </a:rPr>
              <a:t>Ensure that the addition of the integrator does not change the behavior of the system. </a:t>
            </a:r>
          </a:p>
          <a:p>
            <a:pPr eaLnBrk="1" hangingPunct="1"/>
            <a:r>
              <a:rPr lang="en-US" altLang="en-US" sz="2200" smtClean="0">
                <a:latin typeface="Times New Roman" panose="02020603050405020304" pitchFamily="18" charset="0"/>
                <a:cs typeface="Times New Roman" panose="02020603050405020304" pitchFamily="18" charset="0"/>
              </a:rPr>
              <a:t>A possible PID controller may be constructed as shown.</a:t>
            </a:r>
            <a:r>
              <a:rPr lang="en-US" altLang="en-US" sz="2200" smtClean="0"/>
              <a:t> </a:t>
            </a:r>
          </a:p>
        </p:txBody>
      </p:sp>
      <p:sp>
        <p:nvSpPr>
          <p:cNvPr id="65540"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Proportional-Integral-Derivative (PID) Controller</a:t>
            </a:r>
            <a:r>
              <a:rPr lang="en-US" altLang="en-US" sz="2800" b="0" smtClean="0"/>
              <a:t> </a:t>
            </a:r>
          </a:p>
        </p:txBody>
      </p:sp>
      <p:sp>
        <p:nvSpPr>
          <p:cNvPr id="6554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5542" name="Object 4"/>
          <p:cNvGraphicFramePr>
            <a:graphicFrameLocks noChangeAspect="1"/>
          </p:cNvGraphicFramePr>
          <p:nvPr/>
        </p:nvGraphicFramePr>
        <p:xfrm>
          <a:off x="1981200" y="4206875"/>
          <a:ext cx="6581775" cy="2222500"/>
        </p:xfrm>
        <a:graphic>
          <a:graphicData uri="http://schemas.openxmlformats.org/presentationml/2006/ole">
            <mc:AlternateContent xmlns:mc="http://schemas.openxmlformats.org/markup-compatibility/2006">
              <mc:Choice xmlns:v="urn:schemas-microsoft-com:vml" Requires="v">
                <p:oleObj spid="_x0000_s65543" name="VISIO" r:id="rId3" imgW="4600440" imgH="1552680" progId="Visio.Drawing.6">
                  <p:embed/>
                </p:oleObj>
              </mc:Choice>
              <mc:Fallback>
                <p:oleObj name="VISIO" r:id="rId3" imgW="4600440" imgH="155268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4206875"/>
                        <a:ext cx="6581775"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System Dynamics</a:t>
            </a:r>
          </a:p>
        </p:txBody>
      </p:sp>
      <p:sp>
        <p:nvSpPr>
          <p:cNvPr id="1126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behavior of a system is a function of:</a:t>
            </a:r>
          </a:p>
          <a:p>
            <a:pPr lvl="1" eaLnBrk="1" hangingPunct="1"/>
            <a:r>
              <a:rPr lang="en-US" altLang="en-US" sz="2200" smtClean="0">
                <a:latin typeface="Times New Roman" panose="02020603050405020304" pitchFamily="18" charset="0"/>
                <a:cs typeface="Times New Roman" panose="02020603050405020304" pitchFamily="18" charset="0"/>
              </a:rPr>
              <a:t>Physical characteristics</a:t>
            </a:r>
          </a:p>
          <a:p>
            <a:pPr lvl="1" eaLnBrk="1" hangingPunct="1"/>
            <a:r>
              <a:rPr lang="en-US" altLang="en-US" sz="2200" smtClean="0">
                <a:latin typeface="Times New Roman" panose="02020603050405020304" pitchFamily="18" charset="0"/>
                <a:cs typeface="Times New Roman" panose="02020603050405020304" pitchFamily="18" charset="0"/>
              </a:rPr>
              <a:t>External influences and choices</a:t>
            </a:r>
          </a:p>
          <a:p>
            <a:pPr eaLnBrk="1" hangingPunct="1"/>
            <a:r>
              <a:rPr lang="en-US" altLang="en-US" sz="2400" smtClean="0">
                <a:latin typeface="Times New Roman" panose="02020603050405020304" pitchFamily="18" charset="0"/>
                <a:cs typeface="Times New Roman" panose="02020603050405020304" pitchFamily="18" charset="0"/>
              </a:rPr>
              <a:t>It is usually an equation (differential equation).</a:t>
            </a:r>
          </a:p>
          <a:p>
            <a:pPr eaLnBrk="1" hangingPunct="1"/>
            <a:r>
              <a:rPr lang="en-US" altLang="en-US" sz="2400" smtClean="0">
                <a:latin typeface="Times New Roman" panose="02020603050405020304" pitchFamily="18" charset="0"/>
                <a:cs typeface="Times New Roman" panose="02020603050405020304" pitchFamily="18" charset="0"/>
              </a:rPr>
              <a:t>Similarity of Mechanical, electrical, chemical, and other systems.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body" idx="1"/>
          </p:nvPr>
        </p:nvSpPr>
        <p:spPr>
          <a:xfrm>
            <a:off x="1182688" y="1752600"/>
            <a:ext cx="7772400" cy="4379913"/>
          </a:xfrm>
        </p:spPr>
        <p:txBody>
          <a:bodyPr/>
          <a:lstStyle/>
          <a:p>
            <a:pPr eaLnBrk="1" hangingPunct="1"/>
            <a:r>
              <a:rPr lang="en-US" altLang="en-US" sz="2200" smtClean="0">
                <a:latin typeface="Times New Roman" panose="02020603050405020304" pitchFamily="18" charset="0"/>
                <a:cs typeface="Times New Roman" panose="02020603050405020304" pitchFamily="18" charset="0"/>
              </a:rPr>
              <a:t>The transfer function for this system is:</a:t>
            </a:r>
          </a:p>
          <a:p>
            <a:pPr eaLnBrk="1" hangingPunct="1"/>
            <a:endParaRPr lang="en-US" altLang="en-US" sz="2200" smtClean="0">
              <a:latin typeface="Times New Roman" panose="02020603050405020304" pitchFamily="18" charset="0"/>
              <a:cs typeface="Times New Roman" panose="02020603050405020304" pitchFamily="18" charset="0"/>
            </a:endParaRPr>
          </a:p>
          <a:p>
            <a:pPr eaLnBrk="1" hangingPunct="1"/>
            <a:endParaRPr lang="en-US" altLang="en-US" sz="2200" smtClean="0">
              <a:latin typeface="Times New Roman" panose="02020603050405020304" pitchFamily="18" charset="0"/>
              <a:cs typeface="Times New Roman" panose="02020603050405020304" pitchFamily="18" charset="0"/>
            </a:endParaRPr>
          </a:p>
          <a:p>
            <a:pPr eaLnBrk="1" hangingPunct="1"/>
            <a:endParaRPr lang="en-US" altLang="en-US" sz="2200" smtClean="0">
              <a:latin typeface="Times New Roman" panose="02020603050405020304" pitchFamily="18" charset="0"/>
              <a:cs typeface="Times New Roman" panose="02020603050405020304" pitchFamily="18" charset="0"/>
            </a:endParaRPr>
          </a:p>
          <a:p>
            <a:pPr eaLnBrk="1" hangingPunct="1"/>
            <a:endParaRPr lang="en-US" altLang="en-US" sz="2200" smtClean="0">
              <a:latin typeface="Times New Roman" panose="02020603050405020304" pitchFamily="18" charset="0"/>
              <a:cs typeface="Times New Roman" panose="02020603050405020304" pitchFamily="18" charset="0"/>
            </a:endParaRPr>
          </a:p>
          <a:p>
            <a:pPr eaLnBrk="1" hangingPunct="1"/>
            <a:r>
              <a:rPr lang="en-US" altLang="en-US" sz="2200" smtClean="0">
                <a:latin typeface="Times New Roman" panose="02020603050405020304" pitchFamily="18" charset="0"/>
                <a:cs typeface="Times New Roman" panose="02020603050405020304" pitchFamily="18" charset="0"/>
              </a:rPr>
              <a:t>To maintain behavior of the system and general shape of root locus we place one of the zeros near the origin to cancel dynamic effect of the integrator pole at the origin.</a:t>
            </a:r>
          </a:p>
          <a:p>
            <a:pPr eaLnBrk="1" hangingPunct="1"/>
            <a:r>
              <a:rPr lang="en-US" altLang="en-US" sz="2200" smtClean="0">
                <a:latin typeface="Times New Roman" panose="02020603050405020304" pitchFamily="18" charset="0"/>
                <a:cs typeface="Times New Roman" panose="02020603050405020304" pitchFamily="18" charset="0"/>
              </a:rPr>
              <a:t>Although system behavior remains almost unchanged, its steady-state error goes to zero as system-type is raised.</a:t>
            </a:r>
          </a:p>
          <a:p>
            <a:pPr eaLnBrk="1" hangingPunct="1"/>
            <a:r>
              <a:rPr lang="en-US" altLang="en-US" sz="2200" smtClean="0">
                <a:latin typeface="Times New Roman" panose="02020603050405020304" pitchFamily="18" charset="0"/>
                <a:cs typeface="Times New Roman" panose="02020603050405020304" pitchFamily="18" charset="0"/>
              </a:rPr>
              <a:t>Zeros must be real and distinct.</a:t>
            </a:r>
          </a:p>
        </p:txBody>
      </p:sp>
      <p:sp>
        <p:nvSpPr>
          <p:cNvPr id="6656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Proportional-Integral-Derivative (PID) Controller</a:t>
            </a:r>
            <a:r>
              <a:rPr lang="en-US" altLang="en-US" sz="2800" smtClean="0">
                <a:latin typeface="Times New Roman" panose="02020603050405020304" pitchFamily="18" charset="0"/>
                <a:cs typeface="Times New Roman" panose="02020603050405020304" pitchFamily="18" charset="0"/>
              </a:rPr>
              <a:t>:</a:t>
            </a:r>
            <a:r>
              <a:rPr lang="en-US" altLang="en-US" sz="2800" b="0" smtClean="0">
                <a:latin typeface="Times New Roman" panose="02020603050405020304" pitchFamily="18" charset="0"/>
                <a:cs typeface="Times New Roman" panose="02020603050405020304" pitchFamily="18" charset="0"/>
              </a:rPr>
              <a:t> Cont.</a:t>
            </a:r>
          </a:p>
        </p:txBody>
      </p:sp>
      <p:sp>
        <p:nvSpPr>
          <p:cNvPr id="66565" name="Rectangle 6"/>
          <p:cNvSpPr>
            <a:spLocks noChangeArrowheads="1"/>
          </p:cNvSpPr>
          <p:nvPr/>
        </p:nvSpPr>
        <p:spPr bwMode="auto">
          <a:xfrm>
            <a:off x="0" y="3105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6566" name="Object 5"/>
          <p:cNvGraphicFramePr>
            <a:graphicFrameLocks noChangeAspect="1"/>
          </p:cNvGraphicFramePr>
          <p:nvPr/>
        </p:nvGraphicFramePr>
        <p:xfrm>
          <a:off x="914400" y="2286000"/>
          <a:ext cx="7772400" cy="1182688"/>
        </p:xfrm>
        <a:graphic>
          <a:graphicData uri="http://schemas.openxmlformats.org/presentationml/2006/ole">
            <mc:AlternateContent xmlns:mc="http://schemas.openxmlformats.org/markup-compatibility/2006">
              <mc:Choice xmlns:v="urn:schemas-microsoft-com:vml" Requires="v">
                <p:oleObj spid="_x0000_s66567" name="Equation" r:id="rId3" imgW="4254500" imgH="647700" progId="Equation.DSMT4">
                  <p:embed/>
                </p:oleObj>
              </mc:Choice>
              <mc:Fallback>
                <p:oleObj name="Equation" r:id="rId3" imgW="4254500" imgH="6477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286000"/>
                        <a:ext cx="7772400" cy="118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Ideal integral and derivative controllers are active systems and require power. </a:t>
            </a:r>
          </a:p>
          <a:p>
            <a:pPr eaLnBrk="1" hangingPunct="1"/>
            <a:r>
              <a:rPr lang="en-US" altLang="en-US" sz="2400" smtClean="0">
                <a:latin typeface="Times New Roman" panose="02020603050405020304" pitchFamily="18" charset="0"/>
                <a:cs typeface="Times New Roman" panose="02020603050405020304" pitchFamily="18" charset="0"/>
              </a:rPr>
              <a:t>A derivative controller has a wide bandwidth, creates problems differentiating noisy signals.</a:t>
            </a:r>
          </a:p>
          <a:p>
            <a:pPr eaLnBrk="1" hangingPunct="1"/>
            <a:r>
              <a:rPr lang="en-US" altLang="en-US" sz="2400" smtClean="0">
                <a:latin typeface="Times New Roman" panose="02020603050405020304" pitchFamily="18" charset="0"/>
                <a:cs typeface="Times New Roman" panose="02020603050405020304" pitchFamily="18" charset="0"/>
              </a:rPr>
              <a:t>Lead and lag compensator circuits are passive, consisting of resistors, capacitors, and inductors. </a:t>
            </a:r>
          </a:p>
          <a:p>
            <a:pPr eaLnBrk="1" hangingPunct="1"/>
            <a:r>
              <a:rPr lang="en-US" altLang="en-US" sz="2400" smtClean="0">
                <a:latin typeface="Times New Roman" panose="02020603050405020304" pitchFamily="18" charset="0"/>
                <a:cs typeface="Times New Roman" panose="02020603050405020304" pitchFamily="18" charset="0"/>
              </a:rPr>
              <a:t>A lead compensator has a limited bandwidth, good for noisy signals.</a:t>
            </a:r>
          </a:p>
          <a:p>
            <a:pPr eaLnBrk="1" hangingPunct="1"/>
            <a:r>
              <a:rPr lang="en-US" altLang="en-US" sz="2400" smtClean="0">
                <a:latin typeface="Times New Roman" panose="02020603050405020304" pitchFamily="18" charset="0"/>
                <a:cs typeface="Times New Roman" panose="02020603050405020304" pitchFamily="18" charset="0"/>
              </a:rPr>
              <a:t>Lead and lag compensation is usually performed along with frequency domain analysis of systems (such as the Bode diagram). </a:t>
            </a:r>
          </a:p>
        </p:txBody>
      </p:sp>
      <p:sp>
        <p:nvSpPr>
          <p:cNvPr id="67588"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Lead and Lag Compensators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lag compensator consists of a zero placed near a pole close to the origin. </a:t>
            </a:r>
          </a:p>
          <a:p>
            <a:pPr eaLnBrk="1" hangingPunct="1"/>
            <a:r>
              <a:rPr lang="en-US" altLang="en-US" sz="2400" smtClean="0">
                <a:latin typeface="Times New Roman" panose="02020603050405020304" pitchFamily="18" charset="0"/>
                <a:cs typeface="Times New Roman" panose="02020603050405020304" pitchFamily="18" charset="0"/>
              </a:rPr>
              <a:t>The addition of the pole near the origin acts similar to an integrator.</a:t>
            </a:r>
          </a:p>
          <a:p>
            <a:pPr eaLnBrk="1" hangingPunct="1"/>
            <a:r>
              <a:rPr lang="en-US" altLang="en-US" sz="2400" smtClean="0">
                <a:latin typeface="Times New Roman" panose="02020603050405020304" pitchFamily="18" charset="0"/>
                <a:cs typeface="Times New Roman" panose="02020603050405020304" pitchFamily="18" charset="0"/>
              </a:rPr>
              <a:t>Over time the system loses its accuracy as the steady-state error increases. </a:t>
            </a:r>
          </a:p>
          <a:p>
            <a:pPr eaLnBrk="1" hangingPunct="1"/>
            <a:r>
              <a:rPr lang="en-US" altLang="en-US" sz="2400" smtClean="0">
                <a:latin typeface="Times New Roman" panose="02020603050405020304" pitchFamily="18" charset="0"/>
                <a:cs typeface="Times New Roman" panose="02020603050405020304" pitchFamily="18" charset="0"/>
              </a:rPr>
              <a:t>Lag compensators are assumed to be </a:t>
            </a:r>
            <a:r>
              <a:rPr lang="en-US" altLang="en-US" sz="2400" i="1" smtClean="0">
                <a:latin typeface="Times New Roman" panose="02020603050405020304" pitchFamily="18" charset="0"/>
                <a:cs typeface="Times New Roman" panose="02020603050405020304" pitchFamily="18" charset="0"/>
              </a:rPr>
              <a:t>leaky</a:t>
            </a:r>
            <a:r>
              <a:rPr lang="en-US" altLang="en-US" sz="2400" smtClean="0">
                <a:latin typeface="Times New Roman" panose="02020603050405020304" pitchFamily="18" charset="0"/>
                <a:cs typeface="Times New Roman" panose="02020603050405020304" pitchFamily="18" charset="0"/>
              </a:rPr>
              <a:t>. </a:t>
            </a:r>
          </a:p>
          <a:p>
            <a:pPr eaLnBrk="1" hangingPunct="1"/>
            <a:r>
              <a:rPr lang="en-US" altLang="en-US" sz="2400" smtClean="0">
                <a:latin typeface="Times New Roman" panose="02020603050405020304" pitchFamily="18" charset="0"/>
                <a:cs typeface="Times New Roman" panose="02020603050405020304" pitchFamily="18" charset="0"/>
              </a:rPr>
              <a:t>The addition of the zero near the pole keeps the root locus about the same.</a:t>
            </a:r>
          </a:p>
        </p:txBody>
      </p:sp>
      <p:sp>
        <p:nvSpPr>
          <p:cNvPr id="68612"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Lag Compensators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lead compensator consists of a zero near the origin, plus a pole near it.</a:t>
            </a:r>
          </a:p>
          <a:p>
            <a:pPr eaLnBrk="1" hangingPunct="1"/>
            <a:r>
              <a:rPr lang="en-US" altLang="en-US" sz="2400" smtClean="0">
                <a:latin typeface="Times New Roman" panose="02020603050405020304" pitchFamily="18" charset="0"/>
                <a:cs typeface="Times New Roman" panose="02020603050405020304" pitchFamily="18" charset="0"/>
              </a:rPr>
              <a:t>A lead compensator causes little change in the overall shape of the root locus.</a:t>
            </a:r>
          </a:p>
          <a:p>
            <a:pPr eaLnBrk="1" hangingPunct="1"/>
            <a:r>
              <a:rPr lang="en-US" altLang="en-US" sz="2400" smtClean="0">
                <a:latin typeface="Times New Roman" panose="02020603050405020304" pitchFamily="18" charset="0"/>
                <a:cs typeface="Times New Roman" panose="02020603050405020304" pitchFamily="18" charset="0"/>
              </a:rPr>
              <a:t>It provides for passive derivative compensation with limited bandwidth.</a:t>
            </a:r>
          </a:p>
        </p:txBody>
      </p:sp>
      <p:sp>
        <p:nvSpPr>
          <p:cNvPr id="69636"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Lead Compensators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Bode Diagram</a:t>
            </a:r>
          </a:p>
        </p:txBody>
      </p:sp>
      <p:pic>
        <p:nvPicPr>
          <p:cNvPr id="70660" name="Picture 9"/>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57200" y="1600200"/>
            <a:ext cx="8229600" cy="4605338"/>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A Bode diagram</a:t>
            </a:r>
          </a:p>
        </p:txBody>
      </p:sp>
      <p:pic>
        <p:nvPicPr>
          <p:cNvPr id="71684" name="Picture 4"/>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105025" y="1990725"/>
            <a:ext cx="4933950" cy="3867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Open-Loop vs. Closed-Loop</a:t>
            </a:r>
          </a:p>
        </p:txBody>
      </p:sp>
      <p:pic>
        <p:nvPicPr>
          <p:cNvPr id="72708"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57200" y="1752600"/>
            <a:ext cx="8229600" cy="3233738"/>
          </a:xfr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Multiple-Input and Multiple-Output systems</a:t>
            </a:r>
          </a:p>
        </p:txBody>
      </p:sp>
      <p:sp>
        <p:nvSpPr>
          <p:cNvPr id="73732" name="Rectangle 3"/>
          <p:cNvSpPr>
            <a:spLocks noGrp="1" noChangeArrowheads="1"/>
          </p:cNvSpPr>
          <p:nvPr>
            <p:ph type="body" idx="1"/>
          </p:nvPr>
        </p:nvSpPr>
        <p:spPr/>
        <p:txBody>
          <a:bodyPr/>
          <a:lstStyle/>
          <a:p>
            <a:pPr eaLnBrk="1" hangingPunct="1"/>
            <a:r>
              <a:rPr lang="en-US" altLang="en-US" sz="2400" smtClean="0">
                <a:latin typeface="Times New Roman" panose="02020603050405020304" pitchFamily="18" charset="0"/>
                <a:cs typeface="Times New Roman" panose="02020603050405020304" pitchFamily="18" charset="0"/>
              </a:rPr>
              <a:t>Most systems we have considered so far are single-input, single-output (SISO) systems.</a:t>
            </a:r>
          </a:p>
          <a:p>
            <a:pPr eaLnBrk="1" hangingPunct="1"/>
            <a:r>
              <a:rPr lang="en-US" altLang="en-US" sz="2400" smtClean="0">
                <a:latin typeface="Times New Roman" panose="02020603050405020304" pitchFamily="18" charset="0"/>
                <a:cs typeface="Times New Roman" panose="02020603050405020304" pitchFamily="18" charset="0"/>
              </a:rPr>
              <a:t>Many systems have multiple degrees of freedom, where more than one variable controls the systems. </a:t>
            </a:r>
          </a:p>
          <a:p>
            <a:pPr eaLnBrk="1" hangingPunct="1"/>
            <a:r>
              <a:rPr lang="en-US" altLang="en-US" sz="2400" smtClean="0">
                <a:latin typeface="Times New Roman" panose="02020603050405020304" pitchFamily="18" charset="0"/>
                <a:cs typeface="Times New Roman" panose="02020603050405020304" pitchFamily="18" charset="0"/>
              </a:rPr>
              <a:t>In this case, multiple inputs and multiple outputs (MIMO) may be present. </a:t>
            </a:r>
          </a:p>
          <a:p>
            <a:pPr eaLnBrk="1" hangingPunct="1"/>
            <a:r>
              <a:rPr lang="en-US" altLang="en-US" sz="2400" smtClean="0">
                <a:latin typeface="Times New Roman" panose="02020603050405020304" pitchFamily="18" charset="0"/>
                <a:cs typeface="Times New Roman" panose="02020603050405020304" pitchFamily="18" charset="0"/>
              </a:rPr>
              <a:t>Different methods may be used for analysis.</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State-Space Control Methodology</a:t>
            </a:r>
          </a:p>
        </p:txBody>
      </p:sp>
      <p:pic>
        <p:nvPicPr>
          <p:cNvPr id="74756"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57200" y="1295400"/>
            <a:ext cx="6629400" cy="4833938"/>
          </a:xfr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Cont.</a:t>
            </a:r>
          </a:p>
        </p:txBody>
      </p:sp>
      <p:pic>
        <p:nvPicPr>
          <p:cNvPr id="75780" name="Picture 3"/>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57200" y="1752600"/>
            <a:ext cx="8229600" cy="441166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Equivalent Systems</a:t>
            </a:r>
          </a:p>
        </p:txBody>
      </p:sp>
      <p:sp>
        <p:nvSpPr>
          <p:cNvPr id="12292" name="Rectangle 3"/>
          <p:cNvSpPr>
            <a:spLocks noGrp="1" noChangeArrowheads="1"/>
          </p:cNvSpPr>
          <p:nvPr>
            <p:ph type="body" sz="half" idx="1"/>
          </p:nvPr>
        </p:nvSpPr>
        <p:spPr/>
        <p:txBody>
          <a:bodyPr/>
          <a:lstStyle/>
          <a:p>
            <a:pPr eaLnBrk="1" hangingPunct="1">
              <a:buFont typeface="Wingdings" panose="05000000000000000000" pitchFamily="2" charset="2"/>
              <a:buNone/>
            </a:pPr>
            <a:r>
              <a:rPr lang="en-US" altLang="en-US" sz="2000" smtClean="0"/>
              <a:t> </a:t>
            </a:r>
          </a:p>
        </p:txBody>
      </p:sp>
      <p:graphicFrame>
        <p:nvGraphicFramePr>
          <p:cNvPr id="12293" name="Object 4"/>
          <p:cNvGraphicFramePr>
            <a:graphicFrameLocks noChangeAspect="1"/>
          </p:cNvGraphicFramePr>
          <p:nvPr>
            <p:ph sz="quarter" idx="2"/>
          </p:nvPr>
        </p:nvGraphicFramePr>
        <p:xfrm>
          <a:off x="0" y="1524000"/>
          <a:ext cx="9906000" cy="2563813"/>
        </p:xfrm>
        <a:graphic>
          <a:graphicData uri="http://schemas.openxmlformats.org/presentationml/2006/ole">
            <mc:AlternateContent xmlns:mc="http://schemas.openxmlformats.org/markup-compatibility/2006">
              <mc:Choice xmlns:v="urn:schemas-microsoft-com:vml" Requires="v">
                <p:oleObj spid="_x0000_s12295" name="Document" r:id="rId3" imgW="5625801" imgH="1455593" progId="Word.Document.8">
                  <p:embed/>
                </p:oleObj>
              </mc:Choice>
              <mc:Fallback>
                <p:oleObj name="Document" r:id="rId3" imgW="5625801" imgH="1455593" progId="Word.Documen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4000"/>
                        <a:ext cx="9906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294" name="Object 8"/>
          <p:cNvGraphicFramePr>
            <a:graphicFrameLocks noChangeAspect="1"/>
          </p:cNvGraphicFramePr>
          <p:nvPr>
            <p:ph sz="quarter" idx="3"/>
          </p:nvPr>
        </p:nvGraphicFramePr>
        <p:xfrm>
          <a:off x="0" y="3962400"/>
          <a:ext cx="10058400" cy="2601913"/>
        </p:xfrm>
        <a:graphic>
          <a:graphicData uri="http://schemas.openxmlformats.org/presentationml/2006/ole">
            <mc:AlternateContent xmlns:mc="http://schemas.openxmlformats.org/markup-compatibility/2006">
              <mc:Choice xmlns:v="urn:schemas-microsoft-com:vml" Requires="v">
                <p:oleObj spid="_x0000_s12296" name="Document" r:id="rId5" imgW="5625801" imgH="1455593" progId="Word.Document.8">
                  <p:embed/>
                </p:oleObj>
              </mc:Choice>
              <mc:Fallback>
                <p:oleObj name="Document" r:id="rId5" imgW="5625801" imgH="1455593" progId="Word.Document.8">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962400"/>
                        <a:ext cx="10058400" cy="2601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Example:</a:t>
            </a:r>
          </a:p>
        </p:txBody>
      </p:sp>
      <p:sp>
        <p:nvSpPr>
          <p:cNvPr id="76804" name="Rectangle 3"/>
          <p:cNvSpPr>
            <a:spLocks noGrp="1" noChangeArrowheads="1"/>
          </p:cNvSpPr>
          <p:nvPr>
            <p:ph type="body" idx="1"/>
          </p:nvPr>
        </p:nvSpPr>
        <p:spPr>
          <a:xfrm>
            <a:off x="457200" y="1676400"/>
            <a:ext cx="8229600" cy="441166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For </a:t>
            </a:r>
          </a:p>
        </p:txBody>
      </p:sp>
      <p:sp>
        <p:nvSpPr>
          <p:cNvPr id="76805" name="Rectangle 5"/>
          <p:cNvSpPr>
            <a:spLocks noChangeArrowheads="1"/>
          </p:cNvSpPr>
          <p:nvPr/>
        </p:nvSpPr>
        <p:spPr bwMode="auto">
          <a:xfrm>
            <a:off x="0"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a:p>
        </p:txBody>
      </p:sp>
      <p:graphicFrame>
        <p:nvGraphicFramePr>
          <p:cNvPr id="76806" name="Object 4"/>
          <p:cNvGraphicFramePr>
            <a:graphicFrameLocks noChangeAspect="1"/>
          </p:cNvGraphicFramePr>
          <p:nvPr/>
        </p:nvGraphicFramePr>
        <p:xfrm>
          <a:off x="914400" y="4114800"/>
          <a:ext cx="7086600" cy="2359025"/>
        </p:xfrm>
        <a:graphic>
          <a:graphicData uri="http://schemas.openxmlformats.org/presentationml/2006/ole">
            <mc:AlternateContent xmlns:mc="http://schemas.openxmlformats.org/markup-compatibility/2006">
              <mc:Choice xmlns:v="urn:schemas-microsoft-com:vml" Requires="v">
                <p:oleObj spid="_x0000_s76811" name="VISIO" r:id="rId3" imgW="4600440" imgH="1533600" progId="Visio.Drawing.6">
                  <p:embed/>
                </p:oleObj>
              </mc:Choice>
              <mc:Fallback>
                <p:oleObj name="VISIO" r:id="rId3" imgW="4600440" imgH="153360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114800"/>
                        <a:ext cx="7086600"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6807" name="Rectangle 7"/>
          <p:cNvSpPr>
            <a:spLocks noChangeArrowheads="1"/>
          </p:cNvSpPr>
          <p:nvPr/>
        </p:nvSpPr>
        <p:spPr bwMode="auto">
          <a:xfrm>
            <a:off x="0" y="3009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6808" name="Object 6"/>
          <p:cNvGraphicFramePr>
            <a:graphicFrameLocks noChangeAspect="1"/>
          </p:cNvGraphicFramePr>
          <p:nvPr/>
        </p:nvGraphicFramePr>
        <p:xfrm>
          <a:off x="1600200" y="1676400"/>
          <a:ext cx="5410200" cy="1209675"/>
        </p:xfrm>
        <a:graphic>
          <a:graphicData uri="http://schemas.openxmlformats.org/presentationml/2006/ole">
            <mc:AlternateContent xmlns:mc="http://schemas.openxmlformats.org/markup-compatibility/2006">
              <mc:Choice xmlns:v="urn:schemas-microsoft-com:vml" Requires="v">
                <p:oleObj spid="_x0000_s76812" name="Equation" r:id="rId5" imgW="3746500" imgH="838200" progId="Equation.DSMT4">
                  <p:embed/>
                </p:oleObj>
              </mc:Choice>
              <mc:Fallback>
                <p:oleObj name="Equation" r:id="rId5" imgW="3746500" imgH="8382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1676400"/>
                        <a:ext cx="54102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680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6810" name="Object 8"/>
          <p:cNvGraphicFramePr>
            <a:graphicFrameLocks noChangeAspect="1"/>
          </p:cNvGraphicFramePr>
          <p:nvPr/>
        </p:nvGraphicFramePr>
        <p:xfrm>
          <a:off x="1600200" y="3124200"/>
          <a:ext cx="2514600" cy="755650"/>
        </p:xfrm>
        <a:graphic>
          <a:graphicData uri="http://schemas.openxmlformats.org/presentationml/2006/ole">
            <mc:AlternateContent xmlns:mc="http://schemas.openxmlformats.org/markup-compatibility/2006">
              <mc:Choice xmlns:v="urn:schemas-microsoft-com:vml" Requires="v">
                <p:oleObj spid="_x0000_s76813" name="Equation" r:id="rId7" imgW="1447800" imgH="431800" progId="Equation.DSMT4">
                  <p:embed/>
                </p:oleObj>
              </mc:Choice>
              <mc:Fallback>
                <p:oleObj name="Equation" r:id="rId7" imgW="1447800" imgH="4318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3124200"/>
                        <a:ext cx="25146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Digital Control</a:t>
            </a:r>
          </a:p>
        </p:txBody>
      </p:sp>
      <p:sp>
        <p:nvSpPr>
          <p:cNvPr id="77828" name="Rectangle 3"/>
          <p:cNvSpPr>
            <a:spLocks noGrp="1" noChangeArrowheads="1"/>
          </p:cNvSpPr>
          <p:nvPr>
            <p:ph type="body" idx="1"/>
          </p:nvPr>
        </p:nvSpPr>
        <p:spPr>
          <a:xfrm>
            <a:off x="457200" y="1752600"/>
            <a:ext cx="8229600" cy="4411663"/>
          </a:xfrm>
        </p:spPr>
        <p:txBody>
          <a:bodyPr/>
          <a:lstStyle/>
          <a:p>
            <a:pPr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 </a:t>
            </a:r>
          </a:p>
        </p:txBody>
      </p:sp>
      <p:sp>
        <p:nvSpPr>
          <p:cNvPr id="7782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7830" name="Object 4"/>
          <p:cNvGraphicFramePr>
            <a:graphicFrameLocks noChangeAspect="1"/>
          </p:cNvGraphicFramePr>
          <p:nvPr/>
        </p:nvGraphicFramePr>
        <p:xfrm>
          <a:off x="381000" y="2057400"/>
          <a:ext cx="7924800" cy="3608388"/>
        </p:xfrm>
        <a:graphic>
          <a:graphicData uri="http://schemas.openxmlformats.org/presentationml/2006/ole">
            <mc:AlternateContent xmlns:mc="http://schemas.openxmlformats.org/markup-compatibility/2006">
              <mc:Choice xmlns:v="urn:schemas-microsoft-com:vml" Requires="v">
                <p:oleObj spid="_x0000_s77831" name="VISIO" r:id="rId3" imgW="4600440" imgH="2095560" progId="Visio.Drawing.6">
                  <p:embed/>
                </p:oleObj>
              </mc:Choice>
              <mc:Fallback>
                <p:oleObj name="VISIO" r:id="rId3" imgW="4600440" imgH="209556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57400"/>
                        <a:ext cx="7924800" cy="360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Cont.</a:t>
            </a:r>
          </a:p>
        </p:txBody>
      </p:sp>
      <p:sp>
        <p:nvSpPr>
          <p:cNvPr id="78852" name="Rectangle 3"/>
          <p:cNvSpPr>
            <a:spLocks noGrp="1" noChangeArrowheads="1"/>
          </p:cNvSpPr>
          <p:nvPr>
            <p:ph type="body" idx="1"/>
          </p:nvPr>
        </p:nvSpPr>
        <p:spPr>
          <a:xfrm>
            <a:off x="457200" y="1752600"/>
            <a:ext cx="8229600" cy="441166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Signals are discrete because they are sampled and held.</a:t>
            </a:r>
          </a:p>
          <a:p>
            <a:pPr eaLnBrk="1" hangingPunct="1"/>
            <a:r>
              <a:rPr lang="en-US" altLang="en-US" sz="2400" smtClean="0">
                <a:latin typeface="Times New Roman" panose="02020603050405020304" pitchFamily="18" charset="0"/>
                <a:cs typeface="Times New Roman" panose="02020603050405020304" pitchFamily="18" charset="0"/>
              </a:rPr>
              <a:t>The signal is represented by finite difference.</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r>
              <a:rPr lang="en-US" altLang="en-US" sz="2400" i="1" smtClean="0">
                <a:latin typeface="Times New Roman" panose="02020603050405020304" pitchFamily="18" charset="0"/>
                <a:cs typeface="Times New Roman" panose="02020603050405020304" pitchFamily="18" charset="0"/>
              </a:rPr>
              <a:t>Z</a:t>
            </a:r>
            <a:r>
              <a:rPr lang="en-US" altLang="en-US" sz="2400" smtClean="0">
                <a:latin typeface="Times New Roman" panose="02020603050405020304" pitchFamily="18" charset="0"/>
                <a:cs typeface="Times New Roman" panose="02020603050405020304" pitchFamily="18" charset="0"/>
              </a:rPr>
              <a:t>-transform is used to convert to digital domain.</a:t>
            </a:r>
            <a:endParaRPr lang="en-US" altLang="en-US" sz="2400" i="1" smtClean="0">
              <a:latin typeface="Times New Roman" panose="02020603050405020304" pitchFamily="18" charset="0"/>
              <a:cs typeface="Times New Roman" panose="02020603050405020304" pitchFamily="18" charset="0"/>
            </a:endParaRPr>
          </a:p>
        </p:txBody>
      </p:sp>
      <p:sp>
        <p:nvSpPr>
          <p:cNvPr id="78853" name="Rectangle 5"/>
          <p:cNvSpPr>
            <a:spLocks noChangeArrowheads="1"/>
          </p:cNvSpPr>
          <p:nvPr/>
        </p:nvSpPr>
        <p:spPr bwMode="auto">
          <a:xfrm>
            <a:off x="0" y="3230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8854" name="Object 4"/>
          <p:cNvGraphicFramePr>
            <a:graphicFrameLocks noChangeAspect="1"/>
          </p:cNvGraphicFramePr>
          <p:nvPr/>
        </p:nvGraphicFramePr>
        <p:xfrm>
          <a:off x="1219200" y="2743200"/>
          <a:ext cx="2667000" cy="701675"/>
        </p:xfrm>
        <a:graphic>
          <a:graphicData uri="http://schemas.openxmlformats.org/presentationml/2006/ole">
            <mc:AlternateContent xmlns:mc="http://schemas.openxmlformats.org/markup-compatibility/2006">
              <mc:Choice xmlns:v="urn:schemas-microsoft-com:vml" Requires="v">
                <p:oleObj spid="_x0000_s78859" name="Equation" r:id="rId3" imgW="1511300" imgH="393700" progId="Equation.DSMT4">
                  <p:embed/>
                </p:oleObj>
              </mc:Choice>
              <mc:Fallback>
                <p:oleObj name="Equation" r:id="rId3" imgW="1511300" imgH="393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743200"/>
                        <a:ext cx="2667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8855" name="Rectangle 7"/>
          <p:cNvSpPr>
            <a:spLocks noChangeArrowheads="1"/>
          </p:cNvSpPr>
          <p:nvPr/>
        </p:nvSpPr>
        <p:spPr bwMode="auto">
          <a:xfrm>
            <a:off x="0" y="3211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8856" name="Object 6"/>
          <p:cNvGraphicFramePr>
            <a:graphicFrameLocks noChangeAspect="1"/>
          </p:cNvGraphicFramePr>
          <p:nvPr/>
        </p:nvGraphicFramePr>
        <p:xfrm>
          <a:off x="1066800" y="4038600"/>
          <a:ext cx="2133600" cy="771525"/>
        </p:xfrm>
        <a:graphic>
          <a:graphicData uri="http://schemas.openxmlformats.org/presentationml/2006/ole">
            <mc:AlternateContent xmlns:mc="http://schemas.openxmlformats.org/markup-compatibility/2006">
              <mc:Choice xmlns:v="urn:schemas-microsoft-com:vml" Requires="v">
                <p:oleObj spid="_x0000_s78860" name="Equation" r:id="rId5" imgW="1206500" imgH="431800" progId="Equation.DSMT4">
                  <p:embed/>
                </p:oleObj>
              </mc:Choice>
              <mc:Fallback>
                <p:oleObj name="Equation" r:id="rId5" imgW="1206500" imgH="4318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4038600"/>
                        <a:ext cx="21336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8857" name="Rectangle 9"/>
          <p:cNvSpPr>
            <a:spLocks noChangeArrowheads="1"/>
          </p:cNvSpPr>
          <p:nvPr/>
        </p:nvSpPr>
        <p:spPr bwMode="auto">
          <a:xfrm>
            <a:off x="0" y="3303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8858" name="Object 8"/>
          <p:cNvGraphicFramePr>
            <a:graphicFrameLocks noChangeAspect="1"/>
          </p:cNvGraphicFramePr>
          <p:nvPr/>
        </p:nvGraphicFramePr>
        <p:xfrm>
          <a:off x="1143000" y="5029200"/>
          <a:ext cx="2667000" cy="482600"/>
        </p:xfrm>
        <a:graphic>
          <a:graphicData uri="http://schemas.openxmlformats.org/presentationml/2006/ole">
            <mc:AlternateContent xmlns:mc="http://schemas.openxmlformats.org/markup-compatibility/2006">
              <mc:Choice xmlns:v="urn:schemas-microsoft-com:vml" Requires="v">
                <p:oleObj spid="_x0000_s78861" name="Equation" r:id="rId7" imgW="1384300" imgH="254000" progId="Equation.DSMT4">
                  <p:embed/>
                </p:oleObj>
              </mc:Choice>
              <mc:Fallback>
                <p:oleObj name="Equation" r:id="rId7" imgW="1384300" imgH="2540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5029200"/>
                        <a:ext cx="26670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2"/>
          <p:cNvSpPr>
            <a:spLocks noGrp="1" noChangeArrowheads="1"/>
          </p:cNvSpPr>
          <p:nvPr>
            <p:ph type="body" idx="1"/>
          </p:nvPr>
        </p:nvSpPr>
        <p:spPr>
          <a:xfrm>
            <a:off x="990600" y="1219200"/>
            <a:ext cx="7772400" cy="4684713"/>
          </a:xfrm>
        </p:spPr>
        <p:txBody>
          <a:bodyPr/>
          <a:lstStyle/>
          <a:p>
            <a:pPr eaLnBrk="1" hangingPunct="1"/>
            <a:r>
              <a:rPr lang="en-US" altLang="en-US" sz="2200" smtClean="0">
                <a:latin typeface="Times New Roman" panose="02020603050405020304" pitchFamily="18" charset="0"/>
                <a:cs typeface="Times New Roman" panose="02020603050405020304" pitchFamily="18" charset="0"/>
              </a:rPr>
              <a:t>Figure shows a simplified control system for a robot.</a:t>
            </a:r>
          </a:p>
          <a:p>
            <a:pPr eaLnBrk="1" hangingPunct="1"/>
            <a:r>
              <a:rPr lang="en-US" altLang="en-US" sz="2200" smtClean="0">
                <a:latin typeface="Times New Roman" panose="02020603050405020304" pitchFamily="18" charset="0"/>
                <a:cs typeface="Times New Roman" panose="02020603050405020304" pitchFamily="18" charset="0"/>
              </a:rPr>
              <a:t>Joint values from kinematic, dynamic, and trajectory analyses are sent to the controller.</a:t>
            </a:r>
          </a:p>
          <a:p>
            <a:pPr eaLnBrk="1" hangingPunct="1"/>
            <a:r>
              <a:rPr lang="en-US" altLang="en-US" sz="2200" smtClean="0">
                <a:latin typeface="Times New Roman" panose="02020603050405020304" pitchFamily="18" charset="0"/>
                <a:cs typeface="Times New Roman" panose="02020603050405020304" pitchFamily="18" charset="0"/>
              </a:rPr>
              <a:t>In turn, controller applies actuating signals to the actuators to run the joints.</a:t>
            </a:r>
          </a:p>
          <a:p>
            <a:pPr eaLnBrk="1" hangingPunct="1"/>
            <a:r>
              <a:rPr lang="en-US" altLang="en-US" sz="2200" smtClean="0">
                <a:latin typeface="Times New Roman" panose="02020603050405020304" pitchFamily="18" charset="0"/>
                <a:cs typeface="Times New Roman" panose="02020603050405020304" pitchFamily="18" charset="0"/>
              </a:rPr>
              <a:t>Sensors measure the outputs and feed the signals back to the controller.</a:t>
            </a:r>
          </a:p>
          <a:p>
            <a:pPr eaLnBrk="1" hangingPunct="1"/>
            <a:r>
              <a:rPr lang="en-US" altLang="en-US" sz="2200" smtClean="0">
                <a:latin typeface="Times New Roman" panose="02020603050405020304" pitchFamily="18" charset="0"/>
                <a:cs typeface="Times New Roman" panose="02020603050405020304" pitchFamily="18" charset="0"/>
              </a:rPr>
              <a:t>Controller controls the actuating signals accordingly. </a:t>
            </a:r>
          </a:p>
        </p:txBody>
      </p:sp>
      <p:sp>
        <p:nvSpPr>
          <p:cNvPr id="79876"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a:t>
            </a:r>
          </a:p>
        </p:txBody>
      </p:sp>
      <p:sp>
        <p:nvSpPr>
          <p:cNvPr id="7987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9878" name="Object 4"/>
          <p:cNvGraphicFramePr>
            <a:graphicFrameLocks noChangeAspect="1"/>
          </p:cNvGraphicFramePr>
          <p:nvPr/>
        </p:nvGraphicFramePr>
        <p:xfrm>
          <a:off x="1524000" y="4267200"/>
          <a:ext cx="6553200" cy="1981200"/>
        </p:xfrm>
        <a:graphic>
          <a:graphicData uri="http://schemas.openxmlformats.org/presentationml/2006/ole">
            <mc:AlternateContent xmlns:mc="http://schemas.openxmlformats.org/markup-compatibility/2006">
              <mc:Choice xmlns:v="urn:schemas-microsoft-com:vml" Requires="v">
                <p:oleObj spid="_x0000_s79879" name="VISIO" r:id="rId3" imgW="4600440" imgH="1533600" progId="Visio.Drawing.6">
                  <p:embed/>
                </p:oleObj>
              </mc:Choice>
              <mc:Fallback>
                <p:oleObj name="VISIO" r:id="rId3" imgW="4600440" imgH="153360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267200"/>
                        <a:ext cx="6553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multi-axis robot has multiple inputs and multiple outputs for each joint.</a:t>
            </a:r>
          </a:p>
          <a:p>
            <a:pPr eaLnBrk="1" hangingPunct="1"/>
            <a:r>
              <a:rPr lang="en-US" altLang="en-US" sz="2400" smtClean="0">
                <a:latin typeface="Times New Roman" panose="02020603050405020304" pitchFamily="18" charset="0"/>
                <a:cs typeface="Times New Roman" panose="02020603050405020304" pitchFamily="18" charset="0"/>
              </a:rPr>
              <a:t>In most robots, each axis is controlled individually (called </a:t>
            </a:r>
            <a:r>
              <a:rPr lang="en-US" altLang="en-US" sz="2400" i="1" smtClean="0">
                <a:latin typeface="Times New Roman" panose="02020603050405020304" pitchFamily="18" charset="0"/>
                <a:cs typeface="Times New Roman" panose="02020603050405020304" pitchFamily="18" charset="0"/>
              </a:rPr>
              <a:t>independent joint control</a:t>
            </a:r>
            <a:r>
              <a:rPr lang="en-US" altLang="en-US" sz="2400" smtClean="0">
                <a:latin typeface="Times New Roman" panose="02020603050405020304" pitchFamily="18" charset="0"/>
                <a:cs typeface="Times New Roman" panose="02020603050405020304" pitchFamily="18" charset="0"/>
              </a:rPr>
              <a:t>) as a single-input, single-output unit. </a:t>
            </a:r>
          </a:p>
          <a:p>
            <a:pPr eaLnBrk="1" hangingPunct="1"/>
            <a:r>
              <a:rPr lang="en-US" altLang="en-US" sz="2400" smtClean="0">
                <a:latin typeface="Times New Roman" panose="02020603050405020304" pitchFamily="18" charset="0"/>
                <a:cs typeface="Times New Roman" panose="02020603050405020304" pitchFamily="18" charset="0"/>
              </a:rPr>
              <a:t>The coupling effects from other joints are usually treated as disturbances.</a:t>
            </a:r>
          </a:p>
        </p:txBody>
      </p:sp>
      <p:sp>
        <p:nvSpPr>
          <p:cNvPr id="8090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typical motor model is shown.</a:t>
            </a:r>
          </a:p>
          <a:p>
            <a:pPr eaLnBrk="1" hangingPunct="1"/>
            <a:r>
              <a:rPr lang="en-US" altLang="en-US" sz="2400" smtClean="0">
                <a:latin typeface="Times New Roman" panose="02020603050405020304" pitchFamily="18" charset="0"/>
                <a:cs typeface="Times New Roman" panose="02020603050405020304" pitchFamily="18" charset="0"/>
              </a:rPr>
              <a:t>It contains both electrical and mechanical elements. </a:t>
            </a:r>
          </a:p>
          <a:p>
            <a:pPr eaLnBrk="1" hangingPunct="1"/>
            <a:r>
              <a:rPr lang="en-US" altLang="en-US" sz="2400" smtClean="0">
                <a:latin typeface="Times New Roman" panose="02020603050405020304" pitchFamily="18" charset="0"/>
                <a:cs typeface="Times New Roman" panose="02020603050405020304" pitchFamily="18" charset="0"/>
              </a:rPr>
              <a:t>These are coupled together through the back-emf torque-voltage.</a:t>
            </a:r>
          </a:p>
        </p:txBody>
      </p:sp>
      <p:sp>
        <p:nvSpPr>
          <p:cNvPr id="8192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sp>
        <p:nvSpPr>
          <p:cNvPr id="81925" name="Rectangle 6"/>
          <p:cNvSpPr>
            <a:spLocks noChangeArrowheads="1"/>
          </p:cNvSpPr>
          <p:nvPr/>
        </p:nvSpPr>
        <p:spPr bwMode="auto">
          <a:xfrm>
            <a:off x="0" y="2447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81926" name="Object 5"/>
          <p:cNvGraphicFramePr>
            <a:graphicFrameLocks noChangeAspect="1"/>
          </p:cNvGraphicFramePr>
          <p:nvPr/>
        </p:nvGraphicFramePr>
        <p:xfrm>
          <a:off x="685800" y="3276600"/>
          <a:ext cx="7696200" cy="2867025"/>
        </p:xfrm>
        <a:graphic>
          <a:graphicData uri="http://schemas.openxmlformats.org/presentationml/2006/ole">
            <mc:AlternateContent xmlns:mc="http://schemas.openxmlformats.org/markup-compatibility/2006">
              <mc:Choice xmlns:v="urn:schemas-microsoft-com:vml" Requires="v">
                <p:oleObj spid="_x0000_s81927" name="VISIO" r:id="rId3" imgW="5267160" imgH="1962000" progId="Visio.Drawing.6">
                  <p:embed/>
                </p:oleObj>
              </mc:Choice>
              <mc:Fallback>
                <p:oleObj name="VISIO" r:id="rId3" imgW="5267160" imgH="1962000"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276600"/>
                        <a:ext cx="7696200" cy="286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graphicFrame>
        <p:nvGraphicFramePr>
          <p:cNvPr id="82948" name="Object 7"/>
          <p:cNvGraphicFramePr>
            <a:graphicFrameLocks noChangeAspect="1"/>
          </p:cNvGraphicFramePr>
          <p:nvPr>
            <p:ph idx="1"/>
          </p:nvPr>
        </p:nvGraphicFramePr>
        <p:xfrm>
          <a:off x="768350" y="1751013"/>
          <a:ext cx="9426575" cy="5106987"/>
        </p:xfrm>
        <a:graphic>
          <a:graphicData uri="http://schemas.openxmlformats.org/presentationml/2006/ole">
            <mc:AlternateContent xmlns:mc="http://schemas.openxmlformats.org/markup-compatibility/2006">
              <mc:Choice xmlns:v="urn:schemas-microsoft-com:vml" Requires="v">
                <p:oleObj spid="_x0000_s82949" name="Document" r:id="rId3" imgW="5522416" imgH="2996161" progId="Word.Document.8">
                  <p:embed/>
                </p:oleObj>
              </mc:Choice>
              <mc:Fallback>
                <p:oleObj name="Document" r:id="rId3" imgW="5522416" imgH="2996161" progId="Word.Documen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50" y="1751013"/>
                        <a:ext cx="9426575" cy="5106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graphicFrame>
        <p:nvGraphicFramePr>
          <p:cNvPr id="83972" name="Object 2"/>
          <p:cNvGraphicFramePr>
            <a:graphicFrameLocks noChangeAspect="1"/>
          </p:cNvGraphicFramePr>
          <p:nvPr>
            <p:ph idx="1"/>
          </p:nvPr>
        </p:nvGraphicFramePr>
        <p:xfrm>
          <a:off x="685800" y="2362200"/>
          <a:ext cx="8839200" cy="3248025"/>
        </p:xfrm>
        <a:graphic>
          <a:graphicData uri="http://schemas.openxmlformats.org/presentationml/2006/ole">
            <mc:AlternateContent xmlns:mc="http://schemas.openxmlformats.org/markup-compatibility/2006">
              <mc:Choice xmlns:v="urn:schemas-microsoft-com:vml" Requires="v">
                <p:oleObj spid="_x0000_s83973" name="Document" r:id="rId3" imgW="5500477" imgH="2020896" progId="Word.Document.8">
                  <p:embed/>
                </p:oleObj>
              </mc:Choice>
              <mc:Fallback>
                <p:oleObj name="Document" r:id="rId3" imgW="5500477" imgH="2020896"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362200"/>
                        <a:ext cx="8839200" cy="324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graphicFrame>
        <p:nvGraphicFramePr>
          <p:cNvPr id="84996" name="Object 2"/>
          <p:cNvGraphicFramePr>
            <a:graphicFrameLocks noChangeAspect="1"/>
          </p:cNvGraphicFramePr>
          <p:nvPr>
            <p:ph idx="1"/>
          </p:nvPr>
        </p:nvGraphicFramePr>
        <p:xfrm>
          <a:off x="619125" y="2133600"/>
          <a:ext cx="8934450" cy="3533775"/>
        </p:xfrm>
        <a:graphic>
          <a:graphicData uri="http://schemas.openxmlformats.org/presentationml/2006/ole">
            <mc:AlternateContent xmlns:mc="http://schemas.openxmlformats.org/markup-compatibility/2006">
              <mc:Choice xmlns:v="urn:schemas-microsoft-com:vml" Requires="v">
                <p:oleObj spid="_x0000_s84997" name="Document" r:id="rId3" imgW="5522416" imgH="2183723" progId="Word.Document.8">
                  <p:embed/>
                </p:oleObj>
              </mc:Choice>
              <mc:Fallback>
                <p:oleObj name="Document" r:id="rId3" imgW="5522416" imgH="2183723"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2133600"/>
                        <a:ext cx="8934450" cy="3533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019" name="Object 2"/>
          <p:cNvGraphicFramePr>
            <a:graphicFrameLocks noChangeAspect="1"/>
          </p:cNvGraphicFramePr>
          <p:nvPr>
            <p:ph idx="1"/>
          </p:nvPr>
        </p:nvGraphicFramePr>
        <p:xfrm>
          <a:off x="715963" y="1447800"/>
          <a:ext cx="8421687" cy="4754563"/>
        </p:xfrm>
        <a:graphic>
          <a:graphicData uri="http://schemas.openxmlformats.org/presentationml/2006/ole">
            <mc:AlternateContent xmlns:mc="http://schemas.openxmlformats.org/markup-compatibility/2006">
              <mc:Choice xmlns:v="urn:schemas-microsoft-com:vml" Requires="v">
                <p:oleObj spid="_x0000_s86021" name="Document" r:id="rId3" imgW="5522416" imgH="3117178" progId="Word.Document.8">
                  <p:embed/>
                </p:oleObj>
              </mc:Choice>
              <mc:Fallback>
                <p:oleObj name="Document" r:id="rId3" imgW="5522416" imgH="3117178"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963" y="1447800"/>
                        <a:ext cx="8421687" cy="475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6020" name="Rectangle 6"/>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Laplace Transform</a:t>
            </a:r>
          </a:p>
        </p:txBody>
      </p:sp>
      <p:sp>
        <p:nvSpPr>
          <p:cNvPr id="13316" name="Rectangle 3"/>
          <p:cNvSpPr>
            <a:spLocks noGrp="1" noChangeArrowheads="1"/>
          </p:cNvSpPr>
          <p:nvPr>
            <p:ph type="body" idx="1"/>
          </p:nvPr>
        </p:nvSpPr>
        <p:spPr>
          <a:xfrm>
            <a:off x="1219200"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Replaces time domain </a:t>
            </a:r>
            <a:r>
              <a:rPr lang="en-US" altLang="en-US" sz="2400" i="1" smtClean="0">
                <a:latin typeface="Times New Roman" panose="02020603050405020304" pitchFamily="18" charset="0"/>
                <a:cs typeface="Times New Roman" panose="02020603050405020304" pitchFamily="18" charset="0"/>
              </a:rPr>
              <a:t>f(t)</a:t>
            </a:r>
            <a:r>
              <a:rPr lang="en-US" altLang="en-US" sz="2400" smtClean="0">
                <a:latin typeface="Times New Roman" panose="02020603050405020304" pitchFamily="18" charset="0"/>
                <a:cs typeface="Times New Roman" panose="02020603050405020304" pitchFamily="18" charset="0"/>
              </a:rPr>
              <a:t> to Laplace domain </a:t>
            </a:r>
            <a:r>
              <a:rPr lang="en-US" altLang="en-US" sz="2400" i="1" smtClean="0">
                <a:latin typeface="Times New Roman" panose="02020603050405020304" pitchFamily="18" charset="0"/>
                <a:cs typeface="Times New Roman" panose="02020603050405020304" pitchFamily="18" charset="0"/>
              </a:rPr>
              <a:t>F(s</a:t>
            </a:r>
            <a:r>
              <a:rPr lang="en-US" altLang="en-US" sz="2400" smtClean="0">
                <a:latin typeface="Times New Roman" panose="02020603050405020304" pitchFamily="18" charset="0"/>
                <a:cs typeface="Times New Roman" panose="02020603050405020304" pitchFamily="18" charset="0"/>
              </a:rPr>
              <a:t>).</a:t>
            </a:r>
          </a:p>
          <a:p>
            <a:pPr eaLnBrk="1" hangingPunct="1"/>
            <a:r>
              <a:rPr lang="en-US" altLang="en-US" sz="2400" smtClean="0">
                <a:latin typeface="Times New Roman" panose="02020603050405020304" pitchFamily="18" charset="0"/>
                <a:cs typeface="Times New Roman" panose="02020603050405020304" pitchFamily="18" charset="0"/>
              </a:rPr>
              <a:t>Converts a differential equation to an algebraic equation</a:t>
            </a:r>
          </a:p>
          <a:p>
            <a:pPr eaLnBrk="1" hangingPunct="1"/>
            <a:r>
              <a:rPr lang="en-US" altLang="en-US" sz="2400" smtClean="0">
                <a:latin typeface="Times New Roman" panose="02020603050405020304" pitchFamily="18" charset="0"/>
                <a:cs typeface="Times New Roman" panose="02020603050405020304" pitchFamily="18" charset="0"/>
              </a:rPr>
              <a:t>Laplace transform is: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    where</a:t>
            </a:r>
          </a:p>
          <a:p>
            <a:pPr eaLnBrk="1" hangingPunct="1">
              <a:buFont typeface="Wingdings" panose="05000000000000000000" pitchFamily="2" charset="2"/>
              <a:buNone/>
            </a:pPr>
            <a:endParaRPr lang="en-US" altLang="en-US" sz="2400" smtClean="0">
              <a:latin typeface="Times New Roman" panose="02020603050405020304" pitchFamily="18" charset="0"/>
              <a:cs typeface="Times New Roman" panose="02020603050405020304" pitchFamily="18" charset="0"/>
            </a:endParaRPr>
          </a:p>
        </p:txBody>
      </p:sp>
      <p:sp>
        <p:nvSpPr>
          <p:cNvPr id="1331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18" name="Object 4"/>
          <p:cNvGraphicFramePr>
            <a:graphicFrameLocks noChangeAspect="1"/>
          </p:cNvGraphicFramePr>
          <p:nvPr/>
        </p:nvGraphicFramePr>
        <p:xfrm>
          <a:off x="1219200" y="3352800"/>
          <a:ext cx="7010400" cy="806450"/>
        </p:xfrm>
        <a:graphic>
          <a:graphicData uri="http://schemas.openxmlformats.org/presentationml/2006/ole">
            <mc:AlternateContent xmlns:mc="http://schemas.openxmlformats.org/markup-compatibility/2006">
              <mc:Choice xmlns:v="urn:schemas-microsoft-com:vml" Requires="v">
                <p:oleObj spid="_x0000_s13321" name="Equation" r:id="rId3" imgW="2895600" imgH="330200" progId="Equation.DSMT4">
                  <p:embed/>
                </p:oleObj>
              </mc:Choice>
              <mc:Fallback>
                <p:oleObj name="Equation" r:id="rId3" imgW="2895600" imgH="330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352800"/>
                        <a:ext cx="70104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20" name="Object 6"/>
          <p:cNvGraphicFramePr>
            <a:graphicFrameLocks noChangeAspect="1"/>
          </p:cNvGraphicFramePr>
          <p:nvPr/>
        </p:nvGraphicFramePr>
        <p:xfrm>
          <a:off x="1752600" y="5029200"/>
          <a:ext cx="1981200" cy="550863"/>
        </p:xfrm>
        <a:graphic>
          <a:graphicData uri="http://schemas.openxmlformats.org/presentationml/2006/ole">
            <mc:AlternateContent xmlns:mc="http://schemas.openxmlformats.org/markup-compatibility/2006">
              <mc:Choice xmlns:v="urn:schemas-microsoft-com:vml" Requires="v">
                <p:oleObj spid="_x0000_s13322" name="Equation" r:id="rId5" imgW="685800" imgH="190500" progId="Equation.DSMT4">
                  <p:embed/>
                </p:oleObj>
              </mc:Choice>
              <mc:Fallback>
                <p:oleObj name="Equation" r:id="rId5" imgW="685800" imgH="1905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5029200"/>
                        <a:ext cx="198120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graphicFrame>
        <p:nvGraphicFramePr>
          <p:cNvPr id="87044" name="Object 7"/>
          <p:cNvGraphicFramePr>
            <a:graphicFrameLocks noChangeAspect="1"/>
          </p:cNvGraphicFramePr>
          <p:nvPr>
            <p:ph idx="1"/>
          </p:nvPr>
        </p:nvGraphicFramePr>
        <p:xfrm>
          <a:off x="625475" y="1719263"/>
          <a:ext cx="8289925" cy="4633912"/>
        </p:xfrm>
        <a:graphic>
          <a:graphicData uri="http://schemas.openxmlformats.org/presentationml/2006/ole">
            <mc:AlternateContent xmlns:mc="http://schemas.openxmlformats.org/markup-compatibility/2006">
              <mc:Choice xmlns:v="urn:schemas-microsoft-com:vml" Requires="v">
                <p:oleObj spid="_x0000_s87047" name="Document" r:id="rId3" imgW="5500477" imgH="3074821" progId="Word.Document.8">
                  <p:embed/>
                </p:oleObj>
              </mc:Choice>
              <mc:Fallback>
                <p:oleObj name="Document" r:id="rId3" imgW="5500477" imgH="3074821" progId="Word.Document.8">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475" y="1719263"/>
                        <a:ext cx="8289925" cy="46339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7045" name="Rectangle 9"/>
          <p:cNvSpPr>
            <a:spLocks noChangeArrowheads="1"/>
          </p:cNvSpPr>
          <p:nvPr/>
        </p:nvSpPr>
        <p:spPr bwMode="auto">
          <a:xfrm>
            <a:off x="0" y="2790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87046" name="Object 8"/>
          <p:cNvGraphicFramePr>
            <a:graphicFrameLocks noChangeAspect="1"/>
          </p:cNvGraphicFramePr>
          <p:nvPr/>
        </p:nvGraphicFramePr>
        <p:xfrm>
          <a:off x="4495800" y="3200400"/>
          <a:ext cx="5438775" cy="1508125"/>
        </p:xfrm>
        <a:graphic>
          <a:graphicData uri="http://schemas.openxmlformats.org/presentationml/2006/ole">
            <mc:AlternateContent xmlns:mc="http://schemas.openxmlformats.org/markup-compatibility/2006">
              <mc:Choice xmlns:v="urn:schemas-microsoft-com:vml" Requires="v">
                <p:oleObj spid="_x0000_s87048" name="VISIO" r:id="rId5" imgW="4600440" imgH="1276200" progId="Visio.Drawing.6">
                  <p:embed/>
                </p:oleObj>
              </mc:Choice>
              <mc:Fallback>
                <p:oleObj name="VISIO" r:id="rId5" imgW="4600440" imgH="1276200" progId="Visio.Drawing.6">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3200400"/>
                        <a:ext cx="5438775"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Electro-Mechanical Systems Dynamics: Robot Actuation and Control: Cont.</a:t>
            </a:r>
          </a:p>
        </p:txBody>
      </p:sp>
      <p:graphicFrame>
        <p:nvGraphicFramePr>
          <p:cNvPr id="88068" name="Object 2"/>
          <p:cNvGraphicFramePr>
            <a:graphicFrameLocks noChangeAspect="1"/>
          </p:cNvGraphicFramePr>
          <p:nvPr>
            <p:ph idx="1"/>
          </p:nvPr>
        </p:nvGraphicFramePr>
        <p:xfrm>
          <a:off x="468313" y="1447800"/>
          <a:ext cx="8664575" cy="5006975"/>
        </p:xfrm>
        <a:graphic>
          <a:graphicData uri="http://schemas.openxmlformats.org/presentationml/2006/ole">
            <mc:AlternateContent xmlns:mc="http://schemas.openxmlformats.org/markup-compatibility/2006">
              <mc:Choice xmlns:v="urn:schemas-microsoft-com:vml" Requires="v">
                <p:oleObj spid="_x0000_s88069" name="Document" r:id="rId3" imgW="5505100" imgH="3180757" progId="Word.Document.8">
                  <p:embed/>
                </p:oleObj>
              </mc:Choice>
              <mc:Fallback>
                <p:oleObj name="Document" r:id="rId3" imgW="5505100" imgH="3180757"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447800"/>
                        <a:ext cx="8664575" cy="5006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Laplace Transform: Cont.</a:t>
            </a:r>
          </a:p>
        </p:txBody>
      </p:sp>
      <p:sp>
        <p:nvSpPr>
          <p:cNvPr id="1434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Conversion equations may be derived mathematically.</a:t>
            </a:r>
          </a:p>
          <a:p>
            <a:pPr eaLnBrk="1" hangingPunct="1"/>
            <a:r>
              <a:rPr lang="en-US" altLang="en-US" sz="2400" smtClean="0">
                <a:latin typeface="Times New Roman" panose="02020603050405020304" pitchFamily="18" charset="0"/>
                <a:cs typeface="Times New Roman" panose="02020603050405020304" pitchFamily="18" charset="0"/>
              </a:rPr>
              <a:t>In most cases, common transforms are tabulated in references and can be used directly.</a:t>
            </a:r>
          </a:p>
          <a:p>
            <a:pPr eaLnBrk="1" hangingPunct="1"/>
            <a:r>
              <a:rPr lang="en-US" altLang="en-US" sz="2400" smtClean="0">
                <a:latin typeface="Times New Roman" panose="02020603050405020304" pitchFamily="18" charset="0"/>
                <a:cs typeface="Times New Roman" panose="02020603050405020304" pitchFamily="18" charset="0"/>
              </a:rPr>
              <a:t>The following table is typical.</a:t>
            </a:r>
          </a:p>
          <a:p>
            <a:pPr eaLnBrk="1" hangingPunct="1"/>
            <a:r>
              <a:rPr lang="en-US" altLang="en-US" sz="2400" smtClean="0">
                <a:latin typeface="Times New Roman" panose="02020603050405020304" pitchFamily="18" charset="0"/>
                <a:cs typeface="Times New Roman" panose="02020603050405020304" pitchFamily="18" charset="0"/>
              </a:rPr>
              <a:t>Note how transforms of derivatives are formed by successively multiplications by an </a:t>
            </a:r>
            <a:r>
              <a:rPr lang="en-US" altLang="en-US" sz="2400" i="1" smtClean="0">
                <a:latin typeface="Times New Roman" panose="02020603050405020304" pitchFamily="18" charset="0"/>
                <a:cs typeface="Times New Roman" panose="02020603050405020304" pitchFamily="18" charset="0"/>
              </a:rPr>
              <a:t>s</a:t>
            </a:r>
            <a:r>
              <a:rPr lang="en-US" altLang="en-US" sz="2400" smtClean="0">
                <a:latin typeface="Times New Roman" panose="02020603050405020304" pitchFamily="18" charset="0"/>
                <a:cs typeface="Times New Roman" panose="02020603050405020304" pitchFamily="18" charset="0"/>
              </a:rPr>
              <a:t>.</a:t>
            </a:r>
          </a:p>
        </p:txBody>
      </p:sp>
    </p:spTree>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Network</Template>
  <TotalTime>684</TotalTime>
  <Words>1804</Words>
  <Application>Microsoft Office PowerPoint</Application>
  <PresentationFormat>On-screen Show (4:3)</PresentationFormat>
  <Paragraphs>268</Paragraphs>
  <Slides>81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81</vt:i4>
      </vt:variant>
    </vt:vector>
  </HeadingPairs>
  <TitlesOfParts>
    <vt:vector size="89" baseType="lpstr">
      <vt:lpstr>Arial</vt:lpstr>
      <vt:lpstr>Wingdings</vt:lpstr>
      <vt:lpstr>Times New Roman</vt:lpstr>
      <vt:lpstr>Symbol</vt:lpstr>
      <vt:lpstr>Network</vt:lpstr>
      <vt:lpstr>Microsoft Visio Drawing</vt:lpstr>
      <vt:lpstr>Microsoft Word Document</vt:lpstr>
      <vt:lpstr>MathType 5.0 Equation</vt:lpstr>
      <vt:lpstr>PowerPoint Presentation</vt:lpstr>
      <vt:lpstr>Introduction</vt:lpstr>
      <vt:lpstr>Basic Components and Terminology</vt:lpstr>
      <vt:lpstr>Basic Components and Terminology: Cont.</vt:lpstr>
      <vt:lpstr>Block Diagram</vt:lpstr>
      <vt:lpstr>System Dynamics</vt:lpstr>
      <vt:lpstr>Equivalent Systems</vt:lpstr>
      <vt:lpstr>Laplace Transform</vt:lpstr>
      <vt:lpstr>Laplace Transform: Cont.</vt:lpstr>
      <vt:lpstr>Laplace Transform: Cont.</vt:lpstr>
      <vt:lpstr>Laplace Transform: Cont.</vt:lpstr>
      <vt:lpstr>Final value Theorem</vt:lpstr>
      <vt:lpstr>Inverse Laplace Transform</vt:lpstr>
      <vt:lpstr>Inverse Laplace Transform: Cont.</vt:lpstr>
      <vt:lpstr>Partial Fraction Expansion: Distinct Poles</vt:lpstr>
      <vt:lpstr>Partial Fraction Expansion: Repeated poles</vt:lpstr>
      <vt:lpstr>Partial Fraction Expansion: Complex conjugate poles</vt:lpstr>
      <vt:lpstr>Transfer Function</vt:lpstr>
      <vt:lpstr>Transfer Function: Cont.</vt:lpstr>
      <vt:lpstr>Transfer Function: Cont.</vt:lpstr>
      <vt:lpstr>Transfer Function: Cont.</vt:lpstr>
      <vt:lpstr>Transfer Function: Cont.</vt:lpstr>
      <vt:lpstr>Block Diagram Algebra</vt:lpstr>
      <vt:lpstr>Block Diagram Algebra: Cont.</vt:lpstr>
      <vt:lpstr>Block Diagram Algebra: Cont.</vt:lpstr>
      <vt:lpstr>Characteristics of First-Order Transfer Functions</vt:lpstr>
      <vt:lpstr>Characteristics of First-Order Transfer Functions: Cont.</vt:lpstr>
      <vt:lpstr>Characteristics of First-Order Transfer Functions: Cont.</vt:lpstr>
      <vt:lpstr>Characteristics of First-Order Transfer Functions: Cont.</vt:lpstr>
      <vt:lpstr>Characteristics of Second-Order Transfer Functions</vt:lpstr>
      <vt:lpstr>Characteristics of Second-Order Transfer Functions: Cont.</vt:lpstr>
      <vt:lpstr>Characteristics of Second-Order Transfer Functions: Cont.</vt:lpstr>
      <vt:lpstr>Characteristics of Second-Order Transfer Functions: Cont.</vt:lpstr>
      <vt:lpstr>Characteristics of Second-Order Transfer Functions: Cont.</vt:lpstr>
      <vt:lpstr>Characteristics of Second-Order Transfer Functions: Cont.</vt:lpstr>
      <vt:lpstr>Characteristic Equation: Pole/Zero Mapping</vt:lpstr>
      <vt:lpstr>Characteristic Equation: Pole/Zero Mapping</vt:lpstr>
      <vt:lpstr>Characteristic Equation: Pole/Zero Mapping</vt:lpstr>
      <vt:lpstr>Characteristic Equation: Pole/Zero Mapping</vt:lpstr>
      <vt:lpstr>Characteristic Equation: Pole/Zero Mapping</vt:lpstr>
      <vt:lpstr>Steady-State Error</vt:lpstr>
      <vt:lpstr>Steady-State Error: Cont.</vt:lpstr>
      <vt:lpstr>Steady-State Error: Cont.</vt:lpstr>
      <vt:lpstr>Steady-State Error: Cont.</vt:lpstr>
      <vt:lpstr>Root Locus Method</vt:lpstr>
      <vt:lpstr>Root Locus Method: Cont.</vt:lpstr>
      <vt:lpstr>Root Locus Method: Cont.</vt:lpstr>
      <vt:lpstr>Root Locus Method: Cont.</vt:lpstr>
      <vt:lpstr>Root Locus Method: Cont.</vt:lpstr>
      <vt:lpstr>Root Locus Method: Cont.</vt:lpstr>
      <vt:lpstr>Root Locus Method: Cont.</vt:lpstr>
      <vt:lpstr>Root Locus Method: Cont.</vt:lpstr>
      <vt:lpstr>Root Locus Method: Cont.</vt:lpstr>
      <vt:lpstr>Proportional Controllers</vt:lpstr>
      <vt:lpstr>Proportional-plus-Integral Controllers</vt:lpstr>
      <vt:lpstr>Proportional-Plus-Integral Controllers: Cont.</vt:lpstr>
      <vt:lpstr>Proportional-Plus-Derivative Controllers</vt:lpstr>
      <vt:lpstr>Proportional-Plus-Derivative Controllers: Cont.</vt:lpstr>
      <vt:lpstr>Proportional-Integral-Derivative (PID) Controller </vt:lpstr>
      <vt:lpstr>Proportional-Integral-Derivative (PID) Controller: Cont.</vt:lpstr>
      <vt:lpstr>Lead and Lag Compensators</vt:lpstr>
      <vt:lpstr>Lag Compensators</vt:lpstr>
      <vt:lpstr>Lead Compensators</vt:lpstr>
      <vt:lpstr>Bode Diagram</vt:lpstr>
      <vt:lpstr>A Bode diagram</vt:lpstr>
      <vt:lpstr>Open-Loop vs. Closed-Loop</vt:lpstr>
      <vt:lpstr>Multiple-Input and Multiple-Output systems</vt:lpstr>
      <vt:lpstr>State-Space Control Methodology</vt:lpstr>
      <vt:lpstr>Cont.</vt:lpstr>
      <vt:lpstr>Example:</vt:lpstr>
      <vt:lpstr>Digital Control</vt:lpstr>
      <vt:lpstr>Cont.</vt:lpstr>
      <vt:lpstr>Electro-Mechanical Systems Dynamics: Robot Actuation and Control</vt:lpstr>
      <vt:lpstr>Electro-Mechanical Systems Dynamics: Robot Actuation and Control: Cont.</vt:lpstr>
      <vt:lpstr>Electro-Mechanical Systems Dynamics: Robot Actuation and Control: Cont.</vt:lpstr>
      <vt:lpstr>Electro-Mechanical Systems Dynamics: Robot Actuation and Control: Cont.</vt:lpstr>
      <vt:lpstr>Electro-Mechanical Systems Dynamics: Robot Actuation and Control: Cont.</vt:lpstr>
      <vt:lpstr>Electro-Mechanical Systems Dynamics: Robot Actuation and Control: Cont.</vt:lpstr>
      <vt:lpstr>Electro-Mechanical Systems Dynamics: Robot Actuation and Control: Cont.</vt:lpstr>
      <vt:lpstr>Electro-Mechanical Systems Dynamics: Robot Actuation and Control: Cont.</vt:lpstr>
      <vt:lpstr>Electro-Mechanical Systems Dynamics: Robot Actuation and Control: Cont.</vt:lpstr>
    </vt:vector>
  </TitlesOfParts>
  <Company>Cal Poly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 Services</dc:creator>
  <cp:lastModifiedBy>Tesfaye Meberate</cp:lastModifiedBy>
  <cp:revision>26</cp:revision>
  <dcterms:created xsi:type="dcterms:W3CDTF">2010-07-26T23:20:07Z</dcterms:created>
  <dcterms:modified xsi:type="dcterms:W3CDTF">2020-04-27T08:06:11Z</dcterms:modified>
</cp:coreProperties>
</file>