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6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96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91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2" r:id="rId37"/>
    <p:sldId id="293" r:id="rId38"/>
    <p:sldId id="297" r:id="rId39"/>
    <p:sldId id="298" r:id="rId40"/>
    <p:sldId id="299" r:id="rId41"/>
    <p:sldId id="301" r:id="rId42"/>
    <p:sldId id="303" r:id="rId43"/>
    <p:sldId id="304" r:id="rId44"/>
    <p:sldId id="305" r:id="rId45"/>
    <p:sldId id="306" r:id="rId46"/>
    <p:sldId id="307" r:id="rId47"/>
    <p:sldId id="308" r:id="rId48"/>
    <p:sldId id="309" r:id="rId49"/>
    <p:sldId id="302" r:id="rId50"/>
    <p:sldId id="310" r:id="rId51"/>
    <p:sldId id="311" r:id="rId52"/>
    <p:sldId id="312" r:id="rId53"/>
    <p:sldId id="313" r:id="rId54"/>
    <p:sldId id="314" r:id="rId55"/>
    <p:sldId id="315" r:id="rId56"/>
    <p:sldId id="316" r:id="rId57"/>
    <p:sldId id="317" r:id="rId58"/>
    <p:sldId id="318" r:id="rId5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11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2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image" Target="../media/image4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0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drawings/_rels/vmlDrawing3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0.wmf"/><Relationship Id="rId1" Type="http://schemas.openxmlformats.org/officeDocument/2006/relationships/image" Target="../media/image49.w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emf"/></Relationships>
</file>

<file path=ppt/drawings/_rels/vmlDrawing3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emf"/></Relationships>
</file>

<file path=ppt/drawings/_rels/vmlDrawing35.vml.rels><?xml version="1.0" encoding="UTF-8" standalone="yes"?>
<Relationships xmlns="http://schemas.openxmlformats.org/package/2006/relationships"><Relationship Id="rId2" Type="http://schemas.openxmlformats.org/officeDocument/2006/relationships/image" Target="../media/image68.wmf"/><Relationship Id="rId1" Type="http://schemas.openxmlformats.org/officeDocument/2006/relationships/image" Target="../media/image67.wmf"/></Relationships>
</file>

<file path=ppt/drawings/_rels/vmlDrawing36.vml.rels><?xml version="1.0" encoding="UTF-8" standalone="yes"?>
<Relationships xmlns="http://schemas.openxmlformats.org/package/2006/relationships"><Relationship Id="rId3" Type="http://schemas.openxmlformats.org/officeDocument/2006/relationships/image" Target="../media/image74.wmf"/><Relationship Id="rId2" Type="http://schemas.openxmlformats.org/officeDocument/2006/relationships/image" Target="../media/image73.wmf"/><Relationship Id="rId1" Type="http://schemas.openxmlformats.org/officeDocument/2006/relationships/image" Target="../media/image7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77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1177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77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48B72076-9D25-4E40-BA87-5346F9A7395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CD5D402-5EC7-4E9F-80C2-7792BBF27EE1}" type="slidenum">
              <a:rPr lang="en-US" altLang="en-US"/>
              <a:pPr/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anose="05000000000000000000" pitchFamily="2" charset="2"/>
              <a:buNone/>
              <a:defRPr sz="32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en-US"/>
              <a:t>Introduction to Robotics: Analysis, Control, Applications, Third Edition. Saeed B. Niku. © 2020 John Wiley &amp; Sons Ltd. Published 2020 by John Wiley &amp; Sons Ltd.</a:t>
            </a:r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B1A85E2-D016-4C08-ACEE-CEC0F1C1FF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557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Introduction to Robotics: Analysis, Control, Applications, Third Edition. Saeed B. Niku. © 2020 John Wiley &amp; Sons Ltd. Published 2020 by John Wiley &amp; Sons Ltd.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6DCCC4-C0D8-43EA-AC32-F176267B0FA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2590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Introduction to Robotics: Analysis, Control, Applications, Third Edition. Saeed B. Niku. © 2020 John Wiley &amp; Sons Ltd. Published 2020 by John Wiley &amp; Sons Ltd.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1B14E2-8ADB-4B7E-858F-44C6362ACA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8227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Introduction to Robotics: Analysis, Control, Applications, Third Edition. Saeed B. Niku. © 2020 John Wiley &amp; Sons Ltd. Published 2020 by John Wiley &amp; Sons Ltd.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97FF3D-E552-46EC-9138-C8CCF7D2CA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2712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Introduction to Robotics: Analysis, Control, Applications, Third Edition. Saeed B. Niku. © 2020 John Wiley &amp; Sons Ltd. Published 2020 by John Wiley &amp; Sons Ltd.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95CB9-CACD-4F2C-B39B-498DDDF25E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9019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Introduction to Robotics: Analysis, Control, Applications, Third Edition. Saeed B. Niku. © 2020 John Wiley &amp; Sons Ltd. Published 2020 by John Wiley &amp; Sons Ltd.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08AE2-871C-4ADF-856F-1BE0111AF88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1853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Introduction to Robotics: Analysis, Control, Applications, Third Edition. Saeed B. Niku. © 2020 John Wiley &amp; Sons Ltd. Published 2020 by John Wiley &amp; Sons Ltd.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912985-61B6-4252-A22A-10FB0B018A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9210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Introduction to Robotics: Analysis, Control, Applications, Third Edition. Saeed B. Niku. © 2020 John Wiley &amp; Sons Ltd. Published 2020 by John Wiley &amp; Sons Ltd.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52AD80-10DC-48B8-822B-5BFC8E7222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9782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Introduction to Robotics: Analysis, Control, Applications, Third Edition. Saeed B. Niku. © 2020 John Wiley &amp; Sons Ltd. Published 2020 by John Wiley &amp; Sons Ltd.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D2D8CB-6508-47CD-901A-39E06AD6B1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397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Introduction to Robotics: Analysis, Control, Applications, Third Edition. Saeed B. Niku. © 2020 John Wiley &amp; Sons Ltd. Published 2020 by John Wiley &amp; Sons Ltd.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A28C0-C6B1-4CCA-BB99-F25CADBEA5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7610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Introduction to Robotics: Analysis, Control, Applications, Third Edition. Saeed B. Niku. © 2020 John Wiley &amp; Sons Ltd. Published 2020 by John Wiley &amp; Sons Ltd.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22534F-DDDB-4646-9571-28085795C0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1493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Introduction to Robotics: Analysis, Control, Applications, Third Edition. Saeed B. Niku. © 2020 John Wiley &amp; Sons Ltd. Published 2020 by John Wiley &amp; Sons Ltd.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B61D8F-A674-4418-B9E6-1E8CC7EEB4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7704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 smtClean="0"/>
            </a:lvl1pPr>
          </a:lstStyle>
          <a:p>
            <a:pPr>
              <a:defRPr/>
            </a:pPr>
            <a:r>
              <a:rPr lang="en-US" altLang="en-US"/>
              <a:t>Introduction to Robotics: Analysis, Control, Applications, Third Edition. Saeed B. Niku. © 2020 John Wiley &amp; Sons Ltd. Published 2020 by John Wiley &amp; Sons Ltd.</a:t>
            </a:r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/>
            </a:lvl1pPr>
          </a:lstStyle>
          <a:p>
            <a:pPr>
              <a:defRPr/>
            </a:pPr>
            <a:fld id="{B501F615-63C3-4076-962F-CA8F70F11E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1033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34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35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36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38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39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40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41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42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43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44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45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46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47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48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49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50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51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52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53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54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55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56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57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58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59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60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61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62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63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l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l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l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15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7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18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20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22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25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26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28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29.bin"/><Relationship Id="rId4" Type="http://schemas.openxmlformats.org/officeDocument/2006/relationships/image" Target="../media/image29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31.bin"/><Relationship Id="rId4" Type="http://schemas.openxmlformats.org/officeDocument/2006/relationships/image" Target="../media/image31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33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34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4" Type="http://schemas.openxmlformats.org/officeDocument/2006/relationships/image" Target="../media/image35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4" Type="http://schemas.openxmlformats.org/officeDocument/2006/relationships/image" Target="../media/image36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4" Type="http://schemas.openxmlformats.org/officeDocument/2006/relationships/image" Target="../media/image37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4" Type="http://schemas.openxmlformats.org/officeDocument/2006/relationships/image" Target="../media/image38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4" Type="http://schemas.openxmlformats.org/officeDocument/2006/relationships/image" Target="../media/image39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41.wmf"/><Relationship Id="rId5" Type="http://schemas.openxmlformats.org/officeDocument/2006/relationships/oleObject" Target="../embeddings/oleObject40.bin"/><Relationship Id="rId4" Type="http://schemas.openxmlformats.org/officeDocument/2006/relationships/image" Target="../media/image40.w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oleObject" Target="../embeddings/oleObject41.bin"/><Relationship Id="rId7" Type="http://schemas.openxmlformats.org/officeDocument/2006/relationships/oleObject" Target="../embeddings/oleObject4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43.wmf"/><Relationship Id="rId5" Type="http://schemas.openxmlformats.org/officeDocument/2006/relationships/oleObject" Target="../embeddings/oleObject42.bin"/><Relationship Id="rId4" Type="http://schemas.openxmlformats.org/officeDocument/2006/relationships/image" Target="../media/image42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46.wmf"/><Relationship Id="rId5" Type="http://schemas.openxmlformats.org/officeDocument/2006/relationships/oleObject" Target="../embeddings/oleObject45.bin"/><Relationship Id="rId4" Type="http://schemas.openxmlformats.org/officeDocument/2006/relationships/image" Target="../media/image45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Relationship Id="rId6" Type="http://schemas.openxmlformats.org/officeDocument/2006/relationships/image" Target="../media/image48.wmf"/><Relationship Id="rId5" Type="http://schemas.openxmlformats.org/officeDocument/2006/relationships/oleObject" Target="../embeddings/oleObject47.bin"/><Relationship Id="rId4" Type="http://schemas.openxmlformats.org/officeDocument/2006/relationships/image" Target="../media/image47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50.wmf"/><Relationship Id="rId5" Type="http://schemas.openxmlformats.org/officeDocument/2006/relationships/oleObject" Target="../embeddings/oleObject49.bin"/><Relationship Id="rId4" Type="http://schemas.openxmlformats.org/officeDocument/2006/relationships/image" Target="../media/image49.w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Relationship Id="rId4" Type="http://schemas.openxmlformats.org/officeDocument/2006/relationships/image" Target="../media/image51.emf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wmf"/><Relationship Id="rId3" Type="http://schemas.openxmlformats.org/officeDocument/2006/relationships/oleObject" Target="../embeddings/oleObject51.bin"/><Relationship Id="rId7" Type="http://schemas.openxmlformats.org/officeDocument/2006/relationships/oleObject" Target="../embeddings/oleObject5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Relationship Id="rId6" Type="http://schemas.openxmlformats.org/officeDocument/2006/relationships/image" Target="../media/image53.wmf"/><Relationship Id="rId5" Type="http://schemas.openxmlformats.org/officeDocument/2006/relationships/oleObject" Target="../embeddings/oleObject52.bin"/><Relationship Id="rId4" Type="http://schemas.openxmlformats.org/officeDocument/2006/relationships/image" Target="../media/image5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w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4.vml"/><Relationship Id="rId4" Type="http://schemas.openxmlformats.org/officeDocument/2006/relationships/image" Target="../media/image60.emf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5.wmf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5.vml"/><Relationship Id="rId6" Type="http://schemas.openxmlformats.org/officeDocument/2006/relationships/image" Target="../media/image68.wmf"/><Relationship Id="rId5" Type="http://schemas.openxmlformats.org/officeDocument/2006/relationships/oleObject" Target="../embeddings/oleObject56.bin"/><Relationship Id="rId4" Type="http://schemas.openxmlformats.org/officeDocument/2006/relationships/image" Target="../media/image67.wmf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wmf"/><Relationship Id="rId3" Type="http://schemas.openxmlformats.org/officeDocument/2006/relationships/oleObject" Target="../embeddings/oleObject57.bin"/><Relationship Id="rId7" Type="http://schemas.openxmlformats.org/officeDocument/2006/relationships/oleObject" Target="../embeddings/oleObject5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6.vml"/><Relationship Id="rId6" Type="http://schemas.openxmlformats.org/officeDocument/2006/relationships/image" Target="../media/image73.wmf"/><Relationship Id="rId5" Type="http://schemas.openxmlformats.org/officeDocument/2006/relationships/oleObject" Target="../embeddings/oleObject58.bin"/><Relationship Id="rId4" Type="http://schemas.openxmlformats.org/officeDocument/2006/relationships/image" Target="../media/image72.emf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1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endParaRPr lang="en-US" altLang="en-US" sz="2100" smtClean="0">
              <a:latin typeface="Times New Roman" panose="02020603050405020304" pitchFamily="18" charset="0"/>
            </a:endParaRPr>
          </a:p>
          <a:p>
            <a:pPr eaLnBrk="1" hangingPunct="1"/>
            <a:endParaRPr lang="en-US" altLang="en-US" sz="2100" smtClean="0">
              <a:latin typeface="Times New Roman" panose="02020603050405020304" pitchFamily="18" charset="0"/>
            </a:endParaRPr>
          </a:p>
        </p:txBody>
      </p:sp>
      <p:sp>
        <p:nvSpPr>
          <p:cNvPr id="4100" name="Rectangle 6"/>
          <p:cNvSpPr>
            <a:spLocks noChangeArrowheads="1"/>
          </p:cNvSpPr>
          <p:nvPr/>
        </p:nvSpPr>
        <p:spPr bwMode="auto">
          <a:xfrm>
            <a:off x="914400" y="2286000"/>
            <a:ext cx="77724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92150" indent="-347663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87425" indent="-293688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281113" indent="-2921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598613" indent="-315913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055813" indent="-3159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513013" indent="-3159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970213" indent="-3159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427413" indent="-3159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en-US" altLang="en-US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Wingdings" panose="05000000000000000000" pitchFamily="2" charset="2"/>
              <a:buNone/>
            </a:pPr>
            <a:endParaRPr lang="en-US" altLang="en-US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Wingdings" panose="05000000000000000000" pitchFamily="2" charset="2"/>
              <a:buNone/>
            </a:pPr>
            <a:endParaRPr lang="en-US" alt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</a:t>
            </a:r>
            <a:r>
              <a:rPr lang="en-US" alt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MOTIONS AND </a:t>
            </a:r>
            <a:r>
              <a:rPr lang="en-US" alt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VELOCITIES</a:t>
            </a:r>
          </a:p>
          <a:p>
            <a:pPr marL="0" lvl="0" indent="0" algn="ctr" eaLnBrk="1" fontAlgn="auto" hangingPunct="1">
              <a:spcAft>
                <a:spcPts val="0"/>
              </a:spcAft>
              <a:buClrTx/>
              <a:buSzTx/>
              <a:buNone/>
              <a:defRPr/>
            </a:pPr>
            <a:endParaRPr lang="en-US" sz="3200" kern="0" dirty="0" smtClean="0">
              <a:solidFill>
                <a:srgbClr val="0070C0"/>
              </a:solidFill>
              <a:latin typeface="Times New Roman"/>
            </a:endParaRPr>
          </a:p>
          <a:p>
            <a:pPr marL="0" lvl="0" indent="0" algn="ctr" eaLnBrk="1" fontAlgn="auto" hangingPunct="1">
              <a:spcAft>
                <a:spcPts val="0"/>
              </a:spcAft>
              <a:buClrTx/>
              <a:buSzTx/>
              <a:buNone/>
              <a:defRPr/>
            </a:pPr>
            <a:r>
              <a:rPr lang="en-US" sz="2800" kern="0" dirty="0" smtClean="0">
                <a:solidFill>
                  <a:srgbClr val="0070C0"/>
                </a:solidFill>
                <a:latin typeface="Times New Roman"/>
              </a:rPr>
              <a:t>Industrial </a:t>
            </a:r>
            <a:r>
              <a:rPr lang="en-US" sz="2800" kern="0" dirty="0">
                <a:solidFill>
                  <a:srgbClr val="0070C0"/>
                </a:solidFill>
                <a:latin typeface="Times New Roman"/>
              </a:rPr>
              <a:t>Automation and Introduction to Robotics</a:t>
            </a:r>
          </a:p>
          <a:p>
            <a:pPr marL="0" lvl="0" indent="0" algn="ctr" eaLnBrk="1" fontAlgn="auto" hangingPunct="1">
              <a:spcAft>
                <a:spcPts val="0"/>
              </a:spcAft>
              <a:buClrTx/>
              <a:buSzTx/>
              <a:buNone/>
              <a:defRPr/>
            </a:pPr>
            <a:r>
              <a:rPr lang="en-US" sz="2800" kern="0" dirty="0">
                <a:solidFill>
                  <a:srgbClr val="000000"/>
                </a:solidFill>
                <a:latin typeface="Times New Roman"/>
              </a:rPr>
              <a:t>Tesfaye M.</a:t>
            </a:r>
          </a:p>
          <a:p>
            <a:pPr marL="0" lvl="0" indent="0" algn="ctr" eaLnBrk="1" fontAlgn="auto" hangingPunct="1">
              <a:spcAft>
                <a:spcPts val="0"/>
              </a:spcAft>
              <a:buClrTx/>
              <a:buSzTx/>
              <a:buNone/>
              <a:defRPr/>
            </a:pPr>
            <a:r>
              <a:rPr lang="en-US" sz="2800" kern="0" dirty="0">
                <a:solidFill>
                  <a:srgbClr val="C00000"/>
                </a:solidFill>
                <a:latin typeface="Times New Roman"/>
              </a:rPr>
              <a:t>Industrial Control Engineering , SECE, </a:t>
            </a:r>
            <a:r>
              <a:rPr lang="en-US" sz="2800" kern="0" dirty="0" err="1">
                <a:solidFill>
                  <a:srgbClr val="C00000"/>
                </a:solidFill>
                <a:latin typeface="Times New Roman"/>
              </a:rPr>
              <a:t>DMiT</a:t>
            </a:r>
            <a:endParaRPr lang="en-US" sz="2400" kern="0" dirty="0">
              <a:solidFill>
                <a:sysClr val="windowText" lastClr="000000"/>
              </a:solidFill>
            </a:endParaRPr>
          </a:p>
          <a:p>
            <a:pPr algn="ctr" eaLnBrk="1" hangingPunct="1">
              <a:buFont typeface="Wingdings" panose="05000000000000000000" pitchFamily="2" charset="2"/>
              <a:buNone/>
            </a:pPr>
            <a:endParaRPr lang="en-US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Wingdings" panose="05000000000000000000" pitchFamily="2" charset="2"/>
              <a:buNone/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81" y="57150"/>
            <a:ext cx="6210300" cy="16954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versus Large-Scale Motions</a:t>
            </a:r>
            <a:r>
              <a:rPr lang="en-US" altLang="en-US" sz="2800" b="0" smtClean="0"/>
              <a:t> 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Large scale motions happen once; differential motions happen continuously.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final consequences are different.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25955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366" name="Rectangle 7"/>
          <p:cNvSpPr>
            <a:spLocks noChangeArrowheads="1"/>
          </p:cNvSpPr>
          <p:nvPr/>
        </p:nvSpPr>
        <p:spPr bwMode="auto">
          <a:xfrm>
            <a:off x="0" y="25955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5367" name="Object 6"/>
          <p:cNvGraphicFramePr>
            <a:graphicFrameLocks noChangeAspect="1"/>
          </p:cNvGraphicFramePr>
          <p:nvPr/>
        </p:nvGraphicFramePr>
        <p:xfrm>
          <a:off x="533400" y="3200400"/>
          <a:ext cx="8229600" cy="2455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9" name="VISIO" r:id="rId3" imgW="5591160" imgH="1666800" progId="Visio.Drawing.6">
                  <p:embed/>
                </p:oleObj>
              </mc:Choice>
              <mc:Fallback>
                <p:oleObj name="VISIO" r:id="rId3" imgW="5591160" imgH="1666800" progId="Visio.Drawing.6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200400"/>
                        <a:ext cx="8229600" cy="2455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Motions of a Frame versus a Robot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frame may move by any means, including as a result of the motions of a robot arm when the frame is attached to the end effector.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will study the differential motions of a frame and of a robot separately, then combine them together.</a:t>
            </a: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2490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6390" name="Object 4"/>
          <p:cNvGraphicFramePr>
            <a:graphicFrameLocks noChangeAspect="1"/>
          </p:cNvGraphicFramePr>
          <p:nvPr/>
        </p:nvGraphicFramePr>
        <p:xfrm>
          <a:off x="457200" y="3733800"/>
          <a:ext cx="8382000" cy="2779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2" name="VISIO" r:id="rId3" imgW="5657760" imgH="1876320" progId="Visio.Drawing.6">
                  <p:embed/>
                </p:oleObj>
              </mc:Choice>
              <mc:Fallback>
                <p:oleObj name="VISIO" r:id="rId3" imgW="5657760" imgH="1876320" progId="Visio.Drawing.6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3733800"/>
                        <a:ext cx="8382000" cy="2779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Motions of a Frame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motions of a frame can be divided into the following:</a:t>
            </a:r>
          </a:p>
          <a:p>
            <a:pPr lvl="1" eaLnBrk="1" hangingPunct="1"/>
            <a:r>
              <a:rPr lang="en-US" altLang="en-US" sz="2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translations</a:t>
            </a:r>
          </a:p>
          <a:p>
            <a:pPr lvl="1" eaLnBrk="1" hangingPunct="1"/>
            <a:r>
              <a:rPr lang="en-US" altLang="en-US" sz="2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rotations</a:t>
            </a:r>
          </a:p>
          <a:p>
            <a:pPr lvl="1" eaLnBrk="1" hangingPunct="1"/>
            <a:r>
              <a:rPr lang="en-US" altLang="en-US" sz="2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transformations (combinations of translations and rotations)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Translations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translation of a frame at differential values or </a:t>
            </a:r>
            <a:r>
              <a:rPr lang="en-US" altLang="en-US" sz="24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Trans(dx,dy,dz)</a:t>
            </a:r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This means the frame has moved a differential amount along the </a:t>
            </a:r>
            <a:r>
              <a:rPr lang="en-US" altLang="en-US" sz="24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x-, y-, </a:t>
            </a:r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altLang="en-US" sz="24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z-</a:t>
            </a:r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axes.</a:t>
            </a:r>
            <a:r>
              <a:rPr lang="en-US" altLang="en-US" sz="2400" smtClean="0"/>
              <a:t>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Rotations about Reference Axes</a:t>
            </a:r>
            <a:r>
              <a:rPr lang="en-US" altLang="en-US" sz="2800" b="0" smtClean="0"/>
              <a:t> 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Small rotations of the frame, represented by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mtClean="0"/>
              <a:t>                                 </a:t>
            </a:r>
          </a:p>
          <a:p>
            <a:pPr eaLnBrk="1" hangingPunct="1"/>
            <a:r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rotations about the </a:t>
            </a:r>
            <a:r>
              <a:rPr lang="en-US" altLang="en-US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x-, y-, </a:t>
            </a:r>
            <a:r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altLang="en-US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-axes are defined by</a:t>
            </a:r>
            <a:r>
              <a:rPr lang="en-US" altLang="en-US" smtClean="0"/>
              <a:t>                 . </a:t>
            </a:r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9462" name="Object 4"/>
          <p:cNvGraphicFramePr>
            <a:graphicFrameLocks noChangeAspect="1"/>
          </p:cNvGraphicFramePr>
          <p:nvPr/>
        </p:nvGraphicFramePr>
        <p:xfrm>
          <a:off x="1676400" y="2286000"/>
          <a:ext cx="16764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8" name="Equation" r:id="rId3" imgW="698197" imgH="203112" progId="Equation.DSMT4">
                  <p:embed/>
                </p:oleObj>
              </mc:Choice>
              <mc:Fallback>
                <p:oleObj name="Equation" r:id="rId3" imgW="698197" imgH="203112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286000"/>
                        <a:ext cx="1676400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9464" name="Object 6"/>
          <p:cNvGraphicFramePr>
            <a:graphicFrameLocks noChangeAspect="1"/>
          </p:cNvGraphicFramePr>
          <p:nvPr/>
        </p:nvGraphicFramePr>
        <p:xfrm>
          <a:off x="4572000" y="3352800"/>
          <a:ext cx="1905000" cy="579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9" name="Equation" r:id="rId5" imgW="660113" imgH="203112" progId="Equation.DSMT4">
                  <p:embed/>
                </p:oleObj>
              </mc:Choice>
              <mc:Fallback>
                <p:oleObj name="Equation" r:id="rId5" imgW="660113" imgH="203112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3352800"/>
                        <a:ext cx="1905000" cy="579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trigonometric functions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19263"/>
            <a:ext cx="7543800" cy="4411662"/>
          </a:xfrm>
        </p:spPr>
        <p:txBody>
          <a:bodyPr/>
          <a:lstStyle/>
          <a:p>
            <a:pPr eaLnBrk="1" hangingPunct="1"/>
            <a:r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use the following relationships:</a:t>
            </a:r>
          </a:p>
        </p:txBody>
      </p:sp>
      <p:graphicFrame>
        <p:nvGraphicFramePr>
          <p:cNvPr id="20485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990600" y="2590800"/>
          <a:ext cx="3581400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7" name="Equation" r:id="rId3" imgW="1473200" imgH="406400" progId="Equation.DSMT4">
                  <p:embed/>
                </p:oleObj>
              </mc:Choice>
              <mc:Fallback>
                <p:oleObj name="Equation" r:id="rId3" imgW="1473200" imgH="4064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590800"/>
                        <a:ext cx="3581400" cy="98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smtClean="0"/>
              <a:t> 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  <a:noFill/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Rotations about Reference Axes</a:t>
            </a:r>
            <a:r>
              <a:rPr lang="en-US" altLang="en-US" sz="2800" b="0" smtClean="0"/>
              <a:t> </a:t>
            </a:r>
          </a:p>
        </p:txBody>
      </p:sp>
      <p:sp>
        <p:nvSpPr>
          <p:cNvPr id="2150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21510" name="Object 5"/>
          <p:cNvGraphicFramePr>
            <a:graphicFrameLocks noChangeAspect="1"/>
          </p:cNvGraphicFramePr>
          <p:nvPr/>
        </p:nvGraphicFramePr>
        <p:xfrm>
          <a:off x="762000" y="1676400"/>
          <a:ext cx="3306763" cy="457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5" name="Equation" r:id="rId3" imgW="1752600" imgH="2413000" progId="Equation.DSMT4">
                  <p:embed/>
                </p:oleObj>
              </mc:Choice>
              <mc:Fallback>
                <p:oleObj name="Equation" r:id="rId3" imgW="1752600" imgH="24130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676400"/>
                        <a:ext cx="3306763" cy="457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1" name="Rectangle 8"/>
          <p:cNvSpPr>
            <a:spLocks noChangeArrowheads="1"/>
          </p:cNvSpPr>
          <p:nvPr/>
        </p:nvSpPr>
        <p:spPr bwMode="auto">
          <a:xfrm>
            <a:off x="0" y="30337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21512" name="Object 7"/>
          <p:cNvGraphicFramePr>
            <a:graphicFrameLocks noChangeAspect="1"/>
          </p:cNvGraphicFramePr>
          <p:nvPr/>
        </p:nvGraphicFramePr>
        <p:xfrm>
          <a:off x="4838700" y="1600200"/>
          <a:ext cx="3289300" cy="464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6" name="Equation" r:id="rId5" imgW="1714500" imgH="2413000" progId="Equation.DSMT4">
                  <p:embed/>
                </p:oleObj>
              </mc:Choice>
              <mc:Fallback>
                <p:oleObj name="Equation" r:id="rId5" imgW="1714500" imgH="24130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38700" y="1600200"/>
                        <a:ext cx="3289300" cy="464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 </a:t>
            </a:r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Multiple differential rotations:</a:t>
            </a:r>
          </a:p>
          <a:p>
            <a:pPr lvl="1" eaLnBrk="1" hangingPunct="1"/>
            <a:r>
              <a:rPr lang="en-U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 are order-dependent</a:t>
            </a:r>
          </a:p>
          <a:p>
            <a:pPr lvl="1" eaLnBrk="1" hangingPunct="1"/>
            <a:r>
              <a:rPr lang="en-U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higher-order differentials are eliminated, the results are the same.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2532" name="Object 5"/>
          <p:cNvGraphicFramePr>
            <a:graphicFrameLocks noChangeAspect="1"/>
          </p:cNvGraphicFramePr>
          <p:nvPr/>
        </p:nvGraphicFramePr>
        <p:xfrm>
          <a:off x="609600" y="3276600"/>
          <a:ext cx="7620000" cy="1316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9" name="Equation" r:id="rId3" imgW="5295900" imgH="914400" progId="Equation.DSMT4">
                  <p:embed/>
                </p:oleObj>
              </mc:Choice>
              <mc:Fallback>
                <p:oleObj name="Equation" r:id="rId3" imgW="5295900" imgH="9144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276600"/>
                        <a:ext cx="7620000" cy="1316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3" name="Object 4"/>
          <p:cNvGraphicFramePr>
            <a:graphicFrameLocks noChangeAspect="1"/>
          </p:cNvGraphicFramePr>
          <p:nvPr/>
        </p:nvGraphicFramePr>
        <p:xfrm>
          <a:off x="838200" y="4876800"/>
          <a:ext cx="7315200" cy="1243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0" name="Equation" r:id="rId5" imgW="5384800" imgH="914400" progId="Equation.DSMT4">
                  <p:embed/>
                </p:oleObj>
              </mc:Choice>
              <mc:Fallback>
                <p:oleObj name="Equation" r:id="rId5" imgW="5384800" imgH="9144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4876800"/>
                        <a:ext cx="7315200" cy="1243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0" y="914400"/>
            <a:ext cx="10985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/>
            <a:r>
              <a:rPr lang="en-US" altLang="en-US" sz="1200">
                <a:cs typeface="Times New Roman" panose="02020603050405020304" pitchFamily="18" charset="0"/>
              </a:rPr>
              <a:t>	</a:t>
            </a:r>
            <a:endParaRPr lang="en-US" altLang="en-US"/>
          </a:p>
        </p:txBody>
      </p:sp>
      <p:sp>
        <p:nvSpPr>
          <p:cNvPr id="22536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  <a:noFill/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Multiple Differential Rotations about Reference Axes</a:t>
            </a:r>
            <a:r>
              <a:rPr lang="en-US" altLang="en-US" sz="2800" smtClean="0"/>
              <a:t>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Rotations about a General Axis </a:t>
            </a:r>
            <a:r>
              <a:rPr lang="en-US" altLang="en-US" sz="2800" b="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Based on the previous slide, the order does not matter:</a:t>
            </a: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58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23559" name="Object 6"/>
          <p:cNvGraphicFramePr>
            <a:graphicFrameLocks noChangeAspect="1"/>
          </p:cNvGraphicFramePr>
          <p:nvPr/>
        </p:nvGraphicFramePr>
        <p:xfrm>
          <a:off x="2971800" y="2209800"/>
          <a:ext cx="3581400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7" name="Equation" r:id="rId3" imgW="1854200" imgH="203200" progId="Equation.DSMT4">
                  <p:embed/>
                </p:oleObj>
              </mc:Choice>
              <mc:Fallback>
                <p:oleObj name="Equation" r:id="rId3" imgW="1854200" imgH="2032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2209800"/>
                        <a:ext cx="3581400" cy="385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0" name="Rectangle 9"/>
          <p:cNvSpPr>
            <a:spLocks noChangeArrowheads="1"/>
          </p:cNvSpPr>
          <p:nvPr/>
        </p:nvSpPr>
        <p:spPr bwMode="auto">
          <a:xfrm>
            <a:off x="0" y="2362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23561" name="Object 8"/>
          <p:cNvGraphicFramePr>
            <a:graphicFrameLocks noChangeAspect="1"/>
          </p:cNvGraphicFramePr>
          <p:nvPr/>
        </p:nvGraphicFramePr>
        <p:xfrm>
          <a:off x="914400" y="2514600"/>
          <a:ext cx="7620000" cy="3829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8" name="Equation" r:id="rId5" imgW="4114800" imgH="2070100" progId="Equation.DSMT4">
                  <p:embed/>
                </p:oleObj>
              </mc:Choice>
              <mc:Fallback>
                <p:oleObj name="Equation" r:id="rId5" imgW="4114800" imgH="20701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2514600"/>
                        <a:ext cx="7620000" cy="3829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2" name="Rectangle 11"/>
          <p:cNvSpPr>
            <a:spLocks noChangeArrowheads="1"/>
          </p:cNvSpPr>
          <p:nvPr/>
        </p:nvSpPr>
        <p:spPr bwMode="auto">
          <a:xfrm>
            <a:off x="0" y="25034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23563" name="Object 10"/>
          <p:cNvGraphicFramePr>
            <a:graphicFrameLocks noChangeAspect="1"/>
          </p:cNvGraphicFramePr>
          <p:nvPr/>
        </p:nvGraphicFramePr>
        <p:xfrm>
          <a:off x="5029200" y="4724400"/>
          <a:ext cx="4602163" cy="185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9" name="VISIO" r:id="rId7" imgW="4600440" imgH="1850400" progId="Visio.Drawing.6">
                  <p:embed/>
                </p:oleObj>
              </mc:Choice>
              <mc:Fallback>
                <p:oleObj name="VISIO" r:id="rId7" imgW="4600440" imgH="1850400" progId="Visio.Drawing.6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4724400"/>
                        <a:ext cx="4602163" cy="1851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Eliminating the higher-order differentials we get:</a:t>
            </a:r>
          </a:p>
        </p:txBody>
      </p:sp>
      <p:sp>
        <p:nvSpPr>
          <p:cNvPr id="24580" name="Rectangle 5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24581" name="Object 4"/>
          <p:cNvGraphicFramePr>
            <a:graphicFrameLocks noChangeAspect="1"/>
          </p:cNvGraphicFramePr>
          <p:nvPr/>
        </p:nvGraphicFramePr>
        <p:xfrm>
          <a:off x="1295400" y="2895600"/>
          <a:ext cx="6135688" cy="2432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4" name="Equation" r:id="rId3" imgW="2882900" imgH="1143000" progId="Equation.DSMT4">
                  <p:embed/>
                </p:oleObj>
              </mc:Choice>
              <mc:Fallback>
                <p:oleObj name="Equation" r:id="rId3" imgW="2882900" imgH="11430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2895600"/>
                        <a:ext cx="6135688" cy="2432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2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  <a:noFill/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Rotations about a General Axis </a:t>
            </a:r>
            <a:r>
              <a:rPr lang="en-US" altLang="en-US" sz="2800" b="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motions, divided by differential time intervals, constitute velocity relationships.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cover :</a:t>
            </a:r>
          </a:p>
          <a:p>
            <a:pPr lvl="1" eaLnBrk="1" hangingPunct="1"/>
            <a:r>
              <a:rPr lang="en-U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motions of frames</a:t>
            </a:r>
          </a:p>
          <a:p>
            <a:pPr lvl="1" eaLnBrk="1" hangingPunct="1"/>
            <a:r>
              <a:rPr lang="en-U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motions of robots</a:t>
            </a:r>
          </a:p>
          <a:p>
            <a:pPr lvl="1" eaLnBrk="1" hangingPunct="1"/>
            <a:r>
              <a:rPr lang="en-U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Relationship between the above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Rotations of a Frame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Assume we may have differential translation and rotations.</a:t>
            </a:r>
          </a:p>
          <a:p>
            <a:pPr eaLnBrk="1" hangingPunct="1"/>
            <a:r>
              <a:rPr lang="en-US" altLang="en-US" sz="24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dT</a:t>
            </a:r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is the change in a frame. Therefore:</a:t>
            </a: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25606" name="Object 4"/>
          <p:cNvGraphicFramePr>
            <a:graphicFrameLocks noChangeAspect="1"/>
          </p:cNvGraphicFramePr>
          <p:nvPr/>
        </p:nvGraphicFramePr>
        <p:xfrm>
          <a:off x="1295400" y="2971800"/>
          <a:ext cx="6248400" cy="1089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1" name="Equation" r:id="rId3" imgW="2895600" imgH="508000" progId="Equation.DSMT4">
                  <p:embed/>
                </p:oleObj>
              </mc:Choice>
              <mc:Fallback>
                <p:oleObj name="Equation" r:id="rId3" imgW="2895600" imgH="5080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2971800"/>
                        <a:ext cx="6248400" cy="1089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0" y="31765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25608" name="Object 6"/>
          <p:cNvGraphicFramePr>
            <a:graphicFrameLocks noChangeAspect="1"/>
          </p:cNvGraphicFramePr>
          <p:nvPr/>
        </p:nvGraphicFramePr>
        <p:xfrm>
          <a:off x="1295400" y="4191000"/>
          <a:ext cx="6096000" cy="1049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2" name="Equation" r:id="rId5" imgW="2933700" imgH="508000" progId="Equation.DSMT4">
                  <p:embed/>
                </p:oleObj>
              </mc:Choice>
              <mc:Fallback>
                <p:oleObj name="Equation" r:id="rId5" imgW="2933700" imgH="5080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4191000"/>
                        <a:ext cx="6096000" cy="1049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Operator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 </a:t>
            </a:r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Operator can be derived.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is NOT a frame or transformation matrix and it does not follow the same requirements.</a:t>
            </a: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26630" name="Object 4"/>
          <p:cNvGraphicFramePr>
            <a:graphicFrameLocks noChangeAspect="1"/>
          </p:cNvGraphicFramePr>
          <p:nvPr/>
        </p:nvGraphicFramePr>
        <p:xfrm>
          <a:off x="-2438400" y="3276600"/>
          <a:ext cx="7543800" cy="186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2" name="Equation" r:id="rId3" imgW="3708400" imgH="914400" progId="Equation.DSMT4">
                  <p:embed/>
                </p:oleObj>
              </mc:Choice>
              <mc:Fallback>
                <p:oleObj name="Equation" r:id="rId3" imgW="3708400" imgH="9144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2438400" y="3276600"/>
                        <a:ext cx="7543800" cy="1862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Differential Change</a:t>
            </a:r>
            <a:r>
              <a:rPr lang="en-US" altLang="en-US" sz="2800" b="0" smtClean="0"/>
              <a:t> 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Represents the changes in each of the elements in the matrix representation of a frame.</a:t>
            </a:r>
          </a:p>
          <a:p>
            <a:pPr eaLnBrk="1" hangingPunct="1"/>
            <a:endParaRPr lang="en-US" altLang="en-US" sz="2400" smtClean="0"/>
          </a:p>
          <a:p>
            <a:pPr eaLnBrk="1" hangingPunct="1"/>
            <a:endParaRPr lang="en-US" altLang="en-US" sz="2400" smtClean="0"/>
          </a:p>
          <a:p>
            <a:pPr eaLnBrk="1" hangingPunct="1"/>
            <a:endParaRPr lang="en-US" altLang="en-US" sz="2400" smtClean="0"/>
          </a:p>
          <a:p>
            <a:pPr eaLnBrk="1" hangingPunct="1"/>
            <a:endParaRPr lang="en-US" altLang="en-US" sz="2400" smtClean="0"/>
          </a:p>
          <a:p>
            <a:pPr eaLnBrk="1" hangingPunct="1"/>
            <a:endParaRPr lang="en-US" altLang="en-US" sz="2400" smtClean="0"/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new frame is:</a:t>
            </a:r>
            <a:r>
              <a:rPr lang="en-US" altLang="en-US" sz="2400" smtClean="0"/>
              <a:t> </a:t>
            </a:r>
          </a:p>
        </p:txBody>
      </p:sp>
      <p:sp>
        <p:nvSpPr>
          <p:cNvPr id="27653" name="Rectangle 4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7654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27655" name="Object 6"/>
          <p:cNvGraphicFramePr>
            <a:graphicFrameLocks noChangeAspect="1"/>
          </p:cNvGraphicFramePr>
          <p:nvPr/>
        </p:nvGraphicFramePr>
        <p:xfrm>
          <a:off x="1447800" y="2667000"/>
          <a:ext cx="4191000" cy="210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0" name="Equation" r:id="rId3" imgW="1816100" imgH="914400" progId="Equation.DSMT4">
                  <p:embed/>
                </p:oleObj>
              </mc:Choice>
              <mc:Fallback>
                <p:oleObj name="Equation" r:id="rId3" imgW="1816100" imgH="9144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2667000"/>
                        <a:ext cx="4191000" cy="210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6" name="Rectangle 9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27657" name="Object 8"/>
          <p:cNvGraphicFramePr>
            <a:graphicFrameLocks noChangeAspect="1"/>
          </p:cNvGraphicFramePr>
          <p:nvPr/>
        </p:nvGraphicFramePr>
        <p:xfrm>
          <a:off x="2590800" y="5338763"/>
          <a:ext cx="2133600" cy="528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1" name="Equation" r:id="rId5" imgW="927100" imgH="228600" progId="Equation.DSMT4">
                  <p:embed/>
                </p:oleObj>
              </mc:Choice>
              <mc:Fallback>
                <p:oleObj name="Equation" r:id="rId5" imgW="927100" imgH="2286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5338763"/>
                        <a:ext cx="2133600" cy="528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Changes between Frames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 </a:t>
            </a:r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differential change can be relative to the reference frame or the current frame:</a:t>
            </a:r>
          </a:p>
        </p:txBody>
      </p:sp>
      <p:sp>
        <p:nvSpPr>
          <p:cNvPr id="28677" name="Rectangle 4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9860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28679" name="Object 5"/>
          <p:cNvGraphicFramePr>
            <a:graphicFrameLocks noChangeAspect="1"/>
          </p:cNvGraphicFramePr>
          <p:nvPr/>
        </p:nvGraphicFramePr>
        <p:xfrm>
          <a:off x="838200" y="2743200"/>
          <a:ext cx="7086600" cy="1931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4" name="Equation" r:id="rId3" imgW="3251200" imgH="889000" progId="Equation.DSMT4">
                  <p:embed/>
                </p:oleObj>
              </mc:Choice>
              <mc:Fallback>
                <p:oleObj name="Equation" r:id="rId3" imgW="3251200" imgH="8890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2743200"/>
                        <a:ext cx="7086600" cy="1931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0" y="29575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28681" name="Object 7"/>
          <p:cNvGraphicFramePr>
            <a:graphicFrameLocks noChangeAspect="1"/>
          </p:cNvGraphicFramePr>
          <p:nvPr/>
        </p:nvGraphicFramePr>
        <p:xfrm>
          <a:off x="4852988" y="4114800"/>
          <a:ext cx="4291012" cy="215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5" name="Equation" r:id="rId5" imgW="1879600" imgH="939800" progId="Equation.DSMT4">
                  <p:embed/>
                </p:oleObj>
              </mc:Choice>
              <mc:Fallback>
                <p:oleObj name="Equation" r:id="rId5" imgW="1879600" imgH="9398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2988" y="4114800"/>
                        <a:ext cx="4291012" cy="2155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Changes between Frames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 </a:t>
            </a:r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change can be can be calculated directly, or from:</a:t>
            </a:r>
          </a:p>
        </p:txBody>
      </p:sp>
      <p:sp>
        <p:nvSpPr>
          <p:cNvPr id="29701" name="Rectangle 4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9702" name="Rectangle 5"/>
          <p:cNvSpPr>
            <a:spLocks noChangeArrowheads="1"/>
          </p:cNvSpPr>
          <p:nvPr/>
        </p:nvSpPr>
        <p:spPr bwMode="auto">
          <a:xfrm>
            <a:off x="0" y="29860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0" y="29575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9704" name="Rectangle 10"/>
          <p:cNvSpPr>
            <a:spLocks noChangeArrowheads="1"/>
          </p:cNvSpPr>
          <p:nvPr/>
        </p:nvSpPr>
        <p:spPr bwMode="auto">
          <a:xfrm>
            <a:off x="0" y="2667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29705" name="Object 9"/>
          <p:cNvGraphicFramePr>
            <a:graphicFrameLocks noChangeAspect="1"/>
          </p:cNvGraphicFramePr>
          <p:nvPr/>
        </p:nvGraphicFramePr>
        <p:xfrm>
          <a:off x="1752600" y="2819400"/>
          <a:ext cx="2652713" cy="350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7" name="Equation" r:id="rId3" imgW="1155700" imgH="1524000" progId="Equation.DSMT4">
                  <p:embed/>
                </p:oleObj>
              </mc:Choice>
              <mc:Fallback>
                <p:oleObj name="Equation" r:id="rId3" imgW="1155700" imgH="15240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2819400"/>
                        <a:ext cx="2652713" cy="3505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Motions of a Robot and Its Hand Frame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differential motions of the robot can be expressed by: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smtClean="0"/>
              <a:t> </a:t>
            </a:r>
          </a:p>
        </p:txBody>
      </p:sp>
      <p:sp>
        <p:nvSpPr>
          <p:cNvPr id="30725" name="Rectangle 4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0727" name="Object 5"/>
          <p:cNvGraphicFramePr>
            <a:graphicFrameLocks noChangeAspect="1"/>
          </p:cNvGraphicFramePr>
          <p:nvPr/>
        </p:nvGraphicFramePr>
        <p:xfrm>
          <a:off x="1676400" y="2713038"/>
          <a:ext cx="6019800" cy="284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9" name="Equation" r:id="rId3" imgW="2959100" imgH="1397000" progId="Equation.DSMT4">
                  <p:embed/>
                </p:oleObj>
              </mc:Choice>
              <mc:Fallback>
                <p:oleObj name="Equation" r:id="rId3" imgW="2959100" imgH="13970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713038"/>
                        <a:ext cx="6019800" cy="284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 </a:t>
            </a:r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 the previous equation to relate the robot joint differential motions to the end-effector motions,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 the data in </a:t>
            </a:r>
            <a:r>
              <a:rPr lang="en-US" altLang="en-US" sz="24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form      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Calculate </a:t>
            </a:r>
            <a:r>
              <a:rPr lang="en-US" altLang="en-US" sz="24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dT.</a:t>
            </a:r>
            <a:endParaRPr lang="en-US" altLang="en-US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Calculate the new position and orientation of the end-effector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Repeat.</a:t>
            </a: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  <a:noFill/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Motions of a Robot and Its Hand Frame</a:t>
            </a:r>
          </a:p>
        </p:txBody>
      </p:sp>
      <p:sp>
        <p:nvSpPr>
          <p:cNvPr id="31750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1751" name="Object 6"/>
          <p:cNvGraphicFramePr>
            <a:graphicFrameLocks noChangeAspect="1"/>
          </p:cNvGraphicFramePr>
          <p:nvPr/>
        </p:nvGraphicFramePr>
        <p:xfrm>
          <a:off x="4724400" y="2590800"/>
          <a:ext cx="373063" cy="43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3" name="Equation" r:id="rId3" imgW="139579" imgH="164957" progId="Equation.DSMT4">
                  <p:embed/>
                </p:oleObj>
              </mc:Choice>
              <mc:Fallback>
                <p:oleObj name="Equation" r:id="rId3" imgW="139579" imgH="164957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2590800"/>
                        <a:ext cx="373063" cy="439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Calculation of the Jacobian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Direct derivation is possible for position equations, but not practical for orientation.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Indirect derivation, especially relative to the current frame is easier and more practical.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For:</a:t>
            </a:r>
            <a:r>
              <a:rPr lang="en-US" altLang="en-US" sz="2400" smtClean="0"/>
              <a:t> </a:t>
            </a:r>
          </a:p>
        </p:txBody>
      </p:sp>
      <p:sp>
        <p:nvSpPr>
          <p:cNvPr id="32773" name="Rectangle 4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2775" name="Object 5"/>
          <p:cNvGraphicFramePr>
            <a:graphicFrameLocks noChangeAspect="1"/>
          </p:cNvGraphicFramePr>
          <p:nvPr/>
        </p:nvGraphicFramePr>
        <p:xfrm>
          <a:off x="2590800" y="3328988"/>
          <a:ext cx="5867400" cy="2995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7" name="Equation" r:id="rId3" imgW="2743200" imgH="1397000" progId="Equation.DSMT4">
                  <p:embed/>
                </p:oleObj>
              </mc:Choice>
              <mc:Fallback>
                <p:oleObj name="Equation" r:id="rId3" imgW="2743200" imgH="13970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3328988"/>
                        <a:ext cx="5867400" cy="2995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Calculation of the Jacobian: Cont.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marL="571500" indent="-571500" eaLnBrk="1" hangingPunct="1"/>
            <a:r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joint </a:t>
            </a:r>
            <a:r>
              <a:rPr lang="en-US" altLang="en-US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under consideration is a revolute joint:</a:t>
            </a:r>
            <a:r>
              <a:rPr lang="en-US" altLang="en-US" smtClean="0"/>
              <a:t> </a:t>
            </a:r>
            <a:r>
              <a:rPr lang="en-US" altLang="en-US" sz="2400" smtClean="0"/>
              <a:t> </a:t>
            </a:r>
          </a:p>
        </p:txBody>
      </p:sp>
      <p:sp>
        <p:nvSpPr>
          <p:cNvPr id="33797" name="Rectangle 4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0" y="31765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3799" name="Object 5"/>
          <p:cNvGraphicFramePr>
            <a:graphicFrameLocks noChangeAspect="1"/>
          </p:cNvGraphicFramePr>
          <p:nvPr/>
        </p:nvGraphicFramePr>
        <p:xfrm>
          <a:off x="1828800" y="2971800"/>
          <a:ext cx="3289300" cy="3265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1" name="Equation" r:id="rId3" imgW="1574800" imgH="1574800" progId="Equation.DSMT4">
                  <p:embed/>
                </p:oleObj>
              </mc:Choice>
              <mc:Fallback>
                <p:oleObj name="Equation" r:id="rId3" imgW="1574800" imgH="15748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2971800"/>
                        <a:ext cx="3289300" cy="3265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Calculation of the Jacobian: Cont</a:t>
            </a:r>
            <a:r>
              <a:rPr lang="en-US" altLang="en-US" sz="2800" b="0" smtClean="0"/>
              <a:t>.</a:t>
            </a:r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joint </a:t>
            </a:r>
            <a:r>
              <a:rPr lang="en-US" altLang="en-US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under consideration is a prismatic joint:</a:t>
            </a:r>
            <a:r>
              <a:rPr lang="en-US" altLang="en-US" sz="2400" smtClean="0"/>
              <a:t> </a:t>
            </a:r>
          </a:p>
        </p:txBody>
      </p:sp>
      <p:sp>
        <p:nvSpPr>
          <p:cNvPr id="34821" name="Rectangle 4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4823" name="Object 5"/>
          <p:cNvGraphicFramePr>
            <a:graphicFrameLocks noChangeAspect="1"/>
          </p:cNvGraphicFramePr>
          <p:nvPr/>
        </p:nvGraphicFramePr>
        <p:xfrm>
          <a:off x="2895600" y="2438400"/>
          <a:ext cx="2005013" cy="3776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5" name="Equation" r:id="rId3" imgW="800100" imgH="1498600" progId="Equation.DSMT4">
                  <p:embed/>
                </p:oleObj>
              </mc:Choice>
              <mc:Fallback>
                <p:oleObj name="Equation" r:id="rId3" imgW="800100" imgH="14986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2438400"/>
                        <a:ext cx="2005013" cy="3776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Motions of a 2-DOF Mechanism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 </a:t>
            </a:r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mechanism and its velocity diagram</a:t>
            </a: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198" name="Rectangle 7"/>
          <p:cNvSpPr>
            <a:spLocks noChangeArrowheads="1"/>
          </p:cNvSpPr>
          <p:nvPr/>
        </p:nvSpPr>
        <p:spPr bwMode="auto">
          <a:xfrm>
            <a:off x="0" y="29956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8199" name="Object 6"/>
          <p:cNvGraphicFramePr>
            <a:graphicFrameLocks noChangeAspect="1"/>
          </p:cNvGraphicFramePr>
          <p:nvPr/>
        </p:nvGraphicFramePr>
        <p:xfrm>
          <a:off x="990600" y="2133600"/>
          <a:ext cx="7391400" cy="1358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4" name="Equation" r:id="rId3" imgW="4711700" imgH="863600" progId="Equation.DSMT4">
                  <p:embed/>
                </p:oleObj>
              </mc:Choice>
              <mc:Fallback>
                <p:oleObj name="Equation" r:id="rId3" imgW="4711700" imgH="8636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133600"/>
                        <a:ext cx="7391400" cy="1358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0" name="Rectangle 9"/>
          <p:cNvSpPr>
            <a:spLocks noChangeArrowheads="1"/>
          </p:cNvSpPr>
          <p:nvPr/>
        </p:nvSpPr>
        <p:spPr bwMode="auto">
          <a:xfrm>
            <a:off x="0" y="2209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8201" name="Object 8"/>
          <p:cNvGraphicFramePr>
            <a:graphicFrameLocks noChangeAspect="1"/>
          </p:cNvGraphicFramePr>
          <p:nvPr/>
        </p:nvGraphicFramePr>
        <p:xfrm>
          <a:off x="1295400" y="3598863"/>
          <a:ext cx="6477000" cy="287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5" name="VISIO" r:id="rId5" imgW="6031698" imgH="2532068" progId="Visio.Drawing.6">
                  <p:embed/>
                </p:oleObj>
              </mc:Choice>
              <mc:Fallback>
                <p:oleObj name="VISIO" r:id="rId5" imgW="6031698" imgH="2532068" progId="Visio.Drawing.6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3598863"/>
                        <a:ext cx="6477000" cy="2878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Calculation of the Jacobian: Cont.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 </a:t>
            </a:r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Where the information comes from: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845" name="Rectangle 4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5847" name="Object 5"/>
          <p:cNvGraphicFramePr>
            <a:graphicFrameLocks noChangeAspect="1"/>
          </p:cNvGraphicFramePr>
          <p:nvPr/>
        </p:nvGraphicFramePr>
        <p:xfrm>
          <a:off x="1600200" y="2362200"/>
          <a:ext cx="5181600" cy="327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9" name="Equation" r:id="rId3" imgW="2362200" imgH="1498600" progId="Equation.DSMT4">
                  <p:embed/>
                </p:oleObj>
              </mc:Choice>
              <mc:Fallback>
                <p:oleObj name="Equation" r:id="rId3" imgW="2362200" imgH="14986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2362200"/>
                        <a:ext cx="5181600" cy="3279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Inverse Jacobian</a:t>
            </a:r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Inverse Jacobian is the real objective</a:t>
            </a:r>
          </a:p>
          <a:p>
            <a:pPr eaLnBrk="1" hangingPunct="1"/>
            <a:endParaRPr lang="en-US" altLang="en-US" sz="2400" smtClean="0"/>
          </a:p>
          <a:p>
            <a:pPr eaLnBrk="1" hangingPunct="1"/>
            <a:endParaRPr lang="en-US" altLang="en-US" sz="2400" smtClean="0"/>
          </a:p>
          <a:p>
            <a:pPr eaLnBrk="1" hangingPunct="1"/>
            <a:endParaRPr lang="en-US" altLang="en-US" sz="2400" smtClean="0"/>
          </a:p>
          <a:p>
            <a:pPr eaLnBrk="1" hangingPunct="1"/>
            <a:endParaRPr lang="en-US" altLang="en-US" sz="2400" smtClean="0"/>
          </a:p>
          <a:p>
            <a:pPr eaLnBrk="1" hangingPunct="1"/>
            <a:endParaRPr lang="en-US" altLang="en-US" sz="2400" smtClean="0"/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similarly</a:t>
            </a:r>
          </a:p>
        </p:txBody>
      </p:sp>
      <p:sp>
        <p:nvSpPr>
          <p:cNvPr id="36869" name="Rectangle 4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0" y="31623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6871" name="Object 5"/>
          <p:cNvGraphicFramePr>
            <a:graphicFrameLocks noChangeAspect="1"/>
          </p:cNvGraphicFramePr>
          <p:nvPr/>
        </p:nvGraphicFramePr>
        <p:xfrm>
          <a:off x="1676400" y="2438400"/>
          <a:ext cx="3641725" cy="186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6" name="Equation" r:id="rId3" imgW="1612900" imgH="825500" progId="Equation.DSMT4">
                  <p:embed/>
                </p:oleObj>
              </mc:Choice>
              <mc:Fallback>
                <p:oleObj name="Equation" r:id="rId3" imgW="1612900" imgH="8255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438400"/>
                        <a:ext cx="3641725" cy="1862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72" name="Rectangle 8"/>
          <p:cNvSpPr>
            <a:spLocks noChangeArrowheads="1"/>
          </p:cNvSpPr>
          <p:nvPr/>
        </p:nvSpPr>
        <p:spPr bwMode="auto">
          <a:xfrm>
            <a:off x="0" y="32908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6873" name="Object 7"/>
          <p:cNvGraphicFramePr>
            <a:graphicFrameLocks noChangeAspect="1"/>
          </p:cNvGraphicFramePr>
          <p:nvPr/>
        </p:nvGraphicFramePr>
        <p:xfrm>
          <a:off x="1676400" y="4953000"/>
          <a:ext cx="5094288" cy="1403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7" name="Equation" r:id="rId5" imgW="2095500" imgH="584200" progId="Equation.DSMT4">
                  <p:embed/>
                </p:oleObj>
              </mc:Choice>
              <mc:Fallback>
                <p:oleObj name="Equation" r:id="rId5" imgW="2095500" imgH="5842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4953000"/>
                        <a:ext cx="5094288" cy="1403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Calculation of Inverse Jacobian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be calculated from the Jacobian, but impractical for a 6 by 6 large matrix.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be derived directly from the forward kinematic equations instead</a:t>
            </a:r>
            <a:r>
              <a:rPr lang="en-US" altLang="en-US" sz="2400" smtClean="0"/>
              <a:t>.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smtClean="0"/>
              <a:t> </a:t>
            </a:r>
          </a:p>
        </p:txBody>
      </p:sp>
      <p:sp>
        <p:nvSpPr>
          <p:cNvPr id="37893" name="Rectangle 4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Derivation of the Inverse Jacobian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Example: 6-axis robot first joint:</a:t>
            </a:r>
          </a:p>
        </p:txBody>
      </p:sp>
      <p:sp>
        <p:nvSpPr>
          <p:cNvPr id="38917" name="Rectangle 4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8919" name="Object 5"/>
          <p:cNvGraphicFramePr>
            <a:graphicFrameLocks noChangeAspect="1"/>
          </p:cNvGraphicFramePr>
          <p:nvPr/>
        </p:nvGraphicFramePr>
        <p:xfrm>
          <a:off x="1600200" y="2235200"/>
          <a:ext cx="4114800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27" name="Equation" r:id="rId3" imgW="2222500" imgH="736600" progId="Equation.DSMT4">
                  <p:embed/>
                </p:oleObj>
              </mc:Choice>
              <mc:Fallback>
                <p:oleObj name="Equation" r:id="rId3" imgW="2222500" imgH="7366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2235200"/>
                        <a:ext cx="4114800" cy="1371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20" name="Rectangle 8"/>
          <p:cNvSpPr>
            <a:spLocks noChangeArrowheads="1"/>
          </p:cNvSpPr>
          <p:nvPr/>
        </p:nvSpPr>
        <p:spPr bwMode="auto">
          <a:xfrm>
            <a:off x="0" y="30622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8921" name="Object 7"/>
          <p:cNvGraphicFramePr>
            <a:graphicFrameLocks noChangeAspect="1"/>
          </p:cNvGraphicFramePr>
          <p:nvPr/>
        </p:nvGraphicFramePr>
        <p:xfrm>
          <a:off x="1676400" y="3810000"/>
          <a:ext cx="4267200" cy="1471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28" name="Equation" r:id="rId5" imgW="2120900" imgH="736600" progId="Equation.DSMT4">
                  <p:embed/>
                </p:oleObj>
              </mc:Choice>
              <mc:Fallback>
                <p:oleObj name="Equation" r:id="rId5" imgW="2120900" imgH="7366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3810000"/>
                        <a:ext cx="4267200" cy="1471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22" name="Rectangle 10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8923" name="Object 9"/>
          <p:cNvGraphicFramePr>
            <a:graphicFrameLocks noChangeAspect="1"/>
          </p:cNvGraphicFramePr>
          <p:nvPr/>
        </p:nvGraphicFramePr>
        <p:xfrm>
          <a:off x="1676400" y="5334000"/>
          <a:ext cx="6324600" cy="909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29" name="Equation" r:id="rId7" imgW="3251200" imgH="469900" progId="Equation.DSMT4">
                  <p:embed/>
                </p:oleObj>
              </mc:Choice>
              <mc:Fallback>
                <p:oleObj name="Equation" r:id="rId7" imgW="3251200" imgH="4699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5334000"/>
                        <a:ext cx="6324600" cy="909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Derivation of the Inverse Jacobian: Cont.</a:t>
            </a: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Similarly:</a:t>
            </a:r>
            <a:r>
              <a:rPr lang="en-US" altLang="en-US" sz="2400" smtClean="0"/>
              <a:t> </a:t>
            </a:r>
          </a:p>
        </p:txBody>
      </p:sp>
      <p:sp>
        <p:nvSpPr>
          <p:cNvPr id="39941" name="Rectangle 4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9942" name="Object 6"/>
          <p:cNvGraphicFramePr>
            <a:graphicFrameLocks noChangeAspect="1"/>
          </p:cNvGraphicFramePr>
          <p:nvPr/>
        </p:nvGraphicFramePr>
        <p:xfrm>
          <a:off x="1066800" y="2362200"/>
          <a:ext cx="7620000" cy="1165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9" name="Equation" r:id="rId3" imgW="4673600" imgH="711200" progId="Equation.DSMT4">
                  <p:embed/>
                </p:oleObj>
              </mc:Choice>
              <mc:Fallback>
                <p:oleObj name="Equation" r:id="rId3" imgW="4673600" imgH="7112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2362200"/>
                        <a:ext cx="7620000" cy="1165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3" name="Object 5"/>
          <p:cNvGraphicFramePr>
            <a:graphicFrameLocks noChangeAspect="1"/>
          </p:cNvGraphicFramePr>
          <p:nvPr/>
        </p:nvGraphicFramePr>
        <p:xfrm>
          <a:off x="990600" y="4267200"/>
          <a:ext cx="6781800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0" name="Equation" r:id="rId5" imgW="4191000" imgH="469900" progId="Equation.DSMT4">
                  <p:embed/>
                </p:oleObj>
              </mc:Choice>
              <mc:Fallback>
                <p:oleObj name="Equation" r:id="rId5" imgW="4191000" imgH="4699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4267200"/>
                        <a:ext cx="6781800" cy="75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4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45" name="Rectangle 8"/>
          <p:cNvSpPr>
            <a:spLocks noChangeArrowheads="1"/>
          </p:cNvSpPr>
          <p:nvPr/>
        </p:nvSpPr>
        <p:spPr bwMode="auto">
          <a:xfrm>
            <a:off x="0" y="714375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457200" algn="l"/>
                <a:tab pos="5143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457200" algn="l"/>
                <a:tab pos="5143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457200" algn="l"/>
                <a:tab pos="5143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457200" algn="l"/>
                <a:tab pos="5143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457200" algn="l"/>
                <a:tab pos="5143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143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143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143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143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>
                <a:cs typeface="Times New Roman" panose="02020603050405020304" pitchFamily="18" charset="0"/>
              </a:rPr>
              <a:t>	</a:t>
            </a:r>
            <a:endParaRPr lang="en-US" altLang="en-US"/>
          </a:p>
        </p:txBody>
      </p:sp>
      <p:sp>
        <p:nvSpPr>
          <p:cNvPr id="39946" name="Rectangle 9"/>
          <p:cNvSpPr>
            <a:spLocks noChangeArrowheads="1"/>
          </p:cNvSpPr>
          <p:nvPr/>
        </p:nvSpPr>
        <p:spPr bwMode="auto">
          <a:xfrm>
            <a:off x="0" y="1455738"/>
            <a:ext cx="22225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100"/>
              <a:t> </a:t>
            </a:r>
            <a:endParaRPr lang="en-US" alt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altLang="en-US" sz="2400" smtClean="0"/>
              <a:t>: </a:t>
            </a: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  <a:noFill/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Derivation of the Inverse Jacobian: Cont.</a:t>
            </a:r>
          </a:p>
        </p:txBody>
      </p:sp>
      <p:graphicFrame>
        <p:nvGraphicFramePr>
          <p:cNvPr id="40966" name="Object 7"/>
          <p:cNvGraphicFramePr>
            <a:graphicFrameLocks noChangeAspect="1"/>
          </p:cNvGraphicFramePr>
          <p:nvPr/>
        </p:nvGraphicFramePr>
        <p:xfrm>
          <a:off x="1295400" y="2362200"/>
          <a:ext cx="6067425" cy="43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3" name="Equation" r:id="rId3" imgW="3556000" imgH="254000" progId="Equation.DSMT4">
                  <p:embed/>
                </p:oleObj>
              </mc:Choice>
              <mc:Fallback>
                <p:oleObj name="Equation" r:id="rId3" imgW="3556000" imgH="2540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2362200"/>
                        <a:ext cx="6067425" cy="439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7" name="Object 6"/>
          <p:cNvGraphicFramePr>
            <a:graphicFrameLocks noChangeAspect="1"/>
          </p:cNvGraphicFramePr>
          <p:nvPr/>
        </p:nvGraphicFramePr>
        <p:xfrm>
          <a:off x="1143000" y="3810000"/>
          <a:ext cx="7467600" cy="1127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4" name="Equation" r:id="rId5" imgW="4737100" imgH="711200" progId="Equation.DSMT4">
                  <p:embed/>
                </p:oleObj>
              </mc:Choice>
              <mc:Fallback>
                <p:oleObj name="Equation" r:id="rId5" imgW="4737100" imgH="7112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3810000"/>
                        <a:ext cx="7467600" cy="1127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8" name="Rectangle 8"/>
          <p:cNvSpPr>
            <a:spLocks noChangeArrowheads="1"/>
          </p:cNvSpPr>
          <p:nvPr/>
        </p:nvSpPr>
        <p:spPr bwMode="auto">
          <a:xfrm>
            <a:off x="990600" y="2667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0" y="2933700"/>
            <a:ext cx="10985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>
                <a:cs typeface="Times New Roman" panose="02020603050405020304" pitchFamily="18" charset="0"/>
              </a:rPr>
              <a:t>	</a:t>
            </a:r>
            <a:endParaRPr lang="en-US" altLang="en-US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0" y="3922713"/>
            <a:ext cx="22225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100"/>
              <a:t> </a:t>
            </a:r>
            <a:endParaRPr lang="en-US" alt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similarly, equations for the remaining can be derived, including:</a:t>
            </a:r>
          </a:p>
          <a:p>
            <a:pPr eaLnBrk="1" hangingPunct="1"/>
            <a:endParaRPr lang="en-US" altLang="en-US" sz="2400" smtClean="0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  <a:noFill/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Derivation of the Inverse Jacobian: Cont.</a:t>
            </a:r>
          </a:p>
        </p:txBody>
      </p:sp>
      <p:graphicFrame>
        <p:nvGraphicFramePr>
          <p:cNvPr id="41990" name="Object 7"/>
          <p:cNvGraphicFramePr>
            <a:graphicFrameLocks noChangeAspect="1"/>
          </p:cNvGraphicFramePr>
          <p:nvPr/>
        </p:nvGraphicFramePr>
        <p:xfrm>
          <a:off x="1600200" y="2971800"/>
          <a:ext cx="4343400" cy="53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97" name="Equation" r:id="rId3" imgW="1930400" imgH="241300" progId="Equation.DSMT4">
                  <p:embed/>
                </p:oleObj>
              </mc:Choice>
              <mc:Fallback>
                <p:oleObj name="Equation" r:id="rId3" imgW="1930400" imgH="2413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2971800"/>
                        <a:ext cx="4343400" cy="536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91" name="Object 6"/>
          <p:cNvGraphicFramePr>
            <a:graphicFrameLocks noChangeAspect="1"/>
          </p:cNvGraphicFramePr>
          <p:nvPr/>
        </p:nvGraphicFramePr>
        <p:xfrm>
          <a:off x="1371600" y="4191000"/>
          <a:ext cx="6705600" cy="152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98" name="Equation" r:id="rId5" imgW="3136900" imgH="711200" progId="Equation.DSMT4">
                  <p:embed/>
                </p:oleObj>
              </mc:Choice>
              <mc:Fallback>
                <p:oleObj name="Equation" r:id="rId5" imgW="3136900" imgH="7112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4191000"/>
                        <a:ext cx="6705600" cy="1528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9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0" y="238125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457200" algn="l"/>
                <a:tab pos="5143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457200" algn="l"/>
                <a:tab pos="5143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457200" algn="l"/>
                <a:tab pos="5143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457200" algn="l"/>
                <a:tab pos="5143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457200" algn="l"/>
                <a:tab pos="5143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143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143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143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143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>
                <a:cs typeface="Times New Roman" panose="02020603050405020304" pitchFamily="18" charset="0"/>
              </a:rPr>
              <a:t>	</a:t>
            </a:r>
            <a:endParaRPr lang="en-US" altLang="en-US"/>
          </a:p>
        </p:txBody>
      </p:sp>
      <p:sp>
        <p:nvSpPr>
          <p:cNvPr id="41994" name="Rectangle 10"/>
          <p:cNvSpPr>
            <a:spLocks noChangeArrowheads="1"/>
          </p:cNvSpPr>
          <p:nvPr/>
        </p:nvSpPr>
        <p:spPr bwMode="auto">
          <a:xfrm>
            <a:off x="0" y="1227138"/>
            <a:ext cx="22225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100"/>
              <a:t> </a:t>
            </a:r>
            <a:endParaRPr lang="en-US" alt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These equations may be used to control the differential motions of the robot.</a:t>
            </a:r>
            <a:r>
              <a:rPr lang="en-US" altLang="en-US" sz="2400" smtClean="0"/>
              <a:t> </a:t>
            </a: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  <a:noFill/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Derivation of the Inverse Jacobian: Cont.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Same principles apply. The meaning and the use of Jacobians is similar in screw-based mechanics. The derivation is different.</a:t>
            </a:r>
          </a:p>
        </p:txBody>
      </p:sp>
      <p:sp>
        <p:nvSpPr>
          <p:cNvPr id="44036" name="Rectangle 3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4037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  <a:noFill/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Calculation of Jacobian with screw-based mechanics</a:t>
            </a:r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0" y="20875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44039" name="Object 5"/>
          <p:cNvGraphicFramePr>
            <a:graphicFrameLocks noChangeAspect="1"/>
          </p:cNvGraphicFramePr>
          <p:nvPr/>
        </p:nvGraphicFramePr>
        <p:xfrm>
          <a:off x="2438400" y="2667000"/>
          <a:ext cx="5554663" cy="356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1" name="VISIO" r:id="rId3" imgW="4600440" imgH="2949120" progId="Visio.Drawing.6">
                  <p:embed/>
                </p:oleObj>
              </mc:Choice>
              <mc:Fallback>
                <p:oleObj name="VISIO" r:id="rId3" imgW="4600440" imgH="2949120" progId="Visio.Drawing.6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2667000"/>
                        <a:ext cx="5554663" cy="3562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Denoting the Jacobian of the robot as </a:t>
            </a:r>
            <a:r>
              <a:rPr lang="en-US" altLang="en-US" sz="24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we write: </a:t>
            </a:r>
          </a:p>
          <a:p>
            <a:pPr eaLnBrk="1" hangingPunct="1"/>
            <a:endParaRPr lang="en-US" altLang="en-US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altLang="en-US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altLang="en-US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mtClean="0"/>
              <a:t>     </a:t>
            </a:r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the vector of angular velocities of the end effector with respect to the reference frame,  </a:t>
            </a:r>
            <a:r>
              <a:rPr lang="en-US" altLang="en-US" sz="24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is the vector of linear velocities of the end effector with respect to the reference frame, and        is the angular velocities of the joints</a:t>
            </a:r>
            <a:r>
              <a:rPr lang="en-US" altLang="en-US" smtClean="0"/>
              <a:t> </a:t>
            </a:r>
          </a:p>
        </p:txBody>
      </p:sp>
      <p:sp>
        <p:nvSpPr>
          <p:cNvPr id="45060" name="Rectangle 3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5061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  <a:noFill/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Cont.</a:t>
            </a:r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45063" name="Object 5"/>
          <p:cNvGraphicFramePr>
            <a:graphicFrameLocks noChangeAspect="1"/>
          </p:cNvGraphicFramePr>
          <p:nvPr/>
        </p:nvGraphicFramePr>
        <p:xfrm>
          <a:off x="1600200" y="2362200"/>
          <a:ext cx="18288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9" name="Equation" r:id="rId3" imgW="965200" imgH="457200" progId="Equation.DSMT4">
                  <p:embed/>
                </p:oleObj>
              </mc:Choice>
              <mc:Fallback>
                <p:oleObj name="Equation" r:id="rId3" imgW="965200" imgH="4572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2362200"/>
                        <a:ext cx="1828800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4" name="Object 7"/>
          <p:cNvGraphicFramePr>
            <a:graphicFrameLocks noChangeAspect="1"/>
          </p:cNvGraphicFramePr>
          <p:nvPr/>
        </p:nvGraphicFramePr>
        <p:xfrm>
          <a:off x="1676400" y="3727450"/>
          <a:ext cx="381000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70" name="Equation" r:id="rId5" imgW="152334" imgH="139639" progId="Equation.DSMT4">
                  <p:embed/>
                </p:oleObj>
              </mc:Choice>
              <mc:Fallback>
                <p:oleObj name="Equation" r:id="rId5" imgW="152334" imgH="139639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3727450"/>
                        <a:ext cx="381000" cy="349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5" name="Object 8"/>
          <p:cNvGraphicFramePr>
            <a:graphicFrameLocks noChangeAspect="1"/>
          </p:cNvGraphicFramePr>
          <p:nvPr/>
        </p:nvGraphicFramePr>
        <p:xfrm>
          <a:off x="4114800" y="4724400"/>
          <a:ext cx="609600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71" name="Equation" r:id="rId7" imgW="355446" imgH="279279" progId="Equation.DSMT4">
                  <p:embed/>
                </p:oleObj>
              </mc:Choice>
              <mc:Fallback>
                <p:oleObj name="Equation" r:id="rId7" imgW="355446" imgH="279279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4724400"/>
                        <a:ext cx="609600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Motions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matrix form we get: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4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4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400" smtClean="0"/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motions are the product of the Jacobian and the joint differential motions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9222" name="Object 4"/>
          <p:cNvGraphicFramePr>
            <a:graphicFrameLocks noChangeAspect="1"/>
          </p:cNvGraphicFramePr>
          <p:nvPr/>
        </p:nvGraphicFramePr>
        <p:xfrm>
          <a:off x="1295400" y="2398713"/>
          <a:ext cx="6705600" cy="1301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name="Equation" r:id="rId3" imgW="3378200" imgH="660400" progId="Equation.DSMT4">
                  <p:embed/>
                </p:oleObj>
              </mc:Choice>
              <mc:Fallback>
                <p:oleObj name="Equation" r:id="rId3" imgW="3378200" imgH="6604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2398713"/>
                        <a:ext cx="6705600" cy="1301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smtClean="0"/>
              <a:t>  </a:t>
            </a:r>
          </a:p>
        </p:txBody>
      </p:sp>
      <p:sp>
        <p:nvSpPr>
          <p:cNvPr id="46084" name="Rectangle 3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6085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  <a:noFill/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Cont.</a:t>
            </a:r>
          </a:p>
        </p:txBody>
      </p:sp>
      <p:pic>
        <p:nvPicPr>
          <p:cNvPr id="4608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76400"/>
            <a:ext cx="8229600" cy="451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19200" y="1752600"/>
            <a:ext cx="7772400" cy="43799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smtClean="0"/>
              <a:t>   </a:t>
            </a:r>
          </a:p>
        </p:txBody>
      </p:sp>
      <p:sp>
        <p:nvSpPr>
          <p:cNvPr id="47108" name="Rectangle 3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7109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  <a:noFill/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Cont.</a:t>
            </a:r>
          </a:p>
        </p:txBody>
      </p:sp>
      <p:pic>
        <p:nvPicPr>
          <p:cNvPr id="47110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52600"/>
            <a:ext cx="8610600" cy="409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smtClean="0"/>
              <a:t> </a:t>
            </a:r>
          </a:p>
        </p:txBody>
      </p:sp>
      <p:sp>
        <p:nvSpPr>
          <p:cNvPr id="48132" name="Rectangle 3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8133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  <a:noFill/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Process of calculating the Jacobian</a:t>
            </a:r>
          </a:p>
        </p:txBody>
      </p:sp>
      <p:pic>
        <p:nvPicPr>
          <p:cNvPr id="4813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78063"/>
            <a:ext cx="8458200" cy="2382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smtClean="0"/>
              <a:t> </a:t>
            </a:r>
          </a:p>
        </p:txBody>
      </p:sp>
      <p:sp>
        <p:nvSpPr>
          <p:cNvPr id="49156" name="Rectangle 3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9157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  <a:noFill/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Cont.</a:t>
            </a:r>
          </a:p>
        </p:txBody>
      </p:sp>
      <p:pic>
        <p:nvPicPr>
          <p:cNvPr id="4915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905000"/>
            <a:ext cx="6553200" cy="290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smtClean="0"/>
              <a:t> </a:t>
            </a:r>
          </a:p>
        </p:txBody>
      </p:sp>
      <p:sp>
        <p:nvSpPr>
          <p:cNvPr id="50180" name="Rectangle 3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0181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  <a:noFill/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Cont.</a:t>
            </a:r>
          </a:p>
        </p:txBody>
      </p:sp>
      <p:pic>
        <p:nvPicPr>
          <p:cNvPr id="5018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28800"/>
            <a:ext cx="6553200" cy="298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Intermediate reference frame at </a:t>
            </a:r>
            <a:r>
              <a:rPr lang="en-US" altLang="en-US" sz="28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en-US" sz="2800" baseline="-25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en-US" sz="28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en-US" sz="2800" baseline="-25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en-US" sz="2400" smtClean="0"/>
              <a:t> </a:t>
            </a:r>
          </a:p>
        </p:txBody>
      </p:sp>
      <p:sp>
        <p:nvSpPr>
          <p:cNvPr id="51204" name="Rectangle 3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1205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  <a:noFill/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</a:p>
        </p:txBody>
      </p:sp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0" y="25225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51207" name="Object 5"/>
          <p:cNvGraphicFramePr>
            <a:graphicFrameLocks noChangeAspect="1"/>
          </p:cNvGraphicFramePr>
          <p:nvPr/>
        </p:nvGraphicFramePr>
        <p:xfrm>
          <a:off x="914400" y="2590800"/>
          <a:ext cx="7239000" cy="2613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09" name="VISIO" r:id="rId3" imgW="5017680" imgH="1811520" progId="Visio.Drawing.6">
                  <p:embed/>
                </p:oleObj>
              </mc:Choice>
              <mc:Fallback>
                <p:oleObj name="VISIO" r:id="rId3" imgW="5017680" imgH="1811520" progId="Visio.Drawing.6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2590800"/>
                        <a:ext cx="7239000" cy="2613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smtClean="0"/>
              <a:t> </a:t>
            </a:r>
          </a:p>
        </p:txBody>
      </p:sp>
      <p:sp>
        <p:nvSpPr>
          <p:cNvPr id="52228" name="Rectangle 3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2229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  <a:noFill/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Joint 5:</a:t>
            </a:r>
          </a:p>
        </p:txBody>
      </p:sp>
      <p:pic>
        <p:nvPicPr>
          <p:cNvPr id="5223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28800"/>
            <a:ext cx="6781800" cy="271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smtClean="0"/>
              <a:t> </a:t>
            </a:r>
          </a:p>
        </p:txBody>
      </p:sp>
      <p:sp>
        <p:nvSpPr>
          <p:cNvPr id="53252" name="Rectangle 3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3253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  <a:noFill/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Joint 6:</a:t>
            </a:r>
          </a:p>
        </p:txBody>
      </p:sp>
      <p:pic>
        <p:nvPicPr>
          <p:cNvPr id="5325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47800"/>
            <a:ext cx="6537325" cy="471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smtClean="0"/>
              <a:t> </a:t>
            </a:r>
          </a:p>
        </p:txBody>
      </p:sp>
      <p:sp>
        <p:nvSpPr>
          <p:cNvPr id="54276" name="Rectangle 3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277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  <a:noFill/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Joint 4:</a:t>
            </a:r>
          </a:p>
        </p:txBody>
      </p:sp>
      <p:pic>
        <p:nvPicPr>
          <p:cNvPr id="5427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47800"/>
            <a:ext cx="6705600" cy="481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smtClean="0"/>
              <a:t> </a:t>
            </a:r>
          </a:p>
        </p:txBody>
      </p:sp>
      <p:sp>
        <p:nvSpPr>
          <p:cNvPr id="55300" name="Rectangle 3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5301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  <a:noFill/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Joint 3:</a:t>
            </a:r>
          </a:p>
        </p:txBody>
      </p:sp>
      <p:pic>
        <p:nvPicPr>
          <p:cNvPr id="5530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24000"/>
            <a:ext cx="8077200" cy="4659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Motions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same relationship can be derived from direct differentiation: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0246" name="Object 4"/>
          <p:cNvGraphicFramePr>
            <a:graphicFrameLocks noChangeAspect="1"/>
          </p:cNvGraphicFramePr>
          <p:nvPr/>
        </p:nvGraphicFramePr>
        <p:xfrm>
          <a:off x="1524000" y="2590800"/>
          <a:ext cx="3886200" cy="1036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4" name="Equation" r:id="rId3" imgW="1816100" imgH="482600" progId="Equation.DSMT4">
                  <p:embed/>
                </p:oleObj>
              </mc:Choice>
              <mc:Fallback>
                <p:oleObj name="Equation" r:id="rId3" imgW="1816100" imgH="4826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2590800"/>
                        <a:ext cx="3886200" cy="1036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0" y="31861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0248" name="Object 6"/>
          <p:cNvGraphicFramePr>
            <a:graphicFrameLocks noChangeAspect="1"/>
          </p:cNvGraphicFramePr>
          <p:nvPr/>
        </p:nvGraphicFramePr>
        <p:xfrm>
          <a:off x="1524000" y="3733800"/>
          <a:ext cx="6019800" cy="104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5" name="Equation" r:id="rId5" imgW="2794000" imgH="482600" progId="Equation.DSMT4">
                  <p:embed/>
                </p:oleObj>
              </mc:Choice>
              <mc:Fallback>
                <p:oleObj name="Equation" r:id="rId5" imgW="2794000" imgH="4826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3733800"/>
                        <a:ext cx="6019800" cy="1047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0" y="29670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0250" name="Object 8"/>
          <p:cNvGraphicFramePr>
            <a:graphicFrameLocks noChangeAspect="1"/>
          </p:cNvGraphicFramePr>
          <p:nvPr/>
        </p:nvGraphicFramePr>
        <p:xfrm>
          <a:off x="1371600" y="4800600"/>
          <a:ext cx="7154863" cy="167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6" name="Equation" r:id="rId7" imgW="3949700" imgH="927100" progId="Equation.DSMT4">
                  <p:embed/>
                </p:oleObj>
              </mc:Choice>
              <mc:Fallback>
                <p:oleObj name="Equation" r:id="rId7" imgW="3949700" imgH="9271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4800600"/>
                        <a:ext cx="7154863" cy="1674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smtClean="0"/>
              <a:t> </a:t>
            </a:r>
          </a:p>
        </p:txBody>
      </p:sp>
      <p:sp>
        <p:nvSpPr>
          <p:cNvPr id="56324" name="Rectangle 3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6325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  <a:noFill/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Joint 2:</a:t>
            </a:r>
          </a:p>
        </p:txBody>
      </p:sp>
      <p:pic>
        <p:nvPicPr>
          <p:cNvPr id="5632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95400"/>
            <a:ext cx="7772400" cy="499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smtClean="0"/>
              <a:t> </a:t>
            </a:r>
          </a:p>
        </p:txBody>
      </p:sp>
      <p:sp>
        <p:nvSpPr>
          <p:cNvPr id="57348" name="Rectangle 3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7349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  <a:noFill/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Joint 1:</a:t>
            </a:r>
          </a:p>
        </p:txBody>
      </p:sp>
      <p:pic>
        <p:nvPicPr>
          <p:cNvPr id="5735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24000"/>
            <a:ext cx="8077200" cy="4745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smtClean="0"/>
              <a:t>  </a:t>
            </a:r>
          </a:p>
        </p:txBody>
      </p:sp>
      <p:sp>
        <p:nvSpPr>
          <p:cNvPr id="58372" name="Rectangle 3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8373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  <a:noFill/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Jacobian:</a:t>
            </a:r>
          </a:p>
        </p:txBody>
      </p:sp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0" y="27320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58375" name="Object 5"/>
          <p:cNvGraphicFramePr>
            <a:graphicFrameLocks noChangeAspect="1"/>
          </p:cNvGraphicFramePr>
          <p:nvPr/>
        </p:nvGraphicFramePr>
        <p:xfrm>
          <a:off x="457200" y="1524000"/>
          <a:ext cx="6781800" cy="211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80" name="Equation" r:id="rId3" imgW="4470400" imgH="1397000" progId="Equation.DSMT4">
                  <p:embed/>
                </p:oleObj>
              </mc:Choice>
              <mc:Fallback>
                <p:oleObj name="Equation" r:id="rId3" imgW="4470400" imgH="13970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524000"/>
                        <a:ext cx="6781800" cy="2112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376" name="Rectangle 8"/>
          <p:cNvSpPr>
            <a:spLocks noChangeArrowheads="1"/>
          </p:cNvSpPr>
          <p:nvPr/>
        </p:nvSpPr>
        <p:spPr bwMode="auto">
          <a:xfrm>
            <a:off x="0" y="26400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58377" name="Object 7"/>
          <p:cNvGraphicFramePr>
            <a:graphicFrameLocks noChangeAspect="1"/>
          </p:cNvGraphicFramePr>
          <p:nvPr/>
        </p:nvGraphicFramePr>
        <p:xfrm>
          <a:off x="1447800" y="3733800"/>
          <a:ext cx="4648200" cy="2468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81" name="Equation" r:id="rId5" imgW="2971800" imgH="1574800" progId="Equation.DSMT4">
                  <p:embed/>
                </p:oleObj>
              </mc:Choice>
              <mc:Fallback>
                <p:oleObj name="Equation" r:id="rId5" imgW="2971800" imgH="15748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3733800"/>
                        <a:ext cx="4648200" cy="2468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Inverting the matrix is too involved.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Direct differentiation is easier and quicker.</a:t>
            </a:r>
            <a:r>
              <a:rPr lang="en-US" altLang="en-US" sz="2400" smtClean="0"/>
              <a:t> </a:t>
            </a:r>
          </a:p>
        </p:txBody>
      </p:sp>
      <p:sp>
        <p:nvSpPr>
          <p:cNvPr id="59396" name="Rectangle 3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9397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  <a:noFill/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Inverse Jacobian</a:t>
            </a:r>
          </a:p>
        </p:txBody>
      </p:sp>
      <p:pic>
        <p:nvPicPr>
          <p:cNvPr id="5939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590800"/>
            <a:ext cx="5029200" cy="363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smtClean="0"/>
              <a:t> </a:t>
            </a:r>
          </a:p>
        </p:txBody>
      </p:sp>
      <p:sp>
        <p:nvSpPr>
          <p:cNvPr id="60420" name="Rectangle 3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0421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  <a:noFill/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Jacobian of parallel robots</a:t>
            </a:r>
          </a:p>
        </p:txBody>
      </p:sp>
      <p:pic>
        <p:nvPicPr>
          <p:cNvPr id="6042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981200"/>
            <a:ext cx="7467600" cy="406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smtClean="0"/>
              <a:t> </a:t>
            </a:r>
          </a:p>
        </p:txBody>
      </p:sp>
      <p:sp>
        <p:nvSpPr>
          <p:cNvPr id="61444" name="Rectangle 3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1445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  <a:noFill/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Cont.</a:t>
            </a:r>
          </a:p>
        </p:txBody>
      </p:sp>
      <p:pic>
        <p:nvPicPr>
          <p:cNvPr id="6144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981200"/>
            <a:ext cx="7848600" cy="335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38200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write 6 loop equations and differentiate them to form the Jacobian as follows </a:t>
            </a:r>
          </a:p>
        </p:txBody>
      </p:sp>
      <p:sp>
        <p:nvSpPr>
          <p:cNvPr id="62468" name="Rectangle 3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2469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  <a:noFill/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Example: Jacobian of 6-6 Stewart platform</a:t>
            </a:r>
          </a:p>
        </p:txBody>
      </p:sp>
      <p:sp>
        <p:nvSpPr>
          <p:cNvPr id="62470" name="Rectangle 6"/>
          <p:cNvSpPr>
            <a:spLocks noChangeArrowheads="1"/>
          </p:cNvSpPr>
          <p:nvPr/>
        </p:nvSpPr>
        <p:spPr bwMode="auto">
          <a:xfrm>
            <a:off x="0" y="19478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62471" name="Object 5"/>
          <p:cNvGraphicFramePr>
            <a:graphicFrameLocks noChangeAspect="1"/>
          </p:cNvGraphicFramePr>
          <p:nvPr/>
        </p:nvGraphicFramePr>
        <p:xfrm>
          <a:off x="3505200" y="2971800"/>
          <a:ext cx="5486400" cy="3532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79" name="VISIO" r:id="rId3" imgW="4600440" imgH="2960280" progId="Visio.Drawing.6">
                  <p:embed/>
                </p:oleObj>
              </mc:Choice>
              <mc:Fallback>
                <p:oleObj name="VISIO" r:id="rId3" imgW="4600440" imgH="2960280" progId="Visio.Drawing.6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2971800"/>
                        <a:ext cx="5486400" cy="3532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0" y="33035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62473" name="Object 7"/>
          <p:cNvGraphicFramePr>
            <a:graphicFrameLocks noChangeAspect="1"/>
          </p:cNvGraphicFramePr>
          <p:nvPr/>
        </p:nvGraphicFramePr>
        <p:xfrm>
          <a:off x="685800" y="2971800"/>
          <a:ext cx="388620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80" name="Equation" r:id="rId5" imgW="1803400" imgH="254000" progId="Equation.DSMT4">
                  <p:embed/>
                </p:oleObj>
              </mc:Choice>
              <mc:Fallback>
                <p:oleObj name="Equation" r:id="rId5" imgW="1803400" imgH="2540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2971800"/>
                        <a:ext cx="3886200" cy="53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474" name="Rectangle 10"/>
          <p:cNvSpPr>
            <a:spLocks noChangeArrowheads="1"/>
          </p:cNvSpPr>
          <p:nvPr/>
        </p:nvSpPr>
        <p:spPr bwMode="auto">
          <a:xfrm>
            <a:off x="0" y="32877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62475" name="Object 9"/>
          <p:cNvGraphicFramePr>
            <a:graphicFrameLocks noChangeAspect="1"/>
          </p:cNvGraphicFramePr>
          <p:nvPr/>
        </p:nvGraphicFramePr>
        <p:xfrm>
          <a:off x="685800" y="3733800"/>
          <a:ext cx="3352800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81" name="Equation" r:id="rId7" imgW="1524000" imgH="279400" progId="Equation.DSMT4">
                  <p:embed/>
                </p:oleObj>
              </mc:Choice>
              <mc:Fallback>
                <p:oleObj name="Equation" r:id="rId7" imgW="1524000" imgH="2794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3733800"/>
                        <a:ext cx="3352800" cy="622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smtClean="0"/>
              <a:t>  </a:t>
            </a:r>
          </a:p>
        </p:txBody>
      </p:sp>
      <p:sp>
        <p:nvSpPr>
          <p:cNvPr id="63492" name="Rectangle 3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3493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  <a:noFill/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Notes:</a:t>
            </a:r>
          </a:p>
        </p:txBody>
      </p:sp>
      <p:pic>
        <p:nvPicPr>
          <p:cNvPr id="6349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81200"/>
            <a:ext cx="8534400" cy="306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smtClean="0"/>
              <a:t>  </a:t>
            </a:r>
          </a:p>
        </p:txBody>
      </p:sp>
      <p:sp>
        <p:nvSpPr>
          <p:cNvPr id="64516" name="Rectangle 3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4517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909637"/>
          </a:xfrm>
          <a:noFill/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Derivation:</a:t>
            </a:r>
          </a:p>
        </p:txBody>
      </p:sp>
      <p:pic>
        <p:nvPicPr>
          <p:cNvPr id="6451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14400"/>
            <a:ext cx="5867400" cy="529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meaning of a Jacobian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 </a:t>
            </a:r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representation of the configuration of the mechanism</a:t>
            </a: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1270" name="Rectangle 7"/>
          <p:cNvSpPr>
            <a:spLocks noChangeArrowheads="1"/>
          </p:cNvSpPr>
          <p:nvPr/>
        </p:nvSpPr>
        <p:spPr bwMode="auto">
          <a:xfrm>
            <a:off x="0" y="2157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1271" name="Object 6"/>
          <p:cNvGraphicFramePr>
            <a:graphicFrameLocks noChangeAspect="1"/>
          </p:cNvGraphicFramePr>
          <p:nvPr/>
        </p:nvGraphicFramePr>
        <p:xfrm>
          <a:off x="609600" y="2286000"/>
          <a:ext cx="7756525" cy="3765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3" name="VISIO" r:id="rId3" imgW="5240880" imgH="2543040" progId="Visio.Drawing.6">
                  <p:embed/>
                </p:oleObj>
              </mc:Choice>
              <mc:Fallback>
                <p:oleObj name="VISIO" r:id="rId3" imgW="5240880" imgH="2543040" progId="Visio.Drawing.6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2286000"/>
                        <a:ext cx="7756525" cy="3765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Jacobian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269288" cy="4532313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 </a:t>
            </a:r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an equation in the form of</a:t>
            </a:r>
          </a:p>
          <a:p>
            <a:pPr eaLnBrk="1" hangingPunct="1"/>
            <a:endParaRPr lang="en-US" altLang="en-US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altLang="en-US" sz="2400" smtClean="0"/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derivatives are: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2294" name="Object 4"/>
          <p:cNvGraphicFramePr>
            <a:graphicFrameLocks noChangeAspect="1"/>
          </p:cNvGraphicFramePr>
          <p:nvPr/>
        </p:nvGraphicFramePr>
        <p:xfrm>
          <a:off x="1295400" y="2133600"/>
          <a:ext cx="350520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0" name="Equation" r:id="rId3" imgW="1397000" imgH="241300" progId="Equation.DSMT4">
                  <p:embed/>
                </p:oleObj>
              </mc:Choice>
              <mc:Fallback>
                <p:oleObj name="Equation" r:id="rId3" imgW="1397000" imgH="2413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2133600"/>
                        <a:ext cx="3505200" cy="596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0" y="26146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2296" name="Object 6"/>
          <p:cNvGraphicFramePr>
            <a:graphicFrameLocks noChangeAspect="1"/>
          </p:cNvGraphicFramePr>
          <p:nvPr/>
        </p:nvGraphicFramePr>
        <p:xfrm>
          <a:off x="1371600" y="3554413"/>
          <a:ext cx="4114800" cy="278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1" name="Equation" r:id="rId5" imgW="2413000" imgH="1625600" progId="Equation.DSMT4">
                  <p:embed/>
                </p:oleObj>
              </mc:Choice>
              <mc:Fallback>
                <p:oleObj name="Equation" r:id="rId5" imgW="2413000" imgH="16256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3554413"/>
                        <a:ext cx="4114800" cy="2781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0" y="26146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Jacobian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001000" cy="4953000"/>
          </a:xfrm>
        </p:spPr>
        <p:txBody>
          <a:bodyPr/>
          <a:lstStyle/>
          <a:p>
            <a:pPr eaLnBrk="1" hangingPunct="1"/>
            <a:r>
              <a:rPr lang="en-US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can be rearranged into:</a:t>
            </a:r>
          </a:p>
        </p:txBody>
      </p:sp>
      <p:graphicFrame>
        <p:nvGraphicFramePr>
          <p:cNvPr id="13317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762000" y="2514600"/>
          <a:ext cx="6781800" cy="2757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0" name="Equation" r:id="rId3" imgW="4000500" imgH="1625600" progId="Equation.DSMT4">
                  <p:embed/>
                </p:oleObj>
              </mc:Choice>
              <mc:Fallback>
                <p:oleObj name="Equation" r:id="rId3" imgW="4000500" imgH="16256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2514600"/>
                        <a:ext cx="6781800" cy="2757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8" name="Rectangle 8"/>
          <p:cNvSpPr>
            <a:spLocks noChangeArrowheads="1"/>
          </p:cNvSpPr>
          <p:nvPr/>
        </p:nvSpPr>
        <p:spPr bwMode="auto">
          <a:xfrm>
            <a:off x="0" y="27289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Robot’s Jacobian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a robot, we get:</a:t>
            </a:r>
          </a:p>
        </p:txBody>
      </p:sp>
      <p:graphicFrame>
        <p:nvGraphicFramePr>
          <p:cNvPr id="14341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838200" y="2667000"/>
          <a:ext cx="6013450" cy="283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3" name="Equation" r:id="rId3" imgW="2959100" imgH="1397000" progId="Equation.DSMT4">
                  <p:embed/>
                </p:oleObj>
              </mc:Choice>
              <mc:Fallback>
                <p:oleObj name="Equation" r:id="rId3" imgW="2959100" imgH="13970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2667000"/>
                        <a:ext cx="6013450" cy="2838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663</TotalTime>
  <Words>958</Words>
  <Application>Microsoft Office PowerPoint</Application>
  <PresentationFormat>On-screen Show (4:3)</PresentationFormat>
  <Paragraphs>179</Paragraphs>
  <Slides>58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58</vt:i4>
      </vt:variant>
    </vt:vector>
  </HeadingPairs>
  <TitlesOfParts>
    <vt:vector size="64" baseType="lpstr">
      <vt:lpstr>Arial</vt:lpstr>
      <vt:lpstr>Wingdings</vt:lpstr>
      <vt:lpstr>Times New Roman</vt:lpstr>
      <vt:lpstr>Network</vt:lpstr>
      <vt:lpstr>MathType 5.0 Equation</vt:lpstr>
      <vt:lpstr>Microsoft Visio Drawing</vt:lpstr>
      <vt:lpstr>PowerPoint Presentation</vt:lpstr>
      <vt:lpstr>Introduction</vt:lpstr>
      <vt:lpstr>Differential Motions of a 2-DOF Mechanism</vt:lpstr>
      <vt:lpstr>Differential Motions</vt:lpstr>
      <vt:lpstr>Differential Motions</vt:lpstr>
      <vt:lpstr>The meaning of a Jacobian</vt:lpstr>
      <vt:lpstr>What is the Jacobian</vt:lpstr>
      <vt:lpstr>Jacobian</vt:lpstr>
      <vt:lpstr>Robot’s Jacobian</vt:lpstr>
      <vt:lpstr>Differential versus Large-Scale Motions </vt:lpstr>
      <vt:lpstr>Differential Motions of a Frame versus a Robot</vt:lpstr>
      <vt:lpstr>Differential Motions of a Frame</vt:lpstr>
      <vt:lpstr>Differential Translations</vt:lpstr>
      <vt:lpstr>Differential Rotations about Reference Axes </vt:lpstr>
      <vt:lpstr>Differential trigonometric functions</vt:lpstr>
      <vt:lpstr>Differential Rotations about Reference Axes </vt:lpstr>
      <vt:lpstr>Multiple Differential Rotations about Reference Axes </vt:lpstr>
      <vt:lpstr>Differential Rotations about a General Axis q</vt:lpstr>
      <vt:lpstr>Differential Rotations about a General Axis q</vt:lpstr>
      <vt:lpstr>Differential Rotations of a Frame</vt:lpstr>
      <vt:lpstr>Differential Operator</vt:lpstr>
      <vt:lpstr>The Differential Change </vt:lpstr>
      <vt:lpstr>Differential Changes between Frames</vt:lpstr>
      <vt:lpstr>Differential Changes between Frames</vt:lpstr>
      <vt:lpstr>Differential Motions of a Robot and Its Hand Frame</vt:lpstr>
      <vt:lpstr>Differential Motions of a Robot and Its Hand Frame</vt:lpstr>
      <vt:lpstr>Calculation of the Jacobian</vt:lpstr>
      <vt:lpstr>Calculation of the Jacobian: Cont.</vt:lpstr>
      <vt:lpstr>Calculation of the Jacobian: Cont.</vt:lpstr>
      <vt:lpstr>Calculation of the Jacobian: Cont.</vt:lpstr>
      <vt:lpstr>Inverse Jacobian</vt:lpstr>
      <vt:lpstr>Calculation of Inverse Jacobian</vt:lpstr>
      <vt:lpstr>Derivation of the Inverse Jacobian</vt:lpstr>
      <vt:lpstr>Derivation of the Inverse Jacobian: Cont.</vt:lpstr>
      <vt:lpstr>Derivation of the Inverse Jacobian: Cont.</vt:lpstr>
      <vt:lpstr>Derivation of the Inverse Jacobian: Cont.</vt:lpstr>
      <vt:lpstr>Derivation of the Inverse Jacobian: Cont.</vt:lpstr>
      <vt:lpstr>Calculation of Jacobian with screw-based mechanics</vt:lpstr>
      <vt:lpstr>Cont.</vt:lpstr>
      <vt:lpstr>Cont.</vt:lpstr>
      <vt:lpstr>Cont.</vt:lpstr>
      <vt:lpstr>Process of calculating the Jacobian</vt:lpstr>
      <vt:lpstr>Cont.</vt:lpstr>
      <vt:lpstr>Cont.</vt:lpstr>
      <vt:lpstr>Example</vt:lpstr>
      <vt:lpstr>Joint 5:</vt:lpstr>
      <vt:lpstr>Joint 6:</vt:lpstr>
      <vt:lpstr>Joint 4:</vt:lpstr>
      <vt:lpstr>Joint 3:</vt:lpstr>
      <vt:lpstr>Joint 2:</vt:lpstr>
      <vt:lpstr>Joint 1:</vt:lpstr>
      <vt:lpstr>Jacobian:</vt:lpstr>
      <vt:lpstr>Inverse Jacobian</vt:lpstr>
      <vt:lpstr>Jacobian of parallel robots</vt:lpstr>
      <vt:lpstr>Cont.</vt:lpstr>
      <vt:lpstr>Example: Jacobian of 6-6 Stewart platform</vt:lpstr>
      <vt:lpstr>Notes:</vt:lpstr>
      <vt:lpstr>Derivation:</vt:lpstr>
    </vt:vector>
  </TitlesOfParts>
  <Company>Cal Poly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Information Technology Services</dc:creator>
  <cp:lastModifiedBy>Tesfaye Meberate</cp:lastModifiedBy>
  <cp:revision>24</cp:revision>
  <dcterms:created xsi:type="dcterms:W3CDTF">2010-07-26T23:20:07Z</dcterms:created>
  <dcterms:modified xsi:type="dcterms:W3CDTF">2020-04-27T08:16:44Z</dcterms:modified>
</cp:coreProperties>
</file>