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88" r:id="rId27"/>
    <p:sldId id="289" r:id="rId28"/>
    <p:sldId id="290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03BAB-4E7A-44D6-AA41-453762DBE517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D9786-E493-4C37-909A-9056F951D3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03BAB-4E7A-44D6-AA41-453762DBE517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D9786-E493-4C37-909A-9056F951D3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03BAB-4E7A-44D6-AA41-453762DBE517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D9786-E493-4C37-909A-9056F951D3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03BAB-4E7A-44D6-AA41-453762DBE517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D9786-E493-4C37-909A-9056F951D3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03BAB-4E7A-44D6-AA41-453762DBE517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D9786-E493-4C37-909A-9056F951D3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03BAB-4E7A-44D6-AA41-453762DBE517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D9786-E493-4C37-909A-9056F951D3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03BAB-4E7A-44D6-AA41-453762DBE517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D9786-E493-4C37-909A-9056F951D3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03BAB-4E7A-44D6-AA41-453762DBE517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D9786-E493-4C37-909A-9056F951D3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03BAB-4E7A-44D6-AA41-453762DBE517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D9786-E493-4C37-909A-9056F951D3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03BAB-4E7A-44D6-AA41-453762DBE517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D9786-E493-4C37-909A-9056F951D3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03BAB-4E7A-44D6-AA41-453762DBE517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66D9786-E493-4C37-909A-9056F951D3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7A03BAB-4E7A-44D6-AA41-453762DBE517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66D9786-E493-4C37-909A-9056F951D37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Chapter Eight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Password Security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8.2. Hashing MPM Modifications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-40000"/>
          </a:blip>
          <a:srcRect/>
          <a:stretch>
            <a:fillRect/>
          </a:stretch>
        </p:blipFill>
        <p:spPr bwMode="auto">
          <a:xfrm>
            <a:off x="724469" y="1935163"/>
            <a:ext cx="7695062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8.3. Off-line Dictionary Attacks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-30000"/>
          </a:blip>
          <a:srcRect/>
          <a:stretch>
            <a:fillRect/>
          </a:stretch>
        </p:blipFill>
        <p:spPr bwMode="auto">
          <a:xfrm>
            <a:off x="626892" y="1447800"/>
            <a:ext cx="7890215" cy="4876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8.4. Salting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Salting – include additional info in hash</a:t>
            </a:r>
          </a:p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Add third field to file storing random # 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salt)</a:t>
            </a:r>
          </a:p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Example Entry: john with password automobile</a:t>
            </a:r>
          </a:p>
          <a:p>
            <a:pPr lvl="1" algn="just">
              <a:buNone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Times New Roman" pitchFamily="18" charset="0"/>
              </a:rPr>
              <a:t>john:ScF5GDhWeHr2q5m7mSDuGPVasV2NHz4kuu5n5eyuMbo=:1515</a:t>
            </a:r>
          </a:p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Hash of password concatenated with salt:</a:t>
            </a:r>
          </a:p>
          <a:p>
            <a:pPr lvl="2" algn="just">
              <a:buNone/>
            </a:pPr>
            <a:r>
              <a:rPr lang="en-US" sz="2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Times New Roman" pitchFamily="18" charset="0"/>
              </a:rPr>
              <a:t>h(automobile|1515) = ScF5GDhW...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8.4. Salting Functions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-40000"/>
          </a:blip>
          <a:srcRect/>
          <a:stretch>
            <a:fillRect/>
          </a:stretch>
        </p:blipFill>
        <p:spPr bwMode="auto">
          <a:xfrm>
            <a:off x="457200" y="2322284"/>
            <a:ext cx="8229600" cy="3615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8.4. Salting in MPM (1)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-40000"/>
          </a:blip>
          <a:srcRect/>
          <a:stretch>
            <a:fillRect/>
          </a:stretch>
        </p:blipFill>
        <p:spPr bwMode="auto">
          <a:xfrm>
            <a:off x="882049" y="1935163"/>
            <a:ext cx="7379901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8.4. Salting in MPM (2)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28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dUserMap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stores </a:t>
            </a:r>
            <a:r>
              <a:rPr lang="en-US" sz="28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HashedPasswordTuple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hashed password and salt</a:t>
            </a:r>
          </a:p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To add(), we </a:t>
            </a:r>
            <a:r>
              <a:rPr lang="en-US" sz="28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chooseNewSalt</a:t>
            </a:r>
            <a:r>
              <a:rPr lang="en-US" sz="2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()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8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getSecureRandom</a:t>
            </a:r>
            <a:r>
              <a:rPr lang="en-US" sz="2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()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number in [0, 4096)</a:t>
            </a:r>
          </a:p>
          <a:p>
            <a:pPr algn="just">
              <a:buFont typeface="Wingdings" pitchFamily="2" charset="2"/>
              <a:buChar char="q"/>
            </a:pPr>
            <a:r>
              <a:rPr lang="en-US" sz="28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getSaltedHash</a:t>
            </a:r>
            <a:r>
              <a:rPr lang="en-US" sz="2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()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to compute </a:t>
            </a:r>
            <a:r>
              <a:rPr lang="en-US" sz="2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h(</a:t>
            </a:r>
            <a:r>
              <a:rPr lang="en-US" sz="28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passwd|salt</a:t>
            </a:r>
            <a:r>
              <a:rPr lang="en-US" sz="2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>
              <a:buFont typeface="Wingdings" pitchFamily="2" charset="2"/>
              <a:buChar char="q"/>
            </a:pPr>
            <a:r>
              <a:rPr lang="en-US" sz="28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checkPassword</a:t>
            </a:r>
            <a:r>
              <a:rPr lang="en-US" sz="2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()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by comparing hash on file w/ salted hash of input password and salt on file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8.4. Salting: Good News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Dictionary attack against arbitrary user is harder</a:t>
            </a:r>
          </a:p>
          <a:p>
            <a:pPr algn="just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Before Salts: hash word &amp; compare with password file</a:t>
            </a:r>
          </a:p>
          <a:p>
            <a:pPr lvl="1"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After Salts: hash combos of word &amp; possible salts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8.4. Off-line Dictionary Attack Foiled!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-40000"/>
          </a:blip>
          <a:srcRect/>
          <a:stretch>
            <a:fillRect/>
          </a:stretch>
        </p:blipFill>
        <p:spPr bwMode="auto">
          <a:xfrm>
            <a:off x="512803" y="1935163"/>
            <a:ext cx="8118394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8.6. Additional Password Security Techniques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Several other techniques to help securely manage passwords: Mix and match ones that make sense for particular app</a:t>
            </a:r>
          </a:p>
          <a:p>
            <a:pPr algn="just">
              <a:buFont typeface="Wingdings" pitchFamily="2" charset="2"/>
              <a:buChar char="q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Strong Passwords                   Limiting Logins</a:t>
            </a:r>
          </a:p>
          <a:p>
            <a:pPr algn="just"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Honeypots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                           Aging</a:t>
            </a:r>
          </a:p>
          <a:p>
            <a:pPr algn="just"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Filtering                                  Pronounceable</a:t>
            </a:r>
          </a:p>
          <a:p>
            <a:pPr algn="just"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Artificial Delays                     Last Login</a:t>
            </a:r>
          </a:p>
          <a:p>
            <a:pPr algn="just"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Image Authentication             One-Time Passwords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8.6.1. Strong Passwords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Not concatenation of 1 or more dictionary words</a:t>
            </a:r>
          </a:p>
          <a:p>
            <a:pPr algn="just"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Long as possible: letters, numbers, special chars</a:t>
            </a:r>
          </a:p>
          <a:p>
            <a:pPr algn="just"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Can create from long phrases:</a:t>
            </a:r>
          </a:p>
          <a:p>
            <a:pPr lvl="1" algn="just">
              <a:buFont typeface="Wingdings" pitchFamily="2" charset="2"/>
              <a:buChar char="q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Ex: “Nothing is really work unless you would rather be doing something else” </a:t>
            </a:r>
            <a:r>
              <a:rPr lang="en-US" sz="2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Times New Roman" pitchFamily="18" charset="0"/>
              </a:rPr>
              <a:t>-&gt; n!rWuUwrbds3</a:t>
            </a:r>
          </a:p>
          <a:p>
            <a:pPr lvl="1" algn="just">
              <a:buFont typeface="Wingdings" pitchFamily="2" charset="2"/>
              <a:buChar char="q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Use 1st letter of each word, transform some chars into visually or phonetically similar ones</a:t>
            </a:r>
          </a:p>
          <a:p>
            <a:pPr algn="just"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Protect password file, limit access to admin</a:t>
            </a:r>
          </a:p>
          <a:p>
            <a:pPr lvl="1" algn="just">
              <a:buFont typeface="Wingdings" pitchFamily="2" charset="2"/>
              <a:buChar char="q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UNIX used to store in </a:t>
            </a:r>
            <a:r>
              <a:rPr lang="en-US" sz="2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Times New Roman" pitchFamily="18" charset="0"/>
              </a:rPr>
              <a:t>/etc/</a:t>
            </a:r>
            <a:r>
              <a:rPr lang="en-US" sz="26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Times New Roman" pitchFamily="18" charset="0"/>
              </a:rPr>
              <a:t>passwd</a:t>
            </a:r>
            <a:r>
              <a:rPr lang="en-US" sz="2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(readable by all)</a:t>
            </a:r>
          </a:p>
          <a:p>
            <a:pPr lvl="1" algn="just">
              <a:buFont typeface="Wingdings" pitchFamily="2" charset="2"/>
              <a:buChar char="q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Now stored in </a:t>
            </a:r>
            <a:r>
              <a:rPr lang="en-US" sz="2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Times New Roman" pitchFamily="18" charset="0"/>
              </a:rPr>
              <a:t>/etc/shadow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req’s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privileges/admin)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Agenda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Password systems ubiquitous, vulnerable</a:t>
            </a:r>
          </a:p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Early password security studies (1979) - Morris, Thompson: 86% of passwords can be cracked</a:t>
            </a:r>
          </a:p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Threats: Online &amp; Offline Dictionary Attacks</a:t>
            </a:r>
          </a:p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Solutions: Hashing &amp; Salting</a:t>
            </a:r>
          </a:p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Additional Password Security Techniques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8.6.2. “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Honeypot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” Passwords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Simple username/password (guest/guest) combos as “honey” to attract attackers</a:t>
            </a:r>
          </a:p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Bait attackers into trying simple combos</a:t>
            </a:r>
          </a:p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Alert admin when “booby-trap” triggered</a:t>
            </a:r>
          </a:p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Could be indication of attack</a:t>
            </a:r>
          </a:p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ID the IP and track to see what they’re up to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8.6.3. Password Filtering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Let user choose password</a:t>
            </a:r>
          </a:p>
          <a:p>
            <a:pPr lvl="1"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Within certain restrictions to guarantee stronger password</a:t>
            </a:r>
          </a:p>
          <a:p>
            <a:pPr lvl="1"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Ex: if in the dictionary or easy to guess</a:t>
            </a:r>
          </a:p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May require mixed case, numbers, special chars</a:t>
            </a:r>
          </a:p>
          <a:p>
            <a:pPr lvl="1"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Can specify set of secure passwords through regular expressions</a:t>
            </a:r>
          </a:p>
          <a:p>
            <a:pPr lvl="1"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Also set a particular min length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8.6.4. Aging Passwords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Encourage/require users to change passwords every so often</a:t>
            </a:r>
          </a:p>
          <a:p>
            <a:pPr lvl="1"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Every time user enters password, potential for attacker to eavesdrop</a:t>
            </a:r>
          </a:p>
          <a:p>
            <a:pPr lvl="1"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Changing frequently makes any compromised password of limited-time use to attacker</a:t>
            </a:r>
          </a:p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Could “age” passwords by only accepting it a certain number of times</a:t>
            </a:r>
          </a:p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But if required to change too often, then users will use insecure workarounds, e.g., post-it notes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8.6.5. Pronounceable Passwords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Users want to choose dictionary words because they’re easy to remember</a:t>
            </a:r>
          </a:p>
          <a:p>
            <a:pPr algn="just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Pronounceable Passwords</a:t>
            </a:r>
          </a:p>
          <a:p>
            <a:pPr lvl="1"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Non-dictionary words, but also easy to recall</a:t>
            </a:r>
          </a:p>
          <a:p>
            <a:pPr lvl="1"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Syllables &amp; vowels connected together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8.6.6. Limited Login Attempts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Allow just 3-4 logins, then disable or lock account</a:t>
            </a:r>
          </a:p>
          <a:p>
            <a:pPr lvl="1"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Attacker only gets fixed number of guesses</a:t>
            </a:r>
          </a:p>
          <a:p>
            <a:pPr lvl="1"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Inconvenient to users if they’re forgetful</a:t>
            </a:r>
          </a:p>
          <a:p>
            <a:pPr lvl="1"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Legitimate user would have to ask sys admin to unlock or reset their password</a:t>
            </a:r>
          </a:p>
          <a:p>
            <a:pPr lvl="1"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Potential for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DoS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attacks if usernames compromised and attacker guesses randomly for all, locking up large percentage of users of system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8.6.7 Artificial Delays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Artificial delay when user tries login over network</a:t>
            </a:r>
          </a:p>
          <a:p>
            <a:pPr algn="just"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Wait 2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n seconds after nth failure from particular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IP address</a:t>
            </a:r>
          </a:p>
          <a:p>
            <a:pPr algn="just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 typeface="Wingdings" pitchFamily="2" charset="2"/>
              <a:buChar char="q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Only minor inconvenience to users (it should only take them a couple of tries, 10 seconds delay at most)</a:t>
            </a:r>
          </a:p>
          <a:p>
            <a:pPr lvl="1" algn="just">
              <a:buFont typeface="Wingdings" pitchFamily="2" charset="2"/>
              <a:buChar char="q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But makes attacker’s guesses more costly, decreases number of guesses they can try in fixed time interval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8.6.8. Last Login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Notify user of last login date, time, location each time they login</a:t>
            </a:r>
          </a:p>
          <a:p>
            <a:pPr lvl="1"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Educate them to pay attention</a:t>
            </a:r>
          </a:p>
          <a:p>
            <a:pPr lvl="1"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Tell user to report any inconsistencies</a:t>
            </a:r>
          </a:p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Discrepancies = indications of attacks</a:t>
            </a:r>
          </a:p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Catch attacks that may not have been noticed</a:t>
            </a:r>
          </a:p>
          <a:p>
            <a:pPr lvl="1"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Ex: Alice usually logs in monthly from CA</a:t>
            </a:r>
          </a:p>
          <a:p>
            <a:pPr lvl="1"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Last login was 2 weeks ago in Russia</a:t>
            </a:r>
          </a:p>
          <a:p>
            <a:pPr lvl="1"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Alice knows something’s wrong, reports it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8.6.9. Image Authentication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Combat phishing: images as second-factor</a:t>
            </a:r>
          </a:p>
          <a:p>
            <a:pPr algn="just"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Ask users to pick image during account creation</a:t>
            </a:r>
          </a:p>
          <a:p>
            <a:pPr lvl="1" algn="just"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Display at login after username is entered</a:t>
            </a:r>
          </a:p>
          <a:p>
            <a:pPr lvl="1" algn="just">
              <a:buFont typeface="Wingdings" pitchFamily="2" charset="2"/>
              <a:buChar char="q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Phisher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can’t spoof the image</a:t>
            </a:r>
          </a:p>
          <a:p>
            <a:pPr lvl="1" algn="just"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Educate user to not enter password if he doesn’t see the image he picked</a:t>
            </a:r>
          </a:p>
          <a:p>
            <a:pPr algn="just"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Recently deployed by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PassMark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used on</a:t>
            </a:r>
          </a:p>
          <a:p>
            <a:pPr lvl="1" algn="just">
              <a:buNone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www.bofa.com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other financial institutions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8.6.10. One-Time Passwords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Multiple uses of password gives attacker multiple opportunities to steal it</a:t>
            </a:r>
          </a:p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OTP: login in with different password each time</a:t>
            </a:r>
          </a:p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Devices generate passwords to be used each time user logs in</a:t>
            </a:r>
          </a:p>
          <a:p>
            <a:pPr lvl="1"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Device uses seed to generate stream of passwords</a:t>
            </a:r>
          </a:p>
          <a:p>
            <a:pPr lvl="1"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Server knows seed, current time, can verify password</a:t>
            </a:r>
          </a:p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OTP devices integrated into PDAs, cell-phones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8.1. A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Strawman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Proposal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Basic password system: file with username, password records (colon delimiter)</a:t>
            </a:r>
          </a:p>
          <a:p>
            <a:pPr lvl="2" algn="just">
              <a:buNone/>
            </a:pP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john:automobile</a:t>
            </a: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2" algn="just">
              <a:buNone/>
            </a:pP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mary:balloon</a:t>
            </a: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2" algn="just">
              <a:buNone/>
            </a:pP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joe:wepntkas</a:t>
            </a: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Simple to implement, but risky</a:t>
            </a:r>
          </a:p>
          <a:p>
            <a:pPr lvl="1"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All users compromised if hacker gets the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passwd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file</a:t>
            </a:r>
          </a:p>
          <a:p>
            <a:pPr lvl="1"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Initial implementation in Java: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MiniPasswordManager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8.1.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MiniPasswordManager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-40000"/>
          </a:blip>
          <a:srcRect/>
          <a:stretch>
            <a:fillRect/>
          </a:stretch>
        </p:blipFill>
        <p:spPr bwMode="auto">
          <a:xfrm>
            <a:off x="1009011" y="1935163"/>
            <a:ext cx="7125977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8.1. MPM: File Management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-40000"/>
          </a:blip>
          <a:srcRect/>
          <a:stretch>
            <a:fillRect/>
          </a:stretch>
        </p:blipFill>
        <p:spPr bwMode="auto">
          <a:xfrm>
            <a:off x="457200" y="2418482"/>
            <a:ext cx="8229600" cy="3422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8.1. MPM: main()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-40000"/>
          </a:blip>
          <a:srcRect/>
          <a:stretch>
            <a:fillRect/>
          </a:stretch>
        </p:blipFill>
        <p:spPr bwMode="auto">
          <a:xfrm>
            <a:off x="519376" y="1935163"/>
            <a:ext cx="8105248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8.1. MPM Analysis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Two key functions: username, password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args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 typeface="Wingdings" pitchFamily="2" charset="2"/>
              <a:buChar char="q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add() – add entry to </a:t>
            </a:r>
            <a:r>
              <a:rPr lang="en-US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dUserMap</a:t>
            </a:r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hashtable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 typeface="Wingdings" pitchFamily="2" charset="2"/>
              <a:buChar char="q"/>
            </a:pPr>
            <a:r>
              <a:rPr lang="en-US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checkPassword</a:t>
            </a:r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()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lookup in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dUserMap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Read/Write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dUserMap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from/to disk using </a:t>
            </a:r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init()/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store() </a:t>
            </a:r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flush()</a:t>
            </a:r>
          </a:p>
          <a:p>
            <a:pPr algn="just">
              <a:buFont typeface="Wingdings" pitchFamily="2" charset="2"/>
              <a:buChar char="q"/>
            </a:pPr>
            <a:r>
              <a:rPr lang="en-US" sz="24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MiniPasswordFile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helper class exposes and </a:t>
            </a:r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load()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methods for these tasks</a:t>
            </a:r>
          </a:p>
          <a:p>
            <a:pPr algn="just">
              <a:buFont typeface="Wingdings" pitchFamily="2" charset="2"/>
              <a:buChar char="q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More to do to make secure…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09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8.2. Hashing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Encrypt passwords, don’t store “in the clear”</a:t>
            </a:r>
          </a:p>
          <a:p>
            <a:pPr lvl="1"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Could decrypt (e.g. DES) to check, key storage?</a:t>
            </a:r>
          </a:p>
          <a:p>
            <a:pPr lvl="1"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Even better: “one-way encryption”, no way to decrypt</a:t>
            </a:r>
          </a:p>
          <a:p>
            <a:pPr lvl="1"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If file stolen, passwords not compromised</a:t>
            </a:r>
          </a:p>
          <a:p>
            <a:pPr lvl="1"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Use one-way hash function,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h: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preimage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resistant</a:t>
            </a:r>
          </a:p>
          <a:p>
            <a:pPr lvl="1"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Ex: SHA-1 hashes stored in file, not plaintext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passwd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lum bright="-20000"/>
          </a:blip>
          <a:srcRect/>
          <a:stretch>
            <a:fillRect/>
          </a:stretch>
        </p:blipFill>
        <p:spPr bwMode="auto">
          <a:xfrm>
            <a:off x="609600" y="5105400"/>
            <a:ext cx="819150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8.2. Hashing Example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Font typeface="Wingdings" pitchFamily="2" charset="2"/>
              <a:buChar char="q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Hash: “One-way encryption”</a:t>
            </a:r>
          </a:p>
          <a:p>
            <a:pPr lvl="1" algn="just"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 need to (can’t) decrypt</a:t>
            </a:r>
          </a:p>
          <a:p>
            <a:pPr lvl="1" algn="just"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Just compare hashes</a:t>
            </a:r>
          </a:p>
          <a:p>
            <a:pPr lvl="1" algn="just"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Plaintext password not in file, not “in the clear”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lum bright="-30000"/>
          </a:blip>
          <a:srcRect/>
          <a:stretch>
            <a:fillRect/>
          </a:stretch>
        </p:blipFill>
        <p:spPr bwMode="auto">
          <a:xfrm>
            <a:off x="304799" y="1671639"/>
            <a:ext cx="8458201" cy="2900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182</TotalTime>
  <Words>1050</Words>
  <Application>Microsoft Office PowerPoint</Application>
  <PresentationFormat>On-screen Show (4:3)</PresentationFormat>
  <Paragraphs>145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Flow</vt:lpstr>
      <vt:lpstr>Chapter Eight</vt:lpstr>
      <vt:lpstr>Agenda</vt:lpstr>
      <vt:lpstr>8.1. A Strawman Proposal</vt:lpstr>
      <vt:lpstr>8.1. MiniPasswordManager</vt:lpstr>
      <vt:lpstr>8.1. MPM: File Management</vt:lpstr>
      <vt:lpstr>8.1. MPM: main()</vt:lpstr>
      <vt:lpstr>8.1. MPM Analysis</vt:lpstr>
      <vt:lpstr>8.2. Hashing</vt:lpstr>
      <vt:lpstr>8.2. Hashing Example</vt:lpstr>
      <vt:lpstr>8.2. Hashing MPM Modifications</vt:lpstr>
      <vt:lpstr>8.3. Off-line Dictionary Attacks</vt:lpstr>
      <vt:lpstr>8.4. Salting</vt:lpstr>
      <vt:lpstr>8.4. Salting Functions</vt:lpstr>
      <vt:lpstr>8.4. Salting in MPM (1)</vt:lpstr>
      <vt:lpstr>8.4. Salting in MPM (2)</vt:lpstr>
      <vt:lpstr>8.4. Salting: Good News</vt:lpstr>
      <vt:lpstr>8.4. Off-line Dictionary Attack Foiled!</vt:lpstr>
      <vt:lpstr>8.6. Additional Password Security Techniques</vt:lpstr>
      <vt:lpstr>8.6.1. Strong Passwords</vt:lpstr>
      <vt:lpstr>8.6.2. “Honeypot” Passwords</vt:lpstr>
      <vt:lpstr>8.6.3. Password Filtering</vt:lpstr>
      <vt:lpstr>8.6.4. Aging Passwords</vt:lpstr>
      <vt:lpstr>8.6.5. Pronounceable Passwords</vt:lpstr>
      <vt:lpstr>8.6.6. Limited Login Attempts</vt:lpstr>
      <vt:lpstr>8.6.7 Artificial Delays</vt:lpstr>
      <vt:lpstr>8.6.8. Last Login</vt:lpstr>
      <vt:lpstr>8.6.9. Image Authentication</vt:lpstr>
      <vt:lpstr>8.6.10. One-Time Passwords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Eight</dc:title>
  <dc:creator>hp-6570b</dc:creator>
  <cp:lastModifiedBy>hp-6570b</cp:lastModifiedBy>
  <cp:revision>93</cp:revision>
  <dcterms:created xsi:type="dcterms:W3CDTF">2015-02-19T17:24:13Z</dcterms:created>
  <dcterms:modified xsi:type="dcterms:W3CDTF">2015-02-20T07:24:51Z</dcterms:modified>
</cp:coreProperties>
</file>