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71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998AE-081F-434B-A2A9-CB68E5B4529F}" type="datetimeFigureOut">
              <a:rPr lang="en-US" smtClean="0"/>
              <a:pPr/>
              <a:t>2/18/2015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411FE-33B1-448E-999C-DD5464B850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998AE-081F-434B-A2A9-CB68E5B4529F}" type="datetimeFigureOut">
              <a:rPr lang="en-US" smtClean="0"/>
              <a:pPr/>
              <a:t>2/18/2015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411FE-33B1-448E-999C-DD5464B850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998AE-081F-434B-A2A9-CB68E5B4529F}" type="datetimeFigureOut">
              <a:rPr lang="en-US" smtClean="0"/>
              <a:pPr/>
              <a:t>2/18/2015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411FE-33B1-448E-999C-DD5464B850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998AE-081F-434B-A2A9-CB68E5B4529F}" type="datetimeFigureOut">
              <a:rPr lang="en-US" smtClean="0"/>
              <a:pPr/>
              <a:t>2/18/2015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411FE-33B1-448E-999C-DD5464B850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998AE-081F-434B-A2A9-CB68E5B4529F}" type="datetimeFigureOut">
              <a:rPr lang="en-US" smtClean="0"/>
              <a:pPr/>
              <a:t>2/18/2015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411FE-33B1-448E-999C-DD5464B850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998AE-081F-434B-A2A9-CB68E5B4529F}" type="datetimeFigureOut">
              <a:rPr lang="en-US" smtClean="0"/>
              <a:pPr/>
              <a:t>2/18/2015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411FE-33B1-448E-999C-DD5464B850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998AE-081F-434B-A2A9-CB68E5B4529F}" type="datetimeFigureOut">
              <a:rPr lang="en-US" smtClean="0"/>
              <a:pPr/>
              <a:t>2/18/2015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411FE-33B1-448E-999C-DD5464B850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998AE-081F-434B-A2A9-CB68E5B4529F}" type="datetimeFigureOut">
              <a:rPr lang="en-US" smtClean="0"/>
              <a:pPr/>
              <a:t>2/18/2015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411FE-33B1-448E-999C-DD5464B850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998AE-081F-434B-A2A9-CB68E5B4529F}" type="datetimeFigureOut">
              <a:rPr lang="en-US" smtClean="0"/>
              <a:pPr/>
              <a:t>2/18/2015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411FE-33B1-448E-999C-DD5464B850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998AE-081F-434B-A2A9-CB68E5B4529F}" type="datetimeFigureOut">
              <a:rPr lang="en-US" smtClean="0"/>
              <a:pPr/>
              <a:t>2/18/2015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411FE-33B1-448E-999C-DD5464B850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998AE-081F-434B-A2A9-CB68E5B4529F}" type="datetimeFigureOut">
              <a:rPr lang="en-US" smtClean="0"/>
              <a:pPr/>
              <a:t>2/18/2015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76411FE-33B1-448E-999C-DD5464B850B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55998AE-081F-434B-A2A9-CB68E5B4529F}" type="datetimeFigureOut">
              <a:rPr lang="en-US" smtClean="0"/>
              <a:pPr/>
              <a:t>2/18/2015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76411FE-33B1-448E-999C-DD5464B850BC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Chapter Three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Anatomy of an Attack:</a:t>
            </a:r>
          </a:p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Buffer Overflows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6.1.2. </a:t>
            </a:r>
            <a:r>
              <a:rPr lang="en-US" sz="3600" i="1" dirty="0" err="1" smtClean="0">
                <a:latin typeface="Times New Roman" pitchFamily="18" charset="0"/>
                <a:cs typeface="Times New Roman" pitchFamily="18" charset="0"/>
              </a:rPr>
              <a:t>checkPassword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()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Bugs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Execution stack: maintains current function state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and address of return function</a:t>
            </a:r>
          </a:p>
          <a:p>
            <a:pPr>
              <a:buFont typeface="Wingdings" pitchFamily="2" charset="2"/>
              <a:buChar char="q"/>
            </a:pP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Stack frame: holds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vars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and data for function</a:t>
            </a:r>
          </a:p>
          <a:p>
            <a:pPr>
              <a:buFont typeface="Wingdings" pitchFamily="2" charset="2"/>
              <a:buChar char="q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Extra user input (&gt; 16 chars) overwrites return address</a:t>
            </a:r>
          </a:p>
          <a:p>
            <a:pPr lvl="1">
              <a:buFont typeface="Wingdings" pitchFamily="2" charset="2"/>
              <a:buChar char="§"/>
            </a:pP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Attack string: 17-20th chars can specify address of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openVault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() to bypass check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Address can be found with source code or binary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Basic Overflow Exploit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Suppose a web server contains a function:</a:t>
            </a:r>
          </a:p>
          <a:p>
            <a:pPr lvl="1">
              <a:buNone/>
            </a:pP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void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func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(char *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str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) {</a:t>
            </a:r>
          </a:p>
          <a:p>
            <a:pPr lvl="2">
              <a:buNone/>
            </a:pP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char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buf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[128];</a:t>
            </a:r>
          </a:p>
          <a:p>
            <a:pPr lvl="2">
              <a:buNone/>
            </a:pP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strcpy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buf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str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lvl="2">
              <a:buNone/>
            </a:pP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do-something(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buf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lvl="1">
              <a:buNone/>
            </a:pP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}</a:t>
            </a:r>
          </a:p>
          <a:p>
            <a:pPr>
              <a:buFont typeface="Wingdings" pitchFamily="2" charset="2"/>
              <a:buChar char="q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When the function is invoked the stack looks like: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Font typeface="Wingdings" pitchFamily="2" charset="2"/>
              <a:buChar char="q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What if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str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is 136 bytes long? After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strcpy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4648200"/>
            <a:ext cx="7267575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6172200"/>
            <a:ext cx="7315200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Basic Overflow Exploit (2)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Problem: no range checking in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strcpy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().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Suppose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str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is such that after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strcpy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stack looks like: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When </a:t>
            </a:r>
            <a:r>
              <a:rPr lang="en-US" i="1" dirty="0" err="1" smtClean="0"/>
              <a:t>func</a:t>
            </a:r>
            <a:r>
              <a:rPr lang="en-US" i="1" dirty="0" smtClean="0"/>
              <a:t>() </a:t>
            </a:r>
            <a:r>
              <a:rPr lang="en-US" dirty="0" smtClean="0"/>
              <a:t>exits, the user will be given a shell!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Note: attack code runs </a:t>
            </a:r>
            <a:r>
              <a:rPr lang="en-US" i="1" dirty="0" smtClean="0"/>
              <a:t>in stack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To determine ret guess position of stack when </a:t>
            </a:r>
            <a:r>
              <a:rPr lang="en-US" i="1" dirty="0" err="1" smtClean="0"/>
              <a:t>func</a:t>
            </a:r>
            <a:r>
              <a:rPr lang="en-US" i="1" dirty="0" smtClean="0"/>
              <a:t>() </a:t>
            </a:r>
            <a:r>
              <a:rPr lang="en-US" dirty="0" smtClean="0"/>
              <a:t>is called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819400"/>
            <a:ext cx="8382000" cy="2005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Exploiting Buffer Overflows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Wingdings" pitchFamily="2" charset="2"/>
              <a:buChar char="q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Suppose web server calls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func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()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with given URL.</a:t>
            </a:r>
          </a:p>
          <a:p>
            <a:pPr lvl="1">
              <a:buFont typeface="Wingdings" pitchFamily="2" charset="2"/>
              <a:buChar char="§"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Attacker sends a 200 byte URL, gets shell on server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Some complications:</a:t>
            </a:r>
          </a:p>
          <a:p>
            <a:pPr lvl="1">
              <a:buFont typeface="Wingdings" pitchFamily="2" charset="2"/>
              <a:buChar char="§"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Program P should not contain the ‘\0’ character</a:t>
            </a:r>
          </a:p>
          <a:p>
            <a:pPr lvl="1">
              <a:buFont typeface="Wingdings" pitchFamily="2" charset="2"/>
              <a:buChar char="§"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Overflow shouldn’t crash program before </a:t>
            </a:r>
            <a:r>
              <a:rPr lang="en-US" sz="2600" i="1" dirty="0" err="1" smtClean="0">
                <a:latin typeface="Times New Roman" pitchFamily="18" charset="0"/>
                <a:cs typeface="Times New Roman" pitchFamily="18" charset="0"/>
              </a:rPr>
              <a:t>func</a:t>
            </a:r>
            <a:r>
              <a:rPr lang="en-US" sz="2600" i="1" dirty="0" smtClean="0">
                <a:latin typeface="Times New Roman" pitchFamily="18" charset="0"/>
                <a:cs typeface="Times New Roman" pitchFamily="18" charset="0"/>
              </a:rPr>
              <a:t>()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exists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Sample remote buffer overflows of this type:</a:t>
            </a:r>
          </a:p>
          <a:p>
            <a:pPr lvl="1">
              <a:buFont typeface="Wingdings" pitchFamily="2" charset="2"/>
              <a:buChar char="§"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(2005) Overflow in MIME type field in MS Outlook.</a:t>
            </a:r>
          </a:p>
          <a:p>
            <a:pPr lvl="1">
              <a:buFont typeface="Wingdings" pitchFamily="2" charset="2"/>
              <a:buChar char="§"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(2005) Overflow in Symantec Virus Detection</a:t>
            </a:r>
          </a:p>
          <a:p>
            <a:pPr lvl="1">
              <a:buNone/>
            </a:pPr>
            <a:r>
              <a:rPr lang="en-US" sz="2600" i="1" dirty="0" smtClean="0">
                <a:latin typeface="Times New Roman" pitchFamily="18" charset="0"/>
                <a:cs typeface="Times New Roman" pitchFamily="18" charset="0"/>
              </a:rPr>
              <a:t>test = </a:t>
            </a:r>
            <a:r>
              <a:rPr lang="en-US" sz="2600" i="1" dirty="0" err="1" smtClean="0">
                <a:latin typeface="Times New Roman" pitchFamily="18" charset="0"/>
                <a:cs typeface="Times New Roman" pitchFamily="18" charset="0"/>
              </a:rPr>
              <a:t>CreateObject</a:t>
            </a:r>
            <a:r>
              <a:rPr lang="en-US" sz="2600" i="1" dirty="0" smtClean="0">
                <a:latin typeface="Times New Roman" pitchFamily="18" charset="0"/>
                <a:cs typeface="Times New Roman" pitchFamily="18" charset="0"/>
              </a:rPr>
              <a:t>("Symantec.SymVAFileQuery.1")</a:t>
            </a:r>
          </a:p>
          <a:p>
            <a:pPr lvl="1">
              <a:buNone/>
            </a:pPr>
            <a:r>
              <a:rPr lang="en-US" sz="2600" i="1" dirty="0" err="1" smtClean="0">
                <a:latin typeface="Times New Roman" pitchFamily="18" charset="0"/>
                <a:cs typeface="Times New Roman" pitchFamily="18" charset="0"/>
              </a:rPr>
              <a:t>test.GetPrivateProfileString</a:t>
            </a:r>
            <a:r>
              <a:rPr lang="en-US" sz="2600" i="1" dirty="0" smtClean="0">
                <a:latin typeface="Times New Roman" pitchFamily="18" charset="0"/>
                <a:cs typeface="Times New Roman" pitchFamily="18" charset="0"/>
              </a:rPr>
              <a:t>("file", [long string])</a:t>
            </a:r>
            <a:endParaRPr lang="en-US" sz="26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A Common Source of Vulnerabilities: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Unsafe C Lib Functions</a:t>
            </a:r>
          </a:p>
          <a:p>
            <a:pPr lvl="1">
              <a:buNone/>
            </a:pP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strcpy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(char *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dest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, const char *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src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lvl="1">
              <a:buNone/>
            </a:pPr>
            <a:r>
              <a:rPr lang="fr-FR" sz="2800" i="1" dirty="0" err="1" smtClean="0">
                <a:latin typeface="Times New Roman" pitchFamily="18" charset="0"/>
                <a:cs typeface="Times New Roman" pitchFamily="18" charset="0"/>
              </a:rPr>
              <a:t>strcat</a:t>
            </a:r>
            <a:r>
              <a:rPr lang="fr-FR" sz="2800" i="1" dirty="0" smtClean="0">
                <a:latin typeface="Times New Roman" pitchFamily="18" charset="0"/>
                <a:cs typeface="Times New Roman" pitchFamily="18" charset="0"/>
              </a:rPr>
              <a:t> (char *</a:t>
            </a:r>
            <a:r>
              <a:rPr lang="fr-FR" sz="2800" i="1" dirty="0" err="1" smtClean="0">
                <a:latin typeface="Times New Roman" pitchFamily="18" charset="0"/>
                <a:cs typeface="Times New Roman" pitchFamily="18" charset="0"/>
              </a:rPr>
              <a:t>dest</a:t>
            </a:r>
            <a:r>
              <a:rPr lang="fr-FR" sz="28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2800" i="1" dirty="0" err="1" smtClean="0">
                <a:latin typeface="Times New Roman" pitchFamily="18" charset="0"/>
                <a:cs typeface="Times New Roman" pitchFamily="18" charset="0"/>
              </a:rPr>
              <a:t>const</a:t>
            </a:r>
            <a:r>
              <a:rPr lang="fr-FR" sz="2800" i="1" dirty="0" smtClean="0">
                <a:latin typeface="Times New Roman" pitchFamily="18" charset="0"/>
                <a:cs typeface="Times New Roman" pitchFamily="18" charset="0"/>
              </a:rPr>
              <a:t> char *</a:t>
            </a:r>
            <a:r>
              <a:rPr lang="fr-FR" sz="2800" i="1" dirty="0" err="1" smtClean="0">
                <a:latin typeface="Times New Roman" pitchFamily="18" charset="0"/>
                <a:cs typeface="Times New Roman" pitchFamily="18" charset="0"/>
              </a:rPr>
              <a:t>src</a:t>
            </a:r>
            <a:r>
              <a:rPr lang="fr-FR" sz="2800" i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lvl="1">
              <a:buNone/>
            </a:pP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gets (char *s)</a:t>
            </a:r>
          </a:p>
          <a:p>
            <a:pPr lvl="1">
              <a:buNone/>
            </a:pP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scanf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( const char *format, … ), etc</a:t>
            </a:r>
          </a:p>
          <a:p>
            <a:pPr>
              <a:buFont typeface="Wingdings" pitchFamily="2" charset="2"/>
              <a:buChar char="q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“Safe” versions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strncpy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(),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strncat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()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are misleading</a:t>
            </a:r>
          </a:p>
          <a:p>
            <a:pPr lvl="1">
              <a:buFont typeface="Wingdings" pitchFamily="2" charset="2"/>
              <a:buChar char="§"/>
            </a:pP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strncpy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()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may leave buffer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unterminated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1">
              <a:buFont typeface="Wingdings" pitchFamily="2" charset="2"/>
              <a:buChar char="§"/>
            </a:pP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strncpy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(),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strncat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()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encourage off by 1 bugs.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Buffer Overflow Defenses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Preventing hijacking attacks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14350" indent="-514350"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1.  Fix bugs:</a:t>
            </a:r>
          </a:p>
          <a:p>
            <a:pPr marL="880110" lvl="1" indent="-514350">
              <a:buFont typeface="Wingdings" pitchFamily="2" charset="2"/>
              <a:buChar char="§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Audit software</a:t>
            </a:r>
          </a:p>
          <a:p>
            <a:pPr marL="1154430" lvl="2" indent="-514350">
              <a:buFont typeface="Wingdings" pitchFamily="2" charset="2"/>
              <a:buChar char="§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Automated tools: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Coverity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Prefast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/Prefix.</a:t>
            </a:r>
          </a:p>
          <a:p>
            <a:pPr marL="880110" lvl="1" indent="-514350">
              <a:buFont typeface="Wingdings" pitchFamily="2" charset="2"/>
              <a:buChar char="§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Rewrite software in a type safe language (Java, ML)</a:t>
            </a:r>
          </a:p>
          <a:p>
            <a:pPr marL="1154430" lvl="2" indent="-514350">
              <a:buFont typeface="Wingdings" pitchFamily="2" charset="2"/>
              <a:buChar char="§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Difficult for existing (legacy) code …</a:t>
            </a:r>
          </a:p>
          <a:p>
            <a:pPr marL="514350" indent="-514350"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2. Concede overflow, but prevent code execution</a:t>
            </a:r>
          </a:p>
          <a:p>
            <a:pPr marL="514350" indent="-514350"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3. Add runtime code to detect overflows exploits</a:t>
            </a:r>
          </a:p>
          <a:p>
            <a:pPr marL="880110" lvl="1" indent="-514350">
              <a:buFont typeface="Wingdings" pitchFamily="2" charset="2"/>
              <a:buChar char="§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Halt process when overflow exploit detected</a:t>
            </a:r>
          </a:p>
          <a:p>
            <a:pPr marL="880110" lvl="1" indent="-514350">
              <a:buFont typeface="Wingdings" pitchFamily="2" charset="2"/>
              <a:buChar char="§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StackGuard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LibSafe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…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Marking memory as non-execute (NX)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Prevent overflow code execution by marking stack and heap segments as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non-executable</a:t>
            </a:r>
          </a:p>
          <a:p>
            <a:pPr lvl="1">
              <a:buFont typeface="Wingdings" pitchFamily="2" charset="2"/>
              <a:buChar char="§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NX-bit on AMD and Intel processors</a:t>
            </a:r>
          </a:p>
          <a:p>
            <a:pPr lvl="2">
              <a:buFont typeface="Wingdings" pitchFamily="2" charset="2"/>
              <a:buChar char="§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NX-bit in every Page Table Entry (PTE)</a:t>
            </a:r>
          </a:p>
          <a:p>
            <a:pPr lvl="1">
              <a:buFont typeface="Wingdings" pitchFamily="2" charset="2"/>
              <a:buChar char="§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Deployment:</a:t>
            </a:r>
          </a:p>
          <a:p>
            <a:pPr lvl="2">
              <a:buFont typeface="Wingdings" pitchFamily="2" charset="2"/>
              <a:buChar char="§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Linux (via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PaX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project),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OpenBSD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2">
              <a:buFont typeface="Wingdings" pitchFamily="2" charset="2"/>
              <a:buChar char="§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Windows since XP SP2 (DEP)</a:t>
            </a:r>
          </a:p>
          <a:p>
            <a:pPr>
              <a:buFont typeface="Wingdings" pitchFamily="2" charset="2"/>
              <a:buChar char="q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Limitations:</a:t>
            </a:r>
          </a:p>
          <a:p>
            <a:pPr lvl="1">
              <a:buFont typeface="Wingdings" pitchFamily="2" charset="2"/>
              <a:buChar char="§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Some apps need executable heap (e.g. JITs)</a:t>
            </a:r>
          </a:p>
          <a:p>
            <a:pPr lvl="1">
              <a:buFont typeface="Wingdings" pitchFamily="2" charset="2"/>
              <a:buChar char="§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Does not stop all buffer overflow attacks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Examples: DEP controls in Windows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01007" y="1935163"/>
            <a:ext cx="6741985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Escalate: No code allowed on stack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Use a 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heap-spray attack</a:t>
            </a:r>
          </a:p>
          <a:p>
            <a:pPr>
              <a:buFont typeface="Wingdings" pitchFamily="2" charset="2"/>
              <a:buChar char="q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Inject executable data into heap, </a:t>
            </a:r>
          </a:p>
          <a:p>
            <a:pPr>
              <a:buNone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   then perform random stack smash</a:t>
            </a:r>
          </a:p>
          <a:p>
            <a:pPr>
              <a:buFont typeface="Wingdings" pitchFamily="2" charset="2"/>
              <a:buChar char="q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Example, generate many strings in</a:t>
            </a:r>
          </a:p>
          <a:p>
            <a:pPr>
              <a:buNone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    JavaScript that are also real code</a:t>
            </a:r>
          </a:p>
          <a:p>
            <a:pPr>
              <a:buFont typeface="Wingdings" pitchFamily="2" charset="2"/>
              <a:buChar char="q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Generous heap sprays will likely </a:t>
            </a:r>
          </a:p>
          <a:p>
            <a:pPr>
              <a:buNone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    be found by subsequent buffer </a:t>
            </a:r>
          </a:p>
          <a:p>
            <a:pPr>
              <a:buNone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    overflow attack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1828801"/>
            <a:ext cx="4419600" cy="3428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Security Vulnerabilities are Everywhere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Most often born out of software bugs</a:t>
            </a:r>
          </a:p>
          <a:p>
            <a:pPr>
              <a:buFont typeface="Wingdings" pitchFamily="2" charset="2"/>
              <a:buChar char="q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NIST estimates that S/W bugs cost U.S. $60B/year</a:t>
            </a:r>
          </a:p>
          <a:p>
            <a:pPr>
              <a:buFont typeface="Wingdings" pitchFamily="2" charset="2"/>
              <a:buChar char="q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Many of these errors create security vulnerabilities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Escalate: No new code allowed at all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Use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return-oriented programming to attack…</a:t>
            </a:r>
          </a:p>
          <a:p>
            <a:pPr>
              <a:buFont typeface="Wingdings" pitchFamily="2" charset="2"/>
              <a:buChar char="q"/>
            </a:pPr>
            <a:endParaRPr lang="en-US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endParaRPr lang="en-US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endParaRPr lang="en-US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endParaRPr lang="en-US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endParaRPr lang="en-US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endParaRPr lang="en-US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endParaRPr lang="en-US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endParaRPr lang="en-US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“RET”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insn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transfers control to top of stack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Attack introduces no new instructions, just craft injected stack returns to link function tails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New program is formed from sequence of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fn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tails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1" y="2286000"/>
            <a:ext cx="6705600" cy="248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Address Space Layout Randomization (ASLR)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At load time, insert random-sized </a:t>
            </a:r>
          </a:p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padding before all code, data, stack </a:t>
            </a:r>
          </a:p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sections of the program</a:t>
            </a:r>
          </a:p>
          <a:p>
            <a:pPr>
              <a:buFont typeface="Wingdings" pitchFamily="2" charset="2"/>
              <a:buChar char="q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Successfully implementing a buffer </a:t>
            </a:r>
          </a:p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overflow code injection requires </a:t>
            </a:r>
          </a:p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guessing the padding geometry 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on </a:t>
            </a:r>
          </a:p>
          <a:p>
            <a:pPr>
              <a:buNone/>
            </a:pP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   the first try</a:t>
            </a:r>
          </a:p>
          <a:p>
            <a:pPr>
              <a:buFont typeface="Wingdings" pitchFamily="2" charset="2"/>
              <a:buChar char="q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Implemented in recent Windows, </a:t>
            </a:r>
          </a:p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Linux and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MacOS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kernels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24600" y="838200"/>
            <a:ext cx="28194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6.1.3. The </a:t>
            </a:r>
            <a:r>
              <a:rPr lang="en-US" sz="3600" i="1" dirty="0" err="1" smtClean="0">
                <a:latin typeface="Times New Roman" pitchFamily="18" charset="0"/>
                <a:cs typeface="Times New Roman" pitchFamily="18" charset="0"/>
              </a:rPr>
              <a:t>safe_gets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()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Function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Unlike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gets(),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argument specifies max chars to insert</a:t>
            </a:r>
          </a:p>
          <a:p>
            <a:pPr>
              <a:buFont typeface="Wingdings" pitchFamily="2" charset="2"/>
              <a:buChar char="q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Use in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checkPassword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()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instead of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gets()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to eliminate buffer overflow vulnerability</a:t>
            </a:r>
          </a:p>
          <a:p>
            <a:pPr algn="ctr">
              <a:buNone/>
            </a:pPr>
            <a:r>
              <a:rPr lang="en-US" sz="2800" i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safe_gets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(pass, 16);</a:t>
            </a:r>
            <a:endParaRPr lang="en-US" sz="28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4038601"/>
            <a:ext cx="8763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6.2 Safe String Libraries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 – Avoid (no bounds checks):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strcpy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(),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strcat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(),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sprintf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(),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scanf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()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Use safer versions (with bounds checking):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strncpy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(),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strncat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(),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fgets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()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Microsoft’s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StrSafe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, Messier and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Viega’s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SafeStr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do bounds checks, null termination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Must pass the right buffer size to functions!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C++: STL string class handles allocation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Unlike compiled languages (C/C++), interpreted ones (Java/C#) enforce type safety, raise exceptions for buffer overflow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6.3.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General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Approaches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Rewriting old string manipulation code is expensive, any other solutions?</a:t>
            </a:r>
          </a:p>
          <a:p>
            <a:pPr>
              <a:buFont typeface="Wingdings" pitchFamily="2" charset="2"/>
              <a:buChar char="q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StackGuard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/canaries (Crispin Cowan)</a:t>
            </a:r>
          </a:p>
          <a:p>
            <a:pPr>
              <a:buFont typeface="Wingdings" pitchFamily="2" charset="2"/>
              <a:buChar char="q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Static checking (e.g.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Coverity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Font typeface="Wingdings" pitchFamily="2" charset="2"/>
              <a:buChar char="q"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Non-executable stacks</a:t>
            </a:r>
          </a:p>
          <a:p>
            <a:pPr>
              <a:buFont typeface="Wingdings" pitchFamily="2" charset="2"/>
              <a:buChar char="q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Interpreted languages (e.g., Java, C#)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Stack Canaries with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StackGuard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Implemented in compiler (GCC), runtime check of stack integrity</a:t>
            </a:r>
          </a:p>
          <a:p>
            <a:pPr>
              <a:buFont typeface="Wingdings" pitchFamily="2" charset="2"/>
              <a:buChar char="q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Embed “canaries” in stack frame before the return address, in function prologue, verify their integrity in function epilogue</a:t>
            </a:r>
          </a:p>
          <a:p>
            <a:pPr>
              <a:buFont typeface="Wingdings" pitchFamily="2" charset="2"/>
              <a:buChar char="q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Canary is a per-instance random value that attacker must guess 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on the first try for a successful attack</a:t>
            </a:r>
          </a:p>
          <a:p>
            <a:pPr>
              <a:buFont typeface="Wingdings" pitchFamily="2" charset="2"/>
              <a:buChar char="q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About 10% overhead for typical programs</a:t>
            </a:r>
          </a:p>
          <a:p>
            <a:pPr>
              <a:buFont typeface="Wingdings" pitchFamily="2" charset="2"/>
              <a:buChar char="q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Can be thwarted with overflow attacks on function pointers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5324475"/>
            <a:ext cx="8839200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StackGuard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Variant -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ProPolice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IBM enhancement of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StackGuard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in GCC on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OpenBSD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Moves pointers in front of arrays, to avoid overflows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429000"/>
            <a:ext cx="86868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MS Visual Studio /GS [2003]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Compiler /GS option: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Combination of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ProPolice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and Random canary.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Triggers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UnHandledException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in case of Canary mismatch to shutdown process.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Run time checking: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Libsafe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Solution 2: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Libsafe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(Avaya Labs)</a:t>
            </a:r>
          </a:p>
          <a:p>
            <a:pPr lvl="1" algn="just">
              <a:buFont typeface="Wingdings" pitchFamily="2" charset="2"/>
              <a:buChar char="§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Dynamically loaded library (no need to recompile app.)</a:t>
            </a:r>
          </a:p>
          <a:p>
            <a:pPr lvl="1" algn="just">
              <a:buFont typeface="Wingdings" pitchFamily="2" charset="2"/>
              <a:buChar char="§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Intercepts calls to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strcpy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dest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src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lvl="2" algn="just">
              <a:buFont typeface="Wingdings" pitchFamily="2" charset="2"/>
              <a:buChar char="§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Validates sufficient space in current stack frame:</a:t>
            </a:r>
          </a:p>
          <a:p>
            <a:pPr lvl="2" algn="just">
              <a:buFont typeface="Wingdings" pitchFamily="2" charset="2"/>
              <a:buChar char="§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If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so, does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strcpy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otherwise, terminates application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Encrypting Pointers with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PointGuard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Encrypt all pointers while in memory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Using a per-instance random key, generated at startup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All pointers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XOR’ed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with key (decrypted) when loaded from memory or when stored back (encrypted)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Pointers cannot be overwritten by overflow while in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regs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Protects return addresses and function pointers</a:t>
            </a:r>
          </a:p>
          <a:p>
            <a:pPr>
              <a:buFont typeface="Wingdings" pitchFamily="2" charset="2"/>
              <a:buChar char="q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Attackers must guess, 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on the first try,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random key to implement a successful attack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Otherwise, when pointer is overwritten its XOR decrypted value will access a random memory address</a:t>
            </a:r>
          </a:p>
          <a:p>
            <a:pPr>
              <a:buFont typeface="Wingdings" pitchFamily="2" charset="2"/>
              <a:buChar char="q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Very difficult to thwart, but has ~20% slowdown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Agenda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Buffer overflows: attacker hijacks machine</a:t>
            </a:r>
          </a:p>
          <a:p>
            <a:pPr lvl="1">
              <a:buFont typeface="Wingdings" pitchFamily="2" charset="2"/>
              <a:buChar char="§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Attacker injects malicious code into program</a:t>
            </a:r>
          </a:p>
          <a:p>
            <a:pPr>
              <a:buFont typeface="Wingdings" pitchFamily="2" charset="2"/>
              <a:buChar char="q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Preventable, but common (50% CERT advisories decade after Morris Worm)</a:t>
            </a:r>
          </a:p>
          <a:p>
            <a:pPr>
              <a:buFont typeface="Wingdings" pitchFamily="2" charset="2"/>
              <a:buChar char="q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Fixes: Safe string libraries,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StackGuard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Static Analysis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Normal Pointer Dereference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06074" y="1935163"/>
            <a:ext cx="7731852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PointGuard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Dereference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31751" y="1935163"/>
            <a:ext cx="7480497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6.3.2 Static Analysis Tools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Static Analysis: analyzing programs without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running them</a:t>
            </a:r>
          </a:p>
          <a:p>
            <a:pPr algn="just">
              <a:buFont typeface="Wingdings" pitchFamily="2" charset="2"/>
              <a:buChar char="q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Meta-level compilation</a:t>
            </a:r>
          </a:p>
          <a:p>
            <a:pPr lvl="1" algn="just">
              <a:buFont typeface="Wingdings" pitchFamily="2" charset="2"/>
              <a:buChar char="§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Find security, synchronization, and memory bugs</a:t>
            </a:r>
          </a:p>
          <a:p>
            <a:pPr lvl="1" algn="just">
              <a:buFont typeface="Wingdings" pitchFamily="2" charset="2"/>
              <a:buChar char="§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Detect frequent code patterns/idioms and flag code anomalies that don’t fit</a:t>
            </a:r>
          </a:p>
          <a:p>
            <a:pPr algn="just">
              <a:buFont typeface="Wingdings" pitchFamily="2" charset="2"/>
              <a:buChar char="q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Ex: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Coverity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Fortify, Ounce Labs,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Klockwork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buFont typeface="Wingdings" pitchFamily="2" charset="2"/>
              <a:buChar char="§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Coverity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found bugs in Linux device drivers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6.1. Anatomy of a Buffer Overflow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Buffer: memory used to store user input, has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fixed maximum size</a:t>
            </a:r>
          </a:p>
          <a:p>
            <a:pPr>
              <a:buFont typeface="Wingdings" pitchFamily="2" charset="2"/>
              <a:buChar char="q"/>
            </a:pP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Buffer overflow: when user input exceeds max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buffer size</a:t>
            </a:r>
          </a:p>
          <a:p>
            <a:pPr>
              <a:buFont typeface="Wingdings" pitchFamily="2" charset="2"/>
              <a:buChar char="q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Extra input goes into unexpected memory locations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4267200"/>
            <a:ext cx="2933700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6.1.1. A Small Example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Malicious user enters &gt; 1024 chars, but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buf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can only store 1024 chars; extra chars overflow buffer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void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get_input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() {</a:t>
            </a:r>
          </a:p>
          <a:p>
            <a:pPr lvl="1">
              <a:buNone/>
            </a:pP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char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buf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[1024];</a:t>
            </a:r>
          </a:p>
          <a:p>
            <a:pPr lvl="1">
              <a:buNone/>
            </a:pP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gets(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buf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>
              <a:buNone/>
            </a:pP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}</a:t>
            </a:r>
          </a:p>
          <a:p>
            <a:pPr>
              <a:buNone/>
            </a:pP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void main(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int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argc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, char*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argv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[]){</a:t>
            </a:r>
          </a:p>
          <a:p>
            <a:pPr lvl="1">
              <a:buNone/>
            </a:pP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get_input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();</a:t>
            </a:r>
          </a:p>
          <a:p>
            <a:pPr>
              <a:buNone/>
            </a:pP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}</a:t>
            </a:r>
            <a:endParaRPr lang="en-US" sz="2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9200" y="2667000"/>
            <a:ext cx="3886200" cy="369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Linux process memory layout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73146" y="2057400"/>
            <a:ext cx="5197707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Stack Frame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022137"/>
            <a:ext cx="8229600" cy="421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Buffer Overflow Attack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Buffer overflows constitute a large class of vulnerabilities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Goal: inject code into an unsuspecting machine, and redirect control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200" i="1" dirty="0" smtClean="0">
                <a:latin typeface="Times New Roman" pitchFamily="18" charset="0"/>
                <a:cs typeface="Times New Roman" pitchFamily="18" charset="0"/>
              </a:rPr>
              <a:t>void </a:t>
            </a:r>
            <a:r>
              <a:rPr lang="en-US" sz="2200" i="1" dirty="0" err="1" smtClean="0">
                <a:latin typeface="Times New Roman" pitchFamily="18" charset="0"/>
                <a:cs typeface="Times New Roman" pitchFamily="18" charset="0"/>
              </a:rPr>
              <a:t>foo</a:t>
            </a:r>
            <a:r>
              <a:rPr lang="en-US" sz="2200" i="1" dirty="0" smtClean="0">
                <a:latin typeface="Times New Roman" pitchFamily="18" charset="0"/>
                <a:cs typeface="Times New Roman" pitchFamily="18" charset="0"/>
              </a:rPr>
              <a:t>()</a:t>
            </a:r>
          </a:p>
          <a:p>
            <a:pPr>
              <a:buNone/>
            </a:pPr>
            <a:r>
              <a:rPr lang="en-US" sz="2200" i="1" dirty="0" smtClean="0">
                <a:latin typeface="Times New Roman" pitchFamily="18" charset="0"/>
                <a:cs typeface="Times New Roman" pitchFamily="18" charset="0"/>
              </a:rPr>
              <a:t>{</a:t>
            </a:r>
          </a:p>
          <a:p>
            <a:pPr>
              <a:buNone/>
            </a:pPr>
            <a:r>
              <a:rPr lang="en-US" sz="2200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200" i="1" dirty="0" err="1" smtClean="0">
                <a:latin typeface="Times New Roman" pitchFamily="18" charset="0"/>
                <a:cs typeface="Times New Roman" pitchFamily="18" charset="0"/>
              </a:rPr>
              <a:t>int</a:t>
            </a:r>
            <a:r>
              <a:rPr lang="en-US" sz="2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i="1" dirty="0" err="1" smtClean="0">
                <a:latin typeface="Times New Roman" pitchFamily="18" charset="0"/>
                <a:cs typeface="Times New Roman" pitchFamily="18" charset="0"/>
              </a:rPr>
              <a:t>local_variables</a:t>
            </a:r>
            <a:r>
              <a:rPr lang="en-US" sz="2200" i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None/>
            </a:pPr>
            <a:r>
              <a:rPr lang="en-US" sz="2200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200" i="1" dirty="0" err="1" smtClean="0">
                <a:latin typeface="Times New Roman" pitchFamily="18" charset="0"/>
                <a:cs typeface="Times New Roman" pitchFamily="18" charset="0"/>
              </a:rPr>
              <a:t>int</a:t>
            </a:r>
            <a:r>
              <a:rPr lang="en-US" sz="2200" i="1" dirty="0" smtClean="0">
                <a:latin typeface="Times New Roman" pitchFamily="18" charset="0"/>
                <a:cs typeface="Times New Roman" pitchFamily="18" charset="0"/>
              </a:rPr>
              <a:t> buffer[256];</a:t>
            </a:r>
          </a:p>
          <a:p>
            <a:pPr>
              <a:buNone/>
            </a:pPr>
            <a:r>
              <a:rPr lang="en-US" sz="2200" i="1" dirty="0" smtClean="0">
                <a:latin typeface="Times New Roman" pitchFamily="18" charset="0"/>
                <a:cs typeface="Times New Roman" pitchFamily="18" charset="0"/>
              </a:rPr>
              <a:t>  …</a:t>
            </a:r>
          </a:p>
          <a:p>
            <a:pPr>
              <a:buNone/>
            </a:pPr>
            <a:r>
              <a:rPr lang="en-US" sz="2200" i="1" dirty="0" smtClean="0">
                <a:latin typeface="Times New Roman" pitchFamily="18" charset="0"/>
                <a:cs typeface="Times New Roman" pitchFamily="18" charset="0"/>
              </a:rPr>
              <a:t>  buffer = </a:t>
            </a:r>
            <a:r>
              <a:rPr lang="en-US" sz="2200" i="1" dirty="0" err="1" smtClean="0">
                <a:latin typeface="Times New Roman" pitchFamily="18" charset="0"/>
                <a:cs typeface="Times New Roman" pitchFamily="18" charset="0"/>
              </a:rPr>
              <a:t>read_input</a:t>
            </a:r>
            <a:r>
              <a:rPr lang="en-US" sz="2200" i="1" dirty="0" smtClean="0">
                <a:latin typeface="Times New Roman" pitchFamily="18" charset="0"/>
                <a:cs typeface="Times New Roman" pitchFamily="18" charset="0"/>
              </a:rPr>
              <a:t>();</a:t>
            </a:r>
          </a:p>
          <a:p>
            <a:pPr>
              <a:buNone/>
            </a:pPr>
            <a:r>
              <a:rPr lang="en-US" sz="2200" i="1" dirty="0" smtClean="0">
                <a:latin typeface="Times New Roman" pitchFamily="18" charset="0"/>
                <a:cs typeface="Times New Roman" pitchFamily="18" charset="0"/>
              </a:rPr>
              <a:t> …</a:t>
            </a:r>
          </a:p>
          <a:p>
            <a:pPr>
              <a:buNone/>
            </a:pPr>
            <a:r>
              <a:rPr lang="en-US" sz="2200" i="1" dirty="0" smtClean="0">
                <a:latin typeface="Times New Roman" pitchFamily="18" charset="0"/>
                <a:cs typeface="Times New Roman" pitchFamily="18" charset="0"/>
              </a:rPr>
              <a:t> return;</a:t>
            </a:r>
          </a:p>
          <a:p>
            <a:pPr>
              <a:buNone/>
            </a:pPr>
            <a:r>
              <a:rPr lang="en-US" sz="2200" i="1" dirty="0" smtClean="0">
                <a:latin typeface="Times New Roman" pitchFamily="18" charset="0"/>
                <a:cs typeface="Times New Roman" pitchFamily="18" charset="0"/>
              </a:rPr>
              <a:t>}</a:t>
            </a:r>
            <a:endParaRPr lang="en-US" sz="22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7201" y="2667000"/>
            <a:ext cx="48768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Curved Right Arrow 9"/>
          <p:cNvSpPr/>
          <p:nvPr/>
        </p:nvSpPr>
        <p:spPr>
          <a:xfrm>
            <a:off x="3352800" y="2971800"/>
            <a:ext cx="960120" cy="236220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371600" y="5638800"/>
            <a:ext cx="28194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If </a:t>
            </a:r>
            <a:r>
              <a:rPr lang="en-US" dirty="0" err="1"/>
              <a:t>read_input</a:t>
            </a:r>
            <a:r>
              <a:rPr lang="en-US" dirty="0"/>
              <a:t>() reads </a:t>
            </a:r>
            <a:endParaRPr lang="en-US" dirty="0" smtClean="0"/>
          </a:p>
          <a:p>
            <a:pPr algn="ctr"/>
            <a:r>
              <a:rPr lang="en-US" dirty="0" smtClean="0"/>
              <a:t>&gt;256 </a:t>
            </a:r>
            <a:r>
              <a:rPr lang="en-US" dirty="0" err="1" smtClean="0"/>
              <a:t>ints</a:t>
            </a:r>
            <a:endParaRPr lang="en-US" dirty="0"/>
          </a:p>
        </p:txBody>
      </p:sp>
      <p:sp>
        <p:nvSpPr>
          <p:cNvPr id="12" name="Right Arrow 11"/>
          <p:cNvSpPr/>
          <p:nvPr/>
        </p:nvSpPr>
        <p:spPr>
          <a:xfrm>
            <a:off x="3810000" y="5791200"/>
            <a:ext cx="53340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6.1.2. A More Detailed Example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sz="1400" i="1" dirty="0" err="1" smtClean="0">
                <a:latin typeface="Times New Roman" pitchFamily="18" charset="0"/>
                <a:cs typeface="Times New Roman" pitchFamily="18" charset="0"/>
              </a:rPr>
              <a:t>int</a:t>
            </a:r>
            <a:r>
              <a:rPr lang="en-US" sz="1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i="1" dirty="0" err="1" smtClean="0">
                <a:latin typeface="Times New Roman" pitchFamily="18" charset="0"/>
                <a:cs typeface="Times New Roman" pitchFamily="18" charset="0"/>
              </a:rPr>
              <a:t>checkPassword</a:t>
            </a:r>
            <a:r>
              <a:rPr lang="en-US" sz="1400" i="1" dirty="0" smtClean="0">
                <a:latin typeface="Times New Roman" pitchFamily="18" charset="0"/>
                <a:cs typeface="Times New Roman" pitchFamily="18" charset="0"/>
              </a:rPr>
              <a:t>() {</a:t>
            </a:r>
          </a:p>
          <a:p>
            <a:pPr lvl="1">
              <a:buNone/>
            </a:pPr>
            <a:r>
              <a:rPr lang="en-US" sz="1400" i="1" dirty="0" smtClean="0">
                <a:latin typeface="Times New Roman" pitchFamily="18" charset="0"/>
                <a:cs typeface="Times New Roman" pitchFamily="18" charset="0"/>
              </a:rPr>
              <a:t> char pass[16];</a:t>
            </a:r>
          </a:p>
          <a:p>
            <a:pPr lvl="1">
              <a:buNone/>
            </a:pPr>
            <a:r>
              <a:rPr lang="en-US" sz="1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i="1" dirty="0" err="1" smtClean="0">
                <a:latin typeface="Times New Roman" pitchFamily="18" charset="0"/>
                <a:cs typeface="Times New Roman" pitchFamily="18" charset="0"/>
              </a:rPr>
              <a:t>bzero</a:t>
            </a:r>
            <a:r>
              <a:rPr lang="en-US" sz="1400" i="1" dirty="0" smtClean="0">
                <a:latin typeface="Times New Roman" pitchFamily="18" charset="0"/>
                <a:cs typeface="Times New Roman" pitchFamily="18" charset="0"/>
              </a:rPr>
              <a:t>(pass, 16); // Initialize</a:t>
            </a:r>
          </a:p>
          <a:p>
            <a:pPr lvl="1">
              <a:buNone/>
            </a:pPr>
            <a:r>
              <a:rPr lang="en-US" sz="1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i="1" dirty="0" err="1" smtClean="0">
                <a:latin typeface="Times New Roman" pitchFamily="18" charset="0"/>
                <a:cs typeface="Times New Roman" pitchFamily="18" charset="0"/>
              </a:rPr>
              <a:t>printf</a:t>
            </a:r>
            <a:r>
              <a:rPr lang="en-US" sz="1400" i="1" dirty="0" smtClean="0">
                <a:latin typeface="Times New Roman" pitchFamily="18" charset="0"/>
                <a:cs typeface="Times New Roman" pitchFamily="18" charset="0"/>
              </a:rPr>
              <a:t> ("Enter password: ");</a:t>
            </a:r>
          </a:p>
          <a:p>
            <a:pPr lvl="1">
              <a:buNone/>
            </a:pPr>
            <a:r>
              <a:rPr lang="en-US" sz="1400" i="1" dirty="0" smtClean="0">
                <a:latin typeface="Times New Roman" pitchFamily="18" charset="0"/>
                <a:cs typeface="Times New Roman" pitchFamily="18" charset="0"/>
              </a:rPr>
              <a:t> gets(pass);</a:t>
            </a:r>
          </a:p>
          <a:p>
            <a:pPr lvl="1">
              <a:buNone/>
            </a:pPr>
            <a:r>
              <a:rPr lang="en-US" sz="1400" i="1" dirty="0" smtClean="0">
                <a:latin typeface="Times New Roman" pitchFamily="18" charset="0"/>
                <a:cs typeface="Times New Roman" pitchFamily="18" charset="0"/>
              </a:rPr>
              <a:t> if (</a:t>
            </a:r>
            <a:r>
              <a:rPr lang="en-US" sz="1400" i="1" dirty="0" err="1" smtClean="0">
                <a:latin typeface="Times New Roman" pitchFamily="18" charset="0"/>
                <a:cs typeface="Times New Roman" pitchFamily="18" charset="0"/>
              </a:rPr>
              <a:t>strcmp</a:t>
            </a:r>
            <a:r>
              <a:rPr lang="en-US" sz="1400" i="1" dirty="0" smtClean="0">
                <a:latin typeface="Times New Roman" pitchFamily="18" charset="0"/>
                <a:cs typeface="Times New Roman" pitchFamily="18" charset="0"/>
              </a:rPr>
              <a:t>(pass, "</a:t>
            </a:r>
            <a:r>
              <a:rPr lang="en-US" sz="1400" i="1" dirty="0" err="1" smtClean="0">
                <a:latin typeface="Times New Roman" pitchFamily="18" charset="0"/>
                <a:cs typeface="Times New Roman" pitchFamily="18" charset="0"/>
              </a:rPr>
              <a:t>opensesame</a:t>
            </a:r>
            <a:r>
              <a:rPr lang="en-US" sz="1400" i="1" dirty="0" smtClean="0">
                <a:latin typeface="Times New Roman" pitchFamily="18" charset="0"/>
                <a:cs typeface="Times New Roman" pitchFamily="18" charset="0"/>
              </a:rPr>
              <a:t>") == 0)</a:t>
            </a:r>
          </a:p>
          <a:p>
            <a:pPr lvl="1">
              <a:buNone/>
            </a:pPr>
            <a:r>
              <a:rPr lang="en-US" sz="1400" i="1" dirty="0" smtClean="0">
                <a:latin typeface="Times New Roman" pitchFamily="18" charset="0"/>
                <a:cs typeface="Times New Roman" pitchFamily="18" charset="0"/>
              </a:rPr>
              <a:t> return 1;</a:t>
            </a:r>
          </a:p>
          <a:p>
            <a:pPr lvl="1">
              <a:buNone/>
            </a:pPr>
            <a:r>
              <a:rPr lang="en-US" sz="1400" i="1" dirty="0" smtClean="0">
                <a:latin typeface="Times New Roman" pitchFamily="18" charset="0"/>
                <a:cs typeface="Times New Roman" pitchFamily="18" charset="0"/>
              </a:rPr>
              <a:t> else</a:t>
            </a:r>
          </a:p>
          <a:p>
            <a:pPr lvl="1">
              <a:buNone/>
            </a:pPr>
            <a:r>
              <a:rPr lang="en-US" sz="1400" i="1" dirty="0" smtClean="0">
                <a:latin typeface="Times New Roman" pitchFamily="18" charset="0"/>
                <a:cs typeface="Times New Roman" pitchFamily="18" charset="0"/>
              </a:rPr>
              <a:t> return 0;</a:t>
            </a:r>
          </a:p>
          <a:p>
            <a:pPr>
              <a:buNone/>
            </a:pPr>
            <a:r>
              <a:rPr lang="en-US" sz="1400" i="1" dirty="0" smtClean="0">
                <a:latin typeface="Times New Roman" pitchFamily="18" charset="0"/>
                <a:cs typeface="Times New Roman" pitchFamily="18" charset="0"/>
              </a:rPr>
              <a:t> }</a:t>
            </a:r>
          </a:p>
          <a:p>
            <a:pPr>
              <a:buNone/>
            </a:pPr>
            <a:r>
              <a:rPr lang="en-US" sz="1400" i="1" dirty="0" smtClean="0">
                <a:latin typeface="Times New Roman" pitchFamily="18" charset="0"/>
                <a:cs typeface="Times New Roman" pitchFamily="18" charset="0"/>
              </a:rPr>
              <a:t> void </a:t>
            </a:r>
            <a:r>
              <a:rPr lang="en-US" sz="1400" i="1" dirty="0" err="1" smtClean="0">
                <a:latin typeface="Times New Roman" pitchFamily="18" charset="0"/>
                <a:cs typeface="Times New Roman" pitchFamily="18" charset="0"/>
              </a:rPr>
              <a:t>openVault</a:t>
            </a:r>
            <a:r>
              <a:rPr lang="en-US" sz="1400" i="1" dirty="0" smtClean="0">
                <a:latin typeface="Times New Roman" pitchFamily="18" charset="0"/>
                <a:cs typeface="Times New Roman" pitchFamily="18" charset="0"/>
              </a:rPr>
              <a:t>() {</a:t>
            </a:r>
          </a:p>
          <a:p>
            <a:pPr lvl="1">
              <a:buNone/>
            </a:pPr>
            <a:r>
              <a:rPr lang="en-US" sz="1400" i="1" dirty="0" smtClean="0">
                <a:latin typeface="Times New Roman" pitchFamily="18" charset="0"/>
                <a:cs typeface="Times New Roman" pitchFamily="18" charset="0"/>
              </a:rPr>
              <a:t> // Opens the vault</a:t>
            </a:r>
          </a:p>
          <a:p>
            <a:pPr>
              <a:buNone/>
            </a:pPr>
            <a:r>
              <a:rPr lang="en-US" sz="1400" i="1" dirty="0" smtClean="0">
                <a:latin typeface="Times New Roman" pitchFamily="18" charset="0"/>
                <a:cs typeface="Times New Roman" pitchFamily="18" charset="0"/>
              </a:rPr>
              <a:t>}</a:t>
            </a:r>
          </a:p>
          <a:p>
            <a:pPr>
              <a:buNone/>
            </a:pPr>
            <a:r>
              <a:rPr lang="en-US" sz="1400" i="1" dirty="0" smtClean="0">
                <a:latin typeface="Times New Roman" pitchFamily="18" charset="0"/>
                <a:cs typeface="Times New Roman" pitchFamily="18" charset="0"/>
              </a:rPr>
              <a:t> main() {</a:t>
            </a:r>
          </a:p>
          <a:p>
            <a:pPr lvl="1">
              <a:buNone/>
            </a:pPr>
            <a:r>
              <a:rPr lang="en-US" sz="1400" i="1" dirty="0" smtClean="0">
                <a:latin typeface="Times New Roman" pitchFamily="18" charset="0"/>
                <a:cs typeface="Times New Roman" pitchFamily="18" charset="0"/>
              </a:rPr>
              <a:t> if (</a:t>
            </a:r>
            <a:r>
              <a:rPr lang="en-US" sz="1400" i="1" dirty="0" err="1" smtClean="0">
                <a:latin typeface="Times New Roman" pitchFamily="18" charset="0"/>
                <a:cs typeface="Times New Roman" pitchFamily="18" charset="0"/>
              </a:rPr>
              <a:t>checkPassword</a:t>
            </a:r>
            <a:r>
              <a:rPr lang="en-US" sz="1400" i="1" dirty="0" smtClean="0">
                <a:latin typeface="Times New Roman" pitchFamily="18" charset="0"/>
                <a:cs typeface="Times New Roman" pitchFamily="18" charset="0"/>
              </a:rPr>
              <a:t>()) {</a:t>
            </a:r>
          </a:p>
          <a:p>
            <a:pPr lvl="2">
              <a:buNone/>
            </a:pPr>
            <a:r>
              <a:rPr lang="en-US" sz="1400" i="1" dirty="0" err="1" smtClean="0">
                <a:latin typeface="Times New Roman" pitchFamily="18" charset="0"/>
                <a:cs typeface="Times New Roman" pitchFamily="18" charset="0"/>
              </a:rPr>
              <a:t>openVault</a:t>
            </a:r>
            <a:r>
              <a:rPr lang="en-US" sz="1400" i="1" dirty="0" smtClean="0">
                <a:latin typeface="Times New Roman" pitchFamily="18" charset="0"/>
                <a:cs typeface="Times New Roman" pitchFamily="18" charset="0"/>
              </a:rPr>
              <a:t>();</a:t>
            </a:r>
          </a:p>
          <a:p>
            <a:pPr lvl="2">
              <a:buNone/>
            </a:pPr>
            <a:r>
              <a:rPr lang="en-US" sz="1400" i="1" dirty="0" err="1" smtClean="0">
                <a:latin typeface="Times New Roman" pitchFamily="18" charset="0"/>
                <a:cs typeface="Times New Roman" pitchFamily="18" charset="0"/>
              </a:rPr>
              <a:t>printf</a:t>
            </a:r>
            <a:r>
              <a:rPr lang="en-US" sz="1400" i="1" dirty="0" smtClean="0">
                <a:latin typeface="Times New Roman" pitchFamily="18" charset="0"/>
                <a:cs typeface="Times New Roman" pitchFamily="18" charset="0"/>
              </a:rPr>
              <a:t> ("Vault opened!");</a:t>
            </a:r>
          </a:p>
          <a:p>
            <a:pPr lvl="1">
              <a:buNone/>
            </a:pPr>
            <a:r>
              <a:rPr lang="en-US" sz="1400" i="1" dirty="0" smtClean="0">
                <a:latin typeface="Times New Roman" pitchFamily="18" charset="0"/>
                <a:cs typeface="Times New Roman" pitchFamily="18" charset="0"/>
              </a:rPr>
              <a:t> }</a:t>
            </a:r>
          </a:p>
          <a:p>
            <a:pPr>
              <a:buNone/>
            </a:pPr>
            <a:r>
              <a:rPr lang="en-US" sz="1400" i="1" dirty="0" smtClean="0">
                <a:latin typeface="Times New Roman" pitchFamily="18" charset="0"/>
                <a:cs typeface="Times New Roman" pitchFamily="18" charset="0"/>
              </a:rPr>
              <a:t> }</a:t>
            </a:r>
            <a:endParaRPr lang="en-US" sz="1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7200" y="1828800"/>
            <a:ext cx="4657725" cy="300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105400" y="48006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checkPassword</a:t>
            </a:r>
            <a:r>
              <a:rPr lang="en-US" dirty="0"/>
              <a:t>()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5191125"/>
            <a:ext cx="5867400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3124200" y="6324601"/>
            <a:ext cx="2590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“Normal</a:t>
            </a:r>
            <a:r>
              <a:rPr lang="en-US" dirty="0" smtClean="0"/>
              <a:t>” Stack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019800" y="6324601"/>
            <a:ext cx="2743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Compromised Stack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307</TotalTime>
  <Words>1420</Words>
  <Application>Microsoft Office PowerPoint</Application>
  <PresentationFormat>On-screen Show (4:3)</PresentationFormat>
  <Paragraphs>222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Flow</vt:lpstr>
      <vt:lpstr>Chapter Three</vt:lpstr>
      <vt:lpstr>Security Vulnerabilities are Everywhere</vt:lpstr>
      <vt:lpstr>Agenda</vt:lpstr>
      <vt:lpstr>6.1. Anatomy of a Buffer Overflow</vt:lpstr>
      <vt:lpstr>6.1.1. A Small Example</vt:lpstr>
      <vt:lpstr>Linux process memory layout</vt:lpstr>
      <vt:lpstr>Stack Frame</vt:lpstr>
      <vt:lpstr>Buffer Overflow Attack</vt:lpstr>
      <vt:lpstr>6.1.2. A More Detailed Example</vt:lpstr>
      <vt:lpstr>6.1.2. checkPassword() Bugs</vt:lpstr>
      <vt:lpstr>Basic Overflow Exploit</vt:lpstr>
      <vt:lpstr>Basic Overflow Exploit (2)</vt:lpstr>
      <vt:lpstr>Exploiting Buffer Overflows</vt:lpstr>
      <vt:lpstr>A Common Source of Vulnerabilities:</vt:lpstr>
      <vt:lpstr>Slide 15</vt:lpstr>
      <vt:lpstr>Preventing hijacking attacks</vt:lpstr>
      <vt:lpstr>Marking memory as non-execute (NX)</vt:lpstr>
      <vt:lpstr>Examples: DEP controls in Windows</vt:lpstr>
      <vt:lpstr>Escalate: No code allowed on stack</vt:lpstr>
      <vt:lpstr>Escalate: No new code allowed at all</vt:lpstr>
      <vt:lpstr>Address Space Layout Randomization (ASLR)</vt:lpstr>
      <vt:lpstr>6.1.3. The safe_gets() Function</vt:lpstr>
      <vt:lpstr>6.2 Safe String Libraries</vt:lpstr>
      <vt:lpstr>6.3. General Approaches</vt:lpstr>
      <vt:lpstr>Stack Canaries with StackGuard</vt:lpstr>
      <vt:lpstr>StackGuard Variant - ProPolice</vt:lpstr>
      <vt:lpstr>MS Visual Studio /GS [2003]</vt:lpstr>
      <vt:lpstr>Run time checking: Libsafe</vt:lpstr>
      <vt:lpstr>Encrypting Pointers with PointGuard</vt:lpstr>
      <vt:lpstr>Normal Pointer Dereference</vt:lpstr>
      <vt:lpstr>PointGuard Dereference</vt:lpstr>
      <vt:lpstr>6.3.2 Static Analysis Tools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Three</dc:title>
  <dc:creator>hp-6570b</dc:creator>
  <cp:lastModifiedBy>hp-6570b</cp:lastModifiedBy>
  <cp:revision>128</cp:revision>
  <dcterms:created xsi:type="dcterms:W3CDTF">2015-02-15T07:52:38Z</dcterms:created>
  <dcterms:modified xsi:type="dcterms:W3CDTF">2015-02-18T04:12:55Z</dcterms:modified>
</cp:coreProperties>
</file>