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6" r:id="rId2"/>
    <p:sldId id="261" r:id="rId3"/>
    <p:sldId id="262" r:id="rId4"/>
    <p:sldId id="303" r:id="rId5"/>
    <p:sldId id="263" r:id="rId6"/>
    <p:sldId id="304" r:id="rId7"/>
    <p:sldId id="266" r:id="rId8"/>
    <p:sldId id="267" r:id="rId9"/>
    <p:sldId id="302" r:id="rId10"/>
    <p:sldId id="305" r:id="rId11"/>
    <p:sldId id="275" r:id="rId12"/>
    <p:sldId id="276" r:id="rId13"/>
    <p:sldId id="277" r:id="rId14"/>
    <p:sldId id="306" r:id="rId15"/>
    <p:sldId id="278" r:id="rId16"/>
    <p:sldId id="279" r:id="rId17"/>
    <p:sldId id="280" r:id="rId18"/>
    <p:sldId id="307" r:id="rId19"/>
    <p:sldId id="281" r:id="rId20"/>
    <p:sldId id="282" r:id="rId21"/>
    <p:sldId id="283" r:id="rId22"/>
    <p:sldId id="285" r:id="rId23"/>
    <p:sldId id="308" r:id="rId24"/>
    <p:sldId id="286" r:id="rId25"/>
    <p:sldId id="295" r:id="rId26"/>
    <p:sldId id="296" r:id="rId27"/>
    <p:sldId id="309" r:id="rId28"/>
    <p:sldId id="294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5332" autoAdjust="0"/>
  </p:normalViewPr>
  <p:slideViewPr>
    <p:cSldViewPr snapToGrid="0">
      <p:cViewPr varScale="1">
        <p:scale>
          <a:sx n="80" d="100"/>
          <a:sy n="80" d="100"/>
        </p:scale>
        <p:origin x="71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8F0A4B-03A9-4125-AFD0-39632282DC69}" type="datetimeFigureOut">
              <a:rPr lang="en-US" smtClean="0"/>
              <a:t>4/27/2020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D32FC2-AD6B-459A-A08A-A383F4BBE3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2668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Software is a general term for the various kinds of programs used to operate computers and related devices. </a:t>
            </a:r>
          </a:p>
          <a:p>
            <a:pPr algn="just" eaLnBrk="1" hangingPunct="1">
              <a:lnSpc>
                <a:spcPct val="150000"/>
              </a:lnSpc>
              <a:buFont typeface="Garamond" panose="02020404030301010803" pitchFamily="18" charset="0"/>
              <a:buChar char="♦"/>
            </a:pPr>
            <a:r>
              <a:rPr lang="en-GB" altLang="en-US" sz="1200" b="1" dirty="0" smtClean="0">
                <a:solidFill>
                  <a:srgbClr val="0066FF"/>
                </a:solidFill>
                <a:latin typeface="Garamond" panose="02020404030301010803" pitchFamily="18" charset="0"/>
              </a:rPr>
              <a:t>Software is a </a:t>
            </a:r>
            <a:r>
              <a:rPr lang="en-US" altLang="en-US" sz="1200" b="1" dirty="0" smtClean="0">
                <a:solidFill>
                  <a:srgbClr val="0066FF"/>
                </a:solidFill>
                <a:latin typeface="Garamond" panose="02020404030301010803" pitchFamily="18" charset="0"/>
              </a:rPr>
              <a:t>collection of programs, procedures, rules, and associated documentation.</a:t>
            </a:r>
          </a:p>
          <a:p>
            <a:pPr algn="just" eaLnBrk="1" hangingPunct="1">
              <a:lnSpc>
                <a:spcPct val="150000"/>
              </a:lnSpc>
              <a:buFont typeface="Garamond" panose="02020404030301010803" pitchFamily="18" charset="0"/>
              <a:buChar char="♦"/>
            </a:pPr>
            <a:r>
              <a:rPr lang="en-US" altLang="en-US" sz="1200" b="1" dirty="0" smtClean="0">
                <a:solidFill>
                  <a:srgbClr val="0066FF"/>
                </a:solidFill>
                <a:latin typeface="Garamond" panose="02020404030301010803" pitchFamily="18" charset="0"/>
              </a:rPr>
              <a:t>Instruction that mean computer programs the when executed provide design functions and performance.</a:t>
            </a:r>
          </a:p>
          <a:p>
            <a:pPr algn="just" eaLnBrk="1" hangingPunct="1">
              <a:lnSpc>
                <a:spcPct val="150000"/>
              </a:lnSpc>
              <a:buFont typeface="Garamond" panose="02020404030301010803" pitchFamily="18" charset="0"/>
              <a:buChar char="♦"/>
            </a:pPr>
            <a:r>
              <a:rPr lang="en-US" altLang="en-US" sz="1200" b="1" dirty="0" smtClean="0">
                <a:solidFill>
                  <a:srgbClr val="0066FF"/>
                </a:solidFill>
                <a:latin typeface="Garamond" panose="02020404030301010803" pitchFamily="18" charset="0"/>
              </a:rPr>
              <a:t>data structure that enable the program to adequately manipulate information.</a:t>
            </a:r>
          </a:p>
          <a:p>
            <a:pPr algn="just" eaLnBrk="1" hangingPunct="1">
              <a:lnSpc>
                <a:spcPct val="150000"/>
              </a:lnSpc>
              <a:buFont typeface="Garamond" panose="02020404030301010803" pitchFamily="18" charset="0"/>
              <a:buChar char="♦"/>
            </a:pPr>
            <a:r>
              <a:rPr lang="en-US" altLang="en-US" sz="1200" b="1" dirty="0" smtClean="0">
                <a:solidFill>
                  <a:srgbClr val="0066FF"/>
                </a:solidFill>
                <a:latin typeface="Garamond" panose="02020404030301010803" pitchFamily="18" charset="0"/>
              </a:rPr>
              <a:t>Documents tat describes the operation and use of program</a:t>
            </a:r>
            <a:endParaRPr lang="en-GB" altLang="en-US" sz="1200" b="1" dirty="0" smtClean="0">
              <a:solidFill>
                <a:srgbClr val="0066FF"/>
              </a:solidFill>
              <a:latin typeface="Garamond" panose="02020404030301010803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D32FC2-AD6B-459A-A08A-A383F4BBE39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572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 eaLnBrk="1" hangingPunct="1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GB" altLang="en-US" b="1" dirty="0" smtClean="0">
                <a:solidFill>
                  <a:schemeClr val="accent2"/>
                </a:solidFill>
                <a:latin typeface="Garamond" panose="02020404030301010803" pitchFamily="18" charset="0"/>
              </a:rPr>
              <a:t>engineering: application of science ,tools and method to find coast effective solution to problems.</a:t>
            </a:r>
          </a:p>
          <a:p>
            <a:pPr algn="just" eaLnBrk="1" hangingPunct="1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GB" altLang="en-US" b="1" dirty="0" smtClean="0">
                <a:solidFill>
                  <a:schemeClr val="accent2"/>
                </a:solidFill>
                <a:latin typeface="Garamond" panose="02020404030301010803" pitchFamily="18" charset="0"/>
              </a:rPr>
              <a:t>Systematic ,disciplined and quantifiable approach in the development operation and maintenance of software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D32FC2-AD6B-459A-A08A-A383F4BBE39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3866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1E6FD-5173-4B64-9CF7-7B2AEE92A6A9}" type="datetime1">
              <a:rPr lang="en-US" smtClean="0"/>
              <a:t>4/27/2020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171D1-0269-4124-BD13-1307CA44F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466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8A0BB-6F2F-4E06-B2D8-55C21843F732}" type="datetime1">
              <a:rPr lang="en-US" smtClean="0"/>
              <a:t>4/27/2020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171D1-0269-4124-BD13-1307CA44F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9891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A4030-FA70-4D97-B054-FAA983A8EE43}" type="datetime1">
              <a:rPr lang="en-US" smtClean="0"/>
              <a:t>4/27/2020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171D1-0269-4124-BD13-1307CA44F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845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ADC4B-E442-4961-B946-987A6E0B07AA}" type="datetime1">
              <a:rPr lang="en-US" smtClean="0"/>
              <a:t>4/27/2020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171D1-0269-4124-BD13-1307CA44F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269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ACB02-6C84-4DB1-B33C-5ACCB9E68F3F}" type="datetime1">
              <a:rPr lang="en-US" smtClean="0"/>
              <a:t>4/27/2020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171D1-0269-4124-BD13-1307CA44F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178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89633-A666-4950-8D7F-FE85B549319D}" type="datetime1">
              <a:rPr lang="en-US" smtClean="0"/>
              <a:t>4/27/2020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171D1-0269-4124-BD13-1307CA44F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3085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94E9E-9F7C-4174-9361-4DA10272A431}" type="datetime1">
              <a:rPr lang="en-US" smtClean="0"/>
              <a:t>4/27/2020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171D1-0269-4124-BD13-1307CA44F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982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EA20D-C4DD-415A-904C-9874370A47A8}" type="datetime1">
              <a:rPr lang="en-US" smtClean="0"/>
              <a:t>4/27/2020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171D1-0269-4124-BD13-1307CA44F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070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0634A-E3A0-476A-B755-692D9E492001}" type="datetime1">
              <a:rPr lang="en-US" smtClean="0"/>
              <a:t>4/27/2020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171D1-0269-4124-BD13-1307CA44F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7500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D2717-A8CB-44E2-88C9-FC9C8AD96CA8}" type="datetime1">
              <a:rPr lang="en-US" smtClean="0"/>
              <a:t>4/27/2020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171D1-0269-4124-BD13-1307CA44F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5087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9880E-580B-4B0E-8F82-EA967B36E6B9}" type="datetime1">
              <a:rPr lang="en-US" smtClean="0"/>
              <a:t>4/27/2020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171D1-0269-4124-BD13-1307CA44F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371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B914A-3362-4FF2-9ECB-A8910D525F73}" type="datetime1">
              <a:rPr lang="en-US" smtClean="0"/>
              <a:t>4/27/2020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E171D1-0269-4124-BD13-1307CA44F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203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"/>
            <a:ext cx="12192000" cy="1819656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dirty="0" smtClean="0">
                <a:latin typeface="Garamond" panose="02020404030301010803" pitchFamily="18" charset="0"/>
              </a:rPr>
              <a:t>Welcome to </a:t>
            </a:r>
            <a:endParaRPr lang="en-US" dirty="0">
              <a:latin typeface="Garamond" panose="02020404030301010803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507992"/>
            <a:ext cx="12192000" cy="2350008"/>
          </a:xfrm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r>
              <a:rPr lang="en-US" sz="2800" dirty="0" smtClean="0">
                <a:latin typeface="Garamond" panose="02020404030301010803" pitchFamily="18" charset="0"/>
              </a:rPr>
              <a:t>Addis Abebaw</a:t>
            </a:r>
          </a:p>
          <a:p>
            <a:r>
              <a:rPr lang="en-US" dirty="0">
                <a:latin typeface="Garamond" panose="02020404030301010803" pitchFamily="18" charset="0"/>
              </a:rPr>
              <a:t>School of Electrical &amp; Computer Engineering </a:t>
            </a:r>
          </a:p>
          <a:p>
            <a:r>
              <a:rPr lang="en-US" dirty="0" err="1" smtClean="0">
                <a:latin typeface="Garamond" panose="02020404030301010803" pitchFamily="18" charset="0"/>
              </a:rPr>
              <a:t>Debre</a:t>
            </a:r>
            <a:r>
              <a:rPr lang="en-US" dirty="0" smtClean="0">
                <a:latin typeface="Garamond" panose="02020404030301010803" pitchFamily="18" charset="0"/>
              </a:rPr>
              <a:t> </a:t>
            </a:r>
            <a:r>
              <a:rPr lang="en-US" dirty="0" err="1" smtClean="0">
                <a:latin typeface="Garamond" panose="02020404030301010803" pitchFamily="18" charset="0"/>
              </a:rPr>
              <a:t>markos</a:t>
            </a:r>
            <a:r>
              <a:rPr lang="en-US" dirty="0" smtClean="0">
                <a:latin typeface="Garamond" panose="02020404030301010803" pitchFamily="18" charset="0"/>
              </a:rPr>
              <a:t> </a:t>
            </a:r>
            <a:r>
              <a:rPr lang="en-US" dirty="0">
                <a:latin typeface="Garamond" panose="02020404030301010803" pitchFamily="18" charset="0"/>
              </a:rPr>
              <a:t>University </a:t>
            </a:r>
          </a:p>
          <a:p>
            <a:endParaRPr lang="en-US" dirty="0">
              <a:latin typeface="Garamond" panose="020204040303010108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2624328"/>
            <a:ext cx="12192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latin typeface="Garamond" panose="02020404030301010803" pitchFamily="18" charset="0"/>
              </a:rPr>
              <a:t>Software Engineering Course</a:t>
            </a:r>
            <a:endParaRPr lang="en-US" sz="54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1741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7785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latin typeface="Garamond" panose="02020404030301010803" pitchFamily="18" charset="0"/>
              </a:rPr>
              <a:t>                                                      Cont,d</a:t>
            </a:r>
            <a:endParaRPr lang="en-US" dirty="0">
              <a:latin typeface="Garamond" panose="020204040303010108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96015"/>
            <a:ext cx="10515600" cy="4880948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3200" b="1" dirty="0">
                <a:solidFill>
                  <a:schemeClr val="accent5"/>
                </a:solidFill>
                <a:latin typeface="Garamond" panose="02020404030301010803" pitchFamily="18" charset="0"/>
              </a:rPr>
              <a:t>Scalability</a:t>
            </a:r>
            <a:endParaRPr lang="en-GB" altLang="en-US" sz="3200" b="1" dirty="0">
              <a:solidFill>
                <a:schemeClr val="accent5"/>
              </a:solidFill>
              <a:latin typeface="Garamond" panose="02020404030301010803" pitchFamily="18" charset="0"/>
            </a:endParaRPr>
          </a:p>
          <a:p>
            <a:pPr lvl="1">
              <a:lnSpc>
                <a:spcPct val="100000"/>
              </a:lnSpc>
            </a:pPr>
            <a:r>
              <a:rPr lang="en-GB" altLang="en-US" sz="3200" dirty="0">
                <a:solidFill>
                  <a:schemeClr val="accent2"/>
                </a:solidFill>
                <a:latin typeface="Garamond" panose="02020404030301010803" pitchFamily="18" charset="0"/>
              </a:rPr>
              <a:t> </a:t>
            </a:r>
            <a:r>
              <a:rPr lang="en-US" sz="3200" dirty="0">
                <a:latin typeface="Garamond" panose="02020404030301010803" pitchFamily="18" charset="0"/>
              </a:rPr>
              <a:t> </a:t>
            </a:r>
            <a:r>
              <a:rPr lang="en-US" sz="3200" dirty="0">
                <a:solidFill>
                  <a:schemeClr val="accent2">
                    <a:lumMod val="75000"/>
                  </a:schemeClr>
                </a:solidFill>
                <a:latin typeface="Garamond" panose="02020404030301010803" pitchFamily="18" charset="0"/>
              </a:rPr>
              <a:t>It should be very easy to upgrade it for more work or for more number of users</a:t>
            </a:r>
            <a:endParaRPr lang="en-GB" altLang="en-US" sz="3200" dirty="0">
              <a:solidFill>
                <a:schemeClr val="accent2">
                  <a:lumMod val="75000"/>
                </a:schemeClr>
              </a:solidFill>
              <a:latin typeface="Garamond" panose="02020404030301010803" pitchFamily="18" charset="0"/>
            </a:endParaRP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3200" b="1" smtClean="0">
                <a:solidFill>
                  <a:schemeClr val="accent5"/>
                </a:solidFill>
                <a:latin typeface="Garamond" panose="02020404030301010803" pitchFamily="18" charset="0"/>
              </a:rPr>
              <a:t>Correctness</a:t>
            </a:r>
            <a:endParaRPr lang="en-GB" altLang="en-US" sz="3200" b="1" dirty="0">
              <a:solidFill>
                <a:schemeClr val="accent5"/>
              </a:solidFill>
              <a:latin typeface="Garamond" panose="02020404030301010803" pitchFamily="18" charset="0"/>
            </a:endParaRPr>
          </a:p>
          <a:p>
            <a:pPr lvl="1">
              <a:lnSpc>
                <a:spcPct val="100000"/>
              </a:lnSpc>
            </a:pPr>
            <a:r>
              <a:rPr lang="en-GB" altLang="en-US" sz="3200" dirty="0">
                <a:solidFill>
                  <a:schemeClr val="accent2"/>
                </a:solidFill>
                <a:latin typeface="Garamond" panose="02020404030301010803" pitchFamily="18" charset="0"/>
              </a:rPr>
              <a:t> </a:t>
            </a:r>
            <a:r>
              <a:rPr lang="en-US" sz="3200" dirty="0">
                <a:latin typeface="Garamond" panose="02020404030301010803" pitchFamily="18" charset="0"/>
              </a:rPr>
              <a:t> </a:t>
            </a:r>
            <a:r>
              <a:rPr lang="en-US" sz="3200" dirty="0">
                <a:solidFill>
                  <a:schemeClr val="accent2">
                    <a:lumMod val="75000"/>
                  </a:schemeClr>
                </a:solidFill>
                <a:latin typeface="Garamond" panose="02020404030301010803" pitchFamily="18" charset="0"/>
              </a:rPr>
              <a:t>The software which we are making should meet all the specifications stated by the customer</a:t>
            </a:r>
            <a:endParaRPr lang="en-GB" altLang="en-US" sz="3200" dirty="0">
              <a:solidFill>
                <a:schemeClr val="accent2">
                  <a:lumMod val="75000"/>
                </a:schemeClr>
              </a:solidFill>
              <a:latin typeface="Garamond" panose="02020404030301010803" pitchFamily="18" charset="0"/>
            </a:endParaRPr>
          </a:p>
          <a:p>
            <a:pPr marL="0" indent="0">
              <a:buNone/>
            </a:pPr>
            <a:endParaRPr lang="en-US" sz="3200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1217971" y="1119495"/>
            <a:ext cx="9144000" cy="0"/>
          </a:xfrm>
          <a:prstGeom prst="line">
            <a:avLst/>
          </a:prstGeom>
          <a:ln w="88900" cmpd="thinThick">
            <a:solidFill>
              <a:srgbClr val="FF00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-1" y="6519672"/>
            <a:ext cx="3990975" cy="33832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Garamond" panose="02020404030301010803" pitchFamily="18" charset="0"/>
              </a:rPr>
              <a:t>Addis Abebaw School of ECE,DMU</a:t>
            </a:r>
            <a:endParaRPr lang="en-US" dirty="0">
              <a:latin typeface="Garamond" panose="02020404030301010803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990974" y="6519672"/>
            <a:ext cx="8201026" cy="33832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Garamond" panose="02020404030301010803" pitchFamily="18" charset="0"/>
              </a:rPr>
              <a:t>Introduction to Software Engineering                                                          8</a:t>
            </a:r>
            <a:endParaRPr lang="en-US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3889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5" descr="Fig1-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438400" y="1905000"/>
            <a:ext cx="7194550" cy="411480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3557" name="TextBox 6"/>
          <p:cNvSpPr txBox="1">
            <a:spLocks noChangeArrowheads="1"/>
          </p:cNvSpPr>
          <p:nvPr/>
        </p:nvSpPr>
        <p:spPr bwMode="auto">
          <a:xfrm>
            <a:off x="2906714" y="885825"/>
            <a:ext cx="63785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mbria" panose="02040503050406030204" pitchFamily="18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3200" b="1" dirty="0">
                <a:latin typeface="Garamond" panose="02020404030301010803" pitchFamily="18" charset="0"/>
              </a:rPr>
              <a:t>Software Engineering Challenges</a:t>
            </a:r>
          </a:p>
        </p:txBody>
      </p:sp>
      <p:sp>
        <p:nvSpPr>
          <p:cNvPr id="23558" name="TextBox 7"/>
          <p:cNvSpPr txBox="1">
            <a:spLocks noChangeArrowheads="1"/>
          </p:cNvSpPr>
          <p:nvPr/>
        </p:nvSpPr>
        <p:spPr bwMode="auto">
          <a:xfrm>
            <a:off x="2424114" y="1612900"/>
            <a:ext cx="63785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mbria" panose="02040503050406030204" pitchFamily="18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3200" b="1" dirty="0">
                <a:latin typeface="Garamond" panose="02020404030301010803" pitchFamily="18" charset="0"/>
              </a:rPr>
              <a:t>Basic Problem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1756389" y="1511300"/>
            <a:ext cx="9144000" cy="0"/>
          </a:xfrm>
          <a:prstGeom prst="line">
            <a:avLst/>
          </a:prstGeom>
          <a:ln w="88900" cmpd="thinThick">
            <a:solidFill>
              <a:srgbClr val="FF00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-1" y="6519672"/>
            <a:ext cx="3990975" cy="33832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Garamond" panose="02020404030301010803" pitchFamily="18" charset="0"/>
              </a:rPr>
              <a:t>Addis Abebaw School of ECE,DMU</a:t>
            </a:r>
            <a:endParaRPr lang="en-US" dirty="0">
              <a:latin typeface="Garamond" panose="02020404030301010803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990974" y="6519672"/>
            <a:ext cx="8201026" cy="33832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Garamond" panose="02020404030301010803" pitchFamily="18" charset="0"/>
              </a:rPr>
              <a:t>Introduction to Software Engineering                                                          9</a:t>
            </a:r>
            <a:endParaRPr lang="en-US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4040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idx="1"/>
          </p:nvPr>
        </p:nvSpPr>
        <p:spPr>
          <a:xfrm>
            <a:off x="2117725" y="1828801"/>
            <a:ext cx="7956550" cy="4435475"/>
          </a:xfrm>
        </p:spPr>
        <p:txBody>
          <a:bodyPr>
            <a:normAutofit fontScale="92500"/>
          </a:bodyPr>
          <a:lstStyle/>
          <a:p>
            <a:pPr algn="just" eaLnBrk="1" hangingPunct="1">
              <a:lnSpc>
                <a:spcPct val="150000"/>
              </a:lnSpc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altLang="en-US" sz="2400" dirty="0">
                <a:latin typeface="Garamond" panose="02020404030301010803" pitchFamily="18" charset="0"/>
              </a:rPr>
              <a:t> </a:t>
            </a:r>
            <a:r>
              <a:rPr lang="en-US" altLang="en-US" dirty="0">
                <a:latin typeface="Garamond" panose="02020404030301010803" pitchFamily="18" charset="0"/>
              </a:rPr>
              <a:t>The problem of producing software to satisfy user needs drives the approaches used in software </a:t>
            </a:r>
            <a:r>
              <a:rPr lang="en-US" altLang="en-US" dirty="0" smtClean="0">
                <a:latin typeface="Garamond" panose="02020404030301010803" pitchFamily="18" charset="0"/>
              </a:rPr>
              <a:t>engineering.</a:t>
            </a:r>
          </a:p>
          <a:p>
            <a:pPr algn="just" eaLnBrk="1" hangingPunct="1">
              <a:lnSpc>
                <a:spcPct val="150000"/>
              </a:lnSpc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altLang="en-US" dirty="0" smtClean="0">
                <a:latin typeface="Garamond" panose="02020404030301010803" pitchFamily="18" charset="0"/>
              </a:rPr>
              <a:t>But </a:t>
            </a:r>
            <a:r>
              <a:rPr lang="en-US" altLang="en-US" dirty="0">
                <a:latin typeface="Garamond" panose="02020404030301010803" pitchFamily="18" charset="0"/>
              </a:rPr>
              <a:t>there are other factors that drive the selection of approaches</a:t>
            </a:r>
            <a:r>
              <a:rPr lang="en-US" altLang="en-US" dirty="0" smtClean="0">
                <a:latin typeface="Garamond" panose="02020404030301010803" pitchFamily="18" charset="0"/>
              </a:rPr>
              <a:t>.</a:t>
            </a:r>
          </a:p>
          <a:p>
            <a:pPr algn="just" eaLnBrk="1" hangingPunct="1">
              <a:lnSpc>
                <a:spcPct val="150000"/>
              </a:lnSpc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altLang="en-US" dirty="0" smtClean="0">
                <a:latin typeface="Garamond" panose="02020404030301010803" pitchFamily="18" charset="0"/>
              </a:rPr>
              <a:t> These factors include considerations of </a:t>
            </a:r>
            <a:r>
              <a:rPr lang="en-US" altLang="en-US" dirty="0" smtClean="0">
                <a:solidFill>
                  <a:srgbClr val="0066FF"/>
                </a:solidFill>
                <a:latin typeface="Garamond" panose="02020404030301010803" pitchFamily="18" charset="0"/>
              </a:rPr>
              <a:t>scale, quality, productivity, consistency, change,</a:t>
            </a:r>
            <a:r>
              <a:rPr lang="en-US" altLang="en-US" dirty="0" smtClean="0">
                <a:latin typeface="Garamond" panose="02020404030301010803" pitchFamily="18" charset="0"/>
              </a:rPr>
              <a:t> …</a:t>
            </a:r>
            <a:endParaRPr lang="en-US" altLang="en-US" dirty="0">
              <a:latin typeface="Garamond" panose="02020404030301010803" pitchFamily="18" charset="0"/>
            </a:endParaRPr>
          </a:p>
        </p:txBody>
      </p:sp>
      <p:sp>
        <p:nvSpPr>
          <p:cNvPr id="24581" name="TextBox 8"/>
          <p:cNvSpPr txBox="1">
            <a:spLocks noChangeArrowheads="1"/>
          </p:cNvSpPr>
          <p:nvPr/>
        </p:nvSpPr>
        <p:spPr bwMode="auto">
          <a:xfrm>
            <a:off x="2819400" y="844550"/>
            <a:ext cx="69230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mbria" panose="02040503050406030204" pitchFamily="18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3200" b="1" dirty="0" smtClean="0">
                <a:latin typeface="Garamond" panose="02020404030301010803" pitchFamily="18" charset="0"/>
              </a:rPr>
              <a:t>Software Engineering Challenges …</a:t>
            </a:r>
            <a:endParaRPr lang="en-US" altLang="en-US" sz="3200" b="1" dirty="0">
              <a:latin typeface="Garamond" panose="02020404030301010803" pitchFamily="18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783375" y="1612900"/>
            <a:ext cx="9144000" cy="0"/>
          </a:xfrm>
          <a:prstGeom prst="line">
            <a:avLst/>
          </a:prstGeom>
          <a:ln w="88900" cmpd="thinThick">
            <a:solidFill>
              <a:srgbClr val="FF00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-1" y="6519672"/>
            <a:ext cx="3990975" cy="33832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Garamond" panose="02020404030301010803" pitchFamily="18" charset="0"/>
              </a:rPr>
              <a:t>Addis Abebaw School of ECE,DMU</a:t>
            </a:r>
            <a:endParaRPr lang="en-US" dirty="0">
              <a:latin typeface="Garamond" panose="02020404030301010803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990974" y="6519672"/>
            <a:ext cx="8201026" cy="33832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Garamond" panose="02020404030301010803" pitchFamily="18" charset="0"/>
              </a:rPr>
              <a:t>Introduction to Software Engineering                                                         10</a:t>
            </a:r>
            <a:endParaRPr lang="en-US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3647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3"/>
          <p:cNvSpPr>
            <a:spLocks noGrp="1" noChangeArrowheads="1"/>
          </p:cNvSpPr>
          <p:nvPr>
            <p:ph idx="1"/>
          </p:nvPr>
        </p:nvSpPr>
        <p:spPr>
          <a:xfrm>
            <a:off x="1981201" y="1676400"/>
            <a:ext cx="8093075" cy="4679950"/>
          </a:xfrm>
        </p:spPr>
        <p:txBody>
          <a:bodyPr>
            <a:normAutofit/>
          </a:bodyPr>
          <a:lstStyle/>
          <a:p>
            <a:pPr algn="just" eaLnBrk="1" hangingPunct="1">
              <a:lnSpc>
                <a:spcPct val="100000"/>
              </a:lnSpc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altLang="en-US" sz="3200" dirty="0">
                <a:latin typeface="Garamond" panose="02020404030301010803" pitchFamily="18" charset="0"/>
              </a:rPr>
              <a:t> Software engineering must </a:t>
            </a:r>
            <a:r>
              <a:rPr lang="en-US" altLang="en-US" sz="3200" dirty="0">
                <a:solidFill>
                  <a:srgbClr val="0066FF"/>
                </a:solidFill>
                <a:latin typeface="Garamond" panose="02020404030301010803" pitchFamily="18" charset="0"/>
              </a:rPr>
              <a:t>deal with problem of scale</a:t>
            </a:r>
            <a:r>
              <a:rPr lang="en-US" altLang="en-US" sz="3200" dirty="0">
                <a:latin typeface="Garamond" panose="02020404030301010803" pitchFamily="18" charset="0"/>
              </a:rPr>
              <a:t>. </a:t>
            </a:r>
          </a:p>
          <a:p>
            <a:pPr lvl="1" algn="just" eaLnBrk="1" hangingPunct="1">
              <a:lnSpc>
                <a:spcPct val="100000"/>
              </a:lnSpc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altLang="en-US" sz="3200" dirty="0" smtClean="0">
                <a:latin typeface="Garamond" panose="02020404030301010803" pitchFamily="18" charset="0"/>
              </a:rPr>
              <a:t> Methods for </a:t>
            </a:r>
            <a:r>
              <a:rPr lang="en-US" altLang="en-US" sz="3200" dirty="0" smtClean="0">
                <a:solidFill>
                  <a:srgbClr val="0066FF"/>
                </a:solidFill>
                <a:latin typeface="Garamond" panose="02020404030301010803" pitchFamily="18" charset="0"/>
              </a:rPr>
              <a:t>solving small problems do not scale up for large problems.</a:t>
            </a:r>
          </a:p>
          <a:p>
            <a:pPr marL="457200" lvl="1" indent="0" algn="just" eaLnBrk="1" hangingPunct="1">
              <a:lnSpc>
                <a:spcPct val="100000"/>
              </a:lnSpc>
              <a:buClr>
                <a:srgbClr val="FF0000"/>
              </a:buClr>
              <a:buNone/>
            </a:pPr>
            <a:endParaRPr lang="en-US" altLang="en-US" sz="3200" dirty="0">
              <a:latin typeface="Garamond" panose="02020404030301010803" pitchFamily="18" charset="0"/>
            </a:endParaRPr>
          </a:p>
        </p:txBody>
      </p:sp>
      <p:sp>
        <p:nvSpPr>
          <p:cNvPr id="25606" name="TextBox 8"/>
          <p:cNvSpPr txBox="1">
            <a:spLocks noChangeArrowheads="1"/>
          </p:cNvSpPr>
          <p:nvPr/>
        </p:nvSpPr>
        <p:spPr bwMode="auto">
          <a:xfrm>
            <a:off x="2982914" y="750888"/>
            <a:ext cx="69230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mbria" panose="02040503050406030204" pitchFamily="18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3200" b="1" dirty="0">
                <a:solidFill>
                  <a:srgbClr val="0070C0"/>
                </a:solidFill>
              </a:rPr>
              <a:t>Scale</a:t>
            </a:r>
            <a:endParaRPr lang="en-US" altLang="en-US" sz="3200" b="1" dirty="0">
              <a:latin typeface="Garamond" panose="02020404030301010803" pitchFamily="18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1783375" y="1366012"/>
            <a:ext cx="9144000" cy="0"/>
          </a:xfrm>
          <a:prstGeom prst="line">
            <a:avLst/>
          </a:prstGeom>
          <a:ln w="88900" cmpd="thinThick">
            <a:solidFill>
              <a:srgbClr val="FF00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-1" y="6519672"/>
            <a:ext cx="3990975" cy="33832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Garamond" panose="02020404030301010803" pitchFamily="18" charset="0"/>
              </a:rPr>
              <a:t>Addis Abebaw School of ECE,DMU</a:t>
            </a:r>
            <a:endParaRPr lang="en-US" dirty="0">
              <a:latin typeface="Garamond" panose="02020404030301010803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990974" y="6519672"/>
            <a:ext cx="8201026" cy="33832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Garamond" panose="02020404030301010803" pitchFamily="18" charset="0"/>
              </a:rPr>
              <a:t>Introduction to Software Engineering                                                   11                             </a:t>
            </a:r>
            <a:endParaRPr lang="en-US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5700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445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latin typeface="Garamond" panose="02020404030301010803" pitchFamily="18" charset="0"/>
              </a:rPr>
              <a:t>                                                   Cont,d</a:t>
            </a:r>
            <a:endParaRPr lang="en-US" dirty="0">
              <a:latin typeface="Garamond" panose="020204040303010108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28725"/>
            <a:ext cx="10515600" cy="4948238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altLang="en-US" sz="3200" dirty="0">
                <a:latin typeface="Garamond" panose="02020404030301010803" pitchFamily="18" charset="0"/>
              </a:rPr>
              <a:t>Software engineering methods </a:t>
            </a:r>
            <a:r>
              <a:rPr lang="en-US" altLang="en-US" sz="3200" dirty="0">
                <a:solidFill>
                  <a:srgbClr val="0066FF"/>
                </a:solidFill>
                <a:latin typeface="Garamond" panose="02020404030301010803" pitchFamily="18" charset="0"/>
              </a:rPr>
              <a:t>must be scalable.</a:t>
            </a:r>
          </a:p>
          <a:p>
            <a:pPr algn="just">
              <a:lnSpc>
                <a:spcPct val="100000"/>
              </a:lnSpc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altLang="en-US" sz="3200" dirty="0">
                <a:latin typeface="Garamond" panose="02020404030301010803" pitchFamily="18" charset="0"/>
              </a:rPr>
              <a:t> Two clear dimensions</a:t>
            </a:r>
          </a:p>
          <a:p>
            <a:pPr lvl="1" algn="just">
              <a:lnSpc>
                <a:spcPct val="100000"/>
              </a:lnSpc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altLang="en-US" sz="3200" dirty="0">
                <a:latin typeface="Garamond" panose="02020404030301010803" pitchFamily="18" charset="0"/>
              </a:rPr>
              <a:t> </a:t>
            </a:r>
            <a:r>
              <a:rPr lang="en-US" altLang="en-US" sz="3200" dirty="0">
                <a:solidFill>
                  <a:srgbClr val="0066FF"/>
                </a:solidFill>
                <a:latin typeface="Garamond" panose="02020404030301010803" pitchFamily="18" charset="0"/>
              </a:rPr>
              <a:t>Engineering Methods</a:t>
            </a:r>
          </a:p>
          <a:p>
            <a:pPr lvl="1" algn="just">
              <a:lnSpc>
                <a:spcPct val="100000"/>
              </a:lnSpc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altLang="en-US" sz="3200" dirty="0">
                <a:solidFill>
                  <a:srgbClr val="0066FF"/>
                </a:solidFill>
                <a:latin typeface="Garamond" panose="02020404030301010803" pitchFamily="18" charset="0"/>
              </a:rPr>
              <a:t> Project Management</a:t>
            </a:r>
          </a:p>
          <a:p>
            <a:pPr algn="just">
              <a:lnSpc>
                <a:spcPct val="100000"/>
              </a:lnSpc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altLang="en-US" sz="3200" dirty="0">
                <a:latin typeface="Garamond" panose="02020404030301010803" pitchFamily="18" charset="0"/>
              </a:rPr>
              <a:t> For </a:t>
            </a:r>
            <a:r>
              <a:rPr lang="en-US" altLang="en-US" sz="3200" dirty="0">
                <a:solidFill>
                  <a:srgbClr val="0066FF"/>
                </a:solidFill>
                <a:latin typeface="Garamond" panose="02020404030301010803" pitchFamily="18" charset="0"/>
              </a:rPr>
              <a:t>small</a:t>
            </a:r>
            <a:r>
              <a:rPr lang="en-US" altLang="en-US" sz="3200" dirty="0">
                <a:latin typeface="Garamond" panose="02020404030301010803" pitchFamily="18" charset="0"/>
              </a:rPr>
              <a:t> projects, both can be </a:t>
            </a:r>
            <a:r>
              <a:rPr lang="en-US" altLang="en-US" sz="3200" dirty="0">
                <a:solidFill>
                  <a:srgbClr val="0066FF"/>
                </a:solidFill>
                <a:latin typeface="Garamond" panose="02020404030301010803" pitchFamily="18" charset="0"/>
              </a:rPr>
              <a:t>informal</a:t>
            </a:r>
            <a:r>
              <a:rPr lang="en-US" altLang="en-US" sz="3200" dirty="0">
                <a:latin typeface="Garamond" panose="02020404030301010803" pitchFamily="18" charset="0"/>
              </a:rPr>
              <a:t>, for </a:t>
            </a:r>
            <a:r>
              <a:rPr lang="en-US" altLang="en-US" sz="3200" dirty="0">
                <a:solidFill>
                  <a:srgbClr val="0066FF"/>
                </a:solidFill>
                <a:latin typeface="Garamond" panose="02020404030301010803" pitchFamily="18" charset="0"/>
              </a:rPr>
              <a:t>large</a:t>
            </a:r>
            <a:r>
              <a:rPr lang="en-US" altLang="en-US" sz="3200" dirty="0">
                <a:latin typeface="Garamond" panose="02020404030301010803" pitchFamily="18" charset="0"/>
              </a:rPr>
              <a:t> projects both have to be </a:t>
            </a:r>
            <a:r>
              <a:rPr lang="en-US" altLang="en-US" sz="3200" dirty="0">
                <a:solidFill>
                  <a:srgbClr val="0066FF"/>
                </a:solidFill>
                <a:latin typeface="Garamond" panose="02020404030301010803" pitchFamily="18" charset="0"/>
              </a:rPr>
              <a:t>formalized</a:t>
            </a:r>
            <a:r>
              <a:rPr lang="en-US" altLang="en-US" sz="3200" dirty="0">
                <a:latin typeface="Garamond" panose="02020404030301010803" pitchFamily="18" charset="0"/>
              </a:rPr>
              <a:t>.</a:t>
            </a:r>
          </a:p>
          <a:p>
            <a:pPr marL="0" indent="0">
              <a:buNone/>
            </a:pPr>
            <a:endParaRPr lang="en-US" sz="3200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1179871" y="919470"/>
            <a:ext cx="9144000" cy="0"/>
          </a:xfrm>
          <a:prstGeom prst="line">
            <a:avLst/>
          </a:prstGeom>
          <a:ln w="88900" cmpd="thinThick">
            <a:solidFill>
              <a:srgbClr val="FF00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-1" y="6519672"/>
            <a:ext cx="3990975" cy="33832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Garamond" panose="02020404030301010803" pitchFamily="18" charset="0"/>
              </a:rPr>
              <a:t>Addis Abebaw School of ECE,DMU</a:t>
            </a:r>
            <a:endParaRPr lang="en-US" dirty="0">
              <a:latin typeface="Garamond" panose="02020404030301010803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990974" y="6519672"/>
            <a:ext cx="8201026" cy="33832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Garamond" panose="02020404030301010803" pitchFamily="18" charset="0"/>
              </a:rPr>
              <a:t>Introduction to Software Engineering                                                          12</a:t>
            </a:r>
            <a:endParaRPr lang="en-US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5255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5" descr="Fig1-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48001" y="2289175"/>
            <a:ext cx="5249863" cy="411480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6630" name="TextBox 8"/>
          <p:cNvSpPr txBox="1">
            <a:spLocks noChangeArrowheads="1"/>
          </p:cNvSpPr>
          <p:nvPr/>
        </p:nvSpPr>
        <p:spPr bwMode="auto">
          <a:xfrm>
            <a:off x="2819400" y="844550"/>
            <a:ext cx="69230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mbria" panose="02040503050406030204" pitchFamily="18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9pPr>
          </a:lstStyle>
          <a:p>
            <a:pPr algn="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3200" b="1" dirty="0" smtClean="0">
                <a:latin typeface="Garamond" panose="02020404030301010803" pitchFamily="18" charset="0"/>
              </a:rPr>
              <a:t>Cont,d</a:t>
            </a:r>
            <a:endParaRPr lang="en-US" altLang="en-US" sz="3200" b="1" dirty="0">
              <a:latin typeface="Garamond" panose="02020404030301010803" pitchFamily="18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1783375" y="1439164"/>
            <a:ext cx="9144000" cy="0"/>
          </a:xfrm>
          <a:prstGeom prst="line">
            <a:avLst/>
          </a:prstGeom>
          <a:ln w="88900" cmpd="thinThick">
            <a:solidFill>
              <a:srgbClr val="FF00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-1" y="6519672"/>
            <a:ext cx="3990975" cy="33832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Garamond" panose="02020404030301010803" pitchFamily="18" charset="0"/>
              </a:rPr>
              <a:t>Addis Abebaw School of ECE,DMU</a:t>
            </a:r>
            <a:endParaRPr lang="en-US" dirty="0">
              <a:latin typeface="Garamond" panose="02020404030301010803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990974" y="6519672"/>
            <a:ext cx="8201026" cy="33832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Garamond" panose="02020404030301010803" pitchFamily="18" charset="0"/>
              </a:rPr>
              <a:t>Introduction to Software Engineering                                                          13</a:t>
            </a:r>
            <a:endParaRPr lang="en-US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7672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3" name="Rectangle 3"/>
          <p:cNvSpPr>
            <a:spLocks noGrp="1" noChangeArrowheads="1"/>
          </p:cNvSpPr>
          <p:nvPr>
            <p:ph idx="1"/>
          </p:nvPr>
        </p:nvSpPr>
        <p:spPr>
          <a:xfrm>
            <a:off x="2136775" y="1562100"/>
            <a:ext cx="7956550" cy="5126736"/>
          </a:xfrm>
        </p:spPr>
        <p:txBody>
          <a:bodyPr>
            <a:noAutofit/>
          </a:bodyPr>
          <a:lstStyle/>
          <a:p>
            <a:pPr algn="just" eaLnBrk="1" hangingPunct="1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altLang="en-US" dirty="0">
                <a:latin typeface="Garamond" panose="02020404030301010803" pitchFamily="18" charset="0"/>
              </a:rPr>
              <a:t> An illustration of issue of </a:t>
            </a:r>
            <a:r>
              <a:rPr lang="en-US" altLang="en-US" dirty="0">
                <a:solidFill>
                  <a:srgbClr val="0066FF"/>
                </a:solidFill>
                <a:latin typeface="Garamond" panose="02020404030301010803" pitchFamily="18" charset="0"/>
              </a:rPr>
              <a:t>scale is counting the number of people </a:t>
            </a:r>
            <a:r>
              <a:rPr lang="en-US" altLang="en-US" dirty="0">
                <a:latin typeface="Garamond" panose="02020404030301010803" pitchFamily="18" charset="0"/>
              </a:rPr>
              <a:t>in a </a:t>
            </a:r>
            <a:r>
              <a:rPr lang="en-US" altLang="en-US" dirty="0">
                <a:solidFill>
                  <a:srgbClr val="0066FF"/>
                </a:solidFill>
                <a:latin typeface="Garamond" panose="02020404030301010803" pitchFamily="18" charset="0"/>
              </a:rPr>
              <a:t>room vs taking a census.</a:t>
            </a:r>
          </a:p>
          <a:p>
            <a:pPr lvl="1" algn="just" eaLnBrk="1" hangingPunct="1">
              <a:lnSpc>
                <a:spcPct val="100000"/>
              </a:lnSpc>
            </a:pPr>
            <a:r>
              <a:rPr lang="en-US" altLang="en-US" sz="2800" dirty="0" smtClean="0">
                <a:latin typeface="Garamond" panose="02020404030301010803" pitchFamily="18" charset="0"/>
              </a:rPr>
              <a:t> Both are </a:t>
            </a:r>
            <a:r>
              <a:rPr lang="en-US" altLang="en-US" sz="2800" dirty="0" smtClean="0">
                <a:solidFill>
                  <a:srgbClr val="0066FF"/>
                </a:solidFill>
                <a:latin typeface="Garamond" panose="02020404030301010803" pitchFamily="18" charset="0"/>
              </a:rPr>
              <a:t>counting problems.</a:t>
            </a:r>
          </a:p>
          <a:p>
            <a:pPr lvl="1" algn="just" eaLnBrk="1" hangingPunct="1">
              <a:lnSpc>
                <a:spcPct val="100000"/>
              </a:lnSpc>
            </a:pPr>
            <a:r>
              <a:rPr lang="en-US" altLang="en-US" sz="2800" dirty="0" smtClean="0">
                <a:latin typeface="Garamond" panose="02020404030301010803" pitchFamily="18" charset="0"/>
              </a:rPr>
              <a:t> Methods used in the first case are </a:t>
            </a:r>
            <a:r>
              <a:rPr lang="en-US" altLang="en-US" sz="2800" dirty="0" smtClean="0">
                <a:solidFill>
                  <a:srgbClr val="0066FF"/>
                </a:solidFill>
                <a:latin typeface="Garamond" panose="02020404030301010803" pitchFamily="18" charset="0"/>
              </a:rPr>
              <a:t>not useful for the census</a:t>
            </a:r>
            <a:r>
              <a:rPr lang="en-US" altLang="en-US" sz="2800" dirty="0" smtClean="0">
                <a:latin typeface="Garamond" panose="02020404030301010803" pitchFamily="18" charset="0"/>
              </a:rPr>
              <a:t>.</a:t>
            </a:r>
          </a:p>
          <a:p>
            <a:pPr lvl="1" algn="just" eaLnBrk="1" hangingPunct="1">
              <a:lnSpc>
                <a:spcPct val="100000"/>
              </a:lnSpc>
            </a:pPr>
            <a:r>
              <a:rPr lang="en-US" altLang="en-US" sz="2800" dirty="0" smtClean="0">
                <a:latin typeface="Garamond" panose="02020404030301010803" pitchFamily="18" charset="0"/>
              </a:rPr>
              <a:t> For large scale counting problem, </a:t>
            </a:r>
            <a:r>
              <a:rPr lang="en-US" altLang="en-US" sz="2800" dirty="0" smtClean="0">
                <a:solidFill>
                  <a:srgbClr val="FF0000"/>
                </a:solidFill>
                <a:latin typeface="Garamond" panose="02020404030301010803" pitchFamily="18" charset="0"/>
              </a:rPr>
              <a:t>different techniques and models must be used.</a:t>
            </a:r>
          </a:p>
          <a:p>
            <a:pPr lvl="1" algn="just" eaLnBrk="1" hangingPunct="1">
              <a:lnSpc>
                <a:spcPct val="100000"/>
              </a:lnSpc>
            </a:pPr>
            <a:r>
              <a:rPr lang="en-US" altLang="en-US" sz="2800" dirty="0" smtClean="0">
                <a:solidFill>
                  <a:srgbClr val="FF0000"/>
                </a:solidFill>
                <a:latin typeface="Garamond" panose="02020404030301010803" pitchFamily="18" charset="0"/>
              </a:rPr>
              <a:t> Management</a:t>
            </a:r>
            <a:r>
              <a:rPr lang="en-US" altLang="en-US" sz="2800" dirty="0" smtClean="0">
                <a:latin typeface="Garamond" panose="02020404030301010803" pitchFamily="18" charset="0"/>
              </a:rPr>
              <a:t> of the large scale will become </a:t>
            </a:r>
            <a:r>
              <a:rPr lang="en-US" altLang="en-US" sz="2800" dirty="0" smtClean="0">
                <a:solidFill>
                  <a:srgbClr val="FF0000"/>
                </a:solidFill>
                <a:latin typeface="Garamond" panose="02020404030301010803" pitchFamily="18" charset="0"/>
              </a:rPr>
              <a:t>critical</a:t>
            </a:r>
            <a:r>
              <a:rPr lang="en-US" altLang="en-US" sz="2800" dirty="0" smtClean="0">
                <a:latin typeface="Garamond" panose="02020404030301010803" pitchFamily="18" charset="0"/>
              </a:rPr>
              <a:t>.</a:t>
            </a:r>
          </a:p>
        </p:txBody>
      </p:sp>
      <p:sp>
        <p:nvSpPr>
          <p:cNvPr id="27654" name="TextBox 8"/>
          <p:cNvSpPr txBox="1">
            <a:spLocks noChangeArrowheads="1"/>
          </p:cNvSpPr>
          <p:nvPr/>
        </p:nvSpPr>
        <p:spPr bwMode="auto">
          <a:xfrm>
            <a:off x="2819400" y="844550"/>
            <a:ext cx="69230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mbria" panose="02040503050406030204" pitchFamily="18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9pPr>
          </a:lstStyle>
          <a:p>
            <a:pPr algn="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3200" b="1" dirty="0" smtClean="0">
                <a:latin typeface="Garamond" panose="02020404030301010803" pitchFamily="18" charset="0"/>
              </a:rPr>
              <a:t>Cont,d</a:t>
            </a:r>
            <a:endParaRPr lang="en-US" altLang="en-US" sz="3200" b="1" dirty="0">
              <a:latin typeface="Garamond" panose="02020404030301010803" pitchFamily="18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1783375" y="1439164"/>
            <a:ext cx="9144000" cy="0"/>
          </a:xfrm>
          <a:prstGeom prst="line">
            <a:avLst/>
          </a:prstGeom>
          <a:ln w="88900" cmpd="thinThick">
            <a:solidFill>
              <a:srgbClr val="FF00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-1" y="6519672"/>
            <a:ext cx="3990975" cy="33832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Garamond" panose="02020404030301010803" pitchFamily="18" charset="0"/>
              </a:rPr>
              <a:t>Addis Abebaw School of ECE,DMU</a:t>
            </a:r>
            <a:endParaRPr lang="en-US" dirty="0">
              <a:latin typeface="Garamond" panose="02020404030301010803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990974" y="6519672"/>
            <a:ext cx="8201026" cy="33832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Garamond" panose="02020404030301010803" pitchFamily="18" charset="0"/>
              </a:rPr>
              <a:t>Introduction to Software Engineering                                                          14</a:t>
            </a:r>
            <a:endParaRPr lang="en-US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4839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Rectangle 3">
            <a:extLst>
              <a:ext uri="{FF2B5EF4-FFF2-40B4-BE49-F238E27FC236}">
                <a16:creationId xmlns:a16="http://schemas.microsoft.com/office/drawing/2014/main" id="{2C19EE96-3C66-49AE-B491-CDEF632BDC49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117725" y="638175"/>
            <a:ext cx="7956550" cy="5718175"/>
          </a:xfrm>
        </p:spPr>
        <p:txBody>
          <a:bodyPr rtlCol="0">
            <a:noAutofit/>
          </a:bodyPr>
          <a:lstStyle/>
          <a:p>
            <a:pPr marL="0" indent="0" algn="just">
              <a:lnSpc>
                <a:spcPct val="150000"/>
              </a:lnSpc>
              <a:buNone/>
              <a:defRPr/>
            </a:pPr>
            <a:endParaRPr lang="en-US" altLang="en-US" sz="3200" dirty="0" smtClean="0">
              <a:latin typeface="Garamond" panose="02020404030301010803" pitchFamily="18" charset="0"/>
            </a:endParaRPr>
          </a:p>
          <a:p>
            <a:pPr algn="just">
              <a:lnSpc>
                <a:spcPct val="150000"/>
              </a:lnSpc>
              <a:buClr>
                <a:srgbClr val="FF0000"/>
              </a:buClr>
              <a:buFont typeface="Wingdings" panose="05000000000000000000" pitchFamily="2" charset="2"/>
              <a:buChar char="Ø"/>
              <a:defRPr/>
            </a:pPr>
            <a:r>
              <a:rPr lang="en-US" altLang="en-US" sz="3200" dirty="0" smtClean="0">
                <a:latin typeface="Garamond" panose="02020404030301010803" pitchFamily="18" charset="0"/>
              </a:rPr>
              <a:t>An engineering project is driven by </a:t>
            </a:r>
            <a:r>
              <a:rPr lang="en-US" altLang="en-US" sz="3200" dirty="0" smtClean="0">
                <a:solidFill>
                  <a:srgbClr val="0066FF"/>
                </a:solidFill>
                <a:latin typeface="Garamond" panose="02020404030301010803" pitchFamily="18" charset="0"/>
              </a:rPr>
              <a:t>cost and schedule</a:t>
            </a:r>
            <a:r>
              <a:rPr lang="en-US" altLang="en-US" sz="3200" dirty="0" smtClean="0">
                <a:latin typeface="Garamond" panose="02020404030301010803" pitchFamily="18" charset="0"/>
              </a:rPr>
              <a:t>.</a:t>
            </a:r>
          </a:p>
          <a:p>
            <a:pPr algn="just">
              <a:lnSpc>
                <a:spcPct val="150000"/>
              </a:lnSpc>
              <a:buClr>
                <a:srgbClr val="FF0000"/>
              </a:buClr>
              <a:buFont typeface="Wingdings" panose="05000000000000000000" pitchFamily="2" charset="2"/>
              <a:buChar char="Ø"/>
              <a:defRPr/>
            </a:pPr>
            <a:r>
              <a:rPr lang="en-US" altLang="en-US" sz="3200" dirty="0" smtClean="0">
                <a:latin typeface="Garamond" panose="02020404030301010803" pitchFamily="18" charset="0"/>
              </a:rPr>
              <a:t> In software, </a:t>
            </a:r>
            <a:r>
              <a:rPr lang="en-US" altLang="en-US" sz="3200" dirty="0" smtClean="0">
                <a:solidFill>
                  <a:srgbClr val="0066FF"/>
                </a:solidFill>
                <a:latin typeface="Garamond" panose="02020404030301010803" pitchFamily="18" charset="0"/>
              </a:rPr>
              <a:t>cost</a:t>
            </a:r>
            <a:r>
              <a:rPr lang="en-US" altLang="en-US" sz="3200" dirty="0" smtClean="0">
                <a:latin typeface="Garamond" panose="02020404030301010803" pitchFamily="18" charset="0"/>
              </a:rPr>
              <a:t> is mainly </a:t>
            </a:r>
            <a:r>
              <a:rPr lang="en-US" altLang="en-US" sz="3200" dirty="0" smtClean="0">
                <a:solidFill>
                  <a:srgbClr val="0066FF"/>
                </a:solidFill>
                <a:latin typeface="Garamond" panose="02020404030301010803" pitchFamily="18" charset="0"/>
              </a:rPr>
              <a:t>manpower cost</a:t>
            </a:r>
            <a:r>
              <a:rPr lang="en-US" altLang="en-US" sz="3200" dirty="0" smtClean="0">
                <a:latin typeface="Garamond" panose="02020404030301010803" pitchFamily="18" charset="0"/>
              </a:rPr>
              <a:t>, hence measured in </a:t>
            </a:r>
            <a:r>
              <a:rPr lang="en-US" altLang="en-US" sz="3200" dirty="0" smtClean="0">
                <a:solidFill>
                  <a:srgbClr val="0066FF"/>
                </a:solidFill>
                <a:latin typeface="Garamond" panose="02020404030301010803" pitchFamily="18" charset="0"/>
              </a:rPr>
              <a:t>person-months.</a:t>
            </a:r>
          </a:p>
          <a:p>
            <a:pPr algn="just">
              <a:lnSpc>
                <a:spcPct val="150000"/>
              </a:lnSpc>
              <a:buClr>
                <a:srgbClr val="FF0000"/>
              </a:buClr>
              <a:buFont typeface="Wingdings" panose="05000000000000000000" pitchFamily="2" charset="2"/>
              <a:buChar char="Ø"/>
              <a:defRPr/>
            </a:pPr>
            <a:r>
              <a:rPr lang="en-US" altLang="en-US" sz="3200" dirty="0" smtClean="0">
                <a:latin typeface="Garamond" panose="02020404030301010803" pitchFamily="18" charset="0"/>
              </a:rPr>
              <a:t> </a:t>
            </a:r>
            <a:r>
              <a:rPr lang="en-US" altLang="en-US" sz="3200" dirty="0">
                <a:solidFill>
                  <a:srgbClr val="0066FF"/>
                </a:solidFill>
                <a:latin typeface="Garamond" panose="02020404030301010803" pitchFamily="18" charset="0"/>
              </a:rPr>
              <a:t>Schedule is in months or weeks </a:t>
            </a:r>
            <a:r>
              <a:rPr lang="en-US" altLang="en-US" sz="3200" dirty="0">
                <a:latin typeface="Garamond" panose="02020404030301010803" pitchFamily="18" charset="0"/>
              </a:rPr>
              <a:t>– very important in business context</a:t>
            </a:r>
            <a:r>
              <a:rPr lang="en-US" altLang="en-US" sz="3200" dirty="0" smtClean="0">
                <a:latin typeface="Garamond" panose="02020404030301010803" pitchFamily="18" charset="0"/>
              </a:rPr>
              <a:t>.</a:t>
            </a:r>
            <a:endParaRPr lang="en-US" altLang="en-US" sz="3200" dirty="0">
              <a:latin typeface="Garamond" panose="02020404030301010803" pitchFamily="18" charset="0"/>
            </a:endParaRPr>
          </a:p>
        </p:txBody>
      </p:sp>
      <p:sp>
        <p:nvSpPr>
          <p:cNvPr id="28678" name="TextBox 8"/>
          <p:cNvSpPr txBox="1">
            <a:spLocks noChangeArrowheads="1"/>
          </p:cNvSpPr>
          <p:nvPr/>
        </p:nvSpPr>
        <p:spPr bwMode="auto">
          <a:xfrm>
            <a:off x="3357564" y="638175"/>
            <a:ext cx="692308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mbria" panose="02040503050406030204" pitchFamily="18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3200" b="1" dirty="0">
                <a:solidFill>
                  <a:srgbClr val="0070C0"/>
                </a:solidFill>
                <a:latin typeface="Garamond" panose="02020404030301010803" pitchFamily="18" charset="0"/>
              </a:rPr>
              <a:t>Productivity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1783375" y="1247140"/>
            <a:ext cx="9144000" cy="0"/>
          </a:xfrm>
          <a:prstGeom prst="line">
            <a:avLst/>
          </a:prstGeom>
          <a:ln w="88900" cmpd="thinThick">
            <a:solidFill>
              <a:srgbClr val="FF00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-1" y="6519672"/>
            <a:ext cx="3990975" cy="33832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Garamond" panose="02020404030301010803" pitchFamily="18" charset="0"/>
              </a:rPr>
              <a:t>Addis Abebaw School of ECE,DMU</a:t>
            </a:r>
            <a:endParaRPr lang="en-US" dirty="0">
              <a:latin typeface="Garamond" panose="02020404030301010803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990974" y="6519672"/>
            <a:ext cx="8201026" cy="33832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Garamond" panose="02020404030301010803" pitchFamily="18" charset="0"/>
              </a:rPr>
              <a:t>Introduction to Software Engineering                                                          15</a:t>
            </a:r>
            <a:endParaRPr lang="en-US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790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73075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latin typeface="Garamond" panose="02020404030301010803" pitchFamily="18" charset="0"/>
              </a:rPr>
              <a:t>                                              Cont,d</a:t>
            </a:r>
            <a:endParaRPr lang="en-US" dirty="0">
              <a:latin typeface="Garamond" panose="020204040303010108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04925"/>
            <a:ext cx="10515600" cy="4872038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Clr>
                <a:srgbClr val="FF0000"/>
              </a:buClr>
              <a:buFont typeface="Wingdings" panose="05000000000000000000" pitchFamily="2" charset="2"/>
              <a:buChar char="Ø"/>
              <a:defRPr/>
            </a:pPr>
            <a:r>
              <a:rPr lang="en-US" altLang="en-US" sz="3600" dirty="0">
                <a:latin typeface="Garamond" panose="02020404030301010803" pitchFamily="18" charset="0"/>
              </a:rPr>
              <a:t> Productivity capture both of these</a:t>
            </a:r>
          </a:p>
          <a:p>
            <a:pPr lvl="1" algn="just">
              <a:lnSpc>
                <a:spcPct val="150000"/>
              </a:lnSpc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en-US" altLang="en-US" sz="3600" dirty="0">
                <a:latin typeface="Garamond" panose="02020404030301010803" pitchFamily="18" charset="0"/>
              </a:rPr>
              <a:t> If productivity is higher, cost is lower.</a:t>
            </a:r>
          </a:p>
          <a:p>
            <a:pPr lvl="1" algn="just">
              <a:lnSpc>
                <a:spcPct val="150000"/>
              </a:lnSpc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en-US" altLang="en-US" sz="3600" dirty="0">
                <a:latin typeface="Garamond" panose="02020404030301010803" pitchFamily="18" charset="0"/>
              </a:rPr>
              <a:t> If productivity is higher, time taken can be lesser.</a:t>
            </a:r>
          </a:p>
          <a:p>
            <a:pPr algn="just">
              <a:lnSpc>
                <a:spcPct val="150000"/>
              </a:lnSpc>
              <a:buClr>
                <a:srgbClr val="FF0000"/>
              </a:buClr>
              <a:buFont typeface="Wingdings" panose="05000000000000000000" pitchFamily="2" charset="2"/>
              <a:buChar char="Ø"/>
              <a:defRPr/>
            </a:pPr>
            <a:r>
              <a:rPr lang="en-US" altLang="en-US" sz="3600" dirty="0">
                <a:latin typeface="Garamond" panose="02020404030301010803" pitchFamily="18" charset="0"/>
              </a:rPr>
              <a:t> </a:t>
            </a:r>
            <a:r>
              <a:rPr lang="en-US" altLang="en-US" sz="3600" dirty="0">
                <a:solidFill>
                  <a:srgbClr val="0066FF"/>
                </a:solidFill>
                <a:latin typeface="Garamond" panose="02020404030301010803" pitchFamily="18" charset="0"/>
              </a:rPr>
              <a:t>Approaches used by SE must deliver high productivity.</a:t>
            </a:r>
          </a:p>
          <a:p>
            <a:pPr>
              <a:lnSpc>
                <a:spcPct val="150000"/>
              </a:lnSpc>
            </a:pPr>
            <a:endParaRPr lang="en-US" sz="3600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1179871" y="919470"/>
            <a:ext cx="9144000" cy="0"/>
          </a:xfrm>
          <a:prstGeom prst="line">
            <a:avLst/>
          </a:prstGeom>
          <a:ln w="88900" cmpd="thinThick">
            <a:solidFill>
              <a:srgbClr val="FF00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-1" y="6519672"/>
            <a:ext cx="3990975" cy="33832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Garamond" panose="02020404030301010803" pitchFamily="18" charset="0"/>
              </a:rPr>
              <a:t>Addis Abebaw School of ECE,DMU</a:t>
            </a:r>
            <a:endParaRPr lang="en-US" dirty="0">
              <a:latin typeface="Garamond" panose="02020404030301010803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990974" y="6519672"/>
            <a:ext cx="8201026" cy="33832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Garamond" panose="02020404030301010803" pitchFamily="18" charset="0"/>
              </a:rPr>
              <a:t>Introduction to Software Engineering                                                          16</a:t>
            </a:r>
            <a:endParaRPr lang="en-US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7249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"/>
          <p:cNvSpPr>
            <a:spLocks noGrp="1" noChangeArrowheads="1"/>
          </p:cNvSpPr>
          <p:nvPr>
            <p:ph idx="1"/>
          </p:nvPr>
        </p:nvSpPr>
        <p:spPr>
          <a:xfrm>
            <a:off x="2117725" y="1222951"/>
            <a:ext cx="7956550" cy="5041326"/>
          </a:xfrm>
        </p:spPr>
        <p:txBody>
          <a:bodyPr>
            <a:normAutofit/>
          </a:bodyPr>
          <a:lstStyle/>
          <a:p>
            <a:pPr algn="just" eaLnBrk="1" hangingPunct="1">
              <a:lnSpc>
                <a:spcPct val="100000"/>
              </a:lnSpc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altLang="en-US" sz="3600" dirty="0" smtClean="0">
                <a:latin typeface="Garamond" panose="02020404030301010803" pitchFamily="18" charset="0"/>
              </a:rPr>
              <a:t> Quality is the other major driving factor.</a:t>
            </a:r>
          </a:p>
          <a:p>
            <a:pPr algn="just" eaLnBrk="1" hangingPunct="1">
              <a:lnSpc>
                <a:spcPct val="100000"/>
              </a:lnSpc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altLang="en-US" sz="3600" dirty="0" smtClean="0">
                <a:latin typeface="Garamond" panose="02020404030301010803" pitchFamily="18" charset="0"/>
              </a:rPr>
              <a:t> </a:t>
            </a:r>
            <a:r>
              <a:rPr lang="en-US" altLang="en-US" sz="3600" dirty="0" smtClean="0">
                <a:solidFill>
                  <a:srgbClr val="0066FF"/>
                </a:solidFill>
                <a:latin typeface="Garamond" panose="02020404030301010803" pitchFamily="18" charset="0"/>
              </a:rPr>
              <a:t>Developing high quality software is a basic goal.</a:t>
            </a:r>
          </a:p>
          <a:p>
            <a:pPr algn="just" eaLnBrk="1" hangingPunct="1">
              <a:lnSpc>
                <a:spcPct val="100000"/>
              </a:lnSpc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altLang="en-US" sz="3600" dirty="0" smtClean="0">
                <a:latin typeface="Garamond" panose="02020404030301010803" pitchFamily="18" charset="0"/>
              </a:rPr>
              <a:t>Approaches used should produce a high quality software.</a:t>
            </a:r>
            <a:endParaRPr lang="en-US" altLang="en-US" sz="3600" dirty="0">
              <a:latin typeface="Garamond" panose="02020404030301010803" pitchFamily="18" charset="0"/>
            </a:endParaRPr>
          </a:p>
        </p:txBody>
      </p:sp>
      <p:sp>
        <p:nvSpPr>
          <p:cNvPr id="29702" name="TextBox 8"/>
          <p:cNvSpPr txBox="1">
            <a:spLocks noChangeArrowheads="1"/>
          </p:cNvSpPr>
          <p:nvPr/>
        </p:nvSpPr>
        <p:spPr bwMode="auto">
          <a:xfrm>
            <a:off x="3357564" y="638175"/>
            <a:ext cx="692308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mbria" panose="02040503050406030204" pitchFamily="18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3200" b="1" dirty="0">
                <a:solidFill>
                  <a:srgbClr val="0070C0"/>
                </a:solidFill>
                <a:latin typeface="Garamond" panose="02020404030301010803" pitchFamily="18" charset="0"/>
              </a:rPr>
              <a:t>Quality 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1783375" y="1247140"/>
            <a:ext cx="9144000" cy="0"/>
          </a:xfrm>
          <a:prstGeom prst="line">
            <a:avLst/>
          </a:prstGeom>
          <a:ln w="88900" cmpd="thinThick">
            <a:solidFill>
              <a:srgbClr val="FF00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-1" y="6519672"/>
            <a:ext cx="3990975" cy="33832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Garamond" panose="02020404030301010803" pitchFamily="18" charset="0"/>
              </a:rPr>
              <a:t>Addis Abebaw School of ECE,DMU</a:t>
            </a:r>
            <a:endParaRPr lang="en-US" dirty="0">
              <a:latin typeface="Garamond" panose="02020404030301010803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990974" y="6519672"/>
            <a:ext cx="8201026" cy="33832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Garamond" panose="02020404030301010803" pitchFamily="18" charset="0"/>
              </a:rPr>
              <a:t>Introduction to Software Engineering                                                          17</a:t>
            </a:r>
            <a:endParaRPr lang="en-US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8289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0" y="2788921"/>
            <a:ext cx="12192000" cy="2231136"/>
          </a:xfrm>
        </p:spPr>
        <p:txBody>
          <a:bodyPr/>
          <a:lstStyle/>
          <a:p>
            <a:pPr algn="ctr"/>
            <a:endParaRPr lang="en-US" altLang="en-US" sz="3600" dirty="0" smtClean="0">
              <a:solidFill>
                <a:srgbClr val="00B050"/>
              </a:solidFill>
              <a:latin typeface="Garamond" panose="02020404030301010803" pitchFamily="18" charset="0"/>
            </a:endParaRPr>
          </a:p>
          <a:p>
            <a:pPr algn="ctr"/>
            <a:endParaRPr lang="en-US" altLang="en-US" sz="3600" dirty="0">
              <a:solidFill>
                <a:srgbClr val="00B050"/>
              </a:solidFill>
              <a:latin typeface="Garamond" panose="02020404030301010803" pitchFamily="18" charset="0"/>
            </a:endParaRPr>
          </a:p>
          <a:p>
            <a:pPr algn="ctr"/>
            <a:r>
              <a:rPr lang="en-US" altLang="en-US" sz="3600" b="1" dirty="0" smtClean="0">
                <a:solidFill>
                  <a:schemeClr val="tx1"/>
                </a:solidFill>
                <a:latin typeface="Garamond" panose="02020404030301010803" pitchFamily="18" charset="0"/>
              </a:rPr>
              <a:t>Introduction </a:t>
            </a:r>
            <a:r>
              <a:rPr lang="en-US" altLang="en-US" sz="3600" b="1" dirty="0">
                <a:solidFill>
                  <a:schemeClr val="tx1"/>
                </a:solidFill>
                <a:latin typeface="Garamond" panose="02020404030301010803" pitchFamily="18" charset="0"/>
              </a:rPr>
              <a:t>to Software Engineering</a:t>
            </a:r>
            <a:endParaRPr lang="en-US" sz="3600" b="1" dirty="0">
              <a:solidFill>
                <a:schemeClr val="tx1"/>
              </a:solidFill>
              <a:latin typeface="Garamond" panose="02020404030301010803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2788920"/>
          </a:xfr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n-US" b="1" dirty="0" smtClean="0">
                <a:latin typeface="Garamond" panose="02020404030301010803" pitchFamily="18" charset="0"/>
              </a:rPr>
              <a:t>Lecture 1</a:t>
            </a:r>
            <a:endParaRPr lang="en-US" b="1" dirty="0">
              <a:latin typeface="Garamond" panose="02020404030301010803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6446520"/>
            <a:ext cx="12192000" cy="41148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4765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5" name="TextBox 6"/>
          <p:cNvSpPr txBox="1">
            <a:spLocks noChangeArrowheads="1"/>
          </p:cNvSpPr>
          <p:nvPr/>
        </p:nvSpPr>
        <p:spPr bwMode="auto">
          <a:xfrm>
            <a:off x="2171700" y="1390650"/>
            <a:ext cx="7993063" cy="4616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mbria" panose="02040503050406030204" pitchFamily="18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9pPr>
          </a:lstStyle>
          <a:p>
            <a:pPr algn="just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sz="2400" dirty="0" smtClean="0">
                <a:latin typeface="Garamond" panose="02020404030301010803" pitchFamily="18" charset="0"/>
              </a:rPr>
              <a:t>International Organization for Standardization </a:t>
            </a:r>
            <a:r>
              <a:rPr lang="en-US" sz="2400" b="1" dirty="0" smtClean="0">
                <a:latin typeface="Garamond" panose="02020404030301010803" pitchFamily="18" charset="0"/>
              </a:rPr>
              <a:t>(</a:t>
            </a:r>
            <a:r>
              <a:rPr lang="en-US" altLang="en-US" sz="2800" b="1" dirty="0" smtClean="0">
                <a:latin typeface="Garamond" panose="02020404030301010803" pitchFamily="18" charset="0"/>
              </a:rPr>
              <a:t>ISO) Standard </a:t>
            </a:r>
            <a:r>
              <a:rPr lang="en-US" altLang="en-US" sz="2800" dirty="0" smtClean="0">
                <a:latin typeface="Garamond" panose="02020404030301010803" pitchFamily="18" charset="0"/>
              </a:rPr>
              <a:t>has </a:t>
            </a:r>
            <a:r>
              <a:rPr lang="en-US" altLang="en-US" sz="2800" b="1" i="1" dirty="0" smtClean="0">
                <a:solidFill>
                  <a:srgbClr val="0066FF"/>
                </a:solidFill>
                <a:latin typeface="Garamond" panose="02020404030301010803" pitchFamily="18" charset="0"/>
              </a:rPr>
              <a:t>five</a:t>
            </a:r>
            <a:r>
              <a:rPr lang="en-US" altLang="en-US" sz="2800" dirty="0" smtClean="0">
                <a:solidFill>
                  <a:srgbClr val="0066FF"/>
                </a:solidFill>
                <a:latin typeface="Garamond" panose="02020404030301010803" pitchFamily="18" charset="0"/>
              </a:rPr>
              <a:t> quality attributes</a:t>
            </a:r>
            <a:r>
              <a:rPr lang="en-US" altLang="en-US" sz="2800" dirty="0" smtClean="0">
                <a:latin typeface="Garamond" panose="02020404030301010803" pitchFamily="18" charset="0"/>
              </a:rPr>
              <a:t>: </a:t>
            </a:r>
          </a:p>
          <a:p>
            <a:pPr marL="457200" indent="-457200" algn="just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altLang="en-US" sz="2800" dirty="0">
                <a:latin typeface="Garamond" panose="02020404030301010803" pitchFamily="18" charset="0"/>
              </a:rPr>
              <a:t>Maintainability</a:t>
            </a:r>
          </a:p>
          <a:p>
            <a:pPr marL="457200" indent="-457200" algn="just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altLang="en-US" sz="2800" dirty="0">
                <a:latin typeface="Garamond" panose="02020404030301010803" pitchFamily="18" charset="0"/>
              </a:rPr>
              <a:t>Usability </a:t>
            </a:r>
          </a:p>
          <a:p>
            <a:pPr marL="457200" indent="-457200" algn="just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altLang="en-US" sz="2800" dirty="0" smtClean="0">
                <a:latin typeface="Garamond" panose="02020404030301010803" pitchFamily="18" charset="0"/>
              </a:rPr>
              <a:t>Efficiency</a:t>
            </a:r>
          </a:p>
          <a:p>
            <a:pPr marL="457200" indent="-457200" algn="just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altLang="en-US" sz="2800" dirty="0" smtClean="0">
                <a:latin typeface="Garamond" panose="02020404030301010803" pitchFamily="18" charset="0"/>
              </a:rPr>
              <a:t>Reliability</a:t>
            </a:r>
          </a:p>
          <a:p>
            <a:pPr marL="457200" indent="-457200" algn="just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altLang="en-US" sz="2800" dirty="0" smtClean="0">
                <a:latin typeface="Garamond" panose="02020404030301010803" pitchFamily="18" charset="0"/>
              </a:rPr>
              <a:t>Portability</a:t>
            </a:r>
            <a:r>
              <a:rPr lang="en-US" altLang="en-US" sz="2800" b="1" dirty="0" smtClean="0">
                <a:latin typeface="Garamond" panose="02020404030301010803" pitchFamily="18" charset="0"/>
              </a:rPr>
              <a:t>  </a:t>
            </a:r>
            <a:endParaRPr lang="en-US" altLang="en-US" sz="2800" b="1" dirty="0">
              <a:latin typeface="Garamond" panose="02020404030301010803" pitchFamily="18" charset="0"/>
            </a:endParaRPr>
          </a:p>
        </p:txBody>
      </p:sp>
      <p:sp>
        <p:nvSpPr>
          <p:cNvPr id="30727" name="TextBox 8"/>
          <p:cNvSpPr txBox="1">
            <a:spLocks noChangeArrowheads="1"/>
          </p:cNvSpPr>
          <p:nvPr/>
        </p:nvSpPr>
        <p:spPr bwMode="auto">
          <a:xfrm>
            <a:off x="3357564" y="638175"/>
            <a:ext cx="69230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mbria" panose="02040503050406030204" pitchFamily="18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9pPr>
          </a:lstStyle>
          <a:p>
            <a:pPr algn="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3200" b="1" dirty="0" smtClean="0">
                <a:latin typeface="Garamond" panose="02020404030301010803" pitchFamily="18" charset="0"/>
              </a:rPr>
              <a:t>Cont,d</a:t>
            </a:r>
            <a:endParaRPr lang="en-US" altLang="en-US" sz="3200" b="1" dirty="0">
              <a:latin typeface="Garamond" panose="02020404030301010803" pitchFamily="18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783375" y="1247140"/>
            <a:ext cx="9144000" cy="0"/>
          </a:xfrm>
          <a:prstGeom prst="line">
            <a:avLst/>
          </a:prstGeom>
          <a:ln w="88900" cmpd="thinThick">
            <a:solidFill>
              <a:srgbClr val="FF00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-1" y="6519672"/>
            <a:ext cx="3990975" cy="33832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Garamond" panose="02020404030301010803" pitchFamily="18" charset="0"/>
              </a:rPr>
              <a:t>Addis Abebaw School of ECE,DMU</a:t>
            </a:r>
            <a:endParaRPr lang="en-US" dirty="0">
              <a:latin typeface="Garamond" panose="02020404030301010803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990974" y="6519672"/>
            <a:ext cx="8201026" cy="33832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Garamond" panose="02020404030301010803" pitchFamily="18" charset="0"/>
              </a:rPr>
              <a:t>Introduction to Software Engineering                                                          19</a:t>
            </a:r>
            <a:endParaRPr lang="en-US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7886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Grp="1" noChangeArrowheads="1"/>
          </p:cNvSpPr>
          <p:nvPr>
            <p:ph idx="1"/>
          </p:nvPr>
        </p:nvSpPr>
        <p:spPr>
          <a:xfrm>
            <a:off x="2117725" y="1271907"/>
            <a:ext cx="7956550" cy="4992370"/>
          </a:xfrm>
        </p:spPr>
        <p:txBody>
          <a:bodyPr>
            <a:normAutofit/>
          </a:bodyPr>
          <a:lstStyle/>
          <a:p>
            <a:pPr algn="just" eaLnBrk="1" hangingPunct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en-US" sz="3200" dirty="0" smtClean="0">
                <a:latin typeface="Garamond" panose="02020404030301010803" pitchFamily="18" charset="0"/>
              </a:rPr>
              <a:t>Concept of quality is project specific.</a:t>
            </a:r>
          </a:p>
          <a:p>
            <a:pPr lvl="1" algn="just" eaLnBrk="1" hangingPunct="1">
              <a:lnSpc>
                <a:spcPct val="150000"/>
              </a:lnSpc>
            </a:pPr>
            <a:r>
              <a:rPr lang="en-US" altLang="en-US" sz="3200" dirty="0" smtClean="0">
                <a:latin typeface="Garamond" panose="02020404030301010803" pitchFamily="18" charset="0"/>
              </a:rPr>
              <a:t> For some </a:t>
            </a:r>
            <a:r>
              <a:rPr lang="en-US" altLang="en-US" sz="3200" dirty="0" smtClean="0">
                <a:solidFill>
                  <a:srgbClr val="0066FF"/>
                </a:solidFill>
                <a:latin typeface="Garamond" panose="02020404030301010803" pitchFamily="18" charset="0"/>
              </a:rPr>
              <a:t>reliability</a:t>
            </a:r>
            <a:r>
              <a:rPr lang="en-US" altLang="en-US" sz="3200" dirty="0" smtClean="0">
                <a:latin typeface="Garamond" panose="02020404030301010803" pitchFamily="18" charset="0"/>
              </a:rPr>
              <a:t> is most important.</a:t>
            </a:r>
          </a:p>
          <a:p>
            <a:pPr lvl="1" algn="just" eaLnBrk="1" hangingPunct="1">
              <a:lnSpc>
                <a:spcPct val="150000"/>
              </a:lnSpc>
            </a:pPr>
            <a:r>
              <a:rPr lang="en-US" altLang="en-US" sz="3200" dirty="0" smtClean="0">
                <a:latin typeface="Garamond" panose="02020404030301010803" pitchFamily="18" charset="0"/>
              </a:rPr>
              <a:t> For others </a:t>
            </a:r>
            <a:r>
              <a:rPr lang="en-US" altLang="en-US" sz="3200" dirty="0" smtClean="0">
                <a:solidFill>
                  <a:srgbClr val="0066FF"/>
                </a:solidFill>
                <a:latin typeface="Garamond" panose="02020404030301010803" pitchFamily="18" charset="0"/>
              </a:rPr>
              <a:t>usability</a:t>
            </a:r>
            <a:r>
              <a:rPr lang="en-US" altLang="en-US" sz="3200" dirty="0" smtClean="0">
                <a:latin typeface="Garamond" panose="02020404030301010803" pitchFamily="18" charset="0"/>
              </a:rPr>
              <a:t> may be more important.</a:t>
            </a:r>
          </a:p>
          <a:p>
            <a:pPr algn="just" eaLnBrk="1" hangingPunct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en-US" sz="3200" dirty="0" smtClean="0">
                <a:latin typeface="Garamond" panose="02020404030301010803" pitchFamily="18" charset="0"/>
              </a:rPr>
              <a:t> </a:t>
            </a:r>
            <a:r>
              <a:rPr lang="en-US" altLang="en-US" sz="3200" b="1" i="1" dirty="0" smtClean="0">
                <a:solidFill>
                  <a:srgbClr val="0070C0"/>
                </a:solidFill>
                <a:latin typeface="Garamond" panose="02020404030301010803" pitchFamily="18" charset="0"/>
              </a:rPr>
              <a:t>Reliability</a:t>
            </a:r>
            <a:r>
              <a:rPr lang="en-US" altLang="en-US" sz="3200" dirty="0" smtClean="0">
                <a:latin typeface="Garamond" panose="02020404030301010803" pitchFamily="18" charset="0"/>
              </a:rPr>
              <a:t> is generally considered the main quality criterion.</a:t>
            </a:r>
          </a:p>
        </p:txBody>
      </p:sp>
      <p:sp>
        <p:nvSpPr>
          <p:cNvPr id="31750" name="TextBox 8"/>
          <p:cNvSpPr txBox="1">
            <a:spLocks noChangeArrowheads="1"/>
          </p:cNvSpPr>
          <p:nvPr/>
        </p:nvSpPr>
        <p:spPr bwMode="auto">
          <a:xfrm>
            <a:off x="3357564" y="638175"/>
            <a:ext cx="69230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mbria" panose="02040503050406030204" pitchFamily="18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9pPr>
          </a:lstStyle>
          <a:p>
            <a:pPr algn="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3200" b="1" dirty="0" smtClean="0">
                <a:latin typeface="Garamond" panose="02020404030301010803" pitchFamily="18" charset="0"/>
              </a:rPr>
              <a:t>Cont,d</a:t>
            </a:r>
            <a:endParaRPr lang="en-US" altLang="en-US" sz="3200" b="1" dirty="0">
              <a:latin typeface="Garamond" panose="02020404030301010803" pitchFamily="18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1783375" y="1247140"/>
            <a:ext cx="9144000" cy="0"/>
          </a:xfrm>
          <a:prstGeom prst="line">
            <a:avLst/>
          </a:prstGeom>
          <a:ln w="88900" cmpd="thinThick">
            <a:solidFill>
              <a:srgbClr val="FF00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-1" y="6519672"/>
            <a:ext cx="3990975" cy="33832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Garamond" panose="02020404030301010803" pitchFamily="18" charset="0"/>
              </a:rPr>
              <a:t>Addis Abebaw School of ECE,DMU</a:t>
            </a:r>
            <a:endParaRPr lang="en-US" dirty="0">
              <a:latin typeface="Garamond" panose="02020404030301010803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990974" y="6519672"/>
            <a:ext cx="8201026" cy="33832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Garamond" panose="02020404030301010803" pitchFamily="18" charset="0"/>
              </a:rPr>
              <a:t>Introduction to Software Engineering                                             20                        </a:t>
            </a:r>
            <a:endParaRPr lang="en-US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966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Grp="1" noChangeArrowheads="1"/>
          </p:cNvSpPr>
          <p:nvPr>
            <p:ph idx="1"/>
          </p:nvPr>
        </p:nvSpPr>
        <p:spPr>
          <a:xfrm>
            <a:off x="1828801" y="1752600"/>
            <a:ext cx="8245475" cy="4603750"/>
          </a:xfrm>
        </p:spPr>
        <p:txBody>
          <a:bodyPr>
            <a:normAutofit/>
          </a:bodyPr>
          <a:lstStyle/>
          <a:p>
            <a:pPr algn="just" eaLnBrk="1" hangingPunct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en-US" sz="3200" dirty="0" smtClean="0">
                <a:latin typeface="Garamond" panose="02020404030301010803" pitchFamily="18" charset="0"/>
              </a:rPr>
              <a:t> Sometimes a group can deliver one good software system.</a:t>
            </a:r>
          </a:p>
          <a:p>
            <a:pPr algn="just" eaLnBrk="1" hangingPunct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en-US" sz="3200" dirty="0" smtClean="0">
                <a:latin typeface="Garamond" panose="02020404030301010803" pitchFamily="18" charset="0"/>
              </a:rPr>
              <a:t> Key software engineering challenge is how to ensure that success can be repeated.</a:t>
            </a:r>
          </a:p>
          <a:p>
            <a:pPr marL="0" indent="0" algn="just" eaLnBrk="1" hangingPunct="1">
              <a:lnSpc>
                <a:spcPct val="150000"/>
              </a:lnSpc>
              <a:buNone/>
            </a:pPr>
            <a:endParaRPr lang="en-US" altLang="en-US" sz="3200" dirty="0" smtClean="0">
              <a:latin typeface="Garamond" panose="02020404030301010803" pitchFamily="18" charset="0"/>
            </a:endParaRPr>
          </a:p>
        </p:txBody>
      </p:sp>
      <p:sp>
        <p:nvSpPr>
          <p:cNvPr id="33797" name="TextBox 6"/>
          <p:cNvSpPr txBox="1">
            <a:spLocks noChangeArrowheads="1"/>
          </p:cNvSpPr>
          <p:nvPr/>
        </p:nvSpPr>
        <p:spPr bwMode="auto">
          <a:xfrm>
            <a:off x="3200400" y="863600"/>
            <a:ext cx="64008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mbria" panose="02040503050406030204" pitchFamily="18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3200" b="1" dirty="0">
                <a:latin typeface="Garamond" panose="02020404030301010803" pitchFamily="18" charset="0"/>
              </a:rPr>
              <a:t>Consistency and Repeatability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1783375" y="1457452"/>
            <a:ext cx="9144000" cy="0"/>
          </a:xfrm>
          <a:prstGeom prst="line">
            <a:avLst/>
          </a:prstGeom>
          <a:ln w="88900" cmpd="thinThick">
            <a:solidFill>
              <a:srgbClr val="FF00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-1" y="6519672"/>
            <a:ext cx="3990975" cy="33832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Garamond" panose="02020404030301010803" pitchFamily="18" charset="0"/>
              </a:rPr>
              <a:t>Addis Abebaw School of ECE,DMU</a:t>
            </a:r>
            <a:endParaRPr lang="en-US" dirty="0">
              <a:latin typeface="Garamond" panose="02020404030301010803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990974" y="6519672"/>
            <a:ext cx="8201026" cy="33832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Garamond" panose="02020404030301010803" pitchFamily="18" charset="0"/>
              </a:rPr>
              <a:t>Introduction to Software Engineering                                                          21</a:t>
            </a:r>
            <a:endParaRPr lang="en-US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2993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064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latin typeface="Garamond" panose="02020404030301010803" pitchFamily="18" charset="0"/>
              </a:rPr>
              <a:t>                                               Cont,d</a:t>
            </a:r>
            <a:endParaRPr lang="en-US" dirty="0">
              <a:latin typeface="Garamond" panose="020204040303010108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altLang="en-US" sz="3200" dirty="0">
                <a:latin typeface="Garamond" panose="02020404030301010803" pitchFamily="18" charset="0"/>
              </a:rPr>
              <a:t>Software </a:t>
            </a:r>
            <a:r>
              <a:rPr lang="en-US" altLang="en-US" sz="3200" dirty="0">
                <a:solidFill>
                  <a:srgbClr val="0066FF"/>
                </a:solidFill>
                <a:latin typeface="Garamond" panose="02020404030301010803" pitchFamily="18" charset="0"/>
              </a:rPr>
              <a:t>engineering wants methods that can consistently produce high quality software with high productivity.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altLang="en-US" sz="3200" dirty="0">
                <a:latin typeface="Garamond" panose="02020404030301010803" pitchFamily="18" charset="0"/>
              </a:rPr>
              <a:t> A software organization wants to deliver high quality and productivity consistently across projects.</a:t>
            </a:r>
          </a:p>
          <a:p>
            <a:pPr>
              <a:lnSpc>
                <a:spcPct val="100000"/>
              </a:lnSpc>
            </a:pPr>
            <a:endParaRPr lang="en-US" sz="3200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1179871" y="919470"/>
            <a:ext cx="9144000" cy="0"/>
          </a:xfrm>
          <a:prstGeom prst="line">
            <a:avLst/>
          </a:prstGeom>
          <a:ln w="88900" cmpd="thinThick">
            <a:solidFill>
              <a:srgbClr val="FF00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-1" y="6519672"/>
            <a:ext cx="3990975" cy="33832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Garamond" panose="02020404030301010803" pitchFamily="18" charset="0"/>
              </a:rPr>
              <a:t>Addis Abebaw School of ECE,DMU</a:t>
            </a:r>
            <a:endParaRPr lang="en-US" dirty="0">
              <a:latin typeface="Garamond" panose="02020404030301010803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990974" y="6519672"/>
            <a:ext cx="8201026" cy="33832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Garamond" panose="02020404030301010803" pitchFamily="18" charset="0"/>
              </a:rPr>
              <a:t>Introduction to Software Engineering                                                          22</a:t>
            </a:r>
            <a:endParaRPr lang="en-US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1344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"/>
          <p:cNvSpPr>
            <a:spLocks noGrp="1" noChangeArrowheads="1"/>
          </p:cNvSpPr>
          <p:nvPr>
            <p:ph idx="1"/>
          </p:nvPr>
        </p:nvSpPr>
        <p:spPr>
          <a:xfrm>
            <a:off x="2117725" y="1676401"/>
            <a:ext cx="9131300" cy="4587875"/>
          </a:xfrm>
        </p:spPr>
        <p:txBody>
          <a:bodyPr>
            <a:noAutofit/>
          </a:bodyPr>
          <a:lstStyle/>
          <a:p>
            <a:pPr algn="just" eaLnBrk="1" hangingPunct="1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altLang="en-US" sz="3200" dirty="0">
                <a:latin typeface="Garamond" panose="02020404030301010803" pitchFamily="18" charset="0"/>
              </a:rPr>
              <a:t> Only constant in business is change!</a:t>
            </a:r>
          </a:p>
          <a:p>
            <a:pPr algn="just" eaLnBrk="1" hangingPunct="1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altLang="en-US" sz="3200" dirty="0">
                <a:latin typeface="Garamond" panose="02020404030301010803" pitchFamily="18" charset="0"/>
              </a:rPr>
              <a:t> Software must change to support the </a:t>
            </a:r>
            <a:r>
              <a:rPr lang="en-US" altLang="en-US" sz="3200" dirty="0">
                <a:solidFill>
                  <a:srgbClr val="0066FF"/>
                </a:solidFill>
                <a:latin typeface="Garamond" panose="02020404030301010803" pitchFamily="18" charset="0"/>
              </a:rPr>
              <a:t>changing business needs.</a:t>
            </a:r>
          </a:p>
          <a:p>
            <a:pPr algn="just" eaLnBrk="1" hangingPunct="1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altLang="en-US" sz="3200" dirty="0">
                <a:latin typeface="Garamond" panose="02020404030301010803" pitchFamily="18" charset="0"/>
              </a:rPr>
              <a:t> Software engineering practices </a:t>
            </a:r>
            <a:r>
              <a:rPr lang="en-US" altLang="en-US" sz="3200" dirty="0">
                <a:solidFill>
                  <a:srgbClr val="0066FF"/>
                </a:solidFill>
                <a:latin typeface="Garamond" panose="02020404030301010803" pitchFamily="18" charset="0"/>
              </a:rPr>
              <a:t>must accommodate change</a:t>
            </a:r>
            <a:r>
              <a:rPr lang="en-US" altLang="en-US" sz="3200" dirty="0">
                <a:latin typeface="Garamond" panose="02020404030301010803" pitchFamily="18" charset="0"/>
              </a:rPr>
              <a:t>.</a:t>
            </a:r>
          </a:p>
          <a:p>
            <a:pPr lvl="1" algn="just" eaLnBrk="1" hangingPunct="1">
              <a:lnSpc>
                <a:spcPct val="100000"/>
              </a:lnSpc>
            </a:pPr>
            <a:r>
              <a:rPr lang="en-US" altLang="en-US" sz="3200" dirty="0">
                <a:latin typeface="Garamond" panose="02020404030301010803" pitchFamily="18" charset="0"/>
              </a:rPr>
              <a:t> </a:t>
            </a:r>
            <a:r>
              <a:rPr lang="en-US" altLang="en-US" sz="3200" dirty="0">
                <a:solidFill>
                  <a:srgbClr val="0066FF"/>
                </a:solidFill>
                <a:latin typeface="Garamond" panose="02020404030301010803" pitchFamily="18" charset="0"/>
              </a:rPr>
              <a:t>Methods that disallow change, even if high </a:t>
            </a:r>
            <a:r>
              <a:rPr lang="en-US" altLang="en-US" sz="3200" i="1" dirty="0">
                <a:solidFill>
                  <a:srgbClr val="0066FF"/>
                </a:solidFill>
                <a:latin typeface="Garamond" panose="02020404030301010803" pitchFamily="18" charset="0"/>
              </a:rPr>
              <a:t>quality</a:t>
            </a:r>
            <a:r>
              <a:rPr lang="en-US" altLang="en-US" sz="3200" dirty="0">
                <a:solidFill>
                  <a:srgbClr val="0066FF"/>
                </a:solidFill>
                <a:latin typeface="Garamond" panose="02020404030301010803" pitchFamily="18" charset="0"/>
              </a:rPr>
              <a:t> and </a:t>
            </a:r>
            <a:r>
              <a:rPr lang="en-US" altLang="en-US" sz="3200" i="1" dirty="0">
                <a:solidFill>
                  <a:srgbClr val="0066FF"/>
                </a:solidFill>
                <a:latin typeface="Garamond" panose="02020404030301010803" pitchFamily="18" charset="0"/>
              </a:rPr>
              <a:t>productivity</a:t>
            </a:r>
            <a:r>
              <a:rPr lang="en-US" altLang="en-US" sz="3200" dirty="0">
                <a:solidFill>
                  <a:srgbClr val="0066FF"/>
                </a:solidFill>
                <a:latin typeface="Garamond" panose="02020404030301010803" pitchFamily="18" charset="0"/>
              </a:rPr>
              <a:t>, are of little use.</a:t>
            </a:r>
          </a:p>
        </p:txBody>
      </p:sp>
      <p:sp>
        <p:nvSpPr>
          <p:cNvPr id="34821" name="TextBox 6"/>
          <p:cNvSpPr txBox="1">
            <a:spLocks noChangeArrowheads="1"/>
          </p:cNvSpPr>
          <p:nvPr/>
        </p:nvSpPr>
        <p:spPr bwMode="auto">
          <a:xfrm>
            <a:off x="5105400" y="730250"/>
            <a:ext cx="4343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mbria" panose="02040503050406030204" pitchFamily="18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3200" b="1" dirty="0">
                <a:latin typeface="Garamond" panose="02020404030301010803" pitchFamily="18" charset="0"/>
              </a:rPr>
              <a:t>Change 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1783375" y="1457452"/>
            <a:ext cx="9144000" cy="0"/>
          </a:xfrm>
          <a:prstGeom prst="line">
            <a:avLst/>
          </a:prstGeom>
          <a:ln w="88900" cmpd="thinThick">
            <a:solidFill>
              <a:srgbClr val="FF00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-1" y="6519672"/>
            <a:ext cx="3990975" cy="33832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Garamond" panose="02020404030301010803" pitchFamily="18" charset="0"/>
              </a:rPr>
              <a:t>Addis Abebaw School of ECE,DMU</a:t>
            </a:r>
            <a:endParaRPr lang="en-US" dirty="0">
              <a:latin typeface="Garamond" panose="02020404030301010803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990974" y="6519672"/>
            <a:ext cx="8201026" cy="33832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Garamond" panose="02020404030301010803" pitchFamily="18" charset="0"/>
              </a:rPr>
              <a:t>Introduction to Software Engineering                                                         23</a:t>
            </a:r>
            <a:endParaRPr lang="en-US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834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1" dirty="0">
                <a:latin typeface="Garamond" panose="02020404030301010803" pitchFamily="18" charset="0"/>
              </a:rPr>
              <a:t>Professional and ethical responsibility</a:t>
            </a:r>
            <a:br>
              <a:rPr lang="en-US" sz="3200" b="1" dirty="0">
                <a:latin typeface="Garamond" panose="02020404030301010803" pitchFamily="18" charset="0"/>
              </a:rPr>
            </a:br>
            <a:endParaRPr lang="en-US" sz="3200" b="1" dirty="0">
              <a:latin typeface="Garamond" panose="020204040303010108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2374" y="1285875"/>
            <a:ext cx="9951425" cy="4891088"/>
          </a:xfrm>
        </p:spPr>
        <p:txBody>
          <a:bodyPr>
            <a:normAutofit/>
          </a:bodyPr>
          <a:lstStyle/>
          <a:p>
            <a:pPr algn="just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3600" dirty="0">
                <a:latin typeface="Garamond" panose="02020404030301010803" pitchFamily="18" charset="0"/>
              </a:rPr>
              <a:t>Software engineering involves </a:t>
            </a:r>
            <a:r>
              <a:rPr lang="en-US" sz="3600" dirty="0">
                <a:solidFill>
                  <a:srgbClr val="0066FF"/>
                </a:solidFill>
                <a:latin typeface="Garamond" panose="02020404030301010803" pitchFamily="18" charset="0"/>
              </a:rPr>
              <a:t>wider responsibilities </a:t>
            </a:r>
            <a:r>
              <a:rPr lang="en-US" sz="3600" dirty="0">
                <a:latin typeface="Garamond" panose="02020404030301010803" pitchFamily="18" charset="0"/>
              </a:rPr>
              <a:t>than simply the application of technical skills. </a:t>
            </a:r>
          </a:p>
          <a:p>
            <a:pPr algn="just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3600" dirty="0" smtClean="0">
                <a:solidFill>
                  <a:srgbClr val="0066FF"/>
                </a:solidFill>
                <a:latin typeface="Garamond" panose="02020404030301010803" pitchFamily="18" charset="0"/>
              </a:rPr>
              <a:t>Software </a:t>
            </a:r>
            <a:r>
              <a:rPr lang="en-US" sz="3600" dirty="0">
                <a:solidFill>
                  <a:srgbClr val="0066FF"/>
                </a:solidFill>
                <a:latin typeface="Garamond" panose="02020404030301010803" pitchFamily="18" charset="0"/>
              </a:rPr>
              <a:t>engineers </a:t>
            </a:r>
            <a:r>
              <a:rPr lang="en-US" sz="3600" dirty="0">
                <a:latin typeface="Garamond" panose="02020404030301010803" pitchFamily="18" charset="0"/>
              </a:rPr>
              <a:t>must behave in an </a:t>
            </a:r>
            <a:r>
              <a:rPr lang="en-US" sz="3600" dirty="0">
                <a:solidFill>
                  <a:srgbClr val="0066FF"/>
                </a:solidFill>
                <a:latin typeface="Garamond" panose="02020404030301010803" pitchFamily="18" charset="0"/>
              </a:rPr>
              <a:t>honest and ethically responsible way </a:t>
            </a:r>
            <a:r>
              <a:rPr lang="en-US" sz="3600" dirty="0">
                <a:latin typeface="Garamond" panose="02020404030301010803" pitchFamily="18" charset="0"/>
              </a:rPr>
              <a:t>if they are to be respected as professionals. </a:t>
            </a:r>
          </a:p>
          <a:p>
            <a:pPr algn="just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3600" dirty="0" smtClean="0">
                <a:solidFill>
                  <a:srgbClr val="0066FF"/>
                </a:solidFill>
                <a:latin typeface="Garamond" panose="02020404030301010803" pitchFamily="18" charset="0"/>
              </a:rPr>
              <a:t>Ethical behavior </a:t>
            </a:r>
            <a:r>
              <a:rPr lang="en-US" sz="3600" dirty="0">
                <a:latin typeface="Garamond" panose="02020404030301010803" pitchFamily="18" charset="0"/>
              </a:rPr>
              <a:t>is more than simply </a:t>
            </a:r>
            <a:r>
              <a:rPr lang="en-US" sz="3600" dirty="0">
                <a:solidFill>
                  <a:srgbClr val="0066FF"/>
                </a:solidFill>
                <a:latin typeface="Garamond" panose="02020404030301010803" pitchFamily="18" charset="0"/>
              </a:rPr>
              <a:t>upholding the </a:t>
            </a:r>
            <a:r>
              <a:rPr lang="en-US" sz="3600" dirty="0" smtClean="0">
                <a:solidFill>
                  <a:srgbClr val="0066FF"/>
                </a:solidFill>
                <a:latin typeface="Garamond" panose="02020404030301010803" pitchFamily="18" charset="0"/>
              </a:rPr>
              <a:t>law.</a:t>
            </a:r>
            <a:endParaRPr lang="en-US" sz="3600" dirty="0">
              <a:solidFill>
                <a:srgbClr val="0066FF"/>
              </a:solidFill>
              <a:latin typeface="Garamond" panose="02020404030301010803" pitchFamily="18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402375" y="1114552"/>
            <a:ext cx="9144000" cy="0"/>
          </a:xfrm>
          <a:prstGeom prst="line">
            <a:avLst/>
          </a:prstGeom>
          <a:ln w="88900" cmpd="thinThick">
            <a:solidFill>
              <a:srgbClr val="FF00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-1" y="6519672"/>
            <a:ext cx="3990975" cy="33832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Garamond" panose="02020404030301010803" pitchFamily="18" charset="0"/>
              </a:rPr>
              <a:t>Addis Abebaw School of ECE,DMU</a:t>
            </a:r>
            <a:endParaRPr lang="en-US" dirty="0">
              <a:latin typeface="Garamond" panose="02020404030301010803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990974" y="6519672"/>
            <a:ext cx="8201026" cy="33832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Garamond" panose="02020404030301010803" pitchFamily="18" charset="0"/>
              </a:rPr>
              <a:t>Introduction to Software Engineering                                                         24</a:t>
            </a:r>
            <a:endParaRPr lang="en-US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85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1" dirty="0">
                <a:latin typeface="Garamond" panose="02020404030301010803" pitchFamily="18" charset="0"/>
              </a:rPr>
              <a:t>Issues of professional responsibility</a:t>
            </a:r>
            <a:br>
              <a:rPr lang="en-US" sz="3200" b="1" dirty="0">
                <a:latin typeface="Garamond" panose="02020404030301010803" pitchFamily="18" charset="0"/>
              </a:rPr>
            </a:br>
            <a:endParaRPr lang="en-US" sz="3200" b="1" dirty="0">
              <a:latin typeface="Garamond" panose="020204040303010108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6200" y="1390650"/>
            <a:ext cx="9827600" cy="4786313"/>
          </a:xfrm>
        </p:spPr>
        <p:txBody>
          <a:bodyPr>
            <a:no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en-US" sz="3200" b="1" dirty="0" smtClean="0">
                <a:latin typeface="Garamond" panose="02020404030301010803" pitchFamily="18" charset="0"/>
              </a:rPr>
              <a:t>Confidentiality</a:t>
            </a:r>
            <a:r>
              <a:rPr lang="en-US" sz="3200" dirty="0" smtClean="0">
                <a:latin typeface="Garamond" panose="02020404030301010803" pitchFamily="18" charset="0"/>
              </a:rPr>
              <a:t>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3200" dirty="0" smtClean="0">
                <a:latin typeface="Garamond" panose="02020404030301010803" pitchFamily="18" charset="0"/>
              </a:rPr>
              <a:t>Engineers should </a:t>
            </a:r>
            <a:r>
              <a:rPr lang="en-US" sz="3200" dirty="0" smtClean="0">
                <a:solidFill>
                  <a:srgbClr val="0066FF"/>
                </a:solidFill>
                <a:latin typeface="Garamond" panose="02020404030301010803" pitchFamily="18" charset="0"/>
              </a:rPr>
              <a:t>normally respect the confidentiality of their employers </a:t>
            </a:r>
            <a:r>
              <a:rPr lang="en-US" sz="3200" dirty="0" smtClean="0">
                <a:latin typeface="Garamond" panose="02020404030301010803" pitchFamily="18" charset="0"/>
              </a:rPr>
              <a:t>or clients irrespective of whether or not a formal confidentiality agreement has been signed.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3200" b="1" dirty="0">
                <a:latin typeface="Garamond" panose="02020404030301010803" pitchFamily="18" charset="0"/>
              </a:rPr>
              <a:t>Intellectual property rights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3200" dirty="0">
                <a:latin typeface="Garamond" panose="02020404030301010803" pitchFamily="18" charset="0"/>
              </a:rPr>
              <a:t> </a:t>
            </a:r>
            <a:r>
              <a:rPr lang="en-US" sz="3200" dirty="0" smtClean="0">
                <a:latin typeface="Garamond" panose="02020404030301010803" pitchFamily="18" charset="0"/>
              </a:rPr>
              <a:t>Engineers </a:t>
            </a:r>
            <a:r>
              <a:rPr lang="en-US" sz="3200" dirty="0">
                <a:latin typeface="Garamond" panose="02020404030301010803" pitchFamily="18" charset="0"/>
              </a:rPr>
              <a:t>should be aware of local laws governing the use of intellectual property such as </a:t>
            </a:r>
            <a:r>
              <a:rPr lang="en-US" sz="3200" dirty="0">
                <a:solidFill>
                  <a:srgbClr val="0066FF"/>
                </a:solidFill>
                <a:latin typeface="Garamond" panose="02020404030301010803" pitchFamily="18" charset="0"/>
              </a:rPr>
              <a:t>patents, copyright</a:t>
            </a:r>
            <a:r>
              <a:rPr lang="en-US" sz="3200" dirty="0">
                <a:latin typeface="Garamond" panose="02020404030301010803" pitchFamily="18" charset="0"/>
              </a:rPr>
              <a:t>, etc. They should be careful to ensure that the intellectual property of employers and clients is protected. </a:t>
            </a:r>
            <a:endParaRPr lang="en-US" sz="3200" dirty="0" smtClean="0">
              <a:latin typeface="Garamond" panose="02020404030301010803" pitchFamily="18" charset="0"/>
            </a:endParaRPr>
          </a:p>
          <a:p>
            <a:pPr marL="0" indent="0" algn="just">
              <a:buNone/>
            </a:pPr>
            <a:endParaRPr lang="en-US" sz="3200" dirty="0">
              <a:latin typeface="Garamond" panose="02020404030301010803" pitchFamily="18" charset="0"/>
            </a:endParaRPr>
          </a:p>
          <a:p>
            <a:pPr marL="0" indent="0" algn="just">
              <a:buNone/>
            </a:pPr>
            <a:r>
              <a:rPr lang="en-US" sz="3200" dirty="0" smtClean="0">
                <a:latin typeface="Garamond" panose="02020404030301010803" pitchFamily="18" charset="0"/>
              </a:rPr>
              <a:t> 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1526200" y="1114552"/>
            <a:ext cx="9144000" cy="0"/>
          </a:xfrm>
          <a:prstGeom prst="line">
            <a:avLst/>
          </a:prstGeom>
          <a:ln w="88900" cmpd="thinThick">
            <a:solidFill>
              <a:srgbClr val="FF00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-1" y="6519672"/>
            <a:ext cx="3990975" cy="33832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Garamond" panose="02020404030301010803" pitchFamily="18" charset="0"/>
              </a:rPr>
              <a:t>Addis Abebaw School of ECE,DMU</a:t>
            </a:r>
            <a:endParaRPr lang="en-US" dirty="0">
              <a:latin typeface="Garamond" panose="02020404030301010803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990974" y="6519672"/>
            <a:ext cx="8201026" cy="33832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Garamond" panose="02020404030301010803" pitchFamily="18" charset="0"/>
              </a:rPr>
              <a:t>Introduction to Software Engineering                                                         25</a:t>
            </a:r>
            <a:endParaRPr lang="en-US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9081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301625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latin typeface="Garamond" panose="02020404030301010803" pitchFamily="18" charset="0"/>
              </a:rPr>
              <a:t>                                                        Cont,d</a:t>
            </a:r>
            <a:endParaRPr lang="en-US" dirty="0">
              <a:latin typeface="Garamond" panose="020204040303010108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66825"/>
            <a:ext cx="10515600" cy="4910138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en-US" sz="3200" b="1" dirty="0">
                <a:latin typeface="Garamond" panose="02020404030301010803" pitchFamily="18" charset="0"/>
              </a:rPr>
              <a:t>Computer misuse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3200" dirty="0">
                <a:latin typeface="Garamond" panose="02020404030301010803" pitchFamily="18" charset="0"/>
              </a:rPr>
              <a:t> Software engineers should not use their </a:t>
            </a:r>
            <a:r>
              <a:rPr lang="en-US" sz="3200" dirty="0">
                <a:solidFill>
                  <a:srgbClr val="0066FF"/>
                </a:solidFill>
                <a:latin typeface="Garamond" panose="02020404030301010803" pitchFamily="18" charset="0"/>
              </a:rPr>
              <a:t>technical skills to misuse other people’s computers</a:t>
            </a:r>
            <a:r>
              <a:rPr lang="en-US" sz="3200" dirty="0">
                <a:latin typeface="Garamond" panose="02020404030301010803" pitchFamily="18" charset="0"/>
              </a:rPr>
              <a:t>. Computer misuse ranges from relatively trivial (game playing on an employer’s machine, say) to extremely serious (dissemination of </a:t>
            </a:r>
            <a:r>
              <a:rPr lang="en-US" sz="3200" dirty="0">
                <a:solidFill>
                  <a:srgbClr val="0066FF"/>
                </a:solidFill>
                <a:latin typeface="Garamond" panose="02020404030301010803" pitchFamily="18" charset="0"/>
              </a:rPr>
              <a:t>viruses</a:t>
            </a:r>
            <a:r>
              <a:rPr lang="en-US" sz="3200" dirty="0">
                <a:latin typeface="Garamond" panose="02020404030301010803" pitchFamily="18" charset="0"/>
              </a:rPr>
              <a:t>). </a:t>
            </a:r>
          </a:p>
          <a:p>
            <a:endParaRPr lang="en-US" sz="3200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1179871" y="919470"/>
            <a:ext cx="9144000" cy="0"/>
          </a:xfrm>
          <a:prstGeom prst="line">
            <a:avLst/>
          </a:prstGeom>
          <a:ln w="88900" cmpd="thinThick">
            <a:solidFill>
              <a:srgbClr val="FF00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-1" y="6519672"/>
            <a:ext cx="3990975" cy="33832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Garamond" panose="02020404030301010803" pitchFamily="18" charset="0"/>
              </a:rPr>
              <a:t>Addis Abebaw School of ECE,DMU</a:t>
            </a:r>
            <a:endParaRPr lang="en-US" dirty="0">
              <a:latin typeface="Garamond" panose="02020404030301010803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990974" y="6519672"/>
            <a:ext cx="8201026" cy="33832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Garamond" panose="02020404030301010803" pitchFamily="18" charset="0"/>
              </a:rPr>
              <a:t>Introduction to Software Engineering                                                          26</a:t>
            </a:r>
            <a:endParaRPr lang="en-US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6575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20040"/>
            <a:ext cx="10515600" cy="585692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6000" dirty="0" smtClean="0">
                <a:latin typeface="Garamond" panose="02020404030301010803" pitchFamily="18" charset="0"/>
              </a:rPr>
              <a:t>    </a:t>
            </a:r>
          </a:p>
          <a:p>
            <a:pPr marL="0" indent="0" algn="ctr">
              <a:buNone/>
            </a:pPr>
            <a:endParaRPr lang="en-US" sz="6000" dirty="0">
              <a:latin typeface="Garamond" panose="02020404030301010803" pitchFamily="18" charset="0"/>
            </a:endParaRPr>
          </a:p>
          <a:p>
            <a:pPr marL="0" indent="0" algn="ctr">
              <a:buNone/>
            </a:pPr>
            <a:endParaRPr lang="en-US" sz="6000" dirty="0">
              <a:latin typeface="Garamond" panose="02020404030301010803" pitchFamily="18" charset="0"/>
            </a:endParaRPr>
          </a:p>
          <a:p>
            <a:pPr marL="0" indent="0" algn="ctr">
              <a:buNone/>
            </a:pPr>
            <a:r>
              <a:rPr lang="en-US" sz="6000" dirty="0" smtClean="0">
                <a:latin typeface="Garamond" panose="02020404030301010803" pitchFamily="18" charset="0"/>
              </a:rPr>
              <a:t> Thank you</a:t>
            </a:r>
            <a:endParaRPr lang="en-US" sz="60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8528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68514" y="1371600"/>
            <a:ext cx="7896225" cy="5029200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Font typeface="Garamond" panose="02020404030301010803" pitchFamily="18" charset="0"/>
              <a:buChar char="♦"/>
            </a:pPr>
            <a:r>
              <a:rPr lang="en-US" altLang="en-US" sz="3200" b="1" dirty="0">
                <a:solidFill>
                  <a:srgbClr val="0066FF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Software </a:t>
            </a:r>
            <a:r>
              <a:rPr lang="en-US" altLang="en-US" sz="3200" b="1" dirty="0">
                <a:latin typeface="Garamond" panose="02020404030301010803" pitchFamily="18" charset="0"/>
                <a:cs typeface="Times New Roman" panose="02020603050405020304" pitchFamily="18" charset="0"/>
              </a:rPr>
              <a:t>is a program or set of programs containing instructions which provide desired </a:t>
            </a:r>
            <a:r>
              <a:rPr lang="en-US" altLang="en-US" sz="3200" b="1" dirty="0" smtClean="0">
                <a:latin typeface="Garamond" panose="02020404030301010803" pitchFamily="18" charset="0"/>
                <a:cs typeface="Times New Roman" panose="02020603050405020304" pitchFamily="18" charset="0"/>
              </a:rPr>
              <a:t>functionality.</a:t>
            </a:r>
            <a:endParaRPr lang="en-GB" altLang="en-US" sz="3200" b="1" dirty="0" smtClean="0">
              <a:latin typeface="Garamond" panose="02020404030301010803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150000"/>
              </a:lnSpc>
              <a:buFont typeface="Garamond" panose="02020404030301010803" pitchFamily="18" charset="0"/>
              <a:buChar char="♦"/>
            </a:pPr>
            <a:r>
              <a:rPr lang="en-GB" altLang="en-US" sz="3200" b="1" dirty="0" smtClean="0">
                <a:solidFill>
                  <a:srgbClr val="0066FF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Software </a:t>
            </a:r>
            <a:r>
              <a:rPr lang="en-GB" altLang="en-US" sz="3200" b="1" dirty="0">
                <a:solidFill>
                  <a:srgbClr val="0066FF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products</a:t>
            </a:r>
            <a:r>
              <a:rPr lang="en-GB" altLang="en-US" sz="3200" dirty="0">
                <a:solidFill>
                  <a:srgbClr val="0066FF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 </a:t>
            </a:r>
            <a:r>
              <a:rPr lang="en-GB" altLang="en-US" sz="3200" dirty="0">
                <a:latin typeface="Garamond" panose="02020404030301010803" pitchFamily="18" charset="0"/>
                <a:cs typeface="Times New Roman" panose="02020603050405020304" pitchFamily="18" charset="0"/>
              </a:rPr>
              <a:t>may be developed for a </a:t>
            </a:r>
            <a:r>
              <a:rPr lang="en-GB" altLang="en-US" sz="3200" dirty="0">
                <a:solidFill>
                  <a:srgbClr val="FF0000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particular</a:t>
            </a:r>
            <a:r>
              <a:rPr lang="en-GB" altLang="en-US" sz="3200" dirty="0">
                <a:latin typeface="Garamond" panose="02020404030301010803" pitchFamily="18" charset="0"/>
                <a:cs typeface="Times New Roman" panose="02020603050405020304" pitchFamily="18" charset="0"/>
              </a:rPr>
              <a:t> customer or may be developed for a general market.</a:t>
            </a:r>
          </a:p>
          <a:p>
            <a:pPr marL="0" indent="0" algn="just" eaLnBrk="1" hangingPunct="1">
              <a:lnSpc>
                <a:spcPct val="150000"/>
              </a:lnSpc>
              <a:buClr>
                <a:srgbClr val="0066FF"/>
              </a:buClr>
              <a:buNone/>
            </a:pPr>
            <a:endParaRPr lang="en-GB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43" name="Rectangle 1"/>
          <p:cNvSpPr>
            <a:spLocks noChangeArrowheads="1"/>
          </p:cNvSpPr>
          <p:nvPr/>
        </p:nvSpPr>
        <p:spPr bwMode="auto">
          <a:xfrm>
            <a:off x="4800600" y="323850"/>
            <a:ext cx="37338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mbria" panose="02040503050406030204" pitchFamily="18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3600" b="1" dirty="0">
                <a:latin typeface="Garamond" panose="02020404030301010803" pitchFamily="18" charset="0"/>
              </a:rPr>
              <a:t>What is Software?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1179871" y="919470"/>
            <a:ext cx="9144000" cy="0"/>
          </a:xfrm>
          <a:prstGeom prst="line">
            <a:avLst/>
          </a:prstGeom>
          <a:ln w="88900" cmpd="thinThick">
            <a:solidFill>
              <a:srgbClr val="FF00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-1" y="6519672"/>
            <a:ext cx="3990975" cy="33832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Garamond" panose="02020404030301010803" pitchFamily="18" charset="0"/>
              </a:rPr>
              <a:t>Addis Abebaw School of ECE,DMU</a:t>
            </a:r>
            <a:endParaRPr lang="en-US" dirty="0">
              <a:latin typeface="Garamond" panose="02020404030301010803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990974" y="6519672"/>
            <a:ext cx="8201026" cy="33832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Garamond" panose="02020404030301010803" pitchFamily="18" charset="0"/>
              </a:rPr>
              <a:t>Introduction to Software Engineering                                                          1</a:t>
            </a:r>
            <a:endParaRPr lang="en-US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1389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826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latin typeface="Garamond" panose="02020404030301010803" pitchFamily="18" charset="0"/>
              </a:rPr>
              <a:t>                                                             Cont,d</a:t>
            </a:r>
            <a:endParaRPr lang="en-US" dirty="0">
              <a:latin typeface="Garamond" panose="020204040303010108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33475"/>
            <a:ext cx="10515600" cy="5043488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Clr>
                <a:srgbClr val="0066FF"/>
              </a:buClr>
              <a:buFontTx/>
              <a:buChar char="♦"/>
            </a:pPr>
            <a:r>
              <a:rPr lang="en-GB" altLang="en-US" sz="3200" b="1" dirty="0">
                <a:solidFill>
                  <a:srgbClr val="0066FF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Software products</a:t>
            </a:r>
            <a:r>
              <a:rPr lang="en-GB" altLang="en-US" sz="3200" dirty="0">
                <a:solidFill>
                  <a:srgbClr val="0066FF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 </a:t>
            </a:r>
            <a:r>
              <a:rPr lang="en-GB" altLang="en-US" sz="3200" dirty="0">
                <a:latin typeface="Garamond" panose="02020404030301010803" pitchFamily="18" charset="0"/>
                <a:cs typeface="Times New Roman" panose="02020603050405020304" pitchFamily="18" charset="0"/>
              </a:rPr>
              <a:t>may be:</a:t>
            </a:r>
          </a:p>
          <a:p>
            <a:pPr lvl="1" algn="just">
              <a:lnSpc>
                <a:spcPct val="150000"/>
              </a:lnSpc>
            </a:pPr>
            <a:r>
              <a:rPr lang="en-GB" altLang="en-US" sz="3600" b="1" dirty="0">
                <a:solidFill>
                  <a:srgbClr val="FC1833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 </a:t>
            </a:r>
            <a:r>
              <a:rPr lang="en-GB" altLang="en-US" sz="3600" b="1" dirty="0">
                <a:solidFill>
                  <a:srgbClr val="0070C0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Generic</a:t>
            </a:r>
            <a:r>
              <a:rPr lang="en-GB" altLang="en-US" sz="3600" dirty="0">
                <a:latin typeface="Garamond" panose="02020404030301010803" pitchFamily="18" charset="0"/>
                <a:cs typeface="Times New Roman" panose="02020603050405020304" pitchFamily="18" charset="0"/>
              </a:rPr>
              <a:t> - developed to be sold to a range of different customers.</a:t>
            </a:r>
          </a:p>
          <a:p>
            <a:pPr lvl="1" algn="just">
              <a:lnSpc>
                <a:spcPct val="150000"/>
              </a:lnSpc>
            </a:pPr>
            <a:r>
              <a:rPr lang="en-GB" altLang="en-US" sz="3600" b="1" dirty="0">
                <a:solidFill>
                  <a:srgbClr val="FC1833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 </a:t>
            </a:r>
            <a:r>
              <a:rPr lang="en-GB" altLang="en-US" sz="3600" b="1" dirty="0">
                <a:solidFill>
                  <a:srgbClr val="0070C0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Bespoke</a:t>
            </a:r>
            <a:r>
              <a:rPr lang="en-GB" altLang="en-US" sz="3600" dirty="0">
                <a:latin typeface="Garamond" panose="02020404030301010803" pitchFamily="18" charset="0"/>
                <a:cs typeface="Times New Roman" panose="02020603050405020304" pitchFamily="18" charset="0"/>
              </a:rPr>
              <a:t> (custom) - developed for a single customer according to its specification.</a:t>
            </a:r>
          </a:p>
          <a:p>
            <a:endParaRPr lang="en-US" sz="32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179871" y="919470"/>
            <a:ext cx="9144000" cy="0"/>
          </a:xfrm>
          <a:prstGeom prst="line">
            <a:avLst/>
          </a:prstGeom>
          <a:ln w="88900" cmpd="thinThick">
            <a:solidFill>
              <a:srgbClr val="FF00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-1" y="6519672"/>
            <a:ext cx="3990975" cy="33832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Garamond" panose="02020404030301010803" pitchFamily="18" charset="0"/>
              </a:rPr>
              <a:t>Addis Abebaw School of ECE,DMU</a:t>
            </a:r>
            <a:endParaRPr lang="en-US" dirty="0">
              <a:latin typeface="Garamond" panose="02020404030301010803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990974" y="6519672"/>
            <a:ext cx="8201026" cy="33832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Garamond" panose="02020404030301010803" pitchFamily="18" charset="0"/>
              </a:rPr>
              <a:t>Introduction to Software Engineering                                                         2</a:t>
            </a:r>
            <a:endParaRPr lang="en-US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9038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>
            <a:extLst>
              <a:ext uri="{FF2B5EF4-FFF2-40B4-BE49-F238E27FC236}">
                <a16:creationId xmlns:a16="http://schemas.microsoft.com/office/drawing/2014/main" id="{DFE8D365-FC22-4FD6-9838-87F2C57999A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197863" y="1495425"/>
            <a:ext cx="10543033" cy="5099052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GB" altLang="en-US" sz="3200" b="1" dirty="0" smtClean="0">
                <a:solidFill>
                  <a:srgbClr val="0070C0"/>
                </a:solidFill>
                <a:latin typeface="Garamond" panose="02020404030301010803" pitchFamily="18" charset="0"/>
              </a:rPr>
              <a:t>Software Engineering</a:t>
            </a:r>
            <a:r>
              <a:rPr lang="en-GB" altLang="en-US" sz="3200" dirty="0" smtClean="0">
                <a:solidFill>
                  <a:srgbClr val="0070C0"/>
                </a:solidFill>
                <a:latin typeface="Garamond" panose="02020404030301010803" pitchFamily="18" charset="0"/>
              </a:rPr>
              <a:t> </a:t>
            </a:r>
            <a:r>
              <a:rPr lang="en-GB" altLang="en-US" sz="3200" dirty="0" smtClean="0">
                <a:latin typeface="Garamond" panose="02020404030301010803" pitchFamily="18" charset="0"/>
              </a:rPr>
              <a:t>is </a:t>
            </a:r>
            <a:r>
              <a:rPr lang="en-GB" altLang="en-US" sz="3200" dirty="0">
                <a:latin typeface="Garamond" panose="02020404030301010803" pitchFamily="18" charset="0"/>
              </a:rPr>
              <a:t>an engineering discipline which is concerned with </a:t>
            </a:r>
            <a:r>
              <a:rPr lang="en-GB" altLang="en-US" sz="3200" dirty="0">
                <a:solidFill>
                  <a:srgbClr val="FF0000"/>
                </a:solidFill>
                <a:latin typeface="Garamond" panose="02020404030301010803" pitchFamily="18" charset="0"/>
              </a:rPr>
              <a:t>all aspects of software </a:t>
            </a:r>
            <a:r>
              <a:rPr lang="en-GB" altLang="en-US" sz="3200" dirty="0" smtClean="0">
                <a:solidFill>
                  <a:srgbClr val="FF0000"/>
                </a:solidFill>
                <a:latin typeface="Garamond" panose="02020404030301010803" pitchFamily="18" charset="0"/>
              </a:rPr>
              <a:t>production.</a:t>
            </a:r>
            <a:r>
              <a:rPr lang="en-US" altLang="en-US" sz="3200" dirty="0">
                <a:solidFill>
                  <a:srgbClr val="FF0000"/>
                </a:solidFill>
                <a:latin typeface="Garamond" panose="02020404030301010803" pitchFamily="18" charset="0"/>
              </a:rPr>
              <a:t> </a:t>
            </a:r>
            <a:endParaRPr lang="en-US" altLang="en-US" sz="3200" dirty="0" smtClean="0">
              <a:solidFill>
                <a:srgbClr val="FF0000"/>
              </a:solidFill>
              <a:latin typeface="Garamond" panose="02020404030301010803" pitchFamily="18" charset="0"/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altLang="en-US" sz="3200" dirty="0" smtClean="0">
                <a:latin typeface="Garamond" panose="02020404030301010803" pitchFamily="18" charset="0"/>
              </a:rPr>
              <a:t>is </a:t>
            </a:r>
            <a:r>
              <a:rPr lang="en-US" altLang="en-US" sz="3200" dirty="0">
                <a:latin typeface="Garamond" panose="02020404030301010803" pitchFamily="18" charset="0"/>
              </a:rPr>
              <a:t>the systematic application of engineering approaches to the development of software. </a:t>
            </a:r>
            <a:endParaRPr lang="en-US" altLang="en-US" sz="3200" dirty="0" smtClean="0">
              <a:latin typeface="Garamond" panose="02020404030301010803" pitchFamily="18" charset="0"/>
            </a:endParaRPr>
          </a:p>
        </p:txBody>
      </p:sp>
      <p:sp>
        <p:nvSpPr>
          <p:cNvPr id="11267" name="Rectangle 1"/>
          <p:cNvSpPr>
            <a:spLocks noChangeArrowheads="1"/>
          </p:cNvSpPr>
          <p:nvPr/>
        </p:nvSpPr>
        <p:spPr bwMode="auto">
          <a:xfrm>
            <a:off x="3733800" y="685800"/>
            <a:ext cx="61722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mbria" panose="02040503050406030204" pitchFamily="18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3600" b="1" dirty="0">
                <a:latin typeface="Garamond" panose="02020404030301010803" pitchFamily="18" charset="0"/>
              </a:rPr>
              <a:t>What is Software Engineering?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1390183" y="1303518"/>
            <a:ext cx="9144000" cy="0"/>
          </a:xfrm>
          <a:prstGeom prst="line">
            <a:avLst/>
          </a:prstGeom>
          <a:ln w="88900" cmpd="thinThick">
            <a:solidFill>
              <a:srgbClr val="FF00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-1" y="6519672"/>
            <a:ext cx="3990975" cy="33832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Garamond" panose="02020404030301010803" pitchFamily="18" charset="0"/>
              </a:rPr>
              <a:t>Addis Abebaw School of ECE,DMU</a:t>
            </a:r>
            <a:endParaRPr lang="en-US" dirty="0">
              <a:latin typeface="Garamond" panose="02020404030301010803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990974" y="6519672"/>
            <a:ext cx="8201026" cy="33832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Garamond" panose="02020404030301010803" pitchFamily="18" charset="0"/>
              </a:rPr>
              <a:t>Introduction to Software Engineering                                                          3</a:t>
            </a:r>
            <a:endParaRPr lang="en-US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2249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06475"/>
          </a:xfrm>
        </p:spPr>
        <p:txBody>
          <a:bodyPr/>
          <a:lstStyle/>
          <a:p>
            <a:pPr algn="ctr"/>
            <a:r>
              <a:rPr lang="en-US" dirty="0" smtClean="0">
                <a:latin typeface="Garamond" panose="02020404030301010803" pitchFamily="18" charset="0"/>
              </a:rPr>
              <a:t>                                                     </a:t>
            </a:r>
            <a:r>
              <a:rPr lang="en-US" dirty="0" err="1" smtClean="0">
                <a:latin typeface="Garamond" panose="02020404030301010803" pitchFamily="18" charset="0"/>
              </a:rPr>
              <a:t>Cont,d</a:t>
            </a:r>
            <a:endParaRPr lang="en-US" dirty="0">
              <a:latin typeface="Garamond" panose="020204040303010108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4805363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GB" altLang="en-US" sz="3200" b="1" dirty="0">
                <a:solidFill>
                  <a:srgbClr val="0070C0"/>
                </a:solidFill>
                <a:latin typeface="Garamond" panose="02020404030301010803" pitchFamily="18" charset="0"/>
              </a:rPr>
              <a:t>Software </a:t>
            </a:r>
            <a:r>
              <a:rPr lang="en-GB" altLang="en-US" sz="3200" b="1" dirty="0" smtClean="0">
                <a:solidFill>
                  <a:srgbClr val="0070C0"/>
                </a:solidFill>
                <a:latin typeface="Garamond" panose="02020404030301010803" pitchFamily="18" charset="0"/>
              </a:rPr>
              <a:t>Engineers</a:t>
            </a:r>
            <a:r>
              <a:rPr lang="en-GB" altLang="en-US" sz="3200" dirty="0" smtClean="0">
                <a:solidFill>
                  <a:srgbClr val="0070C0"/>
                </a:solidFill>
                <a:latin typeface="Garamond" panose="02020404030301010803" pitchFamily="18" charset="0"/>
              </a:rPr>
              <a:t> </a:t>
            </a:r>
            <a:r>
              <a:rPr lang="en-GB" altLang="en-US" sz="3200" dirty="0" smtClean="0">
                <a:latin typeface="Garamond" panose="02020404030301010803" pitchFamily="18" charset="0"/>
              </a:rPr>
              <a:t>should </a:t>
            </a:r>
            <a:endParaRPr lang="en-GB" altLang="en-US" sz="3200" dirty="0">
              <a:latin typeface="Garamond" panose="02020404030301010803" pitchFamily="18" charset="0"/>
            </a:endParaRPr>
          </a:p>
          <a:p>
            <a:pPr lvl="1" algn="just">
              <a:lnSpc>
                <a:spcPct val="150000"/>
              </a:lnSpc>
              <a:defRPr/>
            </a:pPr>
            <a:r>
              <a:rPr lang="en-GB" altLang="en-US" sz="3200" dirty="0">
                <a:solidFill>
                  <a:srgbClr val="FF0000"/>
                </a:solidFill>
                <a:latin typeface="Garamond" panose="02020404030301010803" pitchFamily="18" charset="0"/>
              </a:rPr>
              <a:t> </a:t>
            </a:r>
            <a:r>
              <a:rPr lang="en-GB" altLang="en-US" sz="3200" dirty="0">
                <a:solidFill>
                  <a:srgbClr val="0070C0"/>
                </a:solidFill>
                <a:latin typeface="Garamond" panose="02020404030301010803" pitchFamily="18" charset="0"/>
              </a:rPr>
              <a:t>adopt a systematic and organized approach to their work.</a:t>
            </a:r>
          </a:p>
          <a:p>
            <a:pPr lvl="1" algn="just">
              <a:lnSpc>
                <a:spcPct val="150000"/>
              </a:lnSpc>
              <a:defRPr/>
            </a:pPr>
            <a:r>
              <a:rPr lang="en-GB" altLang="en-US" sz="3200" dirty="0">
                <a:solidFill>
                  <a:srgbClr val="FF0000"/>
                </a:solidFill>
                <a:latin typeface="Garamond" panose="02020404030301010803" pitchFamily="18" charset="0"/>
              </a:rPr>
              <a:t> </a:t>
            </a:r>
            <a:r>
              <a:rPr lang="en-GB" altLang="en-US" sz="3200" dirty="0">
                <a:solidFill>
                  <a:srgbClr val="0070C0"/>
                </a:solidFill>
                <a:latin typeface="Garamond" panose="02020404030301010803" pitchFamily="18" charset="0"/>
              </a:rPr>
              <a:t>use appropriate tools and techniques </a:t>
            </a:r>
            <a:r>
              <a:rPr lang="en-GB" altLang="en-US" sz="3200" dirty="0">
                <a:latin typeface="Garamond" panose="02020404030301010803" pitchFamily="18" charset="0"/>
              </a:rPr>
              <a:t>depending on </a:t>
            </a:r>
          </a:p>
          <a:p>
            <a:pPr lvl="2" algn="just">
              <a:lnSpc>
                <a:spcPct val="150000"/>
              </a:lnSpc>
              <a:buFont typeface="Wingdings" panose="05000000000000000000" pitchFamily="2" charset="2"/>
              <a:buChar char="ü"/>
              <a:defRPr/>
            </a:pPr>
            <a:r>
              <a:rPr lang="en-GB" altLang="en-US" sz="3200" dirty="0">
                <a:latin typeface="Garamond" panose="02020404030301010803" pitchFamily="18" charset="0"/>
              </a:rPr>
              <a:t> the problem to be solved, </a:t>
            </a:r>
          </a:p>
          <a:p>
            <a:pPr lvl="2" algn="just">
              <a:lnSpc>
                <a:spcPct val="150000"/>
              </a:lnSpc>
              <a:buFont typeface="Wingdings" panose="05000000000000000000" pitchFamily="2" charset="2"/>
              <a:buChar char="ü"/>
              <a:defRPr/>
            </a:pPr>
            <a:r>
              <a:rPr lang="en-GB" altLang="en-US" sz="3200" dirty="0">
                <a:latin typeface="Garamond" panose="02020404030301010803" pitchFamily="18" charset="0"/>
              </a:rPr>
              <a:t> the development constraints and </a:t>
            </a:r>
          </a:p>
          <a:p>
            <a:pPr lvl="2" algn="just">
              <a:lnSpc>
                <a:spcPct val="150000"/>
              </a:lnSpc>
              <a:buFont typeface="Wingdings" panose="05000000000000000000" pitchFamily="2" charset="2"/>
              <a:buChar char="ü"/>
              <a:defRPr/>
            </a:pPr>
            <a:r>
              <a:rPr lang="en-GB" altLang="en-US" sz="3200" dirty="0">
                <a:latin typeface="Garamond" panose="02020404030301010803" pitchFamily="18" charset="0"/>
              </a:rPr>
              <a:t> the resources available</a:t>
            </a:r>
          </a:p>
          <a:p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1427521" y="1224270"/>
            <a:ext cx="9144000" cy="0"/>
          </a:xfrm>
          <a:prstGeom prst="line">
            <a:avLst/>
          </a:prstGeom>
          <a:ln w="88900" cmpd="thinThick">
            <a:solidFill>
              <a:srgbClr val="FF00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-1" y="6519672"/>
            <a:ext cx="3990975" cy="33832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Garamond" panose="02020404030301010803" pitchFamily="18" charset="0"/>
              </a:rPr>
              <a:t>Addis Abebaw School of ECE,DMU</a:t>
            </a:r>
            <a:endParaRPr lang="en-US" dirty="0">
              <a:latin typeface="Garamond" panose="02020404030301010803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990974" y="6519672"/>
            <a:ext cx="8201026" cy="33832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Garamond" panose="02020404030301010803" pitchFamily="18" charset="0"/>
              </a:rPr>
              <a:t>Introduction to Software Engineering                                                          4</a:t>
            </a:r>
            <a:endParaRPr lang="en-US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2660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17726" y="1476376"/>
            <a:ext cx="8169275" cy="4727576"/>
          </a:xfrm>
        </p:spPr>
        <p:txBody>
          <a:bodyPr>
            <a:noAutofit/>
          </a:bodyPr>
          <a:lstStyle/>
          <a:p>
            <a:pPr algn="just" eaLnBrk="1" hangingPunct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altLang="en-US" sz="2400" b="1" dirty="0">
                <a:solidFill>
                  <a:srgbClr val="FF0000"/>
                </a:solidFill>
                <a:latin typeface="Garamond" panose="02020404030301010803" pitchFamily="18" charset="0"/>
              </a:rPr>
              <a:t> </a:t>
            </a:r>
            <a:r>
              <a:rPr lang="en-GB" altLang="en-US" sz="2400" b="1" dirty="0">
                <a:solidFill>
                  <a:srgbClr val="0070C0"/>
                </a:solidFill>
                <a:latin typeface="Garamond" panose="02020404030301010803" pitchFamily="18" charset="0"/>
              </a:rPr>
              <a:t>Roughly 60% of costs are development costs,</a:t>
            </a:r>
            <a:r>
              <a:rPr lang="en-US" altLang="en-US" sz="2400" b="1" dirty="0">
                <a:solidFill>
                  <a:srgbClr val="0070C0"/>
                </a:solidFill>
                <a:latin typeface="Garamond" panose="02020404030301010803" pitchFamily="18" charset="0"/>
              </a:rPr>
              <a:t> </a:t>
            </a:r>
            <a:r>
              <a:rPr lang="en-GB" altLang="en-US" sz="2400" b="1" dirty="0">
                <a:solidFill>
                  <a:srgbClr val="0070C0"/>
                </a:solidFill>
                <a:latin typeface="Garamond" panose="02020404030301010803" pitchFamily="18" charset="0"/>
              </a:rPr>
              <a:t>40% are testing costs</a:t>
            </a:r>
            <a:r>
              <a:rPr lang="en-GB" altLang="en-US" sz="2400" dirty="0">
                <a:latin typeface="Garamond" panose="02020404030301010803" pitchFamily="18" charset="0"/>
              </a:rPr>
              <a:t>. For custom software, evolution costs often exceed development costs.</a:t>
            </a:r>
          </a:p>
          <a:p>
            <a:pPr algn="just" eaLnBrk="1" hangingPunct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altLang="en-US" sz="2400" b="1" dirty="0">
                <a:solidFill>
                  <a:srgbClr val="FF0000"/>
                </a:solidFill>
                <a:latin typeface="Garamond" panose="02020404030301010803" pitchFamily="18" charset="0"/>
              </a:rPr>
              <a:t> </a:t>
            </a:r>
            <a:r>
              <a:rPr lang="en-GB" altLang="en-US" sz="2400" b="1" dirty="0">
                <a:solidFill>
                  <a:srgbClr val="0070C0"/>
                </a:solidFill>
                <a:latin typeface="Garamond" panose="02020404030301010803" pitchFamily="18" charset="0"/>
              </a:rPr>
              <a:t>Costs vary depending on the type of system</a:t>
            </a:r>
            <a:r>
              <a:rPr lang="en-GB" altLang="en-US" sz="2400" dirty="0">
                <a:solidFill>
                  <a:srgbClr val="0070C0"/>
                </a:solidFill>
                <a:latin typeface="Garamond" panose="02020404030301010803" pitchFamily="18" charset="0"/>
              </a:rPr>
              <a:t> </a:t>
            </a:r>
            <a:r>
              <a:rPr lang="en-GB" altLang="en-US" sz="2400" dirty="0">
                <a:latin typeface="Garamond" panose="02020404030301010803" pitchFamily="18" charset="0"/>
              </a:rPr>
              <a:t>being developed </a:t>
            </a:r>
            <a:r>
              <a:rPr lang="en-GB" altLang="en-US" sz="2400" b="1" dirty="0">
                <a:solidFill>
                  <a:srgbClr val="FF0000"/>
                </a:solidFill>
                <a:latin typeface="Garamond" panose="02020404030301010803" pitchFamily="18" charset="0"/>
              </a:rPr>
              <a:t>and the requirements</a:t>
            </a:r>
            <a:r>
              <a:rPr lang="en-GB" altLang="en-US" sz="2400" dirty="0">
                <a:latin typeface="Garamond" panose="02020404030301010803" pitchFamily="18" charset="0"/>
              </a:rPr>
              <a:t> of system attributes such as performance and system reliability.</a:t>
            </a:r>
          </a:p>
          <a:p>
            <a:pPr algn="just" eaLnBrk="1" hangingPunct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altLang="en-US" sz="2400" b="1" dirty="0">
                <a:solidFill>
                  <a:srgbClr val="0070C0"/>
                </a:solidFill>
                <a:latin typeface="Garamond" panose="02020404030301010803" pitchFamily="18" charset="0"/>
              </a:rPr>
              <a:t> Distribution of costs depends on the development model that is used.</a:t>
            </a:r>
          </a:p>
        </p:txBody>
      </p:sp>
      <p:sp>
        <p:nvSpPr>
          <p:cNvPr id="14339" name="Rectangle 1"/>
          <p:cNvSpPr>
            <a:spLocks noChangeArrowheads="1"/>
          </p:cNvSpPr>
          <p:nvPr/>
        </p:nvSpPr>
        <p:spPr bwMode="auto">
          <a:xfrm>
            <a:off x="1545631" y="569914"/>
            <a:ext cx="828416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mbria" panose="02040503050406030204" pitchFamily="18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3200" b="1" dirty="0">
                <a:latin typeface="Garamond" panose="02020404030301010803" pitchFamily="18" charset="0"/>
              </a:rPr>
              <a:t>What is the Cost of Software Engineering?</a:t>
            </a:r>
            <a:endParaRPr lang="en-US" altLang="en-US" sz="3200" dirty="0">
              <a:latin typeface="Garamond" panose="02020404030301010803" pitchFamily="18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545631" y="1280479"/>
            <a:ext cx="9144000" cy="0"/>
          </a:xfrm>
          <a:prstGeom prst="line">
            <a:avLst/>
          </a:prstGeom>
          <a:ln w="88900" cmpd="thinThick">
            <a:solidFill>
              <a:srgbClr val="FF00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-1" y="6519672"/>
            <a:ext cx="3990975" cy="33832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Garamond" panose="02020404030301010803" pitchFamily="18" charset="0"/>
              </a:rPr>
              <a:t>Addis Abebaw School of ECE,DMU</a:t>
            </a:r>
            <a:endParaRPr lang="en-US" dirty="0">
              <a:latin typeface="Garamond" panose="02020404030301010803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990974" y="6519672"/>
            <a:ext cx="8201026" cy="33832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Garamond" panose="02020404030301010803" pitchFamily="18" charset="0"/>
              </a:rPr>
              <a:t>Introduction to Software Engineering                                                          5</a:t>
            </a:r>
            <a:endParaRPr lang="en-US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4057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09800" y="3609976"/>
            <a:ext cx="8051800" cy="2678114"/>
          </a:xfrm>
        </p:spPr>
        <p:txBody>
          <a:bodyPr>
            <a:noAutofit/>
          </a:bodyPr>
          <a:lstStyle/>
          <a:p>
            <a:pPr eaLnBrk="1" hangingPunct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GB" altLang="en-US" sz="3200" b="1" dirty="0">
                <a:solidFill>
                  <a:srgbClr val="FF0000"/>
                </a:solidFill>
                <a:latin typeface="Garamond" panose="02020404030301010803" pitchFamily="18" charset="0"/>
              </a:rPr>
              <a:t> </a:t>
            </a:r>
            <a:r>
              <a:rPr lang="en-GB" altLang="en-US" sz="3200" b="1" dirty="0">
                <a:solidFill>
                  <a:srgbClr val="0070C0"/>
                </a:solidFill>
                <a:latin typeface="Garamond" panose="02020404030301010803" pitchFamily="18" charset="0"/>
              </a:rPr>
              <a:t>Maintainability</a:t>
            </a:r>
          </a:p>
          <a:p>
            <a:pPr lvl="1" eaLnBrk="1" hangingPunct="1">
              <a:lnSpc>
                <a:spcPct val="100000"/>
              </a:lnSpc>
            </a:pPr>
            <a:r>
              <a:rPr lang="en-GB" altLang="en-US" sz="3200" dirty="0" smtClean="0">
                <a:solidFill>
                  <a:schemeClr val="accent2"/>
                </a:solidFill>
                <a:latin typeface="Garamond" panose="02020404030301010803" pitchFamily="18" charset="0"/>
              </a:rPr>
              <a:t> Software must evolve to meet changing needs.</a:t>
            </a:r>
          </a:p>
          <a:p>
            <a:pPr eaLnBrk="1" hangingPunct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GB" altLang="en-US" sz="3200" b="1" dirty="0">
                <a:solidFill>
                  <a:srgbClr val="FF0000"/>
                </a:solidFill>
                <a:latin typeface="Garamond" panose="02020404030301010803" pitchFamily="18" charset="0"/>
              </a:rPr>
              <a:t> </a:t>
            </a:r>
            <a:r>
              <a:rPr lang="en-GB" altLang="en-US" sz="3200" b="1" dirty="0">
                <a:solidFill>
                  <a:srgbClr val="0070C0"/>
                </a:solidFill>
                <a:latin typeface="Garamond" panose="02020404030301010803" pitchFamily="18" charset="0"/>
              </a:rPr>
              <a:t>Dependability</a:t>
            </a:r>
          </a:p>
          <a:p>
            <a:pPr lvl="1" eaLnBrk="1" hangingPunct="1">
              <a:lnSpc>
                <a:spcPct val="100000"/>
              </a:lnSpc>
            </a:pPr>
            <a:r>
              <a:rPr lang="en-GB" altLang="en-US" sz="3200" dirty="0" smtClean="0">
                <a:solidFill>
                  <a:schemeClr val="accent2"/>
                </a:solidFill>
                <a:latin typeface="Garamond" panose="02020404030301010803" pitchFamily="18" charset="0"/>
              </a:rPr>
              <a:t> Software must be trustworthy.</a:t>
            </a:r>
          </a:p>
        </p:txBody>
      </p:sp>
      <p:sp>
        <p:nvSpPr>
          <p:cNvPr id="23556" name="Text Box 4">
            <a:extLst>
              <a:ext uri="{FF2B5EF4-FFF2-40B4-BE49-F238E27FC236}">
                <a16:creationId xmlns:a16="http://schemas.microsoft.com/office/drawing/2014/main" id="{650ADA9C-4ECF-48F5-9654-CB1E422F58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33575" y="1809751"/>
            <a:ext cx="8523288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457200" indent="-457200" algn="just">
              <a:spcBef>
                <a:spcPct val="50000"/>
              </a:spcBef>
              <a:buFont typeface="Wingdings" panose="05000000000000000000" pitchFamily="2" charset="2"/>
              <a:buChar char="Ø"/>
              <a:defRPr/>
            </a:pPr>
            <a:r>
              <a:rPr lang="en-GB" altLang="en-US" sz="3200" dirty="0">
                <a:latin typeface="Garamond" panose="02020404030301010803" pitchFamily="18" charset="0"/>
              </a:rPr>
              <a:t>The software should deliver the required functionality and performance to the user and should be </a:t>
            </a:r>
            <a:r>
              <a:rPr lang="en-GB" altLang="en-US" sz="3200" dirty="0">
                <a:solidFill>
                  <a:srgbClr val="0070C0"/>
                </a:solidFill>
                <a:latin typeface="Garamond" panose="02020404030301010803" pitchFamily="18" charset="0"/>
              </a:rPr>
              <a:t>maintainable</a:t>
            </a:r>
            <a:r>
              <a:rPr lang="en-GB" altLang="en-US" sz="3200" dirty="0">
                <a:latin typeface="Garamond" panose="02020404030301010803" pitchFamily="18" charset="0"/>
              </a:rPr>
              <a:t>, </a:t>
            </a:r>
            <a:r>
              <a:rPr lang="en-GB" altLang="en-US" sz="3200" dirty="0">
                <a:solidFill>
                  <a:srgbClr val="0070C0"/>
                </a:solidFill>
                <a:latin typeface="Garamond" panose="02020404030301010803" pitchFamily="18" charset="0"/>
              </a:rPr>
              <a:t>dependable</a:t>
            </a:r>
            <a:r>
              <a:rPr lang="en-GB" altLang="en-US" sz="3200" dirty="0">
                <a:latin typeface="Garamond" panose="02020404030301010803" pitchFamily="18" charset="0"/>
              </a:rPr>
              <a:t> and </a:t>
            </a:r>
            <a:r>
              <a:rPr lang="en-GB" altLang="en-US" sz="3200" dirty="0">
                <a:solidFill>
                  <a:srgbClr val="0070C0"/>
                </a:solidFill>
                <a:latin typeface="Garamond" panose="02020404030301010803" pitchFamily="18" charset="0"/>
              </a:rPr>
              <a:t>usable</a:t>
            </a:r>
            <a:r>
              <a:rPr lang="en-GB" altLang="en-US" sz="3200" dirty="0">
                <a:solidFill>
                  <a:srgbClr val="FF0000"/>
                </a:solidFill>
                <a:latin typeface="Garamond" panose="02020404030301010803" pitchFamily="18" charset="0"/>
              </a:rPr>
              <a:t>.</a:t>
            </a:r>
          </a:p>
        </p:txBody>
      </p:sp>
      <p:sp>
        <p:nvSpPr>
          <p:cNvPr id="15365" name="Rectangle 1"/>
          <p:cNvSpPr>
            <a:spLocks noChangeArrowheads="1"/>
          </p:cNvSpPr>
          <p:nvPr/>
        </p:nvSpPr>
        <p:spPr bwMode="auto">
          <a:xfrm>
            <a:off x="1527048" y="569914"/>
            <a:ext cx="830275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mbria" panose="02040503050406030204" pitchFamily="18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3200" b="1" dirty="0">
                <a:latin typeface="Garamond" panose="02020404030301010803" pitchFamily="18" charset="0"/>
              </a:rPr>
              <a:t>What are the Attributes of Good Software?</a:t>
            </a:r>
            <a:endParaRPr lang="en-US" altLang="en-US" sz="3200" dirty="0">
              <a:latin typeface="Garamond" panose="02020404030301010803" pitchFamily="18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1682791" y="1179895"/>
            <a:ext cx="9144000" cy="0"/>
          </a:xfrm>
          <a:prstGeom prst="line">
            <a:avLst/>
          </a:prstGeom>
          <a:ln w="88900" cmpd="thinThick">
            <a:solidFill>
              <a:srgbClr val="FF00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-1" y="6519672"/>
            <a:ext cx="3990975" cy="33832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Garamond" panose="02020404030301010803" pitchFamily="18" charset="0"/>
              </a:rPr>
              <a:t>Addis Abebaw School of ECE,DMU</a:t>
            </a:r>
            <a:endParaRPr lang="en-US" dirty="0">
              <a:latin typeface="Garamond" panose="02020404030301010803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990974" y="6519672"/>
            <a:ext cx="8201026" cy="33832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Garamond" panose="02020404030301010803" pitchFamily="18" charset="0"/>
              </a:rPr>
              <a:t>Introduction to Software Engineering                                                          6</a:t>
            </a:r>
            <a:endParaRPr lang="en-US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7849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09800" y="1447800"/>
            <a:ext cx="8051800" cy="4840289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GB" altLang="en-US" sz="3200" b="1" dirty="0">
                <a:solidFill>
                  <a:srgbClr val="FF0000"/>
                </a:solidFill>
                <a:latin typeface="Garamond" panose="02020404030301010803" pitchFamily="18" charset="0"/>
              </a:rPr>
              <a:t> </a:t>
            </a:r>
            <a:r>
              <a:rPr lang="en-GB" altLang="en-US" sz="3200" b="1" dirty="0">
                <a:solidFill>
                  <a:srgbClr val="0070C0"/>
                </a:solidFill>
                <a:latin typeface="Garamond" panose="02020404030301010803" pitchFamily="18" charset="0"/>
              </a:rPr>
              <a:t>Efficiency</a:t>
            </a:r>
          </a:p>
          <a:p>
            <a:pPr lvl="1">
              <a:lnSpc>
                <a:spcPct val="100000"/>
              </a:lnSpc>
            </a:pPr>
            <a:r>
              <a:rPr lang="en-GB" altLang="en-US" sz="3200" dirty="0">
                <a:solidFill>
                  <a:schemeClr val="accent2"/>
                </a:solidFill>
                <a:latin typeface="Garamond" panose="02020404030301010803" pitchFamily="18" charset="0"/>
              </a:rPr>
              <a:t> Software should not make wasteful use of system resources.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GB" altLang="en-US" sz="3200" b="1" dirty="0">
                <a:solidFill>
                  <a:srgbClr val="FF0000"/>
                </a:solidFill>
                <a:latin typeface="Garamond" panose="02020404030301010803" pitchFamily="18" charset="0"/>
              </a:rPr>
              <a:t> </a:t>
            </a:r>
            <a:r>
              <a:rPr lang="en-GB" altLang="en-US" sz="3200" b="1" dirty="0">
                <a:solidFill>
                  <a:srgbClr val="0070C0"/>
                </a:solidFill>
                <a:latin typeface="Garamond" panose="02020404030301010803" pitchFamily="18" charset="0"/>
              </a:rPr>
              <a:t>Usability</a:t>
            </a:r>
          </a:p>
          <a:p>
            <a:pPr lvl="1">
              <a:lnSpc>
                <a:spcPct val="100000"/>
              </a:lnSpc>
            </a:pPr>
            <a:r>
              <a:rPr lang="en-GB" altLang="en-US" sz="3200" dirty="0">
                <a:solidFill>
                  <a:schemeClr val="accent2"/>
                </a:solidFill>
                <a:latin typeface="Garamond" panose="02020404030301010803" pitchFamily="18" charset="0"/>
              </a:rPr>
              <a:t> Software must be usable by the users for which it was designed</a:t>
            </a:r>
            <a:r>
              <a:rPr lang="en-GB" altLang="en-US" sz="3200" dirty="0" smtClean="0">
                <a:solidFill>
                  <a:schemeClr val="accent2"/>
                </a:solidFill>
                <a:latin typeface="Garamond" panose="02020404030301010803" pitchFamily="18" charset="0"/>
              </a:rPr>
              <a:t>.</a:t>
            </a:r>
            <a:endParaRPr lang="en-GB" altLang="en-US" sz="3200" b="1" dirty="0" smtClean="0">
              <a:solidFill>
                <a:srgbClr val="FF0000"/>
              </a:solidFill>
              <a:latin typeface="Garamond" panose="02020404030301010803" pitchFamily="18" charset="0"/>
            </a:endParaRP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GB" altLang="en-US" sz="3200" b="1" dirty="0" smtClean="0">
                <a:solidFill>
                  <a:srgbClr val="FF0000"/>
                </a:solidFill>
                <a:latin typeface="Garamond" panose="02020404030301010803" pitchFamily="18" charset="0"/>
              </a:rPr>
              <a:t> </a:t>
            </a:r>
            <a:r>
              <a:rPr lang="en-US" sz="3200" b="1" dirty="0">
                <a:solidFill>
                  <a:schemeClr val="accent5"/>
                </a:solidFill>
                <a:latin typeface="Garamond" panose="02020404030301010803" pitchFamily="18" charset="0"/>
              </a:rPr>
              <a:t>Security</a:t>
            </a:r>
            <a:r>
              <a:rPr lang="en-US" sz="3200" dirty="0">
                <a:latin typeface="Garamond" panose="02020404030301010803" pitchFamily="18" charset="0"/>
              </a:rPr>
              <a:t>  </a:t>
            </a:r>
            <a:endParaRPr lang="en-GB" altLang="en-US" sz="3200" b="1" dirty="0">
              <a:solidFill>
                <a:srgbClr val="0070C0"/>
              </a:solidFill>
              <a:latin typeface="Garamond" panose="02020404030301010803" pitchFamily="18" charset="0"/>
            </a:endParaRPr>
          </a:p>
          <a:p>
            <a:pPr lvl="1">
              <a:lnSpc>
                <a:spcPct val="100000"/>
              </a:lnSpc>
            </a:pPr>
            <a:r>
              <a:rPr lang="en-GB" altLang="en-US" sz="3200" dirty="0" smtClean="0">
                <a:solidFill>
                  <a:schemeClr val="accent2">
                    <a:lumMod val="75000"/>
                  </a:schemeClr>
                </a:solidFill>
                <a:latin typeface="Garamond" panose="02020404030301010803" pitchFamily="18" charset="0"/>
              </a:rPr>
              <a:t> </a:t>
            </a:r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  <a:latin typeface="Garamond" panose="02020404030301010803" pitchFamily="18" charset="0"/>
              </a:rPr>
              <a:t>The </a:t>
            </a:r>
            <a:r>
              <a:rPr lang="en-US" sz="3200" dirty="0">
                <a:solidFill>
                  <a:schemeClr val="accent2">
                    <a:lumMod val="75000"/>
                  </a:schemeClr>
                </a:solidFill>
                <a:latin typeface="Garamond" panose="02020404030301010803" pitchFamily="18" charset="0"/>
              </a:rPr>
              <a:t>software shouldn't have ill effects on data / hardware. </a:t>
            </a:r>
            <a:endParaRPr lang="en-GB" altLang="en-US" sz="3200" dirty="0" smtClean="0">
              <a:solidFill>
                <a:schemeClr val="accent2">
                  <a:lumMod val="75000"/>
                </a:schemeClr>
              </a:solidFill>
              <a:latin typeface="Garamond" panose="02020404030301010803" pitchFamily="18" charset="0"/>
            </a:endParaRP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GB" altLang="en-US" sz="3200" b="1" dirty="0" smtClean="0">
                <a:solidFill>
                  <a:srgbClr val="FF0000"/>
                </a:solidFill>
                <a:latin typeface="Garamond" panose="02020404030301010803" pitchFamily="18" charset="0"/>
              </a:rPr>
              <a:t> </a:t>
            </a:r>
            <a:r>
              <a:rPr lang="en-US" sz="3200" b="1" dirty="0" smtClean="0">
                <a:solidFill>
                  <a:schemeClr val="accent5"/>
                </a:solidFill>
                <a:latin typeface="Garamond" panose="02020404030301010803" pitchFamily="18" charset="0"/>
              </a:rPr>
              <a:t>Safety</a:t>
            </a:r>
            <a:endParaRPr lang="en-GB" altLang="en-US" sz="3200" b="1" dirty="0" smtClean="0">
              <a:solidFill>
                <a:schemeClr val="accent5"/>
              </a:solidFill>
              <a:latin typeface="Garamond" panose="02020404030301010803" pitchFamily="18" charset="0"/>
            </a:endParaRPr>
          </a:p>
          <a:p>
            <a:pPr lvl="1">
              <a:lnSpc>
                <a:spcPct val="100000"/>
              </a:lnSpc>
            </a:pPr>
            <a:r>
              <a:rPr lang="en-GB" altLang="en-US" sz="3200" dirty="0" smtClean="0">
                <a:solidFill>
                  <a:schemeClr val="accent2"/>
                </a:solidFill>
                <a:latin typeface="Garamond" panose="02020404030301010803" pitchFamily="18" charset="0"/>
              </a:rPr>
              <a:t> </a:t>
            </a:r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  <a:latin typeface="Garamond" panose="02020404030301010803" pitchFamily="18" charset="0"/>
              </a:rPr>
              <a:t>The </a:t>
            </a:r>
            <a:r>
              <a:rPr lang="en-US" sz="3200" dirty="0">
                <a:solidFill>
                  <a:schemeClr val="accent2">
                    <a:lumMod val="75000"/>
                  </a:schemeClr>
                </a:solidFill>
                <a:latin typeface="Garamond" panose="02020404030301010803" pitchFamily="18" charset="0"/>
              </a:rPr>
              <a:t>software should not be hazardous to the </a:t>
            </a:r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  <a:latin typeface="Garamond" panose="02020404030301010803" pitchFamily="18" charset="0"/>
              </a:rPr>
              <a:t>environment/life</a:t>
            </a:r>
            <a:endParaRPr lang="en-GB" altLang="en-US" sz="3200" dirty="0" smtClean="0">
              <a:solidFill>
                <a:schemeClr val="accent2">
                  <a:lumMod val="75000"/>
                </a:schemeClr>
              </a:solidFill>
              <a:latin typeface="Garamond" panose="02020404030301010803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sz="3200" b="1" dirty="0" smtClean="0">
                <a:latin typeface="Garamond" panose="02020404030301010803" pitchFamily="18" charset="0"/>
              </a:rPr>
              <a:t> </a:t>
            </a:r>
            <a:endParaRPr lang="en-GB" altLang="en-US" sz="3200" dirty="0" smtClean="0">
              <a:solidFill>
                <a:schemeClr val="accent2">
                  <a:lumMod val="75000"/>
                </a:schemeClr>
              </a:solidFill>
              <a:latin typeface="Garamond" panose="02020404030301010803" pitchFamily="18" charset="0"/>
            </a:endParaRPr>
          </a:p>
        </p:txBody>
      </p:sp>
      <p:sp>
        <p:nvSpPr>
          <p:cNvPr id="15365" name="Rectangle 1"/>
          <p:cNvSpPr>
            <a:spLocks noChangeArrowheads="1"/>
          </p:cNvSpPr>
          <p:nvPr/>
        </p:nvSpPr>
        <p:spPr bwMode="auto">
          <a:xfrm>
            <a:off x="1527048" y="569914"/>
            <a:ext cx="830275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mbria" panose="02040503050406030204" pitchFamily="18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3200" b="1" dirty="0" smtClean="0">
                <a:latin typeface="Garamond" panose="02020404030301010803" pitchFamily="18" charset="0"/>
              </a:rPr>
              <a:t>Cont,d</a:t>
            </a:r>
            <a:endParaRPr lang="en-US" altLang="en-US" sz="3200" dirty="0">
              <a:latin typeface="Garamond" panose="02020404030301010803" pitchFamily="18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1682791" y="1179895"/>
            <a:ext cx="9144000" cy="0"/>
          </a:xfrm>
          <a:prstGeom prst="line">
            <a:avLst/>
          </a:prstGeom>
          <a:ln w="88900" cmpd="thinThick">
            <a:solidFill>
              <a:srgbClr val="FF00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-1" y="6519672"/>
            <a:ext cx="3990975" cy="33832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Garamond" panose="02020404030301010803" pitchFamily="18" charset="0"/>
              </a:rPr>
              <a:t>Addis Abebaw School of ECE,DMU</a:t>
            </a:r>
            <a:endParaRPr lang="en-US" dirty="0">
              <a:latin typeface="Garamond" panose="02020404030301010803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990974" y="6519672"/>
            <a:ext cx="8201026" cy="33832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Garamond" panose="02020404030301010803" pitchFamily="18" charset="0"/>
              </a:rPr>
              <a:t>Introduction to Software Engineering                                                          7</a:t>
            </a:r>
            <a:endParaRPr lang="en-US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8499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899</TotalTime>
  <Words>1359</Words>
  <Application>Microsoft Office PowerPoint</Application>
  <PresentationFormat>Widescreen</PresentationFormat>
  <Paragraphs>187</Paragraphs>
  <Slides>28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6" baseType="lpstr">
      <vt:lpstr>Arial</vt:lpstr>
      <vt:lpstr>Calibri</vt:lpstr>
      <vt:lpstr>Calibri Light</vt:lpstr>
      <vt:lpstr>Cambria</vt:lpstr>
      <vt:lpstr>Garamond</vt:lpstr>
      <vt:lpstr>Times New Roman</vt:lpstr>
      <vt:lpstr>Wingdings</vt:lpstr>
      <vt:lpstr>Office Theme</vt:lpstr>
      <vt:lpstr>Welcome to </vt:lpstr>
      <vt:lpstr>Lecture 1</vt:lpstr>
      <vt:lpstr>PowerPoint Presentation</vt:lpstr>
      <vt:lpstr>                                                             Cont,d</vt:lpstr>
      <vt:lpstr>PowerPoint Presentation</vt:lpstr>
      <vt:lpstr>                                                     Cont,d</vt:lpstr>
      <vt:lpstr>PowerPoint Presentation</vt:lpstr>
      <vt:lpstr>PowerPoint Presentation</vt:lpstr>
      <vt:lpstr>PowerPoint Presentation</vt:lpstr>
      <vt:lpstr>                                                      Cont,d</vt:lpstr>
      <vt:lpstr>PowerPoint Presentation</vt:lpstr>
      <vt:lpstr>PowerPoint Presentation</vt:lpstr>
      <vt:lpstr>PowerPoint Presentation</vt:lpstr>
      <vt:lpstr>                                                   Cont,d</vt:lpstr>
      <vt:lpstr>PowerPoint Presentation</vt:lpstr>
      <vt:lpstr>PowerPoint Presentation</vt:lpstr>
      <vt:lpstr>PowerPoint Presentation</vt:lpstr>
      <vt:lpstr>                                              Cont,d</vt:lpstr>
      <vt:lpstr>PowerPoint Presentation</vt:lpstr>
      <vt:lpstr>PowerPoint Presentation</vt:lpstr>
      <vt:lpstr>PowerPoint Presentation</vt:lpstr>
      <vt:lpstr>PowerPoint Presentation</vt:lpstr>
      <vt:lpstr>                                               Cont,d</vt:lpstr>
      <vt:lpstr>PowerPoint Presentation</vt:lpstr>
      <vt:lpstr>Professional and ethical responsibility </vt:lpstr>
      <vt:lpstr>Issues of professional responsibility </vt:lpstr>
      <vt:lpstr>                                                        Cont,d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</dc:title>
  <dc:creator>user</dc:creator>
  <cp:lastModifiedBy>user</cp:lastModifiedBy>
  <cp:revision>137</cp:revision>
  <dcterms:created xsi:type="dcterms:W3CDTF">2020-02-24T17:44:17Z</dcterms:created>
  <dcterms:modified xsi:type="dcterms:W3CDTF">2020-04-27T05:52:09Z</dcterms:modified>
  <cp:contentStatus>Final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