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1"/>
  </p:notesMasterIdLst>
  <p:sldIdLst>
    <p:sldId id="27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7" r:id="rId17"/>
    <p:sldId id="278" r:id="rId18"/>
    <p:sldId id="279" r:id="rId19"/>
    <p:sldId id="281" r:id="rId20"/>
    <p:sldId id="280" r:id="rId21"/>
    <p:sldId id="282" r:id="rId22"/>
    <p:sldId id="283" r:id="rId23"/>
    <p:sldId id="284" r:id="rId24"/>
    <p:sldId id="285" r:id="rId25"/>
    <p:sldId id="286" r:id="rId26"/>
    <p:sldId id="287" r:id="rId27"/>
    <p:sldId id="288" r:id="rId28"/>
    <p:sldId id="290" r:id="rId29"/>
    <p:sldId id="291" r:id="rId30"/>
    <p:sldId id="292" r:id="rId31"/>
    <p:sldId id="293" r:id="rId32"/>
    <p:sldId id="294" r:id="rId33"/>
    <p:sldId id="295" r:id="rId34"/>
    <p:sldId id="296" r:id="rId35"/>
    <p:sldId id="289" r:id="rId36"/>
    <p:sldId id="297" r:id="rId37"/>
    <p:sldId id="298" r:id="rId38"/>
    <p:sldId id="299" r:id="rId39"/>
    <p:sldId id="300" r:id="rId40"/>
    <p:sldId id="301" r:id="rId41"/>
    <p:sldId id="302" r:id="rId42"/>
    <p:sldId id="312" r:id="rId43"/>
    <p:sldId id="313" r:id="rId44"/>
    <p:sldId id="314" r:id="rId45"/>
    <p:sldId id="315" r:id="rId46"/>
    <p:sldId id="303" r:id="rId47"/>
    <p:sldId id="304" r:id="rId48"/>
    <p:sldId id="305" r:id="rId49"/>
    <p:sldId id="306" r:id="rId50"/>
    <p:sldId id="307" r:id="rId51"/>
    <p:sldId id="308" r:id="rId52"/>
    <p:sldId id="309" r:id="rId53"/>
    <p:sldId id="310" r:id="rId54"/>
    <p:sldId id="311" r:id="rId55"/>
    <p:sldId id="316" r:id="rId56"/>
    <p:sldId id="318" r:id="rId57"/>
    <p:sldId id="317" r:id="rId58"/>
    <p:sldId id="320" r:id="rId59"/>
    <p:sldId id="319" r:id="rId6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24" autoAdjust="0"/>
  </p:normalViewPr>
  <p:slideViewPr>
    <p:cSldViewPr>
      <p:cViewPr>
        <p:scale>
          <a:sx n="73" d="100"/>
          <a:sy n="73" d="100"/>
        </p:scale>
        <p:origin x="-1212"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643E85F-B20F-47D2-87F3-7814E68888FF}" type="datetimeFigureOut">
              <a:rPr lang="en-US" smtClean="0"/>
              <a:pPr/>
              <a:t>4/28/2020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809CD3E-9D32-4648-B2A1-D0001F6D1028}" type="slidenum">
              <a:rPr lang="en-US" smtClean="0"/>
              <a:pPr/>
              <a:t>‹#›</a:t>
            </a:fld>
            <a:endParaRPr lang="en-US"/>
          </a:p>
        </p:txBody>
      </p:sp>
    </p:spTree>
    <p:extLst>
      <p:ext uri="{BB962C8B-B14F-4D97-AF65-F5344CB8AC3E}">
        <p14:creationId xmlns:p14="http://schemas.microsoft.com/office/powerpoint/2010/main" val="22428059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809CD3E-9D32-4648-B2A1-D0001F6D1028}" type="slidenum">
              <a:rPr lang="en-US" smtClean="0"/>
              <a:pPr/>
              <a:t>16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pPr defTabSz="931863"/>
            <a:fld id="{AA925B97-863E-4746-88A5-CC257C43AF94}" type="slidenum">
              <a:rPr lang="en-US" smtClean="0"/>
              <a:pPr defTabSz="931863"/>
              <a:t>59</a:t>
            </a:fld>
            <a:endParaRPr lang="en-US" smtClean="0"/>
          </a:p>
        </p:txBody>
      </p:sp>
      <p:sp>
        <p:nvSpPr>
          <p:cNvPr id="64515" name="Rectangle 2"/>
          <p:cNvSpPr>
            <a:spLocks noGrp="1" noChangeArrowheads="1"/>
          </p:cNvSpPr>
          <p:nvPr>
            <p:ph type="body" idx="1"/>
          </p:nvPr>
        </p:nvSpPr>
        <p:spPr>
          <a:xfrm>
            <a:off x="914508" y="3788439"/>
            <a:ext cx="5028986" cy="4698428"/>
          </a:xfrm>
          <a:noFill/>
          <a:ln/>
        </p:spPr>
        <p:txBody>
          <a:bodyPr lIns="89842" tIns="44921" rIns="89842" bIns="44921"/>
          <a:lstStyle/>
          <a:p>
            <a:pPr defTabSz="722313">
              <a:tabLst>
                <a:tab pos="185738" algn="l"/>
                <a:tab pos="373063" algn="l"/>
                <a:tab pos="558800" algn="l"/>
                <a:tab pos="744538" algn="l"/>
              </a:tabLst>
            </a:pPr>
            <a:endParaRPr lang="en-US" smtClean="0"/>
          </a:p>
        </p:txBody>
      </p:sp>
      <p:sp>
        <p:nvSpPr>
          <p:cNvPr id="64516" name="Rectangle 3"/>
          <p:cNvSpPr>
            <a:spLocks noGrp="1" noRot="1" noChangeAspect="1" noChangeArrowheads="1" noTextEdit="1"/>
          </p:cNvSpPr>
          <p:nvPr>
            <p:ph type="sldImg"/>
          </p:nvPr>
        </p:nvSpPr>
        <p:spPr>
          <a:xfrm>
            <a:off x="1301750" y="444500"/>
            <a:ext cx="4254500" cy="3190875"/>
          </a:xfr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F25064A-FCA1-498C-B7EF-E80F3116B29C}" type="datetimeFigureOut">
              <a:rPr lang="en-US" smtClean="0"/>
              <a:pPr/>
              <a:t>4/28/2020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DA065-FA52-4A6B-AE36-1AE15AD4FD0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F25064A-FCA1-498C-B7EF-E80F3116B29C}" type="datetimeFigureOut">
              <a:rPr lang="en-US" smtClean="0"/>
              <a:pPr/>
              <a:t>4/28/2020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DA065-FA52-4A6B-AE36-1AE15AD4FD0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F25064A-FCA1-498C-B7EF-E80F3116B29C}" type="datetimeFigureOut">
              <a:rPr lang="en-US" smtClean="0"/>
              <a:pPr/>
              <a:t>4/28/2020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DA065-FA52-4A6B-AE36-1AE15AD4FD0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F25064A-FCA1-498C-B7EF-E80F3116B29C}" type="datetimeFigureOut">
              <a:rPr lang="en-US" smtClean="0"/>
              <a:pPr/>
              <a:t>4/28/2020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DA065-FA52-4A6B-AE36-1AE15AD4FD0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F25064A-FCA1-498C-B7EF-E80F3116B29C}" type="datetimeFigureOut">
              <a:rPr lang="en-US" smtClean="0"/>
              <a:pPr/>
              <a:t>4/28/2020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DA065-FA52-4A6B-AE36-1AE15AD4FD0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F25064A-FCA1-498C-B7EF-E80F3116B29C}" type="datetimeFigureOut">
              <a:rPr lang="en-US" smtClean="0"/>
              <a:pPr/>
              <a:t>4/28/2020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8DA065-FA52-4A6B-AE36-1AE15AD4FD0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F25064A-FCA1-498C-B7EF-E80F3116B29C}" type="datetimeFigureOut">
              <a:rPr lang="en-US" smtClean="0"/>
              <a:pPr/>
              <a:t>4/28/2020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48DA065-FA52-4A6B-AE36-1AE15AD4FD0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F25064A-FCA1-498C-B7EF-E80F3116B29C}" type="datetimeFigureOut">
              <a:rPr lang="en-US" smtClean="0"/>
              <a:pPr/>
              <a:t>4/28/2020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48DA065-FA52-4A6B-AE36-1AE15AD4FD0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25064A-FCA1-498C-B7EF-E80F3116B29C}" type="datetimeFigureOut">
              <a:rPr lang="en-US" smtClean="0"/>
              <a:pPr/>
              <a:t>4/28/2020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48DA065-FA52-4A6B-AE36-1AE15AD4FD0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F25064A-FCA1-498C-B7EF-E80F3116B29C}" type="datetimeFigureOut">
              <a:rPr lang="en-US" smtClean="0"/>
              <a:pPr/>
              <a:t>4/28/2020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8DA065-FA52-4A6B-AE36-1AE15AD4FD0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F25064A-FCA1-498C-B7EF-E80F3116B29C}" type="datetimeFigureOut">
              <a:rPr lang="en-US" smtClean="0"/>
              <a:pPr/>
              <a:t>4/28/2020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8DA065-FA52-4A6B-AE36-1AE15AD4FD0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25064A-FCA1-498C-B7EF-E80F3116B29C}" type="datetimeFigureOut">
              <a:rPr lang="en-US" smtClean="0"/>
              <a:pPr/>
              <a:t>4/28/2020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8DA065-FA52-4A6B-AE36-1AE15AD4FD0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hyperlink" Target="http://www.energy.kth.se/compedu/webcompedu/S1_Heat_and_Power_Technology/B2_Steam_Cycles/C1_Steam_Cycle/ID37_files/Pump.htm" TargetMode="External"/><Relationship Id="rId7" Type="http://schemas.openxmlformats.org/officeDocument/2006/relationships/image" Target="../media/image8.png"/><Relationship Id="rId2" Type="http://schemas.openxmlformats.org/officeDocument/2006/relationships/image" Target="../media/image7.gif"/><Relationship Id="rId1" Type="http://schemas.openxmlformats.org/officeDocument/2006/relationships/slideLayout" Target="../slideLayouts/slideLayout1.xml"/><Relationship Id="rId6" Type="http://schemas.openxmlformats.org/officeDocument/2006/relationships/hyperlink" Target="http://www.energy.kth.se/compedu/webcompedu/S1_Heat_and_Power_Technology/B2_Steam_Cycles/C1_Steam_Cycle/ID37_files/Condenser.htm" TargetMode="External"/><Relationship Id="rId5" Type="http://schemas.openxmlformats.org/officeDocument/2006/relationships/hyperlink" Target="http://www.energy.kth.se/compedu/webcompedu/S1_Heat_and_Power_Technology/B2_Steam_Cycles/C1_Steam_Cycle/ID37_files/Turbine.htm" TargetMode="External"/><Relationship Id="rId4" Type="http://schemas.openxmlformats.org/officeDocument/2006/relationships/hyperlink" Target="http://www.energy.kth.se/compedu/webcompedu/S1_Heat_and_Power_Technology/B2_Steam_Cycles/C1_Steam_Cycle/ID37_files/Boiler.htm"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www.energy.kth.se/compedu/webcompedu/S1_Heat_and_Power_Technology/B3_Gas_Turbine_Cycles/C1_Simple/ID39_files/Combustion_chamber.htm" TargetMode="External"/><Relationship Id="rId2" Type="http://schemas.openxmlformats.org/officeDocument/2006/relationships/hyperlink" Target="http://www.energy.kth.se/compedu/webcompedu/S1_Heat_and_Power_Technology/B3_Gas_Turbine_Cycles/C1_Simple/ID39_files/Compressor.htm" TargetMode="Externa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hyperlink" Target="http://www.energy.kth.se/compedu/webcompedu/S1_Heat_and_Power_Technology/B3_Gas_Turbine_Cycles/C1_Simple/ID39_files/Turbine.htm"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www.energy.kth.se/compedu/webcompedu/S1_Heat_and_Power_Technology/B4_Commercial_Combined_Cycles/C1_Combined_Cycles_Basics/ID42_files/Topping_cycle.htm" TargetMode="External"/><Relationship Id="rId7" Type="http://schemas.openxmlformats.org/officeDocument/2006/relationships/image" Target="../media/image10.png"/><Relationship Id="rId2" Type="http://schemas.openxmlformats.org/officeDocument/2006/relationships/image" Target="../media/image7.gif"/><Relationship Id="rId1" Type="http://schemas.openxmlformats.org/officeDocument/2006/relationships/slideLayout" Target="../slideLayouts/slideLayout1.xml"/><Relationship Id="rId6" Type="http://schemas.openxmlformats.org/officeDocument/2006/relationships/hyperlink" Target="http://www.energy.kth.se/compedu/webcompedu/S1_Heat_and_Power_Technology/B4_Commercial_Combined_Cycles/C1_Combined_Cycles_Basics/ID42_files/Rule_of_thumb.htm" TargetMode="External"/><Relationship Id="rId5" Type="http://schemas.openxmlformats.org/officeDocument/2006/relationships/hyperlink" Target="http://www.energy.kth.se/compedu/webcompedu/S1_Heat_and_Power_Technology/B4_Commercial_Combined_Cycles/C1_Combined_Cycles_Basics/ID42_files/Heat_recovery_steam_generator.htm" TargetMode="External"/><Relationship Id="rId4" Type="http://schemas.openxmlformats.org/officeDocument/2006/relationships/hyperlink" Target="http://www.energy.kth.se/compedu/webcompedu/S1_Heat_and_Power_Technology/B4_Commercial_Combined_Cycles/C1_Combined_Cycles_Basics/ID42_files/Bottoming_cycle.htm" TargetMode="Externa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hyperlink" Target="http://www.energy.kth.se/compedu/webcompedu/WebHelp/S9_Renewable_Energy/B2_Wind_Energy/C1_Introduction_to_Wind_Power/ID33_files/Wind_turbine.htm" TargetMode="External"/><Relationship Id="rId2" Type="http://schemas.openxmlformats.org/officeDocument/2006/relationships/hyperlink" Target="http://www.energy.kth.se/compedu/webcompedu/WebHelp/S9_Renewable_Energy/B2_Wind_Energy/C1_Introduction_to_Wind_Power/ID33_files/Cost_effective.htm" TargetMode="External"/><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23.wmf"/></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6.xml"/><Relationship Id="rId1" Type="http://schemas.openxmlformats.org/officeDocument/2006/relationships/vmlDrawing" Target="../drawings/vmlDrawing2.vml"/><Relationship Id="rId5" Type="http://schemas.openxmlformats.org/officeDocument/2006/relationships/image" Target="../media/image25.wmf"/><Relationship Id="rId4" Type="http://schemas.openxmlformats.org/officeDocument/2006/relationships/oleObject" Target="../embeddings/oleObject2.bin"/></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flipV="1">
            <a:off x="304800" y="762000"/>
            <a:ext cx="8686800" cy="76200"/>
          </a:xfrm>
          <a:prstGeom prst="line">
            <a:avLst/>
          </a:prstGeom>
        </p:spPr>
        <p:style>
          <a:lnRef idx="3">
            <a:schemeClr val="accent1"/>
          </a:lnRef>
          <a:fillRef idx="0">
            <a:schemeClr val="accent1"/>
          </a:fillRef>
          <a:effectRef idx="2">
            <a:schemeClr val="accent1"/>
          </a:effectRef>
          <a:fontRef idx="minor">
            <a:schemeClr val="tx1"/>
          </a:fontRef>
        </p:style>
      </p:cxnSp>
      <p:sp>
        <p:nvSpPr>
          <p:cNvPr id="6" name="Rectangle 5"/>
          <p:cNvSpPr/>
          <p:nvPr/>
        </p:nvSpPr>
        <p:spPr>
          <a:xfrm>
            <a:off x="2209800" y="3733800"/>
            <a:ext cx="6781800" cy="1846659"/>
          </a:xfrm>
          <a:prstGeom prst="rect">
            <a:avLst/>
          </a:prstGeom>
        </p:spPr>
        <p:txBody>
          <a:bodyPr wrap="square">
            <a:spAutoFit/>
          </a:bodyPr>
          <a:lstStyle/>
          <a:p>
            <a:r>
              <a:rPr lang="en-US" sz="1900" b="1" i="1" dirty="0" smtClean="0"/>
              <a:t>Instructor: </a:t>
            </a:r>
            <a:r>
              <a:rPr lang="en-US" sz="1900" dirty="0" err="1"/>
              <a:t>Y</a:t>
            </a:r>
            <a:r>
              <a:rPr lang="en-US" sz="1900" dirty="0" err="1" smtClean="0"/>
              <a:t>alew</a:t>
            </a:r>
            <a:r>
              <a:rPr lang="en-US" sz="1900" dirty="0" smtClean="0"/>
              <a:t> </a:t>
            </a:r>
            <a:r>
              <a:rPr lang="en-US" sz="1900" dirty="0" err="1" smtClean="0"/>
              <a:t>Gebru</a:t>
            </a:r>
            <a:r>
              <a:rPr lang="en-US" sz="1900" dirty="0" smtClean="0"/>
              <a:t> (MSc</a:t>
            </a:r>
            <a:r>
              <a:rPr lang="en-US" sz="1900" dirty="0"/>
              <a:t>.)</a:t>
            </a:r>
          </a:p>
          <a:p>
            <a:r>
              <a:rPr lang="en-US" sz="1900" dirty="0" smtClean="0"/>
              <a:t>	    </a:t>
            </a:r>
            <a:r>
              <a:rPr lang="en-US" sz="1900" dirty="0"/>
              <a:t>S</a:t>
            </a:r>
            <a:r>
              <a:rPr lang="en-US" sz="1900" dirty="0" smtClean="0"/>
              <a:t>chool Electrical &amp; Computer Engineering </a:t>
            </a:r>
            <a:endParaRPr lang="en-US" sz="1900" dirty="0"/>
          </a:p>
          <a:p>
            <a:r>
              <a:rPr lang="en-US" sz="1900" dirty="0" smtClean="0"/>
              <a:t>	    </a:t>
            </a:r>
            <a:r>
              <a:rPr lang="en-US" sz="1900" dirty="0"/>
              <a:t>I</a:t>
            </a:r>
            <a:r>
              <a:rPr lang="en-US" sz="1900" dirty="0" smtClean="0"/>
              <a:t>nstitute of Technology </a:t>
            </a:r>
            <a:endParaRPr lang="en-US" sz="1900" dirty="0"/>
          </a:p>
          <a:p>
            <a:r>
              <a:rPr lang="en-US" sz="1900" dirty="0" smtClean="0"/>
              <a:t>	    Debre Markos University</a:t>
            </a:r>
          </a:p>
          <a:p>
            <a:r>
              <a:rPr lang="en-US" sz="1900" dirty="0"/>
              <a:t> </a:t>
            </a:r>
            <a:r>
              <a:rPr lang="en-US" sz="1900" dirty="0" smtClean="0"/>
              <a:t>                    </a:t>
            </a:r>
            <a:r>
              <a:rPr lang="en-US" sz="1900" dirty="0" err="1" smtClean="0"/>
              <a:t>P.O.Box</a:t>
            </a:r>
            <a:r>
              <a:rPr lang="en-US" sz="1900" dirty="0" smtClean="0"/>
              <a:t> :269, Debre Markos, </a:t>
            </a:r>
            <a:r>
              <a:rPr lang="en-US" sz="1900" dirty="0"/>
              <a:t>Ethiopia</a:t>
            </a:r>
          </a:p>
          <a:p>
            <a:r>
              <a:rPr lang="en-US" sz="1900" dirty="0" smtClean="0"/>
              <a:t>	    E-mail</a:t>
            </a:r>
            <a:r>
              <a:rPr lang="en-US" sz="1900" dirty="0"/>
              <a:t>: </a:t>
            </a:r>
            <a:r>
              <a:rPr lang="en-US" sz="1900" dirty="0" smtClean="0"/>
              <a:t>Yalew1404@gmail.com </a:t>
            </a:r>
          </a:p>
        </p:txBody>
      </p:sp>
      <p:sp>
        <p:nvSpPr>
          <p:cNvPr id="7" name="Rectangle 6"/>
          <p:cNvSpPr/>
          <p:nvPr/>
        </p:nvSpPr>
        <p:spPr>
          <a:xfrm>
            <a:off x="7620000" y="5867400"/>
            <a:ext cx="1447832" cy="369332"/>
          </a:xfrm>
          <a:prstGeom prst="rect">
            <a:avLst/>
          </a:prstGeom>
        </p:spPr>
        <p:txBody>
          <a:bodyPr wrap="none">
            <a:spAutoFit/>
          </a:bodyPr>
          <a:lstStyle/>
          <a:p>
            <a:fld id="{B2B58681-173C-4FD7-AD89-1A251D1C6BF6}" type="datetime3">
              <a:rPr lang="en-US" b="1" i="1" smtClean="0"/>
              <a:t>28 April 2020</a:t>
            </a:fld>
            <a:endParaRPr lang="en-US" b="1" i="1" dirty="0"/>
          </a:p>
        </p:txBody>
      </p:sp>
      <p:sp>
        <p:nvSpPr>
          <p:cNvPr id="8" name="Title 1"/>
          <p:cNvSpPr txBox="1">
            <a:spLocks/>
          </p:cNvSpPr>
          <p:nvPr/>
        </p:nvSpPr>
        <p:spPr>
          <a:xfrm>
            <a:off x="1301750" y="1600200"/>
            <a:ext cx="6242050" cy="1371600"/>
          </a:xfrm>
          <a:prstGeom prst="rect">
            <a:avLst/>
          </a:prstGeom>
        </p:spPr>
        <p:txBody>
          <a:bodyPr vert="horz" lIns="91440" tIns="45720" rIns="91440" bIns="45720" rtlCol="0" anchor="ctr">
            <a:normAutofit fontScale="77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chemeClr val="tx1"/>
                </a:solidFill>
                <a:effectLst/>
                <a:uLnTx/>
                <a:uFillTx/>
                <a:latin typeface="Lucida Handwriting" pitchFamily="66" charset="0"/>
                <a:ea typeface="+mj-ea"/>
                <a:cs typeface="+mj-cs"/>
              </a:rPr>
              <a:t>Lecture  2</a:t>
            </a:r>
          </a:p>
          <a:p>
            <a:pPr lvl="0" algn="ctr">
              <a:spcBef>
                <a:spcPct val="0"/>
              </a:spcBef>
              <a:defRPr/>
            </a:pPr>
            <a:r>
              <a:rPr kumimoji="0" lang="en-US" sz="3200" b="0" i="0" u="none" strike="noStrike" kern="1200" cap="none" spc="0" normalizeH="0" baseline="0" noProof="0" dirty="0" smtClean="0">
                <a:ln>
                  <a:noFill/>
                </a:ln>
                <a:solidFill>
                  <a:schemeClr val="tx1"/>
                </a:solidFill>
                <a:effectLst/>
                <a:uLnTx/>
                <a:uFillTx/>
                <a:latin typeface="Lucida Handwriting" pitchFamily="66" charset="0"/>
                <a:ea typeface="+mj-ea"/>
                <a:cs typeface="+mj-cs"/>
              </a:rPr>
              <a:t/>
            </a:r>
            <a:br>
              <a:rPr kumimoji="0" lang="en-US" sz="3200" b="0" i="0" u="none" strike="noStrike" kern="1200" cap="none" spc="0" normalizeH="0" baseline="0" noProof="0" dirty="0" smtClean="0">
                <a:ln>
                  <a:noFill/>
                </a:ln>
                <a:solidFill>
                  <a:schemeClr val="tx1"/>
                </a:solidFill>
                <a:effectLst/>
                <a:uLnTx/>
                <a:uFillTx/>
                <a:latin typeface="Lucida Handwriting" pitchFamily="66" charset="0"/>
                <a:ea typeface="+mj-ea"/>
                <a:cs typeface="+mj-cs"/>
              </a:rPr>
            </a:br>
            <a:r>
              <a:rPr lang="en-US" sz="3200" dirty="0" smtClean="0">
                <a:latin typeface="Lucida Handwriting" pitchFamily="66" charset="0"/>
                <a:ea typeface="+mj-ea"/>
                <a:cs typeface="+mj-cs"/>
              </a:rPr>
              <a:t>Generation Planning and Design</a:t>
            </a:r>
            <a:r>
              <a:rPr lang="en-AU" sz="3200" b="1" dirty="0" smtClean="0">
                <a:latin typeface="Calibri" pitchFamily="34" charset="0"/>
                <a:ea typeface="Calibri" pitchFamily="34" charset="0"/>
                <a:cs typeface="Times New Roman" pitchFamily="18" charset="0"/>
              </a:rPr>
              <a:t> </a:t>
            </a:r>
            <a:endParaRPr kumimoji="0" lang="en-US" sz="3200" b="0" i="0" u="none" strike="noStrike" kern="1200" cap="none" spc="0" normalizeH="0" baseline="0" noProof="0" dirty="0" smtClean="0">
              <a:ln>
                <a:noFill/>
              </a:ln>
              <a:solidFill>
                <a:schemeClr val="tx1"/>
              </a:solidFill>
              <a:effectLst/>
              <a:uLnTx/>
              <a:uFillTx/>
              <a:latin typeface="Arial Rounded MT Bold" pitchFamily="34" charset="0"/>
              <a:ea typeface="+mj-ea"/>
              <a:cs typeface="+mj-cs"/>
            </a:endParaRPr>
          </a:p>
        </p:txBody>
      </p:sp>
      <p:sp>
        <p:nvSpPr>
          <p:cNvPr id="9" name="Rectangle 6"/>
          <p:cNvSpPr>
            <a:spLocks noChangeArrowheads="1"/>
          </p:cNvSpPr>
          <p:nvPr/>
        </p:nvSpPr>
        <p:spPr bwMode="auto">
          <a:xfrm>
            <a:off x="381000" y="381000"/>
            <a:ext cx="6438900" cy="400110"/>
          </a:xfrm>
          <a:prstGeom prst="rect">
            <a:avLst/>
          </a:prstGeom>
          <a:noFill/>
          <a:ln w="9525">
            <a:noFill/>
            <a:miter lim="800000"/>
            <a:headEnd/>
            <a:tailEnd/>
          </a:ln>
        </p:spPr>
        <p:txBody>
          <a:bodyPr>
            <a:spAutoFit/>
          </a:bodyPr>
          <a:lstStyle/>
          <a:p>
            <a:r>
              <a:rPr lang="en-US" sz="2000" dirty="0">
                <a:latin typeface="Times New Roman"/>
                <a:ea typeface="Calibri"/>
              </a:rPr>
              <a:t>ECE 4251</a:t>
            </a:r>
            <a:r>
              <a:rPr lang="en-AU" sz="2000" b="1" dirty="0" smtClean="0"/>
              <a:t>, Generation Planning </a:t>
            </a:r>
            <a:endParaRPr lang="en-US" sz="2000" b="1" dirty="0">
              <a:latin typeface="Kokila"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flipV="1">
            <a:off x="304800" y="762000"/>
            <a:ext cx="8686800" cy="76200"/>
          </a:xfrm>
          <a:prstGeom prst="line">
            <a:avLst/>
          </a:prstGeom>
        </p:spPr>
        <p:style>
          <a:lnRef idx="3">
            <a:schemeClr val="accent1"/>
          </a:lnRef>
          <a:fillRef idx="0">
            <a:schemeClr val="accent1"/>
          </a:fillRef>
          <a:effectRef idx="2">
            <a:schemeClr val="accent1"/>
          </a:effectRef>
          <a:fontRef idx="minor">
            <a:schemeClr val="tx1"/>
          </a:fontRef>
        </p:style>
      </p:cxnSp>
      <p:sp>
        <p:nvSpPr>
          <p:cNvPr id="3" name="Rectangle 3"/>
          <p:cNvSpPr>
            <a:spLocks noChangeArrowheads="1"/>
          </p:cNvSpPr>
          <p:nvPr/>
        </p:nvSpPr>
        <p:spPr bwMode="auto">
          <a:xfrm>
            <a:off x="428625" y="1801813"/>
            <a:ext cx="8486775" cy="1322387"/>
          </a:xfrm>
          <a:prstGeom prst="rect">
            <a:avLst/>
          </a:prstGeom>
          <a:noFill/>
          <a:ln w="9525">
            <a:noFill/>
            <a:miter lim="800000"/>
            <a:headEnd/>
            <a:tailEnd/>
          </a:ln>
        </p:spPr>
        <p:txBody>
          <a:bodyPr wrap="square">
            <a:spAutoFit/>
          </a:bodyPr>
          <a:lstStyle/>
          <a:p>
            <a:pPr algn="just"/>
            <a:r>
              <a:rPr lang="en-AU" sz="2000" dirty="0"/>
              <a:t>Energy technologies using oil, gas and coal are the basis of most commercial energy supply systems. The systems that extract, process, transport and deliver fossil fuels are characterized by large centralized facilities (e.g. refineries, pipelines, coal mines). </a:t>
            </a:r>
          </a:p>
        </p:txBody>
      </p:sp>
      <p:sp>
        <p:nvSpPr>
          <p:cNvPr id="5" name="Rectangle 1"/>
          <p:cNvSpPr>
            <a:spLocks noChangeArrowheads="1"/>
          </p:cNvSpPr>
          <p:nvPr/>
        </p:nvSpPr>
        <p:spPr bwMode="ltGray">
          <a:xfrm>
            <a:off x="628651" y="1069975"/>
            <a:ext cx="8233254" cy="400050"/>
          </a:xfrm>
          <a:prstGeom prst="rect">
            <a:avLst/>
          </a:prstGeom>
          <a:noFill/>
          <a:ln w="9525">
            <a:noFill/>
            <a:miter lim="800000"/>
            <a:headEnd/>
            <a:tailEnd/>
          </a:ln>
        </p:spPr>
        <p:txBody>
          <a:bodyPr wrap="square" anchor="ctr">
            <a:spAutoFit/>
          </a:bodyPr>
          <a:lstStyle/>
          <a:p>
            <a:pPr eaLnBrk="0" hangingPunct="0">
              <a:tabLst>
                <a:tab pos="342900" algn="l"/>
              </a:tabLst>
            </a:pPr>
            <a:r>
              <a:rPr lang="en-AU" sz="2000" b="1" dirty="0">
                <a:latin typeface="Calibri" pitchFamily="34" charset="0"/>
                <a:ea typeface="Calibri" pitchFamily="34" charset="0"/>
                <a:cs typeface="Times New Roman" pitchFamily="18" charset="0"/>
              </a:rPr>
              <a:t>1. Fossil fuel energy Recourses (Non-Renewable Energy Resources)</a:t>
            </a:r>
            <a:endParaRPr lang="en-AU" sz="2000" dirty="0">
              <a:ea typeface="Calibri" pitchFamily="34" charset="0"/>
              <a:cs typeface="Times New Roman" pitchFamily="18" charset="0"/>
            </a:endParaRPr>
          </a:p>
        </p:txBody>
      </p:sp>
      <p:sp>
        <p:nvSpPr>
          <p:cNvPr id="6" name="Rectangle 5"/>
          <p:cNvSpPr>
            <a:spLocks noChangeArrowheads="1"/>
          </p:cNvSpPr>
          <p:nvPr/>
        </p:nvSpPr>
        <p:spPr bwMode="auto">
          <a:xfrm>
            <a:off x="327026" y="3352800"/>
            <a:ext cx="8585710" cy="1938992"/>
          </a:xfrm>
          <a:prstGeom prst="rect">
            <a:avLst/>
          </a:prstGeom>
          <a:noFill/>
          <a:ln w="9525">
            <a:noFill/>
            <a:miter lim="800000"/>
            <a:headEnd/>
            <a:tailEnd/>
          </a:ln>
        </p:spPr>
        <p:txBody>
          <a:bodyPr wrap="square">
            <a:spAutoFit/>
          </a:bodyPr>
          <a:lstStyle/>
          <a:p>
            <a:pPr algn="just"/>
            <a:r>
              <a:rPr lang="en-AU" sz="2000" dirty="0"/>
              <a:t>In the context of energy planning, this centralized character of fossil fuel systems means that the supply technologies can be evaluated by considering large projects and determining the viability of these projects by means of traditional engineering and economic analysis procedures. Obviously, the use of fossil fuels involves many different stages and each stage has a variety of alternative approaches.</a:t>
            </a:r>
          </a:p>
        </p:txBody>
      </p:sp>
      <p:sp>
        <p:nvSpPr>
          <p:cNvPr id="8" name="Rectangle 6"/>
          <p:cNvSpPr>
            <a:spLocks noChangeArrowheads="1"/>
          </p:cNvSpPr>
          <p:nvPr/>
        </p:nvSpPr>
        <p:spPr bwMode="auto">
          <a:xfrm>
            <a:off x="381000" y="381000"/>
            <a:ext cx="6438900" cy="400110"/>
          </a:xfrm>
          <a:prstGeom prst="rect">
            <a:avLst/>
          </a:prstGeom>
          <a:noFill/>
          <a:ln w="9525">
            <a:noFill/>
            <a:miter lim="800000"/>
            <a:headEnd/>
            <a:tailEnd/>
          </a:ln>
        </p:spPr>
        <p:txBody>
          <a:bodyPr>
            <a:spAutoFit/>
          </a:bodyPr>
          <a:lstStyle/>
          <a:p>
            <a:r>
              <a:rPr lang="en-AU" sz="2000" b="1" dirty="0" smtClean="0"/>
              <a:t>ECEG-4251, Generation Planning </a:t>
            </a:r>
            <a:endParaRPr lang="en-US" sz="2000" b="1" dirty="0">
              <a:latin typeface="Kokila"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flipV="1">
            <a:off x="304800" y="762000"/>
            <a:ext cx="8686800" cy="76200"/>
          </a:xfrm>
          <a:prstGeom prst="line">
            <a:avLst/>
          </a:prstGeom>
        </p:spPr>
        <p:style>
          <a:lnRef idx="3">
            <a:schemeClr val="accent1"/>
          </a:lnRef>
          <a:fillRef idx="0">
            <a:schemeClr val="accent1"/>
          </a:fillRef>
          <a:effectRef idx="2">
            <a:schemeClr val="accent1"/>
          </a:effectRef>
          <a:fontRef idx="minor">
            <a:schemeClr val="tx1"/>
          </a:fontRef>
        </p:style>
      </p:cxnSp>
      <p:sp>
        <p:nvSpPr>
          <p:cNvPr id="3" name="Title 1"/>
          <p:cNvSpPr txBox="1">
            <a:spLocks/>
          </p:cNvSpPr>
          <p:nvPr/>
        </p:nvSpPr>
        <p:spPr>
          <a:xfrm>
            <a:off x="498475" y="1095375"/>
            <a:ext cx="8271619" cy="338138"/>
          </a:xfrm>
          <a:prstGeom prst="rect">
            <a:avLst/>
          </a:prstGeom>
        </p:spPr>
        <p:txBody>
          <a:bodyPr vert="horz" lIns="91440" tIns="45720" rIns="91440" bIns="45720" rtlCol="0" anchor="ctr">
            <a:normAutofit fontScale="40000" lnSpcReduction="20000"/>
          </a:bodyPr>
          <a:lstStyle/>
          <a:p>
            <a:pPr marL="0" marR="0" lvl="0" indent="0" algn="just" defTabSz="914400" rtl="0" eaLnBrk="1" fontAlgn="auto" latinLnBrk="0" hangingPunct="1">
              <a:lnSpc>
                <a:spcPct val="100000"/>
              </a:lnSpc>
              <a:spcBef>
                <a:spcPct val="0"/>
              </a:spcBef>
              <a:spcAft>
                <a:spcPts val="0"/>
              </a:spcAft>
              <a:buClrTx/>
              <a:buSzTx/>
              <a:buFontTx/>
              <a:buNone/>
              <a:tabLst/>
              <a:defRPr/>
            </a:pPr>
            <a:r>
              <a:rPr kumimoji="0" lang="en-AU" sz="4400" b="1" i="0" u="none" strike="noStrike" kern="1200" cap="none" spc="0" normalizeH="0" baseline="0" noProof="0" dirty="0" smtClean="0">
                <a:ln>
                  <a:noFill/>
                </a:ln>
                <a:effectLst/>
                <a:uLnTx/>
                <a:uFillTx/>
                <a:latin typeface="+mj-lt"/>
                <a:ea typeface="+mj-ea"/>
                <a:cs typeface="+mj-cs"/>
              </a:rPr>
              <a:t>2. Renewable Energy Resource</a:t>
            </a:r>
            <a:endParaRPr kumimoji="0" lang="en-AU" sz="4400" b="0" i="0" u="none" strike="noStrike" kern="1200" cap="none" spc="0" normalizeH="0" baseline="0" noProof="0" dirty="0">
              <a:ln>
                <a:noFill/>
              </a:ln>
              <a:effectLst/>
              <a:uLnTx/>
              <a:uFillTx/>
              <a:latin typeface="+mj-lt"/>
              <a:ea typeface="+mj-ea"/>
              <a:cs typeface="+mj-cs"/>
            </a:endParaRPr>
          </a:p>
        </p:txBody>
      </p:sp>
      <p:sp>
        <p:nvSpPr>
          <p:cNvPr id="5" name="Rectangle 1"/>
          <p:cNvSpPr>
            <a:spLocks noChangeArrowheads="1"/>
          </p:cNvSpPr>
          <p:nvPr/>
        </p:nvSpPr>
        <p:spPr bwMode="ltGray">
          <a:xfrm>
            <a:off x="412751" y="1600200"/>
            <a:ext cx="8268500" cy="1323975"/>
          </a:xfrm>
          <a:prstGeom prst="rect">
            <a:avLst/>
          </a:prstGeom>
          <a:noFill/>
          <a:ln w="9525">
            <a:noFill/>
            <a:miter lim="800000"/>
            <a:headEnd/>
            <a:tailEnd/>
          </a:ln>
        </p:spPr>
        <p:txBody>
          <a:bodyPr wrap="square" anchor="ctr">
            <a:spAutoFit/>
          </a:bodyPr>
          <a:lstStyle/>
          <a:p>
            <a:pPr algn="just" eaLnBrk="0" hangingPunct="0"/>
            <a:r>
              <a:rPr lang="en-AU" sz="2000">
                <a:latin typeface="Calibri" pitchFamily="34" charset="0"/>
                <a:ea typeface="Calibri" pitchFamily="34" charset="0"/>
                <a:cs typeface="Times New Roman" pitchFamily="18" charset="0"/>
              </a:rPr>
              <a:t>Renewable resources are an important part of the energy supply available to a country and must therefore be considered as part of the resource base. However, these resources cannot be characterized in the same way as fossil fuels.</a:t>
            </a:r>
            <a:endParaRPr lang="en-AU" sz="2000">
              <a:ea typeface="Calibri" pitchFamily="34" charset="0"/>
              <a:cs typeface="Times New Roman" pitchFamily="18" charset="0"/>
            </a:endParaRPr>
          </a:p>
        </p:txBody>
      </p:sp>
      <p:sp>
        <p:nvSpPr>
          <p:cNvPr id="6" name="Rectangle 4"/>
          <p:cNvSpPr>
            <a:spLocks noChangeArrowheads="1"/>
          </p:cNvSpPr>
          <p:nvPr/>
        </p:nvSpPr>
        <p:spPr bwMode="auto">
          <a:xfrm>
            <a:off x="349250" y="3124200"/>
            <a:ext cx="8489950" cy="1323975"/>
          </a:xfrm>
          <a:prstGeom prst="rect">
            <a:avLst/>
          </a:prstGeom>
          <a:noFill/>
          <a:ln w="9525">
            <a:noFill/>
            <a:miter lim="800000"/>
            <a:headEnd/>
            <a:tailEnd/>
          </a:ln>
        </p:spPr>
        <p:txBody>
          <a:bodyPr wrap="square">
            <a:spAutoFit/>
          </a:bodyPr>
          <a:lstStyle/>
          <a:p>
            <a:pPr algn="just"/>
            <a:r>
              <a:rPr lang="en-AU" sz="2000" dirty="0"/>
              <a:t>The definitions of the different types of 'reserves' do not make sense for renewable. In some cases, for example solar and wind, the concept of a reserve base has no real meaning. Each renewable resource must be treated somewhat differently and characterized separately for planning purposes.</a:t>
            </a:r>
          </a:p>
        </p:txBody>
      </p:sp>
      <p:sp>
        <p:nvSpPr>
          <p:cNvPr id="7" name="Rectangle 5"/>
          <p:cNvSpPr>
            <a:spLocks noChangeArrowheads="1"/>
          </p:cNvSpPr>
          <p:nvPr/>
        </p:nvSpPr>
        <p:spPr bwMode="auto">
          <a:xfrm>
            <a:off x="425450" y="4618038"/>
            <a:ext cx="8337550" cy="1322387"/>
          </a:xfrm>
          <a:prstGeom prst="rect">
            <a:avLst/>
          </a:prstGeom>
          <a:noFill/>
          <a:ln w="9525">
            <a:noFill/>
            <a:miter lim="800000"/>
            <a:headEnd/>
            <a:tailEnd/>
          </a:ln>
        </p:spPr>
        <p:txBody>
          <a:bodyPr wrap="square">
            <a:spAutoFit/>
          </a:bodyPr>
          <a:lstStyle/>
          <a:p>
            <a:pPr algn="just"/>
            <a:r>
              <a:rPr lang="en-AU" sz="2000" dirty="0"/>
              <a:t>Note that in almost all cases it is necessary to make some assumptions about the performance of the technology used to extract usable energy in order to arrive at an estimate of the resource base. This is quite different from the process used for fossil fuels.</a:t>
            </a:r>
          </a:p>
        </p:txBody>
      </p:sp>
      <p:sp>
        <p:nvSpPr>
          <p:cNvPr id="9" name="Rectangle 6"/>
          <p:cNvSpPr>
            <a:spLocks noChangeArrowheads="1"/>
          </p:cNvSpPr>
          <p:nvPr/>
        </p:nvSpPr>
        <p:spPr bwMode="auto">
          <a:xfrm>
            <a:off x="381000" y="381000"/>
            <a:ext cx="6438900" cy="400110"/>
          </a:xfrm>
          <a:prstGeom prst="rect">
            <a:avLst/>
          </a:prstGeom>
          <a:noFill/>
          <a:ln w="9525">
            <a:noFill/>
            <a:miter lim="800000"/>
            <a:headEnd/>
            <a:tailEnd/>
          </a:ln>
        </p:spPr>
        <p:txBody>
          <a:bodyPr>
            <a:spAutoFit/>
          </a:bodyPr>
          <a:lstStyle/>
          <a:p>
            <a:r>
              <a:rPr lang="en-AU" sz="2000" b="1" dirty="0" smtClean="0"/>
              <a:t>ECEG-4251, Generation Planning </a:t>
            </a:r>
            <a:endParaRPr lang="en-US" sz="2000" b="1" dirty="0">
              <a:latin typeface="Kokila"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flipV="1">
            <a:off x="304800" y="762000"/>
            <a:ext cx="8686800" cy="76200"/>
          </a:xfrm>
          <a:prstGeom prst="line">
            <a:avLst/>
          </a:prstGeom>
        </p:spPr>
        <p:style>
          <a:lnRef idx="3">
            <a:schemeClr val="accent1"/>
          </a:lnRef>
          <a:fillRef idx="0">
            <a:schemeClr val="accent1"/>
          </a:fillRef>
          <a:effectRef idx="2">
            <a:schemeClr val="accent1"/>
          </a:effectRef>
          <a:fontRef idx="minor">
            <a:schemeClr val="tx1"/>
          </a:fontRef>
        </p:style>
      </p:cxnSp>
      <p:sp>
        <p:nvSpPr>
          <p:cNvPr id="3" name="Rectangle 3"/>
          <p:cNvSpPr>
            <a:spLocks noChangeArrowheads="1"/>
          </p:cNvSpPr>
          <p:nvPr/>
        </p:nvSpPr>
        <p:spPr bwMode="auto">
          <a:xfrm>
            <a:off x="287337" y="1219200"/>
            <a:ext cx="8704263" cy="1631950"/>
          </a:xfrm>
          <a:prstGeom prst="rect">
            <a:avLst/>
          </a:prstGeom>
          <a:noFill/>
          <a:ln w="9525">
            <a:noFill/>
            <a:miter lim="800000"/>
            <a:headEnd/>
            <a:tailEnd/>
          </a:ln>
        </p:spPr>
        <p:txBody>
          <a:bodyPr>
            <a:spAutoFit/>
          </a:bodyPr>
          <a:lstStyle/>
          <a:p>
            <a:pPr algn="just"/>
            <a:r>
              <a:rPr lang="en-AU" sz="2000" dirty="0"/>
              <a:t>Another factor complicating the analysis of renewable resources is that many systems are not large centralized facilities that can be analysed by traditional project analysis techniques. Rather, there are many small decentralized systems (solar water heaters, small wind electric generators, biogas plants, mini-hydro plants, etc.) which must be analysed in a different manner. </a:t>
            </a:r>
          </a:p>
        </p:txBody>
      </p:sp>
      <p:sp>
        <p:nvSpPr>
          <p:cNvPr id="5" name="Rectangle 4"/>
          <p:cNvSpPr>
            <a:spLocks noChangeArrowheads="1"/>
          </p:cNvSpPr>
          <p:nvPr/>
        </p:nvSpPr>
        <p:spPr bwMode="auto">
          <a:xfrm>
            <a:off x="304800" y="2921000"/>
            <a:ext cx="8445500" cy="1014412"/>
          </a:xfrm>
          <a:prstGeom prst="rect">
            <a:avLst/>
          </a:prstGeom>
          <a:noFill/>
          <a:ln w="9525">
            <a:noFill/>
            <a:miter lim="800000"/>
            <a:headEnd/>
            <a:tailEnd/>
          </a:ln>
        </p:spPr>
        <p:txBody>
          <a:bodyPr>
            <a:spAutoFit/>
          </a:bodyPr>
          <a:lstStyle/>
          <a:p>
            <a:pPr algn="just"/>
            <a:r>
              <a:rPr lang="en-AU" sz="2000"/>
              <a:t>The user chooses the renewable system or the conventional system on the basis of his perception of the delivered cost of energy (including investment cost, fuel cost, operating costs, reliability, convenience, etc.).</a:t>
            </a:r>
          </a:p>
        </p:txBody>
      </p:sp>
      <p:sp>
        <p:nvSpPr>
          <p:cNvPr id="6" name="Rectangle 5"/>
          <p:cNvSpPr>
            <a:spLocks noChangeArrowheads="1"/>
          </p:cNvSpPr>
          <p:nvPr/>
        </p:nvSpPr>
        <p:spPr bwMode="auto">
          <a:xfrm>
            <a:off x="295275" y="4090987"/>
            <a:ext cx="8467725" cy="1630363"/>
          </a:xfrm>
          <a:prstGeom prst="rect">
            <a:avLst/>
          </a:prstGeom>
          <a:noFill/>
          <a:ln w="9525">
            <a:noFill/>
            <a:miter lim="800000"/>
            <a:headEnd/>
            <a:tailEnd/>
          </a:ln>
        </p:spPr>
        <p:txBody>
          <a:bodyPr>
            <a:spAutoFit/>
          </a:bodyPr>
          <a:lstStyle/>
          <a:p>
            <a:pPr algn="just"/>
            <a:r>
              <a:rPr lang="en-AU" sz="2000" dirty="0"/>
              <a:t>Whatever analytical methodology is employed to construct future supply/ demand balances, the usefulness of the approach to planning efforts is apparent when alternative conditions are evaluated. This is where the planner can gain insight into the potential effects of different strategies and policies on the development of the energy sector. </a:t>
            </a:r>
          </a:p>
        </p:txBody>
      </p:sp>
      <p:sp>
        <p:nvSpPr>
          <p:cNvPr id="8" name="Rectangle 6"/>
          <p:cNvSpPr>
            <a:spLocks noChangeArrowheads="1"/>
          </p:cNvSpPr>
          <p:nvPr/>
        </p:nvSpPr>
        <p:spPr bwMode="auto">
          <a:xfrm>
            <a:off x="381000" y="381000"/>
            <a:ext cx="6438900" cy="400110"/>
          </a:xfrm>
          <a:prstGeom prst="rect">
            <a:avLst/>
          </a:prstGeom>
          <a:noFill/>
          <a:ln w="9525">
            <a:noFill/>
            <a:miter lim="800000"/>
            <a:headEnd/>
            <a:tailEnd/>
          </a:ln>
        </p:spPr>
        <p:txBody>
          <a:bodyPr>
            <a:spAutoFit/>
          </a:bodyPr>
          <a:lstStyle/>
          <a:p>
            <a:r>
              <a:rPr lang="en-AU" sz="2000" b="1" dirty="0" smtClean="0"/>
              <a:t>ECEG-4251, Generation Planning </a:t>
            </a:r>
            <a:endParaRPr lang="en-US" sz="2000" b="1" dirty="0">
              <a:latin typeface="Kokila"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flipV="1">
            <a:off x="304800" y="762000"/>
            <a:ext cx="8686800" cy="76200"/>
          </a:xfrm>
          <a:prstGeom prst="line">
            <a:avLst/>
          </a:prstGeom>
        </p:spPr>
        <p:style>
          <a:lnRef idx="3">
            <a:schemeClr val="accent1"/>
          </a:lnRef>
          <a:fillRef idx="0">
            <a:schemeClr val="accent1"/>
          </a:fillRef>
          <a:effectRef idx="2">
            <a:schemeClr val="accent1"/>
          </a:effectRef>
          <a:fontRef idx="minor">
            <a:schemeClr val="tx1"/>
          </a:fontRef>
        </p:style>
      </p:cxnSp>
      <p:pic>
        <p:nvPicPr>
          <p:cNvPr id="3" name="Picture 4" descr="E:\Users\Administrator\Local Settings\Temporary Internet Files\Content.Word\New Picture.png"/>
          <p:cNvPicPr>
            <a:picLocks noChangeAspect="1" noChangeArrowheads="1"/>
          </p:cNvPicPr>
          <p:nvPr/>
        </p:nvPicPr>
        <p:blipFill>
          <a:blip r:embed="rId2"/>
          <a:srcRect/>
          <a:stretch>
            <a:fillRect/>
          </a:stretch>
        </p:blipFill>
        <p:spPr bwMode="auto">
          <a:xfrm>
            <a:off x="2589212" y="914400"/>
            <a:ext cx="6554788" cy="5943600"/>
          </a:xfrm>
          <a:prstGeom prst="rect">
            <a:avLst/>
          </a:prstGeom>
          <a:noFill/>
          <a:ln w="9525">
            <a:noFill/>
            <a:miter lim="800000"/>
            <a:headEnd/>
            <a:tailEnd/>
          </a:ln>
        </p:spPr>
      </p:pic>
      <p:sp>
        <p:nvSpPr>
          <p:cNvPr id="5" name="Rectangle 5"/>
          <p:cNvSpPr>
            <a:spLocks noChangeArrowheads="1"/>
          </p:cNvSpPr>
          <p:nvPr/>
        </p:nvSpPr>
        <p:spPr bwMode="auto">
          <a:xfrm>
            <a:off x="152400" y="1371600"/>
            <a:ext cx="2436812" cy="3170099"/>
          </a:xfrm>
          <a:prstGeom prst="rect">
            <a:avLst/>
          </a:prstGeom>
          <a:noFill/>
          <a:ln w="9525">
            <a:noFill/>
            <a:miter lim="800000"/>
            <a:headEnd/>
            <a:tailEnd/>
          </a:ln>
        </p:spPr>
        <p:txBody>
          <a:bodyPr wrap="square">
            <a:spAutoFit/>
          </a:bodyPr>
          <a:lstStyle/>
          <a:p>
            <a:r>
              <a:rPr lang="en-AU" sz="2000" dirty="0"/>
              <a:t>The different methods of renewable and non-renewable generation systems with the corresponding types of fuel energy resources are indicated </a:t>
            </a:r>
            <a:r>
              <a:rPr lang="en-AU" sz="2000" dirty="0" smtClean="0"/>
              <a:t>here.</a:t>
            </a:r>
            <a:endParaRPr lang="en-AU" sz="2000" dirty="0"/>
          </a:p>
        </p:txBody>
      </p:sp>
      <p:sp>
        <p:nvSpPr>
          <p:cNvPr id="8" name="Rectangle 6"/>
          <p:cNvSpPr>
            <a:spLocks noChangeArrowheads="1"/>
          </p:cNvSpPr>
          <p:nvPr/>
        </p:nvSpPr>
        <p:spPr bwMode="auto">
          <a:xfrm>
            <a:off x="381000" y="381000"/>
            <a:ext cx="6438900" cy="400110"/>
          </a:xfrm>
          <a:prstGeom prst="rect">
            <a:avLst/>
          </a:prstGeom>
          <a:noFill/>
          <a:ln w="9525">
            <a:noFill/>
            <a:miter lim="800000"/>
            <a:headEnd/>
            <a:tailEnd/>
          </a:ln>
        </p:spPr>
        <p:txBody>
          <a:bodyPr>
            <a:spAutoFit/>
          </a:bodyPr>
          <a:lstStyle/>
          <a:p>
            <a:r>
              <a:rPr lang="en-AU" sz="2000" b="1" dirty="0" smtClean="0"/>
              <a:t>ECEG-4251, Generation Planning </a:t>
            </a:r>
            <a:endParaRPr lang="en-US" sz="2000" b="1" dirty="0">
              <a:latin typeface="Kokila"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flipV="1">
            <a:off x="304800" y="762000"/>
            <a:ext cx="8686800" cy="76200"/>
          </a:xfrm>
          <a:prstGeom prst="line">
            <a:avLst/>
          </a:prstGeom>
        </p:spPr>
        <p:style>
          <a:lnRef idx="3">
            <a:schemeClr val="accent1"/>
          </a:lnRef>
          <a:fillRef idx="0">
            <a:schemeClr val="accent1"/>
          </a:fillRef>
          <a:effectRef idx="2">
            <a:schemeClr val="accent1"/>
          </a:effectRef>
          <a:fontRef idx="minor">
            <a:schemeClr val="tx1"/>
          </a:fontRef>
        </p:style>
      </p:cxnSp>
      <p:pic>
        <p:nvPicPr>
          <p:cNvPr id="3" name="Picture 4" descr="E:\Users\Administrator\Local Settings\Temporary Internet Files\Content.Word\New Picture (2).png"/>
          <p:cNvPicPr>
            <a:picLocks noChangeAspect="1" noChangeArrowheads="1"/>
          </p:cNvPicPr>
          <p:nvPr/>
        </p:nvPicPr>
        <p:blipFill>
          <a:blip r:embed="rId2"/>
          <a:srcRect/>
          <a:stretch>
            <a:fillRect/>
          </a:stretch>
        </p:blipFill>
        <p:spPr bwMode="auto">
          <a:xfrm>
            <a:off x="914400" y="1371601"/>
            <a:ext cx="7620000" cy="4405233"/>
          </a:xfrm>
          <a:prstGeom prst="rect">
            <a:avLst/>
          </a:prstGeom>
          <a:noFill/>
          <a:ln w="9525">
            <a:noFill/>
            <a:miter lim="800000"/>
            <a:headEnd/>
            <a:tailEnd/>
          </a:ln>
        </p:spPr>
      </p:pic>
      <p:pic>
        <p:nvPicPr>
          <p:cNvPr id="5" name="Picture 5"/>
          <p:cNvPicPr>
            <a:picLocks noChangeAspect="1" noChangeArrowheads="1"/>
          </p:cNvPicPr>
          <p:nvPr/>
        </p:nvPicPr>
        <p:blipFill>
          <a:blip r:embed="rId3"/>
          <a:srcRect/>
          <a:stretch>
            <a:fillRect/>
          </a:stretch>
        </p:blipFill>
        <p:spPr bwMode="auto">
          <a:xfrm>
            <a:off x="941388" y="5727976"/>
            <a:ext cx="7821612" cy="977624"/>
          </a:xfrm>
          <a:prstGeom prst="rect">
            <a:avLst/>
          </a:prstGeom>
          <a:noFill/>
          <a:ln w="9525">
            <a:noFill/>
            <a:miter lim="800000"/>
            <a:headEnd/>
            <a:tailEnd/>
          </a:ln>
        </p:spPr>
      </p:pic>
      <p:sp>
        <p:nvSpPr>
          <p:cNvPr id="7" name="Rectangle 6"/>
          <p:cNvSpPr>
            <a:spLocks noChangeArrowheads="1"/>
          </p:cNvSpPr>
          <p:nvPr/>
        </p:nvSpPr>
        <p:spPr bwMode="auto">
          <a:xfrm>
            <a:off x="381000" y="381000"/>
            <a:ext cx="6438900" cy="400110"/>
          </a:xfrm>
          <a:prstGeom prst="rect">
            <a:avLst/>
          </a:prstGeom>
          <a:noFill/>
          <a:ln w="9525">
            <a:noFill/>
            <a:miter lim="800000"/>
            <a:headEnd/>
            <a:tailEnd/>
          </a:ln>
        </p:spPr>
        <p:txBody>
          <a:bodyPr>
            <a:spAutoFit/>
          </a:bodyPr>
          <a:lstStyle/>
          <a:p>
            <a:r>
              <a:rPr lang="en-AU" sz="2000" b="1" dirty="0" smtClean="0"/>
              <a:t>ECEG-4251, Generation Planning </a:t>
            </a:r>
            <a:endParaRPr lang="en-US" sz="2000" b="1" dirty="0">
              <a:latin typeface="Kokila" pitchFamily="34" charset="0"/>
            </a:endParaRPr>
          </a:p>
        </p:txBody>
      </p:sp>
      <p:sp>
        <p:nvSpPr>
          <p:cNvPr id="8" name="Title 1"/>
          <p:cNvSpPr txBox="1">
            <a:spLocks/>
          </p:cNvSpPr>
          <p:nvPr/>
        </p:nvSpPr>
        <p:spPr>
          <a:xfrm>
            <a:off x="838200" y="914400"/>
            <a:ext cx="8420100" cy="336550"/>
          </a:xfrm>
          <a:prstGeom prst="rect">
            <a:avLst/>
          </a:prstGeom>
        </p:spPr>
        <p:txBody>
          <a:bodyPr vert="horz" lIns="91440" tIns="45720" rIns="91440" bIns="45720" rtlCol="0" anchor="ctr">
            <a:normAutofit fontScale="40000" lnSpcReduction="20000"/>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AU" sz="4400" b="1" i="1" u="none" strike="noStrike" kern="1200" cap="none" spc="0" normalizeH="0" baseline="0" noProof="0" smtClean="0">
                <a:ln>
                  <a:noFill/>
                </a:ln>
                <a:solidFill>
                  <a:schemeClr val="tx1"/>
                </a:solidFill>
                <a:effectLst/>
                <a:uLnTx/>
                <a:uFillTx/>
                <a:latin typeface="+mj-lt"/>
                <a:ea typeface="+mj-ea"/>
                <a:cs typeface="+mj-cs"/>
              </a:rPr>
              <a:t>Evaluation of Alternative Scenarios during supply modelling </a:t>
            </a:r>
            <a:endParaRPr kumimoji="0" lang="en-AU" sz="4400" b="1" i="1"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flipV="1">
            <a:off x="304800" y="762000"/>
            <a:ext cx="8686800" cy="76200"/>
          </a:xfrm>
          <a:prstGeom prst="line">
            <a:avLst/>
          </a:prstGeom>
        </p:spPr>
        <p:style>
          <a:lnRef idx="3">
            <a:schemeClr val="accent1"/>
          </a:lnRef>
          <a:fillRef idx="0">
            <a:schemeClr val="accent1"/>
          </a:fillRef>
          <a:effectRef idx="2">
            <a:schemeClr val="accent1"/>
          </a:effectRef>
          <a:fontRef idx="minor">
            <a:schemeClr val="tx1"/>
          </a:fontRef>
        </p:style>
      </p:cxnSp>
      <p:sp>
        <p:nvSpPr>
          <p:cNvPr id="5" name="Rectangle 6"/>
          <p:cNvSpPr>
            <a:spLocks noChangeArrowheads="1"/>
          </p:cNvSpPr>
          <p:nvPr/>
        </p:nvSpPr>
        <p:spPr bwMode="auto">
          <a:xfrm>
            <a:off x="381000" y="381000"/>
            <a:ext cx="6438900" cy="400110"/>
          </a:xfrm>
          <a:prstGeom prst="rect">
            <a:avLst/>
          </a:prstGeom>
          <a:noFill/>
          <a:ln w="9525">
            <a:noFill/>
            <a:miter lim="800000"/>
            <a:headEnd/>
            <a:tailEnd/>
          </a:ln>
        </p:spPr>
        <p:txBody>
          <a:bodyPr>
            <a:spAutoFit/>
          </a:bodyPr>
          <a:lstStyle/>
          <a:p>
            <a:r>
              <a:rPr lang="en-AU" sz="2000" b="1" dirty="0" smtClean="0"/>
              <a:t>ECEG-4251, Generation Planning </a:t>
            </a:r>
            <a:endParaRPr lang="en-US" sz="2000" b="1" dirty="0">
              <a:latin typeface="Kokila" pitchFamily="34" charset="0"/>
            </a:endParaRPr>
          </a:p>
        </p:txBody>
      </p:sp>
      <p:sp>
        <p:nvSpPr>
          <p:cNvPr id="6" name="Title 1"/>
          <p:cNvSpPr txBox="1">
            <a:spLocks/>
          </p:cNvSpPr>
          <p:nvPr/>
        </p:nvSpPr>
        <p:spPr>
          <a:xfrm>
            <a:off x="452776" y="990600"/>
            <a:ext cx="7942263" cy="347663"/>
          </a:xfrm>
          <a:prstGeom prst="rect">
            <a:avLst/>
          </a:prstGeom>
        </p:spPr>
        <p:txBody>
          <a:bodyPr vert="horz" lIns="91440" tIns="45720" rIns="91440" bIns="45720" rtlCol="0" anchor="ctr">
            <a:noAutofit/>
          </a:bodyPr>
          <a:lstStyle/>
          <a:p>
            <a:pPr marL="0" marR="0" lvl="1" indent="0" algn="ctr" defTabSz="914400" eaLnBrk="1" fontAlgn="auto" latinLnBrk="0" hangingPunct="1">
              <a:lnSpc>
                <a:spcPct val="100000"/>
              </a:lnSpc>
              <a:spcBef>
                <a:spcPts val="0"/>
              </a:spcBef>
              <a:spcAft>
                <a:spcPts val="0"/>
              </a:spcAft>
              <a:buClrTx/>
              <a:buSzTx/>
              <a:buFontTx/>
              <a:buNone/>
              <a:tabLst/>
              <a:defRPr/>
            </a:pPr>
            <a:r>
              <a:rPr kumimoji="0" lang="en-AU" sz="2000" b="1" i="0" u="none" strike="noStrike" kern="0" cap="none" spc="0" normalizeH="0" baseline="0" noProof="0" dirty="0" smtClean="0">
                <a:ln>
                  <a:noFill/>
                </a:ln>
                <a:effectLst/>
                <a:uLnTx/>
                <a:uFillTx/>
              </a:rPr>
              <a:t>Methods of Energy Conversion Technologies</a:t>
            </a:r>
            <a:r>
              <a:rPr kumimoji="0" lang="en-AU" sz="2000" b="0" i="0" u="none" strike="noStrike" kern="0" cap="none" spc="0" normalizeH="0" baseline="0" noProof="0" dirty="0" smtClean="0">
                <a:ln>
                  <a:noFill/>
                </a:ln>
                <a:effectLst/>
                <a:uLnTx/>
                <a:uFillTx/>
              </a:rPr>
              <a:t/>
            </a:r>
            <a:br>
              <a:rPr kumimoji="0" lang="en-AU" sz="2000" b="0" i="0" u="none" strike="noStrike" kern="0" cap="none" spc="0" normalizeH="0" baseline="0" noProof="0" dirty="0" smtClean="0">
                <a:ln>
                  <a:noFill/>
                </a:ln>
                <a:effectLst/>
                <a:uLnTx/>
                <a:uFillTx/>
              </a:rPr>
            </a:br>
            <a:endParaRPr kumimoji="0" lang="en-AU" sz="2000" b="0" i="0" u="none" strike="noStrike" kern="0" cap="none" spc="0" normalizeH="0" baseline="0" noProof="0" dirty="0">
              <a:ln>
                <a:noFill/>
              </a:ln>
              <a:effectLst/>
              <a:uLnTx/>
              <a:uFillTx/>
            </a:endParaRPr>
          </a:p>
        </p:txBody>
      </p:sp>
      <p:sp>
        <p:nvSpPr>
          <p:cNvPr id="7" name="Rectangle 3"/>
          <p:cNvSpPr>
            <a:spLocks noChangeArrowheads="1"/>
          </p:cNvSpPr>
          <p:nvPr/>
        </p:nvSpPr>
        <p:spPr bwMode="auto">
          <a:xfrm>
            <a:off x="260350" y="1524000"/>
            <a:ext cx="8642350" cy="2246313"/>
          </a:xfrm>
          <a:prstGeom prst="rect">
            <a:avLst/>
          </a:prstGeom>
          <a:noFill/>
          <a:ln w="9525">
            <a:noFill/>
            <a:miter lim="800000"/>
            <a:headEnd/>
            <a:tailEnd/>
          </a:ln>
        </p:spPr>
        <p:txBody>
          <a:bodyPr>
            <a:spAutoFit/>
          </a:bodyPr>
          <a:lstStyle/>
          <a:p>
            <a:pPr algn="just"/>
            <a:r>
              <a:rPr lang="en-AU" sz="2000" dirty="0"/>
              <a:t>Various technologies are currently available as candidates for expanding electrical generating systems. Each has a unique set of characteristics that must be considered from a system viewpoint to determine the mix of future additions that provides the best outcome for the stated objectives for expansion. In addition to existing technologies, long-term studies of generation expansion must consider whether advanced technologies will become available and, if so, what their costs and characteristics will be.</a:t>
            </a:r>
          </a:p>
        </p:txBody>
      </p:sp>
      <p:sp>
        <p:nvSpPr>
          <p:cNvPr id="8" name="Rectangle 4"/>
          <p:cNvSpPr>
            <a:spLocks noChangeArrowheads="1"/>
          </p:cNvSpPr>
          <p:nvPr/>
        </p:nvSpPr>
        <p:spPr bwMode="auto">
          <a:xfrm>
            <a:off x="285750" y="3916363"/>
            <a:ext cx="8629650" cy="708025"/>
          </a:xfrm>
          <a:prstGeom prst="rect">
            <a:avLst/>
          </a:prstGeom>
          <a:noFill/>
          <a:ln w="9525">
            <a:noFill/>
            <a:miter lim="800000"/>
            <a:headEnd/>
            <a:tailEnd/>
          </a:ln>
        </p:spPr>
        <p:txBody>
          <a:bodyPr wrap="square">
            <a:spAutoFit/>
          </a:bodyPr>
          <a:lstStyle/>
          <a:p>
            <a:pPr algn="just"/>
            <a:r>
              <a:rPr lang="en-AU" sz="2000" dirty="0"/>
              <a:t>Power generation technologies may be classified into existing major options and potential future options</a:t>
            </a:r>
          </a:p>
        </p:txBody>
      </p:sp>
      <p:sp>
        <p:nvSpPr>
          <p:cNvPr id="9" name="Rectangle 5"/>
          <p:cNvSpPr>
            <a:spLocks noChangeArrowheads="1"/>
          </p:cNvSpPr>
          <p:nvPr/>
        </p:nvSpPr>
        <p:spPr bwMode="auto">
          <a:xfrm>
            <a:off x="285750" y="4679950"/>
            <a:ext cx="8705850" cy="1630363"/>
          </a:xfrm>
          <a:prstGeom prst="rect">
            <a:avLst/>
          </a:prstGeom>
          <a:noFill/>
          <a:ln w="9525">
            <a:noFill/>
            <a:miter lim="800000"/>
            <a:headEnd/>
            <a:tailEnd/>
          </a:ln>
        </p:spPr>
        <p:txBody>
          <a:bodyPr>
            <a:spAutoFit/>
          </a:bodyPr>
          <a:lstStyle/>
          <a:p>
            <a:pPr algn="just"/>
            <a:r>
              <a:rPr lang="en-AU" sz="2000" dirty="0"/>
              <a:t>Advanced versions of each technology are also being developed, such as breeder reactors, fluidized-bed combustion of coal, more efficient combustion turbines, and combined cycle based on coal gasification coupled with various combinations of steam turbines, fuel cells, combustion turbines and magneto-hydrodynamic generators.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flipV="1">
            <a:off x="304800" y="762000"/>
            <a:ext cx="8686800" cy="76200"/>
          </a:xfrm>
          <a:prstGeom prst="line">
            <a:avLst/>
          </a:prstGeom>
        </p:spPr>
        <p:style>
          <a:lnRef idx="3">
            <a:schemeClr val="accent1"/>
          </a:lnRef>
          <a:fillRef idx="0">
            <a:schemeClr val="accent1"/>
          </a:fillRef>
          <a:effectRef idx="2">
            <a:schemeClr val="accent1"/>
          </a:effectRef>
          <a:fontRef idx="minor">
            <a:schemeClr val="tx1"/>
          </a:fontRef>
        </p:style>
      </p:cxnSp>
      <p:sp>
        <p:nvSpPr>
          <p:cNvPr id="5" name="Rectangle 6"/>
          <p:cNvSpPr>
            <a:spLocks noChangeArrowheads="1"/>
          </p:cNvSpPr>
          <p:nvPr/>
        </p:nvSpPr>
        <p:spPr bwMode="auto">
          <a:xfrm>
            <a:off x="381000" y="381000"/>
            <a:ext cx="7772400" cy="400110"/>
          </a:xfrm>
          <a:prstGeom prst="rect">
            <a:avLst/>
          </a:prstGeom>
          <a:noFill/>
          <a:ln w="9525">
            <a:noFill/>
            <a:miter lim="800000"/>
            <a:headEnd/>
            <a:tailEnd/>
          </a:ln>
        </p:spPr>
        <p:txBody>
          <a:bodyPr wrap="square">
            <a:spAutoFit/>
          </a:bodyPr>
          <a:lstStyle/>
          <a:p>
            <a:r>
              <a:rPr lang="en-AU" sz="2000" b="1" dirty="0" smtClean="0"/>
              <a:t>ECEG-4251, Existing Energy Conversion Methods and Process </a:t>
            </a:r>
            <a:endParaRPr lang="en-US" sz="2000" b="1" dirty="0">
              <a:latin typeface="Kokila" pitchFamily="34" charset="0"/>
            </a:endParaRPr>
          </a:p>
        </p:txBody>
      </p:sp>
      <p:sp>
        <p:nvSpPr>
          <p:cNvPr id="6" name="Rectangle 1"/>
          <p:cNvSpPr>
            <a:spLocks noChangeArrowheads="1"/>
          </p:cNvSpPr>
          <p:nvPr/>
        </p:nvSpPr>
        <p:spPr bwMode="ltGray">
          <a:xfrm>
            <a:off x="384175" y="914400"/>
            <a:ext cx="8378825" cy="5801588"/>
          </a:xfrm>
          <a:prstGeom prst="rect">
            <a:avLst/>
          </a:prstGeom>
          <a:noFill/>
          <a:ln w="9525">
            <a:noFill/>
            <a:miter lim="800000"/>
            <a:headEnd/>
            <a:tailEnd/>
          </a:ln>
        </p:spPr>
        <p:txBody>
          <a:bodyPr anchor="ctr">
            <a:spAutoFit/>
          </a:bodyPr>
          <a:lstStyle/>
          <a:p>
            <a:pPr algn="just" eaLnBrk="0" hangingPunct="0"/>
            <a:r>
              <a:rPr lang="en-AU" sz="1900" dirty="0">
                <a:latin typeface="Calibri" pitchFamily="34" charset="0"/>
                <a:ea typeface="Calibri" pitchFamily="34" charset="0"/>
                <a:cs typeface="Times New Roman" pitchFamily="18" charset="0"/>
              </a:rPr>
              <a:t>Electrical power can be generated from several sources of energy as given below:</a:t>
            </a:r>
          </a:p>
          <a:p>
            <a:pPr algn="just" eaLnBrk="0" hangingPunct="0"/>
            <a:endParaRPr lang="en-AU" sz="1100" dirty="0">
              <a:ea typeface="Calibri" pitchFamily="34" charset="0"/>
              <a:cs typeface="Times New Roman" pitchFamily="18" charset="0"/>
            </a:endParaRPr>
          </a:p>
          <a:p>
            <a:pPr marL="514350" indent="-514350" algn="just" eaLnBrk="0" hangingPunct="0">
              <a:buFont typeface="+mj-lt"/>
              <a:buAutoNum type="alphaLcPeriod"/>
            </a:pPr>
            <a:r>
              <a:rPr lang="en-AU" sz="1900" dirty="0">
                <a:latin typeface="Calibri" pitchFamily="34" charset="0"/>
                <a:ea typeface="Calibri" pitchFamily="34" charset="0"/>
                <a:cs typeface="Times New Roman" pitchFamily="18" charset="0"/>
              </a:rPr>
              <a:t>By</a:t>
            </a:r>
            <a:r>
              <a:rPr lang="en-AU" sz="1900" b="1" i="1" dirty="0">
                <a:latin typeface="Calibri" pitchFamily="34" charset="0"/>
                <a:ea typeface="Calibri" pitchFamily="34" charset="0"/>
                <a:cs typeface="Times New Roman" pitchFamily="18" charset="0"/>
              </a:rPr>
              <a:t> Conversion of Chemical Energy</a:t>
            </a:r>
            <a:r>
              <a:rPr lang="en-AU" sz="1900" dirty="0">
                <a:latin typeface="Calibri" pitchFamily="34" charset="0"/>
                <a:ea typeface="Calibri" pitchFamily="34" charset="0"/>
                <a:cs typeface="Times New Roman" pitchFamily="18" charset="0"/>
              </a:rPr>
              <a:t> in Coal, oil, Peat, gas or other conventional fuels into heat by burning and then into mechanical energy by hot gas or steam rising and using it in a Gast or steam turbine respectively. The Gas turbine or steam turbine drives a generator which inturn produce electrical energy.</a:t>
            </a:r>
          </a:p>
          <a:p>
            <a:pPr marL="285750" indent="-285750" algn="just" eaLnBrk="0" hangingPunct="0">
              <a:buFont typeface="+mj-lt"/>
              <a:buAutoNum type="alphaLcPeriod"/>
            </a:pPr>
            <a:endParaRPr lang="en-AU" sz="800" dirty="0">
              <a:ea typeface="Calibri" pitchFamily="34" charset="0"/>
              <a:cs typeface="Times New Roman" pitchFamily="18" charset="0"/>
            </a:endParaRPr>
          </a:p>
          <a:p>
            <a:pPr marL="514350" indent="-514350" algn="just" eaLnBrk="0" hangingPunct="0">
              <a:buFont typeface="+mj-lt"/>
              <a:buAutoNum type="alphaLcPeriod"/>
            </a:pPr>
            <a:r>
              <a:rPr lang="en-AU" sz="1900" dirty="0">
                <a:latin typeface="Calibri" pitchFamily="34" charset="0"/>
                <a:ea typeface="Calibri" pitchFamily="34" charset="0"/>
                <a:cs typeface="Times New Roman" pitchFamily="18" charset="0"/>
              </a:rPr>
              <a:t>By </a:t>
            </a:r>
            <a:r>
              <a:rPr lang="en-AU" sz="1900" b="1" i="1" dirty="0">
                <a:latin typeface="Calibri" pitchFamily="34" charset="0"/>
                <a:ea typeface="Calibri" pitchFamily="34" charset="0"/>
                <a:cs typeface="Times New Roman" pitchFamily="18" charset="0"/>
              </a:rPr>
              <a:t>Conversion of Potential Energy </a:t>
            </a:r>
            <a:r>
              <a:rPr lang="en-AU" sz="1900" dirty="0">
                <a:latin typeface="Calibri" pitchFamily="34" charset="0"/>
                <a:ea typeface="Calibri" pitchFamily="34" charset="0"/>
                <a:cs typeface="Times New Roman" pitchFamily="18" charset="0"/>
              </a:rPr>
              <a:t>in water stored in elevated reservoirs to kinetic energy and then to mechanical and electrical energy using hydraulic turbines and generators.</a:t>
            </a:r>
            <a:endParaRPr lang="en-AU" sz="1900" dirty="0">
              <a:ea typeface="Calibri" pitchFamily="34" charset="0"/>
              <a:cs typeface="Times New Roman" pitchFamily="18" charset="0"/>
            </a:endParaRPr>
          </a:p>
          <a:p>
            <a:pPr marL="514350" indent="-514350" algn="just" eaLnBrk="0" hangingPunct="0">
              <a:buFont typeface="+mj-lt"/>
              <a:buAutoNum type="alphaLcPeriod"/>
            </a:pPr>
            <a:r>
              <a:rPr lang="en-AU" sz="1900" dirty="0">
                <a:latin typeface="Calibri" pitchFamily="34" charset="0"/>
                <a:ea typeface="Calibri" pitchFamily="34" charset="0"/>
                <a:cs typeface="Times New Roman" pitchFamily="18" charset="0"/>
              </a:rPr>
              <a:t>By </a:t>
            </a:r>
            <a:r>
              <a:rPr lang="en-AU" sz="1900" b="1" i="1" dirty="0">
                <a:latin typeface="Calibri" pitchFamily="34" charset="0"/>
                <a:ea typeface="Calibri" pitchFamily="34" charset="0"/>
                <a:cs typeface="Times New Roman" pitchFamily="18" charset="0"/>
              </a:rPr>
              <a:t>Conversion of Kinetic Energy </a:t>
            </a:r>
            <a:r>
              <a:rPr lang="en-AU" sz="1900" dirty="0">
                <a:latin typeface="Calibri" pitchFamily="34" charset="0"/>
                <a:ea typeface="Calibri" pitchFamily="34" charset="0"/>
                <a:cs typeface="Times New Roman" pitchFamily="18" charset="0"/>
              </a:rPr>
              <a:t>in wind using wind turbines and Generators</a:t>
            </a:r>
          </a:p>
          <a:p>
            <a:pPr marL="285750" indent="-285750" algn="just" eaLnBrk="0" hangingPunct="0">
              <a:buFont typeface="+mj-lt"/>
              <a:buAutoNum type="alphaLcPeriod"/>
            </a:pPr>
            <a:endParaRPr lang="en-AU" sz="400" dirty="0">
              <a:ea typeface="Calibri" pitchFamily="34" charset="0"/>
              <a:cs typeface="Times New Roman" pitchFamily="18" charset="0"/>
            </a:endParaRPr>
          </a:p>
          <a:p>
            <a:pPr marL="514350" indent="-514350" algn="just" eaLnBrk="0" hangingPunct="0">
              <a:buFont typeface="+mj-lt"/>
              <a:buAutoNum type="alphaLcPeriod"/>
            </a:pPr>
            <a:r>
              <a:rPr lang="en-AU" sz="1900" dirty="0">
                <a:latin typeface="Calibri" pitchFamily="34" charset="0"/>
                <a:ea typeface="Calibri" pitchFamily="34" charset="0"/>
                <a:cs typeface="Times New Roman" pitchFamily="18" charset="0"/>
              </a:rPr>
              <a:t>By </a:t>
            </a:r>
            <a:r>
              <a:rPr lang="en-AU" sz="1900" b="1" i="1" dirty="0">
                <a:latin typeface="Calibri" pitchFamily="34" charset="0"/>
                <a:ea typeface="Calibri" pitchFamily="34" charset="0"/>
                <a:cs typeface="Times New Roman" pitchFamily="18" charset="0"/>
              </a:rPr>
              <a:t>Conversion of Solar Energy </a:t>
            </a:r>
            <a:r>
              <a:rPr lang="en-AU" sz="1900" dirty="0">
                <a:latin typeface="Calibri" pitchFamily="34" charset="0"/>
                <a:ea typeface="Calibri" pitchFamily="34" charset="0"/>
                <a:cs typeface="Times New Roman" pitchFamily="18" charset="0"/>
              </a:rPr>
              <a:t>directly in to electrical energy using solar cells and/or heat by solar radiation and then into mechanical energy by steam turbines which derives a generator to produce electrical power.</a:t>
            </a:r>
            <a:endParaRPr lang="en-AU" sz="1900" dirty="0">
              <a:ea typeface="Calibri" pitchFamily="34" charset="0"/>
              <a:cs typeface="Times New Roman" pitchFamily="18" charset="0"/>
            </a:endParaRPr>
          </a:p>
          <a:p>
            <a:pPr marL="514350" indent="-514350" algn="just" eaLnBrk="0" hangingPunct="0">
              <a:buFont typeface="+mj-lt"/>
              <a:buAutoNum type="alphaLcPeriod"/>
            </a:pPr>
            <a:r>
              <a:rPr lang="en-AU" sz="1900" dirty="0">
                <a:latin typeface="Calibri" pitchFamily="34" charset="0"/>
                <a:ea typeface="Calibri" pitchFamily="34" charset="0"/>
                <a:cs typeface="Times New Roman" pitchFamily="18" charset="0"/>
              </a:rPr>
              <a:t>By</a:t>
            </a:r>
            <a:r>
              <a:rPr lang="en-AU" sz="1900" b="1" i="1" dirty="0">
                <a:latin typeface="Calibri" pitchFamily="34" charset="0"/>
                <a:ea typeface="Calibri" pitchFamily="34" charset="0"/>
                <a:cs typeface="Times New Roman" pitchFamily="18" charset="0"/>
              </a:rPr>
              <a:t> Conversion of Nuclear Energy </a:t>
            </a:r>
            <a:r>
              <a:rPr lang="en-AU" sz="1900" dirty="0">
                <a:latin typeface="Calibri" pitchFamily="34" charset="0"/>
                <a:ea typeface="Calibri" pitchFamily="34" charset="0"/>
                <a:cs typeface="Times New Roman" pitchFamily="18" charset="0"/>
              </a:rPr>
              <a:t>via heat and steam into electrical power</a:t>
            </a:r>
          </a:p>
          <a:p>
            <a:pPr marL="285750" indent="-285750" algn="just" eaLnBrk="0" hangingPunct="0">
              <a:buFont typeface="+mj-lt"/>
              <a:buAutoNum type="alphaLcPeriod"/>
            </a:pPr>
            <a:endParaRPr lang="en-AU" sz="600" dirty="0">
              <a:ea typeface="Calibri" pitchFamily="34" charset="0"/>
              <a:cs typeface="Times New Roman" pitchFamily="18" charset="0"/>
            </a:endParaRPr>
          </a:p>
          <a:p>
            <a:pPr marL="514350" indent="-514350" algn="just" eaLnBrk="0" hangingPunct="0">
              <a:buFont typeface="+mj-lt"/>
              <a:buAutoNum type="alphaLcPeriod"/>
            </a:pPr>
            <a:r>
              <a:rPr lang="en-AU" sz="1900" dirty="0">
                <a:latin typeface="Calibri" pitchFamily="34" charset="0"/>
                <a:ea typeface="Calibri" pitchFamily="34" charset="0"/>
                <a:cs typeface="Times New Roman" pitchFamily="18" charset="0"/>
              </a:rPr>
              <a:t>By </a:t>
            </a:r>
            <a:r>
              <a:rPr lang="en-AU" sz="1900" b="1" i="1" dirty="0">
                <a:latin typeface="Calibri" pitchFamily="34" charset="0"/>
                <a:ea typeface="Calibri" pitchFamily="34" charset="0"/>
                <a:cs typeface="Times New Roman" pitchFamily="18" charset="0"/>
              </a:rPr>
              <a:t>Conversion of Geothermal energy </a:t>
            </a:r>
            <a:r>
              <a:rPr lang="en-AU" sz="1900" dirty="0">
                <a:latin typeface="Calibri" pitchFamily="34" charset="0"/>
                <a:ea typeface="Calibri" pitchFamily="34" charset="0"/>
                <a:cs typeface="Times New Roman" pitchFamily="18" charset="0"/>
              </a:rPr>
              <a:t>in the Earth using steam turbines to derive generators which inturn generate Electrical power.</a:t>
            </a:r>
            <a:endParaRPr lang="en-AU" sz="1900" dirty="0">
              <a:ea typeface="Calibri" pitchFamily="34" charset="0"/>
              <a:cs typeface="Times New Roman" pitchFamily="18" charset="0"/>
            </a:endParaRPr>
          </a:p>
          <a:p>
            <a:pPr marL="514350" indent="-514350" algn="just" eaLnBrk="0" hangingPunct="0">
              <a:buFont typeface="+mj-lt"/>
              <a:buAutoNum type="alphaLcPeriod"/>
            </a:pPr>
            <a:r>
              <a:rPr lang="en-AU" sz="1900" dirty="0">
                <a:latin typeface="Calibri" pitchFamily="34" charset="0"/>
                <a:ea typeface="Calibri" pitchFamily="34" charset="0"/>
                <a:cs typeface="Times New Roman" pitchFamily="18" charset="0"/>
              </a:rPr>
              <a:t>By</a:t>
            </a:r>
            <a:r>
              <a:rPr lang="en-AU" sz="1900" b="1" i="1" dirty="0">
                <a:latin typeface="Calibri" pitchFamily="34" charset="0"/>
                <a:ea typeface="Calibri" pitchFamily="34" charset="0"/>
                <a:cs typeface="Times New Roman" pitchFamily="18" charset="0"/>
              </a:rPr>
              <a:t> the Use of Electrolytic Cells </a:t>
            </a:r>
            <a:r>
              <a:rPr lang="en-AU" sz="1900" dirty="0">
                <a:latin typeface="Calibri" pitchFamily="34" charset="0"/>
                <a:ea typeface="Calibri" pitchFamily="34" charset="0"/>
                <a:cs typeface="Times New Roman" pitchFamily="18" charset="0"/>
              </a:rPr>
              <a:t>in which chemical energy can be converted quickly into Electrical energy. </a:t>
            </a:r>
            <a:endParaRPr lang="en-AU" sz="1900" dirty="0">
              <a:ea typeface="Calibri" pitchFamily="34" charset="0"/>
              <a:cs typeface="Times New Roman"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flipV="1">
            <a:off x="304800" y="762000"/>
            <a:ext cx="8686800" cy="76200"/>
          </a:xfrm>
          <a:prstGeom prst="line">
            <a:avLst/>
          </a:prstGeom>
        </p:spPr>
        <p:style>
          <a:lnRef idx="3">
            <a:schemeClr val="accent1"/>
          </a:lnRef>
          <a:fillRef idx="0">
            <a:schemeClr val="accent1"/>
          </a:fillRef>
          <a:effectRef idx="2">
            <a:schemeClr val="accent1"/>
          </a:effectRef>
          <a:fontRef idx="minor">
            <a:schemeClr val="tx1"/>
          </a:fontRef>
        </p:style>
      </p:cxnSp>
      <p:pic>
        <p:nvPicPr>
          <p:cNvPr id="6" name="Picture 3"/>
          <p:cNvPicPr>
            <a:picLocks noChangeAspect="1" noChangeArrowheads="1"/>
          </p:cNvPicPr>
          <p:nvPr/>
        </p:nvPicPr>
        <p:blipFill>
          <a:blip r:embed="rId2"/>
          <a:srcRect/>
          <a:stretch>
            <a:fillRect/>
          </a:stretch>
        </p:blipFill>
        <p:spPr bwMode="auto">
          <a:xfrm>
            <a:off x="471487" y="1044575"/>
            <a:ext cx="8367713" cy="5280025"/>
          </a:xfrm>
          <a:prstGeom prst="rect">
            <a:avLst/>
          </a:prstGeom>
          <a:noFill/>
          <a:ln w="9525">
            <a:noFill/>
            <a:miter lim="800000"/>
            <a:headEnd/>
            <a:tailEnd/>
          </a:ln>
        </p:spPr>
      </p:pic>
      <p:sp>
        <p:nvSpPr>
          <p:cNvPr id="7" name="Rectangle 6"/>
          <p:cNvSpPr>
            <a:spLocks noChangeArrowheads="1"/>
          </p:cNvSpPr>
          <p:nvPr/>
        </p:nvSpPr>
        <p:spPr bwMode="auto">
          <a:xfrm>
            <a:off x="381000" y="381000"/>
            <a:ext cx="7772400" cy="400110"/>
          </a:xfrm>
          <a:prstGeom prst="rect">
            <a:avLst/>
          </a:prstGeom>
          <a:noFill/>
          <a:ln w="9525">
            <a:noFill/>
            <a:miter lim="800000"/>
            <a:headEnd/>
            <a:tailEnd/>
          </a:ln>
        </p:spPr>
        <p:txBody>
          <a:bodyPr wrap="square">
            <a:spAutoFit/>
          </a:bodyPr>
          <a:lstStyle/>
          <a:p>
            <a:r>
              <a:rPr lang="en-AU" sz="2000" b="1" dirty="0" smtClean="0"/>
              <a:t>ECEG-4251, Existing Energy Conversion Processes </a:t>
            </a:r>
            <a:endParaRPr lang="en-US" sz="2000" b="1" dirty="0">
              <a:latin typeface="Kokila"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flipV="1">
            <a:off x="304800" y="762000"/>
            <a:ext cx="8686800" cy="76200"/>
          </a:xfrm>
          <a:prstGeom prst="line">
            <a:avLst/>
          </a:prstGeom>
        </p:spPr>
        <p:style>
          <a:lnRef idx="3">
            <a:schemeClr val="accent1"/>
          </a:lnRef>
          <a:fillRef idx="0">
            <a:schemeClr val="accent1"/>
          </a:fillRef>
          <a:effectRef idx="2">
            <a:schemeClr val="accent1"/>
          </a:effectRef>
          <a:fontRef idx="minor">
            <a:schemeClr val="tx1"/>
          </a:fontRef>
        </p:style>
      </p:cxnSp>
      <p:sp>
        <p:nvSpPr>
          <p:cNvPr id="5" name="Rectangle 6"/>
          <p:cNvSpPr>
            <a:spLocks noChangeArrowheads="1"/>
          </p:cNvSpPr>
          <p:nvPr/>
        </p:nvSpPr>
        <p:spPr bwMode="auto">
          <a:xfrm>
            <a:off x="381000" y="381000"/>
            <a:ext cx="6438900" cy="400110"/>
          </a:xfrm>
          <a:prstGeom prst="rect">
            <a:avLst/>
          </a:prstGeom>
          <a:noFill/>
          <a:ln w="9525">
            <a:noFill/>
            <a:miter lim="800000"/>
            <a:headEnd/>
            <a:tailEnd/>
          </a:ln>
        </p:spPr>
        <p:txBody>
          <a:bodyPr>
            <a:spAutoFit/>
          </a:bodyPr>
          <a:lstStyle/>
          <a:p>
            <a:pPr lvl="0"/>
            <a:r>
              <a:rPr lang="en-AU" sz="2000" b="1" dirty="0" smtClean="0"/>
              <a:t>ECEG-4251, TYPES OF POWER GENERATING PLANTS</a:t>
            </a:r>
            <a:endParaRPr lang="en-AU" sz="2000" dirty="0" smtClean="0"/>
          </a:p>
        </p:txBody>
      </p:sp>
      <p:sp>
        <p:nvSpPr>
          <p:cNvPr id="7" name="Rectangle 1"/>
          <p:cNvSpPr>
            <a:spLocks noChangeArrowheads="1"/>
          </p:cNvSpPr>
          <p:nvPr/>
        </p:nvSpPr>
        <p:spPr bwMode="ltGray">
          <a:xfrm>
            <a:off x="457200" y="914400"/>
            <a:ext cx="8291512" cy="1630363"/>
          </a:xfrm>
          <a:prstGeom prst="rect">
            <a:avLst/>
          </a:prstGeom>
          <a:noFill/>
          <a:ln w="9525">
            <a:noFill/>
            <a:miter lim="800000"/>
            <a:headEnd/>
            <a:tailEnd/>
          </a:ln>
        </p:spPr>
        <p:txBody>
          <a:bodyPr anchor="ctr">
            <a:spAutoFit/>
          </a:bodyPr>
          <a:lstStyle/>
          <a:p>
            <a:pPr algn="just" eaLnBrk="0" hangingPunct="0"/>
            <a:r>
              <a:rPr lang="en-AU" sz="2000" dirty="0">
                <a:latin typeface="Calibri" pitchFamily="34" charset="0"/>
                <a:ea typeface="Calibri" pitchFamily="34" charset="0"/>
                <a:cs typeface="Times New Roman" pitchFamily="18" charset="0"/>
              </a:rPr>
              <a:t>The existing types of power plants may be divided mainly into the following groups. </a:t>
            </a:r>
          </a:p>
          <a:p>
            <a:pPr marL="514350" indent="-514350" algn="just" eaLnBrk="0" hangingPunct="0">
              <a:buFont typeface="Wingdings" pitchFamily="2" charset="2"/>
              <a:buChar char="v"/>
            </a:pPr>
            <a:r>
              <a:rPr lang="en-AU" sz="2000" dirty="0">
                <a:latin typeface="Calibri" pitchFamily="34" charset="0"/>
                <a:ea typeface="Calibri" pitchFamily="34" charset="0"/>
                <a:cs typeface="Times New Roman" pitchFamily="18" charset="0"/>
              </a:rPr>
              <a:t>Base, </a:t>
            </a:r>
          </a:p>
          <a:p>
            <a:pPr marL="514350" indent="-514350" algn="just" eaLnBrk="0" hangingPunct="0">
              <a:buFont typeface="Wingdings" pitchFamily="2" charset="2"/>
              <a:buChar char="v"/>
            </a:pPr>
            <a:r>
              <a:rPr lang="en-AU" sz="2000" dirty="0">
                <a:latin typeface="Calibri" pitchFamily="34" charset="0"/>
                <a:ea typeface="Calibri" pitchFamily="34" charset="0"/>
                <a:cs typeface="Times New Roman" pitchFamily="18" charset="0"/>
              </a:rPr>
              <a:t>intermediate and</a:t>
            </a:r>
          </a:p>
          <a:p>
            <a:pPr marL="514350" indent="-514350" algn="just" eaLnBrk="0" hangingPunct="0">
              <a:buFont typeface="Wingdings" pitchFamily="2" charset="2"/>
              <a:buChar char="v"/>
            </a:pPr>
            <a:r>
              <a:rPr lang="en-AU" sz="2000" dirty="0">
                <a:latin typeface="Calibri" pitchFamily="34" charset="0"/>
                <a:ea typeface="Calibri" pitchFamily="34" charset="0"/>
                <a:cs typeface="Times New Roman" pitchFamily="18" charset="0"/>
              </a:rPr>
              <a:t>peak loads</a:t>
            </a:r>
            <a:endParaRPr lang="en-AU" sz="2000" dirty="0">
              <a:ea typeface="Calibri" pitchFamily="34" charset="0"/>
              <a:cs typeface="Times New Roman" pitchFamily="18" charset="0"/>
            </a:endParaRPr>
          </a:p>
        </p:txBody>
      </p:sp>
      <p:sp>
        <p:nvSpPr>
          <p:cNvPr id="6" name="Rectangle 1"/>
          <p:cNvSpPr>
            <a:spLocks noChangeArrowheads="1"/>
          </p:cNvSpPr>
          <p:nvPr/>
        </p:nvSpPr>
        <p:spPr bwMode="ltGray">
          <a:xfrm>
            <a:off x="449262" y="2590800"/>
            <a:ext cx="8542338" cy="4094162"/>
          </a:xfrm>
          <a:prstGeom prst="rect">
            <a:avLst/>
          </a:prstGeom>
          <a:noFill/>
          <a:ln w="9525">
            <a:noFill/>
            <a:miter lim="800000"/>
            <a:headEnd/>
            <a:tailEnd/>
          </a:ln>
        </p:spPr>
        <p:txBody>
          <a:bodyPr anchor="ctr">
            <a:spAutoFit/>
          </a:bodyPr>
          <a:lstStyle/>
          <a:p>
            <a:pPr eaLnBrk="0" hangingPunct="0"/>
            <a:r>
              <a:rPr lang="en-AU" sz="2000" dirty="0">
                <a:latin typeface="Calibri" pitchFamily="34" charset="0"/>
                <a:ea typeface="Calibri" pitchFamily="34" charset="0"/>
                <a:cs typeface="Times New Roman" pitchFamily="18" charset="0"/>
              </a:rPr>
              <a:t>The base load, intermediate and peak load plants are classified according to the plant capacity factor that defines rate ate which the plant operates throughout a year.</a:t>
            </a:r>
            <a:endParaRPr lang="en-US" sz="2000" dirty="0">
              <a:ea typeface="Calibri" pitchFamily="34" charset="0"/>
              <a:cs typeface="Times New Roman" pitchFamily="18" charset="0"/>
            </a:endParaRPr>
          </a:p>
          <a:p>
            <a:pPr eaLnBrk="0" hangingPunct="0"/>
            <a:r>
              <a:rPr lang="en-AU" sz="2000" b="1" dirty="0">
                <a:latin typeface="Calibri" pitchFamily="34" charset="0"/>
                <a:ea typeface="Calibri" pitchFamily="34" charset="0"/>
                <a:cs typeface="Times New Roman" pitchFamily="18" charset="0"/>
              </a:rPr>
              <a:t>Plant Capacity Factor:</a:t>
            </a:r>
            <a:endParaRPr lang="en-US" sz="2000" dirty="0">
              <a:ea typeface="Calibri" pitchFamily="34" charset="0"/>
              <a:cs typeface="Times New Roman" pitchFamily="18" charset="0"/>
            </a:endParaRPr>
          </a:p>
          <a:p>
            <a:pPr eaLnBrk="0" hangingPunct="0"/>
            <a:r>
              <a:rPr lang="en-AU" sz="2000" dirty="0">
                <a:latin typeface="Calibri" pitchFamily="34" charset="0"/>
                <a:ea typeface="Calibri" pitchFamily="34" charset="0"/>
                <a:cs typeface="Times New Roman" pitchFamily="18" charset="0"/>
              </a:rPr>
              <a:t>The plant capacity factor is the ratio of the actual energy produced to the maximum possible energy that could have been produced during the same period. Thus, for a given duration of plant operation:</a:t>
            </a:r>
          </a:p>
          <a:p>
            <a:pPr eaLnBrk="0" hangingPunct="0"/>
            <a:endParaRPr lang="en-US" sz="2000" dirty="0">
              <a:ea typeface="Calibri" pitchFamily="34" charset="0"/>
              <a:cs typeface="Times New Roman" pitchFamily="18" charset="0"/>
            </a:endParaRPr>
          </a:p>
          <a:p>
            <a:pPr eaLnBrk="0" hangingPunct="0"/>
            <a:r>
              <a:rPr lang="en-AU" sz="2000" dirty="0">
                <a:latin typeface="Calibri" pitchFamily="34" charset="0"/>
                <a:ea typeface="Calibri" pitchFamily="34" charset="0"/>
                <a:cs typeface="Times New Roman" pitchFamily="18" charset="0"/>
              </a:rPr>
              <a:t>Plant Capacity Factor	 </a:t>
            </a:r>
            <a:r>
              <a:rPr lang="en-AU" sz="2000" i="1" dirty="0">
                <a:latin typeface="Calibri" pitchFamily="34" charset="0"/>
                <a:ea typeface="Calibri" pitchFamily="34" charset="0"/>
                <a:cs typeface="Times New Roman" pitchFamily="18" charset="0"/>
              </a:rPr>
              <a:t>= (Average Load + Losses)/Plant installed capacity</a:t>
            </a:r>
          </a:p>
          <a:p>
            <a:pPr eaLnBrk="0" hangingPunct="0"/>
            <a:endParaRPr lang="en-US" sz="2000" dirty="0">
              <a:ea typeface="Calibri" pitchFamily="34" charset="0"/>
              <a:cs typeface="Times New Roman" pitchFamily="18" charset="0"/>
            </a:endParaRPr>
          </a:p>
          <a:p>
            <a:pPr eaLnBrk="0" hangingPunct="0"/>
            <a:r>
              <a:rPr lang="en-AU" sz="2000" i="1" dirty="0">
                <a:latin typeface="Calibri" pitchFamily="34" charset="0"/>
                <a:ea typeface="Calibri" pitchFamily="34" charset="0"/>
                <a:cs typeface="Times New Roman" pitchFamily="18" charset="0"/>
              </a:rPr>
              <a:t>			= [(Peak load * </a:t>
            </a:r>
            <a:r>
              <a:rPr lang="en-AU" sz="2000" i="1" dirty="0" err="1">
                <a:latin typeface="Calibri" pitchFamily="34" charset="0"/>
                <a:ea typeface="Calibri" pitchFamily="34" charset="0"/>
                <a:cs typeface="Times New Roman" pitchFamily="18" charset="0"/>
              </a:rPr>
              <a:t>Load</a:t>
            </a:r>
            <a:r>
              <a:rPr lang="en-AU" sz="2000" i="1" dirty="0">
                <a:latin typeface="Calibri" pitchFamily="34" charset="0"/>
                <a:ea typeface="Calibri" pitchFamily="34" charset="0"/>
                <a:cs typeface="Times New Roman" pitchFamily="18" charset="0"/>
              </a:rPr>
              <a:t> Factor) + (Losses)]/Plant Capacity</a:t>
            </a:r>
          </a:p>
          <a:p>
            <a:pPr eaLnBrk="0" hangingPunct="0"/>
            <a:endParaRPr lang="en-AU" sz="2000" i="1" dirty="0">
              <a:ea typeface="Calibri" pitchFamily="34" charset="0"/>
              <a:cs typeface="Times New Roman" pitchFamily="18" charset="0"/>
            </a:endParaRPr>
          </a:p>
          <a:p>
            <a:pPr eaLnBrk="0" hangingPunct="0"/>
            <a:r>
              <a:rPr lang="en-AU" sz="2000" i="1" dirty="0">
                <a:ea typeface="Calibri" pitchFamily="34" charset="0"/>
                <a:cs typeface="Times New Roman" pitchFamily="18" charset="0"/>
              </a:rPr>
              <a:t>			= kWh generated in a year/(</a:t>
            </a:r>
            <a:r>
              <a:rPr lang="en-AU" sz="2000" i="1" dirty="0" err="1">
                <a:ea typeface="Calibri" pitchFamily="34" charset="0"/>
                <a:cs typeface="Times New Roman" pitchFamily="18" charset="0"/>
              </a:rPr>
              <a:t>kW</a:t>
            </a:r>
            <a:r>
              <a:rPr lang="en-AU" sz="2000" i="1" baseline="-30000" dirty="0" err="1">
                <a:ea typeface="Calibri" pitchFamily="34" charset="0"/>
                <a:cs typeface="Times New Roman" pitchFamily="18" charset="0"/>
              </a:rPr>
              <a:t>inst</a:t>
            </a:r>
            <a:r>
              <a:rPr lang="en-AU" sz="2000" i="1" dirty="0">
                <a:ea typeface="Calibri" pitchFamily="34" charset="0"/>
                <a:cs typeface="Times New Roman" pitchFamily="18" charset="0"/>
              </a:rPr>
              <a:t> * 24 *365</a:t>
            </a:r>
            <a:r>
              <a:rPr lang="en-US" sz="2000" dirty="0">
                <a:ea typeface="Calibri" pitchFamily="34" charset="0"/>
                <a:cs typeface="Times New Roman" pitchFamily="18" charset="0"/>
              </a:rPr>
              <a:t>)</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flipV="1">
            <a:off x="304800" y="762000"/>
            <a:ext cx="8686800" cy="76200"/>
          </a:xfrm>
          <a:prstGeom prst="line">
            <a:avLst/>
          </a:prstGeom>
        </p:spPr>
        <p:style>
          <a:lnRef idx="3">
            <a:schemeClr val="accent1"/>
          </a:lnRef>
          <a:fillRef idx="0">
            <a:schemeClr val="accent1"/>
          </a:fillRef>
          <a:effectRef idx="2">
            <a:schemeClr val="accent1"/>
          </a:effectRef>
          <a:fontRef idx="minor">
            <a:schemeClr val="tx1"/>
          </a:fontRef>
        </p:style>
      </p:cxnSp>
      <p:sp>
        <p:nvSpPr>
          <p:cNvPr id="5" name="Rectangle 6"/>
          <p:cNvSpPr>
            <a:spLocks noChangeArrowheads="1"/>
          </p:cNvSpPr>
          <p:nvPr/>
        </p:nvSpPr>
        <p:spPr bwMode="auto">
          <a:xfrm>
            <a:off x="381000" y="381000"/>
            <a:ext cx="6438900" cy="400110"/>
          </a:xfrm>
          <a:prstGeom prst="rect">
            <a:avLst/>
          </a:prstGeom>
          <a:noFill/>
          <a:ln w="9525">
            <a:noFill/>
            <a:miter lim="800000"/>
            <a:headEnd/>
            <a:tailEnd/>
          </a:ln>
        </p:spPr>
        <p:txBody>
          <a:bodyPr>
            <a:spAutoFit/>
          </a:bodyPr>
          <a:lstStyle/>
          <a:p>
            <a:r>
              <a:rPr lang="en-AU" sz="2000" b="1" dirty="0" smtClean="0"/>
              <a:t>ECEG-4251, Generation Planning </a:t>
            </a:r>
            <a:endParaRPr lang="en-US" sz="2000" b="1" dirty="0">
              <a:latin typeface="Kokila" pitchFamily="34" charset="0"/>
            </a:endParaRPr>
          </a:p>
        </p:txBody>
      </p:sp>
      <p:sp>
        <p:nvSpPr>
          <p:cNvPr id="7" name="Rectangle 6"/>
          <p:cNvSpPr/>
          <p:nvPr/>
        </p:nvSpPr>
        <p:spPr>
          <a:xfrm>
            <a:off x="533400" y="3309878"/>
            <a:ext cx="8305800" cy="2862322"/>
          </a:xfrm>
          <a:prstGeom prst="rect">
            <a:avLst/>
          </a:prstGeom>
        </p:spPr>
        <p:txBody>
          <a:bodyPr wrap="square">
            <a:spAutoFit/>
          </a:bodyPr>
          <a:lstStyle/>
          <a:p>
            <a:pPr eaLnBrk="0" hangingPunct="0"/>
            <a:r>
              <a:rPr lang="en-AU" sz="2000" dirty="0" smtClean="0">
                <a:solidFill>
                  <a:srgbClr val="FF0000"/>
                </a:solidFill>
                <a:latin typeface="Calibri" pitchFamily="34" charset="0"/>
                <a:ea typeface="Calibri" pitchFamily="34" charset="0"/>
                <a:cs typeface="Times New Roman" pitchFamily="18" charset="0"/>
              </a:rPr>
              <a:t>For a peak load operations the desired requirements are</a:t>
            </a:r>
            <a:r>
              <a:rPr lang="en-AU" sz="2000" dirty="0" smtClean="0">
                <a:latin typeface="Calibri" pitchFamily="34" charset="0"/>
                <a:ea typeface="Calibri" pitchFamily="34" charset="0"/>
                <a:cs typeface="Times New Roman" pitchFamily="18" charset="0"/>
              </a:rPr>
              <a:t>:</a:t>
            </a:r>
            <a:endParaRPr lang="en-AU" sz="2000" dirty="0" smtClean="0">
              <a:ea typeface="Calibri" pitchFamily="34" charset="0"/>
              <a:cs typeface="Times New Roman" pitchFamily="18" charset="0"/>
            </a:endParaRPr>
          </a:p>
          <a:p>
            <a:pPr marL="971550" lvl="1" indent="-514350" eaLnBrk="0" hangingPunct="0">
              <a:buFont typeface="Wingdings" pitchFamily="2" charset="2"/>
              <a:buChar char="§"/>
            </a:pPr>
            <a:r>
              <a:rPr lang="en-AU" sz="2000" dirty="0" smtClean="0">
                <a:latin typeface="Calibri" pitchFamily="34" charset="0"/>
                <a:ea typeface="Calibri" pitchFamily="34" charset="0"/>
                <a:cs typeface="Times New Roman" pitchFamily="18" charset="0"/>
              </a:rPr>
              <a:t>Ability to start and provide full output within, say, 30 minutes. </a:t>
            </a:r>
          </a:p>
          <a:p>
            <a:pPr marL="971550" lvl="1" indent="-514350" eaLnBrk="0" hangingPunct="0">
              <a:buFont typeface="Wingdings" pitchFamily="2" charset="2"/>
              <a:buChar char="§"/>
            </a:pPr>
            <a:r>
              <a:rPr lang="en-AU" sz="2000" dirty="0" smtClean="0">
                <a:latin typeface="Calibri" pitchFamily="34" charset="0"/>
                <a:ea typeface="Calibri" pitchFamily="34" charset="0"/>
                <a:cs typeface="Times New Roman" pitchFamily="18" charset="0"/>
              </a:rPr>
              <a:t>Low capital cost (because this can only be spread over a small amount of energy), with operating cost being only secondary considerations</a:t>
            </a:r>
          </a:p>
          <a:p>
            <a:pPr marL="971550" lvl="1" indent="-514350" eaLnBrk="0" hangingPunct="0">
              <a:buFont typeface="Wingdings" pitchFamily="2" charset="2"/>
              <a:buChar char="§"/>
            </a:pPr>
            <a:r>
              <a:rPr lang="en-AU" sz="2000" dirty="0" smtClean="0">
                <a:latin typeface="Calibri" pitchFamily="34" charset="0"/>
                <a:ea typeface="Calibri" pitchFamily="34" charset="0"/>
                <a:cs typeface="Times New Roman" pitchFamily="18" charset="0"/>
              </a:rPr>
              <a:t>A siting near generation centres or accessible transmission facilities so as to minimize transmission costs and losses.</a:t>
            </a:r>
          </a:p>
          <a:p>
            <a:pPr marL="971550" lvl="1" indent="-514350" eaLnBrk="0" hangingPunct="0">
              <a:buFont typeface="Wingdings" pitchFamily="2" charset="2"/>
              <a:buChar char="§"/>
            </a:pPr>
            <a:r>
              <a:rPr lang="en-AU" sz="2000" dirty="0" smtClean="0">
                <a:latin typeface="Calibri" pitchFamily="34" charset="0"/>
                <a:ea typeface="Calibri" pitchFamily="34" charset="0"/>
                <a:cs typeface="Times New Roman" pitchFamily="18" charset="0"/>
              </a:rPr>
              <a:t>It is advantageous if the peak load plant can in emergency be used as a back up to supply the base load</a:t>
            </a:r>
            <a:r>
              <a:rPr lang="en-AU" dirty="0" smtClean="0">
                <a:latin typeface="Calibri" pitchFamily="34" charset="0"/>
                <a:ea typeface="Calibri" pitchFamily="34" charset="0"/>
                <a:cs typeface="Times New Roman" pitchFamily="18" charset="0"/>
              </a:rPr>
              <a:t>.</a:t>
            </a:r>
            <a:endParaRPr lang="en-AU" dirty="0">
              <a:latin typeface="Calibri" pitchFamily="34" charset="0"/>
              <a:ea typeface="Calibri" pitchFamily="34" charset="0"/>
              <a:cs typeface="Times New Roman" pitchFamily="18" charset="0"/>
            </a:endParaRPr>
          </a:p>
        </p:txBody>
      </p:sp>
      <p:sp>
        <p:nvSpPr>
          <p:cNvPr id="8" name="Rectangle 2"/>
          <p:cNvSpPr>
            <a:spLocks noChangeArrowheads="1"/>
          </p:cNvSpPr>
          <p:nvPr/>
        </p:nvSpPr>
        <p:spPr bwMode="ltGray">
          <a:xfrm>
            <a:off x="533400" y="1143000"/>
            <a:ext cx="7891463" cy="1938992"/>
          </a:xfrm>
          <a:prstGeom prst="rect">
            <a:avLst/>
          </a:prstGeom>
          <a:noFill/>
          <a:ln w="9525">
            <a:noFill/>
            <a:miter lim="800000"/>
            <a:headEnd/>
            <a:tailEnd/>
          </a:ln>
        </p:spPr>
        <p:txBody>
          <a:bodyPr anchor="ctr">
            <a:spAutoFit/>
          </a:bodyPr>
          <a:lstStyle/>
          <a:p>
            <a:pPr eaLnBrk="0" hangingPunct="0"/>
            <a:r>
              <a:rPr lang="en-AU" sz="2000" dirty="0">
                <a:solidFill>
                  <a:srgbClr val="FF0000"/>
                </a:solidFill>
                <a:latin typeface="Calibri" pitchFamily="34" charset="0"/>
                <a:ea typeface="Calibri" pitchFamily="34" charset="0"/>
                <a:cs typeface="Times New Roman" pitchFamily="18" charset="0"/>
              </a:rPr>
              <a:t>For base load operation the chief requirements are </a:t>
            </a:r>
            <a:endParaRPr lang="en-AU" sz="2000" dirty="0" smtClean="0">
              <a:solidFill>
                <a:srgbClr val="FF0000"/>
              </a:solidFill>
              <a:latin typeface="Calibri" pitchFamily="34" charset="0"/>
              <a:ea typeface="Calibri" pitchFamily="34" charset="0"/>
              <a:cs typeface="Times New Roman" pitchFamily="18" charset="0"/>
            </a:endParaRPr>
          </a:p>
          <a:p>
            <a:pPr marL="971550" lvl="1" indent="-514350" eaLnBrk="0" hangingPunct="0">
              <a:buFont typeface="Wingdings" pitchFamily="2" charset="2"/>
              <a:buChar char="§"/>
            </a:pPr>
            <a:r>
              <a:rPr lang="en-AU" sz="2000" dirty="0" smtClean="0">
                <a:latin typeface="Calibri" pitchFamily="34" charset="0"/>
                <a:ea typeface="Calibri" pitchFamily="34" charset="0"/>
                <a:cs typeface="Times New Roman" pitchFamily="18" charset="0"/>
              </a:rPr>
              <a:t>low </a:t>
            </a:r>
            <a:r>
              <a:rPr lang="en-AU" sz="2000" dirty="0">
                <a:latin typeface="Calibri" pitchFamily="34" charset="0"/>
                <a:ea typeface="Calibri" pitchFamily="34" charset="0"/>
                <a:cs typeface="Times New Roman" pitchFamily="18" charset="0"/>
              </a:rPr>
              <a:t>specific operating cost (i.e. cost/kWh supplied) </a:t>
            </a:r>
            <a:endParaRPr lang="en-AU" sz="2000" dirty="0" smtClean="0">
              <a:latin typeface="Calibri" pitchFamily="34" charset="0"/>
              <a:ea typeface="Calibri" pitchFamily="34" charset="0"/>
              <a:cs typeface="Times New Roman" pitchFamily="18" charset="0"/>
            </a:endParaRPr>
          </a:p>
          <a:p>
            <a:pPr marL="971550" lvl="1" indent="-514350" eaLnBrk="0" hangingPunct="0">
              <a:buFont typeface="Wingdings" pitchFamily="2" charset="2"/>
              <a:buChar char="§"/>
            </a:pPr>
            <a:r>
              <a:rPr lang="en-AU" sz="2000" dirty="0" smtClean="0">
                <a:latin typeface="Calibri" pitchFamily="34" charset="0"/>
                <a:ea typeface="Calibri" pitchFamily="34" charset="0"/>
                <a:cs typeface="Times New Roman" pitchFamily="18" charset="0"/>
              </a:rPr>
              <a:t>high availability</a:t>
            </a:r>
          </a:p>
          <a:p>
            <a:pPr marL="971550" lvl="1" indent="-514350" eaLnBrk="0" hangingPunct="0">
              <a:buFont typeface="Wingdings" pitchFamily="2" charset="2"/>
              <a:buChar char="§"/>
            </a:pPr>
            <a:r>
              <a:rPr lang="en-AU" sz="2000" dirty="0" smtClean="0">
                <a:latin typeface="Calibri" pitchFamily="34" charset="0"/>
                <a:ea typeface="Calibri" pitchFamily="34" charset="0"/>
                <a:cs typeface="Times New Roman" pitchFamily="18" charset="0"/>
              </a:rPr>
              <a:t>High </a:t>
            </a:r>
            <a:r>
              <a:rPr lang="en-AU" sz="2000" dirty="0">
                <a:latin typeface="Calibri" pitchFamily="34" charset="0"/>
                <a:ea typeface="Calibri" pitchFamily="34" charset="0"/>
                <a:cs typeface="Times New Roman" pitchFamily="18" charset="0"/>
              </a:rPr>
              <a:t>capital cost, since it can be spread over a large amount of energy, is normally </a:t>
            </a:r>
            <a:r>
              <a:rPr lang="en-AU" sz="2000" dirty="0" smtClean="0">
                <a:latin typeface="Calibri" pitchFamily="34" charset="0"/>
                <a:ea typeface="Calibri" pitchFamily="34" charset="0"/>
                <a:cs typeface="Times New Roman" pitchFamily="18" charset="0"/>
              </a:rPr>
              <a:t>acceptable</a:t>
            </a:r>
          </a:p>
          <a:p>
            <a:pPr marL="971550" lvl="1" indent="-514350" eaLnBrk="0" hangingPunct="0">
              <a:buFont typeface="Wingdings" pitchFamily="2" charset="2"/>
              <a:buChar char="§"/>
            </a:pPr>
            <a:r>
              <a:rPr lang="en-AU" sz="2000" dirty="0" smtClean="0">
                <a:latin typeface="Calibri" pitchFamily="34" charset="0"/>
                <a:ea typeface="Calibri" pitchFamily="34" charset="0"/>
                <a:cs typeface="Times New Roman" pitchFamily="18" charset="0"/>
              </a:rPr>
              <a:t>The </a:t>
            </a:r>
            <a:r>
              <a:rPr lang="en-AU" sz="2000" dirty="0">
                <a:latin typeface="Calibri" pitchFamily="34" charset="0"/>
                <a:ea typeface="Calibri" pitchFamily="34" charset="0"/>
                <a:cs typeface="Times New Roman" pitchFamily="18" charset="0"/>
              </a:rPr>
              <a:t>ability to provide a rapidly changing output is not </a:t>
            </a:r>
            <a:r>
              <a:rPr lang="en-AU" sz="2000" dirty="0" smtClean="0">
                <a:latin typeface="Calibri" pitchFamily="34" charset="0"/>
                <a:ea typeface="Calibri" pitchFamily="34" charset="0"/>
                <a:cs typeface="Times New Roman" pitchFamily="18" charset="0"/>
              </a:rPr>
              <a:t>important</a:t>
            </a:r>
            <a:endParaRPr lang="en-AU" sz="2000" dirty="0">
              <a:ea typeface="Calibri" pitchFamily="34" charset="0"/>
              <a:cs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flipV="1">
            <a:off x="304800" y="762000"/>
            <a:ext cx="8686800" cy="76200"/>
          </a:xfrm>
          <a:prstGeom prst="line">
            <a:avLst/>
          </a:prstGeom>
        </p:spPr>
        <p:style>
          <a:lnRef idx="3">
            <a:schemeClr val="accent1"/>
          </a:lnRef>
          <a:fillRef idx="0">
            <a:schemeClr val="accent1"/>
          </a:fillRef>
          <a:effectRef idx="2">
            <a:schemeClr val="accent1"/>
          </a:effectRef>
          <a:fontRef idx="minor">
            <a:schemeClr val="tx1"/>
          </a:fontRef>
        </p:style>
      </p:cxnSp>
      <p:sp>
        <p:nvSpPr>
          <p:cNvPr id="3" name="Rectangle 1"/>
          <p:cNvSpPr>
            <a:spLocks noChangeArrowheads="1"/>
          </p:cNvSpPr>
          <p:nvPr/>
        </p:nvSpPr>
        <p:spPr bwMode="ltGray">
          <a:xfrm>
            <a:off x="838200" y="1066800"/>
            <a:ext cx="8001000" cy="5016758"/>
          </a:xfrm>
          <a:prstGeom prst="rect">
            <a:avLst/>
          </a:prstGeom>
          <a:noFill/>
          <a:ln w="9525">
            <a:noFill/>
            <a:miter lim="800000"/>
            <a:headEnd/>
            <a:tailEnd/>
          </a:ln>
        </p:spPr>
        <p:txBody>
          <a:bodyPr wrap="square" anchor="ctr">
            <a:spAutoFit/>
          </a:bodyPr>
          <a:lstStyle/>
          <a:p>
            <a:pPr eaLnBrk="0" hangingPunct="0">
              <a:lnSpc>
                <a:spcPct val="200000"/>
              </a:lnSpc>
            </a:pPr>
            <a:r>
              <a:rPr lang="en-AU" sz="2800" b="1" i="1" dirty="0" smtClean="0">
                <a:solidFill>
                  <a:schemeClr val="accent1">
                    <a:lumMod val="75000"/>
                  </a:schemeClr>
                </a:solidFill>
                <a:latin typeface="Bodoni MT Black" pitchFamily="18" charset="0"/>
                <a:ea typeface="Calibri" pitchFamily="34" charset="0"/>
                <a:cs typeface="Times New Roman" pitchFamily="18" charset="0"/>
              </a:rPr>
              <a:t>LECTURE OUTLINE:</a:t>
            </a:r>
            <a:endParaRPr lang="en-US" sz="2800" b="1" i="1" dirty="0" smtClean="0">
              <a:solidFill>
                <a:schemeClr val="accent1">
                  <a:lumMod val="75000"/>
                </a:schemeClr>
              </a:solidFill>
              <a:latin typeface="Bodoni MT Black" pitchFamily="18" charset="0"/>
              <a:ea typeface="Calibri" pitchFamily="34" charset="0"/>
              <a:cs typeface="Times New Roman" pitchFamily="18" charset="0"/>
            </a:endParaRPr>
          </a:p>
          <a:p>
            <a:pPr marL="971550" lvl="1" indent="-514350" eaLnBrk="0" hangingPunct="0">
              <a:lnSpc>
                <a:spcPct val="200000"/>
              </a:lnSpc>
              <a:buFont typeface="Wingdings" pitchFamily="2" charset="2"/>
              <a:buChar char="q"/>
            </a:pPr>
            <a:r>
              <a:rPr lang="en-AU" sz="2200" b="1" i="1" dirty="0" smtClean="0">
                <a:solidFill>
                  <a:schemeClr val="accent1">
                    <a:lumMod val="75000"/>
                  </a:schemeClr>
                </a:solidFill>
                <a:latin typeface="Calibri" pitchFamily="34" charset="0"/>
                <a:ea typeface="Calibri" pitchFamily="34" charset="0"/>
                <a:cs typeface="Times New Roman" pitchFamily="18" charset="0"/>
              </a:rPr>
              <a:t>General Overview of Generation Planning</a:t>
            </a:r>
          </a:p>
          <a:p>
            <a:pPr marL="971550" lvl="1" indent="-514350" eaLnBrk="0" hangingPunct="0">
              <a:lnSpc>
                <a:spcPct val="200000"/>
              </a:lnSpc>
              <a:buFont typeface="Wingdings" pitchFamily="2" charset="2"/>
              <a:buChar char="q"/>
            </a:pPr>
            <a:r>
              <a:rPr lang="en-AU" sz="2200" b="1" i="1" dirty="0" smtClean="0">
                <a:solidFill>
                  <a:schemeClr val="accent1">
                    <a:lumMod val="75000"/>
                  </a:schemeClr>
                </a:solidFill>
                <a:latin typeface="Calibri" pitchFamily="34" charset="0"/>
                <a:ea typeface="Calibri" pitchFamily="34" charset="0"/>
                <a:cs typeface="Times New Roman" pitchFamily="18" charset="0"/>
              </a:rPr>
              <a:t>Unit Size and </a:t>
            </a:r>
            <a:r>
              <a:rPr lang="en-AU" sz="2200" b="1" i="1" dirty="0">
                <a:solidFill>
                  <a:schemeClr val="accent1">
                    <a:lumMod val="75000"/>
                  </a:schemeClr>
                </a:solidFill>
                <a:latin typeface="Calibri" pitchFamily="34" charset="0"/>
                <a:ea typeface="Calibri" pitchFamily="34" charset="0"/>
                <a:cs typeface="Times New Roman" pitchFamily="18" charset="0"/>
              </a:rPr>
              <a:t>Potentials of Energy Resources</a:t>
            </a:r>
            <a:endParaRPr lang="en-US" sz="2200" b="1" i="1" dirty="0">
              <a:solidFill>
                <a:schemeClr val="accent1">
                  <a:lumMod val="75000"/>
                </a:schemeClr>
              </a:solidFill>
            </a:endParaRPr>
          </a:p>
          <a:p>
            <a:pPr marL="971550" lvl="1" indent="-514350" eaLnBrk="0" hangingPunct="0">
              <a:lnSpc>
                <a:spcPct val="200000"/>
              </a:lnSpc>
              <a:buFont typeface="Wingdings" pitchFamily="2" charset="2"/>
              <a:buChar char="q"/>
            </a:pPr>
            <a:r>
              <a:rPr lang="en-AU" sz="2200" b="1" i="1" dirty="0">
                <a:solidFill>
                  <a:schemeClr val="accent1">
                    <a:lumMod val="75000"/>
                  </a:schemeClr>
                </a:solidFill>
                <a:latin typeface="Calibri" pitchFamily="34" charset="0"/>
                <a:cs typeface="Calibri" pitchFamily="34" charset="0"/>
              </a:rPr>
              <a:t>Methods of Energy Conversion Technologies</a:t>
            </a:r>
            <a:endParaRPr lang="en-US" sz="2200" b="1" i="1" dirty="0">
              <a:solidFill>
                <a:schemeClr val="accent1">
                  <a:lumMod val="75000"/>
                </a:schemeClr>
              </a:solidFill>
            </a:endParaRPr>
          </a:p>
          <a:p>
            <a:pPr marL="971550" lvl="1" indent="-514350" eaLnBrk="0" hangingPunct="0">
              <a:lnSpc>
                <a:spcPct val="200000"/>
              </a:lnSpc>
              <a:buFont typeface="Wingdings" pitchFamily="2" charset="2"/>
              <a:buChar char="q"/>
            </a:pPr>
            <a:r>
              <a:rPr lang="en-AU" sz="2200" b="1" i="1" dirty="0">
                <a:solidFill>
                  <a:schemeClr val="accent1">
                    <a:lumMod val="75000"/>
                  </a:schemeClr>
                </a:solidFill>
                <a:latin typeface="Calibri" pitchFamily="34" charset="0"/>
                <a:cs typeface="Calibri" pitchFamily="34" charset="0"/>
              </a:rPr>
              <a:t>General Layout and design of Generating Stations</a:t>
            </a:r>
            <a:endParaRPr lang="en-US" sz="2200" b="1" i="1" dirty="0">
              <a:solidFill>
                <a:schemeClr val="accent1">
                  <a:lumMod val="75000"/>
                </a:schemeClr>
              </a:solidFill>
            </a:endParaRPr>
          </a:p>
          <a:p>
            <a:pPr marL="971550" lvl="1" indent="-514350" eaLnBrk="0" hangingPunct="0">
              <a:lnSpc>
                <a:spcPct val="200000"/>
              </a:lnSpc>
              <a:buFont typeface="Wingdings" pitchFamily="2" charset="2"/>
              <a:buChar char="q"/>
            </a:pPr>
            <a:r>
              <a:rPr lang="en-AU" sz="2200" b="1" i="1" dirty="0">
                <a:solidFill>
                  <a:schemeClr val="accent1">
                    <a:lumMod val="75000"/>
                  </a:schemeClr>
                </a:solidFill>
                <a:latin typeface="Calibri" pitchFamily="34" charset="0"/>
                <a:cs typeface="Calibri" pitchFamily="34" charset="0"/>
              </a:rPr>
              <a:t> Reliability of Generation Systems and supply </a:t>
            </a:r>
            <a:r>
              <a:rPr lang="en-AU" sz="2200" b="1" i="1" dirty="0" smtClean="0">
                <a:solidFill>
                  <a:schemeClr val="accent1">
                    <a:lumMod val="75000"/>
                  </a:schemeClr>
                </a:solidFill>
                <a:latin typeface="Calibri" pitchFamily="34" charset="0"/>
                <a:cs typeface="Calibri" pitchFamily="34" charset="0"/>
              </a:rPr>
              <a:t>Schedule</a:t>
            </a:r>
            <a:endParaRPr lang="en-US" sz="2200" b="1" i="1" dirty="0">
              <a:solidFill>
                <a:schemeClr val="accent1">
                  <a:lumMod val="75000"/>
                </a:schemeClr>
              </a:solidFill>
            </a:endParaRPr>
          </a:p>
          <a:p>
            <a:pPr marL="971550" lvl="1" indent="-514350" eaLnBrk="0" hangingPunct="0">
              <a:lnSpc>
                <a:spcPct val="200000"/>
              </a:lnSpc>
              <a:buFont typeface="Wingdings" pitchFamily="2" charset="2"/>
              <a:buChar char="q"/>
            </a:pPr>
            <a:r>
              <a:rPr lang="en-AU" sz="2200" b="1" i="1" dirty="0">
                <a:solidFill>
                  <a:schemeClr val="accent1">
                    <a:lumMod val="75000"/>
                  </a:schemeClr>
                </a:solidFill>
                <a:latin typeface="Calibri" pitchFamily="34" charset="0"/>
                <a:cs typeface="Calibri" pitchFamily="34" charset="0"/>
              </a:rPr>
              <a:t>Environmental and Social Impacts of Generation Stations</a:t>
            </a:r>
            <a:endParaRPr lang="en-AU" sz="2200" b="1" i="1" dirty="0">
              <a:solidFill>
                <a:schemeClr val="accent1">
                  <a:lumMod val="75000"/>
                </a:schemeClr>
              </a:solidFill>
            </a:endParaRPr>
          </a:p>
        </p:txBody>
      </p:sp>
      <p:sp>
        <p:nvSpPr>
          <p:cNvPr id="6" name="Rectangle 6"/>
          <p:cNvSpPr>
            <a:spLocks noChangeArrowheads="1"/>
          </p:cNvSpPr>
          <p:nvPr/>
        </p:nvSpPr>
        <p:spPr bwMode="auto">
          <a:xfrm>
            <a:off x="381000" y="381000"/>
            <a:ext cx="6438900" cy="400110"/>
          </a:xfrm>
          <a:prstGeom prst="rect">
            <a:avLst/>
          </a:prstGeom>
          <a:noFill/>
          <a:ln w="9525">
            <a:noFill/>
            <a:miter lim="800000"/>
            <a:headEnd/>
            <a:tailEnd/>
          </a:ln>
        </p:spPr>
        <p:txBody>
          <a:bodyPr>
            <a:spAutoFit/>
          </a:bodyPr>
          <a:lstStyle/>
          <a:p>
            <a:r>
              <a:rPr lang="en-US" sz="2000" dirty="0" smtClean="0">
                <a:latin typeface="Times New Roman"/>
                <a:ea typeface="Calibri"/>
              </a:rPr>
              <a:t>ECE 4251</a:t>
            </a:r>
            <a:r>
              <a:rPr lang="en-AU" sz="2000" b="1" dirty="0" smtClean="0"/>
              <a:t>, Generation Planning </a:t>
            </a:r>
            <a:endParaRPr lang="en-US" sz="2000" b="1" dirty="0">
              <a:latin typeface="Kokil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flipV="1">
            <a:off x="304800" y="762000"/>
            <a:ext cx="8686800" cy="76200"/>
          </a:xfrm>
          <a:prstGeom prst="line">
            <a:avLst/>
          </a:prstGeom>
        </p:spPr>
        <p:style>
          <a:lnRef idx="3">
            <a:schemeClr val="accent1"/>
          </a:lnRef>
          <a:fillRef idx="0">
            <a:schemeClr val="accent1"/>
          </a:fillRef>
          <a:effectRef idx="2">
            <a:schemeClr val="accent1"/>
          </a:effectRef>
          <a:fontRef idx="minor">
            <a:schemeClr val="tx1"/>
          </a:fontRef>
        </p:style>
      </p:cxnSp>
      <p:sp>
        <p:nvSpPr>
          <p:cNvPr id="5" name="Rectangle 6"/>
          <p:cNvSpPr>
            <a:spLocks noChangeArrowheads="1"/>
          </p:cNvSpPr>
          <p:nvPr/>
        </p:nvSpPr>
        <p:spPr bwMode="auto">
          <a:xfrm>
            <a:off x="381000" y="381000"/>
            <a:ext cx="6438900" cy="400110"/>
          </a:xfrm>
          <a:prstGeom prst="rect">
            <a:avLst/>
          </a:prstGeom>
          <a:noFill/>
          <a:ln w="9525">
            <a:noFill/>
            <a:miter lim="800000"/>
            <a:headEnd/>
            <a:tailEnd/>
          </a:ln>
        </p:spPr>
        <p:txBody>
          <a:bodyPr>
            <a:spAutoFit/>
          </a:bodyPr>
          <a:lstStyle/>
          <a:p>
            <a:r>
              <a:rPr lang="en-AU" sz="2000" b="1" dirty="0" smtClean="0"/>
              <a:t>ECEG-4251, Generation Planning </a:t>
            </a:r>
            <a:endParaRPr lang="en-US" sz="2000" b="1" dirty="0">
              <a:latin typeface="Kokila" pitchFamily="34" charset="0"/>
            </a:endParaRPr>
          </a:p>
        </p:txBody>
      </p:sp>
      <p:sp>
        <p:nvSpPr>
          <p:cNvPr id="6" name="Rectangle 3"/>
          <p:cNvSpPr>
            <a:spLocks noChangeArrowheads="1"/>
          </p:cNvSpPr>
          <p:nvPr/>
        </p:nvSpPr>
        <p:spPr bwMode="auto">
          <a:xfrm>
            <a:off x="304800" y="914400"/>
            <a:ext cx="8555038" cy="1323975"/>
          </a:xfrm>
          <a:prstGeom prst="rect">
            <a:avLst/>
          </a:prstGeom>
          <a:noFill/>
          <a:ln w="9525">
            <a:noFill/>
            <a:miter lim="800000"/>
            <a:headEnd/>
            <a:tailEnd/>
          </a:ln>
        </p:spPr>
        <p:txBody>
          <a:bodyPr>
            <a:spAutoFit/>
          </a:bodyPr>
          <a:lstStyle/>
          <a:p>
            <a:pPr algn="just"/>
            <a:r>
              <a:rPr lang="en-AU" sz="2000" dirty="0"/>
              <a:t>For maximum reliability and economy it would be desirable to have a close match between system generation capacity and system demand. The power system planner should take these factors into account when considering system requirements. </a:t>
            </a:r>
          </a:p>
        </p:txBody>
      </p:sp>
      <p:pic>
        <p:nvPicPr>
          <p:cNvPr id="7" name="Picture 4" descr="E:\Users\Administrator\Local Settings\Temporary Internet Files\Content.Word\New Picture.png"/>
          <p:cNvPicPr>
            <a:picLocks noChangeAspect="1" noChangeArrowheads="1"/>
          </p:cNvPicPr>
          <p:nvPr/>
        </p:nvPicPr>
        <p:blipFill>
          <a:blip r:embed="rId2"/>
          <a:srcRect/>
          <a:stretch>
            <a:fillRect/>
          </a:stretch>
        </p:blipFill>
        <p:spPr bwMode="auto">
          <a:xfrm>
            <a:off x="685800" y="2514600"/>
            <a:ext cx="7543800" cy="4343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flipV="1">
            <a:off x="304800" y="762000"/>
            <a:ext cx="8686800" cy="76200"/>
          </a:xfrm>
          <a:prstGeom prst="line">
            <a:avLst/>
          </a:prstGeom>
        </p:spPr>
        <p:style>
          <a:lnRef idx="3">
            <a:schemeClr val="accent1"/>
          </a:lnRef>
          <a:fillRef idx="0">
            <a:schemeClr val="accent1"/>
          </a:fillRef>
          <a:effectRef idx="2">
            <a:schemeClr val="accent1"/>
          </a:effectRef>
          <a:fontRef idx="minor">
            <a:schemeClr val="tx1"/>
          </a:fontRef>
        </p:style>
      </p:cxnSp>
      <p:sp>
        <p:nvSpPr>
          <p:cNvPr id="5" name="Rectangle 6"/>
          <p:cNvSpPr>
            <a:spLocks noChangeArrowheads="1"/>
          </p:cNvSpPr>
          <p:nvPr/>
        </p:nvSpPr>
        <p:spPr bwMode="auto">
          <a:xfrm>
            <a:off x="381000" y="381000"/>
            <a:ext cx="6438900" cy="707886"/>
          </a:xfrm>
          <a:prstGeom prst="rect">
            <a:avLst/>
          </a:prstGeom>
          <a:noFill/>
          <a:ln w="9525">
            <a:noFill/>
            <a:miter lim="800000"/>
            <a:headEnd/>
            <a:tailEnd/>
          </a:ln>
        </p:spPr>
        <p:txBody>
          <a:bodyPr>
            <a:spAutoFit/>
          </a:bodyPr>
          <a:lstStyle/>
          <a:p>
            <a:pPr marL="0" lvl="3"/>
            <a:r>
              <a:rPr lang="en-AU" sz="2000" b="1" dirty="0" smtClean="0"/>
              <a:t>ECEG-4251, </a:t>
            </a:r>
            <a:r>
              <a:rPr lang="en-AU" sz="2000" b="1" dirty="0" smtClean="0"/>
              <a:t>Generation Planning- </a:t>
            </a:r>
            <a:r>
              <a:rPr lang="en-AU" sz="2000" b="1" i="1" dirty="0" smtClean="0">
                <a:solidFill>
                  <a:srgbClr val="FF0000"/>
                </a:solidFill>
                <a:latin typeface="Calibri" pitchFamily="34" charset="0"/>
                <a:ea typeface="Calibri" pitchFamily="34" charset="0"/>
                <a:cs typeface="Times New Roman" pitchFamily="18" charset="0"/>
              </a:rPr>
              <a:t>Steam turbine plant</a:t>
            </a:r>
            <a:endParaRPr lang="en-AU" sz="2000" i="1" dirty="0" smtClean="0">
              <a:solidFill>
                <a:srgbClr val="FF0000"/>
              </a:solidFill>
              <a:ea typeface="Calibri" pitchFamily="34" charset="0"/>
              <a:cs typeface="Times New Roman" pitchFamily="18" charset="0"/>
            </a:endParaRPr>
          </a:p>
          <a:p>
            <a:r>
              <a:rPr lang="en-AU" sz="2000" b="1" dirty="0" smtClean="0"/>
              <a:t> </a:t>
            </a:r>
            <a:endParaRPr lang="en-US" sz="2000" b="1" dirty="0">
              <a:latin typeface="Kokila"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val="2490995611"/>
              </p:ext>
            </p:extLst>
          </p:nvPr>
        </p:nvGraphicFramePr>
        <p:xfrm>
          <a:off x="517979" y="1199606"/>
          <a:ext cx="7876131" cy="4562602"/>
        </p:xfrm>
        <a:graphic>
          <a:graphicData uri="http://schemas.openxmlformats.org/drawingml/2006/table">
            <a:tbl>
              <a:tblPr/>
              <a:tblGrid>
                <a:gridCol w="3995474"/>
                <a:gridCol w="3880657"/>
              </a:tblGrid>
              <a:tr h="2343150">
                <a:tc>
                  <a:txBody>
                    <a:bodyPr/>
                    <a:lstStyle/>
                    <a:p>
                      <a:pPr marL="228600" algn="just">
                        <a:lnSpc>
                          <a:spcPct val="115000"/>
                        </a:lnSpc>
                        <a:spcAft>
                          <a:spcPts val="0"/>
                        </a:spcAft>
                      </a:pPr>
                      <a:r>
                        <a:rPr lang="en-AU" sz="1800" b="1" kern="1800" dirty="0">
                          <a:solidFill>
                            <a:schemeClr val="tx1"/>
                          </a:solidFill>
                          <a:latin typeface="Times New Roman"/>
                          <a:ea typeface="Times New Roman"/>
                          <a:cs typeface="Times New Roman"/>
                        </a:rPr>
                        <a:t> </a:t>
                      </a:r>
                      <a:r>
                        <a:rPr lang="en-AU" sz="1800" b="1" dirty="0">
                          <a:solidFill>
                            <a:schemeClr val="tx1"/>
                          </a:solidFill>
                          <a:latin typeface="Calibri"/>
                          <a:ea typeface="Calibri"/>
                          <a:cs typeface="Times New Roman"/>
                        </a:rPr>
                        <a:t>Components of a Basic Steam Cycle</a:t>
                      </a:r>
                      <a:r>
                        <a:rPr lang="en-AU" sz="1800" dirty="0">
                          <a:solidFill>
                            <a:schemeClr val="tx1"/>
                          </a:solidFill>
                          <a:latin typeface="Calibri"/>
                          <a:ea typeface="Calibri"/>
                          <a:cs typeface="Times New Roman"/>
                        </a:rPr>
                        <a:t> </a:t>
                      </a:r>
                    </a:p>
                    <a:p>
                      <a:pPr marL="342900" lvl="0" indent="-342900" algn="just">
                        <a:lnSpc>
                          <a:spcPct val="115000"/>
                        </a:lnSpc>
                        <a:spcAft>
                          <a:spcPts val="0"/>
                        </a:spcAft>
                        <a:buFont typeface="Symbol"/>
                        <a:buBlip>
                          <a:blip r:embed="rId2"/>
                        </a:buBlip>
                        <a:tabLst>
                          <a:tab pos="228600" algn="l"/>
                        </a:tabLst>
                      </a:pPr>
                      <a:r>
                        <a:rPr lang="en-AU" sz="1800" dirty="0">
                          <a:solidFill>
                            <a:schemeClr val="tx1"/>
                          </a:solidFill>
                          <a:latin typeface="Calibri"/>
                          <a:ea typeface="Calibri"/>
                          <a:cs typeface="Times New Roman"/>
                        </a:rPr>
                        <a:t>Liquid water is compressed to a high pressure by a </a:t>
                      </a:r>
                      <a:r>
                        <a:rPr lang="en-AU" sz="1800" b="1" u="none" strike="noStrike" dirty="0">
                          <a:solidFill>
                            <a:schemeClr val="tx1"/>
                          </a:solidFill>
                          <a:latin typeface="Calibri"/>
                          <a:ea typeface="Calibri"/>
                          <a:cs typeface="Times New Roman"/>
                          <a:hlinkClick r:id="rId3"/>
                        </a:rPr>
                        <a:t>pump</a:t>
                      </a:r>
                      <a:r>
                        <a:rPr lang="en-AU" sz="1800" b="1" dirty="0">
                          <a:solidFill>
                            <a:schemeClr val="tx1"/>
                          </a:solidFill>
                          <a:latin typeface="Calibri"/>
                          <a:ea typeface="Calibri"/>
                          <a:cs typeface="Times New Roman"/>
                        </a:rPr>
                        <a:t>.</a:t>
                      </a:r>
                      <a:r>
                        <a:rPr lang="en-AU" sz="1800" dirty="0">
                          <a:solidFill>
                            <a:schemeClr val="tx1"/>
                          </a:solidFill>
                          <a:latin typeface="Calibri"/>
                          <a:ea typeface="Calibri"/>
                          <a:cs typeface="Times New Roman"/>
                        </a:rPr>
                        <a:t> </a:t>
                      </a:r>
                    </a:p>
                    <a:p>
                      <a:pPr marL="342900" lvl="0" indent="-342900" algn="just">
                        <a:lnSpc>
                          <a:spcPct val="115000"/>
                        </a:lnSpc>
                        <a:spcAft>
                          <a:spcPts val="0"/>
                        </a:spcAft>
                        <a:buFont typeface="Symbol"/>
                        <a:buBlip>
                          <a:blip r:embed="rId2"/>
                        </a:buBlip>
                        <a:tabLst>
                          <a:tab pos="228600" algn="l"/>
                        </a:tabLst>
                      </a:pPr>
                      <a:r>
                        <a:rPr lang="en-AU" sz="1800" dirty="0">
                          <a:solidFill>
                            <a:schemeClr val="tx1"/>
                          </a:solidFill>
                          <a:latin typeface="Calibri"/>
                          <a:ea typeface="Calibri"/>
                          <a:cs typeface="Times New Roman"/>
                        </a:rPr>
                        <a:t>The pressurized water is heated and vaporized in a </a:t>
                      </a:r>
                      <a:r>
                        <a:rPr lang="en-AU" sz="1800" b="1" u="none" strike="noStrike" dirty="0">
                          <a:solidFill>
                            <a:schemeClr val="tx1"/>
                          </a:solidFill>
                          <a:latin typeface="Calibri"/>
                          <a:ea typeface="Calibri"/>
                          <a:cs typeface="Times New Roman"/>
                          <a:hlinkClick r:id="rId4"/>
                        </a:rPr>
                        <a:t>boiler</a:t>
                      </a:r>
                      <a:r>
                        <a:rPr lang="en-AU" sz="1800" b="1" dirty="0">
                          <a:solidFill>
                            <a:schemeClr val="tx1"/>
                          </a:solidFill>
                          <a:latin typeface="Calibri"/>
                          <a:ea typeface="Calibri"/>
                          <a:cs typeface="Times New Roman"/>
                        </a:rPr>
                        <a:t>,</a:t>
                      </a:r>
                      <a:r>
                        <a:rPr lang="en-AU" sz="1800" dirty="0">
                          <a:solidFill>
                            <a:schemeClr val="tx1"/>
                          </a:solidFill>
                          <a:latin typeface="Calibri"/>
                          <a:ea typeface="Calibri"/>
                          <a:cs typeface="Times New Roman"/>
                        </a:rPr>
                        <a:t> which is fuelled by coal, oil, gas, biomass or nuclear fission.</a:t>
                      </a:r>
                    </a:p>
                    <a:p>
                      <a:pPr marL="342900" lvl="0" indent="-342900" algn="just">
                        <a:lnSpc>
                          <a:spcPct val="115000"/>
                        </a:lnSpc>
                        <a:spcAft>
                          <a:spcPts val="0"/>
                        </a:spcAft>
                        <a:buFont typeface="Symbol"/>
                        <a:buBlip>
                          <a:blip r:embed="rId2"/>
                        </a:buBlip>
                        <a:tabLst>
                          <a:tab pos="228600" algn="l"/>
                        </a:tabLst>
                      </a:pPr>
                      <a:r>
                        <a:rPr lang="en-AU" sz="1800" dirty="0">
                          <a:solidFill>
                            <a:schemeClr val="tx1"/>
                          </a:solidFill>
                          <a:latin typeface="Calibri"/>
                          <a:ea typeface="Calibri"/>
                          <a:cs typeface="Times New Roman"/>
                        </a:rPr>
                        <a:t>Hot and compressed water </a:t>
                      </a:r>
                      <a:r>
                        <a:rPr lang="en-AU" sz="1800" dirty="0" err="1">
                          <a:solidFill>
                            <a:schemeClr val="tx1"/>
                          </a:solidFill>
                          <a:latin typeface="Calibri"/>
                          <a:ea typeface="Calibri"/>
                          <a:cs typeface="Times New Roman"/>
                        </a:rPr>
                        <a:t>vapor</a:t>
                      </a:r>
                      <a:r>
                        <a:rPr lang="en-AU" sz="1800" dirty="0">
                          <a:solidFill>
                            <a:schemeClr val="tx1"/>
                          </a:solidFill>
                          <a:latin typeface="Calibri"/>
                          <a:ea typeface="Calibri"/>
                          <a:cs typeface="Times New Roman"/>
                        </a:rPr>
                        <a:t> has high energy content, which is utilized by the </a:t>
                      </a:r>
                      <a:r>
                        <a:rPr lang="en-AU" sz="1800" b="1" u="none" strike="noStrike" dirty="0">
                          <a:solidFill>
                            <a:schemeClr val="tx1"/>
                          </a:solidFill>
                          <a:latin typeface="Calibri"/>
                          <a:ea typeface="Calibri"/>
                          <a:cs typeface="Times New Roman"/>
                          <a:hlinkClick r:id="rId5"/>
                        </a:rPr>
                        <a:t>turbine</a:t>
                      </a:r>
                      <a:r>
                        <a:rPr lang="en-AU" sz="1800" b="1" dirty="0">
                          <a:solidFill>
                            <a:schemeClr val="tx1"/>
                          </a:solidFill>
                          <a:latin typeface="Calibri"/>
                          <a:ea typeface="Calibri"/>
                          <a:cs typeface="Times New Roman"/>
                        </a:rPr>
                        <a:t> generating work</a:t>
                      </a:r>
                      <a:r>
                        <a:rPr lang="en-AU" sz="1800" dirty="0">
                          <a:solidFill>
                            <a:schemeClr val="tx1"/>
                          </a:solidFill>
                          <a:latin typeface="Calibri"/>
                          <a:ea typeface="Calibri"/>
                          <a:cs typeface="Times New Roman"/>
                        </a:rPr>
                        <a:t>.</a:t>
                      </a:r>
                    </a:p>
                    <a:p>
                      <a:pPr marL="342900" lvl="0" indent="-342900" algn="just">
                        <a:lnSpc>
                          <a:spcPct val="115000"/>
                        </a:lnSpc>
                        <a:spcAft>
                          <a:spcPts val="1000"/>
                        </a:spcAft>
                        <a:buFont typeface="Symbol"/>
                        <a:buBlip>
                          <a:blip r:embed="rId2"/>
                        </a:buBlip>
                        <a:tabLst>
                          <a:tab pos="228600" algn="l"/>
                        </a:tabLst>
                      </a:pPr>
                      <a:r>
                        <a:rPr lang="en-AU" sz="1800" dirty="0">
                          <a:solidFill>
                            <a:schemeClr val="tx1"/>
                          </a:solidFill>
                          <a:latin typeface="Calibri"/>
                          <a:ea typeface="Calibri"/>
                          <a:cs typeface="Times New Roman"/>
                        </a:rPr>
                        <a:t> After expansion in the turbine the </a:t>
                      </a:r>
                      <a:r>
                        <a:rPr lang="en-AU" sz="1800" dirty="0" err="1">
                          <a:solidFill>
                            <a:schemeClr val="tx1"/>
                          </a:solidFill>
                          <a:latin typeface="Calibri"/>
                          <a:ea typeface="Calibri"/>
                          <a:cs typeface="Times New Roman"/>
                        </a:rPr>
                        <a:t>vapor</a:t>
                      </a:r>
                      <a:r>
                        <a:rPr lang="en-AU" sz="1800" dirty="0">
                          <a:solidFill>
                            <a:schemeClr val="tx1"/>
                          </a:solidFill>
                          <a:latin typeface="Calibri"/>
                          <a:ea typeface="Calibri"/>
                          <a:cs typeface="Times New Roman"/>
                        </a:rPr>
                        <a:t> enters a </a:t>
                      </a:r>
                      <a:r>
                        <a:rPr lang="en-AU" sz="1800" b="1" u="none" strike="noStrike" dirty="0">
                          <a:solidFill>
                            <a:schemeClr val="tx1"/>
                          </a:solidFill>
                          <a:latin typeface="Calibri"/>
                          <a:ea typeface="Calibri"/>
                          <a:cs typeface="Times New Roman"/>
                          <a:hlinkClick r:id="rId6"/>
                        </a:rPr>
                        <a:t>condenser</a:t>
                      </a:r>
                      <a:r>
                        <a:rPr lang="en-AU" sz="1800" b="1" dirty="0">
                          <a:solidFill>
                            <a:schemeClr val="tx1"/>
                          </a:solidFill>
                          <a:latin typeface="Calibri"/>
                          <a:ea typeface="Calibri"/>
                          <a:cs typeface="Times New Roman"/>
                        </a:rPr>
                        <a:t>,</a:t>
                      </a:r>
                      <a:r>
                        <a:rPr lang="en-AU" sz="1800" dirty="0">
                          <a:solidFill>
                            <a:schemeClr val="tx1"/>
                          </a:solidFill>
                          <a:latin typeface="Calibri"/>
                          <a:ea typeface="Calibri"/>
                          <a:cs typeface="Times New Roman"/>
                        </a:rPr>
                        <a:t> which brings the </a:t>
                      </a:r>
                      <a:r>
                        <a:rPr lang="en-AU" sz="1800" dirty="0" err="1">
                          <a:solidFill>
                            <a:schemeClr val="tx1"/>
                          </a:solidFill>
                          <a:latin typeface="Calibri"/>
                          <a:ea typeface="Calibri"/>
                          <a:cs typeface="Times New Roman"/>
                        </a:rPr>
                        <a:t>vapor</a:t>
                      </a:r>
                      <a:r>
                        <a:rPr lang="en-AU" sz="1800" dirty="0">
                          <a:solidFill>
                            <a:schemeClr val="tx1"/>
                          </a:solidFill>
                          <a:latin typeface="Calibri"/>
                          <a:ea typeface="Calibri"/>
                          <a:cs typeface="Times New Roman"/>
                        </a:rPr>
                        <a:t> to liquid form. </a:t>
                      </a:r>
                    </a:p>
                    <a:p>
                      <a:pPr algn="just">
                        <a:lnSpc>
                          <a:spcPct val="115000"/>
                        </a:lnSpc>
                        <a:spcAft>
                          <a:spcPts val="1000"/>
                        </a:spcAft>
                      </a:pPr>
                      <a:r>
                        <a:rPr lang="en-AU" sz="1800" dirty="0">
                          <a:solidFill>
                            <a:schemeClr val="tx1"/>
                          </a:solidFill>
                          <a:latin typeface="Calibri"/>
                          <a:ea typeface="Calibri"/>
                          <a:cs typeface="Times New Roman"/>
                        </a:rPr>
                        <a:t> </a:t>
                      </a:r>
                    </a:p>
                  </a:txBody>
                  <a:tcPr marL="9525" marR="9525" marT="9525" marB="9525" anchor="b">
                    <a:lnL>
                      <a:noFill/>
                    </a:lnL>
                    <a:lnR>
                      <a:noFill/>
                    </a:lnR>
                    <a:lnT>
                      <a:noFill/>
                    </a:lnT>
                    <a:lnB>
                      <a:noFill/>
                    </a:lnB>
                  </a:tcPr>
                </a:tc>
                <a:tc>
                  <a:txBody>
                    <a:bodyPr/>
                    <a:lstStyle/>
                    <a:p>
                      <a:pPr algn="just">
                        <a:lnSpc>
                          <a:spcPct val="115000"/>
                        </a:lnSpc>
                        <a:spcAft>
                          <a:spcPts val="1000"/>
                        </a:spcAft>
                      </a:pPr>
                      <a:endParaRPr lang="en-AU" sz="1800" dirty="0">
                        <a:solidFill>
                          <a:schemeClr val="tx1"/>
                        </a:solidFill>
                        <a:latin typeface="Calibri"/>
                        <a:ea typeface="Calibri"/>
                        <a:cs typeface="Times New Roman"/>
                      </a:endParaRPr>
                    </a:p>
                  </a:txBody>
                  <a:tcPr marL="9525" marR="9525" marT="9525" marB="9525">
                    <a:lnL>
                      <a:noFill/>
                    </a:lnL>
                    <a:lnR>
                      <a:noFill/>
                    </a:lnR>
                    <a:lnT>
                      <a:noFill/>
                    </a:lnT>
                    <a:lnB>
                      <a:noFill/>
                    </a:lnB>
                  </a:tcPr>
                </a:tc>
              </a:tr>
            </a:tbl>
          </a:graphicData>
        </a:graphic>
      </p:graphicFrame>
      <p:sp>
        <p:nvSpPr>
          <p:cNvPr id="8" name="Rectangle 5"/>
          <p:cNvSpPr>
            <a:spLocks noChangeArrowheads="1"/>
          </p:cNvSpPr>
          <p:nvPr/>
        </p:nvSpPr>
        <p:spPr bwMode="ltGray">
          <a:xfrm>
            <a:off x="304800" y="5514975"/>
            <a:ext cx="8686800" cy="922338"/>
          </a:xfrm>
          <a:prstGeom prst="rect">
            <a:avLst/>
          </a:prstGeom>
          <a:noFill/>
          <a:ln w="9525">
            <a:noFill/>
            <a:miter lim="800000"/>
            <a:headEnd/>
            <a:tailEnd/>
          </a:ln>
        </p:spPr>
        <p:txBody>
          <a:bodyPr wrap="square" anchor="ctr">
            <a:spAutoFit/>
          </a:bodyPr>
          <a:lstStyle/>
          <a:p>
            <a:pPr algn="just" eaLnBrk="0" hangingPunct="0"/>
            <a:r>
              <a:rPr lang="en-AU" sz="1800" dirty="0">
                <a:latin typeface="Calibri" pitchFamily="34" charset="0"/>
                <a:ea typeface="Calibri" pitchFamily="34" charset="0"/>
                <a:cs typeface="Times New Roman" pitchFamily="18" charset="0"/>
              </a:rPr>
              <a:t>Larger capacity steam turbine plants therefore best suited to </a:t>
            </a:r>
            <a:r>
              <a:rPr lang="en-AU" sz="1800" i="1" dirty="0">
                <a:solidFill>
                  <a:srgbClr val="FF0000"/>
                </a:solidFill>
                <a:latin typeface="Calibri" pitchFamily="34" charset="0"/>
                <a:ea typeface="Calibri" pitchFamily="34" charset="0"/>
                <a:cs typeface="Times New Roman" pitchFamily="18" charset="0"/>
              </a:rPr>
              <a:t>base load operation</a:t>
            </a:r>
            <a:r>
              <a:rPr lang="en-AU" sz="1800" dirty="0">
                <a:latin typeface="Calibri" pitchFamily="34" charset="0"/>
                <a:ea typeface="Calibri" pitchFamily="34" charset="0"/>
                <a:cs typeface="Times New Roman" pitchFamily="18" charset="0"/>
              </a:rPr>
              <a:t>. The </a:t>
            </a:r>
            <a:r>
              <a:rPr lang="en-AU" sz="1800" dirty="0" smtClean="0">
                <a:latin typeface="Calibri" pitchFamily="34" charset="0"/>
                <a:ea typeface="Calibri" pitchFamily="34" charset="0"/>
                <a:cs typeface="Times New Roman" pitchFamily="18" charset="0"/>
              </a:rPr>
              <a:t>annual plant </a:t>
            </a:r>
            <a:r>
              <a:rPr lang="en-AU" sz="1800" dirty="0">
                <a:latin typeface="Calibri" pitchFamily="34" charset="0"/>
                <a:ea typeface="Calibri" pitchFamily="34" charset="0"/>
                <a:cs typeface="Times New Roman" pitchFamily="18" charset="0"/>
              </a:rPr>
              <a:t>capacity factor is usually between 50-80%. The </a:t>
            </a:r>
            <a:r>
              <a:rPr lang="en-AU" sz="1800" dirty="0" smtClean="0">
                <a:latin typeface="Calibri" pitchFamily="34" charset="0"/>
                <a:ea typeface="Calibri" pitchFamily="34" charset="0"/>
                <a:cs typeface="Times New Roman" pitchFamily="18" charset="0"/>
              </a:rPr>
              <a:t>modern steam </a:t>
            </a:r>
            <a:r>
              <a:rPr lang="en-AU" sz="1800" dirty="0">
                <a:latin typeface="Calibri" pitchFamily="34" charset="0"/>
                <a:ea typeface="Calibri" pitchFamily="34" charset="0"/>
                <a:cs typeface="Times New Roman" pitchFamily="18" charset="0"/>
              </a:rPr>
              <a:t>turbine power plant has a thermal efficiency in the range 30-35%.</a:t>
            </a:r>
            <a:endParaRPr lang="en-AU" sz="1800" dirty="0">
              <a:ea typeface="Calibri" pitchFamily="34" charset="0"/>
              <a:cs typeface="Times New Roman" pitchFamily="18" charset="0"/>
            </a:endParaRPr>
          </a:p>
        </p:txBody>
      </p:sp>
      <p:pic>
        <p:nvPicPr>
          <p:cNvPr id="9" name="Picture 56" descr="http://www.energy.kth.se/compedu/webcompedu/S1_Heat_and_Power_Technology/B2_Steam_Cycles/C1_Steam_Cycle/ID37_files/image011.gif"/>
          <p:cNvPicPr>
            <a:picLocks noChangeAspect="1" noChangeArrowheads="1"/>
          </p:cNvPicPr>
          <p:nvPr/>
        </p:nvPicPr>
        <p:blipFill>
          <a:blip r:embed="rId7"/>
          <a:srcRect/>
          <a:stretch>
            <a:fillRect/>
          </a:stretch>
        </p:blipFill>
        <p:spPr bwMode="auto">
          <a:xfrm>
            <a:off x="5029200" y="1219200"/>
            <a:ext cx="3394075" cy="3943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flipV="1">
            <a:off x="304800" y="762000"/>
            <a:ext cx="8686800" cy="76200"/>
          </a:xfrm>
          <a:prstGeom prst="line">
            <a:avLst/>
          </a:prstGeom>
        </p:spPr>
        <p:style>
          <a:lnRef idx="3">
            <a:schemeClr val="accent1"/>
          </a:lnRef>
          <a:fillRef idx="0">
            <a:schemeClr val="accent1"/>
          </a:fillRef>
          <a:effectRef idx="2">
            <a:schemeClr val="accent1"/>
          </a:effectRef>
          <a:fontRef idx="minor">
            <a:schemeClr val="tx1"/>
          </a:fontRef>
        </p:style>
      </p:cxnSp>
      <p:sp>
        <p:nvSpPr>
          <p:cNvPr id="5" name="Rectangle 6"/>
          <p:cNvSpPr>
            <a:spLocks noChangeArrowheads="1"/>
          </p:cNvSpPr>
          <p:nvPr/>
        </p:nvSpPr>
        <p:spPr bwMode="auto">
          <a:xfrm>
            <a:off x="381000" y="381000"/>
            <a:ext cx="6438900" cy="400110"/>
          </a:xfrm>
          <a:prstGeom prst="rect">
            <a:avLst/>
          </a:prstGeom>
          <a:noFill/>
          <a:ln w="9525">
            <a:noFill/>
            <a:miter lim="800000"/>
            <a:headEnd/>
            <a:tailEnd/>
          </a:ln>
        </p:spPr>
        <p:txBody>
          <a:bodyPr>
            <a:spAutoFit/>
          </a:bodyPr>
          <a:lstStyle/>
          <a:p>
            <a:r>
              <a:rPr lang="en-AU" sz="2000" b="1" dirty="0" smtClean="0"/>
              <a:t>ECEG-4251, </a:t>
            </a:r>
            <a:r>
              <a:rPr lang="en-AU" sz="2000" b="1" dirty="0" smtClean="0"/>
              <a:t>Generation Planning - </a:t>
            </a:r>
            <a:r>
              <a:rPr lang="en-AU" sz="2000" b="1" i="1" kern="0" dirty="0" smtClean="0">
                <a:solidFill>
                  <a:srgbClr val="FF0000"/>
                </a:solidFill>
              </a:rPr>
              <a:t>Gas Turbine Plant</a:t>
            </a:r>
            <a:r>
              <a:rPr lang="en-AU" sz="2000" b="1" i="1" dirty="0" smtClean="0">
                <a:solidFill>
                  <a:srgbClr val="FF0000"/>
                </a:solidFill>
              </a:rPr>
              <a:t> </a:t>
            </a:r>
            <a:endParaRPr lang="en-US" sz="2000" b="1" i="1" dirty="0">
              <a:solidFill>
                <a:srgbClr val="FF0000"/>
              </a:solidFill>
              <a:latin typeface="Kokila" pitchFamily="34" charset="0"/>
            </a:endParaRPr>
          </a:p>
        </p:txBody>
      </p:sp>
      <p:sp>
        <p:nvSpPr>
          <p:cNvPr id="7" name="Rectangle 2"/>
          <p:cNvSpPr>
            <a:spLocks noChangeArrowheads="1"/>
          </p:cNvSpPr>
          <p:nvPr/>
        </p:nvSpPr>
        <p:spPr bwMode="ltGray">
          <a:xfrm>
            <a:off x="152400" y="1281499"/>
            <a:ext cx="4487862" cy="4524315"/>
          </a:xfrm>
          <a:prstGeom prst="rect">
            <a:avLst/>
          </a:prstGeom>
          <a:noFill/>
          <a:ln w="9525">
            <a:noFill/>
            <a:miter lim="800000"/>
            <a:headEnd/>
            <a:tailEnd/>
          </a:ln>
        </p:spPr>
        <p:txBody>
          <a:bodyPr wrap="square" anchor="ctr">
            <a:spAutoFit/>
          </a:bodyPr>
          <a:lstStyle/>
          <a:p>
            <a:pPr algn="just" eaLnBrk="0" hangingPunct="0"/>
            <a:r>
              <a:rPr lang="en-AU" sz="1800" b="1" dirty="0">
                <a:latin typeface="Calibri" pitchFamily="34" charset="0"/>
                <a:ea typeface="Calibri" pitchFamily="34" charset="0"/>
                <a:cs typeface="Times New Roman" pitchFamily="18" charset="0"/>
              </a:rPr>
              <a:t>Components of a Basic Gas Cycle</a:t>
            </a:r>
            <a:endParaRPr lang="en-AU" sz="1800" dirty="0">
              <a:ea typeface="Calibri" pitchFamily="34" charset="0"/>
              <a:cs typeface="Times New Roman" pitchFamily="18" charset="0"/>
            </a:endParaRPr>
          </a:p>
          <a:p>
            <a:pPr marL="234950" indent="-234950" algn="just" eaLnBrk="0" hangingPunct="0">
              <a:buFont typeface="Wingdings" pitchFamily="2" charset="2"/>
              <a:buChar char="§"/>
            </a:pPr>
            <a:r>
              <a:rPr lang="en-AU" sz="1800" dirty="0">
                <a:latin typeface="Calibri" pitchFamily="34" charset="0"/>
                <a:ea typeface="Calibri" pitchFamily="34" charset="0"/>
                <a:cs typeface="Times New Roman" pitchFamily="18" charset="0"/>
              </a:rPr>
              <a:t>Ambient air is sucked in and pressure is raised in </a:t>
            </a:r>
            <a:r>
              <a:rPr lang="en-AU" sz="1800" b="1" dirty="0">
                <a:latin typeface="Calibri" pitchFamily="34" charset="0"/>
                <a:ea typeface="Calibri" pitchFamily="34" charset="0"/>
                <a:cs typeface="Times New Roman" pitchFamily="18" charset="0"/>
              </a:rPr>
              <a:t>the </a:t>
            </a:r>
            <a:r>
              <a:rPr lang="en-AU" sz="1800" b="1" dirty="0">
                <a:latin typeface="Calibri" pitchFamily="34" charset="0"/>
                <a:ea typeface="Calibri" pitchFamily="34" charset="0"/>
                <a:cs typeface="Times New Roman" pitchFamily="18" charset="0"/>
                <a:hlinkClick r:id="rId2"/>
              </a:rPr>
              <a:t>compressor.</a:t>
            </a:r>
            <a:endParaRPr lang="en-AU" sz="1800" dirty="0">
              <a:ea typeface="Calibri" pitchFamily="34" charset="0"/>
              <a:cs typeface="Times New Roman" pitchFamily="18" charset="0"/>
            </a:endParaRPr>
          </a:p>
          <a:p>
            <a:pPr marL="234950" indent="-234950" algn="just" eaLnBrk="0" hangingPunct="0">
              <a:buFont typeface="Wingdings" pitchFamily="2" charset="2"/>
              <a:buChar char="§"/>
            </a:pPr>
            <a:r>
              <a:rPr lang="en-AU" sz="1800" dirty="0">
                <a:latin typeface="Calibri" pitchFamily="34" charset="0"/>
                <a:ea typeface="Calibri" pitchFamily="34" charset="0"/>
                <a:cs typeface="Times New Roman" pitchFamily="18" charset="0"/>
              </a:rPr>
              <a:t>Fuel is injected into the compressed air in </a:t>
            </a:r>
            <a:r>
              <a:rPr lang="en-AU" sz="1800" dirty="0" smtClean="0">
                <a:latin typeface="Calibri" pitchFamily="34" charset="0"/>
                <a:ea typeface="Calibri" pitchFamily="34" charset="0"/>
                <a:cs typeface="Times New Roman" pitchFamily="18" charset="0"/>
              </a:rPr>
              <a:t>the </a:t>
            </a:r>
            <a:r>
              <a:rPr lang="en-AU" sz="1800" b="1" dirty="0" smtClean="0">
                <a:latin typeface="Calibri" pitchFamily="34" charset="0"/>
                <a:ea typeface="Calibri" pitchFamily="34" charset="0"/>
                <a:cs typeface="Times New Roman" pitchFamily="18" charset="0"/>
                <a:hlinkClick r:id="rId3"/>
              </a:rPr>
              <a:t>combustion </a:t>
            </a:r>
            <a:r>
              <a:rPr lang="en-AU" sz="1800" b="1" dirty="0">
                <a:latin typeface="Calibri" pitchFamily="34" charset="0"/>
                <a:ea typeface="Calibri" pitchFamily="34" charset="0"/>
                <a:cs typeface="Times New Roman" pitchFamily="18" charset="0"/>
                <a:hlinkClick r:id="rId3"/>
              </a:rPr>
              <a:t>chamber</a:t>
            </a:r>
            <a:r>
              <a:rPr lang="en-AU" sz="1800" b="1" dirty="0">
                <a:latin typeface="Calibri" pitchFamily="34" charset="0"/>
                <a:ea typeface="Calibri" pitchFamily="34" charset="0"/>
                <a:cs typeface="Times New Roman" pitchFamily="18" charset="0"/>
              </a:rPr>
              <a:t>,</a:t>
            </a:r>
            <a:r>
              <a:rPr lang="en-AU" sz="1800" dirty="0">
                <a:latin typeface="Calibri" pitchFamily="34" charset="0"/>
                <a:ea typeface="Calibri" pitchFamily="34" charset="0"/>
                <a:cs typeface="Times New Roman" pitchFamily="18" charset="0"/>
              </a:rPr>
              <a:t> and combustion takes place, increasing the temperature of the gas.</a:t>
            </a:r>
            <a:endParaRPr lang="en-AU" sz="1800" dirty="0">
              <a:ea typeface="Calibri" pitchFamily="34" charset="0"/>
              <a:cs typeface="Times New Roman" pitchFamily="18" charset="0"/>
            </a:endParaRPr>
          </a:p>
          <a:p>
            <a:pPr marL="234950" indent="-234950" algn="just" eaLnBrk="0" hangingPunct="0">
              <a:buFont typeface="Wingdings" pitchFamily="2" charset="2"/>
              <a:buChar char="§"/>
            </a:pPr>
            <a:r>
              <a:rPr lang="en-AU" sz="1800" dirty="0">
                <a:latin typeface="Calibri" pitchFamily="34" charset="0"/>
                <a:ea typeface="Calibri" pitchFamily="34" charset="0"/>
                <a:cs typeface="Times New Roman" pitchFamily="18" charset="0"/>
              </a:rPr>
              <a:t>Hot pressurized gas expands in </a:t>
            </a:r>
            <a:r>
              <a:rPr lang="en-AU" sz="1800" b="1" dirty="0">
                <a:latin typeface="Calibri" pitchFamily="34" charset="0"/>
                <a:ea typeface="Calibri" pitchFamily="34" charset="0"/>
                <a:cs typeface="Times New Roman" pitchFamily="18" charset="0"/>
              </a:rPr>
              <a:t>the </a:t>
            </a:r>
            <a:r>
              <a:rPr lang="en-AU" sz="1800" b="1" dirty="0">
                <a:latin typeface="Calibri" pitchFamily="34" charset="0"/>
                <a:ea typeface="Calibri" pitchFamily="34" charset="0"/>
                <a:cs typeface="Times New Roman" pitchFamily="18" charset="0"/>
                <a:hlinkClick r:id="rId4"/>
              </a:rPr>
              <a:t>turbine</a:t>
            </a:r>
            <a:r>
              <a:rPr lang="en-AU" sz="1800" b="1" dirty="0">
                <a:latin typeface="Calibri" pitchFamily="34" charset="0"/>
                <a:ea typeface="Calibri" pitchFamily="34" charset="0"/>
                <a:cs typeface="Times New Roman" pitchFamily="18" charset="0"/>
              </a:rPr>
              <a:t>, generating work.</a:t>
            </a:r>
            <a:endParaRPr lang="en-AU" sz="1800" dirty="0">
              <a:ea typeface="Calibri" pitchFamily="34" charset="0"/>
              <a:cs typeface="Times New Roman" pitchFamily="18" charset="0"/>
            </a:endParaRPr>
          </a:p>
          <a:p>
            <a:pPr marL="234950" indent="-234950" algn="just" eaLnBrk="0" hangingPunct="0">
              <a:buFont typeface="Wingdings" pitchFamily="2" charset="2"/>
              <a:buChar char="§"/>
            </a:pPr>
            <a:r>
              <a:rPr lang="en-AU" sz="1800" dirty="0">
                <a:latin typeface="Calibri" pitchFamily="34" charset="0"/>
                <a:ea typeface="Calibri" pitchFamily="34" charset="0"/>
                <a:cs typeface="Times New Roman" pitchFamily="18" charset="0"/>
              </a:rPr>
              <a:t>Work required for pressurizing relatively cold air (in the compressor) is smaller than work produced during expansion at higher temperatures (in the turbine). This is the basic reason why the gas turbine cycle generates net work.</a:t>
            </a:r>
            <a:endParaRPr lang="en-AU" sz="1800" dirty="0">
              <a:ea typeface="Calibri" pitchFamily="34" charset="0"/>
              <a:cs typeface="Times New Roman" pitchFamily="18" charset="0"/>
            </a:endParaRPr>
          </a:p>
          <a:p>
            <a:pPr algn="just" eaLnBrk="0" hangingPunct="0"/>
            <a:endParaRPr lang="en-AU" sz="1800" dirty="0">
              <a:ea typeface="Calibri" pitchFamily="34" charset="0"/>
              <a:cs typeface="Times New Roman" pitchFamily="18" charset="0"/>
            </a:endParaRPr>
          </a:p>
        </p:txBody>
      </p:sp>
      <p:pic>
        <p:nvPicPr>
          <p:cNvPr id="8" name="Picture 53" descr="http://www.energy.kth.se/compedu/webcompedu/S1_Heat_and_Power_Technology/B3_Gas_Turbine_Cycles/C1_Simple/ID39_files/image013.gif"/>
          <p:cNvPicPr>
            <a:picLocks noChangeAspect="1" noChangeArrowheads="1"/>
          </p:cNvPicPr>
          <p:nvPr/>
        </p:nvPicPr>
        <p:blipFill>
          <a:blip r:embed="rId5"/>
          <a:srcRect/>
          <a:stretch>
            <a:fillRect/>
          </a:stretch>
        </p:blipFill>
        <p:spPr bwMode="auto">
          <a:xfrm>
            <a:off x="4648200" y="1450975"/>
            <a:ext cx="4335462" cy="3138487"/>
          </a:xfrm>
          <a:prstGeom prst="rect">
            <a:avLst/>
          </a:prstGeom>
          <a:noFill/>
          <a:ln w="9525">
            <a:noFill/>
            <a:miter lim="800000"/>
            <a:headEnd/>
            <a:tailEnd/>
          </a:ln>
        </p:spPr>
      </p:pic>
      <p:sp>
        <p:nvSpPr>
          <p:cNvPr id="6" name="Rectangle 5"/>
          <p:cNvSpPr>
            <a:spLocks noChangeArrowheads="1"/>
          </p:cNvSpPr>
          <p:nvPr/>
        </p:nvSpPr>
        <p:spPr bwMode="ltGray">
          <a:xfrm>
            <a:off x="152400" y="5630862"/>
            <a:ext cx="8686800" cy="923330"/>
          </a:xfrm>
          <a:prstGeom prst="rect">
            <a:avLst/>
          </a:prstGeom>
          <a:noFill/>
          <a:ln w="9525">
            <a:noFill/>
            <a:miter lim="800000"/>
            <a:headEnd/>
            <a:tailEnd/>
          </a:ln>
        </p:spPr>
        <p:txBody>
          <a:bodyPr wrap="square" anchor="ctr">
            <a:spAutoFit/>
          </a:bodyPr>
          <a:lstStyle/>
          <a:p>
            <a:pPr algn="just" eaLnBrk="0" hangingPunct="0"/>
            <a:r>
              <a:rPr lang="en-AU" dirty="0" smtClean="0">
                <a:latin typeface="Calibri" pitchFamily="34" charset="0"/>
                <a:ea typeface="Calibri" pitchFamily="34" charset="0"/>
                <a:cs typeface="Times New Roman" pitchFamily="18" charset="0"/>
              </a:rPr>
              <a:t>Since the g</a:t>
            </a:r>
            <a:r>
              <a:rPr lang="en-AU" sz="1800" dirty="0" smtClean="0">
                <a:latin typeface="Calibri" pitchFamily="34" charset="0"/>
                <a:ea typeface="Calibri" pitchFamily="34" charset="0"/>
                <a:cs typeface="Times New Roman" pitchFamily="18" charset="0"/>
              </a:rPr>
              <a:t>as turbine plants use expensive fuels it is usually </a:t>
            </a:r>
            <a:r>
              <a:rPr lang="en-AU" sz="1800" dirty="0">
                <a:latin typeface="Calibri" pitchFamily="34" charset="0"/>
                <a:ea typeface="Calibri" pitchFamily="34" charset="0"/>
                <a:cs typeface="Times New Roman" pitchFamily="18" charset="0"/>
              </a:rPr>
              <a:t>best suited to </a:t>
            </a:r>
            <a:r>
              <a:rPr lang="en-AU" i="1" dirty="0" smtClean="0">
                <a:solidFill>
                  <a:srgbClr val="FF0000"/>
                </a:solidFill>
                <a:latin typeface="Calibri" pitchFamily="34" charset="0"/>
                <a:ea typeface="Calibri" pitchFamily="34" charset="0"/>
                <a:cs typeface="Times New Roman" pitchFamily="18" charset="0"/>
              </a:rPr>
              <a:t>peak and/or intermediate </a:t>
            </a:r>
            <a:r>
              <a:rPr lang="en-AU" sz="1800" i="1" dirty="0" smtClean="0">
                <a:solidFill>
                  <a:srgbClr val="FF0000"/>
                </a:solidFill>
                <a:latin typeface="Calibri" pitchFamily="34" charset="0"/>
                <a:ea typeface="Calibri" pitchFamily="34" charset="0"/>
                <a:cs typeface="Times New Roman" pitchFamily="18" charset="0"/>
              </a:rPr>
              <a:t>load </a:t>
            </a:r>
            <a:r>
              <a:rPr lang="en-AU" sz="1800" i="1" dirty="0">
                <a:solidFill>
                  <a:srgbClr val="FF0000"/>
                </a:solidFill>
                <a:latin typeface="Calibri" pitchFamily="34" charset="0"/>
                <a:ea typeface="Calibri" pitchFamily="34" charset="0"/>
                <a:cs typeface="Times New Roman" pitchFamily="18" charset="0"/>
              </a:rPr>
              <a:t>operation</a:t>
            </a:r>
            <a:r>
              <a:rPr lang="en-AU" sz="1800" dirty="0">
                <a:latin typeface="Calibri" pitchFamily="34" charset="0"/>
                <a:ea typeface="Calibri" pitchFamily="34" charset="0"/>
                <a:cs typeface="Times New Roman" pitchFamily="18" charset="0"/>
              </a:rPr>
              <a:t>. </a:t>
            </a:r>
            <a:r>
              <a:rPr lang="en-AU" sz="1800" dirty="0" smtClean="0">
                <a:latin typeface="Calibri" pitchFamily="34" charset="0"/>
                <a:ea typeface="Calibri" pitchFamily="34" charset="0"/>
                <a:cs typeface="Times New Roman" pitchFamily="18" charset="0"/>
              </a:rPr>
              <a:t>The modern </a:t>
            </a:r>
            <a:r>
              <a:rPr lang="en-AU" dirty="0" smtClean="0">
                <a:latin typeface="Calibri" pitchFamily="34" charset="0"/>
                <a:ea typeface="Calibri" pitchFamily="34" charset="0"/>
                <a:cs typeface="Times New Roman" pitchFamily="18" charset="0"/>
              </a:rPr>
              <a:t>gas</a:t>
            </a:r>
            <a:r>
              <a:rPr lang="en-AU" sz="1800" dirty="0" smtClean="0">
                <a:latin typeface="Calibri" pitchFamily="34" charset="0"/>
                <a:ea typeface="Calibri" pitchFamily="34" charset="0"/>
                <a:cs typeface="Times New Roman" pitchFamily="18" charset="0"/>
              </a:rPr>
              <a:t> </a:t>
            </a:r>
            <a:r>
              <a:rPr lang="en-AU" sz="1800" dirty="0">
                <a:latin typeface="Calibri" pitchFamily="34" charset="0"/>
                <a:ea typeface="Calibri" pitchFamily="34" charset="0"/>
                <a:cs typeface="Times New Roman" pitchFamily="18" charset="0"/>
              </a:rPr>
              <a:t>turbine power plant has a thermal efficiency in the range </a:t>
            </a:r>
            <a:r>
              <a:rPr lang="en-AU" sz="1800" dirty="0" smtClean="0">
                <a:latin typeface="Calibri" pitchFamily="34" charset="0"/>
                <a:ea typeface="Calibri" pitchFamily="34" charset="0"/>
                <a:cs typeface="Times New Roman" pitchFamily="18" charset="0"/>
              </a:rPr>
              <a:t>35-40%.</a:t>
            </a:r>
            <a:endParaRPr lang="en-AU" sz="1800" dirty="0">
              <a:ea typeface="Calibri" pitchFamily="34" charset="0"/>
              <a:cs typeface="Times New Roman" pitchFamily="18"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flipV="1">
            <a:off x="304800" y="762000"/>
            <a:ext cx="8686800" cy="76200"/>
          </a:xfrm>
          <a:prstGeom prst="line">
            <a:avLst/>
          </a:prstGeom>
        </p:spPr>
        <p:style>
          <a:lnRef idx="3">
            <a:schemeClr val="accent1"/>
          </a:lnRef>
          <a:fillRef idx="0">
            <a:schemeClr val="accent1"/>
          </a:fillRef>
          <a:effectRef idx="2">
            <a:schemeClr val="accent1"/>
          </a:effectRef>
          <a:fontRef idx="minor">
            <a:schemeClr val="tx1"/>
          </a:fontRef>
        </p:style>
      </p:cxnSp>
      <p:sp>
        <p:nvSpPr>
          <p:cNvPr id="5" name="Rectangle 6"/>
          <p:cNvSpPr>
            <a:spLocks noChangeArrowheads="1"/>
          </p:cNvSpPr>
          <p:nvPr/>
        </p:nvSpPr>
        <p:spPr bwMode="auto">
          <a:xfrm>
            <a:off x="381000" y="381000"/>
            <a:ext cx="7162800" cy="400110"/>
          </a:xfrm>
          <a:prstGeom prst="rect">
            <a:avLst/>
          </a:prstGeom>
          <a:noFill/>
          <a:ln w="9525">
            <a:noFill/>
            <a:miter lim="800000"/>
            <a:headEnd/>
            <a:tailEnd/>
          </a:ln>
        </p:spPr>
        <p:txBody>
          <a:bodyPr wrap="square">
            <a:spAutoFit/>
          </a:bodyPr>
          <a:lstStyle/>
          <a:p>
            <a:r>
              <a:rPr lang="en-AU" sz="2000" b="1" dirty="0" smtClean="0"/>
              <a:t>ECEG-4251, </a:t>
            </a:r>
            <a:r>
              <a:rPr lang="en-AU" sz="2000" b="1" dirty="0" smtClean="0"/>
              <a:t>Generation Planning -</a:t>
            </a:r>
            <a:r>
              <a:rPr lang="en-AU" sz="2000" b="1" kern="0" dirty="0" smtClean="0"/>
              <a:t> </a:t>
            </a:r>
            <a:r>
              <a:rPr lang="en-AU" sz="2000" b="1" i="1" kern="0" dirty="0" smtClean="0">
                <a:solidFill>
                  <a:srgbClr val="FF0000"/>
                </a:solidFill>
              </a:rPr>
              <a:t>Combined Gas Turbine  Plant</a:t>
            </a:r>
            <a:r>
              <a:rPr lang="en-AU" sz="2000" b="1" i="1" dirty="0" smtClean="0">
                <a:solidFill>
                  <a:srgbClr val="FF0000"/>
                </a:solidFill>
              </a:rPr>
              <a:t> </a:t>
            </a:r>
            <a:endParaRPr lang="en-US" sz="2000" b="1" i="1" dirty="0">
              <a:solidFill>
                <a:srgbClr val="FF0000"/>
              </a:solidFill>
              <a:latin typeface="Kokila"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val="278526977"/>
              </p:ext>
            </p:extLst>
          </p:nvPr>
        </p:nvGraphicFramePr>
        <p:xfrm>
          <a:off x="152400" y="1371600"/>
          <a:ext cx="6845300" cy="4267200"/>
        </p:xfrm>
        <a:graphic>
          <a:graphicData uri="http://schemas.openxmlformats.org/drawingml/2006/table">
            <a:tbl>
              <a:tblPr/>
              <a:tblGrid>
                <a:gridCol w="3884654"/>
                <a:gridCol w="2960646"/>
              </a:tblGrid>
              <a:tr h="4267200">
                <a:tc>
                  <a:txBody>
                    <a:bodyPr/>
                    <a:lstStyle/>
                    <a:p>
                      <a:pPr algn="just">
                        <a:lnSpc>
                          <a:spcPct val="115000"/>
                        </a:lnSpc>
                        <a:spcAft>
                          <a:spcPts val="1000"/>
                        </a:spcAft>
                      </a:pPr>
                      <a:r>
                        <a:rPr lang="en-AU" sz="1800" b="1" dirty="0">
                          <a:solidFill>
                            <a:schemeClr val="tx1"/>
                          </a:solidFill>
                          <a:latin typeface="Calibri"/>
                          <a:ea typeface="Calibri"/>
                          <a:cs typeface="Times New Roman"/>
                        </a:rPr>
                        <a:t>     Components of a Combined Gas Turbine Cycle</a:t>
                      </a:r>
                      <a:endParaRPr lang="en-AU" sz="1800" dirty="0">
                        <a:solidFill>
                          <a:schemeClr val="tx1"/>
                        </a:solidFill>
                        <a:latin typeface="Calibri"/>
                        <a:ea typeface="Calibri"/>
                        <a:cs typeface="Times New Roman"/>
                      </a:endParaRPr>
                    </a:p>
                    <a:p>
                      <a:pPr marL="342900" lvl="0" indent="-342900">
                        <a:lnSpc>
                          <a:spcPct val="115000"/>
                        </a:lnSpc>
                        <a:spcAft>
                          <a:spcPts val="0"/>
                        </a:spcAft>
                        <a:buFont typeface="Symbol"/>
                        <a:buBlip>
                          <a:blip r:embed="rId2"/>
                        </a:buBlip>
                      </a:pPr>
                      <a:r>
                        <a:rPr lang="en-AU" sz="1800" dirty="0">
                          <a:solidFill>
                            <a:schemeClr val="tx1"/>
                          </a:solidFill>
                          <a:latin typeface="Calibri"/>
                          <a:ea typeface="Times New Roman"/>
                          <a:cs typeface="Times New Roman"/>
                        </a:rPr>
                        <a:t>The combined cycle consists of 3 main subsystems:</a:t>
                      </a:r>
                      <a:endParaRPr lang="en-AU" sz="1800" dirty="0">
                        <a:solidFill>
                          <a:schemeClr val="tx1"/>
                        </a:solidFill>
                        <a:latin typeface="Calibri"/>
                        <a:ea typeface="Calibri"/>
                        <a:cs typeface="Times New Roman"/>
                      </a:endParaRPr>
                    </a:p>
                    <a:p>
                      <a:pPr marL="342900" lvl="0" indent="-342900">
                        <a:lnSpc>
                          <a:spcPct val="115000"/>
                        </a:lnSpc>
                        <a:spcAft>
                          <a:spcPts val="0"/>
                        </a:spcAft>
                        <a:buFont typeface="Courier New"/>
                        <a:buChar char="o"/>
                      </a:pPr>
                      <a:r>
                        <a:rPr lang="en-AU" sz="1800" dirty="0">
                          <a:solidFill>
                            <a:schemeClr val="tx1"/>
                          </a:solidFill>
                          <a:latin typeface="Calibri"/>
                          <a:ea typeface="Times New Roman"/>
                          <a:cs typeface="Times New Roman"/>
                        </a:rPr>
                        <a:t>Gas turbine – representing </a:t>
                      </a:r>
                      <a:r>
                        <a:rPr lang="en-AU" sz="1800" dirty="0">
                          <a:solidFill>
                            <a:schemeClr val="tx1"/>
                          </a:solidFill>
                          <a:latin typeface="Calibri"/>
                          <a:ea typeface="Times New Roman"/>
                          <a:cs typeface="Times New Roman"/>
                          <a:hlinkClick r:id="rId3"/>
                        </a:rPr>
                        <a:t>topping cycle</a:t>
                      </a:r>
                      <a:r>
                        <a:rPr lang="en-AU" sz="1800" dirty="0">
                          <a:solidFill>
                            <a:schemeClr val="tx1"/>
                          </a:solidFill>
                          <a:latin typeface="Calibri"/>
                          <a:ea typeface="Times New Roman"/>
                          <a:cs typeface="Times New Roman"/>
                        </a:rPr>
                        <a:t>,</a:t>
                      </a:r>
                      <a:endParaRPr lang="en-AU" sz="1800" dirty="0">
                        <a:solidFill>
                          <a:schemeClr val="tx1"/>
                        </a:solidFill>
                        <a:latin typeface="Calibri"/>
                        <a:ea typeface="Calibri"/>
                        <a:cs typeface="Times New Roman"/>
                      </a:endParaRPr>
                    </a:p>
                    <a:p>
                      <a:pPr marL="342900" lvl="0" indent="-342900">
                        <a:lnSpc>
                          <a:spcPct val="115000"/>
                        </a:lnSpc>
                        <a:spcAft>
                          <a:spcPts val="0"/>
                        </a:spcAft>
                        <a:buFont typeface="Courier New"/>
                        <a:buChar char="o"/>
                      </a:pPr>
                      <a:r>
                        <a:rPr lang="en-AU" sz="1800" dirty="0">
                          <a:solidFill>
                            <a:schemeClr val="tx1"/>
                          </a:solidFill>
                          <a:latin typeface="Calibri"/>
                          <a:ea typeface="Times New Roman"/>
                          <a:cs typeface="Times New Roman"/>
                        </a:rPr>
                        <a:t>Steam turbine – representing </a:t>
                      </a:r>
                      <a:r>
                        <a:rPr lang="en-AU" sz="1800" dirty="0">
                          <a:solidFill>
                            <a:schemeClr val="tx1"/>
                          </a:solidFill>
                          <a:latin typeface="Calibri"/>
                          <a:ea typeface="Times New Roman"/>
                          <a:cs typeface="Times New Roman"/>
                          <a:hlinkClick r:id="rId4"/>
                        </a:rPr>
                        <a:t>bottoming cycle</a:t>
                      </a:r>
                      <a:r>
                        <a:rPr lang="en-AU" sz="1800" dirty="0">
                          <a:solidFill>
                            <a:schemeClr val="tx1"/>
                          </a:solidFill>
                          <a:latin typeface="Calibri"/>
                          <a:ea typeface="Times New Roman"/>
                          <a:cs typeface="Times New Roman"/>
                        </a:rPr>
                        <a:t>,</a:t>
                      </a:r>
                      <a:endParaRPr lang="en-AU" sz="1800" dirty="0">
                        <a:solidFill>
                          <a:schemeClr val="tx1"/>
                        </a:solidFill>
                        <a:latin typeface="Calibri"/>
                        <a:ea typeface="Calibri"/>
                        <a:cs typeface="Times New Roman"/>
                      </a:endParaRPr>
                    </a:p>
                    <a:p>
                      <a:pPr marL="342900" lvl="0" indent="-342900">
                        <a:lnSpc>
                          <a:spcPct val="115000"/>
                        </a:lnSpc>
                        <a:spcAft>
                          <a:spcPts val="0"/>
                        </a:spcAft>
                        <a:buFont typeface="Courier New"/>
                        <a:buChar char="o"/>
                      </a:pPr>
                      <a:r>
                        <a:rPr lang="en-AU" sz="1800" dirty="0">
                          <a:solidFill>
                            <a:schemeClr val="tx1"/>
                          </a:solidFill>
                          <a:latin typeface="Calibri"/>
                          <a:ea typeface="Times New Roman"/>
                          <a:cs typeface="Times New Roman"/>
                          <a:hlinkClick r:id="rId5"/>
                        </a:rPr>
                        <a:t>Heat recovery steam generator (HRSG)</a:t>
                      </a:r>
                      <a:r>
                        <a:rPr lang="en-AU" sz="1800" dirty="0">
                          <a:solidFill>
                            <a:schemeClr val="tx1"/>
                          </a:solidFill>
                          <a:latin typeface="Calibri"/>
                          <a:ea typeface="Times New Roman"/>
                          <a:cs typeface="Times New Roman"/>
                        </a:rPr>
                        <a:t>,</a:t>
                      </a:r>
                      <a:endParaRPr lang="en-AU" sz="1800" dirty="0">
                        <a:solidFill>
                          <a:schemeClr val="tx1"/>
                        </a:solidFill>
                        <a:latin typeface="Calibri"/>
                        <a:ea typeface="Calibri"/>
                        <a:cs typeface="Times New Roman"/>
                      </a:endParaRPr>
                    </a:p>
                    <a:p>
                      <a:pPr marL="342900" lvl="0" indent="-342900">
                        <a:lnSpc>
                          <a:spcPct val="115000"/>
                        </a:lnSpc>
                        <a:spcAft>
                          <a:spcPts val="1000"/>
                        </a:spcAft>
                        <a:buFont typeface="Symbol"/>
                        <a:buBlip>
                          <a:blip r:embed="rId2"/>
                        </a:buBlip>
                      </a:pPr>
                      <a:r>
                        <a:rPr lang="en-AU" sz="1800" dirty="0">
                          <a:solidFill>
                            <a:schemeClr val="tx1"/>
                          </a:solidFill>
                          <a:latin typeface="Calibri"/>
                          <a:ea typeface="Times New Roman"/>
                          <a:cs typeface="Times New Roman"/>
                        </a:rPr>
                        <a:t> </a:t>
                      </a:r>
                      <a:r>
                        <a:rPr lang="en-AU" sz="1800" u="none" strike="noStrike" dirty="0">
                          <a:solidFill>
                            <a:schemeClr val="tx1"/>
                          </a:solidFill>
                          <a:latin typeface="Calibri"/>
                          <a:ea typeface="Times New Roman"/>
                          <a:cs typeface="Times New Roman"/>
                          <a:hlinkClick r:id="rId6"/>
                        </a:rPr>
                        <a:t>Rule of thumb</a:t>
                      </a:r>
                      <a:r>
                        <a:rPr lang="en-AU" sz="1800" dirty="0">
                          <a:solidFill>
                            <a:schemeClr val="tx1"/>
                          </a:solidFill>
                          <a:latin typeface="Calibri"/>
                          <a:ea typeface="Times New Roman"/>
                          <a:cs typeface="Times New Roman"/>
                        </a:rPr>
                        <a:t> for a gas/steam combined cycle</a:t>
                      </a:r>
                      <a:r>
                        <a:rPr lang="en-AU" sz="1800" dirty="0" smtClean="0">
                          <a:solidFill>
                            <a:schemeClr val="tx1"/>
                          </a:solidFill>
                          <a:latin typeface="Calibri"/>
                          <a:ea typeface="Times New Roman"/>
                          <a:cs typeface="Times New Roman"/>
                        </a:rPr>
                        <a:t>.</a:t>
                      </a:r>
                      <a:r>
                        <a:rPr lang="en-AU" sz="1800" dirty="0">
                          <a:solidFill>
                            <a:schemeClr val="tx1"/>
                          </a:solidFill>
                          <a:latin typeface="Times New Roman"/>
                          <a:ea typeface="Times New Roman"/>
                          <a:cs typeface="Times New Roman"/>
                        </a:rPr>
                        <a:t>  </a:t>
                      </a:r>
                      <a:endParaRPr lang="en-AU" sz="1800" dirty="0">
                        <a:solidFill>
                          <a:schemeClr val="tx1"/>
                        </a:solidFill>
                        <a:latin typeface="Calibri"/>
                        <a:ea typeface="Calibri"/>
                        <a:cs typeface="Times New Roman"/>
                      </a:endParaRPr>
                    </a:p>
                  </a:txBody>
                  <a:tcPr marL="9020" marR="9020" marT="9020" marB="9020">
                    <a:lnL>
                      <a:noFill/>
                    </a:lnL>
                    <a:lnR>
                      <a:noFill/>
                    </a:lnR>
                    <a:lnT>
                      <a:noFill/>
                    </a:lnT>
                    <a:lnB>
                      <a:noFill/>
                    </a:lnB>
                  </a:tcPr>
                </a:tc>
                <a:tc>
                  <a:txBody>
                    <a:bodyPr/>
                    <a:lstStyle/>
                    <a:p>
                      <a:pPr marL="1812290" indent="-1812290" algn="ctr">
                        <a:lnSpc>
                          <a:spcPct val="115000"/>
                        </a:lnSpc>
                        <a:spcAft>
                          <a:spcPts val="1000"/>
                        </a:spcAft>
                      </a:pPr>
                      <a:endParaRPr lang="en-AU" sz="1800" dirty="0">
                        <a:solidFill>
                          <a:schemeClr val="tx1"/>
                        </a:solidFill>
                        <a:latin typeface="Times New Roman"/>
                        <a:ea typeface="Times New Roman"/>
                        <a:cs typeface="Times New Roman"/>
                      </a:endParaRPr>
                    </a:p>
                  </a:txBody>
                  <a:tcPr marL="9020" marR="9020" marT="9020" marB="9020">
                    <a:lnL>
                      <a:noFill/>
                    </a:lnL>
                    <a:lnR>
                      <a:noFill/>
                    </a:lnR>
                    <a:lnT>
                      <a:noFill/>
                    </a:lnT>
                    <a:lnB>
                      <a:noFill/>
                    </a:lnB>
                  </a:tcPr>
                </a:tc>
              </a:tr>
            </a:tbl>
          </a:graphicData>
        </a:graphic>
      </p:graphicFrame>
      <p:pic>
        <p:nvPicPr>
          <p:cNvPr id="8" name="Picture 52" descr="http://www.energy.kth.se/compedu/webcompedu/S1_Heat_and_Power_Technology/B4_Commercial_Combined_Cycles/C1_Combined_Cycles_Basics/ID42_files/image002.gif"/>
          <p:cNvPicPr>
            <a:picLocks noChangeAspect="1" noChangeArrowheads="1"/>
          </p:cNvPicPr>
          <p:nvPr/>
        </p:nvPicPr>
        <p:blipFill>
          <a:blip r:embed="rId7"/>
          <a:srcRect/>
          <a:stretch>
            <a:fillRect/>
          </a:stretch>
        </p:blipFill>
        <p:spPr bwMode="auto">
          <a:xfrm>
            <a:off x="5021263" y="1486626"/>
            <a:ext cx="3970337" cy="45354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flipV="1">
            <a:off x="304800" y="762000"/>
            <a:ext cx="8686800" cy="76200"/>
          </a:xfrm>
          <a:prstGeom prst="line">
            <a:avLst/>
          </a:prstGeom>
        </p:spPr>
        <p:style>
          <a:lnRef idx="3">
            <a:schemeClr val="accent1"/>
          </a:lnRef>
          <a:fillRef idx="0">
            <a:schemeClr val="accent1"/>
          </a:fillRef>
          <a:effectRef idx="2">
            <a:schemeClr val="accent1"/>
          </a:effectRef>
          <a:fontRef idx="minor">
            <a:schemeClr val="tx1"/>
          </a:fontRef>
        </p:style>
      </p:cxnSp>
      <p:sp>
        <p:nvSpPr>
          <p:cNvPr id="5" name="Rectangle 6"/>
          <p:cNvSpPr>
            <a:spLocks noChangeArrowheads="1"/>
          </p:cNvSpPr>
          <p:nvPr/>
        </p:nvSpPr>
        <p:spPr bwMode="auto">
          <a:xfrm>
            <a:off x="381000" y="381000"/>
            <a:ext cx="6438900" cy="400110"/>
          </a:xfrm>
          <a:prstGeom prst="rect">
            <a:avLst/>
          </a:prstGeom>
          <a:noFill/>
          <a:ln w="9525">
            <a:noFill/>
            <a:miter lim="800000"/>
            <a:headEnd/>
            <a:tailEnd/>
          </a:ln>
        </p:spPr>
        <p:txBody>
          <a:bodyPr>
            <a:spAutoFit/>
          </a:bodyPr>
          <a:lstStyle/>
          <a:p>
            <a:r>
              <a:rPr lang="en-AU" sz="2000" b="1" dirty="0" smtClean="0"/>
              <a:t>ECEG-4251, </a:t>
            </a:r>
            <a:r>
              <a:rPr lang="en-AU" sz="2000" b="1" dirty="0" smtClean="0"/>
              <a:t>Generation Planning - </a:t>
            </a:r>
            <a:r>
              <a:rPr lang="en-AU" sz="2000" b="1" i="1" dirty="0" smtClean="0">
                <a:solidFill>
                  <a:srgbClr val="FF0000"/>
                </a:solidFill>
              </a:rPr>
              <a:t>Diesel Plant </a:t>
            </a:r>
            <a:endParaRPr lang="en-US" sz="2000" b="1" i="1" dirty="0">
              <a:solidFill>
                <a:srgbClr val="FF0000"/>
              </a:solidFill>
              <a:latin typeface="Kokila" pitchFamily="34" charset="0"/>
            </a:endParaRPr>
          </a:p>
        </p:txBody>
      </p:sp>
      <p:sp>
        <p:nvSpPr>
          <p:cNvPr id="7" name="Rectangle 1"/>
          <p:cNvSpPr>
            <a:spLocks noChangeArrowheads="1"/>
          </p:cNvSpPr>
          <p:nvPr/>
        </p:nvSpPr>
        <p:spPr bwMode="ltGray">
          <a:xfrm>
            <a:off x="457200" y="914400"/>
            <a:ext cx="8153400" cy="3339376"/>
          </a:xfrm>
          <a:prstGeom prst="rect">
            <a:avLst/>
          </a:prstGeom>
          <a:noFill/>
          <a:ln w="9525">
            <a:noFill/>
            <a:miter lim="800000"/>
            <a:headEnd/>
            <a:tailEnd/>
          </a:ln>
        </p:spPr>
        <p:txBody>
          <a:bodyPr wrap="square" anchor="ctr">
            <a:spAutoFit/>
          </a:bodyPr>
          <a:lstStyle/>
          <a:p>
            <a:pPr algn="just" eaLnBrk="0" hangingPunct="0"/>
            <a:r>
              <a:rPr lang="en-AU" sz="2000" dirty="0">
                <a:latin typeface="Calibri" pitchFamily="34" charset="0"/>
                <a:ea typeface="Calibri" pitchFamily="34" charset="0"/>
                <a:cs typeface="Times New Roman" pitchFamily="18" charset="0"/>
              </a:rPr>
              <a:t>Where steam turbine units of economic capacity are avoided due to the small magnitude of the load, as is the case on many developing systems, diesel plants can be used to supply the base load. Diesel power plants have high efficiency, particularly in the larger sizes (up to 10MW). Low speed and medium speed diesels are used for the purpose. Low speed plant is the more suitable: it has relatively high capital cost compared with that of medium speed plant but by far the longer life time. Medium speed diesel plants are particularly suitable for mid-merit duty. </a:t>
            </a:r>
          </a:p>
          <a:p>
            <a:pPr algn="just" eaLnBrk="0" hangingPunct="0"/>
            <a:endParaRPr lang="en-AU" sz="1050" dirty="0">
              <a:latin typeface="Calibri" pitchFamily="34" charset="0"/>
              <a:ea typeface="Calibri" pitchFamily="34" charset="0"/>
              <a:cs typeface="Times New Roman" pitchFamily="18" charset="0"/>
            </a:endParaRPr>
          </a:p>
          <a:p>
            <a:pPr algn="just" eaLnBrk="0" hangingPunct="0"/>
            <a:r>
              <a:rPr lang="en-AU" sz="2000" dirty="0">
                <a:latin typeface="Calibri" pitchFamily="34" charset="0"/>
                <a:ea typeface="Calibri" pitchFamily="34" charset="0"/>
                <a:cs typeface="Times New Roman" pitchFamily="18" charset="0"/>
              </a:rPr>
              <a:t>For peak load duty gas turbine compete with high speed (1000 rev/min) diesels. </a:t>
            </a:r>
            <a:endParaRPr lang="en-AU" sz="2000" dirty="0">
              <a:ea typeface="Calibri" pitchFamily="34" charset="0"/>
              <a:cs typeface="Times New Roman" pitchFamily="18" charset="0"/>
            </a:endParaRPr>
          </a:p>
        </p:txBody>
      </p:sp>
      <p:pic>
        <p:nvPicPr>
          <p:cNvPr id="1026" name="Picture 2"/>
          <p:cNvPicPr>
            <a:picLocks noChangeAspect="1" noChangeArrowheads="1"/>
          </p:cNvPicPr>
          <p:nvPr/>
        </p:nvPicPr>
        <p:blipFill>
          <a:blip r:embed="rId2"/>
          <a:srcRect/>
          <a:stretch>
            <a:fillRect/>
          </a:stretch>
        </p:blipFill>
        <p:spPr bwMode="auto">
          <a:xfrm>
            <a:off x="2452687" y="3916362"/>
            <a:ext cx="4786313" cy="286543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flipV="1">
            <a:off x="304800" y="762000"/>
            <a:ext cx="8686800" cy="76200"/>
          </a:xfrm>
          <a:prstGeom prst="line">
            <a:avLst/>
          </a:prstGeom>
        </p:spPr>
        <p:style>
          <a:lnRef idx="3">
            <a:schemeClr val="accent1"/>
          </a:lnRef>
          <a:fillRef idx="0">
            <a:schemeClr val="accent1"/>
          </a:fillRef>
          <a:effectRef idx="2">
            <a:schemeClr val="accent1"/>
          </a:effectRef>
          <a:fontRef idx="minor">
            <a:schemeClr val="tx1"/>
          </a:fontRef>
        </p:style>
      </p:cxnSp>
      <p:sp>
        <p:nvSpPr>
          <p:cNvPr id="5" name="Rectangle 6"/>
          <p:cNvSpPr>
            <a:spLocks noChangeArrowheads="1"/>
          </p:cNvSpPr>
          <p:nvPr/>
        </p:nvSpPr>
        <p:spPr bwMode="auto">
          <a:xfrm>
            <a:off x="381000" y="381000"/>
            <a:ext cx="6438900" cy="400110"/>
          </a:xfrm>
          <a:prstGeom prst="rect">
            <a:avLst/>
          </a:prstGeom>
          <a:noFill/>
          <a:ln w="9525">
            <a:noFill/>
            <a:miter lim="800000"/>
            <a:headEnd/>
            <a:tailEnd/>
          </a:ln>
        </p:spPr>
        <p:txBody>
          <a:bodyPr>
            <a:spAutoFit/>
          </a:bodyPr>
          <a:lstStyle/>
          <a:p>
            <a:r>
              <a:rPr lang="en-AU" sz="2000" b="1" dirty="0" smtClean="0"/>
              <a:t>ECEG-4251, </a:t>
            </a:r>
            <a:r>
              <a:rPr lang="en-AU" sz="2000" b="1" dirty="0" smtClean="0"/>
              <a:t>Generation Planning - </a:t>
            </a:r>
            <a:r>
              <a:rPr lang="en-AU" sz="2000" b="1" i="1" kern="0" dirty="0" smtClean="0">
                <a:solidFill>
                  <a:srgbClr val="FF0000"/>
                </a:solidFill>
              </a:rPr>
              <a:t>Nuclear Plant</a:t>
            </a:r>
            <a:r>
              <a:rPr lang="en-AU" sz="2000" b="1" i="1" dirty="0" smtClean="0">
                <a:solidFill>
                  <a:srgbClr val="FF0000"/>
                </a:solidFill>
              </a:rPr>
              <a:t> </a:t>
            </a:r>
            <a:endParaRPr lang="en-US" sz="2000" b="1" i="1" dirty="0">
              <a:solidFill>
                <a:srgbClr val="FF0000"/>
              </a:solidFill>
              <a:latin typeface="Kokila" pitchFamily="34" charset="0"/>
            </a:endParaRPr>
          </a:p>
        </p:txBody>
      </p:sp>
      <p:sp>
        <p:nvSpPr>
          <p:cNvPr id="7" name="Rectangle 1"/>
          <p:cNvSpPr>
            <a:spLocks noChangeArrowheads="1"/>
          </p:cNvSpPr>
          <p:nvPr/>
        </p:nvSpPr>
        <p:spPr bwMode="ltGray">
          <a:xfrm>
            <a:off x="409575" y="1452563"/>
            <a:ext cx="4359275" cy="2554287"/>
          </a:xfrm>
          <a:prstGeom prst="rect">
            <a:avLst/>
          </a:prstGeom>
          <a:noFill/>
          <a:ln w="9525">
            <a:noFill/>
            <a:miter lim="800000"/>
            <a:headEnd/>
            <a:tailEnd/>
          </a:ln>
        </p:spPr>
        <p:txBody>
          <a:bodyPr anchor="ctr">
            <a:spAutoFit/>
          </a:bodyPr>
          <a:lstStyle/>
          <a:p>
            <a:pPr algn="just" eaLnBrk="0" hangingPunct="0"/>
            <a:r>
              <a:rPr lang="en-AU" sz="2000" dirty="0">
                <a:latin typeface="Calibri" pitchFamily="34" charset="0"/>
                <a:ea typeface="Calibri" pitchFamily="34" charset="0"/>
                <a:cs typeface="Times New Roman" pitchFamily="18" charset="0"/>
              </a:rPr>
              <a:t>The specific capital cost of a nuclear power station is over twice that of a fossil-</a:t>
            </a:r>
            <a:r>
              <a:rPr lang="en-AU" sz="2000" dirty="0" err="1">
                <a:latin typeface="Calibri" pitchFamily="34" charset="0"/>
                <a:ea typeface="Calibri" pitchFamily="34" charset="0"/>
                <a:cs typeface="Times New Roman" pitchFamily="18" charset="0"/>
              </a:rPr>
              <a:t>fueled</a:t>
            </a:r>
            <a:r>
              <a:rPr lang="en-AU" sz="2000" dirty="0">
                <a:latin typeface="Calibri" pitchFamily="34" charset="0"/>
                <a:ea typeface="Calibri" pitchFamily="34" charset="0"/>
                <a:cs typeface="Times New Roman" pitchFamily="18" charset="0"/>
              </a:rPr>
              <a:t> station, but its specific operating cost may be as much as 50% lower; to minimize total costs, it is important that a nuclear station should be operated at high annual capacity factor to supply the base load.     </a:t>
            </a:r>
            <a:endParaRPr lang="en-AU" sz="2000" dirty="0">
              <a:ea typeface="Calibri" pitchFamily="34" charset="0"/>
              <a:cs typeface="Times New Roman" pitchFamily="18" charset="0"/>
            </a:endParaRPr>
          </a:p>
        </p:txBody>
      </p:sp>
      <p:sp>
        <p:nvSpPr>
          <p:cNvPr id="8" name="Rectangle 2"/>
          <p:cNvSpPr>
            <a:spLocks noChangeArrowheads="1"/>
          </p:cNvSpPr>
          <p:nvPr/>
        </p:nvSpPr>
        <p:spPr bwMode="ltGray">
          <a:xfrm>
            <a:off x="350838" y="4321175"/>
            <a:ext cx="6126162" cy="1631950"/>
          </a:xfrm>
          <a:prstGeom prst="rect">
            <a:avLst/>
          </a:prstGeom>
          <a:noFill/>
          <a:ln w="9525">
            <a:noFill/>
            <a:miter lim="800000"/>
            <a:headEnd/>
            <a:tailEnd/>
          </a:ln>
        </p:spPr>
        <p:txBody>
          <a:bodyPr anchor="ctr">
            <a:spAutoFit/>
          </a:bodyPr>
          <a:lstStyle/>
          <a:p>
            <a:pPr algn="just" eaLnBrk="0" hangingPunct="0"/>
            <a:r>
              <a:rPr lang="en-AU" sz="2000" dirty="0">
                <a:latin typeface="Calibri" pitchFamily="34" charset="0"/>
                <a:ea typeface="Calibri" pitchFamily="34" charset="0"/>
                <a:cs typeface="Times New Roman" pitchFamily="18" charset="0"/>
              </a:rPr>
              <a:t>They supply 16% of the world's electricity, as base-load power, and their efficiency is increasing. For different reasons there is a renewed interest in nuclear energy in the world. An obvious concern is that ageing reactors need to be replaced. </a:t>
            </a:r>
          </a:p>
        </p:txBody>
      </p:sp>
      <p:pic>
        <p:nvPicPr>
          <p:cNvPr id="9" name="Picture 5" descr="http://www.energy.kth.se/compedu/webcompedu/S1_Heat_and_Power_Technology/B10_Nuclear_Power/C2_Introduction_to_Light_Water_Reactor_Technologies/S1B10C2_files/image003.jpg"/>
          <p:cNvPicPr>
            <a:picLocks noChangeAspect="1" noChangeArrowheads="1"/>
          </p:cNvPicPr>
          <p:nvPr/>
        </p:nvPicPr>
        <p:blipFill>
          <a:blip r:embed="rId2"/>
          <a:srcRect/>
          <a:stretch>
            <a:fillRect/>
          </a:stretch>
        </p:blipFill>
        <p:spPr bwMode="auto">
          <a:xfrm>
            <a:off x="5129212" y="1293813"/>
            <a:ext cx="3648075" cy="2914650"/>
          </a:xfrm>
          <a:prstGeom prst="rect">
            <a:avLst/>
          </a:prstGeom>
          <a:noFill/>
          <a:ln w="9525">
            <a:noFill/>
            <a:miter lim="800000"/>
            <a:headEnd/>
            <a:tailEnd/>
          </a:ln>
        </p:spPr>
      </p:pic>
      <p:sp>
        <p:nvSpPr>
          <p:cNvPr id="10" name="Rectangle 6"/>
          <p:cNvSpPr>
            <a:spLocks noChangeArrowheads="1"/>
          </p:cNvSpPr>
          <p:nvPr/>
        </p:nvSpPr>
        <p:spPr bwMode="auto">
          <a:xfrm>
            <a:off x="373062" y="5954713"/>
            <a:ext cx="8542338" cy="708025"/>
          </a:xfrm>
          <a:prstGeom prst="rect">
            <a:avLst/>
          </a:prstGeom>
          <a:noFill/>
          <a:ln w="9525">
            <a:noFill/>
            <a:miter lim="800000"/>
            <a:headEnd/>
            <a:tailEnd/>
          </a:ln>
        </p:spPr>
        <p:txBody>
          <a:bodyPr>
            <a:spAutoFit/>
          </a:bodyPr>
          <a:lstStyle/>
          <a:p>
            <a:r>
              <a:rPr lang="en-AU" sz="2000"/>
              <a:t>Nuclear power is highly controversial; the building of new nuclear power stations has stopped in many countries in the world.</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flipV="1">
            <a:off x="304800" y="762000"/>
            <a:ext cx="8686800" cy="76200"/>
          </a:xfrm>
          <a:prstGeom prst="line">
            <a:avLst/>
          </a:prstGeom>
        </p:spPr>
        <p:style>
          <a:lnRef idx="3">
            <a:schemeClr val="accent1"/>
          </a:lnRef>
          <a:fillRef idx="0">
            <a:schemeClr val="accent1"/>
          </a:fillRef>
          <a:effectRef idx="2">
            <a:schemeClr val="accent1"/>
          </a:effectRef>
          <a:fontRef idx="minor">
            <a:schemeClr val="tx1"/>
          </a:fontRef>
        </p:style>
      </p:cxnSp>
      <p:sp>
        <p:nvSpPr>
          <p:cNvPr id="6" name="Rectangle 1"/>
          <p:cNvSpPr>
            <a:spLocks noChangeArrowheads="1"/>
          </p:cNvSpPr>
          <p:nvPr/>
        </p:nvSpPr>
        <p:spPr bwMode="ltGray">
          <a:xfrm>
            <a:off x="457200" y="990600"/>
            <a:ext cx="8534400" cy="5632450"/>
          </a:xfrm>
          <a:prstGeom prst="rect">
            <a:avLst/>
          </a:prstGeom>
          <a:noFill/>
          <a:ln w="9525">
            <a:noFill/>
            <a:miter lim="800000"/>
            <a:headEnd/>
            <a:tailEnd/>
          </a:ln>
        </p:spPr>
        <p:txBody>
          <a:bodyPr wrap="square" anchor="ctr">
            <a:spAutoFit/>
          </a:bodyPr>
          <a:lstStyle/>
          <a:p>
            <a:pPr algn="just" eaLnBrk="0" hangingPunct="0">
              <a:buFontTx/>
              <a:buChar char="•"/>
            </a:pPr>
            <a:r>
              <a:rPr lang="en-AU" sz="2000" dirty="0">
                <a:latin typeface="Calibri" pitchFamily="34" charset="0"/>
                <a:ea typeface="Calibri" pitchFamily="34" charset="0"/>
                <a:cs typeface="Times New Roman" pitchFamily="18" charset="0"/>
              </a:rPr>
              <a:t>Advantages of nuclear power plants compared to other energy sources: </a:t>
            </a:r>
            <a:endParaRPr lang="en-AU" sz="2000" dirty="0">
              <a:ea typeface="Calibri" pitchFamily="34" charset="0"/>
              <a:cs typeface="Times New Roman" pitchFamily="18" charset="0"/>
            </a:endParaRPr>
          </a:p>
          <a:p>
            <a:pPr marL="971550" lvl="1" indent="-514350" algn="just" eaLnBrk="0" hangingPunct="0">
              <a:buFont typeface="Wingdings" pitchFamily="2" charset="2"/>
              <a:buChar char="Ø"/>
            </a:pPr>
            <a:r>
              <a:rPr lang="en-AU" sz="2000" dirty="0">
                <a:latin typeface="Calibri" pitchFamily="34" charset="0"/>
                <a:ea typeface="Calibri" pitchFamily="34" charset="0"/>
                <a:cs typeface="Times New Roman" pitchFamily="18" charset="0"/>
              </a:rPr>
              <a:t>Almost no green house gases emissions during operation.</a:t>
            </a:r>
            <a:endParaRPr lang="en-AU" sz="2000" dirty="0">
              <a:ea typeface="Calibri" pitchFamily="34" charset="0"/>
              <a:cs typeface="Times New Roman" pitchFamily="18" charset="0"/>
            </a:endParaRPr>
          </a:p>
          <a:p>
            <a:pPr marL="971550" lvl="1" indent="-514350" algn="just" eaLnBrk="0" hangingPunct="0">
              <a:buFont typeface="Wingdings" pitchFamily="2" charset="2"/>
              <a:buChar char="Ø"/>
            </a:pPr>
            <a:r>
              <a:rPr lang="en-AU" sz="2000" dirty="0">
                <a:latin typeface="Calibri" pitchFamily="34" charset="0"/>
                <a:ea typeface="Calibri" pitchFamily="34" charset="0"/>
                <a:cs typeface="Times New Roman" pitchFamily="18" charset="0"/>
              </a:rPr>
              <a:t>Produces no smog, sulphur dioxide mercury, </a:t>
            </a:r>
            <a:r>
              <a:rPr lang="en-AU" sz="2000" dirty="0" err="1">
                <a:latin typeface="Calibri" pitchFamily="34" charset="0"/>
                <a:ea typeface="Calibri" pitchFamily="34" charset="0"/>
                <a:cs typeface="Times New Roman" pitchFamily="18" charset="0"/>
              </a:rPr>
              <a:t>NOx</a:t>
            </a:r>
            <a:r>
              <a:rPr lang="en-AU" sz="2000" dirty="0">
                <a:latin typeface="Calibri" pitchFamily="34" charset="0"/>
                <a:ea typeface="Calibri" pitchFamily="34" charset="0"/>
                <a:cs typeface="Times New Roman" pitchFamily="18" charset="0"/>
              </a:rPr>
              <a:t> or particulates.</a:t>
            </a:r>
            <a:endParaRPr lang="en-AU" sz="2000" dirty="0"/>
          </a:p>
          <a:p>
            <a:pPr marL="971550" lvl="1" indent="-514350" algn="just" eaLnBrk="0" hangingPunct="0">
              <a:buFont typeface="Wingdings" pitchFamily="2" charset="2"/>
              <a:buChar char="Ø"/>
            </a:pPr>
            <a:r>
              <a:rPr lang="en-AU" sz="2000" dirty="0">
                <a:latin typeface="Calibri" pitchFamily="34" charset="0"/>
                <a:cs typeface="Calibri" pitchFamily="34" charset="0"/>
              </a:rPr>
              <a:t>During uranium mining, building and decommissioning of the power stations the emissions are relatively small.</a:t>
            </a:r>
            <a:endParaRPr lang="en-AU" sz="2000" dirty="0"/>
          </a:p>
          <a:p>
            <a:pPr marL="971550" lvl="1" indent="-514350" algn="just" eaLnBrk="0" hangingPunct="0">
              <a:buFont typeface="Wingdings" pitchFamily="2" charset="2"/>
              <a:buChar char="Ø"/>
            </a:pPr>
            <a:r>
              <a:rPr lang="en-AU" sz="2000" dirty="0">
                <a:latin typeface="Calibri" pitchFamily="34" charset="0"/>
                <a:cs typeface="Calibri" pitchFamily="34" charset="0"/>
              </a:rPr>
              <a:t>Small solid waste generation in normal conditions</a:t>
            </a:r>
            <a:endParaRPr lang="en-AU" sz="2000" dirty="0"/>
          </a:p>
          <a:p>
            <a:pPr marL="971550" lvl="1" indent="-514350" algn="just" eaLnBrk="0" hangingPunct="0">
              <a:buFont typeface="Wingdings" pitchFamily="2" charset="2"/>
              <a:buChar char="Ø"/>
            </a:pPr>
            <a:r>
              <a:rPr lang="en-AU" sz="2000" dirty="0">
                <a:latin typeface="Calibri" pitchFamily="34" charset="0"/>
                <a:cs typeface="Calibri" pitchFamily="34" charset="0"/>
              </a:rPr>
              <a:t>Relatively low fuel costs and large reserves.</a:t>
            </a:r>
          </a:p>
          <a:p>
            <a:pPr lvl="1" algn="just" eaLnBrk="0" hangingPunct="0"/>
            <a:endParaRPr lang="en-AU" sz="1100" dirty="0"/>
          </a:p>
          <a:p>
            <a:pPr algn="just" eaLnBrk="0" hangingPunct="0">
              <a:buFontTx/>
              <a:buChar char="•"/>
            </a:pPr>
            <a:r>
              <a:rPr lang="en-AU" sz="2000" dirty="0">
                <a:latin typeface="Calibri" pitchFamily="34" charset="0"/>
                <a:cs typeface="Calibri" pitchFamily="34" charset="0"/>
              </a:rPr>
              <a:t>Disadvantages of nuclear power plants compared to other energy sources: </a:t>
            </a:r>
            <a:endParaRPr lang="en-AU" sz="2000" dirty="0"/>
          </a:p>
          <a:p>
            <a:pPr marL="971550" lvl="1" indent="-514350" algn="just" eaLnBrk="0" hangingPunct="0">
              <a:buFont typeface="Wingdings" pitchFamily="2" charset="2"/>
              <a:buChar char="Ø"/>
            </a:pPr>
            <a:r>
              <a:rPr lang="en-AU" sz="2000" dirty="0">
                <a:latin typeface="Calibri" pitchFamily="34" charset="0"/>
                <a:cs typeface="Calibri" pitchFamily="34" charset="0"/>
              </a:rPr>
              <a:t>Risk of major accidents, the Chernobyl accident was clearly a setback to nuclear power. More than 10 000 lives were lost and thousands suffered major health impacts, in addition to the significant environmental and social impacts. </a:t>
            </a:r>
            <a:endParaRPr lang="en-AU" sz="2000" dirty="0"/>
          </a:p>
          <a:p>
            <a:pPr marL="971550" lvl="1" indent="-514350" algn="just" eaLnBrk="0" hangingPunct="0">
              <a:buFont typeface="Wingdings" pitchFamily="2" charset="2"/>
              <a:buChar char="Ø"/>
            </a:pPr>
            <a:r>
              <a:rPr lang="en-AU" sz="2000" dirty="0">
                <a:latin typeface="Calibri" pitchFamily="34" charset="0"/>
                <a:cs typeface="Calibri" pitchFamily="34" charset="0"/>
              </a:rPr>
              <a:t>Nuclear waste: Radioactive waste is produced; it is potentially dangerous for thousands of years.</a:t>
            </a:r>
            <a:endParaRPr lang="en-AU" sz="2000" dirty="0"/>
          </a:p>
          <a:p>
            <a:pPr marL="971550" lvl="1" indent="-514350" algn="just" eaLnBrk="0" hangingPunct="0">
              <a:buFont typeface="Wingdings" pitchFamily="2" charset="2"/>
              <a:buChar char="Ø"/>
            </a:pPr>
            <a:r>
              <a:rPr lang="en-AU" sz="2000" dirty="0">
                <a:latin typeface="Calibri" pitchFamily="34" charset="0"/>
                <a:cs typeface="Calibri" pitchFamily="34" charset="0"/>
              </a:rPr>
              <a:t>Risk of nuclear weapon proliferation.</a:t>
            </a:r>
            <a:endParaRPr lang="en-AU" sz="2000" dirty="0"/>
          </a:p>
          <a:p>
            <a:pPr marL="971550" lvl="1" indent="-514350" algn="just" eaLnBrk="0" hangingPunct="0">
              <a:buFont typeface="Wingdings" pitchFamily="2" charset="2"/>
              <a:buChar char="Ø"/>
            </a:pPr>
            <a:r>
              <a:rPr lang="en-AU" sz="2000" dirty="0">
                <a:latin typeface="Calibri" pitchFamily="34" charset="0"/>
                <a:cs typeface="Calibri" pitchFamily="34" charset="0"/>
              </a:rPr>
              <a:t>High initial and maintenance costs, plus high costs of plant decommissioning</a:t>
            </a:r>
            <a:endParaRPr lang="en-AU" sz="2000" dirty="0"/>
          </a:p>
        </p:txBody>
      </p:sp>
      <p:sp>
        <p:nvSpPr>
          <p:cNvPr id="7" name="Rectangle 6"/>
          <p:cNvSpPr>
            <a:spLocks noChangeArrowheads="1"/>
          </p:cNvSpPr>
          <p:nvPr/>
        </p:nvSpPr>
        <p:spPr bwMode="auto">
          <a:xfrm>
            <a:off x="381000" y="381000"/>
            <a:ext cx="6438900" cy="400110"/>
          </a:xfrm>
          <a:prstGeom prst="rect">
            <a:avLst/>
          </a:prstGeom>
          <a:noFill/>
          <a:ln w="9525">
            <a:noFill/>
            <a:miter lim="800000"/>
            <a:headEnd/>
            <a:tailEnd/>
          </a:ln>
        </p:spPr>
        <p:txBody>
          <a:bodyPr>
            <a:spAutoFit/>
          </a:bodyPr>
          <a:lstStyle/>
          <a:p>
            <a:r>
              <a:rPr lang="en-AU" sz="2000" b="1" dirty="0" smtClean="0"/>
              <a:t>ECEG-4251, </a:t>
            </a:r>
            <a:r>
              <a:rPr lang="en-AU" sz="2000" b="1" dirty="0" smtClean="0"/>
              <a:t>Generation Planning - </a:t>
            </a:r>
            <a:r>
              <a:rPr lang="en-AU" sz="2000" b="1" i="1" kern="0" dirty="0" smtClean="0">
                <a:solidFill>
                  <a:srgbClr val="FF0000"/>
                </a:solidFill>
              </a:rPr>
              <a:t>Nuclear Plant</a:t>
            </a:r>
            <a:r>
              <a:rPr lang="en-AU" sz="2000" b="1" i="1" dirty="0" smtClean="0">
                <a:solidFill>
                  <a:srgbClr val="FF0000"/>
                </a:solidFill>
              </a:rPr>
              <a:t> </a:t>
            </a:r>
            <a:endParaRPr lang="en-US" sz="2000" b="1" i="1" dirty="0">
              <a:solidFill>
                <a:srgbClr val="FF0000"/>
              </a:solidFill>
              <a:latin typeface="Kokila"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flipV="1">
            <a:off x="304800" y="762000"/>
            <a:ext cx="8686800" cy="76200"/>
          </a:xfrm>
          <a:prstGeom prst="line">
            <a:avLst/>
          </a:prstGeom>
        </p:spPr>
        <p:style>
          <a:lnRef idx="3">
            <a:schemeClr val="accent1"/>
          </a:lnRef>
          <a:fillRef idx="0">
            <a:schemeClr val="accent1"/>
          </a:fillRef>
          <a:effectRef idx="2">
            <a:schemeClr val="accent1"/>
          </a:effectRef>
          <a:fontRef idx="minor">
            <a:schemeClr val="tx1"/>
          </a:fontRef>
        </p:style>
      </p:cxnSp>
      <p:sp>
        <p:nvSpPr>
          <p:cNvPr id="5" name="Rectangle 6"/>
          <p:cNvSpPr>
            <a:spLocks noChangeArrowheads="1"/>
          </p:cNvSpPr>
          <p:nvPr/>
        </p:nvSpPr>
        <p:spPr bwMode="auto">
          <a:xfrm>
            <a:off x="381000" y="381000"/>
            <a:ext cx="6438900" cy="400110"/>
          </a:xfrm>
          <a:prstGeom prst="rect">
            <a:avLst/>
          </a:prstGeom>
          <a:noFill/>
          <a:ln w="9525">
            <a:noFill/>
            <a:miter lim="800000"/>
            <a:headEnd/>
            <a:tailEnd/>
          </a:ln>
        </p:spPr>
        <p:txBody>
          <a:bodyPr>
            <a:spAutoFit/>
          </a:bodyPr>
          <a:lstStyle/>
          <a:p>
            <a:pPr marL="0" lvl="3"/>
            <a:r>
              <a:rPr lang="en-AU" sz="2000" b="1" dirty="0" smtClean="0"/>
              <a:t>ECEG-4251, </a:t>
            </a:r>
            <a:r>
              <a:rPr lang="en-AU" sz="2000" b="1" dirty="0" smtClean="0"/>
              <a:t>Generation Planning - </a:t>
            </a:r>
            <a:r>
              <a:rPr lang="en-AU" b="1" i="1" kern="0" dirty="0" smtClean="0">
                <a:solidFill>
                  <a:srgbClr val="FF0000"/>
                </a:solidFill>
              </a:rPr>
              <a:t>Hydro-electric Plant</a:t>
            </a:r>
            <a:r>
              <a:rPr lang="en-AU" sz="2000" b="1" dirty="0" smtClean="0"/>
              <a:t> </a:t>
            </a:r>
            <a:endParaRPr lang="en-US" sz="2000" b="1" dirty="0">
              <a:latin typeface="Kokila" pitchFamily="34" charset="0"/>
            </a:endParaRPr>
          </a:p>
        </p:txBody>
      </p:sp>
      <p:sp>
        <p:nvSpPr>
          <p:cNvPr id="7" name="Rectangle 2"/>
          <p:cNvSpPr>
            <a:spLocks noChangeArrowheads="1"/>
          </p:cNvSpPr>
          <p:nvPr/>
        </p:nvSpPr>
        <p:spPr bwMode="ltGray">
          <a:xfrm>
            <a:off x="225425" y="1169988"/>
            <a:ext cx="8766175" cy="1630362"/>
          </a:xfrm>
          <a:prstGeom prst="rect">
            <a:avLst/>
          </a:prstGeom>
          <a:noFill/>
          <a:ln w="9525">
            <a:noFill/>
            <a:miter lim="800000"/>
            <a:headEnd/>
            <a:tailEnd/>
          </a:ln>
        </p:spPr>
        <p:txBody>
          <a:bodyPr anchor="ctr">
            <a:spAutoFit/>
          </a:bodyPr>
          <a:lstStyle/>
          <a:p>
            <a:pPr eaLnBrk="0" hangingPunct="0"/>
            <a:r>
              <a:rPr lang="en-AU" sz="2000" dirty="0">
                <a:latin typeface="Calibri" pitchFamily="34" charset="0"/>
                <a:ea typeface="Calibri" pitchFamily="34" charset="0"/>
                <a:cs typeface="Times New Roman" pitchFamily="18" charset="0"/>
              </a:rPr>
              <a:t>The capital cost of hydro-electric scheme depends upon the nature of the scheme, but is usually high. Such schemes usually are located at some distance from load centres, therefore have associated high transmission costs. Once the plant is operational, the subsequent costs are very low and therefore are attractive for base load operation. </a:t>
            </a:r>
            <a:endParaRPr lang="en-AU" sz="2000" dirty="0">
              <a:ea typeface="Calibri" pitchFamily="34" charset="0"/>
              <a:cs typeface="Times New Roman" pitchFamily="18" charset="0"/>
            </a:endParaRPr>
          </a:p>
        </p:txBody>
      </p:sp>
      <p:pic>
        <p:nvPicPr>
          <p:cNvPr id="8" name="Picture 11"/>
          <p:cNvPicPr>
            <a:picLocks noChangeAspect="1" noChangeArrowheads="1"/>
          </p:cNvPicPr>
          <p:nvPr/>
        </p:nvPicPr>
        <p:blipFill>
          <a:blip r:embed="rId2"/>
          <a:srcRect/>
          <a:stretch>
            <a:fillRect/>
          </a:stretch>
        </p:blipFill>
        <p:spPr bwMode="auto">
          <a:xfrm>
            <a:off x="381000" y="2765425"/>
            <a:ext cx="8305800" cy="3940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flipV="1">
            <a:off x="304800" y="762000"/>
            <a:ext cx="8686800" cy="76200"/>
          </a:xfrm>
          <a:prstGeom prst="line">
            <a:avLst/>
          </a:prstGeom>
        </p:spPr>
        <p:style>
          <a:lnRef idx="3">
            <a:schemeClr val="accent1"/>
          </a:lnRef>
          <a:fillRef idx="0">
            <a:schemeClr val="accent1"/>
          </a:fillRef>
          <a:effectRef idx="2">
            <a:schemeClr val="accent1"/>
          </a:effectRef>
          <a:fontRef idx="minor">
            <a:schemeClr val="tx1"/>
          </a:fontRef>
        </p:style>
      </p:cxnSp>
      <p:sp>
        <p:nvSpPr>
          <p:cNvPr id="6" name="Rectangle 3"/>
          <p:cNvSpPr>
            <a:spLocks noChangeArrowheads="1"/>
          </p:cNvSpPr>
          <p:nvPr/>
        </p:nvSpPr>
        <p:spPr bwMode="auto">
          <a:xfrm>
            <a:off x="225425" y="1296988"/>
            <a:ext cx="8766175" cy="1631950"/>
          </a:xfrm>
          <a:prstGeom prst="rect">
            <a:avLst/>
          </a:prstGeom>
          <a:noFill/>
          <a:ln w="9525">
            <a:noFill/>
            <a:miter lim="800000"/>
            <a:headEnd/>
            <a:tailEnd/>
          </a:ln>
        </p:spPr>
        <p:txBody>
          <a:bodyPr>
            <a:spAutoFit/>
          </a:bodyPr>
          <a:lstStyle/>
          <a:p>
            <a:pPr algn="just"/>
            <a:r>
              <a:rPr lang="en-AU" sz="2000" dirty="0"/>
              <a:t>The quick starting facility of hydro-electric plant and its ability to handle rapidly changing loads make it ideally suited to peak-load operation. It might appear at the first sight that the high capital cost and low operating cost of a hydro-electric scheme are the reverse of what is required for peak-load plant, I.e. it also can be used as Base load Operation</a:t>
            </a:r>
          </a:p>
        </p:txBody>
      </p:sp>
      <p:sp>
        <p:nvSpPr>
          <p:cNvPr id="7" name="Rectangle 1"/>
          <p:cNvSpPr>
            <a:spLocks noChangeArrowheads="1"/>
          </p:cNvSpPr>
          <p:nvPr/>
        </p:nvSpPr>
        <p:spPr bwMode="ltGray">
          <a:xfrm>
            <a:off x="293687" y="3276600"/>
            <a:ext cx="8316913" cy="1631950"/>
          </a:xfrm>
          <a:prstGeom prst="rect">
            <a:avLst/>
          </a:prstGeom>
          <a:noFill/>
          <a:ln w="9525">
            <a:noFill/>
            <a:miter lim="800000"/>
            <a:headEnd/>
            <a:tailEnd/>
          </a:ln>
        </p:spPr>
        <p:txBody>
          <a:bodyPr anchor="ctr">
            <a:spAutoFit/>
          </a:bodyPr>
          <a:lstStyle/>
          <a:p>
            <a:pPr algn="just" eaLnBrk="0" hangingPunct="0">
              <a:tabLst>
                <a:tab pos="228600" algn="l"/>
                <a:tab pos="914400" algn="l"/>
              </a:tabLst>
            </a:pPr>
            <a:r>
              <a:rPr lang="en-AU" sz="2000" dirty="0">
                <a:latin typeface="Calibri" pitchFamily="34" charset="0"/>
                <a:ea typeface="Calibri" pitchFamily="34" charset="0"/>
                <a:cs typeface="Times New Roman" pitchFamily="18" charset="0"/>
              </a:rPr>
              <a:t>Hydroelectric power plant:</a:t>
            </a:r>
          </a:p>
          <a:p>
            <a:pPr algn="just" eaLnBrk="0" hangingPunct="0">
              <a:tabLst>
                <a:tab pos="228600" algn="l"/>
                <a:tab pos="914400" algn="l"/>
              </a:tabLst>
            </a:pPr>
            <a:endParaRPr lang="en-AU" sz="2000" dirty="0">
              <a:ea typeface="Calibri" pitchFamily="34" charset="0"/>
              <a:cs typeface="Times New Roman" pitchFamily="18" charset="0"/>
            </a:endParaRPr>
          </a:p>
          <a:p>
            <a:pPr lvl="1" algn="just" eaLnBrk="0" hangingPunct="0">
              <a:buFont typeface="Wingdings" pitchFamily="2" charset="2"/>
              <a:buChar char=""/>
              <a:tabLst>
                <a:tab pos="228600" algn="l"/>
                <a:tab pos="914400" algn="l"/>
              </a:tabLst>
            </a:pPr>
            <a:r>
              <a:rPr lang="en-US" sz="2000" dirty="0">
                <a:latin typeface="Calibri" pitchFamily="34" charset="0"/>
                <a:ea typeface="Calibri" pitchFamily="34" charset="0"/>
                <a:cs typeface="Times New Roman" pitchFamily="18" charset="0"/>
              </a:rPr>
              <a:t>Is one of the prevailing energy-producing technologies </a:t>
            </a:r>
            <a:endParaRPr lang="en-AU" sz="2000" dirty="0"/>
          </a:p>
          <a:p>
            <a:pPr lvl="1" algn="just" eaLnBrk="0" hangingPunct="0">
              <a:buFont typeface="Wingdings" pitchFamily="2" charset="2"/>
              <a:buChar char=""/>
              <a:tabLst>
                <a:tab pos="228600" algn="l"/>
                <a:tab pos="914400" algn="l"/>
              </a:tabLst>
            </a:pPr>
            <a:r>
              <a:rPr lang="en-US" sz="2000" dirty="0">
                <a:latin typeface="Calibri" pitchFamily="34" charset="0"/>
                <a:cs typeface="Calibri" pitchFamily="34" charset="0"/>
              </a:rPr>
              <a:t> It provides about 20% of the world’s electricity</a:t>
            </a:r>
            <a:endParaRPr lang="en-AU" sz="2000" dirty="0"/>
          </a:p>
          <a:p>
            <a:pPr lvl="1" algn="just" eaLnBrk="0" hangingPunct="0">
              <a:buFont typeface="Wingdings" pitchFamily="2" charset="2"/>
              <a:buChar char=""/>
              <a:tabLst>
                <a:tab pos="228600" algn="l"/>
                <a:tab pos="914400" algn="l"/>
              </a:tabLst>
            </a:pPr>
            <a:r>
              <a:rPr lang="en-US" sz="2000" dirty="0">
                <a:latin typeface="Calibri" pitchFamily="34" charset="0"/>
                <a:cs typeface="Calibri" pitchFamily="34" charset="0"/>
              </a:rPr>
              <a:t> In the ”developing world” the proportion rises up to 40%</a:t>
            </a:r>
            <a:endParaRPr lang="en-US" sz="2000" dirty="0"/>
          </a:p>
        </p:txBody>
      </p:sp>
      <p:sp>
        <p:nvSpPr>
          <p:cNvPr id="8" name="Rectangle 6"/>
          <p:cNvSpPr>
            <a:spLocks noChangeArrowheads="1"/>
          </p:cNvSpPr>
          <p:nvPr/>
        </p:nvSpPr>
        <p:spPr bwMode="auto">
          <a:xfrm>
            <a:off x="381000" y="381000"/>
            <a:ext cx="6438900" cy="400110"/>
          </a:xfrm>
          <a:prstGeom prst="rect">
            <a:avLst/>
          </a:prstGeom>
          <a:noFill/>
          <a:ln w="9525">
            <a:noFill/>
            <a:miter lim="800000"/>
            <a:headEnd/>
            <a:tailEnd/>
          </a:ln>
        </p:spPr>
        <p:txBody>
          <a:bodyPr>
            <a:spAutoFit/>
          </a:bodyPr>
          <a:lstStyle/>
          <a:p>
            <a:pPr marL="0" lvl="3"/>
            <a:r>
              <a:rPr lang="en-AU" sz="2000" b="1" dirty="0" smtClean="0"/>
              <a:t>ECEG-4251, </a:t>
            </a:r>
            <a:r>
              <a:rPr lang="en-AU" sz="2000" b="1" dirty="0" smtClean="0"/>
              <a:t>Generation Planning - </a:t>
            </a:r>
            <a:r>
              <a:rPr lang="en-AU" b="1" i="1" kern="0" dirty="0" smtClean="0">
                <a:solidFill>
                  <a:srgbClr val="FF0000"/>
                </a:solidFill>
              </a:rPr>
              <a:t>Hydro-electric Plant</a:t>
            </a:r>
            <a:r>
              <a:rPr lang="en-AU" sz="2000" b="1" dirty="0" smtClean="0"/>
              <a:t> </a:t>
            </a:r>
            <a:endParaRPr lang="en-US" sz="2000" b="1" dirty="0">
              <a:latin typeface="Kokila" pitchFamily="34"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flipV="1">
            <a:off x="304800" y="762000"/>
            <a:ext cx="8686800" cy="76200"/>
          </a:xfrm>
          <a:prstGeom prst="line">
            <a:avLst/>
          </a:prstGeom>
        </p:spPr>
        <p:style>
          <a:lnRef idx="3">
            <a:schemeClr val="accent1"/>
          </a:lnRef>
          <a:fillRef idx="0">
            <a:schemeClr val="accent1"/>
          </a:fillRef>
          <a:effectRef idx="2">
            <a:schemeClr val="accent1"/>
          </a:effectRef>
          <a:fontRef idx="minor">
            <a:schemeClr val="tx1"/>
          </a:fontRef>
        </p:style>
      </p:cxnSp>
      <p:sp>
        <p:nvSpPr>
          <p:cNvPr id="5" name="Rectangle 6"/>
          <p:cNvSpPr>
            <a:spLocks noChangeArrowheads="1"/>
          </p:cNvSpPr>
          <p:nvPr/>
        </p:nvSpPr>
        <p:spPr bwMode="auto">
          <a:xfrm>
            <a:off x="381000" y="381000"/>
            <a:ext cx="6438900" cy="400110"/>
          </a:xfrm>
          <a:prstGeom prst="rect">
            <a:avLst/>
          </a:prstGeom>
          <a:noFill/>
          <a:ln w="9525">
            <a:noFill/>
            <a:miter lim="800000"/>
            <a:headEnd/>
            <a:tailEnd/>
          </a:ln>
        </p:spPr>
        <p:txBody>
          <a:bodyPr>
            <a:spAutoFit/>
          </a:bodyPr>
          <a:lstStyle/>
          <a:p>
            <a:r>
              <a:rPr lang="en-AU" sz="2000" b="1" dirty="0" smtClean="0"/>
              <a:t>ECEG-4251, </a:t>
            </a:r>
            <a:r>
              <a:rPr lang="en-AU" sz="2000" b="1" dirty="0" smtClean="0"/>
              <a:t>Generation Planning - </a:t>
            </a:r>
            <a:r>
              <a:rPr lang="en-AU" sz="2000" b="1" i="1" kern="0" dirty="0" smtClean="0">
                <a:solidFill>
                  <a:srgbClr val="FF0000"/>
                </a:solidFill>
              </a:rPr>
              <a:t>Pumped Storage Plant</a:t>
            </a:r>
            <a:r>
              <a:rPr lang="en-AU" sz="2000" b="1" i="1" dirty="0" smtClean="0">
                <a:solidFill>
                  <a:srgbClr val="FF0000"/>
                </a:solidFill>
              </a:rPr>
              <a:t> </a:t>
            </a:r>
            <a:endParaRPr lang="en-US" sz="2000" b="1" i="1" dirty="0">
              <a:solidFill>
                <a:srgbClr val="FF0000"/>
              </a:solidFill>
              <a:latin typeface="Kokila" pitchFamily="34" charset="0"/>
            </a:endParaRPr>
          </a:p>
        </p:txBody>
      </p:sp>
      <p:sp>
        <p:nvSpPr>
          <p:cNvPr id="7" name="Rectangle 1"/>
          <p:cNvSpPr>
            <a:spLocks noChangeArrowheads="1"/>
          </p:cNvSpPr>
          <p:nvPr/>
        </p:nvSpPr>
        <p:spPr bwMode="ltGray">
          <a:xfrm>
            <a:off x="304800" y="998538"/>
            <a:ext cx="8666163" cy="1476375"/>
          </a:xfrm>
          <a:prstGeom prst="rect">
            <a:avLst/>
          </a:prstGeom>
          <a:noFill/>
          <a:ln w="9525">
            <a:noFill/>
            <a:miter lim="800000"/>
            <a:headEnd/>
            <a:tailEnd/>
          </a:ln>
        </p:spPr>
        <p:txBody>
          <a:bodyPr anchor="ctr">
            <a:spAutoFit/>
          </a:bodyPr>
          <a:lstStyle/>
          <a:p>
            <a:pPr algn="just" eaLnBrk="0" hangingPunct="0"/>
            <a:r>
              <a:rPr lang="en-AU" sz="1800" dirty="0">
                <a:latin typeface="Calibri" pitchFamily="34" charset="0"/>
                <a:ea typeface="Calibri" pitchFamily="34" charset="0"/>
                <a:cs typeface="Times New Roman" pitchFamily="18" charset="0"/>
              </a:rPr>
              <a:t>Where the flow of water is insufficient for a peak load hydro electric plant of the desired capacity to be constructed and operated, this flow may be supplemented by the provision of pumped storage. The operational advantage of hydro-electric plant for peak-load operation may thus still be obtained, with pumping being carried out during off-peak or low load periods.  </a:t>
            </a:r>
            <a:endParaRPr lang="en-AU" sz="1800" dirty="0">
              <a:ea typeface="Calibri" pitchFamily="34" charset="0"/>
              <a:cs typeface="Times New Roman" pitchFamily="18" charset="0"/>
            </a:endParaRPr>
          </a:p>
        </p:txBody>
      </p:sp>
      <p:pic>
        <p:nvPicPr>
          <p:cNvPr id="8" name="Picture 4" descr="Pumped Storage Diagram"/>
          <p:cNvPicPr>
            <a:picLocks noChangeAspect="1" noChangeArrowheads="1"/>
          </p:cNvPicPr>
          <p:nvPr/>
        </p:nvPicPr>
        <p:blipFill>
          <a:blip r:embed="rId2"/>
          <a:srcRect/>
          <a:stretch>
            <a:fillRect/>
          </a:stretch>
        </p:blipFill>
        <p:spPr bwMode="auto">
          <a:xfrm>
            <a:off x="933450" y="2500313"/>
            <a:ext cx="7551738" cy="41290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flipV="1">
            <a:off x="304800" y="838200"/>
            <a:ext cx="8686800" cy="76200"/>
          </a:xfrm>
          <a:prstGeom prst="line">
            <a:avLst/>
          </a:prstGeom>
        </p:spPr>
        <p:style>
          <a:lnRef idx="3">
            <a:schemeClr val="accent1"/>
          </a:lnRef>
          <a:fillRef idx="0">
            <a:schemeClr val="accent1"/>
          </a:fillRef>
          <a:effectRef idx="2">
            <a:schemeClr val="accent1"/>
          </a:effectRef>
          <a:fontRef idx="minor">
            <a:schemeClr val="tx1"/>
          </a:fontRef>
        </p:style>
      </p:cxnSp>
      <p:sp>
        <p:nvSpPr>
          <p:cNvPr id="3" name="Rectangle 1"/>
          <p:cNvSpPr>
            <a:spLocks noChangeArrowheads="1"/>
          </p:cNvSpPr>
          <p:nvPr/>
        </p:nvSpPr>
        <p:spPr bwMode="ltGray">
          <a:xfrm>
            <a:off x="398462" y="1524000"/>
            <a:ext cx="8593138" cy="1014413"/>
          </a:xfrm>
          <a:prstGeom prst="rect">
            <a:avLst/>
          </a:prstGeom>
          <a:noFill/>
          <a:ln w="9525">
            <a:noFill/>
            <a:miter lim="800000"/>
            <a:headEnd/>
            <a:tailEnd/>
          </a:ln>
        </p:spPr>
        <p:txBody>
          <a:bodyPr wrap="square" anchor="ctr">
            <a:spAutoFit/>
          </a:bodyPr>
          <a:lstStyle/>
          <a:p>
            <a:pPr algn="just" eaLnBrk="0" hangingPunct="0"/>
            <a:r>
              <a:rPr lang="en-AU" sz="2000" dirty="0">
                <a:latin typeface="Times New Roman" panose="02020603050405020304" pitchFamily="18" charset="0"/>
                <a:ea typeface="Calibri" pitchFamily="34" charset="0"/>
                <a:cs typeface="Times New Roman" panose="02020603050405020304" pitchFamily="18" charset="0"/>
              </a:rPr>
              <a:t>The previous section presented some overall principles and complexities of system planning and load forecasting. This section examines the major issues in the development of a long-term expansion plan for the generating </a:t>
            </a:r>
            <a:r>
              <a:rPr lang="en-AU" sz="2000" dirty="0" smtClean="0">
                <a:latin typeface="Times New Roman" panose="02020603050405020304" pitchFamily="18" charset="0"/>
                <a:ea typeface="Calibri" pitchFamily="34" charset="0"/>
                <a:cs typeface="Times New Roman" panose="02020603050405020304" pitchFamily="18" charset="0"/>
              </a:rPr>
              <a:t>systems.</a:t>
            </a:r>
            <a:endParaRPr lang="en-AU" sz="2000" dirty="0">
              <a:latin typeface="Times New Roman" panose="02020603050405020304" pitchFamily="18" charset="0"/>
              <a:ea typeface="Calibri" pitchFamily="34" charset="0"/>
              <a:cs typeface="Times New Roman" panose="02020603050405020304" pitchFamily="18" charset="0"/>
            </a:endParaRPr>
          </a:p>
        </p:txBody>
      </p:sp>
      <p:sp>
        <p:nvSpPr>
          <p:cNvPr id="5" name="Rectangle 2"/>
          <p:cNvSpPr>
            <a:spLocks noChangeArrowheads="1"/>
          </p:cNvSpPr>
          <p:nvPr/>
        </p:nvSpPr>
        <p:spPr bwMode="ltGray">
          <a:xfrm>
            <a:off x="460374" y="2674938"/>
            <a:ext cx="8531225" cy="1939925"/>
          </a:xfrm>
          <a:prstGeom prst="rect">
            <a:avLst/>
          </a:prstGeom>
          <a:noFill/>
          <a:ln w="9525">
            <a:noFill/>
            <a:miter lim="800000"/>
            <a:headEnd/>
            <a:tailEnd/>
          </a:ln>
        </p:spPr>
        <p:txBody>
          <a:bodyPr wrap="square" anchor="ctr">
            <a:spAutoFit/>
          </a:bodyPr>
          <a:lstStyle/>
          <a:p>
            <a:pPr algn="just" eaLnBrk="0" hangingPunct="0"/>
            <a:r>
              <a:rPr lang="en-AU" sz="2000" i="1" dirty="0">
                <a:solidFill>
                  <a:srgbClr val="FF0000"/>
                </a:solidFill>
                <a:latin typeface="Times New Roman" panose="02020603050405020304" pitchFamily="18" charset="0"/>
                <a:ea typeface="Calibri" pitchFamily="34" charset="0"/>
                <a:cs typeface="Times New Roman" panose="02020603050405020304" pitchFamily="18" charset="0"/>
              </a:rPr>
              <a:t>The forecast of electrical demand is clearly one of the most important </a:t>
            </a:r>
            <a:r>
              <a:rPr lang="en-AU" sz="2000" i="1" dirty="0" smtClean="0">
                <a:solidFill>
                  <a:srgbClr val="FF0000"/>
                </a:solidFill>
                <a:latin typeface="Times New Roman" panose="02020603050405020304" pitchFamily="18" charset="0"/>
                <a:ea typeface="Calibri" pitchFamily="34" charset="0"/>
                <a:cs typeface="Times New Roman" panose="02020603050405020304" pitchFamily="18" charset="0"/>
              </a:rPr>
              <a:t>for generating </a:t>
            </a:r>
            <a:r>
              <a:rPr lang="en-AU" sz="2000" i="1" dirty="0">
                <a:solidFill>
                  <a:srgbClr val="FF0000"/>
                </a:solidFill>
                <a:latin typeface="Times New Roman" panose="02020603050405020304" pitchFamily="18" charset="0"/>
                <a:ea typeface="Calibri" pitchFamily="34" charset="0"/>
                <a:cs typeface="Times New Roman" panose="02020603050405020304" pitchFamily="18" charset="0"/>
              </a:rPr>
              <a:t>system analysis</a:t>
            </a:r>
            <a:r>
              <a:rPr lang="en-AU" sz="2000" dirty="0">
                <a:latin typeface="Times New Roman" panose="02020603050405020304" pitchFamily="18" charset="0"/>
                <a:ea typeface="Calibri" pitchFamily="34" charset="0"/>
                <a:cs typeface="Times New Roman" panose="02020603050405020304" pitchFamily="18" charset="0"/>
              </a:rPr>
              <a:t>. The forecast typically must be for power (kW), energy (kW-h) and load variation for time intervals within a year, such as a month or season, for all years of the study. If a great deal of effort is to be devoted to analysing the alternative expansion possibilities, the demand forecast should also receive a significant effort.</a:t>
            </a:r>
          </a:p>
        </p:txBody>
      </p:sp>
      <p:sp>
        <p:nvSpPr>
          <p:cNvPr id="6" name="Rectangle 5"/>
          <p:cNvSpPr>
            <a:spLocks noChangeArrowheads="1"/>
          </p:cNvSpPr>
          <p:nvPr/>
        </p:nvSpPr>
        <p:spPr bwMode="auto">
          <a:xfrm>
            <a:off x="436562" y="4592638"/>
            <a:ext cx="8555038" cy="1938992"/>
          </a:xfrm>
          <a:prstGeom prst="rect">
            <a:avLst/>
          </a:prstGeom>
          <a:noFill/>
          <a:ln w="9525">
            <a:noFill/>
            <a:miter lim="800000"/>
            <a:headEnd/>
            <a:tailEnd/>
          </a:ln>
        </p:spPr>
        <p:txBody>
          <a:bodyPr wrap="square">
            <a:spAutoFit/>
          </a:bodyPr>
          <a:lstStyle/>
          <a:p>
            <a:r>
              <a:rPr lang="en-AU" sz="2000" dirty="0"/>
              <a:t>There are </a:t>
            </a:r>
            <a:r>
              <a:rPr lang="en-AU" sz="2000" i="1" dirty="0">
                <a:solidFill>
                  <a:srgbClr val="FF0000"/>
                </a:solidFill>
              </a:rPr>
              <a:t>two distinct types of uncertainty in demand forecasting</a:t>
            </a:r>
            <a:r>
              <a:rPr lang="en-AU" sz="2000" dirty="0"/>
              <a:t>. First, there is the uncertainty that results from the </a:t>
            </a:r>
            <a:r>
              <a:rPr lang="en-AU" sz="2000" i="1" dirty="0">
                <a:solidFill>
                  <a:srgbClr val="FF0000"/>
                </a:solidFill>
              </a:rPr>
              <a:t>randomness of the load at any time </a:t>
            </a:r>
            <a:r>
              <a:rPr lang="en-AU" sz="2000" dirty="0"/>
              <a:t>because of, for example, weather conditions. This type of uncertainty is, of course, a major concern for the </a:t>
            </a:r>
            <a:r>
              <a:rPr lang="en-AU" sz="2000" dirty="0" smtClean="0"/>
              <a:t>load dispatcher. The other type of uncertainty is associated with the </a:t>
            </a:r>
            <a:r>
              <a:rPr lang="en-AU" sz="2000" i="1" dirty="0" smtClean="0">
                <a:solidFill>
                  <a:srgbClr val="FF0000"/>
                </a:solidFill>
              </a:rPr>
              <a:t>estimate </a:t>
            </a:r>
            <a:r>
              <a:rPr lang="en-AU" sz="2000" i="1" dirty="0">
                <a:solidFill>
                  <a:srgbClr val="FF0000"/>
                </a:solidFill>
              </a:rPr>
              <a:t>of future </a:t>
            </a:r>
            <a:r>
              <a:rPr lang="en-AU" sz="2000" i="1" dirty="0" smtClean="0">
                <a:solidFill>
                  <a:srgbClr val="FF0000"/>
                </a:solidFill>
              </a:rPr>
              <a:t>demand</a:t>
            </a:r>
            <a:r>
              <a:rPr lang="en-AU" sz="2000" dirty="0" smtClean="0"/>
              <a:t>, </a:t>
            </a:r>
            <a:r>
              <a:rPr lang="en-AU" sz="2000" dirty="0"/>
              <a:t>i.e. the estimate may be too high or too low. </a:t>
            </a:r>
            <a:endParaRPr lang="en-US" sz="2000" dirty="0"/>
          </a:p>
        </p:txBody>
      </p:sp>
      <p:sp>
        <p:nvSpPr>
          <p:cNvPr id="7" name="Rectangle 6"/>
          <p:cNvSpPr>
            <a:spLocks noChangeArrowheads="1"/>
          </p:cNvSpPr>
          <p:nvPr/>
        </p:nvSpPr>
        <p:spPr bwMode="auto">
          <a:xfrm>
            <a:off x="1905000" y="974879"/>
            <a:ext cx="4953000" cy="400050"/>
          </a:xfrm>
          <a:prstGeom prst="rect">
            <a:avLst/>
          </a:prstGeom>
          <a:noFill/>
          <a:ln w="9525">
            <a:noFill/>
            <a:miter lim="800000"/>
            <a:headEnd/>
            <a:tailEnd/>
          </a:ln>
        </p:spPr>
        <p:txBody>
          <a:bodyPr>
            <a:spAutoFit/>
          </a:bodyPr>
          <a:lstStyle/>
          <a:p>
            <a:pPr algn="ctr"/>
            <a:r>
              <a:rPr lang="en-AU" sz="2000" b="1" dirty="0">
                <a:latin typeface="Calibri" pitchFamily="34" charset="0"/>
                <a:ea typeface="Calibri" pitchFamily="34" charset="0"/>
                <a:cs typeface="Times New Roman" pitchFamily="18" charset="0"/>
              </a:rPr>
              <a:t>General Overview</a:t>
            </a:r>
            <a:endParaRPr lang="en-US" sz="2000" dirty="0">
              <a:ea typeface="Calibri" pitchFamily="34" charset="0"/>
              <a:cs typeface="Times New Roman" pitchFamily="18" charset="0"/>
            </a:endParaRPr>
          </a:p>
        </p:txBody>
      </p:sp>
      <p:sp>
        <p:nvSpPr>
          <p:cNvPr id="8" name="Rectangle 7"/>
          <p:cNvSpPr/>
          <p:nvPr/>
        </p:nvSpPr>
        <p:spPr>
          <a:xfrm>
            <a:off x="-76200" y="163528"/>
            <a:ext cx="7696200" cy="769441"/>
          </a:xfrm>
          <a:prstGeom prst="rect">
            <a:avLst/>
          </a:prstGeom>
        </p:spPr>
        <p:txBody>
          <a:bodyPr wrap="square">
            <a:spAutoFit/>
          </a:bodyPr>
          <a:lstStyle/>
          <a:p>
            <a:pPr lvl="1" eaLnBrk="0" hangingPunct="0">
              <a:lnSpc>
                <a:spcPct val="200000"/>
              </a:lnSpc>
            </a:pPr>
            <a:r>
              <a:rPr lang="en-AU" sz="2200" b="1" i="1" dirty="0" smtClean="0">
                <a:solidFill>
                  <a:schemeClr val="accent1">
                    <a:lumMod val="75000"/>
                  </a:schemeClr>
                </a:solidFill>
                <a:latin typeface="Calibri" pitchFamily="34" charset="0"/>
                <a:ea typeface="Calibri" pitchFamily="34" charset="0"/>
                <a:cs typeface="Times New Roman" pitchFamily="18" charset="0"/>
              </a:rPr>
              <a:t>ECEG 4251, General Overview of Generation Planning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6"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1+#ppt_w/2"/>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flipV="1">
            <a:off x="304800" y="762000"/>
            <a:ext cx="8686800" cy="76200"/>
          </a:xfrm>
          <a:prstGeom prst="line">
            <a:avLst/>
          </a:prstGeom>
        </p:spPr>
        <p:style>
          <a:lnRef idx="3">
            <a:schemeClr val="accent1"/>
          </a:lnRef>
          <a:fillRef idx="0">
            <a:schemeClr val="accent1"/>
          </a:fillRef>
          <a:effectRef idx="2">
            <a:schemeClr val="accent1"/>
          </a:effectRef>
          <a:fontRef idx="minor">
            <a:schemeClr val="tx1"/>
          </a:fontRef>
        </p:style>
      </p:cxnSp>
      <p:sp>
        <p:nvSpPr>
          <p:cNvPr id="5" name="Rectangle 6"/>
          <p:cNvSpPr>
            <a:spLocks noChangeArrowheads="1"/>
          </p:cNvSpPr>
          <p:nvPr/>
        </p:nvSpPr>
        <p:spPr bwMode="auto">
          <a:xfrm>
            <a:off x="381000" y="381000"/>
            <a:ext cx="6438900" cy="400110"/>
          </a:xfrm>
          <a:prstGeom prst="rect">
            <a:avLst/>
          </a:prstGeom>
          <a:noFill/>
          <a:ln w="9525">
            <a:noFill/>
            <a:miter lim="800000"/>
            <a:headEnd/>
            <a:tailEnd/>
          </a:ln>
        </p:spPr>
        <p:txBody>
          <a:bodyPr>
            <a:spAutoFit/>
          </a:bodyPr>
          <a:lstStyle/>
          <a:p>
            <a:r>
              <a:rPr lang="en-AU" sz="2000" b="1" dirty="0" smtClean="0"/>
              <a:t>ECEG-4251, </a:t>
            </a:r>
            <a:r>
              <a:rPr lang="en-AU" sz="2000" b="1" dirty="0" smtClean="0"/>
              <a:t>Generation Planning - </a:t>
            </a:r>
            <a:r>
              <a:rPr lang="en-AU" sz="2000" b="1" i="1" kern="0" dirty="0" smtClean="0">
                <a:solidFill>
                  <a:srgbClr val="FF0000"/>
                </a:solidFill>
              </a:rPr>
              <a:t>Wind power Plants</a:t>
            </a:r>
            <a:r>
              <a:rPr lang="en-AU" sz="2000" b="1" i="1" dirty="0" smtClean="0">
                <a:solidFill>
                  <a:srgbClr val="FF0000"/>
                </a:solidFill>
              </a:rPr>
              <a:t> </a:t>
            </a:r>
            <a:endParaRPr lang="en-US" sz="2000" b="1" i="1" dirty="0">
              <a:solidFill>
                <a:srgbClr val="FF0000"/>
              </a:solidFill>
              <a:latin typeface="Kokila" pitchFamily="34" charset="0"/>
            </a:endParaRPr>
          </a:p>
        </p:txBody>
      </p:sp>
      <p:sp>
        <p:nvSpPr>
          <p:cNvPr id="7" name="Rectangle 3"/>
          <p:cNvSpPr>
            <a:spLocks noChangeArrowheads="1"/>
          </p:cNvSpPr>
          <p:nvPr/>
        </p:nvSpPr>
        <p:spPr bwMode="auto">
          <a:xfrm>
            <a:off x="381000" y="982663"/>
            <a:ext cx="8631238" cy="1477328"/>
          </a:xfrm>
          <a:prstGeom prst="rect">
            <a:avLst/>
          </a:prstGeom>
          <a:noFill/>
          <a:ln w="9525">
            <a:noFill/>
            <a:miter lim="800000"/>
            <a:headEnd/>
            <a:tailEnd/>
          </a:ln>
        </p:spPr>
        <p:txBody>
          <a:bodyPr>
            <a:spAutoFit/>
          </a:bodyPr>
          <a:lstStyle/>
          <a:p>
            <a:r>
              <a:rPr lang="en-AU" sz="1800"/>
              <a:t>Wind turbines are the fastest growing and most </a:t>
            </a:r>
            <a:r>
              <a:rPr lang="en-AU" sz="1800">
                <a:hlinkClick r:id="rId2"/>
              </a:rPr>
              <a:t>cost-effective</a:t>
            </a:r>
            <a:r>
              <a:rPr lang="en-AU" sz="1800"/>
              <a:t> renewable energy technology, producing electricity with no fuel and no pollution. A </a:t>
            </a:r>
            <a:r>
              <a:rPr lang="en-AU" sz="1800">
                <a:hlinkClick r:id="rId3"/>
              </a:rPr>
              <a:t>wind turbine</a:t>
            </a:r>
            <a:r>
              <a:rPr lang="en-AU" sz="1800"/>
              <a:t> obtains its power input by converting the force of the wind into torque (turning force) acting on the rotor blades by means of converting the kinetic energy of the wind into kinetic energy of a rotating shaft. </a:t>
            </a:r>
          </a:p>
        </p:txBody>
      </p:sp>
      <p:pic>
        <p:nvPicPr>
          <p:cNvPr id="9" name="Picture 10"/>
          <p:cNvPicPr>
            <a:picLocks noChangeAspect="1" noChangeArrowheads="1"/>
          </p:cNvPicPr>
          <p:nvPr/>
        </p:nvPicPr>
        <p:blipFill>
          <a:blip r:embed="rId4" cstate="print"/>
          <a:srcRect/>
          <a:stretch>
            <a:fillRect/>
          </a:stretch>
        </p:blipFill>
        <p:spPr bwMode="auto">
          <a:xfrm>
            <a:off x="1981200" y="2286000"/>
            <a:ext cx="5943600" cy="4260456"/>
          </a:xfrm>
          <a:prstGeom prst="rect">
            <a:avLst/>
          </a:prstGeom>
          <a:noFill/>
          <a:ln w="9525">
            <a:noFill/>
            <a:miter lim="800000"/>
            <a:headEnd/>
            <a:tailEnd/>
          </a:ln>
        </p:spPr>
      </p:pic>
      <p:sp>
        <p:nvSpPr>
          <p:cNvPr id="10" name="Rectangle 6"/>
          <p:cNvSpPr>
            <a:spLocks noChangeArrowheads="1"/>
          </p:cNvSpPr>
          <p:nvPr/>
        </p:nvSpPr>
        <p:spPr bwMode="auto">
          <a:xfrm>
            <a:off x="3733800" y="6096000"/>
            <a:ext cx="3886200" cy="400110"/>
          </a:xfrm>
          <a:prstGeom prst="rect">
            <a:avLst/>
          </a:prstGeom>
          <a:noFill/>
          <a:ln w="9525">
            <a:noFill/>
            <a:miter lim="800000"/>
            <a:headEnd/>
            <a:tailEnd/>
          </a:ln>
        </p:spPr>
        <p:txBody>
          <a:bodyPr wrap="square">
            <a:spAutoFit/>
          </a:bodyPr>
          <a:lstStyle/>
          <a:p>
            <a:r>
              <a:rPr lang="en-AU" sz="2000" b="1" dirty="0" smtClean="0"/>
              <a:t>Adama-I Wind Power Farm</a:t>
            </a:r>
            <a:endParaRPr lang="en-US" sz="2000" b="1" i="1" dirty="0">
              <a:solidFill>
                <a:srgbClr val="FF0000"/>
              </a:solidFill>
              <a:latin typeface="Kokila" pitchFamily="34"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flipV="1">
            <a:off x="304800" y="762000"/>
            <a:ext cx="8686800" cy="76200"/>
          </a:xfrm>
          <a:prstGeom prst="line">
            <a:avLst/>
          </a:prstGeom>
        </p:spPr>
        <p:style>
          <a:lnRef idx="3">
            <a:schemeClr val="accent1"/>
          </a:lnRef>
          <a:fillRef idx="0">
            <a:schemeClr val="accent1"/>
          </a:fillRef>
          <a:effectRef idx="2">
            <a:schemeClr val="accent1"/>
          </a:effectRef>
          <a:fontRef idx="minor">
            <a:schemeClr val="tx1"/>
          </a:fontRef>
        </p:style>
      </p:cxnSp>
      <p:sp>
        <p:nvSpPr>
          <p:cNvPr id="6" name="Rectangle 1"/>
          <p:cNvSpPr>
            <a:spLocks noChangeArrowheads="1"/>
          </p:cNvSpPr>
          <p:nvPr/>
        </p:nvSpPr>
        <p:spPr bwMode="ltGray">
          <a:xfrm>
            <a:off x="685800" y="914400"/>
            <a:ext cx="7924800" cy="5632311"/>
          </a:xfrm>
          <a:prstGeom prst="rect">
            <a:avLst/>
          </a:prstGeom>
          <a:noFill/>
          <a:ln w="9525">
            <a:noFill/>
            <a:miter lim="800000"/>
            <a:headEnd/>
            <a:tailEnd/>
          </a:ln>
        </p:spPr>
        <p:txBody>
          <a:bodyPr wrap="square" anchor="ctr">
            <a:spAutoFit/>
          </a:bodyPr>
          <a:lstStyle/>
          <a:p>
            <a:pPr marL="514350" indent="-514350" algn="just" eaLnBrk="0" hangingPunct="0">
              <a:lnSpc>
                <a:spcPct val="150000"/>
              </a:lnSpc>
              <a:buFont typeface="Wingdings" pitchFamily="2" charset="2"/>
              <a:buChar char="§"/>
              <a:tabLst>
                <a:tab pos="228600" algn="l"/>
                <a:tab pos="457200" algn="l"/>
              </a:tabLst>
            </a:pPr>
            <a:r>
              <a:rPr lang="en-US" sz="2000" dirty="0">
                <a:ea typeface="Calibri" pitchFamily="34" charset="0"/>
                <a:cs typeface="Times New Roman" pitchFamily="18" charset="0"/>
              </a:rPr>
              <a:t>The wind is solar power in kinetic </a:t>
            </a:r>
            <a:r>
              <a:rPr lang="en-US" sz="2000" dirty="0" smtClean="0">
                <a:ea typeface="Calibri" pitchFamily="34" charset="0"/>
                <a:cs typeface="Times New Roman" pitchFamily="18" charset="0"/>
              </a:rPr>
              <a:t>form then mechanical form in the turbine shaft.</a:t>
            </a:r>
            <a:endParaRPr lang="en-AU" sz="2000" dirty="0">
              <a:ea typeface="Calibri" pitchFamily="34" charset="0"/>
              <a:cs typeface="Times New Roman" pitchFamily="18" charset="0"/>
            </a:endParaRPr>
          </a:p>
          <a:p>
            <a:pPr marL="514350" indent="-514350" algn="just" eaLnBrk="0" hangingPunct="0">
              <a:lnSpc>
                <a:spcPct val="150000"/>
              </a:lnSpc>
              <a:buFont typeface="Wingdings" pitchFamily="2" charset="2"/>
              <a:buChar char="§"/>
              <a:tabLst>
                <a:tab pos="228600" algn="l"/>
                <a:tab pos="457200" algn="l"/>
              </a:tabLst>
            </a:pPr>
            <a:r>
              <a:rPr lang="en-US" sz="2000" dirty="0">
                <a:ea typeface="Calibri" pitchFamily="34" charset="0"/>
                <a:cs typeface="Times New Roman" pitchFamily="18" charset="0"/>
              </a:rPr>
              <a:t> Wind energy is created by the uneven heating of the earth by the sun</a:t>
            </a:r>
            <a:endParaRPr lang="en-AU" sz="2000" dirty="0">
              <a:ea typeface="Calibri" pitchFamily="34" charset="0"/>
              <a:cs typeface="Times New Roman" pitchFamily="18" charset="0"/>
            </a:endParaRPr>
          </a:p>
          <a:p>
            <a:pPr marL="514350" indent="-514350" algn="just" eaLnBrk="0" hangingPunct="0">
              <a:lnSpc>
                <a:spcPct val="150000"/>
              </a:lnSpc>
              <a:buFont typeface="Wingdings" pitchFamily="2" charset="2"/>
              <a:buChar char="§"/>
              <a:tabLst>
                <a:tab pos="228600" algn="l"/>
                <a:tab pos="457200" algn="l"/>
              </a:tabLst>
            </a:pPr>
            <a:r>
              <a:rPr lang="en-US" sz="2000" dirty="0">
                <a:ea typeface="Calibri" pitchFamily="34" charset="0"/>
                <a:cs typeface="Times New Roman" pitchFamily="18" charset="0"/>
              </a:rPr>
              <a:t> A small part (around 2 %) of the energy of solar radiation on earth is converted into kinetic energy of flowing air – the wind</a:t>
            </a:r>
            <a:endParaRPr lang="en-AU" sz="2000" dirty="0">
              <a:ea typeface="Calibri" pitchFamily="34" charset="0"/>
              <a:cs typeface="Times New Roman" pitchFamily="18" charset="0"/>
            </a:endParaRPr>
          </a:p>
          <a:p>
            <a:pPr marL="514350" indent="-514350" algn="just" eaLnBrk="0" hangingPunct="0">
              <a:lnSpc>
                <a:spcPct val="150000"/>
              </a:lnSpc>
              <a:buFont typeface="Wingdings" pitchFamily="2" charset="2"/>
              <a:buChar char="§"/>
              <a:tabLst>
                <a:tab pos="228600" algn="l"/>
                <a:tab pos="457200" algn="l"/>
              </a:tabLst>
            </a:pPr>
            <a:r>
              <a:rPr lang="en-US" sz="2000" dirty="0">
                <a:ea typeface="Calibri" pitchFamily="34" charset="0"/>
                <a:cs typeface="Times New Roman" pitchFamily="18" charset="0"/>
              </a:rPr>
              <a:t> Wind’s velocity and direction depend on the imposed pressure gradients, the local  geography and certain other </a:t>
            </a:r>
            <a:r>
              <a:rPr lang="en-US" sz="2000" dirty="0" smtClean="0">
                <a:ea typeface="Calibri" pitchFamily="34" charset="0"/>
                <a:cs typeface="Times New Roman" pitchFamily="18" charset="0"/>
              </a:rPr>
              <a:t>forces</a:t>
            </a:r>
          </a:p>
          <a:p>
            <a:pPr marL="514350" indent="-514350" algn="just" eaLnBrk="0" hangingPunct="0">
              <a:lnSpc>
                <a:spcPct val="150000"/>
              </a:lnSpc>
              <a:buFont typeface="Wingdings" pitchFamily="2" charset="2"/>
              <a:buChar char="§"/>
              <a:tabLst>
                <a:tab pos="228600" algn="l"/>
                <a:tab pos="457200" algn="l"/>
              </a:tabLst>
            </a:pPr>
            <a:r>
              <a:rPr lang="en-US" sz="2000" dirty="0" smtClean="0"/>
              <a:t>The wind is a free-flowing fluid stream.</a:t>
            </a:r>
          </a:p>
          <a:p>
            <a:pPr marL="514350" indent="-514350" algn="just">
              <a:lnSpc>
                <a:spcPct val="150000"/>
              </a:lnSpc>
              <a:buFont typeface="Wingdings" pitchFamily="2" charset="2"/>
              <a:buChar char="§"/>
            </a:pPr>
            <a:r>
              <a:rPr lang="en-US" sz="2000" dirty="0" smtClean="0"/>
              <a:t>Energy conversion from free-flowing fluid streams is limited because energy extraction implies decrease of fluid velocity (decrease of kinetic energy of the stream), which cannot fall down to zero, the stream should continue traveling and cannot stop entirely.</a:t>
            </a:r>
            <a:endParaRPr lang="en-US" sz="2000" dirty="0">
              <a:ea typeface="Calibri" pitchFamily="34" charset="0"/>
              <a:cs typeface="Times New Roman" pitchFamily="18" charset="0"/>
            </a:endParaRPr>
          </a:p>
        </p:txBody>
      </p:sp>
      <p:sp>
        <p:nvSpPr>
          <p:cNvPr id="7" name="Rectangle 6"/>
          <p:cNvSpPr>
            <a:spLocks noChangeArrowheads="1"/>
          </p:cNvSpPr>
          <p:nvPr/>
        </p:nvSpPr>
        <p:spPr bwMode="auto">
          <a:xfrm>
            <a:off x="381000" y="381000"/>
            <a:ext cx="6438900" cy="400110"/>
          </a:xfrm>
          <a:prstGeom prst="rect">
            <a:avLst/>
          </a:prstGeom>
          <a:noFill/>
          <a:ln w="9525">
            <a:noFill/>
            <a:miter lim="800000"/>
            <a:headEnd/>
            <a:tailEnd/>
          </a:ln>
        </p:spPr>
        <p:txBody>
          <a:bodyPr>
            <a:spAutoFit/>
          </a:bodyPr>
          <a:lstStyle/>
          <a:p>
            <a:r>
              <a:rPr lang="en-AU" sz="2000" b="1" dirty="0" smtClean="0"/>
              <a:t>ECEG-4251, </a:t>
            </a:r>
            <a:r>
              <a:rPr lang="en-AU" sz="2000" b="1" dirty="0" smtClean="0"/>
              <a:t>Generation Planning - </a:t>
            </a:r>
            <a:r>
              <a:rPr lang="en-AU" sz="2000" b="1" i="1" kern="0" dirty="0" smtClean="0">
                <a:solidFill>
                  <a:srgbClr val="FF0000"/>
                </a:solidFill>
              </a:rPr>
              <a:t>Wind power Plants</a:t>
            </a:r>
            <a:r>
              <a:rPr lang="en-AU" sz="2000" b="1" i="1" dirty="0" smtClean="0">
                <a:solidFill>
                  <a:srgbClr val="FF0000"/>
                </a:solidFill>
              </a:rPr>
              <a:t> </a:t>
            </a:r>
            <a:endParaRPr lang="en-US" sz="2000" b="1" i="1" dirty="0">
              <a:solidFill>
                <a:srgbClr val="FF0000"/>
              </a:solidFill>
              <a:latin typeface="Kokila" pitchFamily="34"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flipV="1">
            <a:off x="304800" y="762000"/>
            <a:ext cx="8686800" cy="76200"/>
          </a:xfrm>
          <a:prstGeom prst="line">
            <a:avLst/>
          </a:prstGeom>
        </p:spPr>
        <p:style>
          <a:lnRef idx="3">
            <a:schemeClr val="accent1"/>
          </a:lnRef>
          <a:fillRef idx="0">
            <a:schemeClr val="accent1"/>
          </a:fillRef>
          <a:effectRef idx="2">
            <a:schemeClr val="accent1"/>
          </a:effectRef>
          <a:fontRef idx="minor">
            <a:schemeClr val="tx1"/>
          </a:fontRef>
        </p:style>
      </p:cxnSp>
      <p:sp>
        <p:nvSpPr>
          <p:cNvPr id="5" name="Rectangle 6"/>
          <p:cNvSpPr>
            <a:spLocks noChangeArrowheads="1"/>
          </p:cNvSpPr>
          <p:nvPr/>
        </p:nvSpPr>
        <p:spPr bwMode="auto">
          <a:xfrm>
            <a:off x="381000" y="381000"/>
            <a:ext cx="6438900" cy="400110"/>
          </a:xfrm>
          <a:prstGeom prst="rect">
            <a:avLst/>
          </a:prstGeom>
          <a:noFill/>
          <a:ln w="9525">
            <a:noFill/>
            <a:miter lim="800000"/>
            <a:headEnd/>
            <a:tailEnd/>
          </a:ln>
        </p:spPr>
        <p:txBody>
          <a:bodyPr>
            <a:spAutoFit/>
          </a:bodyPr>
          <a:lstStyle/>
          <a:p>
            <a:r>
              <a:rPr lang="en-AU" sz="2000" b="1" dirty="0" smtClean="0"/>
              <a:t>ECEG-4251, </a:t>
            </a:r>
            <a:r>
              <a:rPr lang="en-AU" sz="2000" b="1" dirty="0" smtClean="0"/>
              <a:t>Generation Planning - </a:t>
            </a:r>
            <a:r>
              <a:rPr lang="en-AU" sz="2000" b="1" i="1" kern="0" dirty="0" smtClean="0">
                <a:solidFill>
                  <a:srgbClr val="FF0000"/>
                </a:solidFill>
                <a:latin typeface="Calibri" pitchFamily="34" charset="0"/>
                <a:ea typeface="Calibri" pitchFamily="34" charset="0"/>
                <a:cs typeface="Times New Roman" pitchFamily="18" charset="0"/>
              </a:rPr>
              <a:t>Solar Power Plant</a:t>
            </a:r>
            <a:r>
              <a:rPr lang="en-AU" sz="2000" b="1" i="1" dirty="0" smtClean="0">
                <a:solidFill>
                  <a:srgbClr val="FF0000"/>
                </a:solidFill>
              </a:rPr>
              <a:t> </a:t>
            </a:r>
            <a:endParaRPr lang="en-US" sz="2000" b="1" i="1" dirty="0">
              <a:solidFill>
                <a:srgbClr val="FF0000"/>
              </a:solidFill>
              <a:latin typeface="Kokila" pitchFamily="34" charset="0"/>
            </a:endParaRPr>
          </a:p>
        </p:txBody>
      </p:sp>
      <p:sp>
        <p:nvSpPr>
          <p:cNvPr id="7" name="Rectangle 1"/>
          <p:cNvSpPr>
            <a:spLocks noChangeArrowheads="1"/>
          </p:cNvSpPr>
          <p:nvPr/>
        </p:nvSpPr>
        <p:spPr bwMode="ltGray">
          <a:xfrm>
            <a:off x="231775" y="1030288"/>
            <a:ext cx="8493125" cy="1630362"/>
          </a:xfrm>
          <a:prstGeom prst="rect">
            <a:avLst/>
          </a:prstGeom>
          <a:noFill/>
          <a:ln w="9525">
            <a:noFill/>
            <a:miter lim="800000"/>
            <a:headEnd/>
            <a:tailEnd/>
          </a:ln>
        </p:spPr>
        <p:txBody>
          <a:bodyPr anchor="ctr">
            <a:spAutoFit/>
          </a:bodyPr>
          <a:lstStyle/>
          <a:p>
            <a:pPr algn="just" eaLnBrk="0" hangingPunct="0">
              <a:tabLst>
                <a:tab pos="342900" algn="l"/>
              </a:tabLst>
            </a:pPr>
            <a:r>
              <a:rPr lang="en-AU" sz="2000" dirty="0">
                <a:cs typeface="Calibri" pitchFamily="34" charset="0"/>
              </a:rPr>
              <a:t>If the demand (load) to be met is electricity instead of heat, there are two common methods of converting solar energy into electricity:</a:t>
            </a:r>
            <a:endParaRPr lang="en-AU" sz="2000" dirty="0"/>
          </a:p>
          <a:p>
            <a:pPr marL="514350" indent="-514350" algn="just" eaLnBrk="0" hangingPunct="0">
              <a:buFont typeface="+mj-lt"/>
              <a:buAutoNum type="romanUcPeriod"/>
              <a:tabLst>
                <a:tab pos="342900" algn="l"/>
              </a:tabLst>
            </a:pPr>
            <a:r>
              <a:rPr lang="en-AU" sz="2000" dirty="0">
                <a:latin typeface="Calibri" pitchFamily="34" charset="0"/>
                <a:ea typeface="Calibri" pitchFamily="34" charset="0"/>
                <a:cs typeface="Times New Roman" pitchFamily="18" charset="0"/>
              </a:rPr>
              <a:t>By collecting solar energy as heat and converting it into electricity using a </a:t>
            </a:r>
            <a:r>
              <a:rPr lang="en-AU" sz="2000" dirty="0" smtClean="0">
                <a:latin typeface="Calibri" pitchFamily="34" charset="0"/>
                <a:ea typeface="Calibri" pitchFamily="34" charset="0"/>
                <a:cs typeface="Times New Roman" pitchFamily="18" charset="0"/>
              </a:rPr>
              <a:t>thermal </a:t>
            </a:r>
            <a:r>
              <a:rPr lang="en-AU" sz="2000" dirty="0">
                <a:latin typeface="Calibri" pitchFamily="34" charset="0"/>
                <a:ea typeface="Calibri" pitchFamily="34" charset="0"/>
                <a:cs typeface="Times New Roman" pitchFamily="18" charset="0"/>
              </a:rPr>
              <a:t>power plant or engine or</a:t>
            </a:r>
            <a:endParaRPr lang="en-AU" sz="2000" dirty="0"/>
          </a:p>
          <a:p>
            <a:pPr marL="514350" indent="-514350" algn="just" eaLnBrk="0" hangingPunct="0">
              <a:buFont typeface="+mj-lt"/>
              <a:buAutoNum type="romanUcPeriod"/>
              <a:tabLst>
                <a:tab pos="342900" algn="l"/>
              </a:tabLst>
            </a:pPr>
            <a:r>
              <a:rPr lang="en-AU" sz="2000" dirty="0">
                <a:latin typeface="Calibri" pitchFamily="34" charset="0"/>
                <a:cs typeface="Calibri" pitchFamily="34" charset="0"/>
              </a:rPr>
              <a:t>By using photovoltaic cells to convert solar energy directly into electricity.</a:t>
            </a:r>
            <a:endParaRPr lang="en-AU" sz="2000" dirty="0"/>
          </a:p>
        </p:txBody>
      </p:sp>
      <p:pic>
        <p:nvPicPr>
          <p:cNvPr id="9" name="Picture 2"/>
          <p:cNvPicPr>
            <a:picLocks noChangeAspect="1" noChangeArrowheads="1"/>
          </p:cNvPicPr>
          <p:nvPr/>
        </p:nvPicPr>
        <p:blipFill>
          <a:blip r:embed="rId2"/>
          <a:srcRect/>
          <a:stretch>
            <a:fillRect/>
          </a:stretch>
        </p:blipFill>
        <p:spPr bwMode="auto">
          <a:xfrm>
            <a:off x="1447800" y="2898061"/>
            <a:ext cx="6629400" cy="3722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flipV="1">
            <a:off x="304800" y="762000"/>
            <a:ext cx="8686800" cy="76200"/>
          </a:xfrm>
          <a:prstGeom prst="line">
            <a:avLst/>
          </a:prstGeom>
        </p:spPr>
        <p:style>
          <a:lnRef idx="3">
            <a:schemeClr val="accent1"/>
          </a:lnRef>
          <a:fillRef idx="0">
            <a:schemeClr val="accent1"/>
          </a:fillRef>
          <a:effectRef idx="2">
            <a:schemeClr val="accent1"/>
          </a:effectRef>
          <a:fontRef idx="minor">
            <a:schemeClr val="tx1"/>
          </a:fontRef>
        </p:style>
      </p:cxnSp>
      <p:sp>
        <p:nvSpPr>
          <p:cNvPr id="6" name="Rectangle 2"/>
          <p:cNvSpPr>
            <a:spLocks noChangeArrowheads="1"/>
          </p:cNvSpPr>
          <p:nvPr/>
        </p:nvSpPr>
        <p:spPr bwMode="ltGray">
          <a:xfrm>
            <a:off x="381000" y="1066800"/>
            <a:ext cx="8380412" cy="2862263"/>
          </a:xfrm>
          <a:prstGeom prst="rect">
            <a:avLst/>
          </a:prstGeom>
          <a:noFill/>
          <a:ln w="9525">
            <a:noFill/>
            <a:miter lim="800000"/>
            <a:headEnd/>
            <a:tailEnd/>
          </a:ln>
        </p:spPr>
        <p:txBody>
          <a:bodyPr anchor="ctr">
            <a:spAutoFit/>
          </a:bodyPr>
          <a:lstStyle/>
          <a:p>
            <a:pPr algn="just" eaLnBrk="0" hangingPunct="0"/>
            <a:r>
              <a:rPr lang="en-AU" sz="2000" dirty="0">
                <a:latin typeface="Calibri" pitchFamily="34" charset="0"/>
                <a:ea typeface="Calibri" pitchFamily="34" charset="0"/>
                <a:cs typeface="Times New Roman" pitchFamily="18" charset="0"/>
              </a:rPr>
              <a:t>Wind and solar generate energy at unpredictable or uncontrolled times, and it may be that their output cannot therefore be relied upon. A part or all of the output can be made reliable if some form of storage is provided. Battery storage is expensive and is appropriate only for small generators.</a:t>
            </a:r>
          </a:p>
          <a:p>
            <a:pPr algn="just" eaLnBrk="0" hangingPunct="0"/>
            <a:endParaRPr lang="en-AU" sz="2000" dirty="0">
              <a:ea typeface="Calibri" pitchFamily="34" charset="0"/>
              <a:cs typeface="Times New Roman" pitchFamily="18" charset="0"/>
            </a:endParaRPr>
          </a:p>
          <a:p>
            <a:pPr algn="just" eaLnBrk="0" hangingPunct="0"/>
            <a:r>
              <a:rPr lang="en-AU" sz="2000" dirty="0">
                <a:latin typeface="Calibri" pitchFamily="34" charset="0"/>
                <a:ea typeface="Calibri" pitchFamily="34" charset="0"/>
                <a:cs typeface="Times New Roman" pitchFamily="18" charset="0"/>
              </a:rPr>
              <a:t>If such plant is connected to a large network which is able to absorb its maximum output whenever this may occur, storage facilities may not be necessary. In this case, elsewhere on the system, there is no saving in plant capacity but there is a saving in fuel (or water) consumption.    </a:t>
            </a:r>
            <a:endParaRPr lang="en-AU" sz="2000" dirty="0">
              <a:ea typeface="Calibri" pitchFamily="34" charset="0"/>
              <a:cs typeface="Times New Roman" pitchFamily="18" charset="0"/>
            </a:endParaRPr>
          </a:p>
        </p:txBody>
      </p:sp>
      <p:sp>
        <p:nvSpPr>
          <p:cNvPr id="7" name="Rectangle 6"/>
          <p:cNvSpPr>
            <a:spLocks noChangeArrowheads="1"/>
          </p:cNvSpPr>
          <p:nvPr/>
        </p:nvSpPr>
        <p:spPr bwMode="auto">
          <a:xfrm>
            <a:off x="381000" y="381000"/>
            <a:ext cx="6438900" cy="400110"/>
          </a:xfrm>
          <a:prstGeom prst="rect">
            <a:avLst/>
          </a:prstGeom>
          <a:noFill/>
          <a:ln w="9525">
            <a:noFill/>
            <a:miter lim="800000"/>
            <a:headEnd/>
            <a:tailEnd/>
          </a:ln>
        </p:spPr>
        <p:txBody>
          <a:bodyPr>
            <a:spAutoFit/>
          </a:bodyPr>
          <a:lstStyle/>
          <a:p>
            <a:r>
              <a:rPr lang="en-AU" sz="2000" b="1" dirty="0" smtClean="0"/>
              <a:t>ECEG-4251, </a:t>
            </a:r>
            <a:r>
              <a:rPr lang="en-AU" sz="2000" b="1" dirty="0" smtClean="0"/>
              <a:t>Generation Planning - </a:t>
            </a:r>
            <a:r>
              <a:rPr lang="en-AU" sz="2000" b="1" i="1" kern="0" dirty="0" smtClean="0">
                <a:solidFill>
                  <a:srgbClr val="FF0000"/>
                </a:solidFill>
                <a:latin typeface="Calibri" pitchFamily="34" charset="0"/>
                <a:ea typeface="Calibri" pitchFamily="34" charset="0"/>
                <a:cs typeface="Times New Roman" pitchFamily="18" charset="0"/>
              </a:rPr>
              <a:t>Solar Power Plant</a:t>
            </a:r>
            <a:r>
              <a:rPr lang="en-AU" sz="2000" b="1" i="1" dirty="0" smtClean="0">
                <a:solidFill>
                  <a:srgbClr val="FF0000"/>
                </a:solidFill>
              </a:rPr>
              <a:t> </a:t>
            </a:r>
            <a:endParaRPr lang="en-US" sz="2000" b="1" i="1" dirty="0">
              <a:solidFill>
                <a:srgbClr val="FF0000"/>
              </a:solidFill>
              <a:latin typeface="Kokila" pitchFamily="34"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flipV="1">
            <a:off x="304800" y="762000"/>
            <a:ext cx="8686800" cy="76200"/>
          </a:xfrm>
          <a:prstGeom prst="line">
            <a:avLst/>
          </a:prstGeom>
        </p:spPr>
        <p:style>
          <a:lnRef idx="3">
            <a:schemeClr val="accent1"/>
          </a:lnRef>
          <a:fillRef idx="0">
            <a:schemeClr val="accent1"/>
          </a:fillRef>
          <a:effectRef idx="2">
            <a:schemeClr val="accent1"/>
          </a:effectRef>
          <a:fontRef idx="minor">
            <a:schemeClr val="tx1"/>
          </a:fontRef>
        </p:style>
      </p:cxnSp>
      <p:sp>
        <p:nvSpPr>
          <p:cNvPr id="5" name="Rectangle 6"/>
          <p:cNvSpPr>
            <a:spLocks noChangeArrowheads="1"/>
          </p:cNvSpPr>
          <p:nvPr/>
        </p:nvSpPr>
        <p:spPr bwMode="auto">
          <a:xfrm>
            <a:off x="381000" y="381000"/>
            <a:ext cx="6438900" cy="400110"/>
          </a:xfrm>
          <a:prstGeom prst="rect">
            <a:avLst/>
          </a:prstGeom>
          <a:noFill/>
          <a:ln w="9525">
            <a:noFill/>
            <a:miter lim="800000"/>
            <a:headEnd/>
            <a:tailEnd/>
          </a:ln>
        </p:spPr>
        <p:txBody>
          <a:bodyPr>
            <a:spAutoFit/>
          </a:bodyPr>
          <a:lstStyle/>
          <a:p>
            <a:r>
              <a:rPr lang="en-AU" sz="2000" b="1" dirty="0" smtClean="0"/>
              <a:t>ECEG-4251, </a:t>
            </a:r>
            <a:r>
              <a:rPr lang="en-AU" sz="2000" b="1" dirty="0" smtClean="0"/>
              <a:t>Generation Planning - </a:t>
            </a:r>
            <a:r>
              <a:rPr lang="en-AU" sz="2000" b="1" i="1" kern="0" dirty="0" smtClean="0">
                <a:solidFill>
                  <a:srgbClr val="FF0000"/>
                </a:solidFill>
              </a:rPr>
              <a:t>Geothermal Power Plant</a:t>
            </a:r>
            <a:r>
              <a:rPr lang="en-AU" sz="2000" b="1" i="1" dirty="0" smtClean="0">
                <a:solidFill>
                  <a:srgbClr val="FF0000"/>
                </a:solidFill>
              </a:rPr>
              <a:t> </a:t>
            </a:r>
            <a:endParaRPr lang="en-US" sz="2000" b="1" i="1" dirty="0">
              <a:solidFill>
                <a:srgbClr val="FF0000"/>
              </a:solidFill>
              <a:latin typeface="Kokila" pitchFamily="34" charset="0"/>
            </a:endParaRPr>
          </a:p>
        </p:txBody>
      </p:sp>
      <p:sp>
        <p:nvSpPr>
          <p:cNvPr id="7" name="Rectangle 1"/>
          <p:cNvSpPr>
            <a:spLocks noChangeArrowheads="1"/>
          </p:cNvSpPr>
          <p:nvPr/>
        </p:nvSpPr>
        <p:spPr bwMode="ltGray">
          <a:xfrm>
            <a:off x="533400" y="998538"/>
            <a:ext cx="8618537" cy="1016000"/>
          </a:xfrm>
          <a:prstGeom prst="rect">
            <a:avLst/>
          </a:prstGeom>
          <a:noFill/>
          <a:ln w="9525">
            <a:noFill/>
            <a:miter lim="800000"/>
            <a:headEnd/>
            <a:tailEnd/>
          </a:ln>
        </p:spPr>
        <p:txBody>
          <a:bodyPr anchor="ctr">
            <a:spAutoFit/>
          </a:bodyPr>
          <a:lstStyle/>
          <a:p>
            <a:pPr algn="just" eaLnBrk="0" hangingPunct="0"/>
            <a:r>
              <a:rPr lang="en-US" sz="2000">
                <a:latin typeface="Calibri" pitchFamily="34" charset="0"/>
                <a:ea typeface="Calibri" pitchFamily="34" charset="0"/>
                <a:cs typeface="Times New Roman" pitchFamily="18" charset="0"/>
              </a:rPr>
              <a:t>Geothermal energy is the thermal energy stored in the earth’s crust. 'Geothermal energy' is often used nowadays, however, to indicate that part of the Earth's heat that can, or could, be recovered and exploited by man.</a:t>
            </a:r>
            <a:endParaRPr lang="en-US" sz="2000">
              <a:ea typeface="Calibri" pitchFamily="34" charset="0"/>
              <a:cs typeface="Times New Roman" pitchFamily="18" charset="0"/>
            </a:endParaRPr>
          </a:p>
        </p:txBody>
      </p:sp>
      <p:pic>
        <p:nvPicPr>
          <p:cNvPr id="8" name="Picture 4" descr="E:\Users\Administrator\Local Settings\Temporary Internet Files\Content.Word\New Picture (1).bmp"/>
          <p:cNvPicPr>
            <a:picLocks noChangeAspect="1" noChangeArrowheads="1"/>
          </p:cNvPicPr>
          <p:nvPr/>
        </p:nvPicPr>
        <p:blipFill>
          <a:blip r:embed="rId2"/>
          <a:srcRect/>
          <a:stretch>
            <a:fillRect/>
          </a:stretch>
        </p:blipFill>
        <p:spPr bwMode="auto">
          <a:xfrm>
            <a:off x="1349375" y="2017713"/>
            <a:ext cx="7100887" cy="46116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flipV="1">
            <a:off x="304800" y="762000"/>
            <a:ext cx="8686800" cy="76200"/>
          </a:xfrm>
          <a:prstGeom prst="line">
            <a:avLst/>
          </a:prstGeom>
        </p:spPr>
        <p:style>
          <a:lnRef idx="3">
            <a:schemeClr val="accent1"/>
          </a:lnRef>
          <a:fillRef idx="0">
            <a:schemeClr val="accent1"/>
          </a:fillRef>
          <a:effectRef idx="2">
            <a:schemeClr val="accent1"/>
          </a:effectRef>
          <a:fontRef idx="minor">
            <a:schemeClr val="tx1"/>
          </a:fontRef>
        </p:style>
      </p:cxnSp>
      <p:sp>
        <p:nvSpPr>
          <p:cNvPr id="6" name="Rectangle 1"/>
          <p:cNvSpPr>
            <a:spLocks noChangeArrowheads="1"/>
          </p:cNvSpPr>
          <p:nvPr/>
        </p:nvSpPr>
        <p:spPr bwMode="ltGray">
          <a:xfrm>
            <a:off x="393700" y="1143000"/>
            <a:ext cx="8140700" cy="2862322"/>
          </a:xfrm>
          <a:prstGeom prst="rect">
            <a:avLst/>
          </a:prstGeom>
          <a:noFill/>
          <a:ln w="9525">
            <a:noFill/>
            <a:miter lim="800000"/>
            <a:headEnd/>
            <a:tailEnd/>
          </a:ln>
        </p:spPr>
        <p:txBody>
          <a:bodyPr wrap="square" anchor="ctr">
            <a:spAutoFit/>
          </a:bodyPr>
          <a:lstStyle/>
          <a:p>
            <a:pPr marL="514350" indent="-514350" algn="just" eaLnBrk="0" hangingPunct="0">
              <a:buFont typeface="Wingdings" pitchFamily="2" charset="2"/>
              <a:buChar char="§"/>
            </a:pPr>
            <a:r>
              <a:rPr lang="en-AU" sz="2000" dirty="0">
                <a:latin typeface="Calibri" pitchFamily="34" charset="0"/>
                <a:ea typeface="Calibri" pitchFamily="34" charset="0"/>
                <a:cs typeface="Times New Roman" pitchFamily="18" charset="0"/>
              </a:rPr>
              <a:t>Geothermal energy originates from the inner core of the earth and it is evident on the earth's surface in the forms of volcanoes, geysers, and hot springs.  </a:t>
            </a:r>
            <a:endParaRPr lang="en-AU" sz="2000" dirty="0">
              <a:ea typeface="Calibri" pitchFamily="34" charset="0"/>
              <a:cs typeface="Times New Roman" pitchFamily="18" charset="0"/>
            </a:endParaRPr>
          </a:p>
          <a:p>
            <a:pPr marL="514350" indent="-514350" algn="just" eaLnBrk="0" hangingPunct="0">
              <a:buFont typeface="Wingdings" pitchFamily="2" charset="2"/>
              <a:buChar char="§"/>
            </a:pPr>
            <a:r>
              <a:rPr lang="en-AU" sz="2000" dirty="0">
                <a:latin typeface="Calibri" pitchFamily="34" charset="0"/>
                <a:ea typeface="Calibri" pitchFamily="34" charset="0"/>
                <a:cs typeface="Times New Roman" pitchFamily="18" charset="0"/>
              </a:rPr>
              <a:t>Even though the amount of energy within the earth is basically infinite, our ability to use it is limited by site considerations. </a:t>
            </a:r>
            <a:endParaRPr lang="en-AU" sz="2000" dirty="0">
              <a:ea typeface="Calibri" pitchFamily="34" charset="0"/>
              <a:cs typeface="Times New Roman" pitchFamily="18" charset="0"/>
            </a:endParaRPr>
          </a:p>
          <a:p>
            <a:pPr marL="514350" indent="-514350" algn="just" eaLnBrk="0" hangingPunct="0">
              <a:buFont typeface="Wingdings" pitchFamily="2" charset="2"/>
              <a:buChar char="§"/>
            </a:pPr>
            <a:r>
              <a:rPr lang="en-AU" sz="2000" dirty="0">
                <a:latin typeface="Calibri" pitchFamily="34" charset="0"/>
                <a:ea typeface="Calibri" pitchFamily="34" charset="0"/>
                <a:cs typeface="Times New Roman" pitchFamily="18" charset="0"/>
              </a:rPr>
              <a:t>Favourable sites for geothermal energy extraction are rare and occur where magma, or hot molten rock of the earth's mantle, has been pushed up near the earth's surface through faults and cracks in the crust.  </a:t>
            </a:r>
            <a:endParaRPr lang="en-AU" sz="2000" dirty="0">
              <a:ea typeface="Calibri" pitchFamily="34" charset="0"/>
              <a:cs typeface="Times New Roman" pitchFamily="18" charset="0"/>
            </a:endParaRPr>
          </a:p>
        </p:txBody>
      </p:sp>
      <p:sp>
        <p:nvSpPr>
          <p:cNvPr id="7" name="Rectangle 6"/>
          <p:cNvSpPr>
            <a:spLocks noChangeArrowheads="1"/>
          </p:cNvSpPr>
          <p:nvPr/>
        </p:nvSpPr>
        <p:spPr bwMode="auto">
          <a:xfrm>
            <a:off x="381000" y="381000"/>
            <a:ext cx="6438900" cy="400110"/>
          </a:xfrm>
          <a:prstGeom prst="rect">
            <a:avLst/>
          </a:prstGeom>
          <a:noFill/>
          <a:ln w="9525">
            <a:noFill/>
            <a:miter lim="800000"/>
            <a:headEnd/>
            <a:tailEnd/>
          </a:ln>
        </p:spPr>
        <p:txBody>
          <a:bodyPr>
            <a:spAutoFit/>
          </a:bodyPr>
          <a:lstStyle/>
          <a:p>
            <a:r>
              <a:rPr lang="en-AU" sz="2000" b="1" dirty="0" smtClean="0"/>
              <a:t>ECEG-4251, </a:t>
            </a:r>
            <a:r>
              <a:rPr lang="en-AU" sz="2000" b="1" dirty="0" smtClean="0"/>
              <a:t>Generation Planning - </a:t>
            </a:r>
            <a:r>
              <a:rPr lang="en-AU" sz="2000" b="1" i="1" kern="0" dirty="0" smtClean="0">
                <a:solidFill>
                  <a:srgbClr val="FF0000"/>
                </a:solidFill>
              </a:rPr>
              <a:t>Geothermal Power Plant</a:t>
            </a:r>
            <a:r>
              <a:rPr lang="en-AU" sz="2000" b="1" i="1" dirty="0" smtClean="0">
                <a:solidFill>
                  <a:srgbClr val="FF0000"/>
                </a:solidFill>
              </a:rPr>
              <a:t> </a:t>
            </a:r>
            <a:endParaRPr lang="en-US" sz="2000" b="1" i="1" dirty="0">
              <a:solidFill>
                <a:srgbClr val="FF0000"/>
              </a:solidFill>
              <a:latin typeface="Kokila" pitchFamily="34"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flipV="1">
            <a:off x="304800" y="762000"/>
            <a:ext cx="8686800" cy="76200"/>
          </a:xfrm>
          <a:prstGeom prst="line">
            <a:avLst/>
          </a:prstGeom>
        </p:spPr>
        <p:style>
          <a:lnRef idx="3">
            <a:schemeClr val="accent1"/>
          </a:lnRef>
          <a:fillRef idx="0">
            <a:schemeClr val="accent1"/>
          </a:fillRef>
          <a:effectRef idx="2">
            <a:schemeClr val="accent1"/>
          </a:effectRef>
          <a:fontRef idx="minor">
            <a:schemeClr val="tx1"/>
          </a:fontRef>
        </p:style>
      </p:cxnSp>
      <p:sp>
        <p:nvSpPr>
          <p:cNvPr id="5" name="Rectangle 6"/>
          <p:cNvSpPr>
            <a:spLocks noChangeArrowheads="1"/>
          </p:cNvSpPr>
          <p:nvPr/>
        </p:nvSpPr>
        <p:spPr bwMode="auto">
          <a:xfrm>
            <a:off x="381000" y="381000"/>
            <a:ext cx="6438900" cy="400110"/>
          </a:xfrm>
          <a:prstGeom prst="rect">
            <a:avLst/>
          </a:prstGeom>
          <a:noFill/>
          <a:ln w="9525">
            <a:noFill/>
            <a:miter lim="800000"/>
            <a:headEnd/>
            <a:tailEnd/>
          </a:ln>
        </p:spPr>
        <p:txBody>
          <a:bodyPr>
            <a:spAutoFit/>
          </a:bodyPr>
          <a:lstStyle/>
          <a:p>
            <a:r>
              <a:rPr lang="en-AU" sz="2000" b="1" dirty="0" smtClean="0"/>
              <a:t>ECEG-4251, </a:t>
            </a:r>
            <a:r>
              <a:rPr lang="en-AU" sz="2000" b="1" dirty="0" smtClean="0"/>
              <a:t>Generation Planning </a:t>
            </a:r>
            <a:endParaRPr lang="en-US" sz="2000" b="1" dirty="0">
              <a:latin typeface="Kokila" pitchFamily="34" charset="0"/>
            </a:endParaRPr>
          </a:p>
        </p:txBody>
      </p:sp>
      <p:sp>
        <p:nvSpPr>
          <p:cNvPr id="6" name="Title 1"/>
          <p:cNvSpPr txBox="1">
            <a:spLocks/>
          </p:cNvSpPr>
          <p:nvPr/>
        </p:nvSpPr>
        <p:spPr>
          <a:xfrm>
            <a:off x="254000" y="1092200"/>
            <a:ext cx="8420100" cy="584200"/>
          </a:xfrm>
          <a:prstGeom prst="rect">
            <a:avLst/>
          </a:prstGeom>
        </p:spPr>
        <p:txBody>
          <a:bodyPr vert="horz" lIns="91440" tIns="45720" rIns="91440" bIns="45720" rtlCol="0" anchor="ctr">
            <a:normAutofit fontScale="92500" lnSpcReduction="20000"/>
          </a:bodyPr>
          <a:lstStyle/>
          <a:p>
            <a:pPr marL="0" marR="0" lvl="1" indent="0" defTabSz="914400" eaLnBrk="1" fontAlgn="auto" latinLnBrk="0" hangingPunct="1">
              <a:lnSpc>
                <a:spcPct val="100000"/>
              </a:lnSpc>
              <a:spcBef>
                <a:spcPts val="0"/>
              </a:spcBef>
              <a:spcAft>
                <a:spcPts val="0"/>
              </a:spcAft>
              <a:buClrTx/>
              <a:buSzTx/>
              <a:buFontTx/>
              <a:buNone/>
              <a:tabLst/>
              <a:defRPr/>
            </a:pPr>
            <a:r>
              <a:rPr kumimoji="0" lang="en-AU" sz="2200" b="1" i="0" u="none" strike="noStrike" kern="0" cap="none" spc="0" normalizeH="0" baseline="0" noProof="0" dirty="0" smtClean="0">
                <a:ln>
                  <a:noFill/>
                </a:ln>
                <a:effectLst/>
                <a:uLnTx/>
                <a:uFillTx/>
              </a:rPr>
              <a:t>General </a:t>
            </a:r>
            <a:r>
              <a:rPr kumimoji="0" lang="en-AU" sz="2200" b="1" i="0" u="none" strike="noStrike" kern="0" cap="none" spc="0" normalizeH="0" baseline="0" noProof="0" dirty="0" smtClean="0">
                <a:ln>
                  <a:noFill/>
                </a:ln>
                <a:effectLst/>
                <a:uLnTx/>
                <a:uFillTx/>
              </a:rPr>
              <a:t>Layout and design of Generating Stations</a:t>
            </a:r>
            <a:r>
              <a:rPr kumimoji="0" lang="en-AU" sz="1200" b="0" i="0" u="none" strike="noStrike" kern="0" cap="none" spc="0" normalizeH="0" baseline="0" noProof="0" dirty="0" smtClean="0">
                <a:ln>
                  <a:noFill/>
                </a:ln>
                <a:effectLst/>
                <a:uLnTx/>
                <a:uFillTx/>
              </a:rPr>
              <a:t/>
            </a:r>
            <a:br>
              <a:rPr kumimoji="0" lang="en-AU" sz="1200" b="0" i="0" u="none" strike="noStrike" kern="0" cap="none" spc="0" normalizeH="0" baseline="0" noProof="0" dirty="0" smtClean="0">
                <a:ln>
                  <a:noFill/>
                </a:ln>
                <a:effectLst/>
                <a:uLnTx/>
                <a:uFillTx/>
              </a:rPr>
            </a:br>
            <a:endParaRPr kumimoji="0" lang="en-AU" sz="1800" b="0" i="0" u="none" strike="noStrike" kern="0" cap="none" spc="0" normalizeH="0" baseline="0" noProof="0" dirty="0">
              <a:ln>
                <a:noFill/>
              </a:ln>
              <a:effectLst/>
              <a:uLnTx/>
              <a:uFillTx/>
            </a:endParaRPr>
          </a:p>
        </p:txBody>
      </p:sp>
      <p:sp>
        <p:nvSpPr>
          <p:cNvPr id="7" name="Rectangle 1"/>
          <p:cNvSpPr>
            <a:spLocks noChangeArrowheads="1"/>
          </p:cNvSpPr>
          <p:nvPr/>
        </p:nvSpPr>
        <p:spPr bwMode="ltGray">
          <a:xfrm>
            <a:off x="293688" y="1711325"/>
            <a:ext cx="8393112" cy="1630362"/>
          </a:xfrm>
          <a:prstGeom prst="rect">
            <a:avLst/>
          </a:prstGeom>
          <a:noFill/>
          <a:ln w="9525">
            <a:noFill/>
            <a:miter lim="800000"/>
            <a:headEnd/>
            <a:tailEnd/>
          </a:ln>
        </p:spPr>
        <p:txBody>
          <a:bodyPr wrap="square" anchor="ctr">
            <a:spAutoFit/>
          </a:bodyPr>
          <a:lstStyle/>
          <a:p>
            <a:pPr algn="just" eaLnBrk="0" hangingPunct="0"/>
            <a:r>
              <a:rPr lang="en-AU" sz="2000" dirty="0">
                <a:latin typeface="Calibri" pitchFamily="34" charset="0"/>
                <a:ea typeface="Calibri" pitchFamily="34" charset="0"/>
                <a:cs typeface="Times New Roman" pitchFamily="18" charset="0"/>
              </a:rPr>
              <a:t>This section discuses the general layout of generation power plants and their critical characteristics in planning and designing of the generation expansion systems. Since, the scope of the course is limited; this section will only consider the typical generation layouts and an overview of design analysis for hydroelectric generation plants. </a:t>
            </a:r>
            <a:endParaRPr lang="en-AU" sz="2000" dirty="0">
              <a:ea typeface="Calibri" pitchFamily="34" charset="0"/>
              <a:cs typeface="Times New Roman" pitchFamily="18" charset="0"/>
            </a:endParaRPr>
          </a:p>
        </p:txBody>
      </p:sp>
      <p:sp>
        <p:nvSpPr>
          <p:cNvPr id="8" name="Rectangle 4"/>
          <p:cNvSpPr>
            <a:spLocks noChangeArrowheads="1"/>
          </p:cNvSpPr>
          <p:nvPr/>
        </p:nvSpPr>
        <p:spPr bwMode="ltGray">
          <a:xfrm>
            <a:off x="293688" y="3440112"/>
            <a:ext cx="8316912" cy="1322388"/>
          </a:xfrm>
          <a:prstGeom prst="rect">
            <a:avLst/>
          </a:prstGeom>
          <a:noFill/>
          <a:ln w="9525">
            <a:noFill/>
            <a:miter lim="800000"/>
            <a:headEnd/>
            <a:tailEnd/>
          </a:ln>
        </p:spPr>
        <p:txBody>
          <a:bodyPr wrap="square" anchor="ctr">
            <a:spAutoFit/>
          </a:bodyPr>
          <a:lstStyle/>
          <a:p>
            <a:pPr algn="just" eaLnBrk="0" hangingPunct="0"/>
            <a:r>
              <a:rPr lang="en-AU" sz="2000" dirty="0">
                <a:latin typeface="Calibri" pitchFamily="34" charset="0"/>
                <a:ea typeface="Calibri" pitchFamily="34" charset="0"/>
                <a:cs typeface="Times New Roman" pitchFamily="18" charset="0"/>
              </a:rPr>
              <a:t>Although hydroelectric generation plays a relatively small role in the overall pattern of electricity generation of industrialized countries, it is still a very important issue in hydro-dominated systems such as those of Ethiopia, Canada and Norway. </a:t>
            </a:r>
            <a:endParaRPr lang="en-AU" sz="2000" dirty="0">
              <a:ea typeface="Calibri" pitchFamily="34" charset="0"/>
              <a:cs typeface="Times New Roman" pitchFamily="18" charset="0"/>
            </a:endParaRPr>
          </a:p>
        </p:txBody>
      </p:sp>
      <p:sp>
        <p:nvSpPr>
          <p:cNvPr id="9" name="Rectangle 4"/>
          <p:cNvSpPr>
            <a:spLocks noChangeArrowheads="1"/>
          </p:cNvSpPr>
          <p:nvPr/>
        </p:nvSpPr>
        <p:spPr bwMode="auto">
          <a:xfrm>
            <a:off x="309562" y="5159375"/>
            <a:ext cx="8605838" cy="708025"/>
          </a:xfrm>
          <a:prstGeom prst="rect">
            <a:avLst/>
          </a:prstGeom>
          <a:noFill/>
          <a:ln w="9525">
            <a:noFill/>
            <a:miter lim="800000"/>
            <a:headEnd/>
            <a:tailEnd/>
          </a:ln>
        </p:spPr>
        <p:txBody>
          <a:bodyPr>
            <a:spAutoFit/>
          </a:bodyPr>
          <a:lstStyle/>
          <a:p>
            <a:r>
              <a:rPr lang="en-AU" sz="2000" dirty="0"/>
              <a:t>Power systems with a large hydroelectric component have some special characteristics which should be taken into account in expansion planning studies. </a:t>
            </a:r>
            <a:endParaRPr lang="en-US" sz="2000"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flipV="1">
            <a:off x="304800" y="762000"/>
            <a:ext cx="8686800" cy="76200"/>
          </a:xfrm>
          <a:prstGeom prst="line">
            <a:avLst/>
          </a:prstGeom>
        </p:spPr>
        <p:style>
          <a:lnRef idx="3">
            <a:schemeClr val="accent1"/>
          </a:lnRef>
          <a:fillRef idx="0">
            <a:schemeClr val="accent1"/>
          </a:fillRef>
          <a:effectRef idx="2">
            <a:schemeClr val="accent1"/>
          </a:effectRef>
          <a:fontRef idx="minor">
            <a:schemeClr val="tx1"/>
          </a:fontRef>
        </p:style>
      </p:cxnSp>
      <p:sp>
        <p:nvSpPr>
          <p:cNvPr id="6" name="Title 1"/>
          <p:cNvSpPr txBox="1">
            <a:spLocks/>
          </p:cNvSpPr>
          <p:nvPr/>
        </p:nvSpPr>
        <p:spPr>
          <a:xfrm>
            <a:off x="419100" y="914400"/>
            <a:ext cx="8420100" cy="336550"/>
          </a:xfrm>
          <a:prstGeom prst="rect">
            <a:avLst/>
          </a:prstGeom>
        </p:spPr>
        <p:txBody>
          <a:bodyPr vert="horz" lIns="91440" tIns="45720" rIns="91440" bIns="45720" rtlCol="0" anchor="ctr">
            <a:normAutofit fontScale="40000" lnSpcReduction="20000"/>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chemeClr val="tx1"/>
                </a:solidFill>
                <a:effectLst/>
                <a:uLnTx/>
                <a:uFillTx/>
                <a:latin typeface="+mj-lt"/>
                <a:ea typeface="+mj-ea"/>
                <a:cs typeface="+mj-cs"/>
              </a:rPr>
              <a:t>Hydroelectric Power Dominant system Characteristics</a:t>
            </a:r>
            <a:endParaRPr kumimoji="0" lang="en-US" sz="4400" b="1" i="0" u="none" strike="noStrike" kern="1200" cap="none" spc="0" normalizeH="0" baseline="0" noProof="0" dirty="0">
              <a:ln>
                <a:noFill/>
              </a:ln>
              <a:solidFill>
                <a:schemeClr val="tx1"/>
              </a:solidFill>
              <a:effectLst/>
              <a:uLnTx/>
              <a:uFillTx/>
              <a:latin typeface="+mj-lt"/>
              <a:ea typeface="+mj-ea"/>
              <a:cs typeface="+mj-cs"/>
            </a:endParaRPr>
          </a:p>
        </p:txBody>
      </p:sp>
      <p:sp>
        <p:nvSpPr>
          <p:cNvPr id="7" name="Rectangle 1"/>
          <p:cNvSpPr>
            <a:spLocks noChangeArrowheads="1"/>
          </p:cNvSpPr>
          <p:nvPr/>
        </p:nvSpPr>
        <p:spPr bwMode="ltGray">
          <a:xfrm>
            <a:off x="228600" y="1219200"/>
            <a:ext cx="8543925" cy="5555367"/>
          </a:xfrm>
          <a:prstGeom prst="rect">
            <a:avLst/>
          </a:prstGeom>
          <a:noFill/>
          <a:ln w="9525">
            <a:noFill/>
            <a:miter lim="800000"/>
            <a:headEnd/>
            <a:tailEnd/>
          </a:ln>
        </p:spPr>
        <p:txBody>
          <a:bodyPr anchor="ctr">
            <a:spAutoFit/>
          </a:bodyPr>
          <a:lstStyle/>
          <a:p>
            <a:pPr marL="514350" indent="-514350" algn="just" eaLnBrk="0" hangingPunct="0">
              <a:buFont typeface="Wingdings" pitchFamily="2" charset="2"/>
              <a:buChar char="§"/>
            </a:pPr>
            <a:r>
              <a:rPr lang="en-AU" sz="2000" dirty="0">
                <a:latin typeface="Calibri" pitchFamily="34" charset="0"/>
                <a:ea typeface="Calibri" pitchFamily="34" charset="0"/>
                <a:cs typeface="Times New Roman" pitchFamily="18" charset="0"/>
              </a:rPr>
              <a:t>Capital investments are high and tend to be concentrated. Also, these costs are basically associated with the needs of energy production. Once these requirements are met, the peak requirements are satisfied at low incremental costs.</a:t>
            </a:r>
            <a:endParaRPr lang="en-US" sz="2000" dirty="0">
              <a:ea typeface="Calibri" pitchFamily="34" charset="0"/>
              <a:cs typeface="Times New Roman" pitchFamily="18" charset="0"/>
            </a:endParaRPr>
          </a:p>
          <a:p>
            <a:pPr marL="514350" indent="-514350" algn="just" eaLnBrk="0" hangingPunct="0">
              <a:buFont typeface="Wingdings" pitchFamily="2" charset="2"/>
              <a:buChar char="§"/>
            </a:pPr>
            <a:r>
              <a:rPr lang="en-AU" sz="2000" dirty="0">
                <a:latin typeface="Calibri" pitchFamily="34" charset="0"/>
                <a:ea typeface="Calibri" pitchFamily="34" charset="0"/>
                <a:cs typeface="Times New Roman" pitchFamily="18" charset="0"/>
              </a:rPr>
              <a:t>The energy production of a hydroelectric system depends on the amount of water available at each plant of the system. Since it is impossible to have prior knowledge of the future inflows, the energy benefit associated with the construction of a hydroelectric plant can only be expressed probabilistically.</a:t>
            </a:r>
          </a:p>
          <a:p>
            <a:pPr marL="285750" indent="-285750" algn="just" eaLnBrk="0" hangingPunct="0">
              <a:buFont typeface="Wingdings" pitchFamily="2" charset="2"/>
              <a:buChar char="§"/>
            </a:pPr>
            <a:endParaRPr lang="en-US" sz="900" dirty="0">
              <a:ea typeface="Calibri" pitchFamily="34" charset="0"/>
              <a:cs typeface="Times New Roman" pitchFamily="18" charset="0"/>
            </a:endParaRPr>
          </a:p>
          <a:p>
            <a:pPr marL="514350" indent="-514350" algn="just" eaLnBrk="0" hangingPunct="0">
              <a:buFont typeface="Wingdings" pitchFamily="2" charset="2"/>
              <a:buChar char="§"/>
            </a:pPr>
            <a:r>
              <a:rPr lang="en-AU" sz="2000" dirty="0">
                <a:latin typeface="Calibri" pitchFamily="34" charset="0"/>
                <a:ea typeface="Calibri" pitchFamily="34" charset="0"/>
                <a:cs typeface="Times New Roman" pitchFamily="18" charset="0"/>
              </a:rPr>
              <a:t>The availability of peak power in a hydroelectric plant is a function of the plant head, which in turn depends on the stored water volume. Peak offer is therefore also dependent on hydrological conditions.</a:t>
            </a:r>
          </a:p>
          <a:p>
            <a:pPr marL="285750" indent="-285750" algn="just" eaLnBrk="0" hangingPunct="0">
              <a:buFont typeface="Wingdings" pitchFamily="2" charset="2"/>
              <a:buChar char="§"/>
            </a:pPr>
            <a:endParaRPr lang="en-US" sz="600" dirty="0">
              <a:ea typeface="Calibri" pitchFamily="34" charset="0"/>
              <a:cs typeface="Times New Roman" pitchFamily="18" charset="0"/>
            </a:endParaRPr>
          </a:p>
          <a:p>
            <a:pPr marL="514350" indent="-514350" algn="just" eaLnBrk="0" hangingPunct="0">
              <a:buFont typeface="Wingdings" pitchFamily="2" charset="2"/>
              <a:buChar char="§"/>
            </a:pPr>
            <a:r>
              <a:rPr lang="en-AU" sz="2000" dirty="0">
                <a:latin typeface="Calibri" pitchFamily="34" charset="0"/>
                <a:ea typeface="Calibri" pitchFamily="34" charset="0"/>
                <a:cs typeface="Times New Roman" pitchFamily="18" charset="0"/>
              </a:rPr>
              <a:t>Many reservoirs are multipurpose, i.e. they have other applications besides power generation, some of which, such as flood control and irrigation, conflict with the requirements of power generation. The planning and operation of such systems should therefore be integrated with other sectors of the economy</a:t>
            </a:r>
            <a:r>
              <a:rPr lang="en-AU" sz="2000" dirty="0" smtClean="0">
                <a:latin typeface="Calibri" pitchFamily="34" charset="0"/>
                <a:ea typeface="Calibri" pitchFamily="34" charset="0"/>
                <a:cs typeface="Times New Roman" pitchFamily="18" charset="0"/>
              </a:rPr>
              <a:t>.</a:t>
            </a:r>
            <a:endParaRPr lang="en-US" sz="2000" dirty="0">
              <a:ea typeface="Calibri" pitchFamily="34" charset="0"/>
              <a:cs typeface="Times New Roman" pitchFamily="18" charset="0"/>
            </a:endParaRPr>
          </a:p>
        </p:txBody>
      </p:sp>
      <p:sp>
        <p:nvSpPr>
          <p:cNvPr id="8" name="Rectangle 6"/>
          <p:cNvSpPr>
            <a:spLocks noChangeArrowheads="1"/>
          </p:cNvSpPr>
          <p:nvPr/>
        </p:nvSpPr>
        <p:spPr bwMode="auto">
          <a:xfrm>
            <a:off x="381000" y="381000"/>
            <a:ext cx="6438900" cy="400110"/>
          </a:xfrm>
          <a:prstGeom prst="rect">
            <a:avLst/>
          </a:prstGeom>
          <a:noFill/>
          <a:ln w="9525">
            <a:noFill/>
            <a:miter lim="800000"/>
            <a:headEnd/>
            <a:tailEnd/>
          </a:ln>
        </p:spPr>
        <p:txBody>
          <a:bodyPr>
            <a:spAutoFit/>
          </a:bodyPr>
          <a:lstStyle/>
          <a:p>
            <a:r>
              <a:rPr lang="en-AU" sz="2000" b="1" dirty="0" smtClean="0"/>
              <a:t>ECEG-4251, </a:t>
            </a:r>
            <a:r>
              <a:rPr lang="en-AU" sz="2000" b="1" dirty="0" smtClean="0"/>
              <a:t>Generation Planning – </a:t>
            </a:r>
            <a:r>
              <a:rPr lang="en-AU" sz="2000" b="1" i="1" dirty="0" smtClean="0">
                <a:solidFill>
                  <a:srgbClr val="FF0000"/>
                </a:solidFill>
              </a:rPr>
              <a:t>HEPP characteristics </a:t>
            </a:r>
            <a:endParaRPr lang="en-US" sz="2000" b="1" i="1" dirty="0">
              <a:solidFill>
                <a:srgbClr val="FF0000"/>
              </a:solidFill>
              <a:latin typeface="Kokila" pitchFamily="34"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flipV="1">
            <a:off x="304800" y="762000"/>
            <a:ext cx="8686800" cy="76200"/>
          </a:xfrm>
          <a:prstGeom prst="line">
            <a:avLst/>
          </a:prstGeom>
        </p:spPr>
        <p:style>
          <a:lnRef idx="3">
            <a:schemeClr val="accent1"/>
          </a:lnRef>
          <a:fillRef idx="0">
            <a:schemeClr val="accent1"/>
          </a:fillRef>
          <a:effectRef idx="2">
            <a:schemeClr val="accent1"/>
          </a:effectRef>
          <a:fontRef idx="minor">
            <a:schemeClr val="tx1"/>
          </a:fontRef>
        </p:style>
      </p:cxnSp>
      <p:sp>
        <p:nvSpPr>
          <p:cNvPr id="6" name="Rectangle 1"/>
          <p:cNvSpPr>
            <a:spLocks noChangeArrowheads="1"/>
          </p:cNvSpPr>
          <p:nvPr/>
        </p:nvSpPr>
        <p:spPr bwMode="ltGray">
          <a:xfrm>
            <a:off x="228600" y="1064359"/>
            <a:ext cx="8610600" cy="2246769"/>
          </a:xfrm>
          <a:prstGeom prst="rect">
            <a:avLst/>
          </a:prstGeom>
          <a:noFill/>
          <a:ln w="9525">
            <a:noFill/>
            <a:miter lim="800000"/>
            <a:headEnd/>
            <a:tailEnd/>
          </a:ln>
        </p:spPr>
        <p:txBody>
          <a:bodyPr wrap="square" anchor="ctr">
            <a:spAutoFit/>
          </a:bodyPr>
          <a:lstStyle/>
          <a:p>
            <a:pPr algn="just" eaLnBrk="0" hangingPunct="0"/>
            <a:r>
              <a:rPr lang="en-AU" sz="2000" b="1" i="1" dirty="0">
                <a:latin typeface="Calibri" pitchFamily="34" charset="0"/>
                <a:ea typeface="Calibri" pitchFamily="34" charset="0"/>
                <a:cs typeface="Times New Roman" pitchFamily="18" charset="0"/>
              </a:rPr>
              <a:t>Other characteristics </a:t>
            </a:r>
            <a:r>
              <a:rPr lang="en-AU" sz="2000" b="1" i="1" dirty="0" smtClean="0">
                <a:latin typeface="Calibri" pitchFamily="34" charset="0"/>
                <a:ea typeface="Calibri" pitchFamily="34" charset="0"/>
                <a:cs typeface="Times New Roman" pitchFamily="18" charset="0"/>
              </a:rPr>
              <a:t>Hydroelectric Power plants that affect </a:t>
            </a:r>
            <a:r>
              <a:rPr lang="en-AU" sz="2000" b="1" i="1" dirty="0">
                <a:latin typeface="Calibri" pitchFamily="34" charset="0"/>
                <a:ea typeface="Calibri" pitchFamily="34" charset="0"/>
                <a:cs typeface="Times New Roman" pitchFamily="18" charset="0"/>
              </a:rPr>
              <a:t>the transmission system:</a:t>
            </a:r>
            <a:endParaRPr lang="en-US" sz="2000" b="1" i="1" dirty="0">
              <a:ea typeface="Calibri" pitchFamily="34" charset="0"/>
              <a:cs typeface="Times New Roman" pitchFamily="18" charset="0"/>
            </a:endParaRPr>
          </a:p>
          <a:p>
            <a:pPr algn="just" eaLnBrk="0" hangingPunct="0">
              <a:buFont typeface="Wingdings" pitchFamily="2" charset="2"/>
              <a:buChar char=""/>
            </a:pPr>
            <a:r>
              <a:rPr lang="en-AU" sz="2000" dirty="0">
                <a:latin typeface="Calibri" pitchFamily="34" charset="0"/>
                <a:ea typeface="Calibri" pitchFamily="34" charset="0"/>
                <a:cs typeface="Times New Roman" pitchFamily="18" charset="0"/>
              </a:rPr>
              <a:t>The hydroelectric projects tend to be located far from the main load centres, making long-distance transmission of huge power blocks an important issue.</a:t>
            </a:r>
            <a:endParaRPr lang="en-US" sz="2000" dirty="0"/>
          </a:p>
          <a:p>
            <a:pPr algn="just" eaLnBrk="0" hangingPunct="0">
              <a:buFont typeface="Wingdings" pitchFamily="2" charset="2"/>
              <a:buChar char=""/>
            </a:pPr>
            <a:r>
              <a:rPr lang="en-AU" sz="2000" dirty="0">
                <a:latin typeface="Calibri" pitchFamily="34" charset="0"/>
                <a:cs typeface="Calibri" pitchFamily="34" charset="0"/>
              </a:rPr>
              <a:t>Since most of the peaking equipment will be installed in the hydroelectric plants, the capacity for peak modulation will be low in the main load centres, which will have to import peak power from distant hydroelectric plants.</a:t>
            </a:r>
            <a:endParaRPr lang="en-AU" sz="2000" dirty="0"/>
          </a:p>
        </p:txBody>
      </p:sp>
      <p:sp>
        <p:nvSpPr>
          <p:cNvPr id="7" name="Rectangle 2"/>
          <p:cNvSpPr>
            <a:spLocks noChangeArrowheads="1"/>
          </p:cNvSpPr>
          <p:nvPr/>
        </p:nvSpPr>
        <p:spPr bwMode="ltGray">
          <a:xfrm>
            <a:off x="228600" y="3505200"/>
            <a:ext cx="8434387" cy="1323975"/>
          </a:xfrm>
          <a:prstGeom prst="rect">
            <a:avLst/>
          </a:prstGeom>
          <a:noFill/>
          <a:ln w="9525">
            <a:noFill/>
            <a:miter lim="800000"/>
            <a:headEnd/>
            <a:tailEnd/>
          </a:ln>
        </p:spPr>
        <p:txBody>
          <a:bodyPr wrap="square" anchor="ctr">
            <a:spAutoFit/>
          </a:bodyPr>
          <a:lstStyle/>
          <a:p>
            <a:pPr algn="just" eaLnBrk="0" hangingPunct="0"/>
            <a:r>
              <a:rPr lang="en-AU" sz="2000" dirty="0">
                <a:latin typeface="Calibri" pitchFamily="34" charset="0"/>
                <a:ea typeface="Calibri" pitchFamily="34" charset="0"/>
                <a:cs typeface="Times New Roman" pitchFamily="18" charset="0"/>
              </a:rPr>
              <a:t>Finally, hydroelectric development costs are very site-specific. According to World Bank figures, typical costs are around US $1500 per kW of installed capacity, although they may range from US $1150 to US $1300 in Ethiopia but proposed schemes must be studied individually.</a:t>
            </a:r>
            <a:endParaRPr lang="en-AU" sz="2000" dirty="0">
              <a:ea typeface="Calibri" pitchFamily="34" charset="0"/>
              <a:cs typeface="Times New Roman" pitchFamily="18" charset="0"/>
            </a:endParaRPr>
          </a:p>
        </p:txBody>
      </p:sp>
      <p:sp>
        <p:nvSpPr>
          <p:cNvPr id="8" name="Rectangle 5"/>
          <p:cNvSpPr>
            <a:spLocks noChangeArrowheads="1"/>
          </p:cNvSpPr>
          <p:nvPr/>
        </p:nvSpPr>
        <p:spPr bwMode="ltGray">
          <a:xfrm>
            <a:off x="192087" y="4953000"/>
            <a:ext cx="8494713" cy="1631216"/>
          </a:xfrm>
          <a:prstGeom prst="rect">
            <a:avLst/>
          </a:prstGeom>
          <a:noFill/>
          <a:ln w="9525">
            <a:noFill/>
            <a:miter lim="800000"/>
            <a:headEnd/>
            <a:tailEnd/>
          </a:ln>
        </p:spPr>
        <p:txBody>
          <a:bodyPr anchor="ctr">
            <a:spAutoFit/>
          </a:bodyPr>
          <a:lstStyle/>
          <a:p>
            <a:pPr algn="just" eaLnBrk="0" hangingPunct="0"/>
            <a:r>
              <a:rPr lang="en-AU" sz="2000" dirty="0">
                <a:latin typeface="Calibri" pitchFamily="34" charset="0"/>
                <a:ea typeface="Calibri" pitchFamily="34" charset="0"/>
                <a:cs typeface="Times New Roman" pitchFamily="18" charset="0"/>
              </a:rPr>
              <a:t>Given these factors, planning activities in hydro-dominated systems tend to differ from those concerned with thermal system planning, both in terms of simplifying assumptions and methodological approaches. This section analyses the influence of hydroelectric characteristics on power system planning methodologies. </a:t>
            </a:r>
            <a:endParaRPr lang="en-AU" sz="2000" dirty="0">
              <a:ea typeface="Calibri" pitchFamily="34" charset="0"/>
              <a:cs typeface="Times New Roman" pitchFamily="18" charset="0"/>
            </a:endParaRPr>
          </a:p>
        </p:txBody>
      </p:sp>
      <p:sp>
        <p:nvSpPr>
          <p:cNvPr id="9" name="Rectangle 6"/>
          <p:cNvSpPr>
            <a:spLocks noChangeArrowheads="1"/>
          </p:cNvSpPr>
          <p:nvPr/>
        </p:nvSpPr>
        <p:spPr bwMode="auto">
          <a:xfrm>
            <a:off x="381000" y="381000"/>
            <a:ext cx="6438900" cy="400110"/>
          </a:xfrm>
          <a:prstGeom prst="rect">
            <a:avLst/>
          </a:prstGeom>
          <a:noFill/>
          <a:ln w="9525">
            <a:noFill/>
            <a:miter lim="800000"/>
            <a:headEnd/>
            <a:tailEnd/>
          </a:ln>
        </p:spPr>
        <p:txBody>
          <a:bodyPr>
            <a:spAutoFit/>
          </a:bodyPr>
          <a:lstStyle/>
          <a:p>
            <a:r>
              <a:rPr lang="en-AU" sz="2000" b="1" dirty="0" smtClean="0"/>
              <a:t>ECEG-4251, </a:t>
            </a:r>
            <a:r>
              <a:rPr lang="en-AU" sz="2000" b="1" dirty="0" smtClean="0"/>
              <a:t>Generation Planning – </a:t>
            </a:r>
            <a:r>
              <a:rPr lang="en-AU" sz="2000" b="1" i="1" dirty="0" smtClean="0">
                <a:solidFill>
                  <a:srgbClr val="FF0000"/>
                </a:solidFill>
              </a:rPr>
              <a:t>HEPP characteristics </a:t>
            </a:r>
            <a:endParaRPr lang="en-US" sz="2000" b="1" i="1" dirty="0">
              <a:solidFill>
                <a:srgbClr val="FF0000"/>
              </a:solidFill>
              <a:latin typeface="Kokila" pitchFamily="34"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flipV="1">
            <a:off x="304800" y="762000"/>
            <a:ext cx="8686800" cy="76200"/>
          </a:xfrm>
          <a:prstGeom prst="line">
            <a:avLst/>
          </a:prstGeom>
        </p:spPr>
        <p:style>
          <a:lnRef idx="3">
            <a:schemeClr val="accent1"/>
          </a:lnRef>
          <a:fillRef idx="0">
            <a:schemeClr val="accent1"/>
          </a:fillRef>
          <a:effectRef idx="2">
            <a:schemeClr val="accent1"/>
          </a:effectRef>
          <a:fontRef idx="minor">
            <a:schemeClr val="tx1"/>
          </a:fontRef>
        </p:style>
      </p:cxnSp>
      <p:sp>
        <p:nvSpPr>
          <p:cNvPr id="6" name="Rectangle 1"/>
          <p:cNvSpPr>
            <a:spLocks noChangeArrowheads="1"/>
          </p:cNvSpPr>
          <p:nvPr/>
        </p:nvSpPr>
        <p:spPr bwMode="ltGray">
          <a:xfrm>
            <a:off x="317500" y="1143000"/>
            <a:ext cx="8542338" cy="1938337"/>
          </a:xfrm>
          <a:prstGeom prst="rect">
            <a:avLst/>
          </a:prstGeom>
          <a:noFill/>
          <a:ln w="9525">
            <a:noFill/>
            <a:miter lim="800000"/>
            <a:headEnd/>
            <a:tailEnd/>
          </a:ln>
        </p:spPr>
        <p:txBody>
          <a:bodyPr anchor="ctr">
            <a:spAutoFit/>
          </a:bodyPr>
          <a:lstStyle/>
          <a:p>
            <a:pPr algn="just" eaLnBrk="0" hangingPunct="0"/>
            <a:r>
              <a:rPr lang="en-AU" sz="2000" dirty="0">
                <a:latin typeface="Calibri" pitchFamily="34" charset="0"/>
                <a:ea typeface="Calibri" pitchFamily="34" charset="0"/>
                <a:cs typeface="Times New Roman" pitchFamily="18" charset="0"/>
              </a:rPr>
              <a:t>Hydropower technology utilizes the potential energy difference between different parts of a water body at a rate which is roughly proportional to the product of water level difference, commonly referred to as head, and the water discharge. Hence, hydropower planning and design are directed towards increasing these two quantities by proper site selection and construction measures.</a:t>
            </a:r>
            <a:endParaRPr lang="en-AU" sz="2000" dirty="0">
              <a:ea typeface="Calibri" pitchFamily="34" charset="0"/>
              <a:cs typeface="Times New Roman" pitchFamily="18" charset="0"/>
            </a:endParaRPr>
          </a:p>
        </p:txBody>
      </p:sp>
      <p:sp>
        <p:nvSpPr>
          <p:cNvPr id="7" name="Rectangle 2"/>
          <p:cNvSpPr>
            <a:spLocks noChangeArrowheads="1"/>
          </p:cNvSpPr>
          <p:nvPr/>
        </p:nvSpPr>
        <p:spPr bwMode="ltGray">
          <a:xfrm>
            <a:off x="304800" y="4613275"/>
            <a:ext cx="8382000" cy="1939925"/>
          </a:xfrm>
          <a:prstGeom prst="rect">
            <a:avLst/>
          </a:prstGeom>
          <a:noFill/>
          <a:ln w="9525">
            <a:noFill/>
            <a:miter lim="800000"/>
            <a:headEnd/>
            <a:tailEnd/>
          </a:ln>
        </p:spPr>
        <p:txBody>
          <a:bodyPr wrap="square" anchor="ctr">
            <a:spAutoFit/>
          </a:bodyPr>
          <a:lstStyle/>
          <a:p>
            <a:pPr algn="just" eaLnBrk="0" hangingPunct="0"/>
            <a:r>
              <a:rPr lang="en-AU" sz="2000" dirty="0">
                <a:latin typeface="Calibri" pitchFamily="34" charset="0"/>
                <a:ea typeface="Calibri" pitchFamily="34" charset="0"/>
                <a:cs typeface="Times New Roman" pitchFamily="18" charset="0"/>
              </a:rPr>
              <a:t>The two parameters are of paramount importance:</a:t>
            </a:r>
            <a:endParaRPr lang="en-US" sz="2000" dirty="0">
              <a:ea typeface="Calibri" pitchFamily="34" charset="0"/>
              <a:cs typeface="Times New Roman" pitchFamily="18" charset="0"/>
            </a:endParaRPr>
          </a:p>
          <a:p>
            <a:pPr algn="just" eaLnBrk="0" hangingPunct="0"/>
            <a:r>
              <a:rPr lang="en-AU" sz="2000" dirty="0">
                <a:latin typeface="Calibri" pitchFamily="34" charset="0"/>
                <a:ea typeface="Calibri" pitchFamily="34" charset="0"/>
                <a:cs typeface="Times New Roman" pitchFamily="18" charset="0"/>
              </a:rPr>
              <a:t>- The water flow, water mass flow rate, or water discharge Q (m3/s);</a:t>
            </a:r>
            <a:endParaRPr lang="en-US" sz="2000" dirty="0">
              <a:ea typeface="Calibri" pitchFamily="34" charset="0"/>
              <a:cs typeface="Times New Roman" pitchFamily="18" charset="0"/>
            </a:endParaRPr>
          </a:p>
          <a:p>
            <a:pPr algn="just" eaLnBrk="0" hangingPunct="0">
              <a:buFontTx/>
              <a:buChar char="-"/>
            </a:pPr>
            <a:r>
              <a:rPr lang="en-AU" sz="2000" dirty="0">
                <a:latin typeface="Calibri" pitchFamily="34" charset="0"/>
                <a:ea typeface="Calibri" pitchFamily="34" charset="0"/>
                <a:cs typeface="Times New Roman" pitchFamily="18" charset="0"/>
              </a:rPr>
              <a:t>The height of the fall h (m).</a:t>
            </a:r>
          </a:p>
          <a:p>
            <a:pPr algn="just" eaLnBrk="0" hangingPunct="0"/>
            <a:r>
              <a:rPr lang="en-AU" sz="2000" dirty="0">
                <a:ea typeface="Calibri" pitchFamily="34" charset="0"/>
                <a:cs typeface="Times New Roman" pitchFamily="18" charset="0"/>
              </a:rPr>
              <a:t>The power (kW) of a hydroelectric power station is proportional to the product of these two parameters, as shown below.</a:t>
            </a:r>
            <a:endParaRPr lang="en-US" sz="2000" dirty="0">
              <a:ea typeface="Calibri" pitchFamily="34" charset="0"/>
              <a:cs typeface="Times New Roman" pitchFamily="18" charset="0"/>
            </a:endParaRPr>
          </a:p>
          <a:p>
            <a:pPr algn="just" eaLnBrk="0" hangingPunct="0"/>
            <a:endParaRPr lang="en-AU" sz="2000" dirty="0">
              <a:ea typeface="Calibri" pitchFamily="34" charset="0"/>
              <a:cs typeface="Times New Roman" pitchFamily="18" charset="0"/>
            </a:endParaRPr>
          </a:p>
        </p:txBody>
      </p:sp>
      <p:sp>
        <p:nvSpPr>
          <p:cNvPr id="8" name="Rectangle 3"/>
          <p:cNvSpPr>
            <a:spLocks noChangeArrowheads="1"/>
          </p:cNvSpPr>
          <p:nvPr/>
        </p:nvSpPr>
        <p:spPr bwMode="ltGray">
          <a:xfrm>
            <a:off x="304800" y="2946400"/>
            <a:ext cx="8505825" cy="1630362"/>
          </a:xfrm>
          <a:prstGeom prst="rect">
            <a:avLst/>
          </a:prstGeom>
          <a:noFill/>
          <a:ln w="9525">
            <a:noFill/>
            <a:miter lim="800000"/>
            <a:headEnd/>
            <a:tailEnd/>
          </a:ln>
        </p:spPr>
        <p:txBody>
          <a:bodyPr anchor="ctr">
            <a:spAutoFit/>
          </a:bodyPr>
          <a:lstStyle/>
          <a:p>
            <a:pPr algn="just" eaLnBrk="0" hangingPunct="0"/>
            <a:r>
              <a:rPr lang="en-AU" sz="2000">
                <a:latin typeface="Calibri" pitchFamily="34" charset="0"/>
                <a:ea typeface="Calibri" pitchFamily="34" charset="0"/>
                <a:cs typeface="Times New Roman" pitchFamily="18" charset="0"/>
              </a:rPr>
              <a:t>The energy derived from the water in a conventional hydroelectric power plant is the sum of the potential energy (determined by position or elevation) and of the kinetic energy (determined by the water flow speed). The potential energy of stationary water is easily converted into kinetic energy in the form of flowing or falling water to drive a hydraulic turbine.</a:t>
            </a:r>
            <a:endParaRPr lang="en-AU" sz="2000">
              <a:ea typeface="Calibri" pitchFamily="34" charset="0"/>
              <a:cs typeface="Times New Roman" pitchFamily="18" charset="0"/>
            </a:endParaRPr>
          </a:p>
        </p:txBody>
      </p:sp>
      <p:sp>
        <p:nvSpPr>
          <p:cNvPr id="9" name="Rectangle 6"/>
          <p:cNvSpPr>
            <a:spLocks noChangeArrowheads="1"/>
          </p:cNvSpPr>
          <p:nvPr/>
        </p:nvSpPr>
        <p:spPr bwMode="auto">
          <a:xfrm>
            <a:off x="381000" y="381000"/>
            <a:ext cx="6438900" cy="400110"/>
          </a:xfrm>
          <a:prstGeom prst="rect">
            <a:avLst/>
          </a:prstGeom>
          <a:noFill/>
          <a:ln w="9525">
            <a:noFill/>
            <a:miter lim="800000"/>
            <a:headEnd/>
            <a:tailEnd/>
          </a:ln>
        </p:spPr>
        <p:txBody>
          <a:bodyPr>
            <a:spAutoFit/>
          </a:bodyPr>
          <a:lstStyle/>
          <a:p>
            <a:r>
              <a:rPr lang="en-AU" sz="2000" b="1" dirty="0" smtClean="0"/>
              <a:t>ECEG-4251, </a:t>
            </a:r>
            <a:r>
              <a:rPr lang="en-AU" sz="2000" b="1" dirty="0" smtClean="0"/>
              <a:t>Generation Planning – </a:t>
            </a:r>
            <a:r>
              <a:rPr lang="en-AU" sz="2000" b="1" i="1" dirty="0" smtClean="0">
                <a:solidFill>
                  <a:srgbClr val="FF0000"/>
                </a:solidFill>
              </a:rPr>
              <a:t>HEPP characteristics </a:t>
            </a:r>
            <a:endParaRPr lang="en-US" sz="2000" b="1" i="1" dirty="0">
              <a:solidFill>
                <a:srgbClr val="FF0000"/>
              </a:solidFill>
              <a:latin typeface="Kokila"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flipV="1">
            <a:off x="304800" y="762000"/>
            <a:ext cx="8686800" cy="76200"/>
          </a:xfrm>
          <a:prstGeom prst="line">
            <a:avLst/>
          </a:prstGeom>
        </p:spPr>
        <p:style>
          <a:lnRef idx="3">
            <a:schemeClr val="accent1"/>
          </a:lnRef>
          <a:fillRef idx="0">
            <a:schemeClr val="accent1"/>
          </a:fillRef>
          <a:effectRef idx="2">
            <a:schemeClr val="accent1"/>
          </a:effectRef>
          <a:fontRef idx="minor">
            <a:schemeClr val="tx1"/>
          </a:fontRef>
        </p:style>
      </p:cxnSp>
      <p:sp>
        <p:nvSpPr>
          <p:cNvPr id="3" name="Rectangle 1"/>
          <p:cNvSpPr>
            <a:spLocks noChangeArrowheads="1"/>
          </p:cNvSpPr>
          <p:nvPr/>
        </p:nvSpPr>
        <p:spPr bwMode="ltGray">
          <a:xfrm>
            <a:off x="433387" y="990600"/>
            <a:ext cx="8443913" cy="1630362"/>
          </a:xfrm>
          <a:prstGeom prst="rect">
            <a:avLst/>
          </a:prstGeom>
          <a:noFill/>
          <a:ln w="9525">
            <a:noFill/>
            <a:miter lim="800000"/>
            <a:headEnd/>
            <a:tailEnd/>
          </a:ln>
        </p:spPr>
        <p:txBody>
          <a:bodyPr anchor="ctr">
            <a:spAutoFit/>
          </a:bodyPr>
          <a:lstStyle/>
          <a:p>
            <a:pPr algn="just" eaLnBrk="0" hangingPunct="0"/>
            <a:r>
              <a:rPr lang="en-AU" sz="2000" dirty="0">
                <a:latin typeface="Calibri" pitchFamily="34" charset="0"/>
                <a:ea typeface="Calibri" pitchFamily="34" charset="0"/>
                <a:cs typeface="Times New Roman" pitchFamily="18" charset="0"/>
              </a:rPr>
              <a:t>Underestimating future demand can create serious difficulties because service dates for new facilities can seldom be advanced appreciably. The result may be a generating system with low reliability and the inability to serve some portion of demand. Overestimating the demand is also undesirable because excess generating equipment imposes increased costs on the system. </a:t>
            </a:r>
            <a:endParaRPr lang="en-AU" sz="2000" dirty="0">
              <a:ea typeface="Calibri" pitchFamily="34" charset="0"/>
              <a:cs typeface="Times New Roman" pitchFamily="18" charset="0"/>
            </a:endParaRPr>
          </a:p>
        </p:txBody>
      </p:sp>
      <p:sp>
        <p:nvSpPr>
          <p:cNvPr id="5" name="Rectangle 4"/>
          <p:cNvSpPr>
            <a:spLocks noChangeArrowheads="1"/>
          </p:cNvSpPr>
          <p:nvPr/>
        </p:nvSpPr>
        <p:spPr bwMode="auto">
          <a:xfrm>
            <a:off x="408780" y="2743200"/>
            <a:ext cx="8493125" cy="1322387"/>
          </a:xfrm>
          <a:prstGeom prst="rect">
            <a:avLst/>
          </a:prstGeom>
          <a:noFill/>
          <a:ln w="9525">
            <a:noFill/>
            <a:miter lim="800000"/>
            <a:headEnd/>
            <a:tailEnd/>
          </a:ln>
        </p:spPr>
        <p:txBody>
          <a:bodyPr>
            <a:spAutoFit/>
          </a:bodyPr>
          <a:lstStyle/>
          <a:p>
            <a:r>
              <a:rPr lang="en-AU" sz="2000" dirty="0"/>
              <a:t>The function of an electric power system is to provide a reliable and continuous source of electricity whenever requested. To provide this service, each of the three main components of an electric power system — generation, transmission and distribution — must perform as required. </a:t>
            </a:r>
            <a:endParaRPr lang="en-US" sz="2000" dirty="0"/>
          </a:p>
        </p:txBody>
      </p:sp>
      <p:sp>
        <p:nvSpPr>
          <p:cNvPr id="6" name="Rectangle 2"/>
          <p:cNvSpPr>
            <a:spLocks noChangeArrowheads="1"/>
          </p:cNvSpPr>
          <p:nvPr/>
        </p:nvSpPr>
        <p:spPr bwMode="ltGray">
          <a:xfrm>
            <a:off x="522287" y="4413250"/>
            <a:ext cx="8305800" cy="1938337"/>
          </a:xfrm>
          <a:prstGeom prst="rect">
            <a:avLst/>
          </a:prstGeom>
          <a:noFill/>
          <a:ln w="9525">
            <a:noFill/>
            <a:miter lim="800000"/>
            <a:headEnd/>
            <a:tailEnd/>
          </a:ln>
        </p:spPr>
        <p:txBody>
          <a:bodyPr anchor="ctr">
            <a:spAutoFit/>
          </a:bodyPr>
          <a:lstStyle/>
          <a:p>
            <a:pPr algn="just" eaLnBrk="0" hangingPunct="0"/>
            <a:r>
              <a:rPr lang="en-AU" sz="2000" i="1" dirty="0">
                <a:solidFill>
                  <a:srgbClr val="FF0000"/>
                </a:solidFill>
                <a:latin typeface="Calibri" pitchFamily="34" charset="0"/>
                <a:ea typeface="Calibri" pitchFamily="34" charset="0"/>
                <a:cs typeface="Times New Roman" pitchFamily="18" charset="0"/>
              </a:rPr>
              <a:t>The generation system consists of physical facilities that convert energy resources </a:t>
            </a:r>
            <a:r>
              <a:rPr lang="en-AU" sz="2000" i="1" dirty="0">
                <a:solidFill>
                  <a:srgbClr val="00B050"/>
                </a:solidFill>
                <a:latin typeface="Calibri" pitchFamily="34" charset="0"/>
                <a:ea typeface="Calibri" pitchFamily="34" charset="0"/>
                <a:cs typeface="Times New Roman" pitchFamily="18" charset="0"/>
              </a:rPr>
              <a:t>(e.g. coal, oil, uranium, running bodies of water)</a:t>
            </a:r>
            <a:r>
              <a:rPr lang="en-AU" sz="2000" i="1" dirty="0">
                <a:solidFill>
                  <a:srgbClr val="FF0000"/>
                </a:solidFill>
                <a:latin typeface="Calibri" pitchFamily="34" charset="0"/>
                <a:ea typeface="Calibri" pitchFamily="34" charset="0"/>
                <a:cs typeface="Times New Roman" pitchFamily="18" charset="0"/>
              </a:rPr>
              <a:t> into electricity. </a:t>
            </a:r>
            <a:r>
              <a:rPr lang="en-AU" sz="2000" dirty="0">
                <a:latin typeface="Calibri" pitchFamily="34" charset="0"/>
                <a:ea typeface="Calibri" pitchFamily="34" charset="0"/>
                <a:cs typeface="Times New Roman" pitchFamily="18" charset="0"/>
              </a:rPr>
              <a:t>The transmission system then transports the generated electricity to the local service communities. The distribution system within each community provides the actual connection from the transmission system to each customer, and enables the customer to consume electricity upon demand.</a:t>
            </a:r>
            <a:endParaRPr lang="en-AU" sz="2000" dirty="0">
              <a:ea typeface="Calibri" pitchFamily="34" charset="0"/>
              <a:cs typeface="Times New Roman" pitchFamily="18" charset="0"/>
            </a:endParaRPr>
          </a:p>
        </p:txBody>
      </p:sp>
      <p:sp>
        <p:nvSpPr>
          <p:cNvPr id="8" name="Rectangle 6"/>
          <p:cNvSpPr>
            <a:spLocks noChangeArrowheads="1"/>
          </p:cNvSpPr>
          <p:nvPr/>
        </p:nvSpPr>
        <p:spPr bwMode="auto">
          <a:xfrm>
            <a:off x="381000" y="381000"/>
            <a:ext cx="6438900" cy="400110"/>
          </a:xfrm>
          <a:prstGeom prst="rect">
            <a:avLst/>
          </a:prstGeom>
          <a:noFill/>
          <a:ln w="9525">
            <a:noFill/>
            <a:miter lim="800000"/>
            <a:headEnd/>
            <a:tailEnd/>
          </a:ln>
        </p:spPr>
        <p:txBody>
          <a:bodyPr>
            <a:spAutoFit/>
          </a:bodyPr>
          <a:lstStyle/>
          <a:p>
            <a:r>
              <a:rPr lang="en-AU" sz="2000" b="1" dirty="0" smtClean="0"/>
              <a:t>ECEG-4251, Generation Planning </a:t>
            </a:r>
            <a:endParaRPr lang="en-US" sz="2000" b="1" dirty="0">
              <a:latin typeface="Kokil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1+#ppt_w/2"/>
                                          </p:val>
                                        </p:tav>
                                        <p:tav tm="100000">
                                          <p:val>
                                            <p:strVal val="#ppt_x"/>
                                          </p:val>
                                        </p:tav>
                                      </p:tavLst>
                                    </p:anim>
                                    <p:anim calcmode="lin" valueType="num">
                                      <p:cBhvr additive="base">
                                        <p:cTn id="14"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flipV="1">
            <a:off x="304800" y="762000"/>
            <a:ext cx="8686800" cy="76200"/>
          </a:xfrm>
          <a:prstGeom prst="line">
            <a:avLst/>
          </a:prstGeom>
        </p:spPr>
        <p:style>
          <a:lnRef idx="3">
            <a:schemeClr val="accent1"/>
          </a:lnRef>
          <a:fillRef idx="0">
            <a:schemeClr val="accent1"/>
          </a:fillRef>
          <a:effectRef idx="2">
            <a:schemeClr val="accent1"/>
          </a:effectRef>
          <a:fontRef idx="minor">
            <a:schemeClr val="tx1"/>
          </a:fontRef>
        </p:style>
      </p:cxnSp>
      <p:sp>
        <p:nvSpPr>
          <p:cNvPr id="5" name="Rectangle 6"/>
          <p:cNvSpPr>
            <a:spLocks noChangeArrowheads="1"/>
          </p:cNvSpPr>
          <p:nvPr/>
        </p:nvSpPr>
        <p:spPr bwMode="auto">
          <a:xfrm>
            <a:off x="381000" y="381000"/>
            <a:ext cx="6438900" cy="400110"/>
          </a:xfrm>
          <a:prstGeom prst="rect">
            <a:avLst/>
          </a:prstGeom>
          <a:noFill/>
          <a:ln w="9525">
            <a:noFill/>
            <a:miter lim="800000"/>
            <a:headEnd/>
            <a:tailEnd/>
          </a:ln>
        </p:spPr>
        <p:txBody>
          <a:bodyPr>
            <a:spAutoFit/>
          </a:bodyPr>
          <a:lstStyle/>
          <a:p>
            <a:r>
              <a:rPr lang="en-AU" sz="2000" b="1" dirty="0" smtClean="0"/>
              <a:t>ECEG-4251, </a:t>
            </a:r>
            <a:r>
              <a:rPr lang="en-AU" sz="2000" b="1" dirty="0" smtClean="0"/>
              <a:t>Generation Planning – </a:t>
            </a:r>
            <a:r>
              <a:rPr lang="en-AU" sz="2000" b="1" i="1" dirty="0" smtClean="0">
                <a:solidFill>
                  <a:srgbClr val="FF0000"/>
                </a:solidFill>
              </a:rPr>
              <a:t>HEPP characteristics </a:t>
            </a:r>
            <a:endParaRPr lang="en-US" sz="2000" b="1" i="1" dirty="0">
              <a:solidFill>
                <a:srgbClr val="FF0000"/>
              </a:solidFill>
              <a:latin typeface="Kokila" pitchFamily="34" charset="0"/>
            </a:endParaRPr>
          </a:p>
        </p:txBody>
      </p:sp>
      <p:sp>
        <p:nvSpPr>
          <p:cNvPr id="6" name="Rectangle 4"/>
          <p:cNvSpPr>
            <a:spLocks noChangeArrowheads="1"/>
          </p:cNvSpPr>
          <p:nvPr/>
        </p:nvSpPr>
        <p:spPr bwMode="ltGray">
          <a:xfrm>
            <a:off x="381000" y="1219200"/>
            <a:ext cx="7840662" cy="3786187"/>
          </a:xfrm>
          <a:prstGeom prst="rect">
            <a:avLst/>
          </a:prstGeom>
          <a:noFill/>
          <a:ln w="9525">
            <a:noFill/>
            <a:miter lim="800000"/>
            <a:headEnd/>
            <a:tailEnd/>
          </a:ln>
        </p:spPr>
        <p:txBody>
          <a:bodyPr anchor="ctr">
            <a:spAutoFit/>
          </a:bodyPr>
          <a:lstStyle/>
          <a:p>
            <a:pPr eaLnBrk="0" hangingPunct="0"/>
            <a:r>
              <a:rPr lang="en-US" sz="2000" b="1" dirty="0">
                <a:latin typeface="Calibri" pitchFamily="34" charset="0"/>
                <a:ea typeface="Calibri" pitchFamily="34" charset="0"/>
                <a:cs typeface="Times New Roman" pitchFamily="18" charset="0"/>
              </a:rPr>
              <a:t>E = W = </a:t>
            </a:r>
            <a:r>
              <a:rPr lang="en-US" sz="2000" b="1" dirty="0" err="1">
                <a:latin typeface="Calibri" pitchFamily="34" charset="0"/>
                <a:ea typeface="Calibri" pitchFamily="34" charset="0"/>
                <a:cs typeface="Times New Roman" pitchFamily="18" charset="0"/>
              </a:rPr>
              <a:t>mgh</a:t>
            </a:r>
            <a:r>
              <a:rPr lang="en-US" sz="2000" b="1" dirty="0">
                <a:latin typeface="Calibri" pitchFamily="34" charset="0"/>
                <a:ea typeface="Calibri" pitchFamily="34" charset="0"/>
                <a:cs typeface="Times New Roman" pitchFamily="18" charset="0"/>
              </a:rPr>
              <a:t>, m = </a:t>
            </a:r>
            <a:r>
              <a:rPr lang="el-GR" sz="2000" b="1" dirty="0">
                <a:latin typeface="Calibri" pitchFamily="34" charset="0"/>
                <a:ea typeface="Calibri" pitchFamily="34" charset="0"/>
                <a:cs typeface="Times New Roman" pitchFamily="18" charset="0"/>
              </a:rPr>
              <a:t>ρ</a:t>
            </a:r>
            <a:r>
              <a:rPr lang="en-US" sz="2000" b="1" dirty="0">
                <a:latin typeface="Calibri" pitchFamily="34" charset="0"/>
                <a:ea typeface="Calibri" pitchFamily="34" charset="0"/>
                <a:cs typeface="Times New Roman" pitchFamily="18" charset="0"/>
              </a:rPr>
              <a:t>v</a:t>
            </a:r>
            <a:endParaRPr lang="en-US" sz="2000" dirty="0">
              <a:ea typeface="Calibri" pitchFamily="34" charset="0"/>
              <a:cs typeface="Times New Roman" pitchFamily="18" charset="0"/>
            </a:endParaRPr>
          </a:p>
          <a:p>
            <a:pPr eaLnBrk="0" hangingPunct="0"/>
            <a:r>
              <a:rPr lang="en-US" sz="2000" b="1" dirty="0">
                <a:latin typeface="Calibri" pitchFamily="34" charset="0"/>
                <a:ea typeface="Calibri" pitchFamily="34" charset="0"/>
                <a:cs typeface="Times New Roman" pitchFamily="18" charset="0"/>
              </a:rPr>
              <a:t>E = </a:t>
            </a:r>
            <a:r>
              <a:rPr lang="el-GR" sz="2000" b="1" dirty="0">
                <a:latin typeface="Calibri" pitchFamily="34" charset="0"/>
                <a:ea typeface="Calibri" pitchFamily="34" charset="0"/>
                <a:cs typeface="Times New Roman" pitchFamily="18" charset="0"/>
              </a:rPr>
              <a:t>ρ</a:t>
            </a:r>
            <a:r>
              <a:rPr lang="en-US" sz="2000" b="1" dirty="0" err="1">
                <a:latin typeface="Calibri" pitchFamily="34" charset="0"/>
                <a:ea typeface="Calibri" pitchFamily="34" charset="0"/>
                <a:cs typeface="Times New Roman" pitchFamily="18" charset="0"/>
              </a:rPr>
              <a:t>vgh</a:t>
            </a:r>
            <a:r>
              <a:rPr lang="en-US" sz="2000" b="1" dirty="0">
                <a:latin typeface="Calibri" pitchFamily="34" charset="0"/>
                <a:ea typeface="Calibri" pitchFamily="34" charset="0"/>
                <a:cs typeface="Times New Roman" pitchFamily="18" charset="0"/>
              </a:rPr>
              <a:t> [Joules] </a:t>
            </a:r>
          </a:p>
          <a:p>
            <a:pPr eaLnBrk="0" hangingPunct="0"/>
            <a:r>
              <a:rPr lang="en-US" sz="2000" dirty="0">
                <a:latin typeface="Calibri" pitchFamily="34" charset="0"/>
                <a:ea typeface="Calibri" pitchFamily="34" charset="0"/>
                <a:cs typeface="Times New Roman" pitchFamily="18" charset="0"/>
              </a:rPr>
              <a:t>Where: m = mass of water</a:t>
            </a:r>
            <a:endParaRPr lang="en-US" sz="2000" dirty="0">
              <a:ea typeface="Calibri" pitchFamily="34" charset="0"/>
              <a:cs typeface="Times New Roman" pitchFamily="18" charset="0"/>
            </a:endParaRPr>
          </a:p>
          <a:p>
            <a:pPr eaLnBrk="0" hangingPunct="0"/>
            <a:r>
              <a:rPr lang="en-US" sz="2000" dirty="0">
                <a:latin typeface="Calibri" pitchFamily="34" charset="0"/>
                <a:ea typeface="Calibri" pitchFamily="34" charset="0"/>
                <a:cs typeface="Times New Roman" pitchFamily="18" charset="0"/>
              </a:rPr>
              <a:t>              </a:t>
            </a:r>
            <a:r>
              <a:rPr lang="el-GR" sz="2000" dirty="0">
                <a:latin typeface="Calibri" pitchFamily="34" charset="0"/>
                <a:ea typeface="Calibri" pitchFamily="34" charset="0"/>
                <a:cs typeface="Times New Roman" pitchFamily="18" charset="0"/>
              </a:rPr>
              <a:t>ρ</a:t>
            </a:r>
            <a:r>
              <a:rPr lang="en-US" sz="2000" dirty="0">
                <a:latin typeface="Calibri" pitchFamily="34" charset="0"/>
                <a:ea typeface="Calibri" pitchFamily="34" charset="0"/>
                <a:cs typeface="Times New Roman" pitchFamily="18" charset="0"/>
              </a:rPr>
              <a:t> = density of water = 1000 kg/m</a:t>
            </a:r>
            <a:r>
              <a:rPr lang="en-US" sz="2000" baseline="30000" dirty="0">
                <a:latin typeface="Calibri" pitchFamily="34" charset="0"/>
                <a:ea typeface="Calibri" pitchFamily="34" charset="0"/>
                <a:cs typeface="Times New Roman" pitchFamily="18" charset="0"/>
              </a:rPr>
              <a:t>3</a:t>
            </a:r>
            <a:endParaRPr lang="en-US" sz="2000" dirty="0">
              <a:ea typeface="Calibri" pitchFamily="34" charset="0"/>
              <a:cs typeface="Times New Roman" pitchFamily="18" charset="0"/>
            </a:endParaRPr>
          </a:p>
          <a:p>
            <a:pPr eaLnBrk="0" hangingPunct="0"/>
            <a:r>
              <a:rPr lang="en-US" sz="2000" dirty="0">
                <a:latin typeface="Calibri" pitchFamily="34" charset="0"/>
                <a:ea typeface="Calibri" pitchFamily="34" charset="0"/>
                <a:cs typeface="Times New Roman" pitchFamily="18" charset="0"/>
              </a:rPr>
              <a:t>              v = volume of water m</a:t>
            </a:r>
            <a:r>
              <a:rPr lang="en-US" sz="2000" baseline="30000" dirty="0">
                <a:latin typeface="Calibri" pitchFamily="34" charset="0"/>
                <a:ea typeface="Calibri" pitchFamily="34" charset="0"/>
                <a:cs typeface="Times New Roman" pitchFamily="18" charset="0"/>
              </a:rPr>
              <a:t>3</a:t>
            </a:r>
            <a:r>
              <a:rPr lang="en-US" sz="2000" dirty="0">
                <a:latin typeface="Calibri" pitchFamily="34" charset="0"/>
                <a:ea typeface="Calibri" pitchFamily="34" charset="0"/>
                <a:cs typeface="Times New Roman" pitchFamily="18" charset="0"/>
              </a:rPr>
              <a:t>  </a:t>
            </a:r>
            <a:endParaRPr lang="en-US" sz="2000" dirty="0">
              <a:ea typeface="Calibri" pitchFamily="34" charset="0"/>
              <a:cs typeface="Times New Roman" pitchFamily="18" charset="0"/>
            </a:endParaRPr>
          </a:p>
          <a:p>
            <a:pPr eaLnBrk="0" hangingPunct="0"/>
            <a:r>
              <a:rPr lang="en-US" sz="2000" dirty="0">
                <a:latin typeface="Calibri" pitchFamily="34" charset="0"/>
                <a:ea typeface="Calibri" pitchFamily="34" charset="0"/>
                <a:cs typeface="Times New Roman" pitchFamily="18" charset="0"/>
              </a:rPr>
              <a:t>              h = height of water fall (m) </a:t>
            </a:r>
            <a:endParaRPr lang="en-US" sz="2000" dirty="0">
              <a:ea typeface="Calibri" pitchFamily="34" charset="0"/>
              <a:cs typeface="Times New Roman" pitchFamily="18" charset="0"/>
            </a:endParaRPr>
          </a:p>
          <a:p>
            <a:pPr eaLnBrk="0" hangingPunct="0"/>
            <a:r>
              <a:rPr lang="en-US" sz="2000" dirty="0">
                <a:latin typeface="Calibri" pitchFamily="34" charset="0"/>
                <a:ea typeface="Calibri" pitchFamily="34" charset="0"/>
                <a:cs typeface="Times New Roman" pitchFamily="18" charset="0"/>
              </a:rPr>
              <a:t>              g = acceleration due to gravity = 9.806 m/s</a:t>
            </a:r>
            <a:r>
              <a:rPr lang="en-US" sz="2000" baseline="30000" dirty="0">
                <a:latin typeface="Calibri" pitchFamily="34" charset="0"/>
                <a:ea typeface="Calibri" pitchFamily="34" charset="0"/>
                <a:cs typeface="Times New Roman" pitchFamily="18" charset="0"/>
              </a:rPr>
              <a:t>2</a:t>
            </a:r>
            <a:r>
              <a:rPr lang="en-US" sz="2000" dirty="0">
                <a:latin typeface="Calibri" pitchFamily="34" charset="0"/>
                <a:ea typeface="Calibri" pitchFamily="34" charset="0"/>
                <a:cs typeface="Times New Roman" pitchFamily="18" charset="0"/>
              </a:rPr>
              <a:t> </a:t>
            </a:r>
            <a:endParaRPr lang="en-US" sz="2000" dirty="0">
              <a:ea typeface="Calibri" pitchFamily="34" charset="0"/>
              <a:cs typeface="Times New Roman" pitchFamily="18" charset="0"/>
            </a:endParaRPr>
          </a:p>
          <a:p>
            <a:pPr eaLnBrk="0" hangingPunct="0"/>
            <a:r>
              <a:rPr lang="en-US" sz="2000" dirty="0">
                <a:latin typeface="Calibri" pitchFamily="34" charset="0"/>
                <a:ea typeface="Calibri" pitchFamily="34" charset="0"/>
                <a:cs typeface="Times New Roman" pitchFamily="18" charset="0"/>
              </a:rPr>
              <a:t> Then the power available is</a:t>
            </a:r>
            <a:endParaRPr lang="en-US" sz="2000" dirty="0">
              <a:ea typeface="Calibri" pitchFamily="34" charset="0"/>
              <a:cs typeface="Times New Roman" pitchFamily="18" charset="0"/>
            </a:endParaRPr>
          </a:p>
          <a:p>
            <a:pPr eaLnBrk="0" hangingPunct="0"/>
            <a:r>
              <a:rPr lang="en-US" sz="2000" dirty="0">
                <a:latin typeface="Calibri" pitchFamily="34" charset="0"/>
                <a:ea typeface="Calibri" pitchFamily="34" charset="0"/>
                <a:cs typeface="Times New Roman" pitchFamily="18" charset="0"/>
              </a:rPr>
              <a:t>      P = </a:t>
            </a:r>
            <a:r>
              <a:rPr lang="en-US" sz="2000" dirty="0" err="1">
                <a:latin typeface="Calibri" pitchFamily="34" charset="0"/>
                <a:ea typeface="Calibri" pitchFamily="34" charset="0"/>
                <a:cs typeface="Times New Roman" pitchFamily="18" charset="0"/>
              </a:rPr>
              <a:t>dE</a:t>
            </a:r>
            <a:r>
              <a:rPr lang="en-US" sz="2000" dirty="0">
                <a:latin typeface="Calibri" pitchFamily="34" charset="0"/>
                <a:ea typeface="Calibri" pitchFamily="34" charset="0"/>
                <a:cs typeface="Times New Roman" pitchFamily="18" charset="0"/>
              </a:rPr>
              <a:t>/</a:t>
            </a:r>
            <a:r>
              <a:rPr lang="en-US" sz="2000" dirty="0" err="1">
                <a:latin typeface="Calibri" pitchFamily="34" charset="0"/>
                <a:ea typeface="Calibri" pitchFamily="34" charset="0"/>
                <a:cs typeface="Times New Roman" pitchFamily="18" charset="0"/>
              </a:rPr>
              <a:t>dt</a:t>
            </a:r>
            <a:r>
              <a:rPr lang="en-US" sz="2000" dirty="0">
                <a:latin typeface="Calibri" pitchFamily="34" charset="0"/>
                <a:ea typeface="Calibri" pitchFamily="34" charset="0"/>
                <a:cs typeface="Times New Roman" pitchFamily="18" charset="0"/>
              </a:rPr>
              <a:t> = d(</a:t>
            </a:r>
            <a:r>
              <a:rPr lang="el-GR" sz="2000" dirty="0">
                <a:latin typeface="Calibri" pitchFamily="34" charset="0"/>
                <a:ea typeface="Calibri" pitchFamily="34" charset="0"/>
                <a:cs typeface="Times New Roman" pitchFamily="18" charset="0"/>
              </a:rPr>
              <a:t>ρ</a:t>
            </a:r>
            <a:r>
              <a:rPr lang="en-US" sz="2000" dirty="0" err="1">
                <a:latin typeface="Calibri" pitchFamily="34" charset="0"/>
                <a:ea typeface="Calibri" pitchFamily="34" charset="0"/>
                <a:cs typeface="Times New Roman" pitchFamily="18" charset="0"/>
              </a:rPr>
              <a:t>vgh</a:t>
            </a:r>
            <a:r>
              <a:rPr lang="en-US" sz="2000" dirty="0">
                <a:latin typeface="Calibri" pitchFamily="34" charset="0"/>
                <a:ea typeface="Calibri" pitchFamily="34" charset="0"/>
                <a:cs typeface="Times New Roman" pitchFamily="18" charset="0"/>
              </a:rPr>
              <a:t>)/</a:t>
            </a:r>
            <a:r>
              <a:rPr lang="en-US" sz="2000" dirty="0" err="1">
                <a:latin typeface="Calibri" pitchFamily="34" charset="0"/>
                <a:ea typeface="Calibri" pitchFamily="34" charset="0"/>
                <a:cs typeface="Times New Roman" pitchFamily="18" charset="0"/>
              </a:rPr>
              <a:t>dt</a:t>
            </a:r>
            <a:r>
              <a:rPr lang="en-US" sz="2000" dirty="0">
                <a:latin typeface="Calibri" pitchFamily="34" charset="0"/>
                <a:ea typeface="Calibri" pitchFamily="34" charset="0"/>
                <a:cs typeface="Times New Roman" pitchFamily="18" charset="0"/>
              </a:rPr>
              <a:t> </a:t>
            </a:r>
            <a:endParaRPr lang="en-US" sz="2000" dirty="0">
              <a:ea typeface="Calibri" pitchFamily="34" charset="0"/>
              <a:cs typeface="Times New Roman" pitchFamily="18" charset="0"/>
            </a:endParaRPr>
          </a:p>
          <a:p>
            <a:pPr eaLnBrk="0" hangingPunct="0"/>
            <a:r>
              <a:rPr lang="en-US" sz="2000" dirty="0">
                <a:latin typeface="Calibri" pitchFamily="34" charset="0"/>
                <a:ea typeface="Calibri" pitchFamily="34" charset="0"/>
                <a:cs typeface="Times New Roman" pitchFamily="18" charset="0"/>
              </a:rPr>
              <a:t>                        = </a:t>
            </a:r>
            <a:r>
              <a:rPr lang="el-GR" sz="2000" dirty="0">
                <a:latin typeface="Calibri" pitchFamily="34" charset="0"/>
                <a:ea typeface="Calibri" pitchFamily="34" charset="0"/>
                <a:cs typeface="Times New Roman" pitchFamily="18" charset="0"/>
              </a:rPr>
              <a:t>ρ</a:t>
            </a:r>
            <a:r>
              <a:rPr lang="en-US" sz="2000" dirty="0" err="1">
                <a:latin typeface="Calibri" pitchFamily="34" charset="0"/>
                <a:ea typeface="Calibri" pitchFamily="34" charset="0"/>
                <a:cs typeface="Times New Roman" pitchFamily="18" charset="0"/>
              </a:rPr>
              <a:t>gh</a:t>
            </a:r>
            <a:r>
              <a:rPr lang="en-US" sz="2000" dirty="0">
                <a:latin typeface="Calibri" pitchFamily="34" charset="0"/>
                <a:ea typeface="Calibri" pitchFamily="34" charset="0"/>
                <a:cs typeface="Times New Roman" pitchFamily="18" charset="0"/>
              </a:rPr>
              <a:t>(</a:t>
            </a:r>
            <a:r>
              <a:rPr lang="en-US" sz="2000" dirty="0" err="1">
                <a:latin typeface="Calibri" pitchFamily="34" charset="0"/>
                <a:ea typeface="Calibri" pitchFamily="34" charset="0"/>
                <a:cs typeface="Times New Roman" pitchFamily="18" charset="0"/>
              </a:rPr>
              <a:t>dv</a:t>
            </a:r>
            <a:r>
              <a:rPr lang="en-US" sz="2000" dirty="0">
                <a:latin typeface="Calibri" pitchFamily="34" charset="0"/>
                <a:ea typeface="Calibri" pitchFamily="34" charset="0"/>
                <a:cs typeface="Times New Roman" pitchFamily="18" charset="0"/>
              </a:rPr>
              <a:t>)/</a:t>
            </a:r>
            <a:r>
              <a:rPr lang="en-US" sz="2000" dirty="0" err="1">
                <a:latin typeface="Calibri" pitchFamily="34" charset="0"/>
                <a:ea typeface="Calibri" pitchFamily="34" charset="0"/>
                <a:cs typeface="Times New Roman" pitchFamily="18" charset="0"/>
              </a:rPr>
              <a:t>dt</a:t>
            </a:r>
            <a:r>
              <a:rPr lang="en-US" sz="2000" dirty="0">
                <a:latin typeface="Calibri" pitchFamily="34" charset="0"/>
                <a:ea typeface="Calibri" pitchFamily="34" charset="0"/>
                <a:cs typeface="Times New Roman" pitchFamily="18" charset="0"/>
              </a:rPr>
              <a:t> </a:t>
            </a:r>
            <a:endParaRPr lang="en-US" sz="2000" dirty="0">
              <a:ea typeface="Calibri" pitchFamily="34" charset="0"/>
              <a:cs typeface="Times New Roman" pitchFamily="18" charset="0"/>
            </a:endParaRPr>
          </a:p>
          <a:p>
            <a:pPr eaLnBrk="0" hangingPunct="0"/>
            <a:r>
              <a:rPr lang="en-US" sz="2000" b="1" dirty="0">
                <a:latin typeface="Calibri" pitchFamily="34" charset="0"/>
                <a:ea typeface="Calibri" pitchFamily="34" charset="0"/>
                <a:cs typeface="Times New Roman" pitchFamily="18" charset="0"/>
              </a:rPr>
              <a:t>  </a:t>
            </a:r>
            <a:r>
              <a:rPr lang="en-US" sz="2000" b="1" dirty="0" err="1">
                <a:latin typeface="Calibri" pitchFamily="34" charset="0"/>
                <a:ea typeface="Calibri" pitchFamily="34" charset="0"/>
                <a:cs typeface="Times New Roman" pitchFamily="18" charset="0"/>
              </a:rPr>
              <a:t>P</a:t>
            </a:r>
            <a:r>
              <a:rPr lang="en-US" sz="2000" b="1" baseline="-30000" dirty="0" err="1">
                <a:latin typeface="Calibri" pitchFamily="34" charset="0"/>
                <a:ea typeface="Calibri" pitchFamily="34" charset="0"/>
                <a:cs typeface="Times New Roman" pitchFamily="18" charset="0"/>
              </a:rPr>
              <a:t>th</a:t>
            </a:r>
            <a:r>
              <a:rPr lang="en-US" sz="2000" b="1" dirty="0">
                <a:latin typeface="Calibri" pitchFamily="34" charset="0"/>
                <a:ea typeface="Calibri" pitchFamily="34" charset="0"/>
                <a:cs typeface="Times New Roman" pitchFamily="18" charset="0"/>
              </a:rPr>
              <a:t>  = </a:t>
            </a:r>
            <a:r>
              <a:rPr lang="el-GR" sz="2000" b="1" dirty="0">
                <a:latin typeface="Calibri" pitchFamily="34" charset="0"/>
                <a:ea typeface="Calibri" pitchFamily="34" charset="0"/>
                <a:cs typeface="Times New Roman" pitchFamily="18" charset="0"/>
              </a:rPr>
              <a:t>ρ</a:t>
            </a:r>
            <a:r>
              <a:rPr lang="en-US" sz="2000" b="1" dirty="0" err="1">
                <a:latin typeface="Calibri" pitchFamily="34" charset="0"/>
                <a:ea typeface="Calibri" pitchFamily="34" charset="0"/>
                <a:cs typeface="Times New Roman" pitchFamily="18" charset="0"/>
              </a:rPr>
              <a:t>ghQ</a:t>
            </a:r>
            <a:r>
              <a:rPr lang="en-US" sz="2000" b="1" dirty="0">
                <a:latin typeface="Calibri" pitchFamily="34" charset="0"/>
                <a:ea typeface="Calibri" pitchFamily="34" charset="0"/>
                <a:cs typeface="Times New Roman" pitchFamily="18" charset="0"/>
              </a:rPr>
              <a:t>   watts ;        </a:t>
            </a:r>
            <a:r>
              <a:rPr lang="en-US" sz="2000" dirty="0">
                <a:latin typeface="Calibri" pitchFamily="34" charset="0"/>
                <a:ea typeface="Calibri" pitchFamily="34" charset="0"/>
                <a:cs typeface="Times New Roman" pitchFamily="18" charset="0"/>
              </a:rPr>
              <a:t>Where: </a:t>
            </a:r>
            <a:r>
              <a:rPr lang="en-US" sz="2000" i="1" dirty="0">
                <a:latin typeface="Calibri" pitchFamily="34" charset="0"/>
                <a:ea typeface="Calibri" pitchFamily="34" charset="0"/>
                <a:cs typeface="Times New Roman" pitchFamily="18" charset="0"/>
              </a:rPr>
              <a:t>Q </a:t>
            </a:r>
            <a:r>
              <a:rPr lang="en-US" sz="2000" dirty="0">
                <a:latin typeface="Calibri" pitchFamily="34" charset="0"/>
                <a:ea typeface="Calibri" pitchFamily="34" charset="0"/>
                <a:cs typeface="Times New Roman" pitchFamily="18" charset="0"/>
              </a:rPr>
              <a:t>= </a:t>
            </a:r>
            <a:r>
              <a:rPr lang="en-US" sz="2000" dirty="0" err="1">
                <a:latin typeface="Calibri" pitchFamily="34" charset="0"/>
                <a:ea typeface="Calibri" pitchFamily="34" charset="0"/>
                <a:cs typeface="Times New Roman" pitchFamily="18" charset="0"/>
              </a:rPr>
              <a:t>dv</a:t>
            </a:r>
            <a:r>
              <a:rPr lang="en-US" sz="2000" dirty="0">
                <a:latin typeface="Calibri" pitchFamily="34" charset="0"/>
                <a:ea typeface="Calibri" pitchFamily="34" charset="0"/>
                <a:cs typeface="Times New Roman" pitchFamily="18" charset="0"/>
              </a:rPr>
              <a:t>/</a:t>
            </a:r>
            <a:r>
              <a:rPr lang="en-US" sz="2000" dirty="0" err="1">
                <a:latin typeface="Calibri" pitchFamily="34" charset="0"/>
                <a:ea typeface="Calibri" pitchFamily="34" charset="0"/>
                <a:cs typeface="Times New Roman" pitchFamily="18" charset="0"/>
              </a:rPr>
              <a:t>dt</a:t>
            </a:r>
            <a:r>
              <a:rPr lang="en-US" sz="2000" dirty="0">
                <a:latin typeface="Calibri" pitchFamily="34" charset="0"/>
                <a:ea typeface="Calibri" pitchFamily="34" charset="0"/>
                <a:cs typeface="Times New Roman" pitchFamily="18" charset="0"/>
              </a:rPr>
              <a:t> 	water flow rate m</a:t>
            </a:r>
            <a:r>
              <a:rPr lang="en-US" sz="2000" baseline="30000" dirty="0">
                <a:latin typeface="Calibri" pitchFamily="34" charset="0"/>
                <a:ea typeface="Calibri" pitchFamily="34" charset="0"/>
                <a:cs typeface="Times New Roman" pitchFamily="18" charset="0"/>
              </a:rPr>
              <a:t>3</a:t>
            </a:r>
            <a:r>
              <a:rPr lang="en-US" sz="2000" dirty="0">
                <a:latin typeface="Calibri" pitchFamily="34" charset="0"/>
                <a:ea typeface="Calibri" pitchFamily="34" charset="0"/>
                <a:cs typeface="Times New Roman" pitchFamily="18" charset="0"/>
              </a:rPr>
              <a:t>/</a:t>
            </a:r>
            <a:r>
              <a:rPr lang="en-US" sz="2000" i="1" dirty="0">
                <a:latin typeface="Calibri" pitchFamily="34" charset="0"/>
                <a:ea typeface="Calibri" pitchFamily="34" charset="0"/>
                <a:cs typeface="Times New Roman" pitchFamily="18" charset="0"/>
              </a:rPr>
              <a:t>s</a:t>
            </a:r>
            <a:r>
              <a:rPr lang="en-US" sz="2000" dirty="0">
                <a:latin typeface="Calibri" pitchFamily="34" charset="0"/>
                <a:ea typeface="Calibri" pitchFamily="34" charset="0"/>
                <a:cs typeface="Times New Roman" pitchFamily="18" charset="0"/>
              </a:rPr>
              <a:t> </a:t>
            </a:r>
            <a:endParaRPr lang="en-US" sz="5400" dirty="0">
              <a:ea typeface="Calibri" pitchFamily="34" charset="0"/>
              <a:cs typeface="Times New Roman" pitchFamily="18" charset="0"/>
            </a:endParaRPr>
          </a:p>
          <a:p>
            <a:pPr eaLnBrk="0" hangingPunct="0"/>
            <a:endParaRPr lang="en-US" sz="2000" dirty="0">
              <a:ea typeface="Calibri" pitchFamily="34" charset="0"/>
              <a:cs typeface="Times New Roman" pitchFamily="18" charset="0"/>
            </a:endParaRPr>
          </a:p>
        </p:txBody>
      </p:sp>
      <p:sp>
        <p:nvSpPr>
          <p:cNvPr id="7" name="Rectangle 2"/>
          <p:cNvSpPr>
            <a:spLocks noChangeArrowheads="1"/>
          </p:cNvSpPr>
          <p:nvPr/>
        </p:nvSpPr>
        <p:spPr bwMode="ltGray">
          <a:xfrm>
            <a:off x="530225" y="4789487"/>
            <a:ext cx="8418512" cy="1631950"/>
          </a:xfrm>
          <a:prstGeom prst="rect">
            <a:avLst/>
          </a:prstGeom>
          <a:noFill/>
          <a:ln w="9525">
            <a:noFill/>
            <a:miter lim="800000"/>
            <a:headEnd/>
            <a:tailEnd/>
          </a:ln>
        </p:spPr>
        <p:txBody>
          <a:bodyPr anchor="ctr">
            <a:spAutoFit/>
          </a:bodyPr>
          <a:lstStyle/>
          <a:p>
            <a:pPr algn="just" eaLnBrk="0" hangingPunct="0"/>
            <a:r>
              <a:rPr lang="en-AU" sz="2000">
                <a:latin typeface="Calibri" pitchFamily="34" charset="0"/>
                <a:ea typeface="Calibri" pitchFamily="34" charset="0"/>
                <a:cs typeface="Times New Roman" pitchFamily="18" charset="0"/>
              </a:rPr>
              <a:t>As the water flow is variable day by day, month by month, year by year, this simple dependence shows that the available power from the hydroelectric plant is variable with time. The reservoir is the tool that can adapt in some way the naturally variable characteristics of a hydroelectric power station to the also variable demand characteristics of an electric power system.</a:t>
            </a:r>
            <a:endParaRPr lang="en-AU" sz="2000">
              <a:ea typeface="Calibri" pitchFamily="34" charset="0"/>
              <a:cs typeface="Times New Roman" pitchFamily="18"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flipV="1">
            <a:off x="304800" y="762000"/>
            <a:ext cx="8686800" cy="76200"/>
          </a:xfrm>
          <a:prstGeom prst="line">
            <a:avLst/>
          </a:prstGeom>
        </p:spPr>
        <p:style>
          <a:lnRef idx="3">
            <a:schemeClr val="accent1"/>
          </a:lnRef>
          <a:fillRef idx="0">
            <a:schemeClr val="accent1"/>
          </a:fillRef>
          <a:effectRef idx="2">
            <a:schemeClr val="accent1"/>
          </a:effectRef>
          <a:fontRef idx="minor">
            <a:schemeClr val="tx1"/>
          </a:fontRef>
        </p:style>
      </p:cxnSp>
      <p:sp>
        <p:nvSpPr>
          <p:cNvPr id="6" name="Rectangle 6"/>
          <p:cNvSpPr>
            <a:spLocks noChangeArrowheads="1"/>
          </p:cNvSpPr>
          <p:nvPr/>
        </p:nvSpPr>
        <p:spPr bwMode="auto">
          <a:xfrm>
            <a:off x="381000" y="381000"/>
            <a:ext cx="6438900" cy="400110"/>
          </a:xfrm>
          <a:prstGeom prst="rect">
            <a:avLst/>
          </a:prstGeom>
          <a:noFill/>
          <a:ln w="9525">
            <a:noFill/>
            <a:miter lim="800000"/>
            <a:headEnd/>
            <a:tailEnd/>
          </a:ln>
        </p:spPr>
        <p:txBody>
          <a:bodyPr>
            <a:spAutoFit/>
          </a:bodyPr>
          <a:lstStyle/>
          <a:p>
            <a:r>
              <a:rPr lang="en-AU" sz="2000" b="1" dirty="0" smtClean="0"/>
              <a:t>ECEG-4251, </a:t>
            </a:r>
            <a:r>
              <a:rPr lang="en-AU" sz="2000" b="1" dirty="0" smtClean="0"/>
              <a:t>Generation Planning – </a:t>
            </a:r>
            <a:r>
              <a:rPr lang="en-AU" sz="2000" b="1" i="1" dirty="0" smtClean="0">
                <a:solidFill>
                  <a:srgbClr val="FF0000"/>
                </a:solidFill>
              </a:rPr>
              <a:t>HEPP characteristics </a:t>
            </a:r>
            <a:endParaRPr lang="en-US" sz="2000" b="1" i="1" dirty="0">
              <a:solidFill>
                <a:srgbClr val="FF0000"/>
              </a:solidFill>
              <a:latin typeface="Kokila" pitchFamily="34" charset="0"/>
            </a:endParaRPr>
          </a:p>
        </p:txBody>
      </p:sp>
      <p:sp>
        <p:nvSpPr>
          <p:cNvPr id="7" name="Rectangle 1"/>
          <p:cNvSpPr>
            <a:spLocks noChangeArrowheads="1"/>
          </p:cNvSpPr>
          <p:nvPr/>
        </p:nvSpPr>
        <p:spPr bwMode="ltGray">
          <a:xfrm>
            <a:off x="346075" y="1077912"/>
            <a:ext cx="8367713" cy="1322388"/>
          </a:xfrm>
          <a:prstGeom prst="rect">
            <a:avLst/>
          </a:prstGeom>
          <a:noFill/>
          <a:ln w="9525">
            <a:noFill/>
            <a:miter lim="800000"/>
            <a:headEnd/>
            <a:tailEnd/>
          </a:ln>
        </p:spPr>
        <p:txBody>
          <a:bodyPr anchor="ctr">
            <a:spAutoFit/>
          </a:bodyPr>
          <a:lstStyle/>
          <a:p>
            <a:pPr algn="just" eaLnBrk="0" hangingPunct="0"/>
            <a:r>
              <a:rPr lang="en-AU" sz="2000">
                <a:latin typeface="Calibri" pitchFamily="34" charset="0"/>
                <a:ea typeface="Calibri" pitchFamily="34" charset="0"/>
                <a:cs typeface="Times New Roman" pitchFamily="18" charset="0"/>
              </a:rPr>
              <a:t>Since the amount and reliability of discharge, as well as the possibility of creating additional head by structural methods, depend entirely on the local hydrological and geomorphological conditions, respectively, hydropower planning and design result in highly site-specific rather than standard solutions.</a:t>
            </a:r>
            <a:endParaRPr lang="en-AU" sz="2000">
              <a:ea typeface="Calibri" pitchFamily="34" charset="0"/>
              <a:cs typeface="Times New Roman" pitchFamily="18" charset="0"/>
            </a:endParaRPr>
          </a:p>
        </p:txBody>
      </p:sp>
      <p:sp>
        <p:nvSpPr>
          <p:cNvPr id="8" name="Rectangle 2"/>
          <p:cNvSpPr>
            <a:spLocks noChangeArrowheads="1"/>
          </p:cNvSpPr>
          <p:nvPr/>
        </p:nvSpPr>
        <p:spPr bwMode="ltGray">
          <a:xfrm>
            <a:off x="446088" y="2543175"/>
            <a:ext cx="8342312" cy="1631950"/>
          </a:xfrm>
          <a:prstGeom prst="rect">
            <a:avLst/>
          </a:prstGeom>
          <a:noFill/>
          <a:ln w="9525">
            <a:noFill/>
            <a:miter lim="800000"/>
            <a:headEnd/>
            <a:tailEnd/>
          </a:ln>
        </p:spPr>
        <p:txBody>
          <a:bodyPr anchor="ctr">
            <a:spAutoFit/>
          </a:bodyPr>
          <a:lstStyle/>
          <a:p>
            <a:pPr algn="just" eaLnBrk="0" hangingPunct="0"/>
            <a:r>
              <a:rPr lang="en-AU" sz="2000">
                <a:latin typeface="Calibri" pitchFamily="34" charset="0"/>
                <a:ea typeface="Calibri" pitchFamily="34" charset="0"/>
                <a:cs typeface="Times New Roman" pitchFamily="18" charset="0"/>
              </a:rPr>
              <a:t>Hydroelectric power plants contain four structures unique to this type of plant: </a:t>
            </a:r>
            <a:endParaRPr lang="en-US" sz="2000">
              <a:ea typeface="Calibri" pitchFamily="34" charset="0"/>
              <a:cs typeface="Times New Roman" pitchFamily="18" charset="0"/>
            </a:endParaRPr>
          </a:p>
          <a:p>
            <a:pPr algn="just" eaLnBrk="0" hangingPunct="0">
              <a:buFontTx/>
              <a:buChar char="•"/>
            </a:pPr>
            <a:r>
              <a:rPr lang="en-AU" sz="2000" b="1">
                <a:latin typeface="Calibri" pitchFamily="34" charset="0"/>
                <a:ea typeface="Calibri" pitchFamily="34" charset="0"/>
                <a:cs typeface="Times New Roman" pitchFamily="18" charset="0"/>
              </a:rPr>
              <a:t>The Forebay, </a:t>
            </a:r>
            <a:endParaRPr lang="en-US" sz="2000" b="1">
              <a:ea typeface="Calibri" pitchFamily="34" charset="0"/>
              <a:cs typeface="Times New Roman" pitchFamily="18" charset="0"/>
            </a:endParaRPr>
          </a:p>
          <a:p>
            <a:pPr algn="just" eaLnBrk="0" hangingPunct="0">
              <a:buFontTx/>
              <a:buChar char="•"/>
            </a:pPr>
            <a:r>
              <a:rPr lang="en-AU" sz="2000" b="1">
                <a:latin typeface="Calibri" pitchFamily="34" charset="0"/>
                <a:ea typeface="Calibri" pitchFamily="34" charset="0"/>
                <a:cs typeface="Times New Roman" pitchFamily="18" charset="0"/>
              </a:rPr>
              <a:t>Penstocks, </a:t>
            </a:r>
            <a:endParaRPr lang="en-US" sz="2000" b="1">
              <a:ea typeface="Calibri" pitchFamily="34" charset="0"/>
              <a:cs typeface="Times New Roman" pitchFamily="18" charset="0"/>
            </a:endParaRPr>
          </a:p>
          <a:p>
            <a:pPr algn="just" eaLnBrk="0" hangingPunct="0">
              <a:buFontTx/>
              <a:buChar char="•"/>
            </a:pPr>
            <a:r>
              <a:rPr lang="en-AU" sz="2000" b="1">
                <a:latin typeface="Calibri" pitchFamily="34" charset="0"/>
                <a:ea typeface="Calibri" pitchFamily="34" charset="0"/>
                <a:cs typeface="Times New Roman" pitchFamily="18" charset="0"/>
              </a:rPr>
              <a:t>Hydraulic turbines and </a:t>
            </a:r>
            <a:endParaRPr lang="en-US" sz="2000" b="1">
              <a:ea typeface="Calibri" pitchFamily="34" charset="0"/>
              <a:cs typeface="Times New Roman" pitchFamily="18" charset="0"/>
            </a:endParaRPr>
          </a:p>
          <a:p>
            <a:pPr algn="just" eaLnBrk="0" hangingPunct="0">
              <a:buFontTx/>
              <a:buChar char="•"/>
            </a:pPr>
            <a:r>
              <a:rPr lang="en-AU" sz="2000" b="1">
                <a:latin typeface="Calibri" pitchFamily="34" charset="0"/>
                <a:ea typeface="Calibri" pitchFamily="34" charset="0"/>
                <a:cs typeface="Times New Roman" pitchFamily="18" charset="0"/>
              </a:rPr>
              <a:t>Draft tubes</a:t>
            </a:r>
            <a:endParaRPr lang="en-AU" sz="2000" b="1">
              <a:ea typeface="Calibri" pitchFamily="34" charset="0"/>
              <a:cs typeface="Times New Roman" pitchFamily="18" charset="0"/>
            </a:endParaRPr>
          </a:p>
        </p:txBody>
      </p:sp>
      <p:sp>
        <p:nvSpPr>
          <p:cNvPr id="9" name="Rectangle 3"/>
          <p:cNvSpPr>
            <a:spLocks noChangeArrowheads="1"/>
          </p:cNvSpPr>
          <p:nvPr/>
        </p:nvSpPr>
        <p:spPr bwMode="ltGray">
          <a:xfrm>
            <a:off x="342900" y="4310062"/>
            <a:ext cx="8496300" cy="1938338"/>
          </a:xfrm>
          <a:prstGeom prst="rect">
            <a:avLst/>
          </a:prstGeom>
          <a:noFill/>
          <a:ln w="9525">
            <a:noFill/>
            <a:miter lim="800000"/>
            <a:headEnd/>
            <a:tailEnd/>
          </a:ln>
        </p:spPr>
        <p:txBody>
          <a:bodyPr anchor="ctr">
            <a:spAutoFit/>
          </a:bodyPr>
          <a:lstStyle/>
          <a:p>
            <a:pPr algn="just" eaLnBrk="0" hangingPunct="0"/>
            <a:r>
              <a:rPr lang="en-AU" sz="2000">
                <a:latin typeface="Calibri" pitchFamily="34" charset="0"/>
                <a:ea typeface="Calibri" pitchFamily="34" charset="0"/>
                <a:cs typeface="Times New Roman" pitchFamily="18" charset="0"/>
              </a:rPr>
              <a:t>The </a:t>
            </a:r>
            <a:r>
              <a:rPr lang="en-AU" sz="2000" b="1">
                <a:latin typeface="Calibri" pitchFamily="34" charset="0"/>
                <a:ea typeface="Calibri" pitchFamily="34" charset="0"/>
                <a:cs typeface="Times New Roman" pitchFamily="18" charset="0"/>
              </a:rPr>
              <a:t>forebay</a:t>
            </a:r>
            <a:r>
              <a:rPr lang="en-AU" sz="2000">
                <a:latin typeface="Calibri" pitchFamily="34" charset="0"/>
                <a:ea typeface="Calibri" pitchFamily="34" charset="0"/>
                <a:cs typeface="Times New Roman" pitchFamily="18" charset="0"/>
              </a:rPr>
              <a:t> serves as a water storage system during times of reduced plant loads and as a water supply system during periods of load increases. If the hydroelectric plant is located at the base of a dam, the water reservoir acts as the forebay. For plants situated at the end of a canal, it can be enlarged to provide a forebay. In installations where a pipeline supplies the water, a surge tank constitutes the forebay.</a:t>
            </a:r>
            <a:endParaRPr lang="en-AU" sz="2000">
              <a:ea typeface="Calibri" pitchFamily="34" charset="0"/>
              <a:cs typeface="Times New Roman" pitchFamily="18"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flipV="1">
            <a:off x="304800" y="762000"/>
            <a:ext cx="8686800" cy="76200"/>
          </a:xfrm>
          <a:prstGeom prst="line">
            <a:avLst/>
          </a:prstGeom>
        </p:spPr>
        <p:style>
          <a:lnRef idx="3">
            <a:schemeClr val="accent1"/>
          </a:lnRef>
          <a:fillRef idx="0">
            <a:schemeClr val="accent1"/>
          </a:fillRef>
          <a:effectRef idx="2">
            <a:schemeClr val="accent1"/>
          </a:effectRef>
          <a:fontRef idx="minor">
            <a:schemeClr val="tx1"/>
          </a:fontRef>
        </p:style>
      </p:cxnSp>
      <p:sp>
        <p:nvSpPr>
          <p:cNvPr id="6" name="Rectangle 6"/>
          <p:cNvSpPr>
            <a:spLocks noChangeArrowheads="1"/>
          </p:cNvSpPr>
          <p:nvPr/>
        </p:nvSpPr>
        <p:spPr bwMode="auto">
          <a:xfrm>
            <a:off x="381000" y="381000"/>
            <a:ext cx="6438900" cy="400110"/>
          </a:xfrm>
          <a:prstGeom prst="rect">
            <a:avLst/>
          </a:prstGeom>
          <a:noFill/>
          <a:ln w="9525">
            <a:noFill/>
            <a:miter lim="800000"/>
            <a:headEnd/>
            <a:tailEnd/>
          </a:ln>
        </p:spPr>
        <p:txBody>
          <a:bodyPr>
            <a:spAutoFit/>
          </a:bodyPr>
          <a:lstStyle/>
          <a:p>
            <a:r>
              <a:rPr lang="en-AU" sz="2000" b="1" dirty="0" smtClean="0"/>
              <a:t>ECEG-4251, </a:t>
            </a:r>
            <a:r>
              <a:rPr lang="en-AU" sz="2000" b="1" dirty="0" smtClean="0"/>
              <a:t>Generation Planning – </a:t>
            </a:r>
            <a:r>
              <a:rPr lang="en-AU" sz="2000" b="1" i="1" dirty="0" smtClean="0">
                <a:solidFill>
                  <a:srgbClr val="FF0000"/>
                </a:solidFill>
              </a:rPr>
              <a:t>HEPP characteristics </a:t>
            </a:r>
            <a:endParaRPr lang="en-US" sz="2000" b="1" i="1" dirty="0">
              <a:solidFill>
                <a:srgbClr val="FF0000"/>
              </a:solidFill>
              <a:latin typeface="Kokila" pitchFamily="34" charset="0"/>
            </a:endParaRPr>
          </a:p>
        </p:txBody>
      </p:sp>
      <p:sp>
        <p:nvSpPr>
          <p:cNvPr id="5" name="Rectangle 1"/>
          <p:cNvSpPr>
            <a:spLocks noChangeArrowheads="1"/>
          </p:cNvSpPr>
          <p:nvPr/>
        </p:nvSpPr>
        <p:spPr bwMode="ltGray">
          <a:xfrm>
            <a:off x="407987" y="1143000"/>
            <a:ext cx="8482013" cy="3232150"/>
          </a:xfrm>
          <a:prstGeom prst="rect">
            <a:avLst/>
          </a:prstGeom>
          <a:noFill/>
          <a:ln w="9525">
            <a:noFill/>
            <a:miter lim="800000"/>
            <a:headEnd/>
            <a:tailEnd/>
          </a:ln>
        </p:spPr>
        <p:txBody>
          <a:bodyPr anchor="ctr">
            <a:spAutoFit/>
          </a:bodyPr>
          <a:lstStyle/>
          <a:p>
            <a:pPr algn="just" eaLnBrk="0" hangingPunct="0"/>
            <a:r>
              <a:rPr lang="en-AU" sz="2000" dirty="0">
                <a:latin typeface="Calibri" pitchFamily="34" charset="0"/>
                <a:ea typeface="Calibri" pitchFamily="34" charset="0"/>
                <a:cs typeface="Times New Roman" pitchFamily="18" charset="0"/>
              </a:rPr>
              <a:t>The connection between the </a:t>
            </a:r>
            <a:r>
              <a:rPr lang="en-AU" sz="2000" dirty="0" err="1">
                <a:latin typeface="Calibri" pitchFamily="34" charset="0"/>
                <a:ea typeface="Calibri" pitchFamily="34" charset="0"/>
                <a:cs typeface="Times New Roman" pitchFamily="18" charset="0"/>
              </a:rPr>
              <a:t>forebay</a:t>
            </a:r>
            <a:r>
              <a:rPr lang="en-AU" sz="2000" dirty="0">
                <a:latin typeface="Calibri" pitchFamily="34" charset="0"/>
                <a:ea typeface="Calibri" pitchFamily="34" charset="0"/>
                <a:cs typeface="Times New Roman" pitchFamily="18" charset="0"/>
              </a:rPr>
              <a:t> and the turbine inlet or scroll case is called a </a:t>
            </a:r>
            <a:r>
              <a:rPr lang="en-AU" sz="2000" b="1" dirty="0">
                <a:latin typeface="Calibri" pitchFamily="34" charset="0"/>
                <a:ea typeface="Calibri" pitchFamily="34" charset="0"/>
                <a:cs typeface="Times New Roman" pitchFamily="18" charset="0"/>
              </a:rPr>
              <a:t>penstock</a:t>
            </a:r>
            <a:r>
              <a:rPr lang="en-AU" sz="2000" dirty="0">
                <a:latin typeface="Calibri" pitchFamily="34" charset="0"/>
                <a:ea typeface="Calibri" pitchFamily="34" charset="0"/>
                <a:cs typeface="Times New Roman" pitchFamily="18" charset="0"/>
              </a:rPr>
              <a:t>. The flow in the penstocks is controlled by </a:t>
            </a:r>
            <a:r>
              <a:rPr lang="en-AU" sz="2000" dirty="0" err="1">
                <a:latin typeface="Calibri" pitchFamily="34" charset="0"/>
                <a:ea typeface="Calibri" pitchFamily="34" charset="0"/>
                <a:cs typeface="Times New Roman" pitchFamily="18" charset="0"/>
              </a:rPr>
              <a:t>forebay</a:t>
            </a:r>
            <a:r>
              <a:rPr lang="en-AU" sz="2000" dirty="0">
                <a:latin typeface="Calibri" pitchFamily="34" charset="0"/>
                <a:ea typeface="Calibri" pitchFamily="34" charset="0"/>
                <a:cs typeface="Times New Roman" pitchFamily="18" charset="0"/>
              </a:rPr>
              <a:t> penstock gates, turbine-penstock or a combination of the two.</a:t>
            </a:r>
          </a:p>
          <a:p>
            <a:pPr algn="just" eaLnBrk="0" hangingPunct="0"/>
            <a:endParaRPr lang="en-US" sz="2400" dirty="0">
              <a:ea typeface="Calibri" pitchFamily="34" charset="0"/>
              <a:cs typeface="Times New Roman" pitchFamily="18" charset="0"/>
            </a:endParaRPr>
          </a:p>
          <a:p>
            <a:pPr algn="just" eaLnBrk="0" hangingPunct="0"/>
            <a:r>
              <a:rPr lang="en-AU" sz="2000" dirty="0">
                <a:latin typeface="Calibri" pitchFamily="34" charset="0"/>
                <a:ea typeface="Calibri" pitchFamily="34" charset="0"/>
                <a:cs typeface="Times New Roman" pitchFamily="18" charset="0"/>
              </a:rPr>
              <a:t>The </a:t>
            </a:r>
            <a:r>
              <a:rPr lang="en-AU" sz="2000" b="1" dirty="0">
                <a:latin typeface="Calibri" pitchFamily="34" charset="0"/>
                <a:ea typeface="Calibri" pitchFamily="34" charset="0"/>
                <a:cs typeface="Times New Roman" pitchFamily="18" charset="0"/>
              </a:rPr>
              <a:t>draft tube </a:t>
            </a:r>
            <a:r>
              <a:rPr lang="en-AU" sz="2000" dirty="0">
                <a:latin typeface="Calibri" pitchFamily="34" charset="0"/>
                <a:ea typeface="Calibri" pitchFamily="34" charset="0"/>
                <a:cs typeface="Times New Roman" pitchFamily="18" charset="0"/>
              </a:rPr>
              <a:t>connects the turbine outlet with the tailrace (water exhaust channel) or the tail-water (free water to which the plant water is exhausted). The draft tube slows down the water at the turbine exit with a minimum of energy loss, thus allowing the removal of more energy from the water by the turbine. During normal operation, the water pressure in the draft tube is below atmospheric pressure.</a:t>
            </a:r>
            <a:endParaRPr lang="en-AU" sz="2000" dirty="0">
              <a:ea typeface="Calibri" pitchFamily="34" charset="0"/>
              <a:cs typeface="Times New Roman" pitchFamily="18" charset="0"/>
            </a:endParaRPr>
          </a:p>
        </p:txBody>
      </p:sp>
      <p:sp>
        <p:nvSpPr>
          <p:cNvPr id="7" name="Rectangle 2"/>
          <p:cNvSpPr>
            <a:spLocks noChangeArrowheads="1"/>
          </p:cNvSpPr>
          <p:nvPr/>
        </p:nvSpPr>
        <p:spPr bwMode="ltGray">
          <a:xfrm>
            <a:off x="344487" y="4638675"/>
            <a:ext cx="8570913" cy="1014412"/>
          </a:xfrm>
          <a:prstGeom prst="rect">
            <a:avLst/>
          </a:prstGeom>
          <a:noFill/>
          <a:ln w="9525">
            <a:noFill/>
            <a:miter lim="800000"/>
            <a:headEnd/>
            <a:tailEnd/>
          </a:ln>
        </p:spPr>
        <p:txBody>
          <a:bodyPr anchor="ctr">
            <a:spAutoFit/>
          </a:bodyPr>
          <a:lstStyle/>
          <a:p>
            <a:pPr algn="just" eaLnBrk="0" hangingPunct="0"/>
            <a:r>
              <a:rPr lang="en-AU" sz="2000" b="1">
                <a:latin typeface="Calibri" pitchFamily="34" charset="0"/>
                <a:ea typeface="Calibri" pitchFamily="34" charset="0"/>
                <a:cs typeface="Times New Roman" pitchFamily="18" charset="0"/>
              </a:rPr>
              <a:t>Hydraulic turbines</a:t>
            </a:r>
            <a:r>
              <a:rPr lang="en-AU" sz="2000">
                <a:latin typeface="Calibri" pitchFamily="34" charset="0"/>
                <a:ea typeface="Calibri" pitchFamily="34" charset="0"/>
                <a:cs typeface="Times New Roman" pitchFamily="18" charset="0"/>
              </a:rPr>
              <a:t> perform a continuous transformation of the potential and kinetic energy of a fluid into useful power. They are classified as either impulse or reaction turbine, depending on the type of hydraulic action involved.</a:t>
            </a:r>
            <a:endParaRPr lang="en-AU" sz="2000">
              <a:ea typeface="Calibri" pitchFamily="34" charset="0"/>
              <a:cs typeface="Times New Roman" pitchFamily="18"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flipV="1">
            <a:off x="304800" y="762000"/>
            <a:ext cx="8686800" cy="76200"/>
          </a:xfrm>
          <a:prstGeom prst="line">
            <a:avLst/>
          </a:prstGeom>
        </p:spPr>
        <p:style>
          <a:lnRef idx="3">
            <a:schemeClr val="accent1"/>
          </a:lnRef>
          <a:fillRef idx="0">
            <a:schemeClr val="accent1"/>
          </a:fillRef>
          <a:effectRef idx="2">
            <a:schemeClr val="accent1"/>
          </a:effectRef>
          <a:fontRef idx="minor">
            <a:schemeClr val="tx1"/>
          </a:fontRef>
        </p:style>
      </p:cxnSp>
      <p:sp>
        <p:nvSpPr>
          <p:cNvPr id="6" name="Rectangle 6"/>
          <p:cNvSpPr>
            <a:spLocks noChangeArrowheads="1"/>
          </p:cNvSpPr>
          <p:nvPr/>
        </p:nvSpPr>
        <p:spPr bwMode="auto">
          <a:xfrm>
            <a:off x="381000" y="381000"/>
            <a:ext cx="6438900" cy="400110"/>
          </a:xfrm>
          <a:prstGeom prst="rect">
            <a:avLst/>
          </a:prstGeom>
          <a:noFill/>
          <a:ln w="9525">
            <a:noFill/>
            <a:miter lim="800000"/>
            <a:headEnd/>
            <a:tailEnd/>
          </a:ln>
        </p:spPr>
        <p:txBody>
          <a:bodyPr>
            <a:spAutoFit/>
          </a:bodyPr>
          <a:lstStyle/>
          <a:p>
            <a:r>
              <a:rPr lang="en-AU" sz="2000" b="1" dirty="0" smtClean="0"/>
              <a:t>ECEG-4251, </a:t>
            </a:r>
            <a:r>
              <a:rPr lang="en-AU" sz="2000" b="1" dirty="0" smtClean="0"/>
              <a:t>Generation Planning – </a:t>
            </a:r>
            <a:r>
              <a:rPr lang="en-AU" sz="2000" b="1" i="1" dirty="0" smtClean="0">
                <a:solidFill>
                  <a:srgbClr val="FF0000"/>
                </a:solidFill>
              </a:rPr>
              <a:t>HEPP characteristics </a:t>
            </a:r>
            <a:endParaRPr lang="en-US" sz="2000" b="1" i="1" dirty="0">
              <a:solidFill>
                <a:srgbClr val="FF0000"/>
              </a:solidFill>
              <a:latin typeface="Kokila" pitchFamily="34" charset="0"/>
            </a:endParaRPr>
          </a:p>
        </p:txBody>
      </p:sp>
      <p:sp>
        <p:nvSpPr>
          <p:cNvPr id="5" name="Rectangle 3"/>
          <p:cNvSpPr>
            <a:spLocks noChangeArrowheads="1"/>
          </p:cNvSpPr>
          <p:nvPr/>
        </p:nvSpPr>
        <p:spPr bwMode="auto">
          <a:xfrm>
            <a:off x="304800" y="1066800"/>
            <a:ext cx="8555038" cy="2554288"/>
          </a:xfrm>
          <a:prstGeom prst="rect">
            <a:avLst/>
          </a:prstGeom>
          <a:noFill/>
          <a:ln w="9525">
            <a:noFill/>
            <a:miter lim="800000"/>
            <a:headEnd/>
            <a:tailEnd/>
          </a:ln>
        </p:spPr>
        <p:txBody>
          <a:bodyPr>
            <a:spAutoFit/>
          </a:bodyPr>
          <a:lstStyle/>
          <a:p>
            <a:pPr algn="just"/>
            <a:r>
              <a:rPr lang="en-AU" sz="2000" dirty="0"/>
              <a:t>In an </a:t>
            </a:r>
            <a:r>
              <a:rPr lang="en-AU" sz="2000" i="1" dirty="0">
                <a:solidFill>
                  <a:srgbClr val="FF0000"/>
                </a:solidFill>
              </a:rPr>
              <a:t>impulse turbine</a:t>
            </a:r>
            <a:r>
              <a:rPr lang="en-AU" sz="2000" dirty="0"/>
              <a:t>, the available energy head is converted into kinetic energy by a contracting nozzle, the action taking place by the impact of the water jets on a set of spoon-shaped blades at nearly atmospheric pressure. The only modern turbine of the impulse type is the Pelton turbine, also called the Pelton wheel. </a:t>
            </a:r>
          </a:p>
          <a:p>
            <a:pPr algn="just"/>
            <a:r>
              <a:rPr lang="en-AU" sz="2000" dirty="0"/>
              <a:t>An impulse turbine cannot develop all of the total available head. The nozzle has to be set above tail-water level. Usually a high flood level is selected for tail-water. The vertical distance between nozzle and average tail-water is permanently lost. </a:t>
            </a:r>
            <a:endParaRPr lang="en-US" sz="2000" dirty="0"/>
          </a:p>
        </p:txBody>
      </p:sp>
      <p:pic>
        <p:nvPicPr>
          <p:cNvPr id="7" name="Picture 4"/>
          <p:cNvPicPr>
            <a:picLocks noChangeAspect="1" noChangeArrowheads="1"/>
          </p:cNvPicPr>
          <p:nvPr/>
        </p:nvPicPr>
        <p:blipFill>
          <a:blip r:embed="rId2"/>
          <a:srcRect/>
          <a:stretch>
            <a:fillRect/>
          </a:stretch>
        </p:blipFill>
        <p:spPr bwMode="auto">
          <a:xfrm>
            <a:off x="2286000" y="3362325"/>
            <a:ext cx="4813300" cy="3267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flipV="1">
            <a:off x="304800" y="762000"/>
            <a:ext cx="8686800" cy="76200"/>
          </a:xfrm>
          <a:prstGeom prst="line">
            <a:avLst/>
          </a:prstGeom>
        </p:spPr>
        <p:style>
          <a:lnRef idx="3">
            <a:schemeClr val="accent1"/>
          </a:lnRef>
          <a:fillRef idx="0">
            <a:schemeClr val="accent1"/>
          </a:fillRef>
          <a:effectRef idx="2">
            <a:schemeClr val="accent1"/>
          </a:effectRef>
          <a:fontRef idx="minor">
            <a:schemeClr val="tx1"/>
          </a:fontRef>
        </p:style>
      </p:cxnSp>
      <p:sp>
        <p:nvSpPr>
          <p:cNvPr id="6" name="Rectangle 6"/>
          <p:cNvSpPr>
            <a:spLocks noChangeArrowheads="1"/>
          </p:cNvSpPr>
          <p:nvPr/>
        </p:nvSpPr>
        <p:spPr bwMode="auto">
          <a:xfrm>
            <a:off x="381000" y="381000"/>
            <a:ext cx="6438900" cy="400110"/>
          </a:xfrm>
          <a:prstGeom prst="rect">
            <a:avLst/>
          </a:prstGeom>
          <a:noFill/>
          <a:ln w="9525">
            <a:noFill/>
            <a:miter lim="800000"/>
            <a:headEnd/>
            <a:tailEnd/>
          </a:ln>
        </p:spPr>
        <p:txBody>
          <a:bodyPr>
            <a:spAutoFit/>
          </a:bodyPr>
          <a:lstStyle/>
          <a:p>
            <a:r>
              <a:rPr lang="en-AU" sz="2000" b="1" dirty="0" smtClean="0"/>
              <a:t>ECEG-4251, </a:t>
            </a:r>
            <a:r>
              <a:rPr lang="en-AU" sz="2000" b="1" dirty="0" smtClean="0"/>
              <a:t>Generation Planning – </a:t>
            </a:r>
            <a:r>
              <a:rPr lang="en-AU" sz="2000" b="1" i="1" dirty="0" smtClean="0">
                <a:solidFill>
                  <a:srgbClr val="FF0000"/>
                </a:solidFill>
              </a:rPr>
              <a:t>HEPP characteristics </a:t>
            </a:r>
            <a:endParaRPr lang="en-US" sz="2000" b="1" i="1" dirty="0">
              <a:solidFill>
                <a:srgbClr val="FF0000"/>
              </a:solidFill>
              <a:latin typeface="Kokila" pitchFamily="34" charset="0"/>
            </a:endParaRPr>
          </a:p>
        </p:txBody>
      </p:sp>
      <p:sp>
        <p:nvSpPr>
          <p:cNvPr id="5" name="Rectangle 3"/>
          <p:cNvSpPr>
            <a:spLocks noChangeArrowheads="1"/>
          </p:cNvSpPr>
          <p:nvPr/>
        </p:nvSpPr>
        <p:spPr bwMode="auto">
          <a:xfrm>
            <a:off x="76200" y="914400"/>
            <a:ext cx="8718550" cy="2308225"/>
          </a:xfrm>
          <a:prstGeom prst="rect">
            <a:avLst/>
          </a:prstGeom>
          <a:noFill/>
          <a:ln w="9525">
            <a:noFill/>
            <a:miter lim="800000"/>
            <a:headEnd/>
            <a:tailEnd/>
          </a:ln>
        </p:spPr>
        <p:txBody>
          <a:bodyPr>
            <a:spAutoFit/>
          </a:bodyPr>
          <a:lstStyle/>
          <a:p>
            <a:pPr algn="just"/>
            <a:r>
              <a:rPr lang="en-AU" sz="1800" dirty="0"/>
              <a:t>In a </a:t>
            </a:r>
            <a:r>
              <a:rPr lang="en-AU" sz="1800" i="1" dirty="0">
                <a:solidFill>
                  <a:srgbClr val="FF0000"/>
                </a:solidFill>
              </a:rPr>
              <a:t>reaction turbine</a:t>
            </a:r>
            <a:r>
              <a:rPr lang="en-AU" sz="1800" dirty="0"/>
              <a:t>, part of the total available energy head is converted into kinetic energy, the remainder being maintained as a pressure head which then decreases through the turbine passage. The pressure head is required because the water flows through the penstock, turbine and draft tube, forming a closed conduit system. The water entering the turbine exerts an impulse on the turbine runner in the direction of the flow, and the discharged water exerts a reaction on the runner in the direction opposite to the flow. Reaction turbines operate with radial, axial or mixed flow through the runner. The Francis turbine and the propeller turbine are two widely used types of reaction turbine </a:t>
            </a:r>
            <a:endParaRPr lang="en-US" sz="1800" dirty="0"/>
          </a:p>
        </p:txBody>
      </p:sp>
      <p:pic>
        <p:nvPicPr>
          <p:cNvPr id="7" name="Picture 4"/>
          <p:cNvPicPr>
            <a:picLocks noChangeAspect="1" noChangeArrowheads="1"/>
          </p:cNvPicPr>
          <p:nvPr/>
        </p:nvPicPr>
        <p:blipFill>
          <a:blip r:embed="rId2"/>
          <a:srcRect/>
          <a:stretch>
            <a:fillRect/>
          </a:stretch>
        </p:blipFill>
        <p:spPr bwMode="auto">
          <a:xfrm>
            <a:off x="461963" y="3316287"/>
            <a:ext cx="3208337" cy="3236913"/>
          </a:xfrm>
          <a:prstGeom prst="rect">
            <a:avLst/>
          </a:prstGeom>
          <a:noFill/>
          <a:ln w="9525">
            <a:noFill/>
            <a:miter lim="800000"/>
            <a:headEnd/>
            <a:tailEnd/>
          </a:ln>
        </p:spPr>
      </p:pic>
      <p:pic>
        <p:nvPicPr>
          <p:cNvPr id="8" name="Picture 5"/>
          <p:cNvPicPr>
            <a:picLocks noChangeAspect="1" noChangeArrowheads="1"/>
          </p:cNvPicPr>
          <p:nvPr/>
        </p:nvPicPr>
        <p:blipFill>
          <a:blip r:embed="rId3"/>
          <a:srcRect/>
          <a:stretch>
            <a:fillRect/>
          </a:stretch>
        </p:blipFill>
        <p:spPr bwMode="auto">
          <a:xfrm>
            <a:off x="3857625" y="3360737"/>
            <a:ext cx="4219575" cy="29575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flipV="1">
            <a:off x="304800" y="762000"/>
            <a:ext cx="8686800" cy="76200"/>
          </a:xfrm>
          <a:prstGeom prst="line">
            <a:avLst/>
          </a:prstGeom>
        </p:spPr>
        <p:style>
          <a:lnRef idx="3">
            <a:schemeClr val="accent1"/>
          </a:lnRef>
          <a:fillRef idx="0">
            <a:schemeClr val="accent1"/>
          </a:fillRef>
          <a:effectRef idx="2">
            <a:schemeClr val="accent1"/>
          </a:effectRef>
          <a:fontRef idx="minor">
            <a:schemeClr val="tx1"/>
          </a:fontRef>
        </p:style>
      </p:cxnSp>
      <p:sp>
        <p:nvSpPr>
          <p:cNvPr id="6" name="Rectangle 6"/>
          <p:cNvSpPr>
            <a:spLocks noChangeArrowheads="1"/>
          </p:cNvSpPr>
          <p:nvPr/>
        </p:nvSpPr>
        <p:spPr bwMode="auto">
          <a:xfrm>
            <a:off x="381000" y="381000"/>
            <a:ext cx="6438900" cy="400110"/>
          </a:xfrm>
          <a:prstGeom prst="rect">
            <a:avLst/>
          </a:prstGeom>
          <a:noFill/>
          <a:ln w="9525">
            <a:noFill/>
            <a:miter lim="800000"/>
            <a:headEnd/>
            <a:tailEnd/>
          </a:ln>
        </p:spPr>
        <p:txBody>
          <a:bodyPr>
            <a:spAutoFit/>
          </a:bodyPr>
          <a:lstStyle/>
          <a:p>
            <a:r>
              <a:rPr lang="en-AU" sz="2000" b="1" dirty="0" smtClean="0"/>
              <a:t>ECEG-4251, </a:t>
            </a:r>
            <a:r>
              <a:rPr lang="en-AU" sz="2000" b="1" dirty="0" smtClean="0"/>
              <a:t>Generation Planning – </a:t>
            </a:r>
            <a:r>
              <a:rPr lang="en-AU" sz="2000" b="1" i="1" dirty="0" smtClean="0">
                <a:solidFill>
                  <a:srgbClr val="FF0000"/>
                </a:solidFill>
              </a:rPr>
              <a:t>HEPP characteristics </a:t>
            </a:r>
            <a:endParaRPr lang="en-US" sz="2000" b="1" i="1" dirty="0">
              <a:solidFill>
                <a:srgbClr val="FF0000"/>
              </a:solidFill>
              <a:latin typeface="Kokila" pitchFamily="34" charset="0"/>
            </a:endParaRPr>
          </a:p>
        </p:txBody>
      </p:sp>
      <p:sp>
        <p:nvSpPr>
          <p:cNvPr id="7" name="Rectangle 1"/>
          <p:cNvSpPr>
            <a:spLocks noChangeArrowheads="1"/>
          </p:cNvSpPr>
          <p:nvPr/>
        </p:nvSpPr>
        <p:spPr bwMode="ltGray">
          <a:xfrm>
            <a:off x="533400" y="1039812"/>
            <a:ext cx="8218466" cy="1016000"/>
          </a:xfrm>
          <a:prstGeom prst="rect">
            <a:avLst/>
          </a:prstGeom>
          <a:noFill/>
          <a:ln w="9525">
            <a:noFill/>
            <a:miter lim="800000"/>
            <a:headEnd/>
            <a:tailEnd/>
          </a:ln>
        </p:spPr>
        <p:txBody>
          <a:bodyPr wrap="square" anchor="ctr">
            <a:spAutoFit/>
          </a:bodyPr>
          <a:lstStyle/>
          <a:p>
            <a:pPr algn="just" eaLnBrk="0" hangingPunct="0"/>
            <a:r>
              <a:rPr lang="en-AU" sz="2000" dirty="0">
                <a:latin typeface="Calibri" pitchFamily="34" charset="0"/>
                <a:ea typeface="Calibri" pitchFamily="34" charset="0"/>
                <a:cs typeface="Times New Roman" pitchFamily="18" charset="0"/>
              </a:rPr>
              <a:t>Certain characteristics of hydroelectric power plants should be taken into consideration in generation system expansion planning studies &amp; design. The most important are the following:</a:t>
            </a:r>
            <a:endParaRPr lang="en-AU" sz="2000" dirty="0">
              <a:ea typeface="Calibri" pitchFamily="34" charset="0"/>
              <a:cs typeface="Times New Roman" pitchFamily="18" charset="0"/>
            </a:endParaRPr>
          </a:p>
        </p:txBody>
      </p:sp>
      <p:sp>
        <p:nvSpPr>
          <p:cNvPr id="8" name="Rectangle 2"/>
          <p:cNvSpPr>
            <a:spLocks noChangeArrowheads="1"/>
          </p:cNvSpPr>
          <p:nvPr/>
        </p:nvSpPr>
        <p:spPr bwMode="ltGray">
          <a:xfrm>
            <a:off x="-381000" y="2209800"/>
            <a:ext cx="9280525" cy="4092575"/>
          </a:xfrm>
          <a:prstGeom prst="rect">
            <a:avLst/>
          </a:prstGeom>
          <a:noFill/>
          <a:ln w="9525">
            <a:noFill/>
            <a:miter lim="800000"/>
            <a:headEnd/>
            <a:tailEnd/>
          </a:ln>
        </p:spPr>
        <p:txBody>
          <a:bodyPr wrap="square" anchor="ctr">
            <a:spAutoFit/>
          </a:bodyPr>
          <a:lstStyle/>
          <a:p>
            <a:pPr marL="1371600" lvl="2" indent="-457200" algn="just" eaLnBrk="0" hangingPunct="0">
              <a:buFont typeface="Arial Black" pitchFamily="34" charset="0"/>
              <a:buAutoNum type="arabicPeriod"/>
              <a:tabLst>
                <a:tab pos="269875" algn="l"/>
              </a:tabLst>
            </a:pPr>
            <a:r>
              <a:rPr lang="en-AU" sz="2000" dirty="0">
                <a:latin typeface="Calibri" pitchFamily="34" charset="0"/>
                <a:ea typeface="Calibri" pitchFamily="34" charset="0"/>
                <a:cs typeface="Times New Roman" pitchFamily="18" charset="0"/>
              </a:rPr>
              <a:t>Owing to rapid start-up and flexibility for changing power output quickly, in rapid response to changes in demand, they are especially suitable for increasing the performance and efficiency of a large electric power system.</a:t>
            </a:r>
            <a:endParaRPr lang="en-US" sz="2000" dirty="0">
              <a:ea typeface="Calibri" pitchFamily="34" charset="0"/>
              <a:cs typeface="Times New Roman" pitchFamily="18" charset="0"/>
            </a:endParaRPr>
          </a:p>
          <a:p>
            <a:pPr marL="1371600" lvl="2" indent="-457200" algn="just" eaLnBrk="0" hangingPunct="0">
              <a:buFont typeface="Arial Black" pitchFamily="34" charset="0"/>
              <a:buAutoNum type="arabicPeriod"/>
              <a:tabLst>
                <a:tab pos="269875" algn="l"/>
              </a:tabLst>
            </a:pPr>
            <a:r>
              <a:rPr lang="en-AU" sz="2000" dirty="0">
                <a:latin typeface="Calibri" pitchFamily="34" charset="0"/>
                <a:ea typeface="Calibri" pitchFamily="34" charset="0"/>
                <a:cs typeface="Times New Roman" pitchFamily="18" charset="0"/>
              </a:rPr>
              <a:t>They can provide spinning reserve for emergencies as well as economic and effective peak power supply.</a:t>
            </a:r>
            <a:endParaRPr lang="en-US" sz="2000" dirty="0">
              <a:ea typeface="Calibri" pitchFamily="34" charset="0"/>
              <a:cs typeface="Times New Roman" pitchFamily="18" charset="0"/>
            </a:endParaRPr>
          </a:p>
          <a:p>
            <a:pPr marL="1371600" lvl="2" indent="-457200" algn="just" eaLnBrk="0" hangingPunct="0">
              <a:buFont typeface="Arial Black" pitchFamily="34" charset="0"/>
              <a:buAutoNum type="arabicPeriod"/>
              <a:tabLst>
                <a:tab pos="269875" algn="l"/>
              </a:tabLst>
            </a:pPr>
            <a:r>
              <a:rPr lang="en-AU" sz="2000" dirty="0">
                <a:latin typeface="Calibri" pitchFamily="34" charset="0"/>
                <a:ea typeface="Calibri" pitchFamily="34" charset="0"/>
                <a:cs typeface="Times New Roman" pitchFamily="18" charset="0"/>
              </a:rPr>
              <a:t>They have lower maintenance and operating costs, longer lifetime and lower outage rates than available alternatives. (On the other hand, the investment costs are usually high.)</a:t>
            </a:r>
            <a:endParaRPr lang="en-US" sz="2000" dirty="0">
              <a:ea typeface="Calibri" pitchFamily="34" charset="0"/>
              <a:cs typeface="Times New Roman" pitchFamily="18" charset="0"/>
            </a:endParaRPr>
          </a:p>
          <a:p>
            <a:pPr marL="1371600" lvl="2" indent="-457200" algn="just" eaLnBrk="0" hangingPunct="0">
              <a:buFont typeface="Arial Black" pitchFamily="34" charset="0"/>
              <a:buAutoNum type="arabicPeriod"/>
              <a:tabLst>
                <a:tab pos="269875" algn="l"/>
              </a:tabLst>
            </a:pPr>
            <a:r>
              <a:rPr lang="en-AU" sz="2000" dirty="0">
                <a:latin typeface="Calibri" pitchFamily="34" charset="0"/>
                <a:ea typeface="Calibri" pitchFamily="34" charset="0"/>
                <a:cs typeface="Times New Roman" pitchFamily="18" charset="0"/>
              </a:rPr>
              <a:t>Because of low total operating costs, their production costs are particularly insensitive to future cost escalation.</a:t>
            </a:r>
            <a:endParaRPr lang="en-US" sz="2000" dirty="0">
              <a:ea typeface="Calibri" pitchFamily="34" charset="0"/>
              <a:cs typeface="Times New Roman" pitchFamily="18" charset="0"/>
            </a:endParaRPr>
          </a:p>
          <a:p>
            <a:pPr marL="1371600" lvl="2" indent="-457200" algn="just" eaLnBrk="0" hangingPunct="0">
              <a:buFont typeface="Arial Black" pitchFamily="34" charset="0"/>
              <a:buAutoNum type="arabicPeriod"/>
              <a:tabLst>
                <a:tab pos="269875" algn="l"/>
              </a:tabLst>
            </a:pPr>
            <a:r>
              <a:rPr lang="en-AU" sz="2000" dirty="0">
                <a:latin typeface="Calibri" pitchFamily="34" charset="0"/>
                <a:ea typeface="Calibri" pitchFamily="34" charset="0"/>
                <a:cs typeface="Times New Roman" pitchFamily="18" charset="0"/>
              </a:rPr>
              <a:t>The best sites not yet developed are usually located far from the power demanding centres and therefore require long and costly high-voltage electrical transmission lines.</a:t>
            </a:r>
            <a:endParaRPr lang="en-AU" sz="2000" dirty="0">
              <a:ea typeface="Calibri" pitchFamily="34" charset="0"/>
              <a:cs typeface="Times New Roman" pitchFamily="18" charset="0"/>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flipV="1">
            <a:off x="304800" y="762000"/>
            <a:ext cx="8686800" cy="76200"/>
          </a:xfrm>
          <a:prstGeom prst="line">
            <a:avLst/>
          </a:prstGeom>
        </p:spPr>
        <p:style>
          <a:lnRef idx="3">
            <a:schemeClr val="accent1"/>
          </a:lnRef>
          <a:fillRef idx="0">
            <a:schemeClr val="accent1"/>
          </a:fillRef>
          <a:effectRef idx="2">
            <a:schemeClr val="accent1"/>
          </a:effectRef>
          <a:fontRef idx="minor">
            <a:schemeClr val="tx1"/>
          </a:fontRef>
        </p:style>
      </p:cxnSp>
      <p:sp>
        <p:nvSpPr>
          <p:cNvPr id="6" name="Rectangle 1"/>
          <p:cNvSpPr>
            <a:spLocks noChangeArrowheads="1"/>
          </p:cNvSpPr>
          <p:nvPr/>
        </p:nvSpPr>
        <p:spPr bwMode="ltGray">
          <a:xfrm>
            <a:off x="-592138" y="1143000"/>
            <a:ext cx="9431338" cy="4802187"/>
          </a:xfrm>
          <a:prstGeom prst="rect">
            <a:avLst/>
          </a:prstGeom>
          <a:noFill/>
          <a:ln w="9525">
            <a:noFill/>
            <a:miter lim="800000"/>
            <a:headEnd/>
            <a:tailEnd/>
          </a:ln>
        </p:spPr>
        <p:txBody>
          <a:bodyPr anchor="ctr">
            <a:spAutoFit/>
          </a:bodyPr>
          <a:lstStyle/>
          <a:p>
            <a:pPr marL="1143000" lvl="2" indent="-228600" algn="just" eaLnBrk="0" hangingPunct="0">
              <a:buFont typeface="Arial Black" pitchFamily="34" charset="0"/>
              <a:buAutoNum type="arabicPeriod" startAt="6"/>
              <a:tabLst>
                <a:tab pos="269875" algn="l"/>
              </a:tabLst>
            </a:pPr>
            <a:r>
              <a:rPr lang="en-AU" sz="1800" dirty="0">
                <a:latin typeface="Calibri" pitchFamily="34" charset="0"/>
                <a:ea typeface="Calibri" pitchFamily="34" charset="0"/>
                <a:cs typeface="Times New Roman" pitchFamily="18" charset="0"/>
              </a:rPr>
              <a:t>Unlike thermal plants, their output (of both power and energy) is to a certain degree uncertain since it depends on the uncertain properties of natural river flows. For supply systems in which hydroelectric sources constitute a sizeable level of capacity, the stochastic or random effects of hydraulic inflow are usually very significant.</a:t>
            </a:r>
            <a:endParaRPr lang="en-US" sz="1800" dirty="0">
              <a:ea typeface="Calibri" pitchFamily="34" charset="0"/>
              <a:cs typeface="Times New Roman" pitchFamily="18" charset="0"/>
            </a:endParaRPr>
          </a:p>
          <a:p>
            <a:pPr marL="1143000" lvl="2" indent="-228600" algn="just" eaLnBrk="0" hangingPunct="0">
              <a:buFont typeface="Arial Black" pitchFamily="34" charset="0"/>
              <a:buAutoNum type="arabicPeriod" startAt="6"/>
              <a:tabLst>
                <a:tab pos="269875" algn="l"/>
              </a:tabLst>
            </a:pPr>
            <a:r>
              <a:rPr lang="en-AU" sz="1800" dirty="0">
                <a:latin typeface="Calibri" pitchFamily="34" charset="0"/>
                <a:ea typeface="Calibri" pitchFamily="34" charset="0"/>
                <a:cs typeface="Times New Roman" pitchFamily="18" charset="0"/>
              </a:rPr>
              <a:t>Their annual generation is, in general, limited by the annual water inflow and the size of their reservoir, if any; contrary to thermal power plants whose annual generation is mainly limited by the possible annual operating hours (availability).</a:t>
            </a:r>
            <a:endParaRPr lang="en-US" sz="1800" dirty="0">
              <a:ea typeface="Calibri" pitchFamily="34" charset="0"/>
              <a:cs typeface="Times New Roman" pitchFamily="18" charset="0"/>
            </a:endParaRPr>
          </a:p>
          <a:p>
            <a:pPr marL="1143000" lvl="2" indent="-228600" algn="just" eaLnBrk="0" hangingPunct="0">
              <a:buFont typeface="Arial Black" pitchFamily="34" charset="0"/>
              <a:buAutoNum type="arabicPeriod" startAt="6"/>
              <a:tabLst>
                <a:tab pos="269875" algn="l"/>
              </a:tabLst>
            </a:pPr>
            <a:r>
              <a:rPr lang="en-AU" sz="1800" dirty="0">
                <a:latin typeface="Calibri" pitchFamily="34" charset="0"/>
                <a:ea typeface="Calibri" pitchFamily="34" charset="0"/>
                <a:cs typeface="Times New Roman" pitchFamily="18" charset="0"/>
              </a:rPr>
              <a:t>Economies of scale are very high. In particular, for hydroelectric power schemes with large reservoirs, the marginal cost of additional generating capacity tends to be very small.</a:t>
            </a:r>
            <a:endParaRPr lang="en-US" sz="1800" dirty="0">
              <a:ea typeface="Calibri" pitchFamily="34" charset="0"/>
              <a:cs typeface="Times New Roman" pitchFamily="18" charset="0"/>
            </a:endParaRPr>
          </a:p>
          <a:p>
            <a:pPr marL="1143000" lvl="2" indent="-228600" algn="just" eaLnBrk="0" hangingPunct="0">
              <a:buFont typeface="Arial Black" pitchFamily="34" charset="0"/>
              <a:buAutoNum type="arabicPeriod" startAt="6"/>
              <a:tabLst>
                <a:tab pos="269875" algn="l"/>
              </a:tabLst>
            </a:pPr>
            <a:r>
              <a:rPr lang="en-AU" sz="1800" dirty="0">
                <a:latin typeface="Calibri" pitchFamily="34" charset="0"/>
                <a:ea typeface="Calibri" pitchFamily="34" charset="0"/>
                <a:cs typeface="Times New Roman" pitchFamily="18" charset="0"/>
              </a:rPr>
              <a:t>With a total annual firm energy output limited for hydrological reasons and usually small marginal cost of capacity, it follows that, at least in combined hydro-thermal systems, the most economic utilization of hydroelectric power will be obtained for small ratios of annual energy (kW-h) versus capacity (kW), i.e. for short operation durations (hours) during high demand periods (peaking). In such circumstances, hydroelectric power is competing with the least efficient steam-electric plants and with thermal peaking stations, such as gas turbines and diesel generators.</a:t>
            </a:r>
            <a:endParaRPr lang="en-AU" sz="1800" dirty="0">
              <a:ea typeface="Calibri" pitchFamily="34" charset="0"/>
              <a:cs typeface="Times New Roman" pitchFamily="18" charset="0"/>
            </a:endParaRPr>
          </a:p>
        </p:txBody>
      </p:sp>
      <p:sp>
        <p:nvSpPr>
          <p:cNvPr id="7" name="Rectangle 6"/>
          <p:cNvSpPr>
            <a:spLocks noChangeArrowheads="1"/>
          </p:cNvSpPr>
          <p:nvPr/>
        </p:nvSpPr>
        <p:spPr bwMode="auto">
          <a:xfrm>
            <a:off x="381000" y="381000"/>
            <a:ext cx="6438900" cy="400110"/>
          </a:xfrm>
          <a:prstGeom prst="rect">
            <a:avLst/>
          </a:prstGeom>
          <a:noFill/>
          <a:ln w="9525">
            <a:noFill/>
            <a:miter lim="800000"/>
            <a:headEnd/>
            <a:tailEnd/>
          </a:ln>
        </p:spPr>
        <p:txBody>
          <a:bodyPr>
            <a:spAutoFit/>
          </a:bodyPr>
          <a:lstStyle/>
          <a:p>
            <a:r>
              <a:rPr lang="en-AU" sz="2000" b="1" dirty="0" smtClean="0"/>
              <a:t>ECEG-4251, </a:t>
            </a:r>
            <a:r>
              <a:rPr lang="en-AU" sz="2000" b="1" dirty="0" smtClean="0"/>
              <a:t>Generation Planning – </a:t>
            </a:r>
            <a:r>
              <a:rPr lang="en-AU" sz="2000" b="1" i="1" dirty="0" smtClean="0">
                <a:solidFill>
                  <a:srgbClr val="FF0000"/>
                </a:solidFill>
              </a:rPr>
              <a:t>HEPP characteristics </a:t>
            </a:r>
            <a:endParaRPr lang="en-US" sz="2000" b="1" i="1" dirty="0">
              <a:solidFill>
                <a:srgbClr val="FF0000"/>
              </a:solidFill>
              <a:latin typeface="Kokila" pitchFamily="34"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flipV="1">
            <a:off x="304800" y="762000"/>
            <a:ext cx="8686800" cy="76200"/>
          </a:xfrm>
          <a:prstGeom prst="line">
            <a:avLst/>
          </a:prstGeom>
        </p:spPr>
        <p:style>
          <a:lnRef idx="3">
            <a:schemeClr val="accent1"/>
          </a:lnRef>
          <a:fillRef idx="0">
            <a:schemeClr val="accent1"/>
          </a:fillRef>
          <a:effectRef idx="2">
            <a:schemeClr val="accent1"/>
          </a:effectRef>
          <a:fontRef idx="minor">
            <a:schemeClr val="tx1"/>
          </a:fontRef>
        </p:style>
      </p:cxnSp>
      <p:sp>
        <p:nvSpPr>
          <p:cNvPr id="6" name="Rectangle 1"/>
          <p:cNvSpPr>
            <a:spLocks noChangeArrowheads="1"/>
          </p:cNvSpPr>
          <p:nvPr/>
        </p:nvSpPr>
        <p:spPr bwMode="ltGray">
          <a:xfrm>
            <a:off x="-457200" y="1143000"/>
            <a:ext cx="9382125" cy="4802187"/>
          </a:xfrm>
          <a:prstGeom prst="rect">
            <a:avLst/>
          </a:prstGeom>
          <a:noFill/>
          <a:ln w="9525">
            <a:noFill/>
            <a:miter lim="800000"/>
            <a:headEnd/>
            <a:tailEnd/>
          </a:ln>
        </p:spPr>
        <p:txBody>
          <a:bodyPr anchor="ctr">
            <a:spAutoFit/>
          </a:bodyPr>
          <a:lstStyle/>
          <a:p>
            <a:pPr marL="1143000" lvl="2" indent="-228600" algn="just" eaLnBrk="0" hangingPunct="0">
              <a:buFont typeface="Arial Black" pitchFamily="34" charset="0"/>
              <a:buAutoNum type="arabicPeriod" startAt="10"/>
              <a:tabLst>
                <a:tab pos="269875" algn="l"/>
              </a:tabLst>
            </a:pPr>
            <a:r>
              <a:rPr lang="en-AU" sz="1800" dirty="0">
                <a:latin typeface="Calibri" pitchFamily="34" charset="0"/>
                <a:ea typeface="Calibri" pitchFamily="34" charset="0"/>
                <a:cs typeface="Times New Roman" pitchFamily="18" charset="0"/>
              </a:rPr>
              <a:t>In cases where the marginal costs of capacity is exceptionally high, i.e. for schemes with long penstocks or in predominantly hydro-oriented systems or in decentralized small systems, there is also economic scope for hydroelectric power plants with long operation times, i.e. base load operations. In this case, hydroelectric power is competing with base load plants using fossil or nuclear fuels or other base load hydroelectric plants most often in combination with run-of-river plants with small or no storage reservoirs.</a:t>
            </a:r>
            <a:endParaRPr lang="en-US" sz="1800" dirty="0">
              <a:ea typeface="Calibri" pitchFamily="34" charset="0"/>
              <a:cs typeface="Times New Roman" pitchFamily="18" charset="0"/>
            </a:endParaRPr>
          </a:p>
          <a:p>
            <a:pPr marL="1143000" lvl="2" indent="-228600" algn="just" eaLnBrk="0" hangingPunct="0">
              <a:buFont typeface="Arial Black" pitchFamily="34" charset="0"/>
              <a:buAutoNum type="arabicPeriod" startAt="10"/>
              <a:tabLst>
                <a:tab pos="269875" algn="l"/>
              </a:tabLst>
            </a:pPr>
            <a:r>
              <a:rPr lang="en-AU" sz="1800" dirty="0">
                <a:latin typeface="Calibri" pitchFamily="34" charset="0"/>
                <a:ea typeface="Calibri" pitchFamily="34" charset="0"/>
                <a:cs typeface="Times New Roman" pitchFamily="18" charset="0"/>
              </a:rPr>
              <a:t>There are three principal means of increasing the hydropower contribution within existing thermal or hydro-thermal power systems:</a:t>
            </a:r>
            <a:endParaRPr lang="en-US" sz="1800" dirty="0">
              <a:ea typeface="Calibri" pitchFamily="34" charset="0"/>
              <a:cs typeface="Times New Roman" pitchFamily="18" charset="0"/>
            </a:endParaRPr>
          </a:p>
          <a:p>
            <a:pPr marL="1771650" lvl="3" indent="-400050" algn="just" eaLnBrk="0" hangingPunct="0">
              <a:buFont typeface="Arial Black" pitchFamily="34" charset="0"/>
              <a:buAutoNum type="romanUcPeriod"/>
              <a:tabLst>
                <a:tab pos="269875" algn="l"/>
              </a:tabLst>
            </a:pPr>
            <a:r>
              <a:rPr lang="en-AU" sz="1800" dirty="0">
                <a:latin typeface="Calibri" pitchFamily="34" charset="0"/>
                <a:ea typeface="Calibri" pitchFamily="34" charset="0"/>
                <a:cs typeface="Times New Roman" pitchFamily="18" charset="0"/>
              </a:rPr>
              <a:t>To increase peaking power by installing additional capacity in existing plants.</a:t>
            </a:r>
            <a:endParaRPr lang="en-US" sz="1800" dirty="0">
              <a:ea typeface="Calibri" pitchFamily="34" charset="0"/>
              <a:cs typeface="Times New Roman" pitchFamily="18" charset="0"/>
            </a:endParaRPr>
          </a:p>
          <a:p>
            <a:pPr marL="1771650" lvl="3" indent="-400050" algn="just" eaLnBrk="0" hangingPunct="0">
              <a:buFont typeface="Arial Black" pitchFamily="34" charset="0"/>
              <a:buAutoNum type="romanUcPeriod"/>
              <a:tabLst>
                <a:tab pos="269875" algn="l"/>
              </a:tabLst>
            </a:pPr>
            <a:r>
              <a:rPr lang="en-AU" sz="1800" dirty="0">
                <a:latin typeface="Calibri" pitchFamily="34" charset="0"/>
                <a:ea typeface="Calibri" pitchFamily="34" charset="0"/>
                <a:cs typeface="Times New Roman" pitchFamily="18" charset="0"/>
              </a:rPr>
              <a:t>To increase total energy production by increasing total inflow through additional inter-river diversions, or by increasing storage volume through increasing the height of or reconstructing existing dams. In projects with a low utilization rate at present, total energy may also be increased by increasing the installed capacity.</a:t>
            </a:r>
            <a:endParaRPr lang="en-US" sz="1800" dirty="0">
              <a:ea typeface="Calibri" pitchFamily="34" charset="0"/>
              <a:cs typeface="Times New Roman" pitchFamily="18" charset="0"/>
            </a:endParaRPr>
          </a:p>
          <a:p>
            <a:pPr marL="1771650" lvl="3" indent="-400050" algn="just" eaLnBrk="0" hangingPunct="0">
              <a:buFont typeface="Arial Black" pitchFamily="34" charset="0"/>
              <a:buAutoNum type="romanUcPeriod"/>
              <a:tabLst>
                <a:tab pos="269875" algn="l"/>
              </a:tabLst>
            </a:pPr>
            <a:r>
              <a:rPr lang="en-AU" sz="1800" dirty="0">
                <a:latin typeface="Calibri" pitchFamily="34" charset="0"/>
                <a:ea typeface="Calibri" pitchFamily="34" charset="0"/>
                <a:cs typeface="Times New Roman" pitchFamily="18" charset="0"/>
              </a:rPr>
              <a:t>To construct new hydropower schemes with due consideration of later development according to (a) and/or (b)</a:t>
            </a:r>
            <a:endParaRPr lang="en-AU" sz="1800" dirty="0">
              <a:ea typeface="Calibri" pitchFamily="34" charset="0"/>
              <a:cs typeface="Times New Roman" pitchFamily="18" charset="0"/>
            </a:endParaRPr>
          </a:p>
        </p:txBody>
      </p:sp>
      <p:sp>
        <p:nvSpPr>
          <p:cNvPr id="7" name="Rectangle 6"/>
          <p:cNvSpPr>
            <a:spLocks noChangeArrowheads="1"/>
          </p:cNvSpPr>
          <p:nvPr/>
        </p:nvSpPr>
        <p:spPr bwMode="auto">
          <a:xfrm>
            <a:off x="381000" y="381000"/>
            <a:ext cx="6438900" cy="400110"/>
          </a:xfrm>
          <a:prstGeom prst="rect">
            <a:avLst/>
          </a:prstGeom>
          <a:noFill/>
          <a:ln w="9525">
            <a:noFill/>
            <a:miter lim="800000"/>
            <a:headEnd/>
            <a:tailEnd/>
          </a:ln>
        </p:spPr>
        <p:txBody>
          <a:bodyPr>
            <a:spAutoFit/>
          </a:bodyPr>
          <a:lstStyle/>
          <a:p>
            <a:r>
              <a:rPr lang="en-AU" sz="2000" b="1" dirty="0" smtClean="0"/>
              <a:t>ECEG-4251, </a:t>
            </a:r>
            <a:r>
              <a:rPr lang="en-AU" sz="2000" b="1" dirty="0" smtClean="0"/>
              <a:t>Generation Planning – </a:t>
            </a:r>
            <a:r>
              <a:rPr lang="en-AU" sz="2000" b="1" i="1" dirty="0" smtClean="0">
                <a:solidFill>
                  <a:srgbClr val="FF0000"/>
                </a:solidFill>
              </a:rPr>
              <a:t>HEPP characteristics </a:t>
            </a:r>
            <a:endParaRPr lang="en-US" sz="2000" b="1" i="1" dirty="0">
              <a:solidFill>
                <a:srgbClr val="FF0000"/>
              </a:solidFill>
              <a:latin typeface="Kokila" pitchFamily="34" charset="0"/>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flipV="1">
            <a:off x="304800" y="762000"/>
            <a:ext cx="8686800" cy="76200"/>
          </a:xfrm>
          <a:prstGeom prst="line">
            <a:avLst/>
          </a:prstGeom>
        </p:spPr>
        <p:style>
          <a:lnRef idx="3">
            <a:schemeClr val="accent1"/>
          </a:lnRef>
          <a:fillRef idx="0">
            <a:schemeClr val="accent1"/>
          </a:fillRef>
          <a:effectRef idx="2">
            <a:schemeClr val="accent1"/>
          </a:effectRef>
          <a:fontRef idx="minor">
            <a:schemeClr val="tx1"/>
          </a:fontRef>
        </p:style>
      </p:cxnSp>
      <p:sp>
        <p:nvSpPr>
          <p:cNvPr id="6" name="Rectangle 6"/>
          <p:cNvSpPr>
            <a:spLocks noChangeArrowheads="1"/>
          </p:cNvSpPr>
          <p:nvPr/>
        </p:nvSpPr>
        <p:spPr bwMode="auto">
          <a:xfrm>
            <a:off x="381000" y="381000"/>
            <a:ext cx="6438900" cy="400110"/>
          </a:xfrm>
          <a:prstGeom prst="rect">
            <a:avLst/>
          </a:prstGeom>
          <a:noFill/>
          <a:ln w="9525">
            <a:noFill/>
            <a:miter lim="800000"/>
            <a:headEnd/>
            <a:tailEnd/>
          </a:ln>
        </p:spPr>
        <p:txBody>
          <a:bodyPr>
            <a:spAutoFit/>
          </a:bodyPr>
          <a:lstStyle/>
          <a:p>
            <a:r>
              <a:rPr lang="en-AU" sz="2000" b="1" dirty="0" smtClean="0"/>
              <a:t>ECEG-4251, </a:t>
            </a:r>
            <a:r>
              <a:rPr lang="en-AU" sz="2000" b="1" dirty="0" smtClean="0"/>
              <a:t>Generation Planning – </a:t>
            </a:r>
            <a:r>
              <a:rPr lang="en-AU" sz="2000" b="1" i="1" dirty="0" smtClean="0">
                <a:solidFill>
                  <a:srgbClr val="FF0000"/>
                </a:solidFill>
              </a:rPr>
              <a:t>HEPP characteristics </a:t>
            </a:r>
            <a:endParaRPr lang="en-US" sz="2000" b="1" i="1" dirty="0">
              <a:solidFill>
                <a:srgbClr val="FF0000"/>
              </a:solidFill>
              <a:latin typeface="Kokila" pitchFamily="34" charset="0"/>
            </a:endParaRPr>
          </a:p>
        </p:txBody>
      </p:sp>
      <p:sp>
        <p:nvSpPr>
          <p:cNvPr id="8" name="Rectangle 1"/>
          <p:cNvSpPr>
            <a:spLocks noChangeArrowheads="1"/>
          </p:cNvSpPr>
          <p:nvPr/>
        </p:nvSpPr>
        <p:spPr bwMode="ltGray">
          <a:xfrm>
            <a:off x="-381000" y="1066800"/>
            <a:ext cx="9307512" cy="5632450"/>
          </a:xfrm>
          <a:prstGeom prst="rect">
            <a:avLst/>
          </a:prstGeom>
          <a:noFill/>
          <a:ln w="9525">
            <a:noFill/>
            <a:miter lim="800000"/>
            <a:headEnd/>
            <a:tailEnd/>
          </a:ln>
        </p:spPr>
        <p:txBody>
          <a:bodyPr anchor="ctr">
            <a:spAutoFit/>
          </a:bodyPr>
          <a:lstStyle/>
          <a:p>
            <a:pPr marL="1143000" lvl="2" indent="-228600" algn="just" eaLnBrk="0" hangingPunct="0">
              <a:buFont typeface="Arial Black" pitchFamily="34" charset="0"/>
              <a:buAutoNum type="arabicPeriod" startAt="12"/>
              <a:tabLst>
                <a:tab pos="269875" algn="l"/>
              </a:tabLst>
            </a:pPr>
            <a:r>
              <a:rPr lang="en-AU" sz="1800" dirty="0">
                <a:latin typeface="Calibri" pitchFamily="34" charset="0"/>
                <a:ea typeface="Calibri" pitchFamily="34" charset="0"/>
                <a:cs typeface="Times New Roman" pitchFamily="18" charset="0"/>
              </a:rPr>
              <a:t>The economics of action according to 11 (a) above are highly favoured by the generally low marginal cost of additional capacity, as already mentioned. The economics of action according to 11 (b) cannot be generalized since these measures are considered highly site-specific. The economics of new hydroelectric power installations according to 11 (c) are characterized by relatively high investment for the first stage, with subsequently lower marginal costs for power and near-zero variable operation cost.</a:t>
            </a:r>
            <a:endParaRPr lang="en-US" sz="1800" dirty="0">
              <a:ea typeface="Calibri" pitchFamily="34" charset="0"/>
              <a:cs typeface="Times New Roman" pitchFamily="18" charset="0"/>
            </a:endParaRPr>
          </a:p>
          <a:p>
            <a:pPr marL="1143000" lvl="2" indent="-228600" algn="just" eaLnBrk="0" hangingPunct="0">
              <a:buFont typeface="Arial Black" pitchFamily="34" charset="0"/>
              <a:buAutoNum type="arabicPeriod" startAt="12"/>
              <a:tabLst>
                <a:tab pos="269875" algn="l"/>
              </a:tabLst>
            </a:pPr>
            <a:r>
              <a:rPr lang="en-AU" sz="1800" dirty="0">
                <a:latin typeface="Calibri" pitchFamily="34" charset="0"/>
                <a:ea typeface="Calibri" pitchFamily="34" charset="0"/>
                <a:cs typeface="Times New Roman" pitchFamily="18" charset="0"/>
              </a:rPr>
              <a:t>Electricity production can be limited by alternative uses of water, e.g. for irrigation, navigation, flood control, water supply, recreation. Electric system expansion planning considering hydroelectric plants must then be adapted to other alternative uses of water. In many cases, the use of river discharges for energy purposes will also be stimulated by the need for integrated utilization of water resources for other purposes.</a:t>
            </a:r>
            <a:endParaRPr lang="en-US" sz="1800" dirty="0">
              <a:ea typeface="Calibri" pitchFamily="34" charset="0"/>
              <a:cs typeface="Times New Roman" pitchFamily="18" charset="0"/>
            </a:endParaRPr>
          </a:p>
          <a:p>
            <a:pPr marL="1143000" lvl="2" indent="-228600" algn="just" eaLnBrk="0" hangingPunct="0">
              <a:buFont typeface="Arial Black" pitchFamily="34" charset="0"/>
              <a:buAutoNum type="arabicPeriod" startAt="12"/>
              <a:tabLst>
                <a:tab pos="269875" algn="l"/>
              </a:tabLst>
            </a:pPr>
            <a:r>
              <a:rPr lang="en-AU" sz="1800" dirty="0">
                <a:latin typeface="Calibri" pitchFamily="34" charset="0"/>
                <a:ea typeface="Calibri" pitchFamily="34" charset="0"/>
                <a:cs typeface="Times New Roman" pitchFamily="18" charset="0"/>
              </a:rPr>
              <a:t>The construction and operation of various hydroelectric power stations in the same river must take into account definite water management rules (cascade operation). This must allow for the fact that a certain volume of water has much more energetic value upstream than downstream. (The same amount of water will pass different turbines generating more power.) Also, the construction of any reservoir upstream which is or is not part of a power plant will increase the firm available energy of the plants downstream (minimum power level) available for base load.</a:t>
            </a:r>
            <a:endParaRPr lang="en-AU" sz="1800" dirty="0">
              <a:ea typeface="Calibri" pitchFamily="34" charset="0"/>
              <a:cs typeface="Times New Roman" pitchFamily="18" charset="0"/>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flipV="1">
            <a:off x="304800" y="762000"/>
            <a:ext cx="8686800" cy="76200"/>
          </a:xfrm>
          <a:prstGeom prst="line">
            <a:avLst/>
          </a:prstGeom>
        </p:spPr>
        <p:style>
          <a:lnRef idx="3">
            <a:schemeClr val="accent1"/>
          </a:lnRef>
          <a:fillRef idx="0">
            <a:schemeClr val="accent1"/>
          </a:fillRef>
          <a:effectRef idx="2">
            <a:schemeClr val="accent1"/>
          </a:effectRef>
          <a:fontRef idx="minor">
            <a:schemeClr val="tx1"/>
          </a:fontRef>
        </p:style>
      </p:cxnSp>
      <p:sp>
        <p:nvSpPr>
          <p:cNvPr id="5" name="Rectangle 6"/>
          <p:cNvSpPr>
            <a:spLocks noChangeArrowheads="1"/>
          </p:cNvSpPr>
          <p:nvPr/>
        </p:nvSpPr>
        <p:spPr bwMode="auto">
          <a:xfrm>
            <a:off x="381000" y="381000"/>
            <a:ext cx="6438900" cy="400110"/>
          </a:xfrm>
          <a:prstGeom prst="rect">
            <a:avLst/>
          </a:prstGeom>
          <a:noFill/>
          <a:ln w="9525">
            <a:noFill/>
            <a:miter lim="800000"/>
            <a:headEnd/>
            <a:tailEnd/>
          </a:ln>
        </p:spPr>
        <p:txBody>
          <a:bodyPr>
            <a:spAutoFit/>
          </a:bodyPr>
          <a:lstStyle/>
          <a:p>
            <a:r>
              <a:rPr lang="en-AU" sz="2000" b="1" dirty="0" smtClean="0"/>
              <a:t>ECEG-4251, </a:t>
            </a:r>
            <a:r>
              <a:rPr lang="en-AU" sz="2000" b="1" dirty="0" smtClean="0"/>
              <a:t>Generation Planning </a:t>
            </a:r>
            <a:endParaRPr lang="en-US" sz="2000" b="1" dirty="0">
              <a:latin typeface="Kokila" pitchFamily="34" charset="0"/>
            </a:endParaRPr>
          </a:p>
        </p:txBody>
      </p:sp>
      <p:sp>
        <p:nvSpPr>
          <p:cNvPr id="6" name="Title 1"/>
          <p:cNvSpPr txBox="1">
            <a:spLocks/>
          </p:cNvSpPr>
          <p:nvPr/>
        </p:nvSpPr>
        <p:spPr>
          <a:xfrm>
            <a:off x="392112" y="1185862"/>
            <a:ext cx="8420100" cy="338138"/>
          </a:xfrm>
          <a:prstGeom prst="rect">
            <a:avLst/>
          </a:prstGeom>
        </p:spPr>
        <p:txBody>
          <a:bodyPr vert="horz" lIns="91440" tIns="45720" rIns="91440" bIns="45720" rtlCol="0" anchor="ctr">
            <a:noAutofit/>
          </a:bodyPr>
          <a:lstStyle/>
          <a:p>
            <a:pPr marL="0" marR="0" lvl="1" indent="0" algn="just" defTabSz="914400" eaLnBrk="1" fontAlgn="auto" latinLnBrk="0" hangingPunct="1">
              <a:lnSpc>
                <a:spcPct val="100000"/>
              </a:lnSpc>
              <a:spcBef>
                <a:spcPts val="0"/>
              </a:spcBef>
              <a:spcAft>
                <a:spcPts val="0"/>
              </a:spcAft>
              <a:buClrTx/>
              <a:buSzTx/>
              <a:buFontTx/>
              <a:buNone/>
              <a:tabLst/>
              <a:defRPr/>
            </a:pPr>
            <a:r>
              <a:rPr kumimoji="0" lang="en-AU" sz="2000" b="1" i="0" u="none" strike="noStrike" kern="0" cap="none" spc="0" normalizeH="0" baseline="0" noProof="0" dirty="0" smtClean="0">
                <a:ln>
                  <a:noFill/>
                </a:ln>
                <a:effectLst/>
                <a:uLnTx/>
                <a:uFillTx/>
              </a:rPr>
              <a:t>2.5 Reliability of Generation Systems and supply forecasting</a:t>
            </a:r>
            <a:endParaRPr kumimoji="0" lang="en-US" sz="2000" b="0" i="0" u="none" strike="noStrike" kern="0" cap="none" spc="0" normalizeH="0" baseline="0" noProof="0" dirty="0">
              <a:ln>
                <a:noFill/>
              </a:ln>
              <a:effectLst/>
              <a:uLnTx/>
              <a:uFillTx/>
            </a:endParaRPr>
          </a:p>
        </p:txBody>
      </p:sp>
      <p:sp>
        <p:nvSpPr>
          <p:cNvPr id="7" name="Rectangle 3"/>
          <p:cNvSpPr>
            <a:spLocks noChangeArrowheads="1"/>
          </p:cNvSpPr>
          <p:nvPr/>
        </p:nvSpPr>
        <p:spPr bwMode="auto">
          <a:xfrm>
            <a:off x="331787" y="1954212"/>
            <a:ext cx="8480425" cy="3170238"/>
          </a:xfrm>
          <a:prstGeom prst="rect">
            <a:avLst/>
          </a:prstGeom>
          <a:noFill/>
          <a:ln w="9525">
            <a:noFill/>
            <a:miter lim="800000"/>
            <a:headEnd/>
            <a:tailEnd/>
          </a:ln>
        </p:spPr>
        <p:txBody>
          <a:bodyPr>
            <a:spAutoFit/>
          </a:bodyPr>
          <a:lstStyle/>
          <a:p>
            <a:pPr algn="just"/>
            <a:r>
              <a:rPr lang="en-AU" sz="2000" dirty="0"/>
              <a:t>Reliability is important in long-range electric system expansion planning. Reliability concepts are required to establish target reliability levels and to consistently analyse and compare the future reliability levels of alternative expansion plans. The overall goal of electric system planning is, broadly, to provide acceptable levels of service reliability to customers at the lowest possible cost.</a:t>
            </a:r>
          </a:p>
          <a:p>
            <a:pPr algn="just"/>
            <a:endParaRPr lang="en-AU" sz="2000" dirty="0"/>
          </a:p>
          <a:p>
            <a:pPr algn="just"/>
            <a:r>
              <a:rPr lang="en-AU" sz="2000" b="1" i="1" dirty="0"/>
              <a:t>A reliable generation system is typically characterized as having sufficient redundancy for random equipment failures not to be perceived by the customers as service interruptions. </a:t>
            </a:r>
            <a:endParaRPr lang="en-US" sz="2000" dirty="0"/>
          </a:p>
        </p:txBody>
      </p:sp>
      <p:sp>
        <p:nvSpPr>
          <p:cNvPr id="8" name="Rectangle 1"/>
          <p:cNvSpPr>
            <a:spLocks noChangeArrowheads="1"/>
          </p:cNvSpPr>
          <p:nvPr/>
        </p:nvSpPr>
        <p:spPr bwMode="ltGray">
          <a:xfrm>
            <a:off x="228600" y="5235575"/>
            <a:ext cx="8658225" cy="708025"/>
          </a:xfrm>
          <a:prstGeom prst="rect">
            <a:avLst/>
          </a:prstGeom>
          <a:noFill/>
          <a:ln w="9525">
            <a:noFill/>
            <a:miter lim="800000"/>
            <a:headEnd/>
            <a:tailEnd/>
          </a:ln>
        </p:spPr>
        <p:txBody>
          <a:bodyPr anchor="ctr">
            <a:spAutoFit/>
          </a:bodyPr>
          <a:lstStyle/>
          <a:p>
            <a:pPr algn="just" eaLnBrk="0" hangingPunct="0"/>
            <a:r>
              <a:rPr lang="en-AU" sz="2000" dirty="0">
                <a:latin typeface="Calibri" pitchFamily="34" charset="0"/>
                <a:ea typeface="Calibri" pitchFamily="34" charset="0"/>
                <a:cs typeface="Times New Roman" pitchFamily="18" charset="0"/>
              </a:rPr>
              <a:t>Electric service reliability can be defined as the level of continuity and quality of electrical supply to a utility customer's end-use device. </a:t>
            </a:r>
            <a:endParaRPr lang="en-AU" sz="2000" dirty="0">
              <a:ea typeface="Calibri" pitchFamily="34" charset="0"/>
              <a:cs typeface="Times New Roman"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flipV="1">
            <a:off x="304800" y="762000"/>
            <a:ext cx="8686800" cy="76200"/>
          </a:xfrm>
          <a:prstGeom prst="line">
            <a:avLst/>
          </a:prstGeom>
        </p:spPr>
        <p:style>
          <a:lnRef idx="3">
            <a:schemeClr val="accent1"/>
          </a:lnRef>
          <a:fillRef idx="0">
            <a:schemeClr val="accent1"/>
          </a:fillRef>
          <a:effectRef idx="2">
            <a:schemeClr val="accent1"/>
          </a:effectRef>
          <a:fontRef idx="minor">
            <a:schemeClr val="tx1"/>
          </a:fontRef>
        </p:style>
      </p:cxnSp>
      <p:sp>
        <p:nvSpPr>
          <p:cNvPr id="3" name="Rectangle 1"/>
          <p:cNvSpPr>
            <a:spLocks noChangeArrowheads="1"/>
          </p:cNvSpPr>
          <p:nvPr/>
        </p:nvSpPr>
        <p:spPr bwMode="ltGray">
          <a:xfrm>
            <a:off x="304800" y="1066800"/>
            <a:ext cx="8507412" cy="3170238"/>
          </a:xfrm>
          <a:prstGeom prst="rect">
            <a:avLst/>
          </a:prstGeom>
          <a:noFill/>
          <a:ln w="9525">
            <a:noFill/>
            <a:miter lim="800000"/>
            <a:headEnd/>
            <a:tailEnd/>
          </a:ln>
        </p:spPr>
        <p:txBody>
          <a:bodyPr anchor="ctr">
            <a:spAutoFit/>
          </a:bodyPr>
          <a:lstStyle/>
          <a:p>
            <a:pPr algn="just" eaLnBrk="0" hangingPunct="0"/>
            <a:r>
              <a:rPr lang="en-AU" sz="2000" dirty="0">
                <a:latin typeface="Calibri" pitchFamily="34" charset="0"/>
                <a:ea typeface="Calibri" pitchFamily="34" charset="0"/>
                <a:cs typeface="Times New Roman" pitchFamily="18" charset="0"/>
              </a:rPr>
              <a:t>An electric power system is a dynamic system which is a balance of supply and demand:</a:t>
            </a:r>
            <a:endParaRPr lang="en-US" sz="2000" dirty="0">
              <a:ea typeface="Calibri" pitchFamily="34" charset="0"/>
              <a:cs typeface="Times New Roman" pitchFamily="18" charset="0"/>
            </a:endParaRPr>
          </a:p>
          <a:p>
            <a:pPr algn="just" eaLnBrk="0" hangingPunct="0"/>
            <a:r>
              <a:rPr lang="en-AU" sz="2000" dirty="0">
                <a:latin typeface="Calibri" pitchFamily="34" charset="0"/>
                <a:ea typeface="Calibri" pitchFamily="34" charset="0"/>
                <a:cs typeface="Times New Roman" pitchFamily="18" charset="0"/>
              </a:rPr>
              <a:t>(a) The supply of electricity, consisting of physical devices that must be designed, constructed, operated, maintained, and eventually replaced as each device wears out, and</a:t>
            </a:r>
            <a:endParaRPr lang="en-US" sz="2000" dirty="0">
              <a:ea typeface="Calibri" pitchFamily="34" charset="0"/>
              <a:cs typeface="Times New Roman" pitchFamily="18" charset="0"/>
            </a:endParaRPr>
          </a:p>
          <a:p>
            <a:pPr algn="just" eaLnBrk="0" hangingPunct="0"/>
            <a:r>
              <a:rPr lang="en-AU" sz="2000" dirty="0">
                <a:latin typeface="Calibri" pitchFamily="34" charset="0"/>
                <a:ea typeface="Calibri" pitchFamily="34" charset="0"/>
                <a:cs typeface="Times New Roman" pitchFamily="18" charset="0"/>
              </a:rPr>
              <a:t>(b) The demand for electricity, which changes as a function of time from instantaneous (seconds, minutes), to short term (hours, days) and to the longer term (months, years).</a:t>
            </a:r>
            <a:endParaRPr lang="en-US" sz="2000" dirty="0">
              <a:ea typeface="Calibri" pitchFamily="34" charset="0"/>
              <a:cs typeface="Times New Roman" pitchFamily="18" charset="0"/>
            </a:endParaRPr>
          </a:p>
          <a:p>
            <a:pPr algn="just" eaLnBrk="0" hangingPunct="0"/>
            <a:r>
              <a:rPr lang="en-AU" sz="2000" dirty="0">
                <a:latin typeface="Calibri" pitchFamily="34" charset="0"/>
                <a:ea typeface="Calibri" pitchFamily="34" charset="0"/>
                <a:cs typeface="Times New Roman" pitchFamily="18" charset="0"/>
              </a:rPr>
              <a:t>Therefore, </a:t>
            </a:r>
            <a:r>
              <a:rPr lang="en-AU" sz="2000" dirty="0">
                <a:solidFill>
                  <a:srgbClr val="00B050"/>
                </a:solidFill>
                <a:latin typeface="Calibri" pitchFamily="34" charset="0"/>
                <a:ea typeface="Calibri" pitchFamily="34" charset="0"/>
                <a:cs typeface="Times New Roman" pitchFamily="18" charset="0"/>
              </a:rPr>
              <a:t>a major objective for an electric power system is to keep a continual balance between the supply and demand for electricity.</a:t>
            </a:r>
            <a:endParaRPr lang="en-AU" sz="2000" dirty="0">
              <a:solidFill>
                <a:srgbClr val="00B050"/>
              </a:solidFill>
              <a:ea typeface="Calibri" pitchFamily="34" charset="0"/>
              <a:cs typeface="Times New Roman" pitchFamily="18" charset="0"/>
            </a:endParaRPr>
          </a:p>
        </p:txBody>
      </p:sp>
      <p:sp>
        <p:nvSpPr>
          <p:cNvPr id="5" name="Rectangle 4"/>
          <p:cNvSpPr>
            <a:spLocks noChangeArrowheads="1"/>
          </p:cNvSpPr>
          <p:nvPr/>
        </p:nvSpPr>
        <p:spPr bwMode="auto">
          <a:xfrm>
            <a:off x="357187" y="4297363"/>
            <a:ext cx="8529638" cy="1322387"/>
          </a:xfrm>
          <a:prstGeom prst="rect">
            <a:avLst/>
          </a:prstGeom>
          <a:noFill/>
          <a:ln w="9525">
            <a:noFill/>
            <a:miter lim="800000"/>
            <a:headEnd/>
            <a:tailEnd/>
          </a:ln>
        </p:spPr>
        <p:txBody>
          <a:bodyPr>
            <a:spAutoFit/>
          </a:bodyPr>
          <a:lstStyle/>
          <a:p>
            <a:r>
              <a:rPr lang="en-AU" sz="2000" dirty="0"/>
              <a:t>Power system expansion planning is the process of analysing, evaluating and recommending what new facilities and equipment must be added to the power system in order to replace worn-out facilities and equipment and to meet changing demand for electricity. </a:t>
            </a:r>
            <a:endParaRPr lang="en-US" sz="2000" dirty="0"/>
          </a:p>
        </p:txBody>
      </p:sp>
      <p:sp>
        <p:nvSpPr>
          <p:cNvPr id="6" name="Rectangle 5"/>
          <p:cNvSpPr>
            <a:spLocks noChangeArrowheads="1"/>
          </p:cNvSpPr>
          <p:nvPr/>
        </p:nvSpPr>
        <p:spPr bwMode="auto">
          <a:xfrm>
            <a:off x="344487" y="5694363"/>
            <a:ext cx="8291513" cy="708025"/>
          </a:xfrm>
          <a:prstGeom prst="rect">
            <a:avLst/>
          </a:prstGeom>
          <a:noFill/>
          <a:ln w="9525">
            <a:noFill/>
            <a:miter lim="800000"/>
            <a:headEnd/>
            <a:tailEnd/>
          </a:ln>
        </p:spPr>
        <p:txBody>
          <a:bodyPr>
            <a:spAutoFit/>
          </a:bodyPr>
          <a:lstStyle/>
          <a:p>
            <a:r>
              <a:rPr lang="en-AU" sz="2000" dirty="0"/>
              <a:t>This section is concerned with the methodologies </a:t>
            </a:r>
            <a:r>
              <a:rPr lang="en-AU" sz="2000" dirty="0">
                <a:solidFill>
                  <a:srgbClr val="00B050"/>
                </a:solidFill>
              </a:rPr>
              <a:t>developed for planning the expansion of the generation component of a power system</a:t>
            </a:r>
            <a:endParaRPr lang="en-US" sz="2000" dirty="0">
              <a:solidFill>
                <a:srgbClr val="00B050"/>
              </a:solidFill>
            </a:endParaRPr>
          </a:p>
        </p:txBody>
      </p:sp>
      <p:sp>
        <p:nvSpPr>
          <p:cNvPr id="8" name="Rectangle 6"/>
          <p:cNvSpPr>
            <a:spLocks noChangeArrowheads="1"/>
          </p:cNvSpPr>
          <p:nvPr/>
        </p:nvSpPr>
        <p:spPr bwMode="auto">
          <a:xfrm>
            <a:off x="381000" y="381000"/>
            <a:ext cx="6438900" cy="400110"/>
          </a:xfrm>
          <a:prstGeom prst="rect">
            <a:avLst/>
          </a:prstGeom>
          <a:noFill/>
          <a:ln w="9525">
            <a:noFill/>
            <a:miter lim="800000"/>
            <a:headEnd/>
            <a:tailEnd/>
          </a:ln>
        </p:spPr>
        <p:txBody>
          <a:bodyPr>
            <a:spAutoFit/>
          </a:bodyPr>
          <a:lstStyle/>
          <a:p>
            <a:r>
              <a:rPr lang="en-AU" sz="2000" b="1" dirty="0" smtClean="0"/>
              <a:t>ECEG-4251, Generation Planning </a:t>
            </a:r>
            <a:endParaRPr lang="en-US" sz="2000" b="1" dirty="0">
              <a:latin typeface="Kokil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8" presetClass="entr" presetSubtype="16"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diamond(in)">
                                      <p:cBhvr>
                                        <p:cTn id="19"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flipV="1">
            <a:off x="304800" y="762000"/>
            <a:ext cx="8686800" cy="76200"/>
          </a:xfrm>
          <a:prstGeom prst="line">
            <a:avLst/>
          </a:prstGeom>
        </p:spPr>
        <p:style>
          <a:lnRef idx="3">
            <a:schemeClr val="accent1"/>
          </a:lnRef>
          <a:fillRef idx="0">
            <a:schemeClr val="accent1"/>
          </a:fillRef>
          <a:effectRef idx="2">
            <a:schemeClr val="accent1"/>
          </a:effectRef>
          <a:fontRef idx="minor">
            <a:schemeClr val="tx1"/>
          </a:fontRef>
        </p:style>
      </p:cxnSp>
      <p:sp>
        <p:nvSpPr>
          <p:cNvPr id="5" name="Rectangle 6"/>
          <p:cNvSpPr>
            <a:spLocks noChangeArrowheads="1"/>
          </p:cNvSpPr>
          <p:nvPr/>
        </p:nvSpPr>
        <p:spPr bwMode="auto">
          <a:xfrm>
            <a:off x="381000" y="381000"/>
            <a:ext cx="6438900" cy="400110"/>
          </a:xfrm>
          <a:prstGeom prst="rect">
            <a:avLst/>
          </a:prstGeom>
          <a:noFill/>
          <a:ln w="9525">
            <a:noFill/>
            <a:miter lim="800000"/>
            <a:headEnd/>
            <a:tailEnd/>
          </a:ln>
        </p:spPr>
        <p:txBody>
          <a:bodyPr>
            <a:spAutoFit/>
          </a:bodyPr>
          <a:lstStyle/>
          <a:p>
            <a:r>
              <a:rPr lang="en-AU" sz="2000" b="1" dirty="0" smtClean="0"/>
              <a:t>ECEG-4251, </a:t>
            </a:r>
            <a:r>
              <a:rPr lang="en-AU" sz="2000" b="1" dirty="0" smtClean="0"/>
              <a:t>Generation Planning - </a:t>
            </a:r>
            <a:r>
              <a:rPr lang="en-AU" sz="2000" b="1" kern="0" dirty="0" smtClean="0">
                <a:solidFill>
                  <a:srgbClr val="FF0000"/>
                </a:solidFill>
              </a:rPr>
              <a:t>Reliability</a:t>
            </a:r>
            <a:r>
              <a:rPr lang="en-AU" sz="2000" b="1" dirty="0" smtClean="0"/>
              <a:t> </a:t>
            </a:r>
            <a:endParaRPr lang="en-US" sz="2000" b="1" dirty="0">
              <a:latin typeface="Kokila" pitchFamily="34" charset="0"/>
            </a:endParaRPr>
          </a:p>
        </p:txBody>
      </p:sp>
      <p:sp>
        <p:nvSpPr>
          <p:cNvPr id="6" name="Rectangle 1"/>
          <p:cNvSpPr>
            <a:spLocks noChangeArrowheads="1"/>
          </p:cNvSpPr>
          <p:nvPr/>
        </p:nvSpPr>
        <p:spPr bwMode="ltGray">
          <a:xfrm>
            <a:off x="434975" y="1152525"/>
            <a:ext cx="8393112" cy="3478212"/>
          </a:xfrm>
          <a:prstGeom prst="rect">
            <a:avLst/>
          </a:prstGeom>
          <a:noFill/>
          <a:ln w="9525">
            <a:noFill/>
            <a:miter lim="800000"/>
            <a:headEnd/>
            <a:tailEnd/>
          </a:ln>
        </p:spPr>
        <p:txBody>
          <a:bodyPr anchor="ctr">
            <a:spAutoFit/>
          </a:bodyPr>
          <a:lstStyle/>
          <a:p>
            <a:pPr algn="just" eaLnBrk="0" hangingPunct="0"/>
            <a:r>
              <a:rPr lang="en-AU" sz="2000" dirty="0">
                <a:latin typeface="Calibri" pitchFamily="34" charset="0"/>
                <a:ea typeface="Calibri" pitchFamily="34" charset="0"/>
                <a:cs typeface="Times New Roman" pitchFamily="18" charset="0"/>
              </a:rPr>
              <a:t>The generation planner must design the future generating system to be responsive to such problems as:</a:t>
            </a:r>
            <a:endParaRPr lang="en-US" sz="2000" dirty="0">
              <a:ea typeface="Calibri" pitchFamily="34" charset="0"/>
              <a:cs typeface="Times New Roman" pitchFamily="18" charset="0"/>
            </a:endParaRPr>
          </a:p>
          <a:p>
            <a:pPr marL="514350" indent="-514350" algn="just" eaLnBrk="0" hangingPunct="0">
              <a:buFont typeface="Wingdings" pitchFamily="2" charset="2"/>
              <a:buChar char="§"/>
            </a:pPr>
            <a:r>
              <a:rPr lang="en-AU" sz="2000" dirty="0">
                <a:latin typeface="Calibri" pitchFamily="34" charset="0"/>
                <a:ea typeface="Calibri" pitchFamily="34" charset="0"/>
                <a:cs typeface="Times New Roman" pitchFamily="18" charset="0"/>
              </a:rPr>
              <a:t>Random breakdowns of generating equipment (forced outages);</a:t>
            </a:r>
            <a:endParaRPr lang="en-US" sz="2000" dirty="0">
              <a:ea typeface="Calibri" pitchFamily="34" charset="0"/>
              <a:cs typeface="Times New Roman" pitchFamily="18" charset="0"/>
            </a:endParaRPr>
          </a:p>
          <a:p>
            <a:pPr marL="514350" indent="-514350" algn="just" eaLnBrk="0" hangingPunct="0">
              <a:buFont typeface="Wingdings" pitchFamily="2" charset="2"/>
              <a:buChar char="§"/>
            </a:pPr>
            <a:r>
              <a:rPr lang="en-AU" sz="2000" dirty="0">
                <a:latin typeface="Calibri" pitchFamily="34" charset="0"/>
                <a:ea typeface="Calibri" pitchFamily="34" charset="0"/>
                <a:cs typeface="Times New Roman" pitchFamily="18" charset="0"/>
              </a:rPr>
              <a:t>Variations in demand to be met by the generating system (including random variations);</a:t>
            </a:r>
            <a:endParaRPr lang="en-US" sz="2000" dirty="0">
              <a:ea typeface="Calibri" pitchFamily="34" charset="0"/>
              <a:cs typeface="Times New Roman" pitchFamily="18" charset="0"/>
            </a:endParaRPr>
          </a:p>
          <a:p>
            <a:pPr marL="514350" indent="-514350" algn="just" eaLnBrk="0" hangingPunct="0">
              <a:buFont typeface="Wingdings" pitchFamily="2" charset="2"/>
              <a:buChar char="§"/>
            </a:pPr>
            <a:r>
              <a:rPr lang="en-AU" sz="2000" dirty="0">
                <a:latin typeface="Calibri" pitchFamily="34" charset="0"/>
                <a:ea typeface="Calibri" pitchFamily="34" charset="0"/>
                <a:cs typeface="Times New Roman" pitchFamily="18" charset="0"/>
              </a:rPr>
              <a:t>Variations in hydraulic conditions which affect hydroelectric capacity and energy available to the generating system;</a:t>
            </a:r>
            <a:endParaRPr lang="en-US" sz="2000" dirty="0">
              <a:ea typeface="Calibri" pitchFamily="34" charset="0"/>
              <a:cs typeface="Times New Roman" pitchFamily="18" charset="0"/>
            </a:endParaRPr>
          </a:p>
          <a:p>
            <a:pPr marL="514350" indent="-514350" algn="just" eaLnBrk="0" hangingPunct="0">
              <a:buFont typeface="Wingdings" pitchFamily="2" charset="2"/>
              <a:buChar char="§"/>
            </a:pPr>
            <a:r>
              <a:rPr lang="en-AU" sz="2000" dirty="0">
                <a:latin typeface="Calibri" pitchFamily="34" charset="0"/>
                <a:ea typeface="Calibri" pitchFamily="34" charset="0"/>
                <a:cs typeface="Times New Roman" pitchFamily="18" charset="0"/>
              </a:rPr>
              <a:t>Changes in anticipated new capacity scheduled to come on line, e.g. delays or cancellations because of financial and other constraints.</a:t>
            </a:r>
            <a:endParaRPr lang="en-US" sz="2000" dirty="0">
              <a:ea typeface="Calibri" pitchFamily="34" charset="0"/>
              <a:cs typeface="Times New Roman" pitchFamily="18" charset="0"/>
            </a:endParaRPr>
          </a:p>
          <a:p>
            <a:pPr marL="514350" indent="-514350" algn="just" eaLnBrk="0" hangingPunct="0">
              <a:buFont typeface="Wingdings" pitchFamily="2" charset="2"/>
              <a:buChar char="§"/>
            </a:pPr>
            <a:r>
              <a:rPr lang="en-AU" sz="2000" dirty="0">
                <a:latin typeface="Calibri" pitchFamily="34" charset="0"/>
                <a:ea typeface="Calibri" pitchFamily="34" charset="0"/>
                <a:cs typeface="Times New Roman" pitchFamily="18" charset="0"/>
              </a:rPr>
              <a:t>Scheduled maintenance of generating equipment and refuelling of nuclear units (if available);</a:t>
            </a:r>
            <a:endParaRPr lang="en-AU" sz="2000" dirty="0">
              <a:ea typeface="Calibri" pitchFamily="34" charset="0"/>
              <a:cs typeface="Times New Roman" pitchFamily="18" charset="0"/>
            </a:endParaRPr>
          </a:p>
        </p:txBody>
      </p:sp>
      <p:sp>
        <p:nvSpPr>
          <p:cNvPr id="7" name="Rectangle 2"/>
          <p:cNvSpPr>
            <a:spLocks noChangeArrowheads="1"/>
          </p:cNvSpPr>
          <p:nvPr/>
        </p:nvSpPr>
        <p:spPr bwMode="ltGray">
          <a:xfrm>
            <a:off x="384175" y="4848225"/>
            <a:ext cx="8455025" cy="1323975"/>
          </a:xfrm>
          <a:prstGeom prst="rect">
            <a:avLst/>
          </a:prstGeom>
          <a:noFill/>
          <a:ln w="9525">
            <a:noFill/>
            <a:miter lim="800000"/>
            <a:headEnd/>
            <a:tailEnd/>
          </a:ln>
        </p:spPr>
        <p:txBody>
          <a:bodyPr anchor="ctr">
            <a:spAutoFit/>
          </a:bodyPr>
          <a:lstStyle/>
          <a:p>
            <a:pPr algn="just" eaLnBrk="0" hangingPunct="0"/>
            <a:r>
              <a:rPr lang="en-AU" sz="2000">
                <a:latin typeface="Calibri" pitchFamily="34" charset="0"/>
                <a:ea typeface="Calibri" pitchFamily="34" charset="0"/>
                <a:cs typeface="Times New Roman" pitchFamily="18" charset="0"/>
              </a:rPr>
              <a:t>The reliability of a system depends on the reliability of its generation system, which often consists of many different types of units that are randomly forced off-line by technical problems; the planner must aware and discuss the method used to model the random unavailability of a unit. </a:t>
            </a:r>
            <a:endParaRPr lang="en-AU" sz="2000">
              <a:ea typeface="Calibri" pitchFamily="34" charset="0"/>
              <a:cs typeface="Times New Roman" pitchFamily="18" charset="0"/>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flipV="1">
            <a:off x="304800" y="762000"/>
            <a:ext cx="8686800" cy="76200"/>
          </a:xfrm>
          <a:prstGeom prst="line">
            <a:avLst/>
          </a:prstGeom>
        </p:spPr>
        <p:style>
          <a:lnRef idx="3">
            <a:schemeClr val="accent1"/>
          </a:lnRef>
          <a:fillRef idx="0">
            <a:schemeClr val="accent1"/>
          </a:fillRef>
          <a:effectRef idx="2">
            <a:schemeClr val="accent1"/>
          </a:effectRef>
          <a:fontRef idx="minor">
            <a:schemeClr val="tx1"/>
          </a:fontRef>
        </p:style>
      </p:cxnSp>
      <p:sp>
        <p:nvSpPr>
          <p:cNvPr id="6" name="Rectangle 3"/>
          <p:cNvSpPr>
            <a:spLocks noChangeArrowheads="1"/>
          </p:cNvSpPr>
          <p:nvPr/>
        </p:nvSpPr>
        <p:spPr bwMode="auto">
          <a:xfrm>
            <a:off x="477838" y="1066800"/>
            <a:ext cx="8429625" cy="1631950"/>
          </a:xfrm>
          <a:prstGeom prst="rect">
            <a:avLst/>
          </a:prstGeom>
          <a:noFill/>
          <a:ln w="9525">
            <a:noFill/>
            <a:miter lim="800000"/>
            <a:headEnd/>
            <a:tailEnd/>
          </a:ln>
        </p:spPr>
        <p:txBody>
          <a:bodyPr>
            <a:spAutoFit/>
          </a:bodyPr>
          <a:lstStyle/>
          <a:p>
            <a:r>
              <a:rPr lang="en-AU" sz="2000" dirty="0"/>
              <a:t>The section deals with a technique used to determine whether a generation expansion plan satisfies desired level of reliability defined by two reliability indices: </a:t>
            </a:r>
          </a:p>
          <a:p>
            <a:pPr marL="514350" indent="-514350">
              <a:buFont typeface="Wingdings" pitchFamily="2" charset="2"/>
              <a:buChar char="q"/>
            </a:pPr>
            <a:r>
              <a:rPr lang="en-AU" sz="2000" b="1" i="1" dirty="0"/>
              <a:t>loss of load probability, LOLP and </a:t>
            </a:r>
          </a:p>
          <a:p>
            <a:pPr marL="514350" indent="-514350">
              <a:buFont typeface="Wingdings" pitchFamily="2" charset="2"/>
              <a:buChar char="q"/>
            </a:pPr>
            <a:r>
              <a:rPr lang="en-AU" sz="2000" b="1" i="1" dirty="0"/>
              <a:t>expected value of demand not served,</a:t>
            </a:r>
            <a:r>
              <a:rPr lang="en-AU" sz="2000" b="1" i="1" dirty="0">
                <a:sym typeface="Symbol" pitchFamily="18" charset="2"/>
              </a:rPr>
              <a:t></a:t>
            </a:r>
            <a:r>
              <a:rPr lang="en-AU" sz="2000" b="1" i="1" dirty="0"/>
              <a:t>(DNS). </a:t>
            </a:r>
            <a:endParaRPr lang="en-US" sz="2000" b="1" i="1" dirty="0"/>
          </a:p>
        </p:txBody>
      </p:sp>
      <p:sp>
        <p:nvSpPr>
          <p:cNvPr id="7" name="Rectangle 1"/>
          <p:cNvSpPr>
            <a:spLocks noChangeArrowheads="1"/>
          </p:cNvSpPr>
          <p:nvPr/>
        </p:nvSpPr>
        <p:spPr bwMode="ltGray">
          <a:xfrm>
            <a:off x="390525" y="2797175"/>
            <a:ext cx="8416925" cy="1939925"/>
          </a:xfrm>
          <a:prstGeom prst="rect">
            <a:avLst/>
          </a:prstGeom>
          <a:noFill/>
          <a:ln w="9525">
            <a:noFill/>
            <a:miter lim="800000"/>
            <a:headEnd/>
            <a:tailEnd/>
          </a:ln>
        </p:spPr>
        <p:txBody>
          <a:bodyPr anchor="ctr">
            <a:spAutoFit/>
          </a:bodyPr>
          <a:lstStyle/>
          <a:p>
            <a:pPr algn="just" eaLnBrk="0" hangingPunct="0"/>
            <a:r>
              <a:rPr lang="en-AU" sz="2000" dirty="0">
                <a:latin typeface="Calibri" pitchFamily="34" charset="0"/>
                <a:ea typeface="Calibri" pitchFamily="34" charset="0"/>
                <a:cs typeface="Times New Roman" pitchFamily="18" charset="0"/>
              </a:rPr>
              <a:t>The focus is to analyse the reliability of a proposed expansion strategy for isolated and interconnected systems, considering:</a:t>
            </a:r>
            <a:endParaRPr lang="en-US" sz="2000" dirty="0">
              <a:ea typeface="Calibri" pitchFamily="34" charset="0"/>
              <a:cs typeface="Times New Roman" pitchFamily="18" charset="0"/>
            </a:endParaRPr>
          </a:p>
          <a:p>
            <a:pPr marL="514350" indent="-514350" algn="just" eaLnBrk="0" hangingPunct="0">
              <a:buFont typeface="Wingdings" pitchFamily="2" charset="2"/>
              <a:buChar char="§"/>
            </a:pPr>
            <a:r>
              <a:rPr lang="en-AU" sz="2000" dirty="0" smtClean="0">
                <a:latin typeface="Calibri" pitchFamily="34" charset="0"/>
                <a:ea typeface="Calibri" pitchFamily="34" charset="0"/>
                <a:cs typeface="Times New Roman" pitchFamily="18" charset="0"/>
              </a:rPr>
              <a:t>Load forecast </a:t>
            </a:r>
            <a:r>
              <a:rPr lang="en-AU" sz="2000" dirty="0">
                <a:latin typeface="Calibri" pitchFamily="34" charset="0"/>
                <a:ea typeface="Calibri" pitchFamily="34" charset="0"/>
                <a:cs typeface="Times New Roman" pitchFamily="18" charset="0"/>
              </a:rPr>
              <a:t>uncertainty</a:t>
            </a:r>
            <a:endParaRPr lang="en-US" sz="2000" dirty="0"/>
          </a:p>
          <a:p>
            <a:pPr marL="514350" indent="-514350" algn="just" eaLnBrk="0" hangingPunct="0">
              <a:buFont typeface="Wingdings" pitchFamily="2" charset="2"/>
              <a:buChar char="§"/>
            </a:pPr>
            <a:r>
              <a:rPr lang="en-AU" sz="2000" dirty="0">
                <a:latin typeface="Calibri" pitchFamily="34" charset="0"/>
                <a:cs typeface="Calibri" pitchFamily="34" charset="0"/>
              </a:rPr>
              <a:t>Unit availability</a:t>
            </a:r>
            <a:endParaRPr lang="en-US" sz="2000" dirty="0"/>
          </a:p>
          <a:p>
            <a:pPr marL="514350" indent="-514350" algn="just" eaLnBrk="0" hangingPunct="0">
              <a:buFont typeface="Wingdings" pitchFamily="2" charset="2"/>
              <a:buChar char="§"/>
            </a:pPr>
            <a:r>
              <a:rPr lang="en-AU" sz="2000" dirty="0">
                <a:latin typeface="Calibri" pitchFamily="34" charset="0"/>
                <a:cs typeface="Calibri" pitchFamily="34" charset="0"/>
              </a:rPr>
              <a:t>Unit maintenance schedule</a:t>
            </a:r>
            <a:endParaRPr lang="en-US" sz="2000" dirty="0"/>
          </a:p>
          <a:p>
            <a:pPr marL="514350" indent="-514350" algn="just" eaLnBrk="0" hangingPunct="0">
              <a:buFont typeface="Wingdings" pitchFamily="2" charset="2"/>
              <a:buChar char="§"/>
            </a:pPr>
            <a:r>
              <a:rPr lang="en-AU" sz="2000" dirty="0">
                <a:latin typeface="Calibri" pitchFamily="34" charset="0"/>
                <a:cs typeface="Calibri" pitchFamily="34" charset="0"/>
              </a:rPr>
              <a:t>Interconnection constraints </a:t>
            </a:r>
            <a:endParaRPr lang="en-AU" sz="2000" dirty="0"/>
          </a:p>
        </p:txBody>
      </p:sp>
      <p:sp>
        <p:nvSpPr>
          <p:cNvPr id="8" name="Rectangle 2"/>
          <p:cNvSpPr>
            <a:spLocks noChangeArrowheads="1"/>
          </p:cNvSpPr>
          <p:nvPr/>
        </p:nvSpPr>
        <p:spPr bwMode="ltGray">
          <a:xfrm>
            <a:off x="377825" y="4714875"/>
            <a:ext cx="8689975" cy="1846262"/>
          </a:xfrm>
          <a:prstGeom prst="rect">
            <a:avLst/>
          </a:prstGeom>
          <a:noFill/>
          <a:ln w="9525">
            <a:noFill/>
            <a:miter lim="800000"/>
            <a:headEnd/>
            <a:tailEnd/>
          </a:ln>
        </p:spPr>
        <p:txBody>
          <a:bodyPr anchor="ctr">
            <a:spAutoFit/>
          </a:bodyPr>
          <a:lstStyle/>
          <a:p>
            <a:pPr algn="just" eaLnBrk="0" hangingPunct="0"/>
            <a:r>
              <a:rPr lang="en-AU" sz="1900" dirty="0">
                <a:latin typeface="Calibri" pitchFamily="34" charset="0"/>
                <a:ea typeface="Calibri" pitchFamily="34" charset="0"/>
                <a:cs typeface="Times New Roman" pitchFamily="18" charset="0"/>
              </a:rPr>
              <a:t>Frequently the planning staff will collectively define a number of feasible expansion alternatives on the basis of:</a:t>
            </a:r>
            <a:endParaRPr lang="en-US" sz="1900" dirty="0">
              <a:ea typeface="Calibri" pitchFamily="34" charset="0"/>
              <a:cs typeface="Times New Roman" pitchFamily="18" charset="0"/>
            </a:endParaRPr>
          </a:p>
          <a:p>
            <a:pPr marL="514350" indent="-514350" algn="just" eaLnBrk="0" hangingPunct="0">
              <a:buFont typeface="Wingdings" pitchFamily="2" charset="2"/>
              <a:buChar char="§"/>
            </a:pPr>
            <a:r>
              <a:rPr lang="en-AU" sz="1900" dirty="0">
                <a:latin typeface="Calibri" pitchFamily="34" charset="0"/>
                <a:ea typeface="Calibri" pitchFamily="34" charset="0"/>
                <a:cs typeface="Times New Roman" pitchFamily="18" charset="0"/>
              </a:rPr>
              <a:t>Load growth</a:t>
            </a:r>
            <a:endParaRPr lang="en-US" sz="1900" dirty="0"/>
          </a:p>
          <a:p>
            <a:pPr marL="514350" indent="-514350" algn="just" eaLnBrk="0" hangingPunct="0">
              <a:buFont typeface="Wingdings" pitchFamily="2" charset="2"/>
              <a:buChar char="§"/>
            </a:pPr>
            <a:r>
              <a:rPr lang="en-AU" sz="1900" dirty="0">
                <a:latin typeface="Calibri" pitchFamily="34" charset="0"/>
                <a:cs typeface="Calibri" pitchFamily="34" charset="0"/>
              </a:rPr>
              <a:t>Construction time </a:t>
            </a:r>
            <a:endParaRPr lang="en-US" sz="1900" dirty="0"/>
          </a:p>
          <a:p>
            <a:pPr marL="514350" indent="-514350" algn="just" eaLnBrk="0" hangingPunct="0">
              <a:buFont typeface="Wingdings" pitchFamily="2" charset="2"/>
              <a:buChar char="§"/>
            </a:pPr>
            <a:r>
              <a:rPr lang="en-AU" sz="1900" dirty="0">
                <a:latin typeface="Calibri" pitchFamily="34" charset="0"/>
                <a:cs typeface="Calibri" pitchFamily="34" charset="0"/>
              </a:rPr>
              <a:t>availability of sites</a:t>
            </a:r>
            <a:endParaRPr lang="en-US" sz="1900" dirty="0"/>
          </a:p>
          <a:p>
            <a:pPr marL="514350" indent="-514350" algn="just" eaLnBrk="0" hangingPunct="0">
              <a:buFont typeface="Wingdings" pitchFamily="2" charset="2"/>
              <a:buChar char="§"/>
            </a:pPr>
            <a:r>
              <a:rPr lang="en-AU" sz="1900" dirty="0">
                <a:latin typeface="Calibri" pitchFamily="34" charset="0"/>
                <a:cs typeface="Calibri" pitchFamily="34" charset="0"/>
              </a:rPr>
              <a:t>Availability of fuel</a:t>
            </a:r>
            <a:endParaRPr lang="en-AU" sz="1900" dirty="0"/>
          </a:p>
        </p:txBody>
      </p:sp>
      <p:sp>
        <p:nvSpPr>
          <p:cNvPr id="9" name="Rectangle 6"/>
          <p:cNvSpPr>
            <a:spLocks noChangeArrowheads="1"/>
          </p:cNvSpPr>
          <p:nvPr/>
        </p:nvSpPr>
        <p:spPr bwMode="auto">
          <a:xfrm>
            <a:off x="381000" y="381000"/>
            <a:ext cx="6438900" cy="400110"/>
          </a:xfrm>
          <a:prstGeom prst="rect">
            <a:avLst/>
          </a:prstGeom>
          <a:noFill/>
          <a:ln w="9525">
            <a:noFill/>
            <a:miter lim="800000"/>
            <a:headEnd/>
            <a:tailEnd/>
          </a:ln>
        </p:spPr>
        <p:txBody>
          <a:bodyPr>
            <a:spAutoFit/>
          </a:bodyPr>
          <a:lstStyle/>
          <a:p>
            <a:r>
              <a:rPr lang="en-AU" sz="2000" b="1" dirty="0" smtClean="0"/>
              <a:t>ECEG-4251, </a:t>
            </a:r>
            <a:r>
              <a:rPr lang="en-AU" sz="2000" b="1" dirty="0" smtClean="0"/>
              <a:t>Generation Planning - </a:t>
            </a:r>
            <a:r>
              <a:rPr lang="en-AU" sz="2000" b="1" kern="0" dirty="0" smtClean="0">
                <a:solidFill>
                  <a:srgbClr val="FF0000"/>
                </a:solidFill>
              </a:rPr>
              <a:t>Reliability</a:t>
            </a:r>
            <a:r>
              <a:rPr lang="en-AU" sz="2000" b="1" dirty="0" smtClean="0"/>
              <a:t> </a:t>
            </a:r>
            <a:endParaRPr lang="en-US" sz="2000" b="1" dirty="0">
              <a:latin typeface="Kokila" pitchFamily="34" charset="0"/>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flipV="1">
            <a:off x="304800" y="762000"/>
            <a:ext cx="8686800" cy="76200"/>
          </a:xfrm>
          <a:prstGeom prst="line">
            <a:avLst/>
          </a:prstGeom>
        </p:spPr>
        <p:style>
          <a:lnRef idx="3">
            <a:schemeClr val="accent1"/>
          </a:lnRef>
          <a:fillRef idx="0">
            <a:schemeClr val="accent1"/>
          </a:fillRef>
          <a:effectRef idx="2">
            <a:schemeClr val="accent1"/>
          </a:effectRef>
          <a:fontRef idx="minor">
            <a:schemeClr val="tx1"/>
          </a:fontRef>
        </p:style>
      </p:cxnSp>
      <p:sp>
        <p:nvSpPr>
          <p:cNvPr id="6" name="Title 1"/>
          <p:cNvSpPr txBox="1">
            <a:spLocks/>
          </p:cNvSpPr>
          <p:nvPr/>
        </p:nvSpPr>
        <p:spPr>
          <a:xfrm>
            <a:off x="428625" y="1033462"/>
            <a:ext cx="8420100" cy="338138"/>
          </a:xfrm>
          <a:prstGeom prst="rect">
            <a:avLst/>
          </a:prstGeom>
        </p:spPr>
        <p:txBody>
          <a:bodyPr vert="horz" lIns="91440" tIns="45720" rIns="91440" bIns="45720" rtlCol="0" anchor="ctr">
            <a:normAutofit fontScale="40000" lnSpcReduction="20000"/>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AU" sz="4400" b="1" i="0" u="none" strike="noStrike" kern="1200" cap="none" spc="0" normalizeH="0" baseline="0" noProof="0" dirty="0" smtClean="0">
                <a:ln>
                  <a:noFill/>
                </a:ln>
                <a:effectLst/>
                <a:uLnTx/>
                <a:uFillTx/>
                <a:latin typeface="+mj-lt"/>
                <a:ea typeface="+mj-ea"/>
                <a:cs typeface="+mj-cs"/>
              </a:rPr>
              <a:t>Loss Of Load Probability, LOLP</a:t>
            </a:r>
            <a:endParaRPr kumimoji="0" lang="en-US" sz="4400" b="1" i="0" u="none" strike="noStrike" kern="1200" cap="none" spc="0" normalizeH="0" baseline="0" noProof="0" dirty="0">
              <a:ln>
                <a:noFill/>
              </a:ln>
              <a:effectLst/>
              <a:uLnTx/>
              <a:uFillTx/>
              <a:latin typeface="+mj-lt"/>
              <a:ea typeface="+mj-ea"/>
              <a:cs typeface="+mj-cs"/>
            </a:endParaRPr>
          </a:p>
        </p:txBody>
      </p:sp>
      <p:sp>
        <p:nvSpPr>
          <p:cNvPr id="7" name="Rectangle 5"/>
          <p:cNvSpPr>
            <a:spLocks noChangeArrowheads="1"/>
          </p:cNvSpPr>
          <p:nvPr/>
        </p:nvSpPr>
        <p:spPr bwMode="auto">
          <a:xfrm>
            <a:off x="304800" y="1404938"/>
            <a:ext cx="8605838" cy="2432050"/>
          </a:xfrm>
          <a:prstGeom prst="rect">
            <a:avLst/>
          </a:prstGeom>
          <a:noFill/>
          <a:ln w="9525">
            <a:noFill/>
            <a:miter lim="800000"/>
            <a:headEnd/>
            <a:tailEnd/>
          </a:ln>
        </p:spPr>
        <p:txBody>
          <a:bodyPr>
            <a:spAutoFit/>
          </a:bodyPr>
          <a:lstStyle/>
          <a:p>
            <a:pPr algn="just"/>
            <a:r>
              <a:rPr lang="en-AU" sz="2000" dirty="0"/>
              <a:t>The Probabilistic load Model that best suits our needs here describes the probability that </a:t>
            </a:r>
            <a:r>
              <a:rPr lang="en-AU" sz="2000" i="1" dirty="0">
                <a:solidFill>
                  <a:srgbClr val="FF0000"/>
                </a:solidFill>
              </a:rPr>
              <a:t>the load will exceed a certain value</a:t>
            </a:r>
            <a:r>
              <a:rPr lang="en-AU" sz="2000" dirty="0"/>
              <a:t>, for we are interested in determining the probability that load exceeds installed capacity (IC) of a particular proposed generation system (the LOLP). </a:t>
            </a:r>
          </a:p>
          <a:p>
            <a:pPr algn="just"/>
            <a:endParaRPr lang="en-AU" sz="900" dirty="0"/>
          </a:p>
          <a:p>
            <a:pPr algn="just"/>
            <a:r>
              <a:rPr lang="en-AU" sz="2000" dirty="0"/>
              <a:t>The best representation of a load that suits our purpose in this case is the load duration curve. This is because the issue here is to </a:t>
            </a:r>
            <a:r>
              <a:rPr lang="en-AU" sz="2000" dirty="0">
                <a:latin typeface="Calibri" pitchFamily="34" charset="0"/>
              </a:rPr>
              <a:t>determine</a:t>
            </a:r>
            <a:r>
              <a:rPr lang="en-AU" sz="2000" dirty="0"/>
              <a:t> the probability that the load exceeds the installed capacity of a particular generating system. </a:t>
            </a:r>
            <a:endParaRPr lang="en-US" sz="2000" dirty="0"/>
          </a:p>
        </p:txBody>
      </p:sp>
      <p:pic>
        <p:nvPicPr>
          <p:cNvPr id="8" name="Picture 55"/>
          <p:cNvPicPr>
            <a:picLocks noChangeAspect="1" noChangeArrowheads="1"/>
          </p:cNvPicPr>
          <p:nvPr/>
        </p:nvPicPr>
        <p:blipFill>
          <a:blip r:embed="rId2"/>
          <a:srcRect/>
          <a:stretch>
            <a:fillRect/>
          </a:stretch>
        </p:blipFill>
        <p:spPr bwMode="auto">
          <a:xfrm>
            <a:off x="417513" y="3922713"/>
            <a:ext cx="3757612" cy="2752725"/>
          </a:xfrm>
          <a:prstGeom prst="rect">
            <a:avLst/>
          </a:prstGeom>
          <a:noFill/>
          <a:ln w="9525">
            <a:noFill/>
            <a:miter lim="800000"/>
            <a:headEnd/>
            <a:tailEnd/>
          </a:ln>
        </p:spPr>
      </p:pic>
      <p:pic>
        <p:nvPicPr>
          <p:cNvPr id="9" name="Picture 9"/>
          <p:cNvPicPr>
            <a:picLocks noChangeAspect="1" noChangeArrowheads="1"/>
          </p:cNvPicPr>
          <p:nvPr/>
        </p:nvPicPr>
        <p:blipFill>
          <a:blip r:embed="rId3"/>
          <a:srcRect/>
          <a:stretch>
            <a:fillRect/>
          </a:stretch>
        </p:blipFill>
        <p:spPr bwMode="auto">
          <a:xfrm>
            <a:off x="4395788" y="4006850"/>
            <a:ext cx="3963987" cy="2614613"/>
          </a:xfrm>
          <a:prstGeom prst="rect">
            <a:avLst/>
          </a:prstGeom>
          <a:noFill/>
          <a:ln w="9525">
            <a:noFill/>
            <a:miter lim="800000"/>
            <a:headEnd/>
            <a:tailEnd/>
          </a:ln>
        </p:spPr>
      </p:pic>
      <p:sp>
        <p:nvSpPr>
          <p:cNvPr id="10" name="Rectangle 6"/>
          <p:cNvSpPr>
            <a:spLocks noChangeArrowheads="1"/>
          </p:cNvSpPr>
          <p:nvPr/>
        </p:nvSpPr>
        <p:spPr bwMode="auto">
          <a:xfrm>
            <a:off x="381000" y="381000"/>
            <a:ext cx="6438900" cy="400110"/>
          </a:xfrm>
          <a:prstGeom prst="rect">
            <a:avLst/>
          </a:prstGeom>
          <a:noFill/>
          <a:ln w="9525">
            <a:noFill/>
            <a:miter lim="800000"/>
            <a:headEnd/>
            <a:tailEnd/>
          </a:ln>
        </p:spPr>
        <p:txBody>
          <a:bodyPr>
            <a:spAutoFit/>
          </a:bodyPr>
          <a:lstStyle/>
          <a:p>
            <a:r>
              <a:rPr lang="en-AU" sz="2000" b="1" dirty="0" smtClean="0"/>
              <a:t>ECEG-4251, </a:t>
            </a:r>
            <a:r>
              <a:rPr lang="en-AU" sz="2000" b="1" dirty="0" smtClean="0"/>
              <a:t>Generation Planning - </a:t>
            </a:r>
            <a:r>
              <a:rPr lang="en-AU" sz="2000" b="1" kern="0" dirty="0" smtClean="0">
                <a:solidFill>
                  <a:srgbClr val="FF0000"/>
                </a:solidFill>
              </a:rPr>
              <a:t>Reliability</a:t>
            </a:r>
            <a:r>
              <a:rPr lang="en-AU" sz="2000" b="1" dirty="0" smtClean="0"/>
              <a:t> </a:t>
            </a:r>
            <a:endParaRPr lang="en-US" sz="2000" b="1" dirty="0">
              <a:latin typeface="Kokila" pitchFamily="34" charset="0"/>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flipV="1">
            <a:off x="304800" y="762000"/>
            <a:ext cx="8686800" cy="76200"/>
          </a:xfrm>
          <a:prstGeom prst="line">
            <a:avLst/>
          </a:prstGeom>
        </p:spPr>
        <p:style>
          <a:lnRef idx="3">
            <a:schemeClr val="accent1"/>
          </a:lnRef>
          <a:fillRef idx="0">
            <a:schemeClr val="accent1"/>
          </a:fillRef>
          <a:effectRef idx="2">
            <a:schemeClr val="accent1"/>
          </a:effectRef>
          <a:fontRef idx="minor">
            <a:schemeClr val="tx1"/>
          </a:fontRef>
        </p:style>
      </p:cxnSp>
      <p:sp>
        <p:nvSpPr>
          <p:cNvPr id="6" name="Title 1"/>
          <p:cNvSpPr txBox="1">
            <a:spLocks/>
          </p:cNvSpPr>
          <p:nvPr/>
        </p:nvSpPr>
        <p:spPr>
          <a:xfrm>
            <a:off x="304800" y="1016000"/>
            <a:ext cx="8420100" cy="584200"/>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AU" sz="2000" b="1" i="0" u="none" strike="noStrike" kern="1200" cap="none" spc="0" normalizeH="0" baseline="0" noProof="0" dirty="0" smtClean="0">
                <a:ln>
                  <a:noFill/>
                </a:ln>
                <a:effectLst/>
                <a:uLnTx/>
                <a:uFillTx/>
                <a:latin typeface="+mj-lt"/>
                <a:ea typeface="+mj-ea"/>
                <a:cs typeface="+mj-cs"/>
              </a:rPr>
              <a:t>expected value of demand not served,</a:t>
            </a:r>
            <a:r>
              <a:rPr kumimoji="0" lang="en-AU" sz="2000" b="1" i="0" u="none" strike="noStrike" kern="1200" cap="none" spc="0" normalizeH="0" baseline="0" noProof="0" dirty="0" smtClean="0">
                <a:ln>
                  <a:noFill/>
                </a:ln>
                <a:effectLst/>
                <a:uLnTx/>
                <a:uFillTx/>
                <a:latin typeface="+mj-lt"/>
                <a:ea typeface="+mj-ea"/>
                <a:cs typeface="+mj-cs"/>
                <a:sym typeface="Symbol"/>
              </a:rPr>
              <a:t></a:t>
            </a:r>
            <a:r>
              <a:rPr kumimoji="0" lang="en-AU" sz="2000" b="1" i="0" u="none" strike="noStrike" kern="1200" cap="none" spc="0" normalizeH="0" baseline="0" noProof="0" dirty="0" smtClean="0">
                <a:ln>
                  <a:noFill/>
                </a:ln>
                <a:effectLst/>
                <a:uLnTx/>
                <a:uFillTx/>
                <a:latin typeface="+mj-lt"/>
                <a:ea typeface="+mj-ea"/>
                <a:cs typeface="+mj-cs"/>
              </a:rPr>
              <a:t>(DNS). </a:t>
            </a:r>
            <a:r>
              <a:rPr kumimoji="0" lang="en-US" sz="2000" b="1" i="0" u="none" strike="noStrike" kern="1200" cap="none" spc="0" normalizeH="0" baseline="0" noProof="0" dirty="0" smtClean="0">
                <a:ln>
                  <a:noFill/>
                </a:ln>
                <a:effectLst/>
                <a:uLnTx/>
                <a:uFillTx/>
                <a:latin typeface="+mj-lt"/>
                <a:ea typeface="+mj-ea"/>
                <a:cs typeface="+mj-cs"/>
              </a:rPr>
              <a:t/>
            </a:r>
            <a:br>
              <a:rPr kumimoji="0" lang="en-US" sz="2000" b="1" i="0" u="none" strike="noStrike" kern="1200" cap="none" spc="0" normalizeH="0" baseline="0" noProof="0" dirty="0" smtClean="0">
                <a:ln>
                  <a:noFill/>
                </a:ln>
                <a:effectLst/>
                <a:uLnTx/>
                <a:uFillTx/>
                <a:latin typeface="+mj-lt"/>
                <a:ea typeface="+mj-ea"/>
                <a:cs typeface="+mj-cs"/>
              </a:rPr>
            </a:br>
            <a:endParaRPr kumimoji="0" lang="en-US" sz="2000" b="1" i="0" u="none" strike="noStrike" kern="1200" cap="none" spc="0" normalizeH="0" baseline="0" noProof="0" dirty="0">
              <a:ln>
                <a:noFill/>
              </a:ln>
              <a:effectLst/>
              <a:uLnTx/>
              <a:uFillTx/>
              <a:latin typeface="+mj-lt"/>
              <a:ea typeface="+mj-ea"/>
              <a:cs typeface="+mj-cs"/>
            </a:endParaRPr>
          </a:p>
        </p:txBody>
      </p:sp>
      <p:sp>
        <p:nvSpPr>
          <p:cNvPr id="7" name="Rectangle 4"/>
          <p:cNvSpPr>
            <a:spLocks noChangeArrowheads="1"/>
          </p:cNvSpPr>
          <p:nvPr/>
        </p:nvSpPr>
        <p:spPr bwMode="auto">
          <a:xfrm>
            <a:off x="274637" y="1519237"/>
            <a:ext cx="8716963" cy="2432050"/>
          </a:xfrm>
          <a:prstGeom prst="rect">
            <a:avLst/>
          </a:prstGeom>
          <a:noFill/>
          <a:ln w="9525">
            <a:noFill/>
            <a:miter lim="800000"/>
            <a:headEnd/>
            <a:tailEnd/>
          </a:ln>
        </p:spPr>
        <p:txBody>
          <a:bodyPr>
            <a:spAutoFit/>
          </a:bodyPr>
          <a:lstStyle/>
          <a:p>
            <a:pPr algn="just"/>
            <a:r>
              <a:rPr lang="en-AU" sz="2000" dirty="0"/>
              <a:t>In addition to the LOLP reliability index, we shall find it useful to determine the </a:t>
            </a:r>
            <a:r>
              <a:rPr lang="en-AU" sz="2000" i="1" dirty="0">
                <a:solidFill>
                  <a:srgbClr val="FF0000"/>
                </a:solidFill>
              </a:rPr>
              <a:t>expected value of the demand not served </a:t>
            </a:r>
            <a:r>
              <a:rPr lang="en-AU" sz="2000" i="1" dirty="0">
                <a:solidFill>
                  <a:srgbClr val="FF0000"/>
                </a:solidFill>
                <a:sym typeface="Symbol" pitchFamily="18" charset="2"/>
              </a:rPr>
              <a:t></a:t>
            </a:r>
            <a:r>
              <a:rPr lang="en-AU" sz="2000" i="1" dirty="0">
                <a:solidFill>
                  <a:srgbClr val="FF0000"/>
                </a:solidFill>
              </a:rPr>
              <a:t>(DNS), </a:t>
            </a:r>
            <a:r>
              <a:rPr lang="en-AU" sz="2000" dirty="0"/>
              <a:t>associated with a given generation system expansion plan.  Using the two indices a planner can choose an expansion plan that is a compromise between cost and reliability. </a:t>
            </a:r>
          </a:p>
          <a:p>
            <a:pPr algn="just"/>
            <a:endParaRPr lang="en-AU" sz="1100" dirty="0"/>
          </a:p>
          <a:p>
            <a:pPr algn="just"/>
            <a:r>
              <a:rPr lang="en-AU" sz="2000" dirty="0"/>
              <a:t>By definition the expected value of any random variable can be found by multiplying each value of the random variable by its corresponding probability and summing the results. </a:t>
            </a:r>
            <a:endParaRPr lang="en-US" sz="2000" dirty="0"/>
          </a:p>
        </p:txBody>
      </p:sp>
      <p:sp>
        <p:nvSpPr>
          <p:cNvPr id="8" name="Rectangle 2"/>
          <p:cNvSpPr>
            <a:spLocks noChangeArrowheads="1"/>
          </p:cNvSpPr>
          <p:nvPr/>
        </p:nvSpPr>
        <p:spPr bwMode="ltGray">
          <a:xfrm>
            <a:off x="401636" y="3965575"/>
            <a:ext cx="8513763" cy="1631216"/>
          </a:xfrm>
          <a:prstGeom prst="rect">
            <a:avLst/>
          </a:prstGeom>
          <a:noFill/>
          <a:ln w="9525">
            <a:noFill/>
            <a:miter lim="800000"/>
            <a:headEnd/>
            <a:tailEnd/>
          </a:ln>
        </p:spPr>
        <p:txBody>
          <a:bodyPr wrap="square" anchor="ctr">
            <a:spAutoFit/>
          </a:bodyPr>
          <a:lstStyle/>
          <a:p>
            <a:pPr algn="just" eaLnBrk="0" hangingPunct="0"/>
            <a:r>
              <a:rPr lang="en-AU" sz="2000" dirty="0">
                <a:latin typeface="Calibri" pitchFamily="34" charset="0"/>
                <a:ea typeface="Calibri" pitchFamily="34" charset="0"/>
                <a:cs typeface="Times New Roman" pitchFamily="18" charset="0"/>
              </a:rPr>
              <a:t>This is for a discreet variable and for the case of continuous function replaces the summation with integral. Let X is a random variable with probability density function f(x). The expected value of X or the mathematical expectation of X is </a:t>
            </a:r>
            <a:r>
              <a:rPr lang="en-AU" sz="2000" dirty="0" smtClean="0">
                <a:latin typeface="Calibri" pitchFamily="34" charset="0"/>
                <a:ea typeface="Calibri" pitchFamily="34" charset="0"/>
                <a:cs typeface="Times New Roman" pitchFamily="18" charset="0"/>
              </a:rPr>
              <a:t>the sum of the two products.</a:t>
            </a:r>
            <a:endParaRPr lang="en-US" sz="2000" dirty="0">
              <a:ea typeface="Calibri" pitchFamily="34" charset="0"/>
              <a:cs typeface="Times New Roman" pitchFamily="18" charset="0"/>
            </a:endParaRPr>
          </a:p>
          <a:p>
            <a:pPr algn="just" eaLnBrk="0" hangingPunct="0"/>
            <a:endParaRPr lang="en-US" sz="2000" dirty="0">
              <a:ea typeface="Calibri" pitchFamily="34" charset="0"/>
              <a:cs typeface="Times New Roman" pitchFamily="18" charset="0"/>
            </a:endParaRPr>
          </a:p>
        </p:txBody>
      </p:sp>
      <p:sp>
        <p:nvSpPr>
          <p:cNvPr id="9" name="Rectangle 5"/>
          <p:cNvSpPr>
            <a:spLocks noChangeArrowheads="1"/>
          </p:cNvSpPr>
          <p:nvPr/>
        </p:nvSpPr>
        <p:spPr bwMode="ltGray">
          <a:xfrm>
            <a:off x="363537" y="5257800"/>
            <a:ext cx="8405813" cy="707886"/>
          </a:xfrm>
          <a:prstGeom prst="rect">
            <a:avLst/>
          </a:prstGeom>
          <a:noFill/>
          <a:ln w="9525">
            <a:noFill/>
            <a:miter lim="800000"/>
            <a:headEnd/>
            <a:tailEnd/>
          </a:ln>
        </p:spPr>
        <p:txBody>
          <a:bodyPr anchor="ctr">
            <a:spAutoFit/>
          </a:bodyPr>
          <a:lstStyle/>
          <a:p>
            <a:pPr eaLnBrk="0" hangingPunct="0"/>
            <a:r>
              <a:rPr lang="en-AU" sz="2000" dirty="0">
                <a:latin typeface="Calibri" pitchFamily="34" charset="0"/>
                <a:ea typeface="Calibri" pitchFamily="34" charset="0"/>
                <a:cs typeface="Times New Roman" pitchFamily="18" charset="0"/>
              </a:rPr>
              <a:t>Similarly if the random variable is a demand, the following is the expected value of </a:t>
            </a:r>
            <a:r>
              <a:rPr lang="en-AU" sz="2000" dirty="0" smtClean="0">
                <a:latin typeface="Calibri" pitchFamily="34" charset="0"/>
                <a:ea typeface="Calibri" pitchFamily="34" charset="0"/>
                <a:cs typeface="Times New Roman" pitchFamily="18" charset="0"/>
              </a:rPr>
              <a:t>demand</a:t>
            </a:r>
            <a:endParaRPr lang="en-US" sz="2000" dirty="0">
              <a:ea typeface="Calibri" pitchFamily="34" charset="0"/>
              <a:cs typeface="Times New Roman" pitchFamily="18" charset="0"/>
            </a:endParaRPr>
          </a:p>
        </p:txBody>
      </p:sp>
      <p:graphicFrame>
        <p:nvGraphicFramePr>
          <p:cNvPr id="10" name="Object 4"/>
          <p:cNvGraphicFramePr>
            <a:graphicFrameLocks noChangeAspect="1"/>
          </p:cNvGraphicFramePr>
          <p:nvPr/>
        </p:nvGraphicFramePr>
        <p:xfrm>
          <a:off x="3378200" y="5715000"/>
          <a:ext cx="1346200" cy="668338"/>
        </p:xfrm>
        <a:graphic>
          <a:graphicData uri="http://schemas.openxmlformats.org/presentationml/2006/ole">
            <mc:AlternateContent xmlns:mc="http://schemas.openxmlformats.org/markup-compatibility/2006">
              <mc:Choice xmlns:v="urn:schemas-microsoft-com:vml" Requires="v">
                <p:oleObj spid="_x0000_s2067" name="Equation" r:id="rId3" imgW="939600" imgH="469800" progId="Equation.3">
                  <p:embed/>
                </p:oleObj>
              </mc:Choice>
              <mc:Fallback>
                <p:oleObj name="Equation" r:id="rId3" imgW="939600" imgH="46980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78200" y="5715000"/>
                        <a:ext cx="1346200" cy="6683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Rectangle 6"/>
          <p:cNvSpPr>
            <a:spLocks noChangeArrowheads="1"/>
          </p:cNvSpPr>
          <p:nvPr/>
        </p:nvSpPr>
        <p:spPr bwMode="auto">
          <a:xfrm>
            <a:off x="381000" y="381000"/>
            <a:ext cx="6438900" cy="400110"/>
          </a:xfrm>
          <a:prstGeom prst="rect">
            <a:avLst/>
          </a:prstGeom>
          <a:noFill/>
          <a:ln w="9525">
            <a:noFill/>
            <a:miter lim="800000"/>
            <a:headEnd/>
            <a:tailEnd/>
          </a:ln>
        </p:spPr>
        <p:txBody>
          <a:bodyPr>
            <a:spAutoFit/>
          </a:bodyPr>
          <a:lstStyle/>
          <a:p>
            <a:r>
              <a:rPr lang="en-AU" sz="2000" b="1" dirty="0" smtClean="0"/>
              <a:t>ECEG-4251, </a:t>
            </a:r>
            <a:r>
              <a:rPr lang="en-AU" sz="2000" b="1" dirty="0" smtClean="0"/>
              <a:t>Generation Planning - </a:t>
            </a:r>
            <a:r>
              <a:rPr lang="en-AU" sz="2000" b="1" kern="0" dirty="0" smtClean="0">
                <a:solidFill>
                  <a:srgbClr val="FF0000"/>
                </a:solidFill>
              </a:rPr>
              <a:t>Reliability</a:t>
            </a:r>
            <a:r>
              <a:rPr lang="en-AU" sz="2000" b="1" dirty="0" smtClean="0"/>
              <a:t> </a:t>
            </a:r>
            <a:endParaRPr lang="en-US" sz="2000" b="1" dirty="0">
              <a:latin typeface="Kokila" pitchFamily="34" charset="0"/>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flipV="1">
            <a:off x="304800" y="762000"/>
            <a:ext cx="8686800" cy="76200"/>
          </a:xfrm>
          <a:prstGeom prst="line">
            <a:avLst/>
          </a:prstGeom>
        </p:spPr>
        <p:style>
          <a:lnRef idx="3">
            <a:schemeClr val="accent1"/>
          </a:lnRef>
          <a:fillRef idx="0">
            <a:schemeClr val="accent1"/>
          </a:fillRef>
          <a:effectRef idx="2">
            <a:schemeClr val="accent1"/>
          </a:effectRef>
          <a:fontRef idx="minor">
            <a:schemeClr val="tx1"/>
          </a:fontRef>
        </p:style>
      </p:cxnSp>
      <p:sp>
        <p:nvSpPr>
          <p:cNvPr id="5" name="Rectangle 6"/>
          <p:cNvSpPr>
            <a:spLocks noChangeArrowheads="1"/>
          </p:cNvSpPr>
          <p:nvPr/>
        </p:nvSpPr>
        <p:spPr bwMode="auto">
          <a:xfrm>
            <a:off x="381000" y="381000"/>
            <a:ext cx="6438900" cy="400110"/>
          </a:xfrm>
          <a:prstGeom prst="rect">
            <a:avLst/>
          </a:prstGeom>
          <a:noFill/>
          <a:ln w="9525">
            <a:noFill/>
            <a:miter lim="800000"/>
            <a:headEnd/>
            <a:tailEnd/>
          </a:ln>
        </p:spPr>
        <p:txBody>
          <a:bodyPr>
            <a:spAutoFit/>
          </a:bodyPr>
          <a:lstStyle/>
          <a:p>
            <a:pPr lvl="0"/>
            <a:r>
              <a:rPr lang="en-AU" sz="2000" b="1" dirty="0" smtClean="0"/>
              <a:t>ECEG-4251, </a:t>
            </a:r>
            <a:r>
              <a:rPr lang="en-AU" sz="2000" b="1" dirty="0" smtClean="0"/>
              <a:t>Generation Planning - </a:t>
            </a:r>
            <a:r>
              <a:rPr lang="en-US" sz="2000" b="1" i="1" dirty="0" smtClean="0">
                <a:solidFill>
                  <a:srgbClr val="FF0000"/>
                </a:solidFill>
              </a:rPr>
              <a:t>Reserve Margin</a:t>
            </a:r>
            <a:r>
              <a:rPr lang="en-AU" sz="2000" b="1" i="1" dirty="0" smtClean="0">
                <a:solidFill>
                  <a:srgbClr val="FF0000"/>
                </a:solidFill>
              </a:rPr>
              <a:t> </a:t>
            </a:r>
            <a:endParaRPr lang="en-US" sz="2000" b="1" i="1" dirty="0">
              <a:solidFill>
                <a:srgbClr val="FF0000"/>
              </a:solidFill>
              <a:latin typeface="Kokila" pitchFamily="34" charset="0"/>
            </a:endParaRPr>
          </a:p>
        </p:txBody>
      </p:sp>
      <p:sp>
        <p:nvSpPr>
          <p:cNvPr id="7" name="Rectangle 3"/>
          <p:cNvSpPr>
            <a:spLocks noChangeArrowheads="1"/>
          </p:cNvSpPr>
          <p:nvPr/>
        </p:nvSpPr>
        <p:spPr bwMode="auto">
          <a:xfrm>
            <a:off x="241300" y="1912938"/>
            <a:ext cx="8542338" cy="1938337"/>
          </a:xfrm>
          <a:prstGeom prst="rect">
            <a:avLst/>
          </a:prstGeom>
          <a:noFill/>
          <a:ln w="9525">
            <a:noFill/>
            <a:miter lim="800000"/>
            <a:headEnd/>
            <a:tailEnd/>
          </a:ln>
        </p:spPr>
        <p:txBody>
          <a:bodyPr>
            <a:spAutoFit/>
          </a:bodyPr>
          <a:lstStyle/>
          <a:p>
            <a:pPr algn="just"/>
            <a:r>
              <a:rPr lang="en-AU" sz="2000" dirty="0"/>
              <a:t>Reserve margin is a measure of the generating capacity available over and above the amount required to meet the system load requirements. It is defined as the difference between the total available generating system capacity and the annual peak system load, divided by the peak system load, i.e. it is the excess of installed generating capacity over annual peak load expressed as a fraction (or in percentage) of annual peak load. </a:t>
            </a:r>
            <a:endParaRPr lang="en-US" sz="2000" dirty="0"/>
          </a:p>
        </p:txBody>
      </p:sp>
      <p:sp>
        <p:nvSpPr>
          <p:cNvPr id="8" name="Rectangle 4"/>
          <p:cNvSpPr>
            <a:spLocks noChangeArrowheads="1"/>
          </p:cNvSpPr>
          <p:nvPr/>
        </p:nvSpPr>
        <p:spPr bwMode="auto">
          <a:xfrm>
            <a:off x="228600" y="3863975"/>
            <a:ext cx="8518525" cy="1323975"/>
          </a:xfrm>
          <a:prstGeom prst="rect">
            <a:avLst/>
          </a:prstGeom>
          <a:noFill/>
          <a:ln w="9525">
            <a:noFill/>
            <a:miter lim="800000"/>
            <a:headEnd/>
            <a:tailEnd/>
          </a:ln>
        </p:spPr>
        <p:txBody>
          <a:bodyPr>
            <a:spAutoFit/>
          </a:bodyPr>
          <a:lstStyle/>
          <a:p>
            <a:pPr algn="just"/>
            <a:r>
              <a:rPr lang="en-AU" sz="2000"/>
              <a:t>While this deterministic reliability index does not directly reflect system parameters such as generation mix, unit size and forced outage rates, it does provide a reasonable relative estimate of reliability performance when parameters other than reserve margin remain essentially constant.</a:t>
            </a:r>
            <a:endParaRPr lang="en-US" sz="2000"/>
          </a:p>
        </p:txBody>
      </p:sp>
      <p:sp>
        <p:nvSpPr>
          <p:cNvPr id="9" name="Rectangle 5"/>
          <p:cNvSpPr>
            <a:spLocks noChangeArrowheads="1"/>
          </p:cNvSpPr>
          <p:nvPr/>
        </p:nvSpPr>
        <p:spPr bwMode="auto">
          <a:xfrm>
            <a:off x="266700" y="990600"/>
            <a:ext cx="8567738" cy="1016000"/>
          </a:xfrm>
          <a:prstGeom prst="rect">
            <a:avLst/>
          </a:prstGeom>
          <a:noFill/>
          <a:ln w="9525">
            <a:noFill/>
            <a:miter lim="800000"/>
            <a:headEnd/>
            <a:tailEnd/>
          </a:ln>
        </p:spPr>
        <p:txBody>
          <a:bodyPr>
            <a:spAutoFit/>
          </a:bodyPr>
          <a:lstStyle/>
          <a:p>
            <a:pPr algn="just"/>
            <a:r>
              <a:rPr lang="en-AU" sz="2000"/>
              <a:t>Reserve Margin and load-following capability of a system are operational parameters that affect system reliability but are not always recognized in reliability models.</a:t>
            </a:r>
            <a:endParaRPr lang="en-US" sz="2000"/>
          </a:p>
        </p:txBody>
      </p:sp>
      <p:sp>
        <p:nvSpPr>
          <p:cNvPr id="10" name="Rectangle 6"/>
          <p:cNvSpPr>
            <a:spLocks noChangeArrowheads="1"/>
          </p:cNvSpPr>
          <p:nvPr/>
        </p:nvSpPr>
        <p:spPr bwMode="auto">
          <a:xfrm>
            <a:off x="276225" y="5138738"/>
            <a:ext cx="8743950" cy="1262062"/>
          </a:xfrm>
          <a:prstGeom prst="rect">
            <a:avLst/>
          </a:prstGeom>
          <a:noFill/>
          <a:ln w="9525">
            <a:noFill/>
            <a:miter lim="800000"/>
            <a:headEnd/>
            <a:tailEnd/>
          </a:ln>
        </p:spPr>
        <p:txBody>
          <a:bodyPr>
            <a:spAutoFit/>
          </a:bodyPr>
          <a:lstStyle/>
          <a:p>
            <a:pPr algn="just"/>
            <a:r>
              <a:rPr lang="en-AU" sz="1900"/>
              <a:t>Load-following capability is important because load losses can occur during rapid load fluctuations even though ample capacity may be theoretically available. Production costs, as well as reliability, are affected since it may be necessary to dispatch units with higher variable costs but greater load-following capability as a precautionary measure</a:t>
            </a:r>
            <a:endParaRPr lang="en-US" sz="190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flipV="1">
            <a:off x="304800" y="762000"/>
            <a:ext cx="8686800" cy="76200"/>
          </a:xfrm>
          <a:prstGeom prst="line">
            <a:avLst/>
          </a:prstGeom>
        </p:spPr>
        <p:style>
          <a:lnRef idx="3">
            <a:schemeClr val="accent1"/>
          </a:lnRef>
          <a:fillRef idx="0">
            <a:schemeClr val="accent1"/>
          </a:fillRef>
          <a:effectRef idx="2">
            <a:schemeClr val="accent1"/>
          </a:effectRef>
          <a:fontRef idx="minor">
            <a:schemeClr val="tx1"/>
          </a:fontRef>
        </p:style>
      </p:cxnSp>
      <p:sp>
        <p:nvSpPr>
          <p:cNvPr id="5" name="Rectangle 6"/>
          <p:cNvSpPr>
            <a:spLocks noChangeArrowheads="1"/>
          </p:cNvSpPr>
          <p:nvPr/>
        </p:nvSpPr>
        <p:spPr bwMode="auto">
          <a:xfrm>
            <a:off x="381000" y="381000"/>
            <a:ext cx="6438900" cy="400110"/>
          </a:xfrm>
          <a:prstGeom prst="rect">
            <a:avLst/>
          </a:prstGeom>
          <a:noFill/>
          <a:ln w="9525">
            <a:noFill/>
            <a:miter lim="800000"/>
            <a:headEnd/>
            <a:tailEnd/>
          </a:ln>
        </p:spPr>
        <p:txBody>
          <a:bodyPr>
            <a:spAutoFit/>
          </a:bodyPr>
          <a:lstStyle/>
          <a:p>
            <a:r>
              <a:rPr lang="en-AU" sz="2000" b="1" dirty="0" smtClean="0"/>
              <a:t>ECEG-4251, </a:t>
            </a:r>
            <a:r>
              <a:rPr lang="en-AU" sz="2000" b="1" dirty="0" smtClean="0"/>
              <a:t>Generation Planning </a:t>
            </a:r>
            <a:endParaRPr lang="en-US" sz="2000" b="1" dirty="0">
              <a:latin typeface="Kokila" pitchFamily="34" charset="0"/>
            </a:endParaRPr>
          </a:p>
        </p:txBody>
      </p:sp>
      <p:sp>
        <p:nvSpPr>
          <p:cNvPr id="6" name="Title 1"/>
          <p:cNvSpPr txBox="1">
            <a:spLocks/>
          </p:cNvSpPr>
          <p:nvPr/>
        </p:nvSpPr>
        <p:spPr>
          <a:xfrm>
            <a:off x="190500" y="1016000"/>
            <a:ext cx="8420100" cy="584200"/>
          </a:xfrm>
          <a:prstGeom prst="rect">
            <a:avLst/>
          </a:prstGeom>
        </p:spPr>
        <p:txBody>
          <a:bodyPr vert="horz" lIns="91440" tIns="45720" rIns="91440" bIns="45720" rtlCol="0" anchor="ctr">
            <a:noAutofit/>
          </a:bodyPr>
          <a:lstStyle/>
          <a:p>
            <a:pPr marL="0" marR="0" lvl="1" indent="0" defTabSz="914400" eaLnBrk="1" fontAlgn="auto" latinLnBrk="0" hangingPunct="1">
              <a:lnSpc>
                <a:spcPct val="100000"/>
              </a:lnSpc>
              <a:spcBef>
                <a:spcPts val="0"/>
              </a:spcBef>
              <a:spcAft>
                <a:spcPts val="0"/>
              </a:spcAft>
              <a:buClrTx/>
              <a:buSzTx/>
              <a:buFontTx/>
              <a:buNone/>
              <a:tabLst/>
              <a:defRPr/>
            </a:pPr>
            <a:r>
              <a:rPr kumimoji="0" lang="en-AU" sz="2000" b="1" i="0" u="none" strike="noStrike" kern="0" cap="none" spc="0" normalizeH="0" baseline="0" noProof="0" dirty="0" smtClean="0">
                <a:ln>
                  <a:noFill/>
                </a:ln>
                <a:effectLst/>
                <a:uLnTx/>
                <a:uFillTx/>
              </a:rPr>
              <a:t>2.6 Environmental and Social Impacts of Generation Stations</a:t>
            </a:r>
            <a:r>
              <a:rPr kumimoji="0" lang="en-US" sz="2000" b="0" i="0" u="none" strike="noStrike" kern="0" cap="none" spc="0" normalizeH="0" baseline="0" noProof="0" dirty="0" smtClean="0">
                <a:ln>
                  <a:noFill/>
                </a:ln>
                <a:effectLst/>
                <a:uLnTx/>
                <a:uFillTx/>
              </a:rPr>
              <a:t/>
            </a:r>
            <a:br>
              <a:rPr kumimoji="0" lang="en-US" sz="2000" b="0" i="0" u="none" strike="noStrike" kern="0" cap="none" spc="0" normalizeH="0" baseline="0" noProof="0" dirty="0" smtClean="0">
                <a:ln>
                  <a:noFill/>
                </a:ln>
                <a:effectLst/>
                <a:uLnTx/>
                <a:uFillTx/>
              </a:rPr>
            </a:br>
            <a:endParaRPr kumimoji="0" lang="en-US" sz="2000" b="0" i="0" u="none" strike="noStrike" kern="0" cap="none" spc="0" normalizeH="0" baseline="0" noProof="0" dirty="0">
              <a:ln>
                <a:noFill/>
              </a:ln>
              <a:effectLst/>
              <a:uLnTx/>
              <a:uFillTx/>
            </a:endParaRPr>
          </a:p>
        </p:txBody>
      </p:sp>
      <p:sp>
        <p:nvSpPr>
          <p:cNvPr id="7" name="Rectangle 1"/>
          <p:cNvSpPr>
            <a:spLocks noChangeArrowheads="1"/>
          </p:cNvSpPr>
          <p:nvPr/>
        </p:nvSpPr>
        <p:spPr bwMode="ltGray">
          <a:xfrm>
            <a:off x="293687" y="1447800"/>
            <a:ext cx="8393113" cy="1939925"/>
          </a:xfrm>
          <a:prstGeom prst="rect">
            <a:avLst/>
          </a:prstGeom>
          <a:noFill/>
          <a:ln w="9525">
            <a:noFill/>
            <a:miter lim="800000"/>
            <a:headEnd/>
            <a:tailEnd/>
          </a:ln>
        </p:spPr>
        <p:txBody>
          <a:bodyPr anchor="ctr">
            <a:spAutoFit/>
          </a:bodyPr>
          <a:lstStyle/>
          <a:p>
            <a:pPr algn="just" eaLnBrk="0" hangingPunct="0"/>
            <a:r>
              <a:rPr lang="en-AU" sz="2000" dirty="0">
                <a:latin typeface="Calibri" pitchFamily="34" charset="0"/>
                <a:ea typeface="Calibri" pitchFamily="34" charset="0"/>
                <a:cs typeface="Times New Roman" pitchFamily="18" charset="0"/>
              </a:rPr>
              <a:t>During the conceptual and design phases of a new power plant, or during expansion of an existing facility, environmental factors should be considered not only for ethical reasons but because, for example, emissions can have an adverse effect on local plant personnel, nearby communities and industries.</a:t>
            </a:r>
            <a:endParaRPr lang="en-US" sz="2000" dirty="0">
              <a:ea typeface="Calibri" pitchFamily="34" charset="0"/>
              <a:cs typeface="Times New Roman" pitchFamily="18" charset="0"/>
            </a:endParaRPr>
          </a:p>
          <a:p>
            <a:pPr algn="just" eaLnBrk="0" hangingPunct="0"/>
            <a:r>
              <a:rPr lang="en-AU" sz="2000" dirty="0">
                <a:latin typeface="Calibri" pitchFamily="34" charset="0"/>
                <a:ea typeface="Calibri" pitchFamily="34" charset="0"/>
                <a:cs typeface="Times New Roman" pitchFamily="18" charset="0"/>
              </a:rPr>
              <a:t>Although provision of environmental controls will cause additional expense, they may in the long run prove their worth.</a:t>
            </a:r>
            <a:endParaRPr lang="en-AU" sz="2000" dirty="0"/>
          </a:p>
        </p:txBody>
      </p:sp>
      <p:sp>
        <p:nvSpPr>
          <p:cNvPr id="8" name="Rectangle 2"/>
          <p:cNvSpPr>
            <a:spLocks noChangeArrowheads="1"/>
          </p:cNvSpPr>
          <p:nvPr/>
        </p:nvSpPr>
        <p:spPr bwMode="ltGray">
          <a:xfrm>
            <a:off x="-560387" y="3505200"/>
            <a:ext cx="5437187" cy="400050"/>
          </a:xfrm>
          <a:prstGeom prst="rect">
            <a:avLst/>
          </a:prstGeom>
          <a:noFill/>
          <a:ln w="9525">
            <a:noFill/>
            <a:miter lim="800000"/>
            <a:headEnd/>
            <a:tailEnd/>
          </a:ln>
        </p:spPr>
        <p:txBody>
          <a:bodyPr anchor="ctr">
            <a:spAutoFit/>
          </a:bodyPr>
          <a:lstStyle/>
          <a:p>
            <a:pPr lvl="2" algn="just" eaLnBrk="0" hangingPunct="0">
              <a:buFontTx/>
              <a:buAutoNum type="arabicPeriod"/>
              <a:tabLst>
                <a:tab pos="342900" algn="l"/>
              </a:tabLst>
            </a:pPr>
            <a:r>
              <a:rPr lang="en-AU" sz="2000" b="1" dirty="0">
                <a:latin typeface="Calibri" pitchFamily="34" charset="0"/>
                <a:ea typeface="Calibri" pitchFamily="34" charset="0"/>
                <a:cs typeface="Times New Roman" pitchFamily="18" charset="0"/>
              </a:rPr>
              <a:t>Emissions into the atmosphere</a:t>
            </a:r>
            <a:endParaRPr lang="en-AU" sz="2000" dirty="0">
              <a:ea typeface="Calibri" pitchFamily="34" charset="0"/>
              <a:cs typeface="Times New Roman" pitchFamily="18" charset="0"/>
            </a:endParaRPr>
          </a:p>
        </p:txBody>
      </p:sp>
      <p:sp>
        <p:nvSpPr>
          <p:cNvPr id="9" name="Rectangle 5"/>
          <p:cNvSpPr>
            <a:spLocks noChangeArrowheads="1"/>
          </p:cNvSpPr>
          <p:nvPr/>
        </p:nvSpPr>
        <p:spPr bwMode="auto">
          <a:xfrm>
            <a:off x="331787" y="3962400"/>
            <a:ext cx="8583613" cy="400110"/>
          </a:xfrm>
          <a:prstGeom prst="rect">
            <a:avLst/>
          </a:prstGeom>
          <a:noFill/>
          <a:ln w="9525">
            <a:noFill/>
            <a:miter lim="800000"/>
            <a:headEnd/>
            <a:tailEnd/>
          </a:ln>
        </p:spPr>
        <p:txBody>
          <a:bodyPr>
            <a:spAutoFit/>
          </a:bodyPr>
          <a:lstStyle/>
          <a:p>
            <a:pPr algn="just"/>
            <a:r>
              <a:rPr lang="en-AU" sz="2000" b="1" i="1" dirty="0"/>
              <a:t>Sulphur dioxide</a:t>
            </a:r>
            <a:r>
              <a:rPr lang="en-AU" sz="2000" dirty="0"/>
              <a:t> is produced by combustion of the sulphur contained in coal. </a:t>
            </a:r>
            <a:endParaRPr lang="en-US" sz="2000" dirty="0"/>
          </a:p>
        </p:txBody>
      </p:sp>
      <p:sp>
        <p:nvSpPr>
          <p:cNvPr id="10" name="Rectangle 3"/>
          <p:cNvSpPr>
            <a:spLocks noChangeArrowheads="1"/>
          </p:cNvSpPr>
          <p:nvPr/>
        </p:nvSpPr>
        <p:spPr bwMode="ltGray">
          <a:xfrm>
            <a:off x="304800" y="4419600"/>
            <a:ext cx="8204200" cy="1938337"/>
          </a:xfrm>
          <a:prstGeom prst="rect">
            <a:avLst/>
          </a:prstGeom>
          <a:noFill/>
          <a:ln w="9525">
            <a:noFill/>
            <a:miter lim="800000"/>
            <a:headEnd/>
            <a:tailEnd/>
          </a:ln>
        </p:spPr>
        <p:txBody>
          <a:bodyPr anchor="ctr">
            <a:spAutoFit/>
          </a:bodyPr>
          <a:lstStyle/>
          <a:p>
            <a:pPr algn="just" eaLnBrk="0" hangingPunct="0"/>
            <a:r>
              <a:rPr lang="en-AU" sz="2000" b="1" i="1" dirty="0">
                <a:latin typeface="Calibri" pitchFamily="34" charset="0"/>
                <a:ea typeface="Calibri" pitchFamily="34" charset="0"/>
                <a:cs typeface="Times New Roman" pitchFamily="18" charset="0"/>
              </a:rPr>
              <a:t>Reduction Method: </a:t>
            </a:r>
          </a:p>
          <a:p>
            <a:pPr algn="just" eaLnBrk="0" hangingPunct="0">
              <a:buFontTx/>
              <a:buChar char="-"/>
            </a:pPr>
            <a:r>
              <a:rPr lang="en-AU" sz="2000" dirty="0">
                <a:ea typeface="Calibri" pitchFamily="34" charset="0"/>
                <a:cs typeface="Times New Roman" pitchFamily="18" charset="0"/>
              </a:rPr>
              <a:t>remove all or part of the sulphur in the fuel by pre-combustion treatment, which can take the form of either coal cleaning or oil or natural gas 'sweetening‘</a:t>
            </a:r>
          </a:p>
          <a:p>
            <a:pPr algn="just" eaLnBrk="0" hangingPunct="0">
              <a:buFontTx/>
              <a:buChar char="-"/>
            </a:pPr>
            <a:r>
              <a:rPr lang="en-AU" sz="2000" dirty="0">
                <a:latin typeface="Calibri" pitchFamily="34" charset="0"/>
                <a:ea typeface="Calibri" pitchFamily="34" charset="0"/>
                <a:cs typeface="Times New Roman" pitchFamily="18" charset="0"/>
              </a:rPr>
              <a:t>flue gas desulphurization (FGD) systems (scrubbers), which can remove up to 95% of the inlet SO</a:t>
            </a:r>
            <a:r>
              <a:rPr lang="en-AU" sz="2000" baseline="-30000" dirty="0">
                <a:latin typeface="Calibri" pitchFamily="34" charset="0"/>
                <a:ea typeface="Calibri" pitchFamily="34" charset="0"/>
                <a:cs typeface="Times New Roman" pitchFamily="18" charset="0"/>
              </a:rPr>
              <a:t>2</a:t>
            </a:r>
            <a:r>
              <a:rPr lang="en-AU" sz="2000" dirty="0">
                <a:latin typeface="Calibri" pitchFamily="34" charset="0"/>
                <a:ea typeface="Calibri" pitchFamily="34" charset="0"/>
                <a:cs typeface="Times New Roman" pitchFamily="18" charset="0"/>
              </a:rPr>
              <a:t> from a flue gas.</a:t>
            </a:r>
            <a:endParaRPr lang="en-AU" sz="2000"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flipV="1">
            <a:off x="304800" y="762000"/>
            <a:ext cx="8686800" cy="76200"/>
          </a:xfrm>
          <a:prstGeom prst="line">
            <a:avLst/>
          </a:prstGeom>
        </p:spPr>
        <p:style>
          <a:lnRef idx="3">
            <a:schemeClr val="accent1"/>
          </a:lnRef>
          <a:fillRef idx="0">
            <a:schemeClr val="accent1"/>
          </a:fillRef>
          <a:effectRef idx="2">
            <a:schemeClr val="accent1"/>
          </a:effectRef>
          <a:fontRef idx="minor">
            <a:schemeClr val="tx1"/>
          </a:fontRef>
        </p:style>
      </p:cxnSp>
      <p:sp>
        <p:nvSpPr>
          <p:cNvPr id="6" name="Rectangle 3"/>
          <p:cNvSpPr>
            <a:spLocks noChangeArrowheads="1"/>
          </p:cNvSpPr>
          <p:nvPr/>
        </p:nvSpPr>
        <p:spPr bwMode="auto">
          <a:xfrm>
            <a:off x="344488" y="1143000"/>
            <a:ext cx="8418512" cy="1014413"/>
          </a:xfrm>
          <a:prstGeom prst="rect">
            <a:avLst/>
          </a:prstGeom>
          <a:noFill/>
          <a:ln w="9525">
            <a:noFill/>
            <a:miter lim="800000"/>
            <a:headEnd/>
            <a:tailEnd/>
          </a:ln>
        </p:spPr>
        <p:txBody>
          <a:bodyPr>
            <a:spAutoFit/>
          </a:bodyPr>
          <a:lstStyle/>
          <a:p>
            <a:pPr algn="just"/>
            <a:r>
              <a:rPr lang="en-AU" sz="2000" b="1" i="1" dirty="0"/>
              <a:t>Particulates</a:t>
            </a:r>
            <a:r>
              <a:rPr lang="en-AU" sz="2000" dirty="0"/>
              <a:t> come from ash in the fuel being burned. They have been linked to a variety of lung diseases, soiling of buildings and clothing, and crop damage. </a:t>
            </a:r>
          </a:p>
          <a:p>
            <a:pPr algn="just"/>
            <a:endParaRPr lang="en-US" sz="2000" dirty="0"/>
          </a:p>
        </p:txBody>
      </p:sp>
      <p:sp>
        <p:nvSpPr>
          <p:cNvPr id="7" name="Rectangle 4"/>
          <p:cNvSpPr>
            <a:spLocks noChangeArrowheads="1"/>
          </p:cNvSpPr>
          <p:nvPr/>
        </p:nvSpPr>
        <p:spPr bwMode="auto">
          <a:xfrm>
            <a:off x="282575" y="1908175"/>
            <a:ext cx="8380413" cy="708025"/>
          </a:xfrm>
          <a:prstGeom prst="rect">
            <a:avLst/>
          </a:prstGeom>
          <a:noFill/>
          <a:ln w="9525">
            <a:noFill/>
            <a:miter lim="800000"/>
            <a:headEnd/>
            <a:tailEnd/>
          </a:ln>
        </p:spPr>
        <p:txBody>
          <a:bodyPr>
            <a:spAutoFit/>
          </a:bodyPr>
          <a:lstStyle/>
          <a:p>
            <a:pPr algn="just"/>
            <a:r>
              <a:rPr lang="en-AU" sz="2000" dirty="0"/>
              <a:t>- several techniques for removing particulates from gas streams, e.g. cyclones, electrostatic precipitators, and fabric filters.</a:t>
            </a:r>
            <a:endParaRPr lang="en-US" sz="2000" dirty="0"/>
          </a:p>
        </p:txBody>
      </p:sp>
      <p:sp>
        <p:nvSpPr>
          <p:cNvPr id="8" name="Rectangle 1"/>
          <p:cNvSpPr>
            <a:spLocks noChangeArrowheads="1"/>
          </p:cNvSpPr>
          <p:nvPr/>
        </p:nvSpPr>
        <p:spPr bwMode="ltGray">
          <a:xfrm>
            <a:off x="331788" y="2654300"/>
            <a:ext cx="8393112" cy="1016000"/>
          </a:xfrm>
          <a:prstGeom prst="rect">
            <a:avLst/>
          </a:prstGeom>
          <a:noFill/>
          <a:ln w="9525">
            <a:noFill/>
            <a:miter lim="800000"/>
            <a:headEnd/>
            <a:tailEnd/>
          </a:ln>
        </p:spPr>
        <p:txBody>
          <a:bodyPr anchor="ctr">
            <a:spAutoFit/>
          </a:bodyPr>
          <a:lstStyle/>
          <a:p>
            <a:pPr algn="just" eaLnBrk="0" hangingPunct="0"/>
            <a:r>
              <a:rPr lang="en-AU" sz="2000" b="1" i="1">
                <a:latin typeface="Calibri" pitchFamily="34" charset="0"/>
                <a:ea typeface="Calibri" pitchFamily="34" charset="0"/>
                <a:cs typeface="Times New Roman" pitchFamily="18" charset="0"/>
              </a:rPr>
              <a:t>Nitrogen oxides</a:t>
            </a:r>
            <a:r>
              <a:rPr lang="en-AU" sz="2000">
                <a:latin typeface="Calibri" pitchFamily="34" charset="0"/>
                <a:ea typeface="Calibri" pitchFamily="34" charset="0"/>
                <a:cs typeface="Times New Roman" pitchFamily="18" charset="0"/>
              </a:rPr>
              <a:t> are produced as a result of fuel combustion. They have been linked to smog (by combination with hydrocarbons) and, to a smaller extent, acid deposition. </a:t>
            </a:r>
            <a:endParaRPr lang="en-AU" sz="2000">
              <a:ea typeface="Calibri" pitchFamily="34" charset="0"/>
              <a:cs typeface="Times New Roman" pitchFamily="18" charset="0"/>
            </a:endParaRPr>
          </a:p>
        </p:txBody>
      </p:sp>
      <p:sp>
        <p:nvSpPr>
          <p:cNvPr id="9" name="Rectangle 6"/>
          <p:cNvSpPr>
            <a:spLocks noChangeArrowheads="1"/>
          </p:cNvSpPr>
          <p:nvPr/>
        </p:nvSpPr>
        <p:spPr bwMode="auto">
          <a:xfrm>
            <a:off x="231775" y="3630613"/>
            <a:ext cx="8431213" cy="1323975"/>
          </a:xfrm>
          <a:prstGeom prst="rect">
            <a:avLst/>
          </a:prstGeom>
          <a:noFill/>
          <a:ln w="9525">
            <a:noFill/>
            <a:miter lim="800000"/>
            <a:headEnd/>
            <a:tailEnd/>
          </a:ln>
        </p:spPr>
        <p:txBody>
          <a:bodyPr>
            <a:spAutoFit/>
          </a:bodyPr>
          <a:lstStyle/>
          <a:p>
            <a:pPr algn="just"/>
            <a:r>
              <a:rPr lang="en-AU" sz="2000"/>
              <a:t>- Nitrogen oxide emissions are most effectively reduced during the fuel combustion process. For gas- or oil-fired turbines, injection of water vapour (which basically lowers the flame temperature) is an effective means of reducing these emissions. </a:t>
            </a:r>
            <a:endParaRPr lang="en-US" sz="2000"/>
          </a:p>
        </p:txBody>
      </p:sp>
      <p:sp>
        <p:nvSpPr>
          <p:cNvPr id="10" name="Rectangle 2"/>
          <p:cNvSpPr>
            <a:spLocks noChangeArrowheads="1"/>
          </p:cNvSpPr>
          <p:nvPr/>
        </p:nvSpPr>
        <p:spPr bwMode="ltGray">
          <a:xfrm>
            <a:off x="-268287" y="5059363"/>
            <a:ext cx="3270250" cy="400050"/>
          </a:xfrm>
          <a:prstGeom prst="rect">
            <a:avLst/>
          </a:prstGeom>
          <a:noFill/>
          <a:ln w="9525">
            <a:noFill/>
            <a:miter lim="800000"/>
            <a:headEnd/>
            <a:tailEnd/>
          </a:ln>
        </p:spPr>
        <p:txBody>
          <a:bodyPr wrap="none" anchor="ctr">
            <a:spAutoFit/>
          </a:bodyPr>
          <a:lstStyle/>
          <a:p>
            <a:pPr lvl="2" eaLnBrk="0" hangingPunct="0">
              <a:tabLst>
                <a:tab pos="342900" algn="l"/>
              </a:tabLst>
            </a:pPr>
            <a:r>
              <a:rPr lang="en-AU" sz="2000" b="1">
                <a:latin typeface="Calibri" pitchFamily="34" charset="0"/>
                <a:ea typeface="Calibri" pitchFamily="34" charset="0"/>
                <a:cs typeface="Times New Roman" pitchFamily="18" charset="0"/>
              </a:rPr>
              <a:t>2. Thermal pollution</a:t>
            </a:r>
            <a:endParaRPr lang="en-AU" sz="2000">
              <a:ea typeface="Calibri" pitchFamily="34" charset="0"/>
              <a:cs typeface="Times New Roman" pitchFamily="18" charset="0"/>
            </a:endParaRPr>
          </a:p>
        </p:txBody>
      </p:sp>
      <p:sp>
        <p:nvSpPr>
          <p:cNvPr id="11" name="Rectangle 8"/>
          <p:cNvSpPr>
            <a:spLocks noChangeArrowheads="1"/>
          </p:cNvSpPr>
          <p:nvPr/>
        </p:nvSpPr>
        <p:spPr bwMode="auto">
          <a:xfrm>
            <a:off x="244475" y="5441950"/>
            <a:ext cx="8442325" cy="1016000"/>
          </a:xfrm>
          <a:prstGeom prst="rect">
            <a:avLst/>
          </a:prstGeom>
          <a:noFill/>
          <a:ln w="9525">
            <a:noFill/>
            <a:miter lim="800000"/>
            <a:headEnd/>
            <a:tailEnd/>
          </a:ln>
        </p:spPr>
        <p:txBody>
          <a:bodyPr>
            <a:spAutoFit/>
          </a:bodyPr>
          <a:lstStyle/>
          <a:p>
            <a:pPr algn="just"/>
            <a:r>
              <a:rPr lang="en-AU" sz="2000"/>
              <a:t>No process is completely efficient, and thermal emissions occur in thermal power plants (fossil or nuclear). The difference between the theoretical and actual amounts is the thermal emission from the power plant.</a:t>
            </a:r>
            <a:endParaRPr lang="en-US" sz="2000"/>
          </a:p>
        </p:txBody>
      </p:sp>
      <p:sp>
        <p:nvSpPr>
          <p:cNvPr id="12" name="Rectangle 6"/>
          <p:cNvSpPr>
            <a:spLocks noChangeArrowheads="1"/>
          </p:cNvSpPr>
          <p:nvPr/>
        </p:nvSpPr>
        <p:spPr bwMode="auto">
          <a:xfrm>
            <a:off x="381000" y="381000"/>
            <a:ext cx="8153400" cy="400110"/>
          </a:xfrm>
          <a:prstGeom prst="rect">
            <a:avLst/>
          </a:prstGeom>
          <a:noFill/>
          <a:ln w="9525">
            <a:noFill/>
            <a:miter lim="800000"/>
            <a:headEnd/>
            <a:tailEnd/>
          </a:ln>
        </p:spPr>
        <p:txBody>
          <a:bodyPr wrap="square">
            <a:spAutoFit/>
          </a:bodyPr>
          <a:lstStyle/>
          <a:p>
            <a:r>
              <a:rPr lang="en-AU" sz="2000" b="1" dirty="0" smtClean="0"/>
              <a:t>ECEG-4251, </a:t>
            </a:r>
            <a:r>
              <a:rPr lang="en-AU" sz="2000" b="1" dirty="0" smtClean="0"/>
              <a:t>Generation Planning - </a:t>
            </a:r>
            <a:r>
              <a:rPr lang="en-AU" sz="2000" b="1" i="1" kern="0" dirty="0" smtClean="0">
                <a:solidFill>
                  <a:srgbClr val="FF0000"/>
                </a:solidFill>
              </a:rPr>
              <a:t>Environmental and Social Impacts</a:t>
            </a:r>
            <a:r>
              <a:rPr lang="en-AU" sz="2000" b="1" i="1" dirty="0" smtClean="0">
                <a:solidFill>
                  <a:srgbClr val="FF0000"/>
                </a:solidFill>
              </a:rPr>
              <a:t> </a:t>
            </a:r>
            <a:endParaRPr lang="en-US" sz="2000" b="1" i="1" dirty="0">
              <a:solidFill>
                <a:srgbClr val="FF0000"/>
              </a:solidFill>
              <a:latin typeface="Kokila" pitchFamily="34" charset="0"/>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flipV="1">
            <a:off x="304800" y="762000"/>
            <a:ext cx="8686800" cy="76200"/>
          </a:xfrm>
          <a:prstGeom prst="line">
            <a:avLst/>
          </a:prstGeom>
        </p:spPr>
        <p:style>
          <a:lnRef idx="3">
            <a:schemeClr val="accent1"/>
          </a:lnRef>
          <a:fillRef idx="0">
            <a:schemeClr val="accent1"/>
          </a:fillRef>
          <a:effectRef idx="2">
            <a:schemeClr val="accent1"/>
          </a:effectRef>
          <a:fontRef idx="minor">
            <a:schemeClr val="tx1"/>
          </a:fontRef>
        </p:style>
      </p:cxnSp>
      <p:sp>
        <p:nvSpPr>
          <p:cNvPr id="6" name="Rectangle 1"/>
          <p:cNvSpPr>
            <a:spLocks noChangeArrowheads="1"/>
          </p:cNvSpPr>
          <p:nvPr/>
        </p:nvSpPr>
        <p:spPr bwMode="ltGray">
          <a:xfrm>
            <a:off x="296862" y="1066800"/>
            <a:ext cx="8618538" cy="5354637"/>
          </a:xfrm>
          <a:prstGeom prst="rect">
            <a:avLst/>
          </a:prstGeom>
          <a:noFill/>
          <a:ln w="9525">
            <a:noFill/>
            <a:miter lim="800000"/>
            <a:headEnd/>
            <a:tailEnd/>
          </a:ln>
        </p:spPr>
        <p:txBody>
          <a:bodyPr anchor="ctr">
            <a:spAutoFit/>
          </a:bodyPr>
          <a:lstStyle/>
          <a:p>
            <a:pPr algn="just" eaLnBrk="0" hangingPunct="0"/>
            <a:r>
              <a:rPr lang="en-AU" sz="1800" dirty="0">
                <a:latin typeface="Calibri" pitchFamily="34" charset="0"/>
                <a:ea typeface="Calibri" pitchFamily="34" charset="0"/>
                <a:cs typeface="Times New Roman" pitchFamily="18" charset="0"/>
              </a:rPr>
              <a:t>Like all resource development projects, </a:t>
            </a:r>
            <a:r>
              <a:rPr lang="en-AU" sz="1800" b="1" i="1" dirty="0">
                <a:latin typeface="Calibri" pitchFamily="34" charset="0"/>
                <a:ea typeface="Calibri" pitchFamily="34" charset="0"/>
                <a:cs typeface="Times New Roman" pitchFamily="18" charset="0"/>
              </a:rPr>
              <a:t>hydroelectric power development</a:t>
            </a:r>
            <a:r>
              <a:rPr lang="en-AU" sz="1800" dirty="0">
                <a:latin typeface="Calibri" pitchFamily="34" charset="0"/>
                <a:ea typeface="Calibri" pitchFamily="34" charset="0"/>
                <a:cs typeface="Times New Roman" pitchFamily="18" charset="0"/>
              </a:rPr>
              <a:t> has environmental consequences, in which context there are both positive and negative effects, including:</a:t>
            </a:r>
            <a:endParaRPr lang="en-US" sz="1800" dirty="0">
              <a:ea typeface="Calibri" pitchFamily="34" charset="0"/>
              <a:cs typeface="Times New Roman" pitchFamily="18" charset="0"/>
            </a:endParaRPr>
          </a:p>
          <a:p>
            <a:pPr algn="just" eaLnBrk="0" hangingPunct="0"/>
            <a:r>
              <a:rPr lang="en-AU" sz="1800" b="1" dirty="0">
                <a:latin typeface="Calibri" pitchFamily="34" charset="0"/>
                <a:ea typeface="Calibri" pitchFamily="34" charset="0"/>
                <a:cs typeface="Times New Roman" pitchFamily="18" charset="0"/>
              </a:rPr>
              <a:t>Positive </a:t>
            </a:r>
            <a:endParaRPr lang="en-US" sz="1800" dirty="0">
              <a:ea typeface="Calibri" pitchFamily="34" charset="0"/>
              <a:cs typeface="Times New Roman" pitchFamily="18" charset="0"/>
            </a:endParaRPr>
          </a:p>
          <a:p>
            <a:pPr marL="857250" lvl="1" indent="-400050" algn="just" eaLnBrk="0" hangingPunct="0">
              <a:buBlip>
                <a:blip r:embed="rId2"/>
              </a:buBlip>
            </a:pPr>
            <a:r>
              <a:rPr lang="en-AU" dirty="0">
                <a:latin typeface="Calibri" pitchFamily="34" charset="0"/>
                <a:cs typeface="Calibri" pitchFamily="34" charset="0"/>
              </a:rPr>
              <a:t>Swamp control;</a:t>
            </a:r>
            <a:endParaRPr lang="en-US" dirty="0">
              <a:latin typeface="Calibri" pitchFamily="34" charset="0"/>
              <a:cs typeface="Calibri" pitchFamily="34" charset="0"/>
            </a:endParaRPr>
          </a:p>
          <a:p>
            <a:pPr marL="857250" lvl="1" indent="-400050" algn="just" eaLnBrk="0" hangingPunct="0">
              <a:buBlip>
                <a:blip r:embed="rId2"/>
              </a:buBlip>
            </a:pPr>
            <a:r>
              <a:rPr lang="en-AU" dirty="0">
                <a:latin typeface="Calibri" pitchFamily="34" charset="0"/>
                <a:cs typeface="Calibri" pitchFamily="34" charset="0"/>
              </a:rPr>
              <a:t>Landscape management, e.g. creation of lakes of recreational value;</a:t>
            </a:r>
            <a:endParaRPr lang="en-US" dirty="0">
              <a:latin typeface="Calibri" pitchFamily="34" charset="0"/>
              <a:cs typeface="Calibri" pitchFamily="34" charset="0"/>
            </a:endParaRPr>
          </a:p>
          <a:p>
            <a:pPr marL="857250" lvl="1" indent="-400050" algn="just" eaLnBrk="0" hangingPunct="0">
              <a:buBlip>
                <a:blip r:embed="rId2"/>
              </a:buBlip>
            </a:pPr>
            <a:r>
              <a:rPr lang="en-AU" dirty="0">
                <a:latin typeface="Calibri" pitchFamily="34" charset="0"/>
                <a:cs typeface="Calibri" pitchFamily="34" charset="0"/>
              </a:rPr>
              <a:t>Flood control.</a:t>
            </a:r>
            <a:endParaRPr lang="en-US" dirty="0">
              <a:latin typeface="Calibri" pitchFamily="34" charset="0"/>
              <a:cs typeface="Calibri" pitchFamily="34" charset="0"/>
            </a:endParaRPr>
          </a:p>
          <a:p>
            <a:pPr algn="just" eaLnBrk="0" hangingPunct="0"/>
            <a:r>
              <a:rPr lang="en-AU" sz="1800" b="1" dirty="0">
                <a:latin typeface="Calibri" pitchFamily="34" charset="0"/>
                <a:cs typeface="Calibri" pitchFamily="34" charset="0"/>
              </a:rPr>
              <a:t>Negative</a:t>
            </a:r>
            <a:endParaRPr lang="en-US" sz="1800" dirty="0"/>
          </a:p>
          <a:p>
            <a:pPr marL="857250" lvl="1" indent="-400050" algn="just" eaLnBrk="0" hangingPunct="0">
              <a:buBlip>
                <a:blip r:embed="rId2"/>
              </a:buBlip>
            </a:pPr>
            <a:r>
              <a:rPr lang="en-AU" sz="1800" dirty="0">
                <a:latin typeface="Calibri" pitchFamily="34" charset="0"/>
                <a:cs typeface="Calibri" pitchFamily="34" charset="0"/>
              </a:rPr>
              <a:t>Consequences of initial reservoir impoundment, which can involve loss of productive agricultural lands in the reservoir area;</a:t>
            </a:r>
            <a:endParaRPr lang="en-US" sz="1800" dirty="0"/>
          </a:p>
          <a:p>
            <a:pPr marL="857250" lvl="1" indent="-400050" algn="just" eaLnBrk="0" hangingPunct="0">
              <a:buBlip>
                <a:blip r:embed="rId2"/>
              </a:buBlip>
            </a:pPr>
            <a:r>
              <a:rPr lang="en-AU" sz="1800" dirty="0">
                <a:latin typeface="Calibri" pitchFamily="34" charset="0"/>
                <a:cs typeface="Calibri" pitchFamily="34" charset="0"/>
              </a:rPr>
              <a:t>Disruption of existing aquatic and terrestrial ecosystems;</a:t>
            </a:r>
            <a:endParaRPr lang="en-US" sz="1800" dirty="0"/>
          </a:p>
          <a:p>
            <a:pPr marL="857250" lvl="1" indent="-400050" algn="just" eaLnBrk="0" hangingPunct="0">
              <a:buBlip>
                <a:blip r:embed="rId2"/>
              </a:buBlip>
            </a:pPr>
            <a:r>
              <a:rPr lang="en-AU" sz="1800" dirty="0">
                <a:latin typeface="Calibri" pitchFamily="34" charset="0"/>
                <a:cs typeface="Calibri" pitchFamily="34" charset="0"/>
              </a:rPr>
              <a:t>Loss of woods and scenic stretches on the river;</a:t>
            </a:r>
            <a:endParaRPr lang="en-US" sz="1800" dirty="0"/>
          </a:p>
          <a:p>
            <a:pPr marL="857250" lvl="1" indent="-400050" algn="just" eaLnBrk="0" hangingPunct="0">
              <a:buBlip>
                <a:blip r:embed="rId2"/>
              </a:buBlip>
            </a:pPr>
            <a:r>
              <a:rPr lang="en-AU" sz="1800" dirty="0">
                <a:latin typeface="Calibri" pitchFamily="34" charset="0"/>
                <a:cs typeface="Calibri" pitchFamily="34" charset="0"/>
              </a:rPr>
              <a:t>Changes in water quality due to thermal stratification and oxygen depletion in the reservoir;</a:t>
            </a:r>
            <a:endParaRPr lang="en-US" sz="1800" dirty="0"/>
          </a:p>
          <a:p>
            <a:pPr marL="857250" lvl="1" indent="-400050" algn="just" eaLnBrk="0" hangingPunct="0">
              <a:buBlip>
                <a:blip r:embed="rId2"/>
              </a:buBlip>
            </a:pPr>
            <a:r>
              <a:rPr lang="en-AU" sz="1800" dirty="0">
                <a:latin typeface="Calibri" pitchFamily="34" charset="0"/>
                <a:cs typeface="Calibri" pitchFamily="34" charset="0"/>
              </a:rPr>
              <a:t>Changes in scour and sedimentation patterns within and downstream of the reservoir and/or other perceived environmental dangers to human values and natural biological systems;</a:t>
            </a:r>
            <a:endParaRPr lang="en-US" sz="1800" dirty="0"/>
          </a:p>
          <a:p>
            <a:pPr marL="857250" lvl="1" indent="-400050" algn="just" eaLnBrk="0" hangingPunct="0">
              <a:buBlip>
                <a:blip r:embed="rId2"/>
              </a:buBlip>
            </a:pPr>
            <a:r>
              <a:rPr lang="en-AU" sz="1800" dirty="0">
                <a:latin typeface="Calibri" pitchFamily="34" charset="0"/>
                <a:cs typeface="Calibri" pitchFamily="34" charset="0"/>
              </a:rPr>
              <a:t>Additional environmental impacts of long transmission lines, when required, from the project site to the area where the power is used.</a:t>
            </a:r>
            <a:endParaRPr lang="en-AU" sz="1800" dirty="0"/>
          </a:p>
        </p:txBody>
      </p:sp>
      <p:sp>
        <p:nvSpPr>
          <p:cNvPr id="7" name="Rectangle 6"/>
          <p:cNvSpPr>
            <a:spLocks noChangeArrowheads="1"/>
          </p:cNvSpPr>
          <p:nvPr/>
        </p:nvSpPr>
        <p:spPr bwMode="auto">
          <a:xfrm>
            <a:off x="381000" y="381000"/>
            <a:ext cx="8153400" cy="400110"/>
          </a:xfrm>
          <a:prstGeom prst="rect">
            <a:avLst/>
          </a:prstGeom>
          <a:noFill/>
          <a:ln w="9525">
            <a:noFill/>
            <a:miter lim="800000"/>
            <a:headEnd/>
            <a:tailEnd/>
          </a:ln>
        </p:spPr>
        <p:txBody>
          <a:bodyPr wrap="square">
            <a:spAutoFit/>
          </a:bodyPr>
          <a:lstStyle/>
          <a:p>
            <a:r>
              <a:rPr lang="en-AU" sz="2000" b="1" dirty="0" smtClean="0"/>
              <a:t>ECEG-4251, </a:t>
            </a:r>
            <a:r>
              <a:rPr lang="en-AU" sz="2000" b="1" dirty="0" smtClean="0"/>
              <a:t>Generation Planning - </a:t>
            </a:r>
            <a:r>
              <a:rPr lang="en-AU" sz="2000" b="1" i="1" kern="0" dirty="0" smtClean="0">
                <a:solidFill>
                  <a:srgbClr val="FF0000"/>
                </a:solidFill>
              </a:rPr>
              <a:t>Environmental and Social Impacts</a:t>
            </a:r>
            <a:r>
              <a:rPr lang="en-AU" sz="2000" b="1" i="1" dirty="0" smtClean="0">
                <a:solidFill>
                  <a:srgbClr val="FF0000"/>
                </a:solidFill>
              </a:rPr>
              <a:t> </a:t>
            </a:r>
            <a:endParaRPr lang="en-US" sz="2000" b="1" i="1" dirty="0">
              <a:solidFill>
                <a:srgbClr val="FF0000"/>
              </a:solidFill>
              <a:latin typeface="Kokila" pitchFamily="34" charset="0"/>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170340123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Slide Number Placeholder 4"/>
          <p:cNvSpPr>
            <a:spLocks noGrp="1"/>
          </p:cNvSpPr>
          <p:nvPr>
            <p:ph type="sldNum" sz="quarter" idx="4294967295"/>
          </p:nvPr>
        </p:nvSpPr>
        <p:spPr bwMode="auto">
          <a:xfrm>
            <a:off x="8648700" y="6353175"/>
            <a:ext cx="704850" cy="304800"/>
          </a:xfrm>
          <a:prstGeom prst="rect">
            <a:avLst/>
          </a:prstGeom>
          <a:noFill/>
          <a:ln>
            <a:miter lim="800000"/>
            <a:headEnd/>
            <a:tailEnd/>
          </a:ln>
        </p:spPr>
        <p:txBody>
          <a:bodyPr/>
          <a:lstStyle/>
          <a:p>
            <a:fld id="{BEF508E6-FA98-45CE-B40C-0F225A2AAD23}" type="slidenum">
              <a:rPr lang="en-US">
                <a:solidFill>
                  <a:schemeClr val="bg2"/>
                </a:solidFill>
              </a:rPr>
              <a:pPr/>
              <a:t>59</a:t>
            </a:fld>
            <a:endParaRPr lang="en-US">
              <a:solidFill>
                <a:schemeClr val="bg2"/>
              </a:solidFill>
            </a:endParaRPr>
          </a:p>
        </p:txBody>
      </p:sp>
      <p:sp>
        <p:nvSpPr>
          <p:cNvPr id="22530" name="Rectangle 2"/>
          <p:cNvSpPr>
            <a:spLocks noGrp="1" noChangeArrowheads="1"/>
          </p:cNvSpPr>
          <p:nvPr>
            <p:ph type="title"/>
          </p:nvPr>
        </p:nvSpPr>
        <p:spPr>
          <a:xfrm>
            <a:off x="2743200" y="590550"/>
            <a:ext cx="3575538" cy="446088"/>
          </a:xfrm>
        </p:spPr>
        <p:txBody>
          <a:bodyPr lIns="38100" tIns="38100" rIns="38100" bIns="38100" anchor="t" anchorCtr="1"/>
          <a:lstStyle/>
          <a:p>
            <a:pPr>
              <a:defRPr/>
            </a:pPr>
            <a:r>
              <a:rPr lang="en-GB" sz="2400" dirty="0"/>
              <a:t>Any Question ?</a:t>
            </a:r>
          </a:p>
        </p:txBody>
      </p:sp>
      <p:graphicFrame>
        <p:nvGraphicFramePr>
          <p:cNvPr id="2050" name="Object 2"/>
          <p:cNvGraphicFramePr>
            <a:graphicFrameLocks/>
          </p:cNvGraphicFramePr>
          <p:nvPr/>
        </p:nvGraphicFramePr>
        <p:xfrm>
          <a:off x="3679581" y="1581150"/>
          <a:ext cx="1680796" cy="4527550"/>
        </p:xfrm>
        <a:graphic>
          <a:graphicData uri="http://schemas.openxmlformats.org/presentationml/2006/ole">
            <mc:AlternateContent xmlns:mc="http://schemas.openxmlformats.org/markup-compatibility/2006">
              <mc:Choice xmlns:v="urn:schemas-microsoft-com:vml" Requires="v">
                <p:oleObj spid="_x0000_s3091" name="Clip" r:id="rId4" imgW="1680840" imgH="4527360" progId="">
                  <p:embed/>
                </p:oleObj>
              </mc:Choice>
              <mc:Fallback>
                <p:oleObj name="Clip" r:id="rId4" imgW="1680840" imgH="4527360" progId="">
                  <p:embed/>
                  <p:pic>
                    <p:nvPicPr>
                      <p:cNvPr id="0" name="Objec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79581" y="1581150"/>
                        <a:ext cx="1680796" cy="4527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54" name="Rectangle 4"/>
          <p:cNvSpPr>
            <a:spLocks noChangeArrowheads="1"/>
          </p:cNvSpPr>
          <p:nvPr/>
        </p:nvSpPr>
        <p:spPr bwMode="auto">
          <a:xfrm>
            <a:off x="712177" y="1233488"/>
            <a:ext cx="708527" cy="1447192"/>
          </a:xfrm>
          <a:prstGeom prst="rect">
            <a:avLst/>
          </a:prstGeom>
          <a:noFill/>
          <a:ln w="9525">
            <a:noFill/>
            <a:miter lim="800000"/>
            <a:headEnd/>
            <a:tailEnd/>
          </a:ln>
        </p:spPr>
        <p:txBody>
          <a:bodyPr wrap="none" lIns="92075" tIns="46038" rIns="92075" bIns="46038">
            <a:spAutoFit/>
          </a:bodyPr>
          <a:lstStyle/>
          <a:p>
            <a:pPr marL="285750" indent="-285750" defTabSz="762000"/>
            <a:r>
              <a:rPr lang="en-GB" sz="8800" b="1">
                <a:solidFill>
                  <a:srgbClr val="E3BEFF"/>
                </a:solidFill>
              </a:rPr>
              <a:t>?</a:t>
            </a:r>
          </a:p>
        </p:txBody>
      </p:sp>
      <p:sp>
        <p:nvSpPr>
          <p:cNvPr id="2055" name="Rectangle 5"/>
          <p:cNvSpPr>
            <a:spLocks noChangeArrowheads="1"/>
          </p:cNvSpPr>
          <p:nvPr/>
        </p:nvSpPr>
        <p:spPr bwMode="auto">
          <a:xfrm>
            <a:off x="1485900" y="2452688"/>
            <a:ext cx="708527" cy="1447192"/>
          </a:xfrm>
          <a:prstGeom prst="rect">
            <a:avLst/>
          </a:prstGeom>
          <a:noFill/>
          <a:ln w="9525">
            <a:noFill/>
            <a:miter lim="800000"/>
            <a:headEnd/>
            <a:tailEnd/>
          </a:ln>
        </p:spPr>
        <p:txBody>
          <a:bodyPr wrap="none" lIns="92075" tIns="46038" rIns="92075" bIns="46038">
            <a:spAutoFit/>
          </a:bodyPr>
          <a:lstStyle/>
          <a:p>
            <a:pPr marL="285750" indent="-285750" defTabSz="762000"/>
            <a:r>
              <a:rPr lang="en-GB" sz="8800" b="1">
                <a:solidFill>
                  <a:srgbClr val="8CF4EA"/>
                </a:solidFill>
              </a:rPr>
              <a:t>?</a:t>
            </a:r>
          </a:p>
        </p:txBody>
      </p:sp>
      <p:sp>
        <p:nvSpPr>
          <p:cNvPr id="2056" name="Rectangle 6"/>
          <p:cNvSpPr>
            <a:spLocks noChangeArrowheads="1"/>
          </p:cNvSpPr>
          <p:nvPr/>
        </p:nvSpPr>
        <p:spPr bwMode="auto">
          <a:xfrm>
            <a:off x="5424854" y="1614488"/>
            <a:ext cx="708527" cy="1447192"/>
          </a:xfrm>
          <a:prstGeom prst="rect">
            <a:avLst/>
          </a:prstGeom>
          <a:noFill/>
          <a:ln w="9525">
            <a:noFill/>
            <a:miter lim="800000"/>
            <a:headEnd/>
            <a:tailEnd/>
          </a:ln>
        </p:spPr>
        <p:txBody>
          <a:bodyPr wrap="none" lIns="92075" tIns="46038" rIns="92075" bIns="46038">
            <a:spAutoFit/>
          </a:bodyPr>
          <a:lstStyle/>
          <a:p>
            <a:pPr marL="285750" indent="-285750" defTabSz="762000"/>
            <a:r>
              <a:rPr lang="en-GB" sz="8800" b="1">
                <a:solidFill>
                  <a:schemeClr val="folHlink"/>
                </a:solidFill>
              </a:rPr>
              <a:t>?</a:t>
            </a:r>
          </a:p>
        </p:txBody>
      </p:sp>
      <p:sp>
        <p:nvSpPr>
          <p:cNvPr id="2057" name="Rectangle 7"/>
          <p:cNvSpPr>
            <a:spLocks noChangeArrowheads="1"/>
          </p:cNvSpPr>
          <p:nvPr/>
        </p:nvSpPr>
        <p:spPr bwMode="auto">
          <a:xfrm>
            <a:off x="6550269" y="14288"/>
            <a:ext cx="708527" cy="1447192"/>
          </a:xfrm>
          <a:prstGeom prst="rect">
            <a:avLst/>
          </a:prstGeom>
          <a:noFill/>
          <a:ln w="9525">
            <a:noFill/>
            <a:miter lim="800000"/>
            <a:headEnd/>
            <a:tailEnd/>
          </a:ln>
        </p:spPr>
        <p:txBody>
          <a:bodyPr wrap="none" lIns="92075" tIns="46038" rIns="92075" bIns="46038">
            <a:spAutoFit/>
          </a:bodyPr>
          <a:lstStyle/>
          <a:p>
            <a:pPr marL="285750" indent="-285750" defTabSz="762000"/>
            <a:r>
              <a:rPr lang="en-GB" sz="8800" b="1" dirty="0">
                <a:solidFill>
                  <a:schemeClr val="accent2"/>
                </a:solidFill>
              </a:rPr>
              <a:t>?</a:t>
            </a:r>
          </a:p>
        </p:txBody>
      </p:sp>
      <p:sp>
        <p:nvSpPr>
          <p:cNvPr id="2058" name="Rectangle 8"/>
          <p:cNvSpPr>
            <a:spLocks noChangeArrowheads="1"/>
          </p:cNvSpPr>
          <p:nvPr/>
        </p:nvSpPr>
        <p:spPr bwMode="auto">
          <a:xfrm>
            <a:off x="6972300" y="2605088"/>
            <a:ext cx="708527" cy="1447192"/>
          </a:xfrm>
          <a:prstGeom prst="rect">
            <a:avLst/>
          </a:prstGeom>
          <a:noFill/>
          <a:ln w="9525">
            <a:noFill/>
            <a:miter lim="800000"/>
            <a:headEnd/>
            <a:tailEnd/>
          </a:ln>
        </p:spPr>
        <p:txBody>
          <a:bodyPr wrap="none" lIns="92075" tIns="46038" rIns="92075" bIns="46038">
            <a:spAutoFit/>
          </a:bodyPr>
          <a:lstStyle/>
          <a:p>
            <a:pPr marL="285750" indent="-285750" defTabSz="762000"/>
            <a:r>
              <a:rPr lang="en-GB" sz="8800" b="1" dirty="0">
                <a:solidFill>
                  <a:srgbClr val="FF9966"/>
                </a:solidFill>
              </a:rPr>
              <a:t>?</a:t>
            </a:r>
          </a:p>
        </p:txBody>
      </p:sp>
      <p:sp>
        <p:nvSpPr>
          <p:cNvPr id="2059" name="Rectangle 9"/>
          <p:cNvSpPr>
            <a:spLocks noChangeArrowheads="1"/>
          </p:cNvSpPr>
          <p:nvPr/>
        </p:nvSpPr>
        <p:spPr bwMode="auto">
          <a:xfrm>
            <a:off x="2743200" y="1614488"/>
            <a:ext cx="764931" cy="1433512"/>
          </a:xfrm>
          <a:prstGeom prst="rect">
            <a:avLst/>
          </a:prstGeom>
          <a:noFill/>
          <a:ln w="9525">
            <a:noFill/>
            <a:miter lim="800000"/>
            <a:headEnd/>
            <a:tailEnd/>
          </a:ln>
        </p:spPr>
        <p:txBody>
          <a:bodyPr lIns="92075" tIns="46038" rIns="92075" bIns="46038">
            <a:spAutoFit/>
          </a:bodyPr>
          <a:lstStyle/>
          <a:p>
            <a:pPr marL="285750" indent="-285750" defTabSz="762000"/>
            <a:r>
              <a:rPr lang="en-GB" sz="8800" b="1" dirty="0">
                <a:solidFill>
                  <a:schemeClr val="tx2"/>
                </a:solidFill>
              </a:rPr>
              <a:t>?</a:t>
            </a:r>
          </a:p>
        </p:txBody>
      </p:sp>
      <p:sp>
        <p:nvSpPr>
          <p:cNvPr id="2060" name="Rectangle 10"/>
          <p:cNvSpPr>
            <a:spLocks noChangeArrowheads="1"/>
          </p:cNvSpPr>
          <p:nvPr/>
        </p:nvSpPr>
        <p:spPr bwMode="auto">
          <a:xfrm>
            <a:off x="852854" y="4281488"/>
            <a:ext cx="708527" cy="1447192"/>
          </a:xfrm>
          <a:prstGeom prst="rect">
            <a:avLst/>
          </a:prstGeom>
          <a:noFill/>
          <a:ln w="9525">
            <a:noFill/>
            <a:miter lim="800000"/>
            <a:headEnd/>
            <a:tailEnd/>
          </a:ln>
        </p:spPr>
        <p:txBody>
          <a:bodyPr wrap="none" lIns="92075" tIns="46038" rIns="92075" bIns="46038">
            <a:spAutoFit/>
          </a:bodyPr>
          <a:lstStyle/>
          <a:p>
            <a:pPr marL="285750" indent="-285750" defTabSz="762000"/>
            <a:r>
              <a:rPr lang="en-GB" sz="8800" b="1">
                <a:solidFill>
                  <a:srgbClr val="66FF9B"/>
                </a:solidFill>
              </a:rPr>
              <a:t>?</a:t>
            </a:r>
          </a:p>
        </p:txBody>
      </p:sp>
      <p:sp>
        <p:nvSpPr>
          <p:cNvPr id="2061" name="Rectangle 11"/>
          <p:cNvSpPr>
            <a:spLocks noChangeArrowheads="1"/>
          </p:cNvSpPr>
          <p:nvPr/>
        </p:nvSpPr>
        <p:spPr bwMode="auto">
          <a:xfrm>
            <a:off x="5987562" y="4510088"/>
            <a:ext cx="708527" cy="1447192"/>
          </a:xfrm>
          <a:prstGeom prst="rect">
            <a:avLst/>
          </a:prstGeom>
          <a:noFill/>
          <a:ln w="9525">
            <a:noFill/>
            <a:miter lim="800000"/>
            <a:headEnd/>
            <a:tailEnd/>
          </a:ln>
        </p:spPr>
        <p:txBody>
          <a:bodyPr wrap="none" lIns="92075" tIns="46038" rIns="92075" bIns="46038">
            <a:spAutoFit/>
          </a:bodyPr>
          <a:lstStyle/>
          <a:p>
            <a:pPr marL="285750" indent="-285750" defTabSz="762000"/>
            <a:r>
              <a:rPr lang="en-GB" sz="8800" b="1" dirty="0">
                <a:solidFill>
                  <a:srgbClr val="FF99FF"/>
                </a:solidFill>
              </a:rPr>
              <a:t>?</a:t>
            </a:r>
          </a:p>
        </p:txBody>
      </p:sp>
      <p:sp>
        <p:nvSpPr>
          <p:cNvPr id="2062" name="Rectangle 12"/>
          <p:cNvSpPr>
            <a:spLocks noChangeArrowheads="1"/>
          </p:cNvSpPr>
          <p:nvPr/>
        </p:nvSpPr>
        <p:spPr bwMode="auto">
          <a:xfrm>
            <a:off x="1696915" y="90488"/>
            <a:ext cx="708527" cy="1447192"/>
          </a:xfrm>
          <a:prstGeom prst="rect">
            <a:avLst/>
          </a:prstGeom>
          <a:noFill/>
          <a:ln w="9525">
            <a:noFill/>
            <a:miter lim="800000"/>
            <a:headEnd/>
            <a:tailEnd/>
          </a:ln>
        </p:spPr>
        <p:txBody>
          <a:bodyPr wrap="none" lIns="92075" tIns="46038" rIns="92075" bIns="46038">
            <a:spAutoFit/>
          </a:bodyPr>
          <a:lstStyle/>
          <a:p>
            <a:pPr marL="285750" indent="-285750" defTabSz="762000"/>
            <a:r>
              <a:rPr lang="en-GB" sz="8800" b="1" dirty="0">
                <a:solidFill>
                  <a:srgbClr val="FDA4B5"/>
                </a:solidFill>
              </a:rPr>
              <a:t>?</a:t>
            </a:r>
          </a:p>
        </p:txBody>
      </p:sp>
      <p:sp>
        <p:nvSpPr>
          <p:cNvPr id="2063" name="Rectangle 13"/>
          <p:cNvSpPr>
            <a:spLocks noChangeArrowheads="1"/>
          </p:cNvSpPr>
          <p:nvPr/>
        </p:nvSpPr>
        <p:spPr bwMode="auto">
          <a:xfrm>
            <a:off x="2275743" y="4110038"/>
            <a:ext cx="708527" cy="1447192"/>
          </a:xfrm>
          <a:prstGeom prst="rect">
            <a:avLst/>
          </a:prstGeom>
          <a:noFill/>
          <a:ln w="9525">
            <a:noFill/>
            <a:miter lim="800000"/>
            <a:headEnd/>
            <a:tailEnd/>
          </a:ln>
        </p:spPr>
        <p:txBody>
          <a:bodyPr wrap="none" lIns="92075" tIns="46038" rIns="92075" bIns="46038">
            <a:spAutoFit/>
          </a:bodyPr>
          <a:lstStyle/>
          <a:p>
            <a:pPr marL="285750" indent="-285750" defTabSz="762000"/>
            <a:r>
              <a:rPr lang="en-GB" sz="8800" b="1"/>
              <a:t>?</a:t>
            </a:r>
          </a:p>
        </p:txBody>
      </p:sp>
      <p:sp>
        <p:nvSpPr>
          <p:cNvPr id="2064" name="Rectangle 14"/>
          <p:cNvSpPr>
            <a:spLocks noChangeArrowheads="1"/>
          </p:cNvSpPr>
          <p:nvPr/>
        </p:nvSpPr>
        <p:spPr bwMode="auto">
          <a:xfrm>
            <a:off x="8027377" y="4129088"/>
            <a:ext cx="708527" cy="1447192"/>
          </a:xfrm>
          <a:prstGeom prst="rect">
            <a:avLst/>
          </a:prstGeom>
          <a:noFill/>
          <a:ln w="9525">
            <a:noFill/>
            <a:miter lim="800000"/>
            <a:headEnd/>
            <a:tailEnd/>
          </a:ln>
        </p:spPr>
        <p:txBody>
          <a:bodyPr wrap="none" lIns="92075" tIns="46038" rIns="92075" bIns="46038">
            <a:spAutoFit/>
          </a:bodyPr>
          <a:lstStyle/>
          <a:p>
            <a:pPr marL="285750" indent="-285750" defTabSz="762000"/>
            <a:r>
              <a:rPr lang="en-GB" sz="8800" b="1" dirty="0">
                <a:solidFill>
                  <a:schemeClr val="accent2"/>
                </a:solidFill>
              </a:rPr>
              <a:t>?</a:t>
            </a:r>
          </a:p>
        </p:txBody>
      </p:sp>
      <p:sp>
        <p:nvSpPr>
          <p:cNvPr id="2065" name="Rectangle 15"/>
          <p:cNvSpPr>
            <a:spLocks noChangeArrowheads="1"/>
          </p:cNvSpPr>
          <p:nvPr/>
        </p:nvSpPr>
        <p:spPr bwMode="auto">
          <a:xfrm>
            <a:off x="8027377" y="928688"/>
            <a:ext cx="708527" cy="1447192"/>
          </a:xfrm>
          <a:prstGeom prst="rect">
            <a:avLst/>
          </a:prstGeom>
          <a:noFill/>
          <a:ln w="9525">
            <a:noFill/>
            <a:miter lim="800000"/>
            <a:headEnd/>
            <a:tailEnd/>
          </a:ln>
        </p:spPr>
        <p:txBody>
          <a:bodyPr wrap="none" lIns="92075" tIns="46038" rIns="92075" bIns="46038">
            <a:spAutoFit/>
          </a:bodyPr>
          <a:lstStyle/>
          <a:p>
            <a:pPr marL="285750" indent="-285750" defTabSz="762000"/>
            <a:r>
              <a:rPr lang="en-GB" sz="8800" b="1" dirty="0">
                <a:solidFill>
                  <a:srgbClr val="8CF4EA"/>
                </a:solidFill>
              </a:rPr>
              <a:t>?</a:t>
            </a:r>
          </a:p>
        </p:txBody>
      </p:sp>
      <p:sp>
        <p:nvSpPr>
          <p:cNvPr id="2066" name="Rectangle 16"/>
          <p:cNvSpPr>
            <a:spLocks noChangeArrowheads="1"/>
          </p:cNvSpPr>
          <p:nvPr/>
        </p:nvSpPr>
        <p:spPr bwMode="auto">
          <a:xfrm>
            <a:off x="1767254" y="5348288"/>
            <a:ext cx="708527" cy="1447192"/>
          </a:xfrm>
          <a:prstGeom prst="rect">
            <a:avLst/>
          </a:prstGeom>
          <a:noFill/>
          <a:ln w="9525">
            <a:noFill/>
            <a:miter lim="800000"/>
            <a:headEnd/>
            <a:tailEnd/>
          </a:ln>
        </p:spPr>
        <p:txBody>
          <a:bodyPr wrap="none" lIns="92075" tIns="46038" rIns="92075" bIns="46038">
            <a:spAutoFit/>
          </a:bodyPr>
          <a:lstStyle/>
          <a:p>
            <a:pPr marL="285750" indent="-285750" defTabSz="762000"/>
            <a:r>
              <a:rPr lang="en-GB" sz="8800" b="1">
                <a:solidFill>
                  <a:srgbClr val="FDA4B5"/>
                </a:solidFill>
              </a:rPr>
              <a:t>?</a:t>
            </a:r>
          </a:p>
        </p:txBody>
      </p:sp>
      <p:sp>
        <p:nvSpPr>
          <p:cNvPr id="2067" name="Rectangle 17"/>
          <p:cNvSpPr>
            <a:spLocks noChangeArrowheads="1"/>
          </p:cNvSpPr>
          <p:nvPr/>
        </p:nvSpPr>
        <p:spPr bwMode="auto">
          <a:xfrm>
            <a:off x="7033847" y="5348288"/>
            <a:ext cx="764931" cy="1433512"/>
          </a:xfrm>
          <a:prstGeom prst="rect">
            <a:avLst/>
          </a:prstGeom>
          <a:noFill/>
          <a:ln w="9525">
            <a:noFill/>
            <a:miter lim="800000"/>
            <a:headEnd/>
            <a:tailEnd/>
          </a:ln>
        </p:spPr>
        <p:txBody>
          <a:bodyPr lIns="92075" tIns="46038" rIns="92075" bIns="46038">
            <a:spAutoFit/>
          </a:bodyPr>
          <a:lstStyle/>
          <a:p>
            <a:pPr marL="285750" indent="-285750" defTabSz="762000"/>
            <a:r>
              <a:rPr lang="en-GB" sz="8800" b="1" dirty="0">
                <a:solidFill>
                  <a:schemeClr val="tx2"/>
                </a:solidFill>
              </a:rPr>
              <a:t>?</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flipV="1">
            <a:off x="304800" y="762000"/>
            <a:ext cx="8686800" cy="76200"/>
          </a:xfrm>
          <a:prstGeom prst="line">
            <a:avLst/>
          </a:prstGeom>
        </p:spPr>
        <p:style>
          <a:lnRef idx="3">
            <a:schemeClr val="accent1"/>
          </a:lnRef>
          <a:fillRef idx="0">
            <a:schemeClr val="accent1"/>
          </a:fillRef>
          <a:effectRef idx="2">
            <a:schemeClr val="accent1"/>
          </a:effectRef>
          <a:fontRef idx="minor">
            <a:schemeClr val="tx1"/>
          </a:fontRef>
        </p:style>
      </p:cxnSp>
      <p:sp>
        <p:nvSpPr>
          <p:cNvPr id="3" name="Rectangle 1"/>
          <p:cNvSpPr>
            <a:spLocks noChangeArrowheads="1"/>
          </p:cNvSpPr>
          <p:nvPr/>
        </p:nvSpPr>
        <p:spPr bwMode="ltGray">
          <a:xfrm>
            <a:off x="381000" y="1295400"/>
            <a:ext cx="8680450" cy="5121275"/>
          </a:xfrm>
          <a:prstGeom prst="rect">
            <a:avLst/>
          </a:prstGeom>
          <a:noFill/>
          <a:ln w="9525">
            <a:noFill/>
            <a:miter lim="800000"/>
            <a:headEnd/>
            <a:tailEnd/>
          </a:ln>
        </p:spPr>
        <p:txBody>
          <a:bodyPr anchor="ctr">
            <a:spAutoFit/>
          </a:bodyPr>
          <a:lstStyle/>
          <a:p>
            <a:pPr algn="just" eaLnBrk="0" hangingPunct="0">
              <a:lnSpc>
                <a:spcPct val="150000"/>
              </a:lnSpc>
            </a:pPr>
            <a:r>
              <a:rPr lang="en-AU" sz="2000" dirty="0">
                <a:latin typeface="Calibri" pitchFamily="34" charset="0"/>
                <a:ea typeface="Calibri" pitchFamily="34" charset="0"/>
                <a:cs typeface="Times New Roman" pitchFamily="18" charset="0"/>
              </a:rPr>
              <a:t>The following examples illustrate the statement of wider objectives of the energy plan:</a:t>
            </a:r>
            <a:endParaRPr lang="en-US" sz="2000" dirty="0">
              <a:ea typeface="Calibri" pitchFamily="34" charset="0"/>
              <a:cs typeface="Times New Roman" pitchFamily="18" charset="0"/>
            </a:endParaRPr>
          </a:p>
          <a:p>
            <a:pPr marL="514350" indent="-514350" algn="just" eaLnBrk="0" hangingPunct="0">
              <a:lnSpc>
                <a:spcPct val="150000"/>
              </a:lnSpc>
              <a:buFont typeface="Wingdings" pitchFamily="2" charset="2"/>
              <a:buChar char="§"/>
            </a:pPr>
            <a:r>
              <a:rPr lang="en-AU" sz="2000" dirty="0">
                <a:latin typeface="Calibri" pitchFamily="34" charset="0"/>
                <a:ea typeface="Calibri" pitchFamily="34" charset="0"/>
                <a:cs typeface="Times New Roman" pitchFamily="18" charset="0"/>
              </a:rPr>
              <a:t>To develop the energy supply system leading to lowest cost to consumers,</a:t>
            </a:r>
            <a:endParaRPr lang="en-US" sz="2000" dirty="0">
              <a:ea typeface="Calibri" pitchFamily="34" charset="0"/>
              <a:cs typeface="Times New Roman" pitchFamily="18" charset="0"/>
            </a:endParaRPr>
          </a:p>
          <a:p>
            <a:pPr marL="514350" indent="-514350" algn="just" eaLnBrk="0" hangingPunct="0">
              <a:lnSpc>
                <a:spcPct val="150000"/>
              </a:lnSpc>
              <a:buFont typeface="Wingdings" pitchFamily="2" charset="2"/>
              <a:buChar char="§"/>
            </a:pPr>
            <a:r>
              <a:rPr lang="en-AU" sz="2000" dirty="0">
                <a:latin typeface="Calibri" pitchFamily="34" charset="0"/>
                <a:ea typeface="Calibri" pitchFamily="34" charset="0"/>
                <a:cs typeface="Times New Roman" pitchFamily="18" charset="0"/>
              </a:rPr>
              <a:t>To maximize reliability and safety in the energy supply system,</a:t>
            </a:r>
            <a:endParaRPr lang="en-US" sz="2000" dirty="0">
              <a:ea typeface="Calibri" pitchFamily="34" charset="0"/>
              <a:cs typeface="Times New Roman" pitchFamily="18" charset="0"/>
            </a:endParaRPr>
          </a:p>
          <a:p>
            <a:pPr marL="514350" indent="-514350" algn="just" eaLnBrk="0" hangingPunct="0">
              <a:lnSpc>
                <a:spcPct val="150000"/>
              </a:lnSpc>
              <a:buFont typeface="Wingdings" pitchFamily="2" charset="2"/>
              <a:buChar char="§"/>
            </a:pPr>
            <a:r>
              <a:rPr lang="en-AU" sz="2000" dirty="0">
                <a:latin typeface="Calibri" pitchFamily="34" charset="0"/>
                <a:ea typeface="Calibri" pitchFamily="34" charset="0"/>
                <a:cs typeface="Times New Roman" pitchFamily="18" charset="0"/>
              </a:rPr>
              <a:t>To develop a diversified energy supply system with less dependence on imported oil,</a:t>
            </a:r>
            <a:endParaRPr lang="en-US" sz="2000" dirty="0">
              <a:ea typeface="Calibri" pitchFamily="34" charset="0"/>
              <a:cs typeface="Times New Roman" pitchFamily="18" charset="0"/>
            </a:endParaRPr>
          </a:p>
          <a:p>
            <a:pPr marL="514350" indent="-514350" algn="just" eaLnBrk="0" hangingPunct="0">
              <a:lnSpc>
                <a:spcPct val="150000"/>
              </a:lnSpc>
              <a:buFont typeface="Wingdings" pitchFamily="2" charset="2"/>
              <a:buChar char="§"/>
            </a:pPr>
            <a:r>
              <a:rPr lang="en-AU" sz="2000" dirty="0">
                <a:latin typeface="Calibri" pitchFamily="34" charset="0"/>
                <a:ea typeface="Calibri" pitchFamily="34" charset="0"/>
                <a:cs typeface="Times New Roman" pitchFamily="18" charset="0"/>
              </a:rPr>
              <a:t>To maximize the use of indigenous energy supplies,</a:t>
            </a:r>
            <a:endParaRPr lang="en-US" sz="2000" dirty="0">
              <a:ea typeface="Calibri" pitchFamily="34" charset="0"/>
              <a:cs typeface="Times New Roman" pitchFamily="18" charset="0"/>
            </a:endParaRPr>
          </a:p>
          <a:p>
            <a:pPr marL="514350" indent="-514350" algn="just" eaLnBrk="0" hangingPunct="0">
              <a:lnSpc>
                <a:spcPct val="150000"/>
              </a:lnSpc>
              <a:buFont typeface="Wingdings" pitchFamily="2" charset="2"/>
              <a:buChar char="§"/>
            </a:pPr>
            <a:r>
              <a:rPr lang="en-AU" sz="2000" dirty="0">
                <a:latin typeface="Calibri" pitchFamily="34" charset="0"/>
                <a:ea typeface="Calibri" pitchFamily="34" charset="0"/>
                <a:cs typeface="Times New Roman" pitchFamily="18" charset="0"/>
              </a:rPr>
              <a:t>To maximize the use of renewable resources,</a:t>
            </a:r>
            <a:endParaRPr lang="en-US" sz="2000" dirty="0">
              <a:ea typeface="Calibri" pitchFamily="34" charset="0"/>
              <a:cs typeface="Times New Roman" pitchFamily="18" charset="0"/>
            </a:endParaRPr>
          </a:p>
          <a:p>
            <a:pPr marL="514350" indent="-514350" algn="just" eaLnBrk="0" hangingPunct="0">
              <a:lnSpc>
                <a:spcPct val="150000"/>
              </a:lnSpc>
              <a:buFont typeface="Wingdings" pitchFamily="2" charset="2"/>
              <a:buChar char="§"/>
            </a:pPr>
            <a:r>
              <a:rPr lang="en-AU" sz="2000" dirty="0">
                <a:latin typeface="Calibri" pitchFamily="34" charset="0"/>
                <a:ea typeface="Calibri" pitchFamily="34" charset="0"/>
                <a:cs typeface="Times New Roman" pitchFamily="18" charset="0"/>
              </a:rPr>
              <a:t>To provide energy for optimum industrial development,</a:t>
            </a:r>
            <a:endParaRPr lang="en-US" sz="2000" dirty="0">
              <a:ea typeface="Calibri" pitchFamily="34" charset="0"/>
              <a:cs typeface="Times New Roman" pitchFamily="18" charset="0"/>
            </a:endParaRPr>
          </a:p>
          <a:p>
            <a:pPr marL="514350" indent="-514350" algn="just" eaLnBrk="0" hangingPunct="0">
              <a:lnSpc>
                <a:spcPct val="150000"/>
              </a:lnSpc>
              <a:buFont typeface="Wingdings" pitchFamily="2" charset="2"/>
              <a:buChar char="§"/>
            </a:pPr>
            <a:r>
              <a:rPr lang="en-AU" sz="2000" dirty="0">
                <a:latin typeface="Calibri" pitchFamily="34" charset="0"/>
                <a:ea typeface="Calibri" pitchFamily="34" charset="0"/>
                <a:cs typeface="Times New Roman" pitchFamily="18" charset="0"/>
              </a:rPr>
              <a:t>To reduce the use of non-commercial fuel and subsequent deforestation,</a:t>
            </a:r>
            <a:endParaRPr lang="en-US" sz="2000" dirty="0">
              <a:ea typeface="Calibri" pitchFamily="34" charset="0"/>
              <a:cs typeface="Times New Roman" pitchFamily="18" charset="0"/>
            </a:endParaRPr>
          </a:p>
          <a:p>
            <a:pPr marL="514350" indent="-514350" algn="just" eaLnBrk="0" hangingPunct="0">
              <a:lnSpc>
                <a:spcPct val="150000"/>
              </a:lnSpc>
              <a:buFont typeface="Wingdings" pitchFamily="2" charset="2"/>
              <a:buChar char="§"/>
            </a:pPr>
            <a:r>
              <a:rPr lang="en-AU" sz="2000" dirty="0">
                <a:latin typeface="Calibri" pitchFamily="34" charset="0"/>
                <a:ea typeface="Calibri" pitchFamily="34" charset="0"/>
                <a:cs typeface="Times New Roman" pitchFamily="18" charset="0"/>
              </a:rPr>
              <a:t>To minimize environmental effects.</a:t>
            </a:r>
            <a:endParaRPr lang="en-AU" sz="2000" dirty="0">
              <a:ea typeface="Calibri" pitchFamily="34" charset="0"/>
              <a:cs typeface="Times New Roman" pitchFamily="18" charset="0"/>
            </a:endParaRPr>
          </a:p>
        </p:txBody>
      </p:sp>
      <p:sp>
        <p:nvSpPr>
          <p:cNvPr id="6" name="Rectangle 6"/>
          <p:cNvSpPr>
            <a:spLocks noChangeArrowheads="1"/>
          </p:cNvSpPr>
          <p:nvPr/>
        </p:nvSpPr>
        <p:spPr bwMode="auto">
          <a:xfrm>
            <a:off x="381000" y="381000"/>
            <a:ext cx="6438900" cy="400110"/>
          </a:xfrm>
          <a:prstGeom prst="rect">
            <a:avLst/>
          </a:prstGeom>
          <a:noFill/>
          <a:ln w="9525">
            <a:noFill/>
            <a:miter lim="800000"/>
            <a:headEnd/>
            <a:tailEnd/>
          </a:ln>
        </p:spPr>
        <p:txBody>
          <a:bodyPr>
            <a:spAutoFit/>
          </a:bodyPr>
          <a:lstStyle/>
          <a:p>
            <a:r>
              <a:rPr lang="en-AU" sz="2000" b="1" dirty="0" smtClean="0"/>
              <a:t>ECEG-4251, Generation Planning </a:t>
            </a:r>
            <a:endParaRPr lang="en-US" sz="2000" b="1" dirty="0">
              <a:latin typeface="Kokil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flipV="1">
            <a:off x="304800" y="762000"/>
            <a:ext cx="8686800" cy="76200"/>
          </a:xfrm>
          <a:prstGeom prst="line">
            <a:avLst/>
          </a:prstGeom>
        </p:spPr>
        <p:style>
          <a:lnRef idx="3">
            <a:schemeClr val="accent1"/>
          </a:lnRef>
          <a:fillRef idx="0">
            <a:schemeClr val="accent1"/>
          </a:fillRef>
          <a:effectRef idx="2">
            <a:schemeClr val="accent1"/>
          </a:effectRef>
          <a:fontRef idx="minor">
            <a:schemeClr val="tx1"/>
          </a:fontRef>
        </p:style>
      </p:cxnSp>
      <p:sp>
        <p:nvSpPr>
          <p:cNvPr id="3" name="Rectangle 1"/>
          <p:cNvSpPr>
            <a:spLocks noChangeArrowheads="1"/>
          </p:cNvSpPr>
          <p:nvPr/>
        </p:nvSpPr>
        <p:spPr bwMode="ltGray">
          <a:xfrm>
            <a:off x="282575" y="838200"/>
            <a:ext cx="8632825" cy="5901616"/>
          </a:xfrm>
          <a:prstGeom prst="rect">
            <a:avLst/>
          </a:prstGeom>
          <a:noFill/>
          <a:ln w="9525" cap="flat" cmpd="sng">
            <a:noFill/>
            <a:prstDash val="solid"/>
            <a:miter lim="800000"/>
            <a:headEnd/>
            <a:tailEnd/>
          </a:ln>
          <a:effectLst/>
        </p:spPr>
        <p:txBody>
          <a:bodyPr wrap="square" anchor="ctr">
            <a:spAutoFit/>
          </a:bodyPr>
          <a:lstStyle/>
          <a:p>
            <a:pPr algn="just" eaLnBrk="0" hangingPunct="0">
              <a:tabLst>
                <a:tab pos="685800" algn="l"/>
              </a:tabLst>
              <a:defRPr/>
            </a:pPr>
            <a:r>
              <a:rPr lang="en-AU" sz="2000" dirty="0">
                <a:latin typeface="Calibri" pitchFamily="34" charset="0"/>
                <a:ea typeface="Calibri" pitchFamily="34" charset="0"/>
                <a:cs typeface="Times New Roman" pitchFamily="18" charset="0"/>
              </a:rPr>
              <a:t>Generation planning determines the sequence or scheduling of future generation plants that serve the forecasted energy and peak power demand in a sustainable and economic manner. During generation planning the following issues shall be addressed:</a:t>
            </a:r>
          </a:p>
          <a:p>
            <a:pPr algn="just" eaLnBrk="0" hangingPunct="0">
              <a:tabLst>
                <a:tab pos="685800" algn="l"/>
              </a:tabLst>
              <a:defRPr/>
            </a:pPr>
            <a:r>
              <a:rPr lang="en-AU" sz="700" dirty="0">
                <a:latin typeface="Calibri" pitchFamily="34" charset="0"/>
                <a:ea typeface="Calibri" pitchFamily="34" charset="0"/>
                <a:cs typeface="Times New Roman" pitchFamily="18" charset="0"/>
              </a:rPr>
              <a:t> </a:t>
            </a:r>
            <a:endParaRPr lang="en-US" sz="700" dirty="0"/>
          </a:p>
          <a:p>
            <a:pPr marL="514350" indent="-514350" algn="just" eaLnBrk="0" hangingPunct="0">
              <a:buFont typeface="Wingdings" pitchFamily="2" charset="2"/>
              <a:buChar char="§"/>
              <a:tabLst>
                <a:tab pos="685800" algn="l"/>
              </a:tabLst>
              <a:defRPr/>
            </a:pPr>
            <a:r>
              <a:rPr lang="en-AU" sz="2000" dirty="0">
                <a:latin typeface="Calibri" pitchFamily="34" charset="0"/>
                <a:ea typeface="Calibri" pitchFamily="34" charset="0"/>
                <a:cs typeface="Times New Roman" pitchFamily="18" charset="0"/>
              </a:rPr>
              <a:t>The Generation type, location, technology, size, potential, construction period and timing of future generation plants that will be added to the power system</a:t>
            </a:r>
            <a:r>
              <a:rPr lang="en-AU" sz="2000" dirty="0" smtClean="0">
                <a:latin typeface="Calibri" pitchFamily="34" charset="0"/>
                <a:ea typeface="Calibri" pitchFamily="34" charset="0"/>
                <a:cs typeface="Times New Roman" pitchFamily="18" charset="0"/>
              </a:rPr>
              <a:t>.</a:t>
            </a:r>
            <a:endParaRPr lang="en-US" sz="1050" dirty="0"/>
          </a:p>
          <a:p>
            <a:pPr marL="514350" indent="-514350" algn="just" eaLnBrk="0" hangingPunct="0">
              <a:buFont typeface="Wingdings" pitchFamily="2" charset="2"/>
              <a:buChar char="§"/>
              <a:tabLst>
                <a:tab pos="685800" algn="l"/>
              </a:tabLst>
              <a:defRPr/>
            </a:pPr>
            <a:r>
              <a:rPr lang="en-AU" sz="2000" dirty="0">
                <a:latin typeface="Calibri" pitchFamily="34" charset="0"/>
                <a:ea typeface="Calibri" pitchFamily="34" charset="0"/>
                <a:cs typeface="Times New Roman" pitchFamily="18" charset="0"/>
              </a:rPr>
              <a:t>The generation investment cost, Operating and Maintenance (O&amp;M) cost both fixed and variable costs</a:t>
            </a:r>
          </a:p>
          <a:p>
            <a:pPr marL="514350" indent="-514350" algn="just" eaLnBrk="0" hangingPunct="0">
              <a:lnSpc>
                <a:spcPct val="150000"/>
              </a:lnSpc>
              <a:buFont typeface="Wingdings" pitchFamily="2" charset="2"/>
              <a:buChar char="§"/>
              <a:tabLst>
                <a:tab pos="685800" algn="l"/>
              </a:tabLst>
              <a:defRPr/>
            </a:pPr>
            <a:r>
              <a:rPr lang="en-AU" sz="2000" dirty="0">
                <a:latin typeface="Calibri" pitchFamily="34" charset="0"/>
                <a:ea typeface="Calibri" pitchFamily="34" charset="0"/>
                <a:cs typeface="Times New Roman" pitchFamily="18" charset="0"/>
              </a:rPr>
              <a:t>Generation fuel consumption or running cost for thermal plants</a:t>
            </a:r>
            <a:endParaRPr lang="en-US" sz="2000" dirty="0"/>
          </a:p>
          <a:p>
            <a:pPr marL="514350" indent="-514350" algn="just" eaLnBrk="0" hangingPunct="0">
              <a:lnSpc>
                <a:spcPct val="150000"/>
              </a:lnSpc>
              <a:buFont typeface="Wingdings" pitchFamily="2" charset="2"/>
              <a:buChar char="§"/>
              <a:tabLst>
                <a:tab pos="685800" algn="l"/>
              </a:tabLst>
              <a:defRPr/>
            </a:pPr>
            <a:r>
              <a:rPr lang="en-AU" sz="2000" dirty="0">
                <a:latin typeface="Calibri" pitchFamily="34" charset="0"/>
                <a:ea typeface="Calibri" pitchFamily="34" charset="0"/>
                <a:cs typeface="Times New Roman" pitchFamily="18" charset="0"/>
              </a:rPr>
              <a:t>Environmental and social impacts and their associative costs</a:t>
            </a:r>
            <a:endParaRPr lang="en-US" sz="2000" dirty="0"/>
          </a:p>
          <a:p>
            <a:pPr marL="514350" indent="-514350" algn="just" eaLnBrk="0" hangingPunct="0">
              <a:lnSpc>
                <a:spcPct val="150000"/>
              </a:lnSpc>
              <a:buFont typeface="Wingdings" pitchFamily="2" charset="2"/>
              <a:buChar char="§"/>
              <a:tabLst>
                <a:tab pos="685800" algn="l"/>
              </a:tabLst>
              <a:defRPr/>
            </a:pPr>
            <a:r>
              <a:rPr lang="en-AU" sz="2000" dirty="0">
                <a:latin typeface="Calibri" pitchFamily="34" charset="0"/>
                <a:ea typeface="Calibri" pitchFamily="34" charset="0"/>
                <a:cs typeface="Times New Roman" pitchFamily="18" charset="0"/>
              </a:rPr>
              <a:t>Retirement plan for existing generation stations</a:t>
            </a:r>
            <a:endParaRPr lang="en-US" sz="2000" dirty="0"/>
          </a:p>
          <a:p>
            <a:pPr marL="514350" indent="-514350" algn="just" eaLnBrk="0" hangingPunct="0">
              <a:lnSpc>
                <a:spcPct val="150000"/>
              </a:lnSpc>
              <a:buFont typeface="Wingdings" pitchFamily="2" charset="2"/>
              <a:buChar char="§"/>
              <a:tabLst>
                <a:tab pos="685800" algn="l"/>
              </a:tabLst>
              <a:defRPr/>
            </a:pPr>
            <a:r>
              <a:rPr lang="en-AU" sz="2000" dirty="0">
                <a:latin typeface="Calibri" pitchFamily="34" charset="0"/>
                <a:ea typeface="Calibri" pitchFamily="34" charset="0"/>
                <a:cs typeface="Times New Roman" pitchFamily="18" charset="0"/>
              </a:rPr>
              <a:t>The annual average and firm energy of the generation plants for the expected life time of each generation plants.</a:t>
            </a:r>
            <a:endParaRPr lang="en-US" sz="2000" dirty="0"/>
          </a:p>
          <a:p>
            <a:pPr marL="514350" indent="-514350" algn="just" eaLnBrk="0" hangingPunct="0">
              <a:lnSpc>
                <a:spcPct val="150000"/>
              </a:lnSpc>
              <a:buFont typeface="Wingdings" pitchFamily="2" charset="2"/>
              <a:buChar char="§"/>
              <a:tabLst>
                <a:tab pos="685800" algn="l"/>
              </a:tabLst>
              <a:defRPr/>
            </a:pPr>
            <a:r>
              <a:rPr lang="en-AU" sz="2000" dirty="0">
                <a:latin typeface="Calibri" pitchFamily="34" charset="0"/>
                <a:ea typeface="Calibri" pitchFamily="34" charset="0"/>
                <a:cs typeface="Times New Roman" pitchFamily="18" charset="0"/>
              </a:rPr>
              <a:t>Long-run marginal generation cost for each kWh energy unit.</a:t>
            </a:r>
            <a:endParaRPr lang="en-AU" sz="2000" dirty="0"/>
          </a:p>
        </p:txBody>
      </p:sp>
      <p:sp>
        <p:nvSpPr>
          <p:cNvPr id="5" name="Rectangle 4"/>
          <p:cNvSpPr>
            <a:spLocks noChangeArrowheads="1"/>
          </p:cNvSpPr>
          <p:nvPr/>
        </p:nvSpPr>
        <p:spPr bwMode="auto">
          <a:xfrm>
            <a:off x="304800" y="376237"/>
            <a:ext cx="4713956" cy="461963"/>
          </a:xfrm>
          <a:prstGeom prst="rect">
            <a:avLst/>
          </a:prstGeom>
          <a:noFill/>
          <a:ln w="9525">
            <a:noFill/>
            <a:miter lim="800000"/>
            <a:headEnd/>
            <a:tailEnd/>
          </a:ln>
        </p:spPr>
        <p:txBody>
          <a:bodyPr wrap="square">
            <a:spAutoFit/>
          </a:bodyPr>
          <a:lstStyle/>
          <a:p>
            <a:pPr algn="just" eaLnBrk="0" hangingPunct="0">
              <a:tabLst>
                <a:tab pos="685800" algn="l"/>
              </a:tabLst>
            </a:pPr>
            <a:r>
              <a:rPr lang="en-AU" sz="2400" b="1" dirty="0">
                <a:latin typeface="Calibri" pitchFamily="34" charset="0"/>
                <a:ea typeface="Calibri" pitchFamily="34" charset="0"/>
                <a:cs typeface="Times New Roman" pitchFamily="18" charset="0"/>
              </a:rPr>
              <a:t>Generation Planning Objectives:</a:t>
            </a:r>
            <a:endParaRPr lang="en-US" sz="2400" dirty="0">
              <a:ea typeface="Calibri" pitchFamily="34"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flipV="1">
            <a:off x="304800" y="762000"/>
            <a:ext cx="8686800" cy="76200"/>
          </a:xfrm>
          <a:prstGeom prst="line">
            <a:avLst/>
          </a:prstGeom>
        </p:spPr>
        <p:style>
          <a:lnRef idx="3">
            <a:schemeClr val="accent1"/>
          </a:lnRef>
          <a:fillRef idx="0">
            <a:schemeClr val="accent1"/>
          </a:fillRef>
          <a:effectRef idx="2">
            <a:schemeClr val="accent1"/>
          </a:effectRef>
          <a:fontRef idx="minor">
            <a:schemeClr val="tx1"/>
          </a:fontRef>
        </p:style>
      </p:cxnSp>
      <p:sp>
        <p:nvSpPr>
          <p:cNvPr id="3" name="Rectangle 1"/>
          <p:cNvSpPr>
            <a:spLocks noChangeArrowheads="1"/>
          </p:cNvSpPr>
          <p:nvPr/>
        </p:nvSpPr>
        <p:spPr bwMode="ltGray">
          <a:xfrm>
            <a:off x="-76200" y="963613"/>
            <a:ext cx="7566025" cy="400050"/>
          </a:xfrm>
          <a:prstGeom prst="rect">
            <a:avLst/>
          </a:prstGeom>
          <a:noFill/>
          <a:ln w="9525">
            <a:noFill/>
            <a:miter lim="800000"/>
            <a:headEnd/>
            <a:tailEnd/>
          </a:ln>
        </p:spPr>
        <p:txBody>
          <a:bodyPr anchor="ctr">
            <a:spAutoFit/>
          </a:bodyPr>
          <a:lstStyle/>
          <a:p>
            <a:pPr lvl="1" eaLnBrk="0" hangingPunct="0">
              <a:tabLst>
                <a:tab pos="342900" algn="l"/>
              </a:tabLst>
            </a:pPr>
            <a:r>
              <a:rPr lang="en-AU" sz="2000" b="1" dirty="0" smtClean="0">
                <a:latin typeface="Calibri" pitchFamily="34" charset="0"/>
                <a:ea typeface="Calibri" pitchFamily="34" charset="0"/>
                <a:cs typeface="Times New Roman" pitchFamily="18" charset="0"/>
              </a:rPr>
              <a:t>Unit size </a:t>
            </a:r>
            <a:r>
              <a:rPr lang="en-AU" sz="2000" b="1" dirty="0">
                <a:latin typeface="Calibri" pitchFamily="34" charset="0"/>
                <a:ea typeface="Calibri" pitchFamily="34" charset="0"/>
                <a:cs typeface="Times New Roman" pitchFamily="18" charset="0"/>
              </a:rPr>
              <a:t>and Potentials of Energy Resources</a:t>
            </a:r>
            <a:endParaRPr lang="en-AU" sz="2000" dirty="0">
              <a:ea typeface="Calibri" pitchFamily="34" charset="0"/>
              <a:cs typeface="Times New Roman" pitchFamily="18" charset="0"/>
            </a:endParaRPr>
          </a:p>
        </p:txBody>
      </p:sp>
      <p:sp>
        <p:nvSpPr>
          <p:cNvPr id="5" name="Rectangle 4"/>
          <p:cNvSpPr>
            <a:spLocks noChangeArrowheads="1"/>
          </p:cNvSpPr>
          <p:nvPr/>
        </p:nvSpPr>
        <p:spPr bwMode="auto">
          <a:xfrm>
            <a:off x="339725" y="1524000"/>
            <a:ext cx="8499475" cy="1939925"/>
          </a:xfrm>
          <a:prstGeom prst="rect">
            <a:avLst/>
          </a:prstGeom>
          <a:noFill/>
          <a:ln w="9525">
            <a:noFill/>
            <a:miter lim="800000"/>
            <a:headEnd/>
            <a:tailEnd/>
          </a:ln>
        </p:spPr>
        <p:txBody>
          <a:bodyPr wrap="square">
            <a:spAutoFit/>
          </a:bodyPr>
          <a:lstStyle/>
          <a:p>
            <a:r>
              <a:rPr lang="en-AU" sz="2000" dirty="0"/>
              <a:t>The key parameters relevant to generating units include unit sizes and the set of factors that determine unit availabilities. The unit availability can be described in terms of three contributing elements: </a:t>
            </a:r>
          </a:p>
          <a:p>
            <a:pPr marL="514350" indent="-514350">
              <a:buFont typeface="Wingdings" pitchFamily="2" charset="2"/>
              <a:buChar char="q"/>
            </a:pPr>
            <a:r>
              <a:rPr lang="en-AU" sz="2000" dirty="0"/>
              <a:t> forced outage rates,</a:t>
            </a:r>
          </a:p>
          <a:p>
            <a:pPr marL="514350" indent="-514350">
              <a:buFont typeface="Wingdings" pitchFamily="2" charset="2"/>
              <a:buChar char="q"/>
            </a:pPr>
            <a:r>
              <a:rPr lang="en-AU" sz="2000" dirty="0"/>
              <a:t> repair times and</a:t>
            </a:r>
          </a:p>
          <a:p>
            <a:pPr marL="514350" indent="-514350">
              <a:buFont typeface="Wingdings" pitchFamily="2" charset="2"/>
              <a:buChar char="q"/>
            </a:pPr>
            <a:r>
              <a:rPr lang="en-AU" sz="2000" dirty="0"/>
              <a:t> scheduled maintenance.</a:t>
            </a:r>
          </a:p>
        </p:txBody>
      </p:sp>
      <p:sp>
        <p:nvSpPr>
          <p:cNvPr id="6" name="Rectangle 2"/>
          <p:cNvSpPr>
            <a:spLocks noChangeArrowheads="1"/>
          </p:cNvSpPr>
          <p:nvPr/>
        </p:nvSpPr>
        <p:spPr bwMode="ltGray">
          <a:xfrm>
            <a:off x="304800" y="3580279"/>
            <a:ext cx="8686800" cy="1938992"/>
          </a:xfrm>
          <a:prstGeom prst="rect">
            <a:avLst/>
          </a:prstGeom>
          <a:noFill/>
          <a:ln w="9525">
            <a:noFill/>
            <a:miter lim="800000"/>
            <a:headEnd/>
            <a:tailEnd/>
          </a:ln>
        </p:spPr>
        <p:txBody>
          <a:bodyPr wrap="square" anchor="ctr">
            <a:spAutoFit/>
          </a:bodyPr>
          <a:lstStyle/>
          <a:p>
            <a:pPr algn="just" eaLnBrk="0" hangingPunct="0"/>
            <a:r>
              <a:rPr lang="en-AU" sz="2400" dirty="0">
                <a:latin typeface="Calibri" pitchFamily="34" charset="0"/>
                <a:ea typeface="Calibri" pitchFamily="34" charset="0"/>
                <a:cs typeface="Times New Roman" pitchFamily="18" charset="0"/>
              </a:rPr>
              <a:t>It is important in reliability analysis to recognize that unit sizes directly influence forced outage rates on overall system reliability. For example, a single unit rated at 1000 MW (e) with a forced outage rate of 10% does not result in the same performance as 10 units rated at 100 MW (e) each, all with forced outage rates of 10%. </a:t>
            </a:r>
            <a:endParaRPr lang="en-AU" sz="2400" dirty="0">
              <a:ea typeface="Calibri" pitchFamily="34" charset="0"/>
              <a:cs typeface="Times New Roman" pitchFamily="18" charset="0"/>
            </a:endParaRPr>
          </a:p>
        </p:txBody>
      </p:sp>
      <p:sp>
        <p:nvSpPr>
          <p:cNvPr id="8" name="Rectangle 6"/>
          <p:cNvSpPr>
            <a:spLocks noChangeArrowheads="1"/>
          </p:cNvSpPr>
          <p:nvPr/>
        </p:nvSpPr>
        <p:spPr bwMode="auto">
          <a:xfrm>
            <a:off x="381000" y="381000"/>
            <a:ext cx="6438900" cy="400110"/>
          </a:xfrm>
          <a:prstGeom prst="rect">
            <a:avLst/>
          </a:prstGeom>
          <a:noFill/>
          <a:ln w="9525">
            <a:noFill/>
            <a:miter lim="800000"/>
            <a:headEnd/>
            <a:tailEnd/>
          </a:ln>
        </p:spPr>
        <p:txBody>
          <a:bodyPr>
            <a:spAutoFit/>
          </a:bodyPr>
          <a:lstStyle/>
          <a:p>
            <a:r>
              <a:rPr lang="en-AU" sz="2000" b="1" dirty="0" smtClean="0"/>
              <a:t>ECEG-4251, Generation Planning </a:t>
            </a:r>
            <a:endParaRPr lang="en-US" sz="2000" b="1" dirty="0">
              <a:latin typeface="Kokila"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flipV="1">
            <a:off x="304800" y="762000"/>
            <a:ext cx="8686800" cy="76200"/>
          </a:xfrm>
          <a:prstGeom prst="line">
            <a:avLst/>
          </a:prstGeom>
        </p:spPr>
        <p:style>
          <a:lnRef idx="3">
            <a:schemeClr val="accent1"/>
          </a:lnRef>
          <a:fillRef idx="0">
            <a:schemeClr val="accent1"/>
          </a:fillRef>
          <a:effectRef idx="2">
            <a:schemeClr val="accent1"/>
          </a:effectRef>
          <a:fontRef idx="minor">
            <a:schemeClr val="tx1"/>
          </a:fontRef>
        </p:style>
      </p:cxnSp>
      <p:sp>
        <p:nvSpPr>
          <p:cNvPr id="3" name="Rectangle 1"/>
          <p:cNvSpPr>
            <a:spLocks noChangeArrowheads="1"/>
          </p:cNvSpPr>
          <p:nvPr/>
        </p:nvSpPr>
        <p:spPr bwMode="ltGray">
          <a:xfrm>
            <a:off x="-501650" y="986780"/>
            <a:ext cx="4374083" cy="461665"/>
          </a:xfrm>
          <a:prstGeom prst="rect">
            <a:avLst/>
          </a:prstGeom>
          <a:noFill/>
          <a:ln w="9525">
            <a:noFill/>
            <a:miter lim="800000"/>
            <a:headEnd/>
            <a:tailEnd/>
          </a:ln>
        </p:spPr>
        <p:txBody>
          <a:bodyPr wrap="none" anchor="ctr">
            <a:spAutoFit/>
          </a:bodyPr>
          <a:lstStyle/>
          <a:p>
            <a:pPr lvl="2" eaLnBrk="0" hangingPunct="0">
              <a:tabLst>
                <a:tab pos="342900" algn="l"/>
              </a:tabLst>
            </a:pPr>
            <a:r>
              <a:rPr lang="en-AU" sz="2400" b="1" dirty="0" smtClean="0">
                <a:latin typeface="Calibri" pitchFamily="34" charset="0"/>
                <a:ea typeface="Calibri" pitchFamily="34" charset="0"/>
                <a:cs typeface="Times New Roman" pitchFamily="18" charset="0"/>
              </a:rPr>
              <a:t>Energy </a:t>
            </a:r>
            <a:r>
              <a:rPr lang="en-AU" sz="2400" b="1" dirty="0">
                <a:latin typeface="Calibri" pitchFamily="34" charset="0"/>
                <a:ea typeface="Calibri" pitchFamily="34" charset="0"/>
                <a:cs typeface="Times New Roman" pitchFamily="18" charset="0"/>
              </a:rPr>
              <a:t>Resource Options:</a:t>
            </a:r>
            <a:endParaRPr lang="en-AU" sz="2400" dirty="0">
              <a:ea typeface="Calibri" pitchFamily="34" charset="0"/>
              <a:cs typeface="Times New Roman" pitchFamily="18" charset="0"/>
            </a:endParaRPr>
          </a:p>
        </p:txBody>
      </p:sp>
      <p:sp>
        <p:nvSpPr>
          <p:cNvPr id="5" name="Rectangle 4"/>
          <p:cNvSpPr>
            <a:spLocks noChangeArrowheads="1"/>
          </p:cNvSpPr>
          <p:nvPr/>
        </p:nvSpPr>
        <p:spPr bwMode="auto">
          <a:xfrm>
            <a:off x="666750" y="1549400"/>
            <a:ext cx="6981825" cy="400050"/>
          </a:xfrm>
          <a:prstGeom prst="rect">
            <a:avLst/>
          </a:prstGeom>
          <a:noFill/>
          <a:ln w="9525">
            <a:noFill/>
            <a:miter lim="800000"/>
            <a:headEnd/>
            <a:tailEnd/>
          </a:ln>
        </p:spPr>
        <p:txBody>
          <a:bodyPr>
            <a:spAutoFit/>
          </a:bodyPr>
          <a:lstStyle/>
          <a:p>
            <a:pPr>
              <a:buFont typeface="Arial" charset="0"/>
              <a:buChar char="•"/>
            </a:pPr>
            <a:r>
              <a:rPr lang="en-AU" sz="2000"/>
              <a:t>They can be defined as net providers of energy</a:t>
            </a:r>
          </a:p>
        </p:txBody>
      </p:sp>
      <p:sp>
        <p:nvSpPr>
          <p:cNvPr id="6" name="Rectangle 2"/>
          <p:cNvSpPr>
            <a:spLocks noChangeArrowheads="1"/>
          </p:cNvSpPr>
          <p:nvPr/>
        </p:nvSpPr>
        <p:spPr bwMode="ltGray">
          <a:xfrm>
            <a:off x="457200" y="2514600"/>
            <a:ext cx="8405812" cy="3784600"/>
          </a:xfrm>
          <a:prstGeom prst="rect">
            <a:avLst/>
          </a:prstGeom>
          <a:noFill/>
          <a:ln w="9525">
            <a:noFill/>
            <a:miter lim="800000"/>
            <a:headEnd/>
            <a:tailEnd/>
          </a:ln>
        </p:spPr>
        <p:txBody>
          <a:bodyPr anchor="ctr">
            <a:spAutoFit/>
          </a:bodyPr>
          <a:lstStyle/>
          <a:p>
            <a:pPr algn="just" eaLnBrk="0" hangingPunct="0">
              <a:buFont typeface="Wingdings" pitchFamily="2" charset="2"/>
              <a:buChar char="Ø"/>
              <a:tabLst>
                <a:tab pos="180975" algn="l"/>
              </a:tabLst>
            </a:pPr>
            <a:r>
              <a:rPr lang="en-AU" sz="2000" b="1" i="1" dirty="0">
                <a:latin typeface="Calibri" pitchFamily="34" charset="0"/>
                <a:ea typeface="Calibri" pitchFamily="34" charset="0"/>
                <a:cs typeface="Times New Roman" pitchFamily="18" charset="0"/>
              </a:rPr>
              <a:t>Non-renewable energy sources: </a:t>
            </a:r>
            <a:r>
              <a:rPr lang="en-AU" sz="2000" dirty="0">
                <a:latin typeface="Calibri" pitchFamily="34" charset="0"/>
                <a:ea typeface="Calibri" pitchFamily="34" charset="0"/>
                <a:cs typeface="Times New Roman" pitchFamily="18" charset="0"/>
              </a:rPr>
              <a:t>fossil fuels (coal, oil, natural gas (CH4))</a:t>
            </a:r>
          </a:p>
          <a:p>
            <a:pPr algn="just" eaLnBrk="0" hangingPunct="0">
              <a:tabLst>
                <a:tab pos="180975" algn="l"/>
              </a:tabLst>
            </a:pPr>
            <a:r>
              <a:rPr lang="en-US" sz="2000" b="1" i="1" dirty="0">
                <a:ea typeface="Calibri" pitchFamily="34" charset="0"/>
                <a:cs typeface="Times New Roman" pitchFamily="18" charset="0"/>
              </a:rPr>
              <a:t>Definition:</a:t>
            </a:r>
            <a:r>
              <a:rPr lang="en-US" sz="2000" dirty="0">
                <a:ea typeface="Calibri" pitchFamily="34" charset="0"/>
                <a:cs typeface="Times New Roman" pitchFamily="18" charset="0"/>
              </a:rPr>
              <a:t> Nonrenewable energy is energy obtained from static stores of </a:t>
            </a:r>
            <a:r>
              <a:rPr lang="en-US" sz="2000" dirty="0" smtClean="0">
                <a:ea typeface="Calibri" pitchFamily="34" charset="0"/>
                <a:cs typeface="Times New Roman" pitchFamily="18" charset="0"/>
              </a:rPr>
              <a:t>energy </a:t>
            </a:r>
            <a:r>
              <a:rPr lang="en-US" sz="2000" dirty="0">
                <a:ea typeface="Calibri" pitchFamily="34" charset="0"/>
                <a:cs typeface="Times New Roman" pitchFamily="18" charset="0"/>
              </a:rPr>
              <a:t>that </a:t>
            </a:r>
            <a:r>
              <a:rPr lang="en-US" sz="2000" b="1" i="1" dirty="0">
                <a:ea typeface="Calibri" pitchFamily="34" charset="0"/>
                <a:cs typeface="Times New Roman" pitchFamily="18" charset="0"/>
              </a:rPr>
              <a:t>remain bound</a:t>
            </a:r>
            <a:r>
              <a:rPr lang="en-US" sz="2000" dirty="0">
                <a:ea typeface="Calibri" pitchFamily="34" charset="0"/>
                <a:cs typeface="Times New Roman" pitchFamily="18" charset="0"/>
              </a:rPr>
              <a:t> unless released by human interaction. </a:t>
            </a:r>
            <a:r>
              <a:rPr lang="en-US" sz="2000" dirty="0" smtClean="0">
                <a:ea typeface="Calibri" pitchFamily="34" charset="0"/>
                <a:cs typeface="Times New Roman" pitchFamily="18" charset="0"/>
              </a:rPr>
              <a:t>Nonrenewable </a:t>
            </a:r>
            <a:r>
              <a:rPr lang="en-US" sz="2000" dirty="0">
                <a:ea typeface="Calibri" pitchFamily="34" charset="0"/>
                <a:cs typeface="Times New Roman" pitchFamily="18" charset="0"/>
              </a:rPr>
              <a:t>energy supplies are also called </a:t>
            </a:r>
            <a:r>
              <a:rPr lang="en-US" sz="2000" b="1" i="1" dirty="0">
                <a:ea typeface="Calibri" pitchFamily="34" charset="0"/>
                <a:cs typeface="Times New Roman" pitchFamily="18" charset="0"/>
              </a:rPr>
              <a:t>finite supplies.</a:t>
            </a:r>
            <a:endParaRPr lang="en-AU" sz="2000" dirty="0">
              <a:ea typeface="Calibri" pitchFamily="34" charset="0"/>
              <a:cs typeface="Times New Roman" pitchFamily="18" charset="0"/>
            </a:endParaRPr>
          </a:p>
          <a:p>
            <a:pPr algn="just" eaLnBrk="0" hangingPunct="0">
              <a:tabLst>
                <a:tab pos="180975" algn="l"/>
              </a:tabLst>
            </a:pPr>
            <a:endParaRPr lang="en-AU" sz="2000" dirty="0">
              <a:ea typeface="Calibri" pitchFamily="34" charset="0"/>
              <a:cs typeface="Times New Roman" pitchFamily="18" charset="0"/>
            </a:endParaRPr>
          </a:p>
          <a:p>
            <a:pPr algn="just" eaLnBrk="0" hangingPunct="0">
              <a:buFont typeface="Wingdings" pitchFamily="2" charset="2"/>
              <a:buChar char="Ø"/>
              <a:tabLst>
                <a:tab pos="180975" algn="l"/>
              </a:tabLst>
            </a:pPr>
            <a:r>
              <a:rPr lang="en-AU" sz="2000" b="1" i="1" dirty="0">
                <a:latin typeface="Calibri" pitchFamily="34" charset="0"/>
                <a:ea typeface="Calibri" pitchFamily="34" charset="0"/>
                <a:cs typeface="Times New Roman" pitchFamily="18" charset="0"/>
              </a:rPr>
              <a:t>Renewable energy sources: </a:t>
            </a:r>
            <a:r>
              <a:rPr lang="en-AU" sz="2000" dirty="0">
                <a:latin typeface="Calibri" pitchFamily="34" charset="0"/>
                <a:ea typeface="Calibri" pitchFamily="34" charset="0"/>
                <a:cs typeface="Times New Roman" pitchFamily="18" charset="0"/>
              </a:rPr>
              <a:t>solar energy, wind energy, Hydropower, biomass sources; geothermal energy are seasonally and slowly recovered energy sources.</a:t>
            </a:r>
          </a:p>
          <a:p>
            <a:pPr algn="just" eaLnBrk="0" hangingPunct="0">
              <a:tabLst>
                <a:tab pos="180975" algn="l"/>
              </a:tabLst>
            </a:pPr>
            <a:r>
              <a:rPr lang="en-AU" sz="2000" b="1" i="1" dirty="0">
                <a:ea typeface="Calibri" pitchFamily="34" charset="0"/>
                <a:cs typeface="Times New Roman" pitchFamily="18" charset="0"/>
              </a:rPr>
              <a:t>Definition:</a:t>
            </a:r>
            <a:r>
              <a:rPr lang="en-AU" sz="2000" i="1" dirty="0">
                <a:ea typeface="Calibri" pitchFamily="34" charset="0"/>
                <a:cs typeface="Times New Roman" pitchFamily="18" charset="0"/>
              </a:rPr>
              <a:t> </a:t>
            </a:r>
            <a:r>
              <a:rPr lang="en-AU" sz="2000" dirty="0">
                <a:ea typeface="Calibri" pitchFamily="34" charset="0"/>
                <a:cs typeface="Times New Roman" pitchFamily="18" charset="0"/>
              </a:rPr>
              <a:t>Renewable energy is the term used to cover those energies that occur </a:t>
            </a:r>
            <a:r>
              <a:rPr lang="en-AU" sz="2000" b="1" i="1" dirty="0" smtClean="0">
                <a:ea typeface="Calibri" pitchFamily="34" charset="0"/>
                <a:cs typeface="Times New Roman" pitchFamily="18" charset="0"/>
              </a:rPr>
              <a:t>naturally </a:t>
            </a:r>
            <a:r>
              <a:rPr lang="en-AU" sz="2000" b="1" i="1" dirty="0">
                <a:ea typeface="Calibri" pitchFamily="34" charset="0"/>
                <a:cs typeface="Times New Roman" pitchFamily="18" charset="0"/>
              </a:rPr>
              <a:t>and repeatedly</a:t>
            </a:r>
            <a:r>
              <a:rPr lang="en-AU" sz="2000" dirty="0">
                <a:ea typeface="Calibri" pitchFamily="34" charset="0"/>
                <a:cs typeface="Times New Roman" pitchFamily="18" charset="0"/>
              </a:rPr>
              <a:t> in the environment and can be harnessed </a:t>
            </a:r>
            <a:r>
              <a:rPr lang="en-AU" sz="2000" dirty="0" smtClean="0">
                <a:ea typeface="Calibri" pitchFamily="34" charset="0"/>
                <a:cs typeface="Times New Roman" pitchFamily="18" charset="0"/>
              </a:rPr>
              <a:t>for </a:t>
            </a:r>
            <a:r>
              <a:rPr lang="en-AU" sz="2000" dirty="0">
                <a:ea typeface="Calibri" pitchFamily="34" charset="0"/>
                <a:cs typeface="Times New Roman" pitchFamily="18" charset="0"/>
              </a:rPr>
              <a:t>human benefit. </a:t>
            </a:r>
            <a:r>
              <a:rPr lang="en-US" sz="2000" dirty="0">
                <a:ea typeface="Calibri" pitchFamily="34" charset="0"/>
                <a:cs typeface="Times New Roman" pitchFamily="18" charset="0"/>
              </a:rPr>
              <a:t>The ultimate sources of most of these energies are </a:t>
            </a:r>
            <a:r>
              <a:rPr lang="en-US" sz="2000" dirty="0" smtClean="0">
                <a:ea typeface="Calibri" pitchFamily="34" charset="0"/>
                <a:cs typeface="Times New Roman" pitchFamily="18" charset="0"/>
              </a:rPr>
              <a:t>the </a:t>
            </a:r>
            <a:r>
              <a:rPr lang="en-US" sz="2000" dirty="0">
                <a:ea typeface="Calibri" pitchFamily="34" charset="0"/>
                <a:cs typeface="Times New Roman" pitchFamily="18" charset="0"/>
              </a:rPr>
              <a:t>sun, gravity and the earth’s rotation</a:t>
            </a:r>
            <a:endParaRPr lang="en-AU" sz="2000" dirty="0">
              <a:ea typeface="Calibri" pitchFamily="34" charset="0"/>
              <a:cs typeface="Times New Roman" pitchFamily="18" charset="0"/>
            </a:endParaRPr>
          </a:p>
        </p:txBody>
      </p:sp>
      <p:sp>
        <p:nvSpPr>
          <p:cNvPr id="7" name="Rectangle 3"/>
          <p:cNvSpPr>
            <a:spLocks noChangeArrowheads="1"/>
          </p:cNvSpPr>
          <p:nvPr/>
        </p:nvSpPr>
        <p:spPr bwMode="ltGray">
          <a:xfrm>
            <a:off x="708025" y="2152650"/>
            <a:ext cx="5849938" cy="400050"/>
          </a:xfrm>
          <a:prstGeom prst="rect">
            <a:avLst/>
          </a:prstGeom>
          <a:noFill/>
          <a:ln w="9525">
            <a:noFill/>
            <a:miter lim="800000"/>
            <a:headEnd/>
            <a:tailEnd/>
          </a:ln>
        </p:spPr>
        <p:txBody>
          <a:bodyPr anchor="ctr">
            <a:spAutoFit/>
          </a:bodyPr>
          <a:lstStyle/>
          <a:p>
            <a:pPr algn="just" eaLnBrk="0" hangingPunct="0">
              <a:buFont typeface="Arial" charset="0"/>
              <a:buChar char="•"/>
            </a:pPr>
            <a:r>
              <a:rPr lang="en-AU" sz="2000">
                <a:latin typeface="Calibri" pitchFamily="34" charset="0"/>
                <a:ea typeface="Calibri" pitchFamily="34" charset="0"/>
                <a:cs typeface="Times New Roman" pitchFamily="18" charset="0"/>
              </a:rPr>
              <a:t>  Primary Energy Resources are subdivided into:</a:t>
            </a:r>
            <a:endParaRPr lang="en-AU" sz="2000">
              <a:ea typeface="Calibri" pitchFamily="34" charset="0"/>
              <a:cs typeface="Times New Roman" pitchFamily="18" charset="0"/>
            </a:endParaRPr>
          </a:p>
        </p:txBody>
      </p:sp>
      <p:sp>
        <p:nvSpPr>
          <p:cNvPr id="9" name="Rectangle 6"/>
          <p:cNvSpPr>
            <a:spLocks noChangeArrowheads="1"/>
          </p:cNvSpPr>
          <p:nvPr/>
        </p:nvSpPr>
        <p:spPr bwMode="auto">
          <a:xfrm>
            <a:off x="381000" y="381000"/>
            <a:ext cx="6438900" cy="400110"/>
          </a:xfrm>
          <a:prstGeom prst="rect">
            <a:avLst/>
          </a:prstGeom>
          <a:noFill/>
          <a:ln w="9525">
            <a:noFill/>
            <a:miter lim="800000"/>
            <a:headEnd/>
            <a:tailEnd/>
          </a:ln>
        </p:spPr>
        <p:txBody>
          <a:bodyPr>
            <a:spAutoFit/>
          </a:bodyPr>
          <a:lstStyle/>
          <a:p>
            <a:r>
              <a:rPr lang="en-AU" sz="2000" b="1" dirty="0" smtClean="0"/>
              <a:t>ECEG-4251, Generation Planning </a:t>
            </a:r>
            <a:endParaRPr lang="en-US" sz="2000" b="1" dirty="0">
              <a:latin typeface="Kokila"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1113</TotalTime>
  <Words>7255</Words>
  <Application>Microsoft Office PowerPoint</Application>
  <PresentationFormat>On-screen Show (4:3)</PresentationFormat>
  <Paragraphs>383</Paragraphs>
  <Slides>59</Slides>
  <Notes>2</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59</vt:i4>
      </vt:variant>
    </vt:vector>
  </HeadingPairs>
  <TitlesOfParts>
    <vt:vector size="62" baseType="lpstr">
      <vt:lpstr>Office Theme</vt:lpstr>
      <vt:lpstr>Equation</vt:lpstr>
      <vt:lpstr>Clip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Any Question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Tahaguas</dc:creator>
  <cp:lastModifiedBy>YALEW</cp:lastModifiedBy>
  <cp:revision>36</cp:revision>
  <dcterms:created xsi:type="dcterms:W3CDTF">2013-07-07T11:33:10Z</dcterms:created>
  <dcterms:modified xsi:type="dcterms:W3CDTF">2020-04-28T07:47:33Z</dcterms:modified>
</cp:coreProperties>
</file>