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handoutMasterIdLst>
    <p:handoutMasterId r:id="rId34"/>
  </p:handoutMasterIdLst>
  <p:sldIdLst>
    <p:sldId id="336" r:id="rId2"/>
    <p:sldId id="365" r:id="rId3"/>
    <p:sldId id="335" r:id="rId4"/>
    <p:sldId id="337" r:id="rId5"/>
    <p:sldId id="338" r:id="rId6"/>
    <p:sldId id="339" r:id="rId7"/>
    <p:sldId id="340" r:id="rId8"/>
    <p:sldId id="341" r:id="rId9"/>
    <p:sldId id="342" r:id="rId10"/>
    <p:sldId id="343" r:id="rId11"/>
    <p:sldId id="344" r:id="rId12"/>
    <p:sldId id="345" r:id="rId13"/>
    <p:sldId id="346" r:id="rId14"/>
    <p:sldId id="347" r:id="rId15"/>
    <p:sldId id="348" r:id="rId16"/>
    <p:sldId id="349" r:id="rId17"/>
    <p:sldId id="350" r:id="rId18"/>
    <p:sldId id="351" r:id="rId19"/>
    <p:sldId id="352" r:id="rId20"/>
    <p:sldId id="353" r:id="rId21"/>
    <p:sldId id="354" r:id="rId22"/>
    <p:sldId id="355" r:id="rId23"/>
    <p:sldId id="356" r:id="rId24"/>
    <p:sldId id="357" r:id="rId25"/>
    <p:sldId id="358" r:id="rId26"/>
    <p:sldId id="359" r:id="rId27"/>
    <p:sldId id="360" r:id="rId28"/>
    <p:sldId id="361" r:id="rId29"/>
    <p:sldId id="362" r:id="rId30"/>
    <p:sldId id="363" r:id="rId31"/>
    <p:sldId id="364" r:id="rId32"/>
    <p:sldId id="32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15" autoAdjust="0"/>
    <p:restoredTop sz="94660" autoAdjust="0"/>
  </p:normalViewPr>
  <p:slideViewPr>
    <p:cSldViewPr>
      <p:cViewPr>
        <p:scale>
          <a:sx n="66" d="100"/>
          <a:sy n="66" d="100"/>
        </p:scale>
        <p:origin x="-1277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707A01-7BE4-42B2-A94C-AB8870407C67}" type="datetimeFigureOut">
              <a:rPr lang="en-US" smtClean="0"/>
              <a:pPr/>
              <a:t>2/23/2020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A302D-A690-461D-8CA4-3E6CFDC77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7BE-5BF3-4C07-8EE1-52ED057DF930}" type="datetimeFigureOut">
              <a:rPr lang="en-US" smtClean="0"/>
              <a:pPr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7AE0-F62C-4716-8860-3FB7D8809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7BE-5BF3-4C07-8EE1-52ED057DF930}" type="datetimeFigureOut">
              <a:rPr lang="en-US" smtClean="0"/>
              <a:pPr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7AE0-F62C-4716-8860-3FB7D8809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7BE-5BF3-4C07-8EE1-52ED057DF930}" type="datetimeFigureOut">
              <a:rPr lang="en-US" smtClean="0"/>
              <a:pPr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7AE0-F62C-4716-8860-3FB7D8809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7BE-5BF3-4C07-8EE1-52ED057DF930}" type="datetimeFigureOut">
              <a:rPr lang="en-US" smtClean="0"/>
              <a:pPr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7AE0-F62C-4716-8860-3FB7D8809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7BE-5BF3-4C07-8EE1-52ED057DF930}" type="datetimeFigureOut">
              <a:rPr lang="en-US" smtClean="0"/>
              <a:pPr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7AE0-F62C-4716-8860-3FB7D8809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7BE-5BF3-4C07-8EE1-52ED057DF930}" type="datetimeFigureOut">
              <a:rPr lang="en-US" smtClean="0"/>
              <a:pPr/>
              <a:t>2/23/2020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7AE0-F62C-4716-8860-3FB7D88093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7BE-5BF3-4C07-8EE1-52ED057DF930}" type="datetimeFigureOut">
              <a:rPr lang="en-US" smtClean="0"/>
              <a:pPr/>
              <a:t>2/23/2020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7AE0-F62C-4716-8860-3FB7D8809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7BE-5BF3-4C07-8EE1-52ED057DF930}" type="datetimeFigureOut">
              <a:rPr lang="en-US" smtClean="0"/>
              <a:pPr/>
              <a:t>2/23/2020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7AE0-F62C-4716-8860-3FB7D8809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7BE-5BF3-4C07-8EE1-52ED057DF930}" type="datetimeFigureOut">
              <a:rPr lang="en-US" smtClean="0"/>
              <a:pPr/>
              <a:t>2/23/2020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7AE0-F62C-4716-8860-3FB7D8809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7BE-5BF3-4C07-8EE1-52ED057DF930}" type="datetimeFigureOut">
              <a:rPr lang="en-US" smtClean="0"/>
              <a:pPr/>
              <a:t>2/23/2020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AD67AE0-F62C-4716-8860-3FB7D8809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7BE-5BF3-4C07-8EE1-52ED057DF930}" type="datetimeFigureOut">
              <a:rPr lang="en-US" smtClean="0"/>
              <a:pPr/>
              <a:t>2/23/2020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7AE0-F62C-4716-8860-3FB7D8809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39737BE-5BF3-4C07-8EE1-52ED057DF930}" type="datetimeFigureOut">
              <a:rPr lang="en-US" smtClean="0"/>
              <a:pPr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AD67AE0-F62C-4716-8860-3FB7D8809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med">
    <p:cover dir="ru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20940" cy="54864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Chapter </a:t>
            </a: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four</a:t>
            </a: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nancial management </a:t>
            </a:r>
            <a:endParaRPr lang="en-US" sz="32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00628"/>
            <a:ext cx="8839200" cy="5528772"/>
          </a:xfrm>
        </p:spPr>
        <p:txBody>
          <a:bodyPr>
            <a:normAutofit fontScale="92500"/>
          </a:bodyPr>
          <a:lstStyle/>
          <a:p>
            <a:pPr marL="457200" indent="-457200" algn="just">
              <a:buFont typeface="Wingdings" pitchFamily="2" charset="2"/>
              <a:buChar char="q"/>
            </a:pP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Finance is a specialized functional field of business administration. </a:t>
            </a:r>
            <a:endParaRPr lang="en-US" sz="2800" b="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q"/>
            </a:pP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term finance can be defined as the management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flows of money through an organization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, whether it to be a corporation or non-corporate business or government agency. </a:t>
            </a:r>
            <a:endParaRPr lang="en-US" sz="2800" b="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q"/>
            </a:pP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Finance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concerns itself with the actual flow of money as well as any claims against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money.</a:t>
            </a:r>
          </a:p>
          <a:p>
            <a:pPr lvl="0">
              <a:spcBef>
                <a:spcPct val="50000"/>
              </a:spcBef>
              <a:buClr>
                <a:srgbClr val="F96A1B"/>
              </a:buClr>
              <a:buFont typeface="Wingdings" pitchFamily="2" charset="2"/>
              <a:buChar char="F"/>
            </a:pPr>
            <a:r>
              <a:rPr lang="en-US" sz="2600" b="0" dirty="0">
                <a:solidFill>
                  <a:srgbClr val="000000"/>
                </a:solidFill>
              </a:rPr>
              <a:t>The flow of fund is a continuous process</a:t>
            </a:r>
          </a:p>
          <a:p>
            <a:pPr marL="0" indent="0" algn="just"/>
            <a:endParaRPr lang="en-US" sz="2800" b="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q"/>
            </a:pPr>
            <a:r>
              <a:rPr lang="en-US" sz="2800" b="0" dirty="0" smtClean="0">
                <a:latin typeface="Arial Narrow"/>
                <a:ea typeface="Times New Roman"/>
                <a:cs typeface="Times New Roman"/>
              </a:rPr>
              <a:t>FM assumes </a:t>
            </a:r>
            <a:r>
              <a:rPr lang="en-US" sz="2800" b="0" dirty="0">
                <a:latin typeface="Arial Narrow"/>
                <a:ea typeface="Times New Roman"/>
                <a:cs typeface="Times New Roman"/>
              </a:rPr>
              <a:t>the responsibility of dealing with the problems and decisions associated with managing the firm’s assets that has made it an exciting and challenging area in managing large organizations. </a:t>
            </a:r>
            <a:endParaRPr lang="en-US" sz="2800" b="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3506423"/>
      </p:ext>
    </p:extLst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68463374"/>
      </p:ext>
    </p:extLst>
  </p:cSld>
  <p:clrMapOvr>
    <a:masterClrMapping/>
  </p:clrMapOvr>
  <p:transition spd="med">
    <p:cover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20494192"/>
      </p:ext>
    </p:extLst>
  </p:cSld>
  <p:clrMapOvr>
    <a:masterClrMapping/>
  </p:clrMapOvr>
  <p:transition spd="med">
    <p:cover dir="r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49883221"/>
      </p:ext>
    </p:extLst>
  </p:cSld>
  <p:clrMapOvr>
    <a:masterClrMapping/>
  </p:clrMapOvr>
  <p:transition spd="med">
    <p:cover dir="r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77674635"/>
      </p:ext>
    </p:extLst>
  </p:cSld>
  <p:clrMapOvr>
    <a:masterClrMapping/>
  </p:clrMapOvr>
  <p:transition spd="med">
    <p:cover dir="r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87956886"/>
      </p:ext>
    </p:extLst>
  </p:cSld>
  <p:clrMapOvr>
    <a:masterClrMapping/>
  </p:clrMapOvr>
  <p:transition spd="med">
    <p:cover dir="r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86079631"/>
      </p:ext>
    </p:extLst>
  </p:cSld>
  <p:clrMapOvr>
    <a:masterClrMapping/>
  </p:clrMapOvr>
  <p:transition spd="med">
    <p:cover dir="r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95139949"/>
      </p:ext>
    </p:extLst>
  </p:cSld>
  <p:clrMapOvr>
    <a:masterClrMapping/>
  </p:clrMapOvr>
  <p:transition spd="med">
    <p:cover dir="r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78072276"/>
      </p:ext>
    </p:extLst>
  </p:cSld>
  <p:clrMapOvr>
    <a:masterClrMapping/>
  </p:clrMapOvr>
  <p:transition spd="med">
    <p:cover dir="r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56400170"/>
      </p:ext>
    </p:extLst>
  </p:cSld>
  <p:clrMapOvr>
    <a:masterClrMapping/>
  </p:clrMapOvr>
  <p:transition spd="med">
    <p:cover dir="r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1842187"/>
      </p:ext>
    </p:extLst>
  </p:cSld>
  <p:clrMapOvr>
    <a:masterClrMapping/>
  </p:clrMapOvr>
  <p:transition spd="med">
    <p:cover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152400"/>
            <a:ext cx="7520940" cy="762000"/>
          </a:xfrm>
        </p:spPr>
        <p:txBody>
          <a:bodyPr/>
          <a:lstStyle/>
          <a:p>
            <a:r>
              <a:rPr lang="en-US" dirty="0" err="1" smtClean="0"/>
              <a:t>CONt,d</a:t>
            </a:r>
            <a:r>
              <a:rPr lang="en-US" dirty="0" smtClean="0"/>
              <a:t>………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534400" cy="3918477"/>
          </a:xfrm>
        </p:spPr>
        <p:txBody>
          <a:bodyPr>
            <a:normAutofit/>
          </a:bodyPr>
          <a:lstStyle/>
          <a:p>
            <a:pPr lv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FF"/>
              </a:buClr>
              <a:buFont typeface="Wingdings" pitchFamily="2" charset="2"/>
              <a:buChar char="n"/>
            </a:pPr>
            <a:endParaRPr lang="en-US" sz="2800" b="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FF"/>
              </a:buClr>
              <a:buFont typeface="Wingdings" pitchFamily="2" charset="2"/>
              <a:buChar char="n"/>
            </a:pPr>
            <a:endParaRPr lang="en-US" sz="2800" b="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FF"/>
              </a:buClr>
              <a:buFont typeface="Wingdings" pitchFamily="2" charset="2"/>
              <a:buChar char="n"/>
            </a:pPr>
            <a:r>
              <a:rPr lang="en-US" sz="2800" b="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Financial management  </a:t>
            </a:r>
            <a:r>
              <a:rPr lang="en-US" sz="2800" b="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 the planning for, acquiring and Utilizing of funds in order to maximize the efficiency and value of the </a:t>
            </a:r>
            <a:r>
              <a:rPr lang="en-US" sz="2800" b="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firm.</a:t>
            </a:r>
          </a:p>
        </p:txBody>
      </p:sp>
    </p:spTree>
    <p:extLst>
      <p:ext uri="{BB962C8B-B14F-4D97-AF65-F5344CB8AC3E}">
        <p14:creationId xmlns="" xmlns:p14="http://schemas.microsoft.com/office/powerpoint/2010/main" val="3179433787"/>
      </p:ext>
    </p:extLst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23815518"/>
      </p:ext>
    </p:extLst>
  </p:cSld>
  <p:clrMapOvr>
    <a:masterClrMapping/>
  </p:clrMapOvr>
  <p:transition spd="med">
    <p:cover dir="r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77042166"/>
      </p:ext>
    </p:extLst>
  </p:cSld>
  <p:clrMapOvr>
    <a:masterClrMapping/>
  </p:clrMapOvr>
  <p:transition spd="med">
    <p:cover dir="r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2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75388642"/>
      </p:ext>
    </p:extLst>
  </p:cSld>
  <p:clrMapOvr>
    <a:masterClrMapping/>
  </p:clrMapOvr>
  <p:transition spd="med">
    <p:cover dir="r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68710112"/>
      </p:ext>
    </p:extLst>
  </p:cSld>
  <p:clrMapOvr>
    <a:masterClrMapping/>
  </p:clrMapOvr>
  <p:transition spd="med">
    <p:cover dir="r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711440" cy="357984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26475971"/>
      </p:ext>
    </p:extLst>
  </p:cSld>
  <p:clrMapOvr>
    <a:masterClrMapping/>
  </p:clrMapOvr>
  <p:transition spd="med">
    <p:cover dir="r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14" y="-1"/>
            <a:ext cx="9143999" cy="6172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38591060"/>
      </p:ext>
    </p:extLst>
  </p:cSld>
  <p:clrMapOvr>
    <a:masterClrMapping/>
  </p:clrMapOvr>
  <p:transition spd="med">
    <p:cover dir="r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17401235"/>
      </p:ext>
    </p:extLst>
  </p:cSld>
  <p:clrMapOvr>
    <a:masterClrMapping/>
  </p:clrMapOvr>
  <p:transition spd="med">
    <p:cover dir="r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29276160"/>
      </p:ext>
    </p:extLst>
  </p:cSld>
  <p:clrMapOvr>
    <a:masterClrMapping/>
  </p:clrMapOvr>
  <p:transition spd="med">
    <p:cover dir="r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70867185"/>
      </p:ext>
    </p:extLst>
  </p:cSld>
  <p:clrMapOvr>
    <a:masterClrMapping/>
  </p:clrMapOvr>
  <p:transition spd="med">
    <p:cover dir="r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45706280"/>
      </p:ext>
    </p:extLst>
  </p:cSld>
  <p:clrMapOvr>
    <a:masterClrMapping/>
  </p:clrMapOvr>
  <p:transition spd="med">
    <p:cover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533400"/>
            <a:ext cx="8686800" cy="57912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Financial Decision 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Symbol"/>
              <a:buChar char=""/>
              <a:tabLst>
                <a:tab pos="457200" algn="l"/>
              </a:tabLst>
            </a:pPr>
            <a:r>
              <a:rPr lang="en-US" sz="2800" b="0" dirty="0">
                <a:latin typeface="Times New Roman" pitchFamily="18" charset="0"/>
                <a:ea typeface="Times New Roman"/>
                <a:cs typeface="Times New Roman" pitchFamily="18" charset="0"/>
              </a:rPr>
              <a:t>Which new proposals for employing capital should be accepted by the firm?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Symbol"/>
              <a:buChar char=""/>
              <a:tabLst>
                <a:tab pos="457200" algn="l"/>
              </a:tabLst>
            </a:pPr>
            <a:r>
              <a:rPr lang="en-US" sz="2800" b="0" dirty="0">
                <a:latin typeface="Times New Roman" pitchFamily="18" charset="0"/>
                <a:ea typeface="Times New Roman"/>
                <a:cs typeface="Times New Roman" pitchFamily="18" charset="0"/>
              </a:rPr>
              <a:t> What steps can be taken to increase the value of the firm’s common stock?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Symbol"/>
              <a:buChar char=""/>
              <a:tabLst>
                <a:tab pos="457200" algn="l"/>
              </a:tabLst>
            </a:pPr>
            <a:r>
              <a:rPr lang="en-US" sz="2800" b="0" dirty="0">
                <a:latin typeface="Times New Roman" pitchFamily="18" charset="0"/>
                <a:ea typeface="Times New Roman"/>
                <a:cs typeface="Times New Roman" pitchFamily="18" charset="0"/>
              </a:rPr>
              <a:t>How much working capital will be needed to support and expand the company’s operation?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Symbol"/>
              <a:buChar char=""/>
              <a:tabLst>
                <a:tab pos="457200" algn="l"/>
              </a:tabLst>
            </a:pPr>
            <a:r>
              <a:rPr lang="en-US" sz="2800" b="0" dirty="0">
                <a:latin typeface="Times New Roman" pitchFamily="18" charset="0"/>
                <a:ea typeface="Times New Roman"/>
                <a:cs typeface="Times New Roman" pitchFamily="18" charset="0"/>
              </a:rPr>
              <a:t>Where should the firm go to raise the short and long-term capital demand and how much will it cost?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Symbol"/>
              <a:buChar char=""/>
              <a:tabLst>
                <a:tab pos="457200" algn="l"/>
              </a:tabLst>
            </a:pPr>
            <a:r>
              <a:rPr lang="en-US" sz="2800" b="0" dirty="0">
                <a:latin typeface="Times New Roman" pitchFamily="18" charset="0"/>
                <a:ea typeface="Times New Roman"/>
                <a:cs typeface="Times New Roman" pitchFamily="18" charset="0"/>
              </a:rPr>
              <a:t>Should a firm declare a cash dividend on its common stock and if so, how much a dividend should be declared?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endParaRPr lang="en-US" sz="32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36029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03018636"/>
      </p:ext>
    </p:extLst>
  </p:cSld>
  <p:clrMapOvr>
    <a:masterClrMapping/>
  </p:clrMapOvr>
  <p:transition spd="med">
    <p:cover dir="r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35772390"/>
      </p:ext>
    </p:extLst>
  </p:cSld>
  <p:clrMapOvr>
    <a:masterClrMapping/>
  </p:clrMapOvr>
  <p:transition spd="med">
    <p:cover dir="r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"/>
            <a:ext cx="9144000" cy="6781800"/>
          </a:xfrm>
          <a:solidFill>
            <a:srgbClr val="0070C0"/>
          </a:solidFill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19169158">
            <a:off x="1885143" y="3548897"/>
            <a:ext cx="473918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Wide Latin" pitchFamily="18" charset="0"/>
              </a:rPr>
              <a:t>THANKS</a:t>
            </a:r>
            <a:endParaRPr lang="en-US" sz="40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Wide Latin" pitchFamily="18" charset="0"/>
            </a:endParaRP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609600" y="76200"/>
            <a:ext cx="7924800" cy="7239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685800" y="217488"/>
            <a:ext cx="7772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r>
              <a:rPr lang="en-US" sz="3000">
                <a:solidFill>
                  <a:schemeClr val="bg2"/>
                </a:solidFill>
              </a:rPr>
              <a:t>Cash Flow in a Firm</a:t>
            </a:r>
          </a:p>
        </p:txBody>
      </p:sp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914400" y="914400"/>
            <a:ext cx="1600200" cy="609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600"/>
              <a:t>Stockholders’ (Equity)</a:t>
            </a:r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3048000" y="914400"/>
            <a:ext cx="2819400" cy="609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600"/>
              <a:t>Other Corporations, Businesses and Agencies</a:t>
            </a:r>
          </a:p>
        </p:txBody>
      </p:sp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6715125" y="914400"/>
            <a:ext cx="1485900" cy="60960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600"/>
              <a:t>Creditors (Debt)</a:t>
            </a:r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3505200" y="2286000"/>
            <a:ext cx="2111375" cy="9144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z="1200" b="0"/>
          </a:p>
          <a:p>
            <a:r>
              <a:rPr lang="en-US" sz="3200"/>
              <a:t>CASH</a:t>
            </a:r>
          </a:p>
        </p:txBody>
      </p:sp>
      <p:sp>
        <p:nvSpPr>
          <p:cNvPr id="88076" name="Line 12"/>
          <p:cNvSpPr>
            <a:spLocks noChangeShapeType="1"/>
          </p:cNvSpPr>
          <p:nvPr/>
        </p:nvSpPr>
        <p:spPr bwMode="auto">
          <a:xfrm>
            <a:off x="4467225" y="1943100"/>
            <a:ext cx="0" cy="3429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077" name="Line 13"/>
          <p:cNvSpPr>
            <a:spLocks noChangeShapeType="1"/>
          </p:cNvSpPr>
          <p:nvPr/>
        </p:nvSpPr>
        <p:spPr bwMode="auto">
          <a:xfrm flipV="1">
            <a:off x="4467225" y="1524000"/>
            <a:ext cx="0" cy="1905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079" name="Line 15"/>
          <p:cNvSpPr>
            <a:spLocks noChangeShapeType="1"/>
          </p:cNvSpPr>
          <p:nvPr/>
        </p:nvSpPr>
        <p:spPr bwMode="auto">
          <a:xfrm>
            <a:off x="1266825" y="1524000"/>
            <a:ext cx="0" cy="14478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080" name="Line 16"/>
          <p:cNvSpPr>
            <a:spLocks noChangeShapeType="1"/>
          </p:cNvSpPr>
          <p:nvPr/>
        </p:nvSpPr>
        <p:spPr bwMode="auto">
          <a:xfrm>
            <a:off x="1266825" y="2971800"/>
            <a:ext cx="4572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081" name="Line 17"/>
          <p:cNvSpPr>
            <a:spLocks noChangeShapeType="1"/>
          </p:cNvSpPr>
          <p:nvPr/>
        </p:nvSpPr>
        <p:spPr bwMode="auto">
          <a:xfrm>
            <a:off x="2981325" y="2971800"/>
            <a:ext cx="5238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083" name="Line 19"/>
          <p:cNvSpPr>
            <a:spLocks noChangeShapeType="1"/>
          </p:cNvSpPr>
          <p:nvPr/>
        </p:nvSpPr>
        <p:spPr bwMode="auto">
          <a:xfrm>
            <a:off x="1952625" y="2171700"/>
            <a:ext cx="0" cy="3429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084" name="Line 20"/>
          <p:cNvSpPr>
            <a:spLocks noChangeShapeType="1"/>
          </p:cNvSpPr>
          <p:nvPr/>
        </p:nvSpPr>
        <p:spPr bwMode="auto">
          <a:xfrm>
            <a:off x="1952625" y="2514600"/>
            <a:ext cx="15525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085" name="Line 21"/>
          <p:cNvSpPr>
            <a:spLocks noChangeShapeType="1"/>
          </p:cNvSpPr>
          <p:nvPr/>
        </p:nvSpPr>
        <p:spPr bwMode="auto">
          <a:xfrm flipV="1">
            <a:off x="1952625" y="1524000"/>
            <a:ext cx="0" cy="419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087" name="Line 23"/>
          <p:cNvSpPr>
            <a:spLocks noChangeShapeType="1"/>
          </p:cNvSpPr>
          <p:nvPr/>
        </p:nvSpPr>
        <p:spPr bwMode="auto">
          <a:xfrm>
            <a:off x="6929438" y="1998663"/>
            <a:ext cx="0" cy="3683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088" name="Line 24"/>
          <p:cNvSpPr>
            <a:spLocks noChangeShapeType="1"/>
          </p:cNvSpPr>
          <p:nvPr/>
        </p:nvSpPr>
        <p:spPr bwMode="auto">
          <a:xfrm flipH="1">
            <a:off x="5616575" y="2362200"/>
            <a:ext cx="13049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089" name="Line 25"/>
          <p:cNvSpPr>
            <a:spLocks noChangeShapeType="1"/>
          </p:cNvSpPr>
          <p:nvPr/>
        </p:nvSpPr>
        <p:spPr bwMode="auto">
          <a:xfrm flipV="1">
            <a:off x="6921500" y="1520825"/>
            <a:ext cx="0" cy="3063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091" name="Line 27"/>
          <p:cNvSpPr>
            <a:spLocks noChangeShapeType="1"/>
          </p:cNvSpPr>
          <p:nvPr/>
        </p:nvSpPr>
        <p:spPr bwMode="auto">
          <a:xfrm flipH="1">
            <a:off x="5616575" y="2514600"/>
            <a:ext cx="24479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092" name="Line 28"/>
          <p:cNvSpPr>
            <a:spLocks noChangeShapeType="1"/>
          </p:cNvSpPr>
          <p:nvPr/>
        </p:nvSpPr>
        <p:spPr bwMode="auto">
          <a:xfrm flipV="1">
            <a:off x="8064500" y="2078038"/>
            <a:ext cx="0" cy="4318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093" name="Line 29"/>
          <p:cNvSpPr>
            <a:spLocks noChangeShapeType="1"/>
          </p:cNvSpPr>
          <p:nvPr/>
        </p:nvSpPr>
        <p:spPr bwMode="auto">
          <a:xfrm flipV="1">
            <a:off x="8064500" y="1530350"/>
            <a:ext cx="0" cy="2873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094" name="Text Box 30"/>
          <p:cNvSpPr txBox="1">
            <a:spLocks noChangeArrowheads="1"/>
          </p:cNvSpPr>
          <p:nvPr/>
        </p:nvSpPr>
        <p:spPr bwMode="auto">
          <a:xfrm>
            <a:off x="708025" y="5029200"/>
            <a:ext cx="1163638" cy="56038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600"/>
              <a:t>Raw Materials</a:t>
            </a:r>
          </a:p>
        </p:txBody>
      </p:sp>
      <p:sp>
        <p:nvSpPr>
          <p:cNvPr id="88095" name="Text Box 31"/>
          <p:cNvSpPr txBox="1">
            <a:spLocks noChangeArrowheads="1"/>
          </p:cNvSpPr>
          <p:nvPr/>
        </p:nvSpPr>
        <p:spPr bwMode="auto">
          <a:xfrm>
            <a:off x="3059113" y="4833938"/>
            <a:ext cx="1065212" cy="538162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600"/>
              <a:t>Fixed Assets</a:t>
            </a:r>
          </a:p>
        </p:txBody>
      </p:sp>
      <p:sp>
        <p:nvSpPr>
          <p:cNvPr id="88096" name="Text Box 32"/>
          <p:cNvSpPr txBox="1">
            <a:spLocks noChangeArrowheads="1"/>
          </p:cNvSpPr>
          <p:nvPr/>
        </p:nvSpPr>
        <p:spPr bwMode="auto">
          <a:xfrm>
            <a:off x="4427538" y="4652963"/>
            <a:ext cx="2520950" cy="82867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600"/>
              <a:t>Personal Expenses</a:t>
            </a:r>
          </a:p>
          <a:p>
            <a:r>
              <a:rPr lang="en-US" sz="1600"/>
              <a:t>Wages, Benefits</a:t>
            </a:r>
          </a:p>
          <a:p>
            <a:r>
              <a:rPr lang="en-US" sz="1600"/>
              <a:t>&amp; Operating Exp.</a:t>
            </a:r>
          </a:p>
        </p:txBody>
      </p:sp>
      <p:sp>
        <p:nvSpPr>
          <p:cNvPr id="88101" name="Line 37"/>
          <p:cNvSpPr>
            <a:spLocks noChangeShapeType="1"/>
          </p:cNvSpPr>
          <p:nvPr/>
        </p:nvSpPr>
        <p:spPr bwMode="auto">
          <a:xfrm flipH="1">
            <a:off x="3311525" y="4229100"/>
            <a:ext cx="1588" cy="6048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02" name="Line 38"/>
          <p:cNvSpPr>
            <a:spLocks noChangeShapeType="1"/>
          </p:cNvSpPr>
          <p:nvPr/>
        </p:nvSpPr>
        <p:spPr bwMode="auto">
          <a:xfrm>
            <a:off x="3311525" y="3543300"/>
            <a:ext cx="0" cy="2809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03" name="Line 39"/>
          <p:cNvSpPr>
            <a:spLocks noChangeShapeType="1"/>
          </p:cNvSpPr>
          <p:nvPr/>
        </p:nvSpPr>
        <p:spPr bwMode="auto">
          <a:xfrm>
            <a:off x="3311525" y="3543300"/>
            <a:ext cx="5842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04" name="Line 40"/>
          <p:cNvSpPr>
            <a:spLocks noChangeShapeType="1"/>
          </p:cNvSpPr>
          <p:nvPr/>
        </p:nvSpPr>
        <p:spPr bwMode="auto">
          <a:xfrm flipV="1">
            <a:off x="3895725" y="3200400"/>
            <a:ext cx="0" cy="3429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05" name="Line 41"/>
          <p:cNvSpPr>
            <a:spLocks noChangeShapeType="1"/>
          </p:cNvSpPr>
          <p:nvPr/>
        </p:nvSpPr>
        <p:spPr bwMode="auto">
          <a:xfrm>
            <a:off x="3563938" y="3213100"/>
            <a:ext cx="0" cy="2159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06" name="Line 42"/>
          <p:cNvSpPr>
            <a:spLocks noChangeShapeType="1"/>
          </p:cNvSpPr>
          <p:nvPr/>
        </p:nvSpPr>
        <p:spPr bwMode="auto">
          <a:xfrm flipH="1">
            <a:off x="1295400" y="3429000"/>
            <a:ext cx="22685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07" name="Line 43"/>
          <p:cNvSpPr>
            <a:spLocks noChangeShapeType="1"/>
          </p:cNvSpPr>
          <p:nvPr/>
        </p:nvSpPr>
        <p:spPr bwMode="auto">
          <a:xfrm>
            <a:off x="1295400" y="3429000"/>
            <a:ext cx="0" cy="5715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08" name="Line 44"/>
          <p:cNvSpPr>
            <a:spLocks noChangeShapeType="1"/>
          </p:cNvSpPr>
          <p:nvPr/>
        </p:nvSpPr>
        <p:spPr bwMode="auto">
          <a:xfrm>
            <a:off x="1295400" y="4457700"/>
            <a:ext cx="0" cy="5715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09" name="Line 45"/>
          <p:cNvSpPr>
            <a:spLocks noChangeShapeType="1"/>
          </p:cNvSpPr>
          <p:nvPr/>
        </p:nvSpPr>
        <p:spPr bwMode="auto">
          <a:xfrm flipV="1">
            <a:off x="4497388" y="3200400"/>
            <a:ext cx="0" cy="5715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10" name="Line 46"/>
          <p:cNvSpPr>
            <a:spLocks noChangeShapeType="1"/>
          </p:cNvSpPr>
          <p:nvPr/>
        </p:nvSpPr>
        <p:spPr bwMode="auto">
          <a:xfrm>
            <a:off x="3895725" y="4508500"/>
            <a:ext cx="0" cy="3254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11" name="Line 47"/>
          <p:cNvSpPr>
            <a:spLocks noChangeShapeType="1"/>
          </p:cNvSpPr>
          <p:nvPr/>
        </p:nvSpPr>
        <p:spPr bwMode="auto">
          <a:xfrm>
            <a:off x="3895725" y="4508500"/>
            <a:ext cx="6048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12" name="Line 48"/>
          <p:cNvSpPr>
            <a:spLocks noChangeShapeType="1"/>
          </p:cNvSpPr>
          <p:nvPr/>
        </p:nvSpPr>
        <p:spPr bwMode="auto">
          <a:xfrm flipV="1">
            <a:off x="4497388" y="4229100"/>
            <a:ext cx="0" cy="279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13" name="Line 49"/>
          <p:cNvSpPr>
            <a:spLocks noChangeShapeType="1"/>
          </p:cNvSpPr>
          <p:nvPr/>
        </p:nvSpPr>
        <p:spPr bwMode="auto">
          <a:xfrm>
            <a:off x="5483225" y="4229100"/>
            <a:ext cx="0" cy="4238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14" name="Line 50"/>
          <p:cNvSpPr>
            <a:spLocks noChangeShapeType="1"/>
          </p:cNvSpPr>
          <p:nvPr/>
        </p:nvSpPr>
        <p:spPr bwMode="auto">
          <a:xfrm>
            <a:off x="5483225" y="3200400"/>
            <a:ext cx="0" cy="5715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15" name="Text Box 51"/>
          <p:cNvSpPr txBox="1">
            <a:spLocks noChangeArrowheads="1"/>
          </p:cNvSpPr>
          <p:nvPr/>
        </p:nvSpPr>
        <p:spPr bwMode="auto">
          <a:xfrm>
            <a:off x="6985000" y="3771900"/>
            <a:ext cx="1366838" cy="52070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600"/>
              <a:t>Accounts Receivables</a:t>
            </a:r>
          </a:p>
        </p:txBody>
      </p:sp>
      <p:sp>
        <p:nvSpPr>
          <p:cNvPr id="88116" name="Text Box 52"/>
          <p:cNvSpPr txBox="1">
            <a:spLocks noChangeArrowheads="1"/>
          </p:cNvSpPr>
          <p:nvPr/>
        </p:nvSpPr>
        <p:spPr bwMode="auto">
          <a:xfrm>
            <a:off x="2181225" y="6273800"/>
            <a:ext cx="1371600" cy="50323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400"/>
              <a:t>Work in Process</a:t>
            </a:r>
          </a:p>
        </p:txBody>
      </p:sp>
      <p:sp>
        <p:nvSpPr>
          <p:cNvPr id="88117" name="Text Box 53"/>
          <p:cNvSpPr txBox="1">
            <a:spLocks noChangeArrowheads="1"/>
          </p:cNvSpPr>
          <p:nvPr/>
        </p:nvSpPr>
        <p:spPr bwMode="auto">
          <a:xfrm>
            <a:off x="5953125" y="6237288"/>
            <a:ext cx="1485900" cy="56515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400"/>
              <a:t>Product Inventories</a:t>
            </a:r>
          </a:p>
        </p:txBody>
      </p:sp>
      <p:sp>
        <p:nvSpPr>
          <p:cNvPr id="88119" name="Line 55"/>
          <p:cNvSpPr>
            <a:spLocks noChangeShapeType="1"/>
          </p:cNvSpPr>
          <p:nvPr/>
        </p:nvSpPr>
        <p:spPr bwMode="auto">
          <a:xfrm flipV="1">
            <a:off x="7704138" y="4321175"/>
            <a:ext cx="0" cy="800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20" name="Line 56"/>
          <p:cNvSpPr>
            <a:spLocks noChangeShapeType="1"/>
          </p:cNvSpPr>
          <p:nvPr/>
        </p:nvSpPr>
        <p:spPr bwMode="auto">
          <a:xfrm flipV="1">
            <a:off x="7704138" y="5486400"/>
            <a:ext cx="0" cy="914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22" name="Line 58"/>
          <p:cNvSpPr>
            <a:spLocks noChangeShapeType="1"/>
          </p:cNvSpPr>
          <p:nvPr/>
        </p:nvSpPr>
        <p:spPr bwMode="auto">
          <a:xfrm>
            <a:off x="7667625" y="3543300"/>
            <a:ext cx="0" cy="228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23" name="Line 59"/>
          <p:cNvSpPr>
            <a:spLocks noChangeShapeType="1"/>
          </p:cNvSpPr>
          <p:nvPr/>
        </p:nvSpPr>
        <p:spPr bwMode="auto">
          <a:xfrm>
            <a:off x="7667625" y="3087688"/>
            <a:ext cx="0" cy="228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24" name="Line 60"/>
          <p:cNvSpPr>
            <a:spLocks noChangeShapeType="1"/>
          </p:cNvSpPr>
          <p:nvPr/>
        </p:nvSpPr>
        <p:spPr bwMode="auto">
          <a:xfrm flipH="1">
            <a:off x="5616575" y="3086100"/>
            <a:ext cx="20510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25" name="Line 61"/>
          <p:cNvSpPr>
            <a:spLocks noChangeShapeType="1"/>
          </p:cNvSpPr>
          <p:nvPr/>
        </p:nvSpPr>
        <p:spPr bwMode="auto">
          <a:xfrm>
            <a:off x="7451725" y="6416675"/>
            <a:ext cx="2524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26" name="Line 62"/>
          <p:cNvSpPr>
            <a:spLocks noChangeShapeType="1"/>
          </p:cNvSpPr>
          <p:nvPr/>
        </p:nvSpPr>
        <p:spPr bwMode="auto">
          <a:xfrm flipV="1">
            <a:off x="8604250" y="5445125"/>
            <a:ext cx="0" cy="12239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27" name="Line 63"/>
          <p:cNvSpPr>
            <a:spLocks noChangeShapeType="1"/>
          </p:cNvSpPr>
          <p:nvPr/>
        </p:nvSpPr>
        <p:spPr bwMode="auto">
          <a:xfrm flipV="1">
            <a:off x="8610600" y="2857500"/>
            <a:ext cx="0" cy="21717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28" name="Line 64"/>
          <p:cNvSpPr>
            <a:spLocks noChangeShapeType="1"/>
          </p:cNvSpPr>
          <p:nvPr/>
        </p:nvSpPr>
        <p:spPr bwMode="auto">
          <a:xfrm flipH="1">
            <a:off x="5616575" y="2857500"/>
            <a:ext cx="29876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29" name="Line 65"/>
          <p:cNvSpPr>
            <a:spLocks noChangeShapeType="1"/>
          </p:cNvSpPr>
          <p:nvPr/>
        </p:nvSpPr>
        <p:spPr bwMode="auto">
          <a:xfrm>
            <a:off x="1295400" y="5589588"/>
            <a:ext cx="0" cy="9350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30" name="Line 66"/>
          <p:cNvSpPr>
            <a:spLocks noChangeShapeType="1"/>
          </p:cNvSpPr>
          <p:nvPr/>
        </p:nvSpPr>
        <p:spPr bwMode="auto">
          <a:xfrm>
            <a:off x="1295400" y="6524625"/>
            <a:ext cx="8858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32" name="Line 68"/>
          <p:cNvSpPr>
            <a:spLocks noChangeShapeType="1"/>
          </p:cNvSpPr>
          <p:nvPr/>
        </p:nvSpPr>
        <p:spPr bwMode="auto">
          <a:xfrm>
            <a:off x="3311525" y="5372100"/>
            <a:ext cx="1588" cy="3429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33" name="Line 69"/>
          <p:cNvSpPr>
            <a:spLocks noChangeShapeType="1"/>
          </p:cNvSpPr>
          <p:nvPr/>
        </p:nvSpPr>
        <p:spPr bwMode="auto">
          <a:xfrm>
            <a:off x="3311525" y="5949950"/>
            <a:ext cx="0" cy="3238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35" name="Line 71"/>
          <p:cNvSpPr>
            <a:spLocks noChangeShapeType="1"/>
          </p:cNvSpPr>
          <p:nvPr/>
        </p:nvSpPr>
        <p:spPr bwMode="auto">
          <a:xfrm>
            <a:off x="3563938" y="6597650"/>
            <a:ext cx="23685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36" name="Line 72"/>
          <p:cNvSpPr>
            <a:spLocks noChangeShapeType="1"/>
          </p:cNvSpPr>
          <p:nvPr/>
        </p:nvSpPr>
        <p:spPr bwMode="auto">
          <a:xfrm>
            <a:off x="4786313" y="5486400"/>
            <a:ext cx="1587" cy="4572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37" name="Line 73"/>
          <p:cNvSpPr>
            <a:spLocks noChangeShapeType="1"/>
          </p:cNvSpPr>
          <p:nvPr/>
        </p:nvSpPr>
        <p:spPr bwMode="auto">
          <a:xfrm>
            <a:off x="4786313" y="6092825"/>
            <a:ext cx="1587" cy="3429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38" name="Line 74"/>
          <p:cNvSpPr>
            <a:spLocks noChangeShapeType="1"/>
          </p:cNvSpPr>
          <p:nvPr/>
        </p:nvSpPr>
        <p:spPr bwMode="auto">
          <a:xfrm flipH="1">
            <a:off x="3563938" y="6435725"/>
            <a:ext cx="12223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40" name="Line 76"/>
          <p:cNvSpPr>
            <a:spLocks noChangeShapeType="1"/>
          </p:cNvSpPr>
          <p:nvPr/>
        </p:nvSpPr>
        <p:spPr bwMode="auto">
          <a:xfrm>
            <a:off x="5610225" y="5486400"/>
            <a:ext cx="0" cy="2825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41" name="Line 77"/>
          <p:cNvSpPr>
            <a:spLocks noChangeShapeType="1"/>
          </p:cNvSpPr>
          <p:nvPr/>
        </p:nvSpPr>
        <p:spPr bwMode="auto">
          <a:xfrm>
            <a:off x="5610225" y="5768975"/>
            <a:ext cx="3429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42" name="Line 78"/>
          <p:cNvSpPr>
            <a:spLocks noChangeShapeType="1"/>
          </p:cNvSpPr>
          <p:nvPr/>
        </p:nvSpPr>
        <p:spPr bwMode="auto">
          <a:xfrm>
            <a:off x="6335713" y="5984875"/>
            <a:ext cx="0" cy="2508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082" name="Text Box 18"/>
          <p:cNvSpPr txBox="1">
            <a:spLocks noChangeArrowheads="1"/>
          </p:cNvSpPr>
          <p:nvPr/>
        </p:nvSpPr>
        <p:spPr bwMode="auto">
          <a:xfrm>
            <a:off x="1524000" y="1905000"/>
            <a:ext cx="1219200" cy="3810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1600"/>
              <a:t>Dividends</a:t>
            </a:r>
          </a:p>
        </p:txBody>
      </p:sp>
      <p:sp>
        <p:nvSpPr>
          <p:cNvPr id="88075" name="Text Box 11"/>
          <p:cNvSpPr txBox="1">
            <a:spLocks noChangeArrowheads="1"/>
          </p:cNvSpPr>
          <p:nvPr/>
        </p:nvSpPr>
        <p:spPr bwMode="auto">
          <a:xfrm>
            <a:off x="3429000" y="1752600"/>
            <a:ext cx="2222500" cy="34290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sz="1600"/>
              <a:t>Outside Investment</a:t>
            </a:r>
          </a:p>
        </p:txBody>
      </p:sp>
      <p:sp>
        <p:nvSpPr>
          <p:cNvPr id="88078" name="Text Box 14"/>
          <p:cNvSpPr txBox="1">
            <a:spLocks noChangeArrowheads="1"/>
          </p:cNvSpPr>
          <p:nvPr/>
        </p:nvSpPr>
        <p:spPr bwMode="auto">
          <a:xfrm>
            <a:off x="1676400" y="2781300"/>
            <a:ext cx="12954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1600"/>
              <a:t>Investment</a:t>
            </a:r>
          </a:p>
        </p:txBody>
      </p:sp>
      <p:sp>
        <p:nvSpPr>
          <p:cNvPr id="88086" name="Text Box 22"/>
          <p:cNvSpPr txBox="1">
            <a:spLocks noChangeArrowheads="1"/>
          </p:cNvSpPr>
          <p:nvPr/>
        </p:nvSpPr>
        <p:spPr bwMode="auto">
          <a:xfrm>
            <a:off x="5940425" y="1773238"/>
            <a:ext cx="1692275" cy="32385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sz="1600"/>
              <a:t>Loan Payment</a:t>
            </a:r>
          </a:p>
        </p:txBody>
      </p:sp>
      <p:sp>
        <p:nvSpPr>
          <p:cNvPr id="88090" name="Text Box 26"/>
          <p:cNvSpPr txBox="1">
            <a:spLocks noChangeArrowheads="1"/>
          </p:cNvSpPr>
          <p:nvPr/>
        </p:nvSpPr>
        <p:spPr bwMode="auto">
          <a:xfrm>
            <a:off x="7775575" y="1774825"/>
            <a:ext cx="1019175" cy="26670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sz="1600"/>
              <a:t>Loan</a:t>
            </a:r>
          </a:p>
        </p:txBody>
      </p:sp>
      <p:sp>
        <p:nvSpPr>
          <p:cNvPr id="88097" name="Text Box 33"/>
          <p:cNvSpPr txBox="1">
            <a:spLocks noChangeArrowheads="1"/>
          </p:cNvSpPr>
          <p:nvPr/>
        </p:nvSpPr>
        <p:spPr bwMode="auto">
          <a:xfrm>
            <a:off x="576263" y="3908425"/>
            <a:ext cx="1549400" cy="56515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600"/>
              <a:t>Payment for Material</a:t>
            </a:r>
          </a:p>
        </p:txBody>
      </p:sp>
      <p:sp>
        <p:nvSpPr>
          <p:cNvPr id="88098" name="Text Box 34"/>
          <p:cNvSpPr txBox="1">
            <a:spLocks noChangeArrowheads="1"/>
          </p:cNvSpPr>
          <p:nvPr/>
        </p:nvSpPr>
        <p:spPr bwMode="auto">
          <a:xfrm>
            <a:off x="2800350" y="3771900"/>
            <a:ext cx="10160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1400"/>
              <a:t>Purchase of Assets</a:t>
            </a:r>
          </a:p>
        </p:txBody>
      </p:sp>
      <p:sp>
        <p:nvSpPr>
          <p:cNvPr id="88099" name="Text Box 35"/>
          <p:cNvSpPr txBox="1">
            <a:spLocks noChangeArrowheads="1"/>
          </p:cNvSpPr>
          <p:nvPr/>
        </p:nvSpPr>
        <p:spPr bwMode="auto">
          <a:xfrm>
            <a:off x="3959225" y="3771900"/>
            <a:ext cx="1079500" cy="45720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400"/>
              <a:t>Sale </a:t>
            </a:r>
          </a:p>
          <a:p>
            <a:r>
              <a:rPr lang="en-US" sz="1400"/>
              <a:t>of Assets</a:t>
            </a:r>
          </a:p>
        </p:txBody>
      </p:sp>
      <p:sp>
        <p:nvSpPr>
          <p:cNvPr id="88100" name="Text Box 36"/>
          <p:cNvSpPr txBox="1">
            <a:spLocks noChangeArrowheads="1"/>
          </p:cNvSpPr>
          <p:nvPr/>
        </p:nvSpPr>
        <p:spPr bwMode="auto">
          <a:xfrm>
            <a:off x="5076825" y="3771900"/>
            <a:ext cx="1258888" cy="45720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400"/>
              <a:t>Payment </a:t>
            </a:r>
          </a:p>
          <a:p>
            <a:r>
              <a:rPr lang="en-US" sz="1400"/>
              <a:t>of Expenses</a:t>
            </a:r>
          </a:p>
        </p:txBody>
      </p:sp>
      <p:sp>
        <p:nvSpPr>
          <p:cNvPr id="88121" name="Text Box 57"/>
          <p:cNvSpPr txBox="1">
            <a:spLocks noChangeArrowheads="1"/>
          </p:cNvSpPr>
          <p:nvPr/>
        </p:nvSpPr>
        <p:spPr bwMode="auto">
          <a:xfrm>
            <a:off x="7191375" y="3271838"/>
            <a:ext cx="1017588" cy="2286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1300" b="0"/>
              <a:t>Collections</a:t>
            </a:r>
            <a:endParaRPr lang="en-US" sz="1300"/>
          </a:p>
        </p:txBody>
      </p:sp>
      <p:sp>
        <p:nvSpPr>
          <p:cNvPr id="88118" name="Text Box 54"/>
          <p:cNvSpPr txBox="1">
            <a:spLocks noChangeArrowheads="1"/>
          </p:cNvSpPr>
          <p:nvPr/>
        </p:nvSpPr>
        <p:spPr bwMode="auto">
          <a:xfrm>
            <a:off x="7235825" y="4941888"/>
            <a:ext cx="900113" cy="68262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300" b="0"/>
              <a:t>Net Credit Sales</a:t>
            </a:r>
          </a:p>
        </p:txBody>
      </p:sp>
      <p:sp>
        <p:nvSpPr>
          <p:cNvPr id="88144" name="Text Box 80"/>
          <p:cNvSpPr txBox="1">
            <a:spLocks noChangeArrowheads="1"/>
          </p:cNvSpPr>
          <p:nvPr/>
        </p:nvSpPr>
        <p:spPr bwMode="auto">
          <a:xfrm>
            <a:off x="8278813" y="4941888"/>
            <a:ext cx="685800" cy="68262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300" b="0"/>
              <a:t>Net Cash Sales</a:t>
            </a:r>
          </a:p>
        </p:txBody>
      </p:sp>
      <p:sp>
        <p:nvSpPr>
          <p:cNvPr id="88145" name="Line 81"/>
          <p:cNvSpPr>
            <a:spLocks noChangeShapeType="1"/>
          </p:cNvSpPr>
          <p:nvPr/>
        </p:nvSpPr>
        <p:spPr bwMode="auto">
          <a:xfrm>
            <a:off x="7451725" y="6669088"/>
            <a:ext cx="11525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34" name="Text Box 70"/>
          <p:cNvSpPr txBox="1">
            <a:spLocks noChangeArrowheads="1"/>
          </p:cNvSpPr>
          <p:nvPr/>
        </p:nvSpPr>
        <p:spPr bwMode="auto">
          <a:xfrm>
            <a:off x="4356100" y="5661025"/>
            <a:ext cx="863600" cy="46831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300" b="0"/>
              <a:t>Labor Expense</a:t>
            </a:r>
          </a:p>
        </p:txBody>
      </p:sp>
      <p:sp>
        <p:nvSpPr>
          <p:cNvPr id="88139" name="Text Box 75"/>
          <p:cNvSpPr txBox="1">
            <a:spLocks noChangeArrowheads="1"/>
          </p:cNvSpPr>
          <p:nvPr/>
        </p:nvSpPr>
        <p:spPr bwMode="auto">
          <a:xfrm>
            <a:off x="5903913" y="5527675"/>
            <a:ext cx="850900" cy="45720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sz="1300" b="0"/>
              <a:t>Sales Expense</a:t>
            </a:r>
          </a:p>
        </p:txBody>
      </p:sp>
      <p:sp>
        <p:nvSpPr>
          <p:cNvPr id="88131" name="Text Box 67"/>
          <p:cNvSpPr txBox="1">
            <a:spLocks noChangeArrowheads="1"/>
          </p:cNvSpPr>
          <p:nvPr/>
        </p:nvSpPr>
        <p:spPr bwMode="auto">
          <a:xfrm>
            <a:off x="2727325" y="5680075"/>
            <a:ext cx="1231900" cy="26987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300" b="0"/>
              <a:t>Depreciation</a:t>
            </a:r>
          </a:p>
        </p:txBody>
      </p:sp>
    </p:spTree>
    <p:extLst>
      <p:ext uri="{BB962C8B-B14F-4D97-AF65-F5344CB8AC3E}">
        <p14:creationId xmlns="" xmlns:p14="http://schemas.microsoft.com/office/powerpoint/2010/main" val="3254065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91440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9205865"/>
      </p:ext>
    </p:extLst>
  </p:cSld>
  <p:clrMapOvr>
    <a:masterClrMapping/>
  </p:clrMapOvr>
  <p:transition spd="med">
    <p:cover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09862061"/>
      </p:ext>
    </p:extLst>
  </p:cSld>
  <p:clrMapOvr>
    <a:masterClrMapping/>
  </p:clrMapOvr>
  <p:transition spd="med">
    <p:cover dir="r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08148170"/>
      </p:ext>
    </p:extLst>
  </p:cSld>
  <p:clrMapOvr>
    <a:masterClrMapping/>
  </p:clrMapOvr>
  <p:transition spd="med">
    <p:cover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73633945"/>
      </p:ext>
    </p:extLst>
  </p:cSld>
  <p:clrMapOvr>
    <a:masterClrMapping/>
  </p:clrMapOvr>
  <p:transition spd="med">
    <p:cover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39607543"/>
      </p:ext>
    </p:extLst>
  </p:cSld>
  <p:clrMapOvr>
    <a:masterClrMapping/>
  </p:clrMapOvr>
  <p:transition spd="med">
    <p:cover dir="ru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3224</TotalTime>
  <Words>287</Words>
  <Application>Microsoft Office PowerPoint</Application>
  <PresentationFormat>On-screen Show (4:3)</PresentationFormat>
  <Paragraphs>50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Angles</vt:lpstr>
      <vt:lpstr>Chapter four Financial management </vt:lpstr>
      <vt:lpstr>CONt,d………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296</cp:revision>
  <dcterms:created xsi:type="dcterms:W3CDTF">2011-03-15T04:18:00Z</dcterms:created>
  <dcterms:modified xsi:type="dcterms:W3CDTF">2020-02-23T11:50:51Z</dcterms:modified>
</cp:coreProperties>
</file>