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307" r:id="rId2"/>
    <p:sldId id="329" r:id="rId3"/>
    <p:sldId id="328" r:id="rId4"/>
    <p:sldId id="308" r:id="rId5"/>
    <p:sldId id="309" r:id="rId6"/>
    <p:sldId id="310" r:id="rId7"/>
    <p:sldId id="345" r:id="rId8"/>
    <p:sldId id="330" r:id="rId9"/>
    <p:sldId id="311" r:id="rId10"/>
    <p:sldId id="312" r:id="rId11"/>
    <p:sldId id="332" r:id="rId12"/>
    <p:sldId id="344" r:id="rId13"/>
    <p:sldId id="333" r:id="rId14"/>
    <p:sldId id="334" r:id="rId15"/>
    <p:sldId id="335" r:id="rId16"/>
    <p:sldId id="336" r:id="rId17"/>
    <p:sldId id="337" r:id="rId18"/>
    <p:sldId id="338" r:id="rId19"/>
    <p:sldId id="343" r:id="rId20"/>
    <p:sldId id="339" r:id="rId21"/>
    <p:sldId id="340" r:id="rId22"/>
    <p:sldId id="341" r:id="rId23"/>
    <p:sldId id="342" r:id="rId24"/>
    <p:sldId id="314"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044" autoAdjust="0"/>
    <p:restoredTop sz="94660"/>
  </p:normalViewPr>
  <p:slideViewPr>
    <p:cSldViewPr>
      <p:cViewPr>
        <p:scale>
          <a:sx n="60" d="100"/>
          <a:sy n="60" d="100"/>
        </p:scale>
        <p:origin x="-1459" y="-25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B27A5F0-703F-428D-9F2D-D34CC2C4EE4E}" type="datetimeFigureOut">
              <a:rPr lang="en-US" smtClean="0"/>
              <a:pPr/>
              <a:t>2/23/2020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1EF219-C1F1-4858-8E5B-4D87205012A5}" type="slidenum">
              <a:rPr lang="en-US" smtClean="0"/>
              <a:pPr/>
              <a:t>‹#›</a:t>
            </a:fld>
            <a:endParaRPr lang="en-US"/>
          </a:p>
        </p:txBody>
      </p:sp>
    </p:spTree>
    <p:extLst>
      <p:ext uri="{BB962C8B-B14F-4D97-AF65-F5344CB8AC3E}">
        <p14:creationId xmlns:p14="http://schemas.microsoft.com/office/powerpoint/2010/main" xmlns="" val="28657134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xfrm>
            <a:off x="1304925" y="768350"/>
            <a:ext cx="4248150" cy="3187700"/>
          </a:xfrm>
          <a:ln/>
        </p:spPr>
      </p:sp>
      <p:sp>
        <p:nvSpPr>
          <p:cNvPr id="50179" name="Notes Placeholder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xmlns="" val="2920641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Footer Placeholder 3"/>
          <p:cNvSpPr>
            <a:spLocks noGrp="1"/>
          </p:cNvSpPr>
          <p:nvPr>
            <p:ph type="ftr" sz="quarter" idx="10"/>
          </p:nvPr>
        </p:nvSpPr>
        <p:spPr/>
        <p:txBody>
          <a:bodyPr/>
          <a:lstStyle/>
          <a:p>
            <a:r>
              <a:rPr lang="en-US" smtClean="0"/>
              <a:t>Prof Awad S. Hanna</a:t>
            </a:r>
            <a:endParaRPr lang="en-US"/>
          </a:p>
        </p:txBody>
      </p:sp>
      <p:sp>
        <p:nvSpPr>
          <p:cNvPr id="5" name="Slide Number Placeholder 4"/>
          <p:cNvSpPr>
            <a:spLocks noGrp="1"/>
          </p:cNvSpPr>
          <p:nvPr>
            <p:ph type="sldNum" sz="quarter" idx="11"/>
          </p:nvPr>
        </p:nvSpPr>
        <p:spPr/>
        <p:txBody>
          <a:bodyPr/>
          <a:lstStyle/>
          <a:p>
            <a:fld id="{28760161-2EFD-429F-9B5F-55FCDFB797FA}" type="slidenum">
              <a:rPr lang="en-US" smtClean="0"/>
              <a:pPr/>
              <a:t>24</a:t>
            </a:fld>
            <a:endParaRPr lang="en-US"/>
          </a:p>
        </p:txBody>
      </p:sp>
    </p:spTree>
    <p:extLst>
      <p:ext uri="{BB962C8B-B14F-4D97-AF65-F5344CB8AC3E}">
        <p14:creationId xmlns:p14="http://schemas.microsoft.com/office/powerpoint/2010/main" xmlns="" val="37864829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5B25B64-76DB-4946-89A1-2F8704FC0AA2}" type="datetimeFigureOut">
              <a:rPr lang="en-US" smtClean="0"/>
              <a:pPr/>
              <a:t>2/23/2020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071E9520-F38E-4211-A0F6-6C3FC29B91F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5B25B64-76DB-4946-89A1-2F8704FC0AA2}" type="datetimeFigureOut">
              <a:rPr lang="en-US" smtClean="0"/>
              <a:pPr/>
              <a:t>2/23/2020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1E9520-F38E-4211-A0F6-6C3FC29B91F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5B25B64-76DB-4946-89A1-2F8704FC0AA2}" type="datetimeFigureOut">
              <a:rPr lang="en-US" smtClean="0"/>
              <a:pPr/>
              <a:t>2/23/2020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1E9520-F38E-4211-A0F6-6C3FC29B91F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5B25B64-76DB-4946-89A1-2F8704FC0AA2}" type="datetimeFigureOut">
              <a:rPr lang="en-US" smtClean="0"/>
              <a:pPr/>
              <a:t>2/23/2020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1E9520-F38E-4211-A0F6-6C3FC29B91F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5B25B64-76DB-4946-89A1-2F8704FC0AA2}" type="datetimeFigureOut">
              <a:rPr lang="en-US" smtClean="0"/>
              <a:pPr/>
              <a:t>2/23/2020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1E9520-F38E-4211-A0F6-6C3FC29B91F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5B25B64-76DB-4946-89A1-2F8704FC0AA2}" type="datetimeFigureOut">
              <a:rPr lang="en-US" smtClean="0"/>
              <a:pPr/>
              <a:t>2/23/2020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1E9520-F38E-4211-A0F6-6C3FC29B91F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5B25B64-76DB-4946-89A1-2F8704FC0AA2}" type="datetimeFigureOut">
              <a:rPr lang="en-US" smtClean="0"/>
              <a:pPr/>
              <a:t>2/23/2020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1E9520-F38E-4211-A0F6-6C3FC29B91F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5B25B64-76DB-4946-89A1-2F8704FC0AA2}" type="datetimeFigureOut">
              <a:rPr lang="en-US" smtClean="0"/>
              <a:pPr/>
              <a:t>2/23/2020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1E9520-F38E-4211-A0F6-6C3FC29B91F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B25B64-76DB-4946-89A1-2F8704FC0AA2}" type="datetimeFigureOut">
              <a:rPr lang="en-US" smtClean="0"/>
              <a:pPr/>
              <a:t>2/23/2020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1E9520-F38E-4211-A0F6-6C3FC29B91F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5B25B64-76DB-4946-89A1-2F8704FC0AA2}" type="datetimeFigureOut">
              <a:rPr lang="en-US" smtClean="0"/>
              <a:pPr/>
              <a:t>2/23/2020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1E9520-F38E-4211-A0F6-6C3FC29B91F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5B25B64-76DB-4946-89A1-2F8704FC0AA2}" type="datetimeFigureOut">
              <a:rPr lang="en-US" smtClean="0"/>
              <a:pPr/>
              <a:t>2/23/2020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071E9520-F38E-4211-A0F6-6C3FC29B91F9}"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5B25B64-76DB-4946-89A1-2F8704FC0AA2}" type="datetimeFigureOut">
              <a:rPr lang="en-US" smtClean="0"/>
              <a:pPr/>
              <a:t>2/23/2020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71E9520-F38E-4211-A0F6-6C3FC29B91F9}"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838200"/>
            <a:ext cx="7772400" cy="381000"/>
          </a:xfrm>
        </p:spPr>
        <p:txBody>
          <a:bodyPr>
            <a:noAutofit/>
          </a:bodyPr>
          <a:lstStyle/>
          <a:p>
            <a:r>
              <a:rPr lang="en-US" sz="2400" b="1" i="0" dirty="0" smtClean="0">
                <a:effectLst>
                  <a:outerShdw blurRad="38100" dist="38100" dir="2700000" algn="tl">
                    <a:srgbClr val="000000">
                      <a:alpha val="43137"/>
                    </a:srgbClr>
                  </a:outerShdw>
                </a:effectLst>
                <a:latin typeface="Times New Roman" pitchFamily="18" charset="0"/>
                <a:cs typeface="Times New Roman" pitchFamily="18" charset="0"/>
              </a:rPr>
              <a:t/>
            </a:r>
            <a:br>
              <a:rPr lang="en-US" sz="2400" b="1" i="0" dirty="0" smtClean="0">
                <a:effectLst>
                  <a:outerShdw blurRad="38100" dist="38100" dir="2700000" algn="tl">
                    <a:srgbClr val="000000">
                      <a:alpha val="43137"/>
                    </a:srgbClr>
                  </a:outerShdw>
                </a:effectLst>
                <a:latin typeface="Times New Roman" pitchFamily="18" charset="0"/>
                <a:cs typeface="Times New Roman" pitchFamily="18" charset="0"/>
              </a:rPr>
            </a:br>
            <a:r>
              <a:rPr lang="en-US" sz="2400" b="1" i="0" dirty="0" smtClean="0">
                <a:effectLst>
                  <a:outerShdw blurRad="38100" dist="38100" dir="2700000" algn="tl">
                    <a:srgbClr val="000000">
                      <a:alpha val="43137"/>
                    </a:srgbClr>
                  </a:outerShdw>
                </a:effectLst>
                <a:latin typeface="Times New Roman" pitchFamily="18" charset="0"/>
                <a:cs typeface="Times New Roman" pitchFamily="18" charset="0"/>
              </a:rPr>
              <a:t/>
            </a:r>
            <a:br>
              <a:rPr lang="en-US" sz="2400" b="1" i="0" dirty="0" smtClean="0">
                <a:effectLst>
                  <a:outerShdw blurRad="38100" dist="38100" dir="2700000" algn="tl">
                    <a:srgbClr val="000000">
                      <a:alpha val="43137"/>
                    </a:srgbClr>
                  </a:outerShdw>
                </a:effectLst>
                <a:latin typeface="Times New Roman" pitchFamily="18" charset="0"/>
                <a:cs typeface="Times New Roman" pitchFamily="18" charset="0"/>
              </a:rPr>
            </a:br>
            <a:r>
              <a:rPr lang="en-US" sz="4000" b="1" dirty="0" smtClean="0">
                <a:effectLst>
                  <a:outerShdw blurRad="38100" dist="38100" dir="2700000" algn="tl">
                    <a:srgbClr val="000000">
                      <a:alpha val="43137"/>
                    </a:srgbClr>
                  </a:outerShdw>
                </a:effectLst>
                <a:latin typeface="Times New Roman" pitchFamily="18" charset="0"/>
                <a:cs typeface="Times New Roman" pitchFamily="18" charset="0"/>
              </a:rPr>
              <a:t>ch</a:t>
            </a:r>
            <a:r>
              <a:rPr lang="en-US" sz="4000" b="1" i="0" dirty="0" smtClean="0">
                <a:effectLst>
                  <a:outerShdw blurRad="38100" dist="38100" dir="2700000" algn="tl">
                    <a:srgbClr val="000000">
                      <a:alpha val="43137"/>
                    </a:srgbClr>
                  </a:outerShdw>
                </a:effectLst>
                <a:latin typeface="Times New Roman" pitchFamily="18" charset="0"/>
                <a:cs typeface="Times New Roman" pitchFamily="18" charset="0"/>
              </a:rPr>
              <a:t>apter one</a:t>
            </a:r>
            <a:r>
              <a:rPr lang="en-US" sz="2400" b="1" i="0" dirty="0" smtClean="0">
                <a:effectLst>
                  <a:outerShdw blurRad="38100" dist="38100" dir="2700000" algn="tl">
                    <a:srgbClr val="000000">
                      <a:alpha val="43137"/>
                    </a:srgbClr>
                  </a:outerShdw>
                </a:effectLst>
                <a:latin typeface="Times New Roman" pitchFamily="18" charset="0"/>
                <a:cs typeface="Times New Roman" pitchFamily="18" charset="0"/>
              </a:rPr>
              <a:t/>
            </a:r>
            <a:br>
              <a:rPr lang="en-US" sz="2400" b="1" i="0" dirty="0" smtClean="0">
                <a:effectLst>
                  <a:outerShdw blurRad="38100" dist="38100" dir="2700000" algn="tl">
                    <a:srgbClr val="000000">
                      <a:alpha val="43137"/>
                    </a:srgbClr>
                  </a:outerShdw>
                </a:effectLst>
                <a:latin typeface="Times New Roman" pitchFamily="18" charset="0"/>
                <a:cs typeface="Times New Roman" pitchFamily="18" charset="0"/>
              </a:rPr>
            </a:br>
            <a:r>
              <a:rPr lang="en-US" sz="2400" b="1" i="0" dirty="0" smtClean="0">
                <a:effectLst>
                  <a:outerShdw blurRad="38100" dist="38100" dir="2700000" algn="tl">
                    <a:srgbClr val="000000">
                      <a:alpha val="43137"/>
                    </a:srgbClr>
                  </a:outerShdw>
                </a:effectLst>
                <a:latin typeface="Times New Roman" pitchFamily="18" charset="0"/>
                <a:cs typeface="Times New Roman" pitchFamily="18" charset="0"/>
              </a:rPr>
              <a:t>INTRODUCTION </a:t>
            </a:r>
            <a:r>
              <a:rPr lang="en-US" sz="2400" b="1" i="0" dirty="0" smtClean="0">
                <a:effectLst>
                  <a:outerShdw blurRad="38100" dist="38100" dir="2700000" algn="tl">
                    <a:srgbClr val="000000">
                      <a:alpha val="43137"/>
                    </a:srgbClr>
                  </a:outerShdw>
                </a:effectLst>
                <a:latin typeface="Times New Roman" pitchFamily="18" charset="0"/>
                <a:cs typeface="Times New Roman" pitchFamily="18" charset="0"/>
              </a:rPr>
              <a:t>TO CONSTRUCTION INDUSTRY</a:t>
            </a:r>
            <a:r>
              <a:rPr lang="en-US" sz="2400" i="0" dirty="0" smtClean="0">
                <a:effectLst>
                  <a:outerShdw blurRad="38100" dist="38100" dir="2700000" algn="tl">
                    <a:srgbClr val="000000">
                      <a:alpha val="43137"/>
                    </a:srgbClr>
                  </a:outerShdw>
                </a:effectLst>
                <a:latin typeface="Times New Roman" pitchFamily="18" charset="0"/>
                <a:cs typeface="Times New Roman" pitchFamily="18" charset="0"/>
              </a:rPr>
              <a:t/>
            </a:r>
            <a:br>
              <a:rPr lang="en-US" sz="2400" i="0" dirty="0" smtClean="0">
                <a:effectLst>
                  <a:outerShdw blurRad="38100" dist="38100" dir="2700000" algn="tl">
                    <a:srgbClr val="000000">
                      <a:alpha val="43137"/>
                    </a:srgbClr>
                  </a:outerShdw>
                </a:effectLst>
                <a:latin typeface="Times New Roman" pitchFamily="18" charset="0"/>
                <a:cs typeface="Times New Roman" pitchFamily="18" charset="0"/>
              </a:rPr>
            </a:br>
            <a:endParaRPr lang="en-US" sz="2400" i="0" dirty="0">
              <a:latin typeface="Times New Roman" pitchFamily="18" charset="0"/>
              <a:cs typeface="Times New Roman" pitchFamily="18" charset="0"/>
            </a:endParaRPr>
          </a:p>
        </p:txBody>
      </p:sp>
      <p:sp>
        <p:nvSpPr>
          <p:cNvPr id="3" name="Content Placeholder 2"/>
          <p:cNvSpPr>
            <a:spLocks noGrp="1"/>
          </p:cNvSpPr>
          <p:nvPr>
            <p:ph idx="1"/>
          </p:nvPr>
        </p:nvSpPr>
        <p:spPr>
          <a:xfrm>
            <a:off x="228600" y="1524000"/>
            <a:ext cx="8686800" cy="4876800"/>
          </a:xfrm>
        </p:spPr>
        <p:txBody>
          <a:bodyPr>
            <a:normAutofit fontScale="92500" lnSpcReduction="10000"/>
          </a:bodyPr>
          <a:lstStyle/>
          <a:p>
            <a:pPr algn="just">
              <a:lnSpc>
                <a:spcPct val="160000"/>
              </a:lnSpc>
            </a:pPr>
            <a:r>
              <a:rPr lang="en-US" sz="2400" dirty="0" smtClean="0">
                <a:latin typeface="Footlight MT Light" pitchFamily="18" charset="0"/>
              </a:rPr>
              <a:t>Construction Industry is an industry involved in the </a:t>
            </a:r>
            <a:r>
              <a:rPr lang="en-US" sz="2400" dirty="0" smtClean="0">
                <a:solidFill>
                  <a:srgbClr val="FF0000"/>
                </a:solidFill>
                <a:effectLst>
                  <a:outerShdw blurRad="38100" dist="38100" dir="2700000" algn="tl">
                    <a:srgbClr val="000000">
                      <a:alpha val="43137"/>
                    </a:srgbClr>
                  </a:outerShdw>
                </a:effectLst>
                <a:latin typeface="Footlight MT Light" pitchFamily="18" charset="0"/>
              </a:rPr>
              <a:t>planning, execution</a:t>
            </a:r>
            <a:r>
              <a:rPr lang="en-US" sz="2400" dirty="0" smtClean="0">
                <a:latin typeface="Footlight MT Light" pitchFamily="18" charset="0"/>
              </a:rPr>
              <a:t> and </a:t>
            </a:r>
            <a:r>
              <a:rPr lang="en-US" sz="2400" dirty="0" smtClean="0">
                <a:solidFill>
                  <a:srgbClr val="FF0000"/>
                </a:solidFill>
                <a:effectLst>
                  <a:outerShdw blurRad="38100" dist="38100" dir="2700000" algn="tl">
                    <a:srgbClr val="000000">
                      <a:alpha val="43137"/>
                    </a:srgbClr>
                  </a:outerShdw>
                </a:effectLst>
                <a:latin typeface="Footlight MT Light" pitchFamily="18" charset="0"/>
              </a:rPr>
              <a:t>evaluation </a:t>
            </a:r>
            <a:r>
              <a:rPr lang="en-US" sz="2400" dirty="0" smtClean="0">
                <a:latin typeface="Footlight MT Light" pitchFamily="18" charset="0"/>
              </a:rPr>
              <a:t>of all types of civil works. </a:t>
            </a:r>
          </a:p>
          <a:p>
            <a:pPr algn="just">
              <a:lnSpc>
                <a:spcPct val="160000"/>
              </a:lnSpc>
            </a:pPr>
            <a:r>
              <a:rPr lang="en-US" sz="2400" dirty="0" smtClean="0">
                <a:latin typeface="Footlight MT Light" pitchFamily="18" charset="0"/>
              </a:rPr>
              <a:t>Construction projects can be broadly classified</a:t>
            </a:r>
          </a:p>
          <a:p>
            <a:pPr marL="1196975" lvl="1" indent="-282575">
              <a:lnSpc>
                <a:spcPct val="160000"/>
              </a:lnSpc>
              <a:buFont typeface="+mj-lt"/>
              <a:buAutoNum type="romanUcPeriod"/>
            </a:pPr>
            <a:r>
              <a:rPr lang="en-US" sz="2000" dirty="0" smtClean="0">
                <a:solidFill>
                  <a:srgbClr val="FF0000"/>
                </a:solidFill>
                <a:effectLst>
                  <a:outerShdw blurRad="38100" dist="38100" dir="2700000" algn="tl">
                    <a:srgbClr val="000000">
                      <a:alpha val="43137"/>
                    </a:srgbClr>
                  </a:outerShdw>
                </a:effectLst>
                <a:latin typeface="Footlight MT Light" pitchFamily="18" charset="0"/>
              </a:rPr>
              <a:t>Building Construction:- </a:t>
            </a:r>
            <a:r>
              <a:rPr lang="en-US" sz="2000" dirty="0">
                <a:latin typeface="Times New Roman" pitchFamily="18" charset="0"/>
                <a:cs typeface="Times New Roman" pitchFamily="18" charset="0"/>
              </a:rPr>
              <a:t>(includes facilities for habitation, institutional, educational, light industrial (e.g. warehouse), commercial, social and recreational purposes</a:t>
            </a:r>
            <a:r>
              <a:rPr lang="en-US" sz="2000" dirty="0" smtClean="0">
                <a:latin typeface="Times New Roman" pitchFamily="18" charset="0"/>
                <a:cs typeface="Times New Roman" pitchFamily="18" charset="0"/>
              </a:rPr>
              <a:t>),</a:t>
            </a:r>
          </a:p>
          <a:p>
            <a:pPr marL="1196975" lvl="1" indent="-282575">
              <a:lnSpc>
                <a:spcPct val="160000"/>
              </a:lnSpc>
              <a:buFont typeface="+mj-lt"/>
              <a:buAutoNum type="romanUcPeriod"/>
            </a:pPr>
            <a:r>
              <a:rPr lang="en-US" sz="2000" dirty="0" smtClean="0">
                <a:solidFill>
                  <a:srgbClr val="FF0000"/>
                </a:solidFill>
                <a:effectLst>
                  <a:outerShdw blurRad="38100" dist="38100" dir="2700000" algn="tl">
                    <a:srgbClr val="000000">
                      <a:alpha val="43137"/>
                    </a:srgbClr>
                  </a:outerShdw>
                </a:effectLst>
                <a:latin typeface="Footlight MT Light" pitchFamily="18" charset="0"/>
              </a:rPr>
              <a:t>Engineered Construction:-  </a:t>
            </a:r>
            <a:r>
              <a:rPr lang="en-US" sz="2000" dirty="0" smtClean="0">
                <a:latin typeface="Footlight MT Light" pitchFamily="18" charset="0"/>
              </a:rPr>
              <a:t>(includes highway and heavy (e.g. dams, sewage plant, ELT transmission) construction</a:t>
            </a:r>
          </a:p>
          <a:p>
            <a:pPr marL="1196975" lvl="1" indent="-282575">
              <a:lnSpc>
                <a:spcPct val="160000"/>
              </a:lnSpc>
              <a:buFont typeface="+mj-lt"/>
              <a:buAutoNum type="romanUcPeriod"/>
            </a:pPr>
            <a:r>
              <a:rPr lang="en-US" sz="2000" dirty="0" smtClean="0">
                <a:solidFill>
                  <a:srgbClr val="FF0000"/>
                </a:solidFill>
                <a:effectLst>
                  <a:outerShdw blurRad="38100" dist="38100" dir="2700000" algn="tl">
                    <a:srgbClr val="000000">
                      <a:alpha val="43137"/>
                    </a:srgbClr>
                  </a:outerShdw>
                </a:effectLst>
                <a:latin typeface="Footlight MT Light" pitchFamily="18" charset="0"/>
              </a:rPr>
              <a:t>  Industrial Construction</a:t>
            </a:r>
            <a:r>
              <a:rPr lang="en-US" sz="2000" dirty="0" smtClean="0">
                <a:latin typeface="Footlight MT Light" pitchFamily="18" charset="0"/>
              </a:rPr>
              <a:t> : including factories</a:t>
            </a:r>
          </a:p>
          <a:p>
            <a:pPr>
              <a:buNone/>
            </a:pPr>
            <a:r>
              <a:rPr lang="en-US" sz="2000" dirty="0" smtClean="0"/>
              <a:t> </a:t>
            </a:r>
          </a:p>
          <a:p>
            <a:endParaRPr lang="en-US" sz="2400" dirty="0"/>
          </a:p>
        </p:txBody>
      </p:sp>
    </p:spTree>
    <p:extLst>
      <p:ext uri="{BB962C8B-B14F-4D97-AF65-F5344CB8AC3E}">
        <p14:creationId xmlns:p14="http://schemas.microsoft.com/office/powerpoint/2010/main" xmlns="" val="21120223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772400" cy="838200"/>
          </a:xfrm>
        </p:spPr>
        <p:txBody>
          <a:bodyPr/>
          <a:lstStyle/>
          <a:p>
            <a:r>
              <a:rPr lang="en-US" sz="2400" b="1" i="0" dirty="0" smtClean="0">
                <a:effectLst>
                  <a:outerShdw blurRad="38100" dist="38100" dir="2700000" algn="tl">
                    <a:srgbClr val="000000">
                      <a:alpha val="43137"/>
                    </a:srgbClr>
                  </a:outerShdw>
                </a:effectLst>
                <a:latin typeface="Footlight MT Light" pitchFamily="18" charset="0"/>
              </a:rPr>
              <a:t>Parties Participate In the Construction Industries </a:t>
            </a:r>
            <a:r>
              <a:rPr lang="en-US" sz="2400" b="1" i="0" dirty="0" err="1" smtClean="0">
                <a:effectLst>
                  <a:outerShdw blurRad="38100" dist="38100" dir="2700000" algn="tl">
                    <a:srgbClr val="000000">
                      <a:alpha val="43137"/>
                    </a:srgbClr>
                  </a:outerShdw>
                </a:effectLst>
                <a:latin typeface="Footlight MT Light" pitchFamily="18" charset="0"/>
              </a:rPr>
              <a:t>con’d</a:t>
            </a:r>
            <a:endParaRPr lang="en-US" sz="2400" i="0" dirty="0"/>
          </a:p>
        </p:txBody>
      </p:sp>
      <p:sp>
        <p:nvSpPr>
          <p:cNvPr id="3" name="Content Placeholder 2"/>
          <p:cNvSpPr>
            <a:spLocks noGrp="1"/>
          </p:cNvSpPr>
          <p:nvPr>
            <p:ph idx="1"/>
          </p:nvPr>
        </p:nvSpPr>
        <p:spPr>
          <a:xfrm>
            <a:off x="152400" y="838200"/>
            <a:ext cx="8839200" cy="5867400"/>
          </a:xfrm>
        </p:spPr>
        <p:txBody>
          <a:bodyPr>
            <a:normAutofit/>
          </a:bodyPr>
          <a:lstStyle/>
          <a:p>
            <a:pPr lvl="0" algn="just">
              <a:lnSpc>
                <a:spcPct val="170000"/>
              </a:lnSpc>
            </a:pPr>
            <a:r>
              <a:rPr lang="en-US" sz="2000" b="1" dirty="0" smtClean="0">
                <a:solidFill>
                  <a:srgbClr val="FF0000"/>
                </a:solidFill>
                <a:latin typeface="Footlight MT Light" pitchFamily="18" charset="0"/>
              </a:rPr>
              <a:t>Banks</a:t>
            </a:r>
            <a:r>
              <a:rPr lang="en-US" sz="2000" b="1" dirty="0" smtClean="0">
                <a:latin typeface="Footlight MT Light" pitchFamily="18" charset="0"/>
              </a:rPr>
              <a:t>:</a:t>
            </a:r>
            <a:r>
              <a:rPr lang="en-US" sz="2000" dirty="0" smtClean="0">
                <a:latin typeface="Footlight MT Light" pitchFamily="18" charset="0"/>
              </a:rPr>
              <a:t> Banks </a:t>
            </a:r>
            <a:r>
              <a:rPr lang="en-US" sz="2000" b="1" dirty="0" smtClean="0">
                <a:latin typeface="Footlight MT Light" pitchFamily="18" charset="0"/>
              </a:rPr>
              <a:t>provide the working capital </a:t>
            </a:r>
            <a:r>
              <a:rPr lang="en-US" sz="2000" dirty="0" smtClean="0">
                <a:latin typeface="Footlight MT Light" pitchFamily="18" charset="0"/>
              </a:rPr>
              <a:t>contractors need to build the project. Banks </a:t>
            </a:r>
            <a:r>
              <a:rPr lang="en-US" sz="2000" b="1" dirty="0" smtClean="0">
                <a:latin typeface="Footlight MT Light" pitchFamily="18" charset="0"/>
              </a:rPr>
              <a:t>also provide bonds for bid and performance.</a:t>
            </a:r>
          </a:p>
          <a:p>
            <a:pPr lvl="0" algn="just">
              <a:lnSpc>
                <a:spcPct val="170000"/>
              </a:lnSpc>
            </a:pPr>
            <a:r>
              <a:rPr lang="en-US" sz="2000" b="1" dirty="0" smtClean="0">
                <a:solidFill>
                  <a:srgbClr val="FF0000"/>
                </a:solidFill>
                <a:latin typeface="Footlight MT Light" pitchFamily="18" charset="0"/>
              </a:rPr>
              <a:t>Suppliers: </a:t>
            </a:r>
            <a:r>
              <a:rPr lang="en-US" sz="2000" dirty="0" smtClean="0">
                <a:latin typeface="Footlight MT Light" pitchFamily="18" charset="0"/>
              </a:rPr>
              <a:t>The quality of a construction project is very dependent on the quality of the suppliers used by individual contractors.</a:t>
            </a:r>
          </a:p>
          <a:p>
            <a:pPr lvl="0" algn="just">
              <a:lnSpc>
                <a:spcPct val="170000"/>
              </a:lnSpc>
            </a:pPr>
            <a:r>
              <a:rPr lang="en-US" sz="2000" b="1" dirty="0" smtClean="0">
                <a:solidFill>
                  <a:srgbClr val="FF0000"/>
                </a:solidFill>
                <a:latin typeface="Footlight MT Light" pitchFamily="18" charset="0"/>
              </a:rPr>
              <a:t>Permitting Agencies: - </a:t>
            </a:r>
            <a:r>
              <a:rPr lang="en-US" sz="2000" dirty="0" smtClean="0">
                <a:latin typeface="Footlight MT Light" pitchFamily="18" charset="0"/>
              </a:rPr>
              <a:t>Representing </a:t>
            </a:r>
            <a:r>
              <a:rPr lang="en-US" sz="2000" b="1" dirty="0" smtClean="0">
                <a:latin typeface="Footlight MT Light" pitchFamily="18" charset="0"/>
              </a:rPr>
              <a:t>the interests of public safety</a:t>
            </a:r>
            <a:r>
              <a:rPr lang="en-US" sz="2000" dirty="0" smtClean="0">
                <a:latin typeface="Footlight MT Light" pitchFamily="18" charset="0"/>
              </a:rPr>
              <a:t>. They administer publicly funded construction projects, and they ensure private construction projects comply with zoning laws and building codes.</a:t>
            </a:r>
          </a:p>
          <a:p>
            <a:pPr lvl="0" algn="just">
              <a:lnSpc>
                <a:spcPct val="170000"/>
              </a:lnSpc>
            </a:pPr>
            <a:r>
              <a:rPr lang="en-US" sz="2000" b="1" dirty="0" smtClean="0">
                <a:solidFill>
                  <a:srgbClr val="FF0000"/>
                </a:solidFill>
                <a:latin typeface="Footlight MT Light" pitchFamily="18" charset="0"/>
              </a:rPr>
              <a:t>Public: </a:t>
            </a:r>
            <a:r>
              <a:rPr lang="en-US" sz="2000" dirty="0" smtClean="0">
                <a:latin typeface="Footlight MT Light" pitchFamily="18" charset="0"/>
              </a:rPr>
              <a:t>The public is impacted by every construction activity. Impacts are both good and bad.</a:t>
            </a:r>
          </a:p>
          <a:p>
            <a:endParaRPr lang="en-US" sz="2000" dirty="0" smtClean="0"/>
          </a:p>
          <a:p>
            <a:endParaRPr lang="en-US" sz="2000" dirty="0"/>
          </a:p>
        </p:txBody>
      </p:sp>
    </p:spTree>
    <p:extLst>
      <p:ext uri="{BB962C8B-B14F-4D97-AF65-F5344CB8AC3E}">
        <p14:creationId xmlns:p14="http://schemas.microsoft.com/office/powerpoint/2010/main" xmlns="" val="96434297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03224" y="205105"/>
            <a:ext cx="8632825" cy="795020"/>
          </a:xfrm>
        </p:spPr>
        <p:txBody>
          <a:bodyPr>
            <a:noAutofit/>
          </a:bodyPr>
          <a:lstStyle/>
          <a:p>
            <a:r>
              <a:rPr lang="en-US" sz="3200" b="1" dirty="0">
                <a:effectLst>
                  <a:outerShdw blurRad="38100" dist="38100" dir="2700000" algn="tl">
                    <a:srgbClr val="000000">
                      <a:alpha val="43137"/>
                    </a:srgbClr>
                  </a:outerShdw>
                </a:effectLst>
                <a:latin typeface="Footlight MT Light" pitchFamily="18" charset="0"/>
              </a:rPr>
              <a:t>Parties Participate In the Construction Industries </a:t>
            </a:r>
            <a:r>
              <a:rPr lang="en-US" sz="3200" b="1" dirty="0" err="1">
                <a:effectLst>
                  <a:outerShdw blurRad="38100" dist="38100" dir="2700000" algn="tl">
                    <a:srgbClr val="000000">
                      <a:alpha val="43137"/>
                    </a:srgbClr>
                  </a:outerShdw>
                </a:effectLst>
                <a:latin typeface="Footlight MT Light" pitchFamily="18" charset="0"/>
              </a:rPr>
              <a:t>con’d</a:t>
            </a:r>
            <a:endParaRPr lang="en-US" sz="2800" dirty="0"/>
          </a:p>
        </p:txBody>
      </p:sp>
      <p:sp>
        <p:nvSpPr>
          <p:cNvPr id="12290" name="Content Placeholder 2"/>
          <p:cNvSpPr>
            <a:spLocks noGrp="1"/>
          </p:cNvSpPr>
          <p:nvPr>
            <p:ph idx="1"/>
          </p:nvPr>
        </p:nvSpPr>
        <p:spPr/>
        <p:txBody>
          <a:bodyPr>
            <a:noAutofit/>
          </a:bodyPr>
          <a:lstStyle/>
          <a:p>
            <a:pPr algn="just">
              <a:buFont typeface="Wingdings 3" panose="05040102010807070707" pitchFamily="18" charset="2"/>
              <a:buNone/>
              <a:defRPr/>
            </a:pPr>
            <a:r>
              <a:rPr lang="en-US" sz="2800" b="1" dirty="0">
                <a:effectLst>
                  <a:outerShdw blurRad="38100" dist="38100" dir="2700000" algn="tl">
                    <a:srgbClr val="000000">
                      <a:alpha val="43137"/>
                    </a:srgbClr>
                  </a:outerShdw>
                </a:effectLst>
                <a:latin typeface="Footlight MT Light" pitchFamily="18" charset="0"/>
              </a:rPr>
              <a:t>Parties Participate In the Construction Industries </a:t>
            </a:r>
            <a:r>
              <a:rPr lang="en-US" sz="2800" b="1" dirty="0" err="1">
                <a:effectLst>
                  <a:outerShdw blurRad="38100" dist="38100" dir="2700000" algn="tl">
                    <a:srgbClr val="000000">
                      <a:alpha val="43137"/>
                    </a:srgbClr>
                  </a:outerShdw>
                </a:effectLst>
                <a:latin typeface="Footlight MT Light" pitchFamily="18" charset="0"/>
              </a:rPr>
              <a:t>con’d</a:t>
            </a:r>
            <a:endParaRPr lang="en-US" sz="2800" dirty="0">
              <a:latin typeface="Times New Roman" pitchFamily="18" charset="0"/>
              <a:cs typeface="Times New Roman" pitchFamily="18" charset="0"/>
            </a:endParaRPr>
          </a:p>
        </p:txBody>
      </p:sp>
      <p:sp>
        <p:nvSpPr>
          <p:cNvPr id="47107" name="Slide Number Placeholder 3"/>
          <p:cNvSpPr>
            <a:spLocks noGrp="1"/>
          </p:cNvSpPr>
          <p:nvPr>
            <p:ph type="sldNum" sz="quarter" idx="12"/>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893D1178-7D96-4C42-B0F8-6D88BF3FD3A3}" type="slidenum">
              <a:rPr lang="en-US" altLang="en-US">
                <a:latin typeface="Lucida Sans Unicode" panose="020B0602030504020204" pitchFamily="34" charset="0"/>
              </a:rPr>
              <a:pPr/>
              <a:t>11</a:t>
            </a:fld>
            <a:endParaRPr lang="en-US" altLang="en-US">
              <a:latin typeface="Lucida Sans Unicode" panose="020B0602030504020204" pitchFamily="34" charset="0"/>
            </a:endParaRPr>
          </a:p>
        </p:txBody>
      </p:sp>
      <p:pic>
        <p:nvPicPr>
          <p:cNvPr id="5" name="Picture 4"/>
          <p:cNvPicPr>
            <a:picLocks noChangeAspect="1" noChangeArrowheads="1"/>
          </p:cNvPicPr>
          <p:nvPr/>
        </p:nvPicPr>
        <p:blipFill>
          <a:blip r:embed="rId2"/>
          <a:srcRect l="37315" t="30556" r="18608" b="18523"/>
          <a:stretch>
            <a:fillRect/>
          </a:stretch>
        </p:blipFill>
        <p:spPr bwMode="auto">
          <a:xfrm>
            <a:off x="13063" y="1000170"/>
            <a:ext cx="9036050" cy="577373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xmlns="" val="3787574107"/>
      </p:ext>
    </p:extLst>
  </p:cSld>
  <p:clrMapOvr>
    <a:masterClrMapping/>
  </p:clrMapOvr>
  <p:transition>
    <p:pull dir="l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34165"/>
            <a:ext cx="8991599" cy="1066712"/>
          </a:xfrm>
        </p:spPr>
        <p:txBody>
          <a:bodyPr>
            <a:noAutofit/>
          </a:bodyPr>
          <a:lstStyle/>
          <a:p>
            <a:pPr>
              <a:defRPr/>
            </a:pPr>
            <a:r>
              <a:rPr lang="en-US" sz="3200" b="1" dirty="0">
                <a:effectLst>
                  <a:outerShdw blurRad="38100" dist="38100" dir="2700000" algn="tl">
                    <a:srgbClr val="000000">
                      <a:alpha val="43137"/>
                    </a:srgbClr>
                  </a:outerShdw>
                </a:effectLst>
                <a:latin typeface="Footlight MT Light" pitchFamily="18" charset="0"/>
              </a:rPr>
              <a:t>Parties Participate In the Construction Industries </a:t>
            </a:r>
            <a:r>
              <a:rPr lang="en-US" sz="3200" b="1" dirty="0" err="1">
                <a:effectLst>
                  <a:outerShdw blurRad="38100" dist="38100" dir="2700000" algn="tl">
                    <a:srgbClr val="000000">
                      <a:alpha val="43137"/>
                    </a:srgbClr>
                  </a:outerShdw>
                </a:effectLst>
                <a:latin typeface="Footlight MT Light" pitchFamily="18" charset="0"/>
              </a:rPr>
              <a:t>con’d</a:t>
            </a:r>
            <a:endParaRPr lang="en-US" sz="2800" b="1" dirty="0"/>
          </a:p>
        </p:txBody>
      </p:sp>
      <p:grpSp>
        <p:nvGrpSpPr>
          <p:cNvPr id="11267" name="Content Placeholder 4"/>
          <p:cNvGrpSpPr>
            <a:grpSpLocks noGrp="1"/>
          </p:cNvGrpSpPr>
          <p:nvPr/>
        </p:nvGrpSpPr>
        <p:grpSpPr bwMode="auto">
          <a:xfrm>
            <a:off x="609600" y="1447800"/>
            <a:ext cx="8251370" cy="5257800"/>
            <a:chOff x="1980" y="1620"/>
            <a:chExt cx="9180" cy="4860"/>
          </a:xfrm>
        </p:grpSpPr>
        <p:sp>
          <p:nvSpPr>
            <p:cNvPr id="11268" name="AutoShape 6"/>
            <p:cNvSpPr>
              <a:spLocks noChangeAspect="1" noChangeArrowheads="1"/>
            </p:cNvSpPr>
            <p:nvPr/>
          </p:nvSpPr>
          <p:spPr bwMode="auto">
            <a:xfrm>
              <a:off x="2340" y="2256"/>
              <a:ext cx="4320" cy="38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endParaRPr lang="en-US" sz="2143" b="1">
                <a:latin typeface="Arial" panose="020B0604020202020204" pitchFamily="34" charset="0"/>
              </a:endParaRPr>
            </a:p>
          </p:txBody>
        </p:sp>
        <p:sp>
          <p:nvSpPr>
            <p:cNvPr id="11269" name="Oval 6"/>
            <p:cNvSpPr>
              <a:spLocks noChangeArrowheads="1"/>
            </p:cNvSpPr>
            <p:nvPr/>
          </p:nvSpPr>
          <p:spPr bwMode="auto">
            <a:xfrm>
              <a:off x="1980" y="1800"/>
              <a:ext cx="6120" cy="4680"/>
            </a:xfrm>
            <a:prstGeom prst="ellipse">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endParaRPr lang="en-US" sz="2571" b="1"/>
            </a:p>
          </p:txBody>
        </p:sp>
        <p:sp>
          <p:nvSpPr>
            <p:cNvPr id="11270" name="Text Box 8"/>
            <p:cNvSpPr txBox="1">
              <a:spLocks noChangeArrowheads="1"/>
            </p:cNvSpPr>
            <p:nvPr/>
          </p:nvSpPr>
          <p:spPr bwMode="auto">
            <a:xfrm>
              <a:off x="3600" y="5856"/>
              <a:ext cx="2160" cy="5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r>
                <a:rPr lang="en-ZA" sz="1286" b="1"/>
                <a:t>The general public</a:t>
              </a:r>
              <a:endParaRPr lang="en-US" sz="2571" b="1"/>
            </a:p>
          </p:txBody>
        </p:sp>
        <p:sp>
          <p:nvSpPr>
            <p:cNvPr id="11271" name="Text Box 9"/>
            <p:cNvSpPr txBox="1">
              <a:spLocks noChangeArrowheads="1"/>
            </p:cNvSpPr>
            <p:nvPr/>
          </p:nvSpPr>
          <p:spPr bwMode="auto">
            <a:xfrm>
              <a:off x="4680" y="4236"/>
              <a:ext cx="1260" cy="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endParaRPr lang="en-US" sz="2571" b="1"/>
            </a:p>
          </p:txBody>
        </p:sp>
        <p:sp>
          <p:nvSpPr>
            <p:cNvPr id="11272" name="Freeform 9"/>
            <p:cNvSpPr>
              <a:spLocks/>
            </p:cNvSpPr>
            <p:nvPr/>
          </p:nvSpPr>
          <p:spPr bwMode="auto">
            <a:xfrm>
              <a:off x="6660" y="1620"/>
              <a:ext cx="1477" cy="564"/>
            </a:xfrm>
            <a:custGeom>
              <a:avLst/>
              <a:gdLst>
                <a:gd name="T0" fmla="*/ 82 w 1477"/>
                <a:gd name="T1" fmla="*/ 624 h 510"/>
                <a:gd name="T2" fmla="*/ 232 w 1477"/>
                <a:gd name="T3" fmla="*/ 111 h 510"/>
                <a:gd name="T4" fmla="*/ 1477 w 1477"/>
                <a:gd name="T5" fmla="*/ 0 h 510"/>
                <a:gd name="T6" fmla="*/ 0 60000 65536"/>
                <a:gd name="T7" fmla="*/ 0 60000 65536"/>
                <a:gd name="T8" fmla="*/ 0 60000 65536"/>
                <a:gd name="T9" fmla="*/ 0 w 1477"/>
                <a:gd name="T10" fmla="*/ 0 h 510"/>
                <a:gd name="T11" fmla="*/ 1477 w 1477"/>
                <a:gd name="T12" fmla="*/ 510 h 510"/>
              </a:gdLst>
              <a:ahLst/>
              <a:cxnLst>
                <a:cxn ang="T6">
                  <a:pos x="T0" y="T1"/>
                </a:cxn>
                <a:cxn ang="T7">
                  <a:pos x="T2" y="T3"/>
                </a:cxn>
                <a:cxn ang="T8">
                  <a:pos x="T4" y="T5"/>
                </a:cxn>
              </a:cxnLst>
              <a:rect l="T9" t="T10" r="T11" b="T12"/>
              <a:pathLst>
                <a:path w="1477" h="510">
                  <a:moveTo>
                    <a:pt x="82" y="510"/>
                  </a:moveTo>
                  <a:cubicBezTo>
                    <a:pt x="107" y="440"/>
                    <a:pt x="0" y="175"/>
                    <a:pt x="232" y="90"/>
                  </a:cubicBezTo>
                  <a:cubicBezTo>
                    <a:pt x="464" y="5"/>
                    <a:pt x="1218" y="19"/>
                    <a:pt x="1477" y="0"/>
                  </a:cubicBezTo>
                </a:path>
              </a:pathLst>
            </a:custGeom>
            <a:noFill/>
            <a:ln w="9525">
              <a:solidFill>
                <a:srgbClr val="000000"/>
              </a:solidFill>
              <a:round/>
              <a:headEnd type="triangle" w="med" len="med"/>
              <a:tailEnd/>
            </a:ln>
            <a:extLst>
              <a:ext uri="{909E8E84-426E-40DD-AFC4-6F175D3DCCD1}">
                <a14:hiddenFill xmlns:a14="http://schemas.microsoft.com/office/drawing/2010/main" xmlns="">
                  <a:solidFill>
                    <a:srgbClr val="FFFFFF"/>
                  </a:solidFill>
                </a14:hiddenFill>
              </a:ext>
            </a:extLst>
          </p:spPr>
          <p:txBody>
            <a:bodyPr/>
            <a:lstStyle/>
            <a:p>
              <a:endParaRPr lang="en-US" sz="1929" b="1"/>
            </a:p>
          </p:txBody>
        </p:sp>
        <p:sp>
          <p:nvSpPr>
            <p:cNvPr id="11273" name="Text Box 11"/>
            <p:cNvSpPr txBox="1">
              <a:spLocks noChangeArrowheads="1"/>
            </p:cNvSpPr>
            <p:nvPr/>
          </p:nvSpPr>
          <p:spPr bwMode="auto">
            <a:xfrm>
              <a:off x="8100" y="1620"/>
              <a:ext cx="3060" cy="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r>
                <a:rPr lang="en-US" sz="1286" b="1"/>
                <a:t>Indirect stakeholders’ boundary</a:t>
              </a:r>
              <a:endParaRPr lang="en-US" sz="2571" b="1"/>
            </a:p>
          </p:txBody>
        </p:sp>
        <p:sp>
          <p:nvSpPr>
            <p:cNvPr id="11274" name="Line 12"/>
            <p:cNvSpPr>
              <a:spLocks noChangeShapeType="1"/>
            </p:cNvSpPr>
            <p:nvPr/>
          </p:nvSpPr>
          <p:spPr bwMode="auto">
            <a:xfrm>
              <a:off x="6840" y="4236"/>
              <a:ext cx="1800" cy="180"/>
            </a:xfrm>
            <a:prstGeom prst="line">
              <a:avLst/>
            </a:prstGeom>
            <a:noFill/>
            <a:ln w="9525">
              <a:solidFill>
                <a:srgbClr val="000000"/>
              </a:solidFill>
              <a:round/>
              <a:headEnd type="triangle" w="med" len="med"/>
              <a:tailEnd/>
            </a:ln>
            <a:extLst>
              <a:ext uri="{909E8E84-426E-40DD-AFC4-6F175D3DCCD1}">
                <a14:hiddenFill xmlns:a14="http://schemas.microsoft.com/office/drawing/2010/main" xmlns="">
                  <a:noFill/>
                </a14:hiddenFill>
              </a:ext>
            </a:extLst>
          </p:spPr>
          <p:txBody>
            <a:bodyPr/>
            <a:lstStyle/>
            <a:p>
              <a:endParaRPr lang="en-US" sz="1929" b="1"/>
            </a:p>
          </p:txBody>
        </p:sp>
        <p:sp>
          <p:nvSpPr>
            <p:cNvPr id="11275" name="Text Box 13"/>
            <p:cNvSpPr txBox="1">
              <a:spLocks noChangeArrowheads="1"/>
            </p:cNvSpPr>
            <p:nvPr/>
          </p:nvSpPr>
          <p:spPr bwMode="auto">
            <a:xfrm>
              <a:off x="7920" y="4236"/>
              <a:ext cx="3060" cy="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r>
                <a:rPr lang="en-US" sz="1286" b="1"/>
                <a:t>Direct stakeholders’ boundary</a:t>
              </a:r>
              <a:endParaRPr lang="en-US" sz="2571" b="1"/>
            </a:p>
          </p:txBody>
        </p:sp>
        <p:sp>
          <p:nvSpPr>
            <p:cNvPr id="11276" name="Oval 13"/>
            <p:cNvSpPr>
              <a:spLocks noChangeArrowheads="1"/>
            </p:cNvSpPr>
            <p:nvPr/>
          </p:nvSpPr>
          <p:spPr bwMode="auto">
            <a:xfrm>
              <a:off x="2700" y="2616"/>
              <a:ext cx="3960" cy="3240"/>
            </a:xfrm>
            <a:prstGeom prst="ellipse">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r>
                <a:rPr lang="en-US" sz="1286" b="1"/>
                <a:t>                         </a:t>
              </a:r>
            </a:p>
            <a:p>
              <a:endParaRPr lang="en-US" sz="1286" b="1"/>
            </a:p>
            <a:p>
              <a:endParaRPr lang="en-US" sz="1286" b="1"/>
            </a:p>
            <a:p>
              <a:endParaRPr lang="en-US" sz="1286" b="1"/>
            </a:p>
            <a:p>
              <a:r>
                <a:rPr lang="en-US" sz="1286" b="1"/>
                <a:t>  </a:t>
              </a:r>
              <a:endParaRPr lang="en-US" sz="2571" b="1"/>
            </a:p>
          </p:txBody>
        </p:sp>
        <p:sp>
          <p:nvSpPr>
            <p:cNvPr id="11277" name="Oval 14"/>
            <p:cNvSpPr>
              <a:spLocks noChangeArrowheads="1"/>
            </p:cNvSpPr>
            <p:nvPr/>
          </p:nvSpPr>
          <p:spPr bwMode="auto">
            <a:xfrm>
              <a:off x="4140" y="3696"/>
              <a:ext cx="1440" cy="1080"/>
            </a:xfrm>
            <a:prstGeom prst="ellipse">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r>
                <a:rPr lang="en-US" sz="1286" b="1">
                  <a:solidFill>
                    <a:srgbClr val="660033"/>
                  </a:solidFill>
                </a:rPr>
                <a:t>Client</a:t>
              </a:r>
              <a:endParaRPr lang="en-US" sz="2571" b="1">
                <a:solidFill>
                  <a:srgbClr val="660033"/>
                </a:solidFill>
              </a:endParaRPr>
            </a:p>
          </p:txBody>
        </p:sp>
        <p:sp>
          <p:nvSpPr>
            <p:cNvPr id="11278" name="Text Box 16"/>
            <p:cNvSpPr txBox="1">
              <a:spLocks noChangeArrowheads="1"/>
            </p:cNvSpPr>
            <p:nvPr/>
          </p:nvSpPr>
          <p:spPr bwMode="auto">
            <a:xfrm>
              <a:off x="6120" y="3600"/>
              <a:ext cx="1980" cy="5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r>
                <a:rPr lang="en-US" sz="1286" b="1"/>
                <a:t>Suppliers</a:t>
              </a:r>
              <a:endParaRPr lang="en-US" sz="2571" b="1"/>
            </a:p>
          </p:txBody>
        </p:sp>
        <p:sp>
          <p:nvSpPr>
            <p:cNvPr id="11279" name="Text Box 17"/>
            <p:cNvSpPr txBox="1">
              <a:spLocks noChangeArrowheads="1"/>
            </p:cNvSpPr>
            <p:nvPr/>
          </p:nvSpPr>
          <p:spPr bwMode="auto">
            <a:xfrm>
              <a:off x="4320" y="2160"/>
              <a:ext cx="1620" cy="4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r>
                <a:rPr lang="en-US" sz="1286" b="1"/>
                <a:t>Users</a:t>
              </a:r>
              <a:endParaRPr lang="en-US" sz="2571" b="1"/>
            </a:p>
          </p:txBody>
        </p:sp>
        <p:sp>
          <p:nvSpPr>
            <p:cNvPr id="11280" name="Text Box 18"/>
            <p:cNvSpPr txBox="1">
              <a:spLocks noChangeArrowheads="1"/>
            </p:cNvSpPr>
            <p:nvPr/>
          </p:nvSpPr>
          <p:spPr bwMode="auto">
            <a:xfrm>
              <a:off x="1980" y="3336"/>
              <a:ext cx="2340" cy="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r>
                <a:rPr lang="en-US" sz="1286" b="1"/>
                <a:t>Regulatory/Statutory bodies</a:t>
              </a:r>
              <a:endParaRPr lang="en-US" sz="2571" b="1"/>
            </a:p>
          </p:txBody>
        </p:sp>
        <p:sp>
          <p:nvSpPr>
            <p:cNvPr id="11281" name="Text Box 19"/>
            <p:cNvSpPr txBox="1">
              <a:spLocks noChangeArrowheads="1"/>
            </p:cNvSpPr>
            <p:nvPr/>
          </p:nvSpPr>
          <p:spPr bwMode="auto">
            <a:xfrm>
              <a:off x="3780" y="4956"/>
              <a:ext cx="2340" cy="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r>
                <a:rPr lang="en-US" sz="1286" b="1">
                  <a:solidFill>
                    <a:srgbClr val="660033"/>
                  </a:solidFill>
                </a:rPr>
                <a:t>Architect/Engineer</a:t>
              </a:r>
              <a:endParaRPr lang="en-US" sz="2571" b="1">
                <a:solidFill>
                  <a:srgbClr val="660033"/>
                </a:solidFill>
              </a:endParaRPr>
            </a:p>
          </p:txBody>
        </p:sp>
        <p:sp>
          <p:nvSpPr>
            <p:cNvPr id="11282" name="Text Box 20"/>
            <p:cNvSpPr txBox="1">
              <a:spLocks noChangeArrowheads="1"/>
            </p:cNvSpPr>
            <p:nvPr/>
          </p:nvSpPr>
          <p:spPr bwMode="auto">
            <a:xfrm>
              <a:off x="5040" y="3060"/>
              <a:ext cx="1980" cy="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r>
                <a:rPr lang="en-US" sz="1286" b="1">
                  <a:solidFill>
                    <a:srgbClr val="660033"/>
                  </a:solidFill>
                </a:rPr>
                <a:t>Contractor</a:t>
              </a:r>
              <a:endParaRPr lang="en-US" sz="2571" b="1">
                <a:solidFill>
                  <a:srgbClr val="660033"/>
                </a:solidFill>
              </a:endParaRPr>
            </a:p>
          </p:txBody>
        </p:sp>
        <p:sp>
          <p:nvSpPr>
            <p:cNvPr id="11283" name="Text Box 21"/>
            <p:cNvSpPr txBox="1">
              <a:spLocks noChangeArrowheads="1"/>
            </p:cNvSpPr>
            <p:nvPr/>
          </p:nvSpPr>
          <p:spPr bwMode="auto">
            <a:xfrm>
              <a:off x="6120" y="4500"/>
              <a:ext cx="1440" cy="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r>
                <a:rPr lang="en-US" sz="1286" b="1" dirty="0"/>
                <a:t>Financing institutions</a:t>
              </a:r>
              <a:endParaRPr lang="en-US" sz="2571" b="1" dirty="0"/>
            </a:p>
          </p:txBody>
        </p:sp>
        <p:sp>
          <p:nvSpPr>
            <p:cNvPr id="11284" name="Text Box 22"/>
            <p:cNvSpPr txBox="1">
              <a:spLocks noChangeArrowheads="1"/>
            </p:cNvSpPr>
            <p:nvPr/>
          </p:nvSpPr>
          <p:spPr bwMode="auto">
            <a:xfrm>
              <a:off x="2160" y="4500"/>
              <a:ext cx="1440" cy="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r>
                <a:rPr lang="en-US" sz="1286" b="1"/>
                <a:t>Trade Unions</a:t>
              </a:r>
              <a:endParaRPr lang="en-US" sz="2571" b="1"/>
            </a:p>
          </p:txBody>
        </p:sp>
      </p:grpSp>
    </p:spTree>
    <p:extLst>
      <p:ext uri="{BB962C8B-B14F-4D97-AF65-F5344CB8AC3E}">
        <p14:creationId xmlns:p14="http://schemas.microsoft.com/office/powerpoint/2010/main" xmlns="" val="11109135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30480"/>
            <a:ext cx="8229600" cy="1143000"/>
          </a:xfrm>
        </p:spPr>
        <p:txBody>
          <a:bodyPr>
            <a:normAutofit/>
          </a:bodyPr>
          <a:lstStyle/>
          <a:p>
            <a:pPr>
              <a:defRPr/>
            </a:pPr>
            <a:r>
              <a:rPr lang="en-US" sz="2800" b="1" dirty="0">
                <a:effectLst>
                  <a:outerShdw blurRad="38100" dist="38100" dir="2700000" algn="tl">
                    <a:srgbClr val="000000">
                      <a:alpha val="43137"/>
                    </a:srgbClr>
                  </a:outerShdw>
                </a:effectLst>
                <a:latin typeface="Footlight MT Light" pitchFamily="18" charset="0"/>
              </a:rPr>
              <a:t>Parties Participate In the Construction Industries </a:t>
            </a:r>
            <a:r>
              <a:rPr lang="en-US" sz="2800" b="1" dirty="0" err="1">
                <a:effectLst>
                  <a:outerShdw blurRad="38100" dist="38100" dir="2700000" algn="tl">
                    <a:srgbClr val="000000">
                      <a:alpha val="43137"/>
                    </a:srgbClr>
                  </a:outerShdw>
                </a:effectLst>
                <a:latin typeface="Footlight MT Light" pitchFamily="18" charset="0"/>
              </a:rPr>
              <a:t>con’d</a:t>
            </a:r>
            <a:endParaRPr lang="en-GB" sz="2800" dirty="0"/>
          </a:p>
        </p:txBody>
      </p:sp>
      <p:pic>
        <p:nvPicPr>
          <p:cNvPr id="48132" name="Content Placeholder 4" descr="keypalyer"/>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tretch>
            <a:fillRect/>
          </a:stretch>
        </p:blipFill>
        <p:spPr>
          <a:xfrm>
            <a:off x="685800" y="1371600"/>
            <a:ext cx="7848599" cy="5667103"/>
          </a:xfrm>
        </p:spPr>
      </p:pic>
      <p:sp>
        <p:nvSpPr>
          <p:cNvPr id="48131" name="Slide Number Placeholder 3"/>
          <p:cNvSpPr>
            <a:spLocks noGrp="1"/>
          </p:cNvSpPr>
          <p:nvPr>
            <p:ph type="sldNum" sz="quarter" idx="12"/>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6DC0FBB8-C745-4A1B-BDC2-88863324FB85}" type="slidenum">
              <a:rPr lang="en-US" altLang="en-US">
                <a:latin typeface="Lucida Sans Unicode" panose="020B0602030504020204" pitchFamily="34" charset="0"/>
              </a:rPr>
              <a:pPr/>
              <a:t>13</a:t>
            </a:fld>
            <a:endParaRPr lang="en-US" altLang="en-US">
              <a:latin typeface="Lucida Sans Unicode" panose="020B0602030504020204" pitchFamily="34" charset="0"/>
            </a:endParaRPr>
          </a:p>
        </p:txBody>
      </p:sp>
    </p:spTree>
    <p:extLst>
      <p:ext uri="{BB962C8B-B14F-4D97-AF65-F5344CB8AC3E}">
        <p14:creationId xmlns:p14="http://schemas.microsoft.com/office/powerpoint/2010/main" xmlns="" val="975970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2"/>
          <p:cNvSpPr>
            <a:spLocks noGrp="1"/>
          </p:cNvSpPr>
          <p:nvPr>
            <p:ph idx="1"/>
          </p:nvPr>
        </p:nvSpPr>
        <p:spPr>
          <a:xfrm>
            <a:off x="0" y="1025525"/>
            <a:ext cx="9036050" cy="5643563"/>
          </a:xfrm>
        </p:spPr>
        <p:txBody>
          <a:bodyPr/>
          <a:lstStyle/>
          <a:p>
            <a:pPr marL="623887" indent="-514350" algn="just">
              <a:buClr>
                <a:srgbClr val="C00000"/>
              </a:buClr>
              <a:buSzPct val="75000"/>
              <a:buFont typeface="+mj-lt"/>
              <a:buAutoNum type="romanUcPeriod"/>
              <a:defRPr/>
            </a:pPr>
            <a:r>
              <a:rPr lang="en-CA" sz="24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Client</a:t>
            </a:r>
            <a:endParaRPr lang="en-US" sz="24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p>
            <a:pPr algn="just">
              <a:buFont typeface="Wingdings" pitchFamily="2" charset="2"/>
              <a:buChar char="q"/>
              <a:defRPr/>
            </a:pPr>
            <a:r>
              <a:rPr lang="en-US" sz="2400" dirty="0">
                <a:latin typeface="Times New Roman" pitchFamily="18" charset="0"/>
                <a:cs typeface="Times New Roman" pitchFamily="18" charset="0"/>
              </a:rPr>
              <a:t>The client is the most important party who is active from inception to completion and event to post-occupancy maintenance.</a:t>
            </a:r>
          </a:p>
          <a:p>
            <a:pPr algn="just">
              <a:buFont typeface="Wingdings" pitchFamily="2" charset="2"/>
              <a:buChar char="q"/>
              <a:defRPr/>
            </a:pPr>
            <a:r>
              <a:rPr lang="en-CA" sz="2400" dirty="0">
                <a:latin typeface="Times New Roman" pitchFamily="18" charset="0"/>
                <a:cs typeface="Times New Roman" pitchFamily="18" charset="0"/>
              </a:rPr>
              <a:t>Clients may be classified as </a:t>
            </a:r>
            <a:r>
              <a:rPr lang="en-CA" sz="2400" b="1"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Public sector clients </a:t>
            </a:r>
            <a:r>
              <a:rPr lang="en-CA" sz="2400" dirty="0">
                <a:latin typeface="Times New Roman" pitchFamily="18" charset="0"/>
                <a:cs typeface="Times New Roman" pitchFamily="18" charset="0"/>
              </a:rPr>
              <a:t>and </a:t>
            </a:r>
            <a:r>
              <a:rPr lang="en-CA" sz="2400" b="1"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private sector clients</a:t>
            </a:r>
            <a:r>
              <a:rPr lang="en-CA" sz="2400" dirty="0">
                <a:latin typeface="Times New Roman" pitchFamily="18" charset="0"/>
                <a:cs typeface="Times New Roman" pitchFamily="18" charset="0"/>
              </a:rPr>
              <a:t>.</a:t>
            </a:r>
          </a:p>
          <a:p>
            <a:pPr algn="just">
              <a:buFont typeface="Wingdings 3" panose="05040102010807070707" pitchFamily="18" charset="2"/>
              <a:buNone/>
              <a:defRPr/>
            </a:pPr>
            <a:endParaRPr lang="en-CA" sz="900" dirty="0">
              <a:latin typeface="Times New Roman" pitchFamily="18" charset="0"/>
              <a:cs typeface="Times New Roman" pitchFamily="18" charset="0"/>
            </a:endParaRPr>
          </a:p>
          <a:p>
            <a:pPr marL="566737" indent="-457200" algn="just">
              <a:buClr>
                <a:srgbClr val="C00000"/>
              </a:buClr>
              <a:buSzPct val="75000"/>
              <a:buFont typeface="+mj-lt"/>
              <a:buAutoNum type="alphaUcPeriod"/>
              <a:defRPr/>
            </a:pPr>
            <a:r>
              <a:rPr lang="en-CA" sz="24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Public sector clients</a:t>
            </a:r>
          </a:p>
          <a:p>
            <a:pPr marL="1228725" lvl="2" indent="-533400">
              <a:buFont typeface="Wingdings" pitchFamily="2" charset="2"/>
              <a:buChar char="§"/>
              <a:defRPr/>
            </a:pPr>
            <a:r>
              <a:rPr lang="en-US" sz="2400" dirty="0">
                <a:latin typeface="Times New Roman" pitchFamily="18" charset="0"/>
                <a:cs typeface="Times New Roman" pitchFamily="18" charset="0"/>
              </a:rPr>
              <a:t>Central Government Offices (Ministries)</a:t>
            </a:r>
          </a:p>
          <a:p>
            <a:pPr marL="1228725" lvl="2" indent="-533400">
              <a:buFont typeface="Wingdings" pitchFamily="2" charset="2"/>
              <a:buChar char="§"/>
              <a:defRPr/>
            </a:pPr>
            <a:r>
              <a:rPr lang="en-US" sz="2400" dirty="0">
                <a:latin typeface="Times New Roman" pitchFamily="18" charset="0"/>
                <a:cs typeface="Times New Roman" pitchFamily="18" charset="0"/>
              </a:rPr>
              <a:t>Local Authorities (Regional or Town) </a:t>
            </a:r>
          </a:p>
          <a:p>
            <a:pPr marL="1228725" lvl="2" indent="-533400">
              <a:buFont typeface="Wingdings" pitchFamily="2" charset="2"/>
              <a:buChar char="§"/>
              <a:defRPr/>
            </a:pPr>
            <a:r>
              <a:rPr lang="en-US" sz="2400" dirty="0">
                <a:latin typeface="Times New Roman" pitchFamily="18" charset="0"/>
                <a:cs typeface="Times New Roman" pitchFamily="18" charset="0"/>
              </a:rPr>
              <a:t>Public Corporations</a:t>
            </a:r>
          </a:p>
          <a:p>
            <a:pPr marL="1228725" lvl="2" indent="-533400">
              <a:buFont typeface="Wingdings 2" panose="05020102010507070707" pitchFamily="18" charset="2"/>
              <a:buNone/>
              <a:defRPr/>
            </a:pPr>
            <a:endParaRPr lang="en-US" sz="900" dirty="0">
              <a:latin typeface="Times New Roman" pitchFamily="18" charset="0"/>
              <a:cs typeface="Times New Roman" pitchFamily="18" charset="0"/>
            </a:endParaRPr>
          </a:p>
          <a:p>
            <a:pPr marL="566737" indent="-457200" algn="just">
              <a:buClr>
                <a:srgbClr val="C00000"/>
              </a:buClr>
              <a:buSzPct val="75000"/>
              <a:buFont typeface="+mj-lt"/>
              <a:buAutoNum type="alphaUcPeriod"/>
              <a:defRPr/>
            </a:pPr>
            <a:r>
              <a:rPr lang="en-CA" sz="24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Private sector clients</a:t>
            </a:r>
          </a:p>
          <a:p>
            <a:pPr marL="1228725" lvl="2" indent="-533400">
              <a:lnSpc>
                <a:spcPct val="80000"/>
              </a:lnSpc>
              <a:buFont typeface="Wingdings" pitchFamily="2" charset="2"/>
              <a:buChar char="§"/>
              <a:defRPr/>
            </a:pPr>
            <a:r>
              <a:rPr lang="en-US" sz="2400" dirty="0">
                <a:latin typeface="Times New Roman" pitchFamily="18" charset="0"/>
                <a:cs typeface="Times New Roman" pitchFamily="18" charset="0"/>
              </a:rPr>
              <a:t>These are private individuals &amp; private companies.</a:t>
            </a:r>
          </a:p>
          <a:p>
            <a:pPr algn="just">
              <a:buFont typeface="Wingdings 3" panose="05040102010807070707" pitchFamily="18" charset="2"/>
              <a:buNone/>
              <a:defRPr/>
            </a:pPr>
            <a:endParaRPr lang="en-US" sz="700" dirty="0">
              <a:latin typeface="Times New Roman" pitchFamily="18" charset="0"/>
              <a:cs typeface="Times New Roman" pitchFamily="18" charset="0"/>
            </a:endParaRPr>
          </a:p>
          <a:p>
            <a:pPr marL="566737" indent="-457200" algn="just">
              <a:buFont typeface="+mj-lt"/>
              <a:buAutoNum type="alphaUcPeriod"/>
              <a:defRPr/>
            </a:pPr>
            <a:endParaRPr lang="en-US" sz="2400" dirty="0">
              <a:latin typeface="Times New Roman" pitchFamily="18" charset="0"/>
              <a:cs typeface="Times New Roman" pitchFamily="18" charset="0"/>
            </a:endParaRPr>
          </a:p>
        </p:txBody>
      </p:sp>
      <p:sp>
        <p:nvSpPr>
          <p:cNvPr id="49155" name="Slide Number Placeholder 3"/>
          <p:cNvSpPr>
            <a:spLocks noGrp="1"/>
          </p:cNvSpPr>
          <p:nvPr>
            <p:ph type="sldNum" sz="quarter" idx="12"/>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2B9D57DA-0746-4DED-951B-AF24F5968855}" type="slidenum">
              <a:rPr lang="en-US" altLang="en-US">
                <a:latin typeface="Lucida Sans Unicode" panose="020B0602030504020204" pitchFamily="34" charset="0"/>
              </a:rPr>
              <a:pPr/>
              <a:t>14</a:t>
            </a:fld>
            <a:endParaRPr lang="en-US" altLang="en-US">
              <a:latin typeface="Lucida Sans Unicode" panose="020B0602030504020204" pitchFamily="34" charset="0"/>
            </a:endParaRPr>
          </a:p>
        </p:txBody>
      </p:sp>
      <p:sp>
        <p:nvSpPr>
          <p:cNvPr id="7" name="Title 1"/>
          <p:cNvSpPr>
            <a:spLocks noGrp="1"/>
          </p:cNvSpPr>
          <p:nvPr>
            <p:ph type="title"/>
          </p:nvPr>
        </p:nvSpPr>
        <p:spPr>
          <a:xfrm>
            <a:off x="107504" y="0"/>
            <a:ext cx="8928992" cy="980728"/>
          </a:xfrm>
        </p:spPr>
        <p:txBody>
          <a:bodyPr/>
          <a:lstStyle/>
          <a:p>
            <a:pPr>
              <a:defRPr/>
            </a:pPr>
            <a:r>
              <a:rPr lang="en-US" sz="2400" b="1" dirty="0" smtClean="0">
                <a:effectLst>
                  <a:outerShdw blurRad="38100" dist="38100" dir="2700000" algn="tl">
                    <a:srgbClr val="000000">
                      <a:alpha val="43137"/>
                    </a:srgbClr>
                  </a:outerShdw>
                </a:effectLst>
                <a:latin typeface="Footlight MT Light" pitchFamily="18" charset="0"/>
              </a:rPr>
              <a:t>Duties of Parties </a:t>
            </a:r>
            <a:r>
              <a:rPr lang="en-US" sz="2400" b="1" dirty="0">
                <a:effectLst>
                  <a:outerShdw blurRad="38100" dist="38100" dir="2700000" algn="tl">
                    <a:srgbClr val="000000">
                      <a:alpha val="43137"/>
                    </a:srgbClr>
                  </a:outerShdw>
                </a:effectLst>
                <a:latin typeface="Footlight MT Light" pitchFamily="18" charset="0"/>
              </a:rPr>
              <a:t>Participate In the Construction Industries </a:t>
            </a:r>
            <a:r>
              <a:rPr lang="en-US" sz="2400" b="1" dirty="0" err="1">
                <a:effectLst>
                  <a:outerShdw blurRad="38100" dist="38100" dir="2700000" algn="tl">
                    <a:srgbClr val="000000">
                      <a:alpha val="43137"/>
                    </a:srgbClr>
                  </a:outerShdw>
                </a:effectLst>
                <a:latin typeface="Footlight MT Light" pitchFamily="18" charset="0"/>
              </a:rPr>
              <a:t>con’d</a:t>
            </a:r>
            <a:endParaRPr lang="en-US" sz="2000" u="sng" dirty="0">
              <a:solidFill>
                <a:schemeClr val="accent3">
                  <a:lumMod val="75000"/>
                </a:schemeClr>
              </a:solidFill>
              <a:latin typeface="Rockwell Extra Bold" pitchFamily="18" charset="0"/>
            </a:endParaRPr>
          </a:p>
        </p:txBody>
      </p:sp>
    </p:spTree>
    <p:extLst>
      <p:ext uri="{BB962C8B-B14F-4D97-AF65-F5344CB8AC3E}">
        <p14:creationId xmlns:p14="http://schemas.microsoft.com/office/powerpoint/2010/main" xmlns="" val="637345923"/>
      </p:ext>
    </p:extLst>
  </p:cSld>
  <p:clrMapOvr>
    <a:masterClrMapping/>
  </p:clrMapOvr>
  <p:transition>
    <p:pull dir="l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2"/>
          <p:cNvSpPr>
            <a:spLocks noGrp="1"/>
          </p:cNvSpPr>
          <p:nvPr>
            <p:ph idx="1"/>
          </p:nvPr>
        </p:nvSpPr>
        <p:spPr>
          <a:xfrm>
            <a:off x="107950" y="1074738"/>
            <a:ext cx="8928100" cy="5162550"/>
          </a:xfrm>
        </p:spPr>
        <p:txBody>
          <a:bodyPr>
            <a:normAutofit lnSpcReduction="10000"/>
          </a:bodyPr>
          <a:lstStyle/>
          <a:p>
            <a:pPr marL="623887" indent="-514350" algn="just">
              <a:buClr>
                <a:srgbClr val="C00000"/>
              </a:buClr>
              <a:buSzPct val="75000"/>
              <a:buFont typeface="Wingdings 3" panose="05040102010807070707" pitchFamily="18" charset="2"/>
              <a:buNone/>
              <a:defRPr/>
            </a:pPr>
            <a:endParaRPr lang="en-CA" sz="10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p>
            <a:pPr marL="623887" indent="-514350" algn="just">
              <a:buClr>
                <a:srgbClr val="C00000"/>
              </a:buClr>
              <a:buSzPct val="75000"/>
              <a:buFont typeface="Wingdings 3" panose="05040102010807070707" pitchFamily="18" charset="2"/>
              <a:buNone/>
              <a:defRPr/>
            </a:pPr>
            <a:r>
              <a:rPr lang="en-CA" sz="28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Duty of the Client</a:t>
            </a:r>
            <a:endParaRPr lang="en-US" sz="28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p>
            <a:pPr algn="just">
              <a:buFont typeface="Wingdings" pitchFamily="2" charset="2"/>
              <a:buChar char="q"/>
              <a:defRPr/>
            </a:pPr>
            <a:r>
              <a:rPr lang="en-US" sz="2800" dirty="0">
                <a:latin typeface="Times New Roman" pitchFamily="18" charset="0"/>
                <a:cs typeface="Times New Roman" pitchFamily="18" charset="0"/>
              </a:rPr>
              <a:t>Demand for the product. For example for the building project:</a:t>
            </a:r>
          </a:p>
          <a:p>
            <a:pPr marL="1512887" lvl="3" indent="-533400">
              <a:lnSpc>
                <a:spcPct val="80000"/>
              </a:lnSpc>
              <a:buFont typeface="Wingdings" pitchFamily="2" charset="2"/>
              <a:buChar char="§"/>
              <a:defRPr/>
            </a:pPr>
            <a:r>
              <a:rPr lang="en-US" sz="2800" dirty="0">
                <a:latin typeface="Times New Roman" pitchFamily="18" charset="0"/>
                <a:cs typeface="Times New Roman" pitchFamily="18" charset="0"/>
              </a:rPr>
              <a:t>Availability and cost of land, </a:t>
            </a:r>
          </a:p>
          <a:p>
            <a:pPr marL="1512887" lvl="3" indent="-533400">
              <a:lnSpc>
                <a:spcPct val="80000"/>
              </a:lnSpc>
              <a:buFont typeface="Wingdings" pitchFamily="2" charset="2"/>
              <a:buChar char="§"/>
              <a:defRPr/>
            </a:pPr>
            <a:r>
              <a:rPr lang="en-US" sz="2800" dirty="0">
                <a:latin typeface="Times New Roman" pitchFamily="18" charset="0"/>
                <a:cs typeface="Times New Roman" pitchFamily="18" charset="0"/>
              </a:rPr>
              <a:t>Location &amp; accessibility</a:t>
            </a:r>
          </a:p>
          <a:p>
            <a:pPr marL="1512887" lvl="3" indent="-533400">
              <a:lnSpc>
                <a:spcPct val="80000"/>
              </a:lnSpc>
              <a:buFont typeface="Wingdings" pitchFamily="2" charset="2"/>
              <a:buChar char="§"/>
              <a:defRPr/>
            </a:pPr>
            <a:r>
              <a:rPr lang="en-US" sz="2800" dirty="0" smtClean="0">
                <a:latin typeface="Times New Roman" pitchFamily="18" charset="0"/>
                <a:cs typeface="Times New Roman" pitchFamily="18" charset="0"/>
              </a:rPr>
              <a:t>Funds </a:t>
            </a:r>
            <a:endParaRPr lang="en-US" sz="2800" dirty="0">
              <a:latin typeface="Times New Roman" pitchFamily="18" charset="0"/>
              <a:cs typeface="Times New Roman" pitchFamily="18" charset="0"/>
            </a:endParaRPr>
          </a:p>
          <a:p>
            <a:pPr marL="1512887" lvl="3" indent="-533400">
              <a:lnSpc>
                <a:spcPct val="80000"/>
              </a:lnSpc>
              <a:buFont typeface="Wingdings" pitchFamily="2" charset="2"/>
              <a:buChar char="§"/>
              <a:defRPr/>
            </a:pPr>
            <a:r>
              <a:rPr lang="en-US" sz="2800" dirty="0">
                <a:latin typeface="Times New Roman" pitchFamily="18" charset="0"/>
                <a:cs typeface="Times New Roman" pitchFamily="18" charset="0"/>
              </a:rPr>
              <a:t>Required  Infrastructure</a:t>
            </a:r>
          </a:p>
          <a:p>
            <a:pPr marL="1512887" lvl="3" indent="-533400">
              <a:lnSpc>
                <a:spcPct val="80000"/>
              </a:lnSpc>
              <a:buFont typeface="Wingdings" pitchFamily="2" charset="2"/>
              <a:buChar char="§"/>
              <a:defRPr/>
            </a:pPr>
            <a:r>
              <a:rPr lang="en-US" sz="2800" dirty="0">
                <a:latin typeface="Times New Roman" pitchFamily="18" charset="0"/>
                <a:cs typeface="Times New Roman" pitchFamily="18" charset="0"/>
              </a:rPr>
              <a:t>Legal constraints</a:t>
            </a:r>
          </a:p>
          <a:p>
            <a:pPr marL="1512887" lvl="3" indent="-533400">
              <a:lnSpc>
                <a:spcPct val="80000"/>
              </a:lnSpc>
              <a:buFont typeface="Wingdings" pitchFamily="2" charset="2"/>
              <a:buChar char="§"/>
              <a:defRPr/>
            </a:pPr>
            <a:r>
              <a:rPr lang="en-US" sz="2800" dirty="0">
                <a:latin typeface="Times New Roman" pitchFamily="18" charset="0"/>
                <a:cs typeface="Times New Roman" pitchFamily="18" charset="0"/>
              </a:rPr>
              <a:t>Current &amp; future development</a:t>
            </a:r>
          </a:p>
          <a:p>
            <a:pPr marL="1512887" lvl="3" indent="-533400">
              <a:lnSpc>
                <a:spcPct val="80000"/>
              </a:lnSpc>
              <a:buFont typeface="Wingdings" pitchFamily="2" charset="2"/>
              <a:buChar char="§"/>
              <a:defRPr/>
            </a:pPr>
            <a:r>
              <a:rPr lang="en-US" sz="2800" dirty="0">
                <a:latin typeface="Times New Roman" pitchFamily="18" charset="0"/>
                <a:cs typeface="Times New Roman" pitchFamily="18" charset="0"/>
              </a:rPr>
              <a:t>Soil characteristics of land</a:t>
            </a:r>
          </a:p>
          <a:p>
            <a:pPr marL="1512887" lvl="3" indent="-533400">
              <a:lnSpc>
                <a:spcPct val="80000"/>
              </a:lnSpc>
              <a:buFont typeface="Wingdings" pitchFamily="2" charset="2"/>
              <a:buChar char="§"/>
              <a:defRPr/>
            </a:pPr>
            <a:r>
              <a:rPr lang="en-US" sz="2800" dirty="0">
                <a:latin typeface="Times New Roman" pitchFamily="18" charset="0"/>
                <a:cs typeface="Times New Roman" pitchFamily="18" charset="0"/>
              </a:rPr>
              <a:t>Site preparation (right of way)</a:t>
            </a:r>
          </a:p>
          <a:p>
            <a:pPr marL="1512887" lvl="3" indent="-533400">
              <a:lnSpc>
                <a:spcPct val="80000"/>
              </a:lnSpc>
              <a:buFont typeface="Wingdings" pitchFamily="2" charset="2"/>
              <a:buChar char="§"/>
              <a:defRPr/>
            </a:pPr>
            <a:r>
              <a:rPr lang="en-US" sz="2800" dirty="0">
                <a:latin typeface="Times New Roman" pitchFamily="18" charset="0"/>
                <a:cs typeface="Times New Roman" pitchFamily="18" charset="0"/>
              </a:rPr>
              <a:t>Permits</a:t>
            </a:r>
          </a:p>
          <a:p>
            <a:pPr algn="just">
              <a:buFont typeface="Wingdings 3" panose="05040102010807070707" pitchFamily="18" charset="2"/>
              <a:buNone/>
              <a:defRPr/>
            </a:pPr>
            <a:endParaRPr lang="en-CA" sz="1000" dirty="0">
              <a:latin typeface="Times New Roman" pitchFamily="18" charset="0"/>
              <a:cs typeface="Times New Roman" pitchFamily="18" charset="0"/>
            </a:endParaRPr>
          </a:p>
        </p:txBody>
      </p:sp>
      <p:sp>
        <p:nvSpPr>
          <p:cNvPr id="50179" name="Slide Number Placeholder 3"/>
          <p:cNvSpPr>
            <a:spLocks noGrp="1"/>
          </p:cNvSpPr>
          <p:nvPr>
            <p:ph type="sldNum" sz="quarter" idx="12"/>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2F2114B1-0BC6-45DC-B964-5DF8D6F5F6A7}" type="slidenum">
              <a:rPr lang="en-US" altLang="en-US">
                <a:latin typeface="Lucida Sans Unicode" panose="020B0602030504020204" pitchFamily="34" charset="0"/>
              </a:rPr>
              <a:pPr/>
              <a:t>15</a:t>
            </a:fld>
            <a:endParaRPr lang="en-US" altLang="en-US">
              <a:latin typeface="Lucida Sans Unicode" panose="020B0602030504020204" pitchFamily="34" charset="0"/>
            </a:endParaRPr>
          </a:p>
        </p:txBody>
      </p:sp>
      <p:sp>
        <p:nvSpPr>
          <p:cNvPr id="7" name="Title 1"/>
          <p:cNvSpPr>
            <a:spLocks noGrp="1"/>
          </p:cNvSpPr>
          <p:nvPr>
            <p:ph type="title"/>
          </p:nvPr>
        </p:nvSpPr>
        <p:spPr>
          <a:xfrm>
            <a:off x="0" y="116632"/>
            <a:ext cx="9036496" cy="864096"/>
          </a:xfrm>
        </p:spPr>
        <p:txBody>
          <a:bodyPr>
            <a:normAutofit/>
          </a:bodyPr>
          <a:lstStyle/>
          <a:p>
            <a:pPr>
              <a:defRPr/>
            </a:pPr>
            <a:r>
              <a:rPr lang="en-US" sz="2400" b="1" dirty="0" smtClean="0">
                <a:effectLst>
                  <a:outerShdw blurRad="38100" dist="38100" dir="2700000" algn="tl">
                    <a:srgbClr val="000000">
                      <a:alpha val="43137"/>
                    </a:srgbClr>
                  </a:outerShdw>
                </a:effectLst>
                <a:latin typeface="Footlight MT Light" pitchFamily="18" charset="0"/>
              </a:rPr>
              <a:t>Duties </a:t>
            </a:r>
            <a:r>
              <a:rPr lang="en-US" sz="2400" b="1" dirty="0">
                <a:effectLst>
                  <a:outerShdw blurRad="38100" dist="38100" dir="2700000" algn="tl">
                    <a:srgbClr val="000000">
                      <a:alpha val="43137"/>
                    </a:srgbClr>
                  </a:outerShdw>
                </a:effectLst>
                <a:latin typeface="Footlight MT Light" pitchFamily="18" charset="0"/>
              </a:rPr>
              <a:t>of Parties Participate In the Construction Industries </a:t>
            </a:r>
            <a:r>
              <a:rPr lang="en-US" sz="2400" b="1" dirty="0" err="1">
                <a:effectLst>
                  <a:outerShdw blurRad="38100" dist="38100" dir="2700000" algn="tl">
                    <a:srgbClr val="000000">
                      <a:alpha val="43137"/>
                    </a:srgbClr>
                  </a:outerShdw>
                </a:effectLst>
                <a:latin typeface="Footlight MT Light" pitchFamily="18" charset="0"/>
              </a:rPr>
              <a:t>con’d</a:t>
            </a:r>
            <a:endParaRPr lang="en-US" sz="2000" u="sng" dirty="0">
              <a:solidFill>
                <a:schemeClr val="accent3">
                  <a:lumMod val="75000"/>
                </a:schemeClr>
              </a:solidFill>
              <a:latin typeface="Rockwell Extra Bold" pitchFamily="18" charset="0"/>
            </a:endParaRPr>
          </a:p>
        </p:txBody>
      </p:sp>
    </p:spTree>
    <p:extLst>
      <p:ext uri="{BB962C8B-B14F-4D97-AF65-F5344CB8AC3E}">
        <p14:creationId xmlns:p14="http://schemas.microsoft.com/office/powerpoint/2010/main" xmlns="" val="2034417646"/>
      </p:ext>
    </p:extLst>
  </p:cSld>
  <p:clrMapOvr>
    <a:masterClrMapping/>
  </p:clrMapOvr>
  <p:transition>
    <p:pull dir="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2"/>
          <p:cNvSpPr>
            <a:spLocks noGrp="1"/>
          </p:cNvSpPr>
          <p:nvPr>
            <p:ph idx="1"/>
          </p:nvPr>
        </p:nvSpPr>
        <p:spPr>
          <a:xfrm>
            <a:off x="107950" y="955675"/>
            <a:ext cx="9036050" cy="5786438"/>
          </a:xfrm>
        </p:spPr>
        <p:txBody>
          <a:bodyPr/>
          <a:lstStyle/>
          <a:p>
            <a:pPr marL="623887" indent="-514350" algn="just">
              <a:buClr>
                <a:srgbClr val="C00000"/>
              </a:buClr>
              <a:buSzPct val="75000"/>
              <a:buFont typeface="+mj-lt"/>
              <a:buAutoNum type="romanUcPeriod" startAt="2"/>
              <a:defRPr/>
            </a:pPr>
            <a:r>
              <a:rPr lang="en-CA" sz="22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Consultant</a:t>
            </a:r>
            <a:endParaRPr lang="en-US" sz="22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p>
            <a:pPr algn="just">
              <a:buFont typeface="Wingdings" pitchFamily="2" charset="2"/>
              <a:buChar char="q"/>
              <a:defRPr/>
            </a:pPr>
            <a:r>
              <a:rPr lang="en-US" sz="2200" dirty="0">
                <a:latin typeface="Times New Roman" pitchFamily="18" charset="0"/>
                <a:cs typeface="Times New Roman" pitchFamily="18" charset="0"/>
              </a:rPr>
              <a:t>The main role of the consultant is to </a:t>
            </a:r>
            <a:r>
              <a:rPr lang="en-US" sz="2200" b="1"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interpret the client’s project requirement</a:t>
            </a:r>
            <a:r>
              <a:rPr lang="en-US" sz="2200" dirty="0">
                <a:latin typeface="Times New Roman" pitchFamily="18" charset="0"/>
                <a:cs typeface="Times New Roman" pitchFamily="18" charset="0"/>
              </a:rPr>
              <a:t> into a specific design.</a:t>
            </a:r>
          </a:p>
          <a:p>
            <a:pPr algn="just">
              <a:buFont typeface="Wingdings" pitchFamily="2" charset="2"/>
              <a:buChar char="q"/>
              <a:defRPr/>
            </a:pPr>
            <a:r>
              <a:rPr lang="en-CA" sz="2200" dirty="0">
                <a:latin typeface="Times New Roman" pitchFamily="18" charset="0"/>
                <a:cs typeface="Times New Roman" pitchFamily="18" charset="0"/>
              </a:rPr>
              <a:t>The consultants’ team shall:</a:t>
            </a:r>
          </a:p>
          <a:p>
            <a:pPr marL="1228725" lvl="2" indent="-533400" algn="just">
              <a:lnSpc>
                <a:spcPct val="90000"/>
              </a:lnSpc>
              <a:buFont typeface="Wingdings" pitchFamily="2" charset="2"/>
              <a:buChar char="§"/>
              <a:defRPr/>
            </a:pPr>
            <a:r>
              <a:rPr lang="en-US" dirty="0">
                <a:latin typeface="Times New Roman" pitchFamily="18" charset="0"/>
                <a:cs typeface="Times New Roman" pitchFamily="18" charset="0"/>
              </a:rPr>
              <a:t>Ascertain, interpret and formulate the client’s requirement into an understandable project.</a:t>
            </a:r>
          </a:p>
          <a:p>
            <a:pPr marL="1228725" lvl="2" indent="-533400" algn="just">
              <a:lnSpc>
                <a:spcPct val="90000"/>
              </a:lnSpc>
              <a:buFont typeface="Wingdings" pitchFamily="2" charset="2"/>
              <a:buChar char="§"/>
              <a:defRPr/>
            </a:pPr>
            <a:r>
              <a:rPr lang="en-US" dirty="0">
                <a:latin typeface="Times New Roman" pitchFamily="18" charset="0"/>
                <a:cs typeface="Times New Roman" pitchFamily="18" charset="0"/>
              </a:rPr>
              <a:t>Design the project to much requirements and constraints (imposed by statutory obligations, technical feasibility, environmental factors, site conditions, cost, etc)</a:t>
            </a:r>
          </a:p>
          <a:p>
            <a:pPr marL="1228725" lvl="2" indent="-533400" algn="just">
              <a:lnSpc>
                <a:spcPct val="90000"/>
              </a:lnSpc>
              <a:buFont typeface="Wingdings" pitchFamily="2" charset="2"/>
              <a:buChar char="§"/>
              <a:defRPr/>
            </a:pPr>
            <a:r>
              <a:rPr lang="en-US" dirty="0">
                <a:latin typeface="Times New Roman" pitchFamily="18" charset="0"/>
                <a:cs typeface="Times New Roman" pitchFamily="18" charset="0"/>
              </a:rPr>
              <a:t>Assess client’s cost limit to decide on materials &amp; the like.</a:t>
            </a:r>
          </a:p>
          <a:p>
            <a:pPr marL="1228725" lvl="2" indent="-533400" algn="just">
              <a:lnSpc>
                <a:spcPct val="90000"/>
              </a:lnSpc>
              <a:buFont typeface="Wingdings" pitchFamily="2" charset="2"/>
              <a:buChar char="§"/>
              <a:defRPr/>
            </a:pPr>
            <a:r>
              <a:rPr lang="en-US" dirty="0">
                <a:latin typeface="Times New Roman" pitchFamily="18" charset="0"/>
                <a:cs typeface="Times New Roman" pitchFamily="18" charset="0"/>
              </a:rPr>
              <a:t>Prepare contract documents.</a:t>
            </a:r>
          </a:p>
          <a:p>
            <a:pPr marL="1228725" lvl="2" indent="-533400" algn="just">
              <a:lnSpc>
                <a:spcPct val="90000"/>
              </a:lnSpc>
              <a:buFont typeface="Wingdings" pitchFamily="2" charset="2"/>
              <a:buChar char="§"/>
              <a:defRPr/>
            </a:pPr>
            <a:r>
              <a:rPr lang="en-US" dirty="0">
                <a:latin typeface="Times New Roman" pitchFamily="18" charset="0"/>
                <a:cs typeface="Times New Roman" pitchFamily="18" charset="0"/>
              </a:rPr>
              <a:t>Supervise the project and constantly inform the client on the progress</a:t>
            </a:r>
          </a:p>
          <a:p>
            <a:pPr marL="1228725" lvl="2" indent="-533400" algn="just">
              <a:lnSpc>
                <a:spcPct val="90000"/>
              </a:lnSpc>
              <a:buFont typeface="Wingdings" pitchFamily="2" charset="2"/>
              <a:buChar char="§"/>
              <a:defRPr/>
            </a:pPr>
            <a:r>
              <a:rPr lang="en-US" dirty="0">
                <a:latin typeface="Times New Roman" pitchFamily="18" charset="0"/>
                <a:cs typeface="Times New Roman" pitchFamily="18" charset="0"/>
              </a:rPr>
              <a:t>Approve payments</a:t>
            </a:r>
          </a:p>
          <a:p>
            <a:pPr marL="1228725" lvl="2" indent="-533400" algn="just">
              <a:lnSpc>
                <a:spcPct val="90000"/>
              </a:lnSpc>
              <a:buFont typeface="Wingdings" pitchFamily="2" charset="2"/>
              <a:buChar char="§"/>
              <a:defRPr/>
            </a:pPr>
            <a:r>
              <a:rPr lang="en-US" dirty="0">
                <a:latin typeface="Times New Roman" pitchFamily="18" charset="0"/>
                <a:cs typeface="Times New Roman" pitchFamily="18" charset="0"/>
              </a:rPr>
              <a:t>Resolve contractual disputes</a:t>
            </a:r>
          </a:p>
          <a:p>
            <a:pPr marL="1228725" lvl="2" indent="-533400" algn="just">
              <a:lnSpc>
                <a:spcPct val="90000"/>
              </a:lnSpc>
              <a:buFont typeface="Wingdings" pitchFamily="2" charset="2"/>
              <a:buChar char="§"/>
              <a:defRPr/>
            </a:pPr>
            <a:r>
              <a:rPr lang="en-US" dirty="0">
                <a:latin typeface="Times New Roman" pitchFamily="18" charset="0"/>
                <a:cs typeface="Times New Roman" pitchFamily="18" charset="0"/>
              </a:rPr>
              <a:t>Issue provisional and final acceptance certification</a:t>
            </a:r>
          </a:p>
          <a:p>
            <a:pPr algn="just">
              <a:buFont typeface="Wingdings 3" panose="05040102010807070707" pitchFamily="18" charset="2"/>
              <a:buNone/>
              <a:defRPr/>
            </a:pPr>
            <a:endParaRPr lang="en-CA" sz="800" dirty="0">
              <a:latin typeface="Times New Roman" pitchFamily="18" charset="0"/>
              <a:cs typeface="Times New Roman" pitchFamily="18" charset="0"/>
            </a:endParaRPr>
          </a:p>
          <a:p>
            <a:pPr algn="just">
              <a:buFont typeface="Wingdings 3" panose="05040102010807070707" pitchFamily="18" charset="2"/>
              <a:buNone/>
              <a:defRPr/>
            </a:pPr>
            <a:endParaRPr lang="en-US" sz="600" dirty="0">
              <a:latin typeface="Times New Roman" pitchFamily="18" charset="0"/>
              <a:cs typeface="Times New Roman" pitchFamily="18" charset="0"/>
            </a:endParaRPr>
          </a:p>
          <a:p>
            <a:pPr marL="566737" indent="-457200" algn="just">
              <a:buFont typeface="+mj-lt"/>
              <a:buAutoNum type="alphaUcPeriod"/>
              <a:defRPr/>
            </a:pPr>
            <a:endParaRPr lang="en-US" sz="2200" dirty="0">
              <a:latin typeface="Times New Roman" pitchFamily="18" charset="0"/>
              <a:cs typeface="Times New Roman" pitchFamily="18" charset="0"/>
            </a:endParaRPr>
          </a:p>
        </p:txBody>
      </p:sp>
      <p:sp>
        <p:nvSpPr>
          <p:cNvPr id="51203" name="Slide Number Placeholder 3"/>
          <p:cNvSpPr>
            <a:spLocks noGrp="1"/>
          </p:cNvSpPr>
          <p:nvPr>
            <p:ph type="sldNum" sz="quarter" idx="12"/>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6C7309B8-8DC1-4E6E-A479-500B862BBFF9}" type="slidenum">
              <a:rPr lang="en-US" altLang="en-US">
                <a:latin typeface="Lucida Sans Unicode" panose="020B0602030504020204" pitchFamily="34" charset="0"/>
              </a:rPr>
              <a:pPr/>
              <a:t>16</a:t>
            </a:fld>
            <a:endParaRPr lang="en-US" altLang="en-US">
              <a:latin typeface="Lucida Sans Unicode" panose="020B0602030504020204" pitchFamily="34" charset="0"/>
            </a:endParaRPr>
          </a:p>
        </p:txBody>
      </p:sp>
      <p:sp>
        <p:nvSpPr>
          <p:cNvPr id="7" name="Title 1"/>
          <p:cNvSpPr>
            <a:spLocks noGrp="1"/>
          </p:cNvSpPr>
          <p:nvPr>
            <p:ph type="title"/>
          </p:nvPr>
        </p:nvSpPr>
        <p:spPr>
          <a:xfrm>
            <a:off x="0" y="116632"/>
            <a:ext cx="9144000" cy="792088"/>
          </a:xfrm>
        </p:spPr>
        <p:txBody>
          <a:bodyPr>
            <a:normAutofit/>
          </a:bodyPr>
          <a:lstStyle/>
          <a:p>
            <a:pPr>
              <a:defRPr/>
            </a:pPr>
            <a:r>
              <a:rPr lang="en-US" sz="2400" b="1" dirty="0" smtClean="0">
                <a:effectLst>
                  <a:outerShdw blurRad="38100" dist="38100" dir="2700000" algn="tl">
                    <a:srgbClr val="000000">
                      <a:alpha val="43137"/>
                    </a:srgbClr>
                  </a:outerShdw>
                </a:effectLst>
                <a:latin typeface="Footlight MT Light" pitchFamily="18" charset="0"/>
              </a:rPr>
              <a:t>Duties </a:t>
            </a:r>
            <a:r>
              <a:rPr lang="en-US" sz="2400" b="1" dirty="0">
                <a:effectLst>
                  <a:outerShdw blurRad="38100" dist="38100" dir="2700000" algn="tl">
                    <a:srgbClr val="000000">
                      <a:alpha val="43137"/>
                    </a:srgbClr>
                  </a:outerShdw>
                </a:effectLst>
                <a:latin typeface="Footlight MT Light" pitchFamily="18" charset="0"/>
              </a:rPr>
              <a:t>of Parties Participate In the Construction Industries </a:t>
            </a:r>
            <a:r>
              <a:rPr lang="en-US" sz="2400" b="1" dirty="0" err="1">
                <a:effectLst>
                  <a:outerShdw blurRad="38100" dist="38100" dir="2700000" algn="tl">
                    <a:srgbClr val="000000">
                      <a:alpha val="43137"/>
                    </a:srgbClr>
                  </a:outerShdw>
                </a:effectLst>
                <a:latin typeface="Footlight MT Light" pitchFamily="18" charset="0"/>
              </a:rPr>
              <a:t>con’d</a:t>
            </a:r>
            <a:endParaRPr lang="en-US" sz="2000" u="sng" dirty="0">
              <a:solidFill>
                <a:schemeClr val="accent3">
                  <a:lumMod val="75000"/>
                </a:schemeClr>
              </a:solidFill>
              <a:latin typeface="Rockwell Extra Bold" pitchFamily="18" charset="0"/>
            </a:endParaRPr>
          </a:p>
        </p:txBody>
      </p:sp>
    </p:spTree>
    <p:extLst>
      <p:ext uri="{BB962C8B-B14F-4D97-AF65-F5344CB8AC3E}">
        <p14:creationId xmlns:p14="http://schemas.microsoft.com/office/powerpoint/2010/main" xmlns="" val="2169508239"/>
      </p:ext>
    </p:extLst>
  </p:cSld>
  <p:clrMapOvr>
    <a:masterClrMapping/>
  </p:clrMapOvr>
  <p:transition>
    <p:pull dir="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2"/>
          <p:cNvSpPr>
            <a:spLocks noGrp="1"/>
          </p:cNvSpPr>
          <p:nvPr>
            <p:ph idx="1"/>
          </p:nvPr>
        </p:nvSpPr>
        <p:spPr>
          <a:xfrm>
            <a:off x="107950" y="836613"/>
            <a:ext cx="8928100" cy="5545137"/>
          </a:xfrm>
        </p:spPr>
        <p:txBody>
          <a:bodyPr/>
          <a:lstStyle/>
          <a:p>
            <a:pPr marL="623887" indent="-514350" algn="just">
              <a:buClr>
                <a:srgbClr val="C00000"/>
              </a:buClr>
              <a:buSzPct val="75000"/>
              <a:buFont typeface="+mj-lt"/>
              <a:buAutoNum type="romanUcPeriod" startAt="3"/>
              <a:defRPr/>
            </a:pPr>
            <a:r>
              <a:rPr lang="en-CA" sz="24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Contractor</a:t>
            </a:r>
            <a:endParaRPr lang="en-US" sz="24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p>
            <a:pPr>
              <a:buFont typeface="Wingdings" pitchFamily="2" charset="2"/>
              <a:buChar char="q"/>
              <a:defRPr/>
            </a:pPr>
            <a:r>
              <a:rPr lang="en-US" sz="2400" dirty="0">
                <a:latin typeface="Times New Roman" pitchFamily="18" charset="0"/>
                <a:cs typeface="Times New Roman" pitchFamily="18" charset="0"/>
              </a:rPr>
              <a:t>These are groups </a:t>
            </a:r>
            <a:r>
              <a:rPr lang="en-US" sz="2400" b="1"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established mainly as commercial companies</a:t>
            </a:r>
            <a:r>
              <a:rPr lang="en-US" sz="2400" dirty="0">
                <a:latin typeface="Times New Roman" pitchFamily="18" charset="0"/>
                <a:cs typeface="Times New Roman" pitchFamily="18" charset="0"/>
              </a:rPr>
              <a:t>, that contract to construct development projects.</a:t>
            </a:r>
          </a:p>
          <a:p>
            <a:pPr algn="just">
              <a:buFont typeface="Wingdings" pitchFamily="2" charset="2"/>
              <a:buChar char="q"/>
              <a:defRPr/>
            </a:pPr>
            <a:r>
              <a:rPr lang="en-US" sz="2400" dirty="0">
                <a:latin typeface="Times New Roman" pitchFamily="18" charset="0"/>
                <a:cs typeface="Times New Roman" pitchFamily="18" charset="0"/>
              </a:rPr>
              <a:t>Responsibility of contractors:</a:t>
            </a:r>
          </a:p>
          <a:p>
            <a:pPr marL="1103313" lvl="2" indent="-609600">
              <a:buFont typeface="Wingdings" pitchFamily="2" charset="2"/>
              <a:buChar char="§"/>
              <a:defRPr/>
            </a:pPr>
            <a:r>
              <a:rPr lang="en-US" sz="2400" dirty="0">
                <a:latin typeface="Times New Roman" pitchFamily="18" charset="0"/>
                <a:cs typeface="Times New Roman" pitchFamily="18" charset="0"/>
              </a:rPr>
              <a:t>Carry out a full site investigation prior to submission of tender,</a:t>
            </a:r>
          </a:p>
          <a:p>
            <a:pPr marL="1103313" lvl="2" indent="-609600">
              <a:buFont typeface="Wingdings" pitchFamily="2" charset="2"/>
              <a:buChar char="§"/>
              <a:defRPr/>
            </a:pPr>
            <a:r>
              <a:rPr lang="en-US" sz="2400" dirty="0">
                <a:latin typeface="Times New Roman" pitchFamily="18" charset="0"/>
                <a:cs typeface="Times New Roman" pitchFamily="18" charset="0"/>
              </a:rPr>
              <a:t>Submit tender,</a:t>
            </a:r>
          </a:p>
          <a:p>
            <a:pPr marL="1103313" lvl="2" indent="-609600">
              <a:buFont typeface="Wingdings" pitchFamily="2" charset="2"/>
              <a:buChar char="§"/>
              <a:defRPr/>
            </a:pPr>
            <a:r>
              <a:rPr lang="en-US" sz="2400" dirty="0">
                <a:latin typeface="Times New Roman" pitchFamily="18" charset="0"/>
                <a:cs typeface="Times New Roman" pitchFamily="18" charset="0"/>
              </a:rPr>
              <a:t>Plan, Program, Control the construction process.</a:t>
            </a:r>
          </a:p>
          <a:p>
            <a:pPr marL="1103313" lvl="2" indent="-609600">
              <a:buFont typeface="Wingdings" pitchFamily="2" charset="2"/>
              <a:buChar char="§"/>
              <a:defRPr/>
            </a:pPr>
            <a:r>
              <a:rPr lang="en-US" sz="2400" dirty="0">
                <a:latin typeface="Times New Roman" pitchFamily="18" charset="0"/>
                <a:cs typeface="Times New Roman" pitchFamily="18" charset="0"/>
              </a:rPr>
              <a:t>Notify the consultant about delays, discrepancies, </a:t>
            </a:r>
          </a:p>
          <a:p>
            <a:pPr marL="1103313" lvl="2" indent="-609600">
              <a:buFont typeface="Wingdings" pitchFamily="2" charset="2"/>
              <a:buChar char="§"/>
              <a:defRPr/>
            </a:pPr>
            <a:r>
              <a:rPr lang="en-US" sz="2400" dirty="0">
                <a:latin typeface="Times New Roman" pitchFamily="18" charset="0"/>
                <a:cs typeface="Times New Roman" pitchFamily="18" charset="0"/>
              </a:rPr>
              <a:t>Effect all payments to his employees, suppliers, subcontractors, </a:t>
            </a:r>
          </a:p>
          <a:p>
            <a:pPr marL="1103313" lvl="2" indent="-609600">
              <a:buFont typeface="Wingdings" pitchFamily="2" charset="2"/>
              <a:buChar char="§"/>
              <a:defRPr/>
            </a:pPr>
            <a:r>
              <a:rPr lang="en-US" sz="2400" dirty="0">
                <a:latin typeface="Times New Roman" pitchFamily="18" charset="0"/>
                <a:cs typeface="Times New Roman" pitchFamily="18" charset="0"/>
              </a:rPr>
              <a:t>Rectify all defects on completion of works, etc</a:t>
            </a:r>
          </a:p>
          <a:p>
            <a:pPr marL="1103313" lvl="2" indent="-609600">
              <a:buFont typeface="Wingdings" pitchFamily="2" charset="2"/>
              <a:buChar char="§"/>
              <a:defRPr/>
            </a:pPr>
            <a:r>
              <a:rPr lang="en-US" sz="2400" dirty="0">
                <a:latin typeface="Times New Roman" pitchFamily="18" charset="0"/>
                <a:cs typeface="Times New Roman" pitchFamily="18" charset="0"/>
              </a:rPr>
              <a:t>Provide post occupancy repair &amp; maintenance if required.</a:t>
            </a:r>
          </a:p>
          <a:p>
            <a:pPr algn="just">
              <a:buFont typeface="Wingdings 3" panose="05040102010807070707" pitchFamily="18" charset="2"/>
              <a:buNone/>
              <a:defRPr/>
            </a:pPr>
            <a:endParaRPr lang="en-CA" sz="900" dirty="0">
              <a:latin typeface="Times New Roman" pitchFamily="18" charset="0"/>
              <a:cs typeface="Times New Roman" pitchFamily="18" charset="0"/>
            </a:endParaRPr>
          </a:p>
          <a:p>
            <a:pPr algn="just">
              <a:buFont typeface="Wingdings 3" panose="05040102010807070707" pitchFamily="18" charset="2"/>
              <a:buNone/>
              <a:defRPr/>
            </a:pPr>
            <a:endParaRPr lang="en-US" sz="700" dirty="0">
              <a:latin typeface="Times New Roman" pitchFamily="18" charset="0"/>
              <a:cs typeface="Times New Roman" pitchFamily="18" charset="0"/>
            </a:endParaRPr>
          </a:p>
          <a:p>
            <a:pPr marL="566737" indent="-457200" algn="just">
              <a:buFont typeface="+mj-lt"/>
              <a:buAutoNum type="alphaUcPeriod"/>
              <a:defRPr/>
            </a:pPr>
            <a:endParaRPr lang="en-US" sz="2400" dirty="0">
              <a:latin typeface="Times New Roman" pitchFamily="18" charset="0"/>
              <a:cs typeface="Times New Roman" pitchFamily="18" charset="0"/>
            </a:endParaRPr>
          </a:p>
        </p:txBody>
      </p:sp>
      <p:sp>
        <p:nvSpPr>
          <p:cNvPr id="52227" name="Slide Number Placeholder 3"/>
          <p:cNvSpPr>
            <a:spLocks noGrp="1"/>
          </p:cNvSpPr>
          <p:nvPr>
            <p:ph type="sldNum" sz="quarter" idx="12"/>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9DD33D39-6E6F-431F-8AC0-D151C918ABC2}" type="slidenum">
              <a:rPr lang="en-US" altLang="en-US">
                <a:latin typeface="Lucida Sans Unicode" panose="020B0602030504020204" pitchFamily="34" charset="0"/>
              </a:rPr>
              <a:pPr/>
              <a:t>17</a:t>
            </a:fld>
            <a:endParaRPr lang="en-US" altLang="en-US">
              <a:latin typeface="Lucida Sans Unicode" panose="020B0602030504020204" pitchFamily="34" charset="0"/>
            </a:endParaRPr>
          </a:p>
        </p:txBody>
      </p:sp>
      <p:sp>
        <p:nvSpPr>
          <p:cNvPr id="7" name="Title 1"/>
          <p:cNvSpPr>
            <a:spLocks noGrp="1"/>
          </p:cNvSpPr>
          <p:nvPr>
            <p:ph type="title"/>
          </p:nvPr>
        </p:nvSpPr>
        <p:spPr>
          <a:xfrm>
            <a:off x="107504" y="0"/>
            <a:ext cx="8928992" cy="980728"/>
          </a:xfrm>
        </p:spPr>
        <p:txBody>
          <a:bodyPr>
            <a:normAutofit/>
          </a:bodyPr>
          <a:lstStyle/>
          <a:p>
            <a:pPr>
              <a:defRPr/>
            </a:pPr>
            <a:r>
              <a:rPr lang="en-US" sz="2400" b="1" dirty="0" smtClean="0">
                <a:effectLst>
                  <a:outerShdw blurRad="38100" dist="38100" dir="2700000" algn="tl">
                    <a:srgbClr val="000000">
                      <a:alpha val="43137"/>
                    </a:srgbClr>
                  </a:outerShdw>
                </a:effectLst>
                <a:latin typeface="Footlight MT Light" pitchFamily="18" charset="0"/>
              </a:rPr>
              <a:t>Duties </a:t>
            </a:r>
            <a:r>
              <a:rPr lang="en-US" sz="2400" b="1" dirty="0">
                <a:effectLst>
                  <a:outerShdw blurRad="38100" dist="38100" dir="2700000" algn="tl">
                    <a:srgbClr val="000000">
                      <a:alpha val="43137"/>
                    </a:srgbClr>
                  </a:outerShdw>
                </a:effectLst>
                <a:latin typeface="Footlight MT Light" pitchFamily="18" charset="0"/>
              </a:rPr>
              <a:t>of Parties Participate In the Construction Industries </a:t>
            </a:r>
            <a:r>
              <a:rPr lang="en-US" sz="2400" b="1" dirty="0" err="1">
                <a:effectLst>
                  <a:outerShdw blurRad="38100" dist="38100" dir="2700000" algn="tl">
                    <a:srgbClr val="000000">
                      <a:alpha val="43137"/>
                    </a:srgbClr>
                  </a:outerShdw>
                </a:effectLst>
                <a:latin typeface="Footlight MT Light" pitchFamily="18" charset="0"/>
              </a:rPr>
              <a:t>con’d</a:t>
            </a:r>
            <a:endParaRPr lang="en-US" sz="2000" u="sng" dirty="0">
              <a:solidFill>
                <a:schemeClr val="accent3">
                  <a:lumMod val="75000"/>
                </a:schemeClr>
              </a:solidFill>
              <a:latin typeface="Rockwell Extra Bold" pitchFamily="18" charset="0"/>
            </a:endParaRPr>
          </a:p>
        </p:txBody>
      </p:sp>
    </p:spTree>
    <p:extLst>
      <p:ext uri="{BB962C8B-B14F-4D97-AF65-F5344CB8AC3E}">
        <p14:creationId xmlns:p14="http://schemas.microsoft.com/office/powerpoint/2010/main" xmlns="" val="4207241317"/>
      </p:ext>
    </p:extLst>
  </p:cSld>
  <p:clrMapOvr>
    <a:masterClrMapping/>
  </p:clrMapOvr>
  <p:transition>
    <p:zoom dir="in"/>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2"/>
          <p:cNvSpPr>
            <a:spLocks noGrp="1"/>
          </p:cNvSpPr>
          <p:nvPr>
            <p:ph idx="1"/>
          </p:nvPr>
        </p:nvSpPr>
        <p:spPr>
          <a:xfrm>
            <a:off x="179388" y="1074738"/>
            <a:ext cx="8750300" cy="5091112"/>
          </a:xfrm>
        </p:spPr>
        <p:txBody>
          <a:bodyPr/>
          <a:lstStyle/>
          <a:p>
            <a:pPr marL="109537" indent="0" algn="just">
              <a:buClr>
                <a:srgbClr val="C00000"/>
              </a:buClr>
              <a:buSzPct val="75000"/>
              <a:buNone/>
              <a:defRPr/>
            </a:pPr>
            <a:r>
              <a:rPr lang="en-CA" sz="24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IV Public </a:t>
            </a:r>
            <a:r>
              <a:rPr lang="en-CA" sz="24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Sector Agencies</a:t>
            </a:r>
            <a:endParaRPr lang="en-US" sz="24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p>
            <a:pPr marL="566737" indent="-457200">
              <a:buClr>
                <a:srgbClr val="C00000"/>
              </a:buClr>
              <a:buSzPct val="75000"/>
              <a:buFont typeface="Wingdings 3" panose="05040102010807070707" pitchFamily="18" charset="2"/>
              <a:buNone/>
              <a:defRPr/>
            </a:pPr>
            <a:endParaRPr lang="en-US" sz="7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p>
            <a:pPr marL="566737" indent="-457200">
              <a:buClr>
                <a:srgbClr val="C00000"/>
              </a:buClr>
              <a:buSzPct val="75000"/>
              <a:buFont typeface="+mj-lt"/>
              <a:buAutoNum type="alphaUcPeriod"/>
              <a:defRPr/>
            </a:pPr>
            <a:r>
              <a:rPr lang="en-US" sz="24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Statutory Authorities</a:t>
            </a:r>
          </a:p>
          <a:p>
            <a:pPr marL="1228725" lvl="2" indent="-533400" algn="just">
              <a:buFont typeface="Wingdings" pitchFamily="2" charset="2"/>
              <a:buChar char="§"/>
              <a:defRPr/>
            </a:pPr>
            <a:r>
              <a:rPr lang="en-US" sz="2400" dirty="0">
                <a:latin typeface="Times New Roman" pitchFamily="18" charset="0"/>
                <a:cs typeface="Times New Roman" pitchFamily="18" charset="0"/>
              </a:rPr>
              <a:t>These bodies </a:t>
            </a:r>
            <a:r>
              <a:rPr lang="en-US" sz="2400" b="1"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offer technical advice</a:t>
            </a:r>
            <a:r>
              <a:rPr lang="en-US" sz="2400" dirty="0">
                <a:latin typeface="Times New Roman" pitchFamily="18" charset="0"/>
                <a:cs typeface="Times New Roman" pitchFamily="18" charset="0"/>
              </a:rPr>
              <a:t> during design and construction in their respective areas. </a:t>
            </a:r>
          </a:p>
          <a:p>
            <a:pPr marL="1228725" lvl="2" indent="-533400" algn="just">
              <a:buFont typeface="Wingdings" pitchFamily="2" charset="2"/>
              <a:buChar char="§"/>
              <a:defRPr/>
            </a:pPr>
            <a:r>
              <a:rPr lang="en-US" sz="2400" dirty="0">
                <a:latin typeface="Times New Roman" pitchFamily="18" charset="0"/>
                <a:cs typeface="Times New Roman" pitchFamily="18" charset="0"/>
              </a:rPr>
              <a:t>E.g. EEPCO, AAWSA, </a:t>
            </a:r>
            <a:r>
              <a:rPr lang="en-US" sz="2400" dirty="0" smtClean="0">
                <a:latin typeface="Times New Roman" pitchFamily="18" charset="0"/>
                <a:cs typeface="Times New Roman" pitchFamily="18" charset="0"/>
              </a:rPr>
              <a:t>ERA, </a:t>
            </a:r>
            <a:r>
              <a:rPr lang="en-US" sz="2400" dirty="0" err="1" smtClean="0">
                <a:latin typeface="Times New Roman" pitchFamily="18" charset="0"/>
                <a:cs typeface="Times New Roman" pitchFamily="18" charset="0"/>
              </a:rPr>
              <a:t>ARRA,Fire</a:t>
            </a:r>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Authority - requires meeting their specific requirements. Thus early information from these authorities is required.</a:t>
            </a:r>
          </a:p>
          <a:p>
            <a:pPr algn="just">
              <a:buFont typeface="Wingdings 3" panose="05040102010807070707" pitchFamily="18" charset="2"/>
              <a:buNone/>
              <a:defRPr/>
            </a:pPr>
            <a:endParaRPr lang="en-US" sz="900" dirty="0">
              <a:latin typeface="Times New Roman" pitchFamily="18" charset="0"/>
              <a:cs typeface="Times New Roman" pitchFamily="18" charset="0"/>
            </a:endParaRPr>
          </a:p>
          <a:p>
            <a:pPr marL="566737" indent="-457200" algn="just">
              <a:buClr>
                <a:srgbClr val="C00000"/>
              </a:buClr>
              <a:buSzPct val="75000"/>
              <a:buFont typeface="+mj-lt"/>
              <a:buAutoNum type="alphaUcPeriod" startAt="2"/>
              <a:defRPr/>
            </a:pPr>
            <a:r>
              <a:rPr lang="en-US" sz="24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Municipalities and Government Authorities</a:t>
            </a:r>
          </a:p>
          <a:p>
            <a:pPr marL="1228725" lvl="2" indent="-533400">
              <a:buFont typeface="Wingdings" pitchFamily="2" charset="2"/>
              <a:buChar char="§"/>
              <a:defRPr/>
            </a:pPr>
            <a:r>
              <a:rPr lang="en-US" sz="2400" dirty="0">
                <a:latin typeface="Times New Roman" pitchFamily="18" charset="0"/>
                <a:cs typeface="Times New Roman" pitchFamily="18" charset="0"/>
              </a:rPr>
              <a:t>These bodies offer the basic Land permit and building permit.</a:t>
            </a:r>
          </a:p>
          <a:p>
            <a:pPr algn="just">
              <a:buFont typeface="Wingdings 3" panose="05040102010807070707" pitchFamily="18" charset="2"/>
              <a:buNone/>
              <a:defRPr/>
            </a:pPr>
            <a:endParaRPr lang="en-CA" sz="900" dirty="0">
              <a:latin typeface="Times New Roman" pitchFamily="18" charset="0"/>
              <a:cs typeface="Times New Roman" pitchFamily="18" charset="0"/>
            </a:endParaRPr>
          </a:p>
          <a:p>
            <a:pPr algn="just">
              <a:buFont typeface="Wingdings 3" panose="05040102010807070707" pitchFamily="18" charset="2"/>
              <a:buNone/>
              <a:defRPr/>
            </a:pPr>
            <a:endParaRPr lang="en-US" sz="700" dirty="0">
              <a:latin typeface="Times New Roman" pitchFamily="18" charset="0"/>
              <a:cs typeface="Times New Roman" pitchFamily="18" charset="0"/>
            </a:endParaRPr>
          </a:p>
          <a:p>
            <a:pPr marL="566737" indent="-457200" algn="just">
              <a:buFont typeface="+mj-lt"/>
              <a:buAutoNum type="alphaUcPeriod"/>
              <a:defRPr/>
            </a:pPr>
            <a:endParaRPr lang="en-US" sz="2400" dirty="0">
              <a:latin typeface="Times New Roman" pitchFamily="18" charset="0"/>
              <a:cs typeface="Times New Roman" pitchFamily="18" charset="0"/>
            </a:endParaRPr>
          </a:p>
        </p:txBody>
      </p:sp>
      <p:sp>
        <p:nvSpPr>
          <p:cNvPr id="53251" name="Slide Number Placeholder 3"/>
          <p:cNvSpPr>
            <a:spLocks noGrp="1"/>
          </p:cNvSpPr>
          <p:nvPr>
            <p:ph type="sldNum" sz="quarter" idx="12"/>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3063D61D-EF8B-42C2-BEF6-01753D70FF2D}" type="slidenum">
              <a:rPr lang="en-US" altLang="en-US">
                <a:latin typeface="Lucida Sans Unicode" panose="020B0602030504020204" pitchFamily="34" charset="0"/>
              </a:rPr>
              <a:pPr/>
              <a:t>18</a:t>
            </a:fld>
            <a:endParaRPr lang="en-US" altLang="en-US">
              <a:latin typeface="Lucida Sans Unicode" panose="020B0602030504020204" pitchFamily="34" charset="0"/>
            </a:endParaRPr>
          </a:p>
        </p:txBody>
      </p:sp>
      <p:sp>
        <p:nvSpPr>
          <p:cNvPr id="7" name="Title 1"/>
          <p:cNvSpPr>
            <a:spLocks noGrp="1"/>
          </p:cNvSpPr>
          <p:nvPr>
            <p:ph type="title"/>
          </p:nvPr>
        </p:nvSpPr>
        <p:spPr>
          <a:xfrm>
            <a:off x="0" y="0"/>
            <a:ext cx="9036496" cy="1052736"/>
          </a:xfrm>
        </p:spPr>
        <p:txBody>
          <a:bodyPr>
            <a:normAutofit/>
          </a:bodyPr>
          <a:lstStyle/>
          <a:p>
            <a:pPr>
              <a:defRPr/>
            </a:pPr>
            <a:r>
              <a:rPr lang="en-US" sz="2400" b="1" dirty="0" smtClean="0">
                <a:effectLst>
                  <a:outerShdw blurRad="38100" dist="38100" dir="2700000" algn="tl">
                    <a:srgbClr val="000000">
                      <a:alpha val="43137"/>
                    </a:srgbClr>
                  </a:outerShdw>
                </a:effectLst>
                <a:latin typeface="Footlight MT Light" pitchFamily="18" charset="0"/>
              </a:rPr>
              <a:t>Duties </a:t>
            </a:r>
            <a:r>
              <a:rPr lang="en-US" sz="2400" b="1" dirty="0">
                <a:effectLst>
                  <a:outerShdw blurRad="38100" dist="38100" dir="2700000" algn="tl">
                    <a:srgbClr val="000000">
                      <a:alpha val="43137"/>
                    </a:srgbClr>
                  </a:outerShdw>
                </a:effectLst>
                <a:latin typeface="Footlight MT Light" pitchFamily="18" charset="0"/>
              </a:rPr>
              <a:t>of Parties Participate In the Construction Industries </a:t>
            </a:r>
            <a:r>
              <a:rPr lang="en-US" sz="2400" b="1" dirty="0" err="1">
                <a:effectLst>
                  <a:outerShdw blurRad="38100" dist="38100" dir="2700000" algn="tl">
                    <a:srgbClr val="000000">
                      <a:alpha val="43137"/>
                    </a:srgbClr>
                  </a:outerShdw>
                </a:effectLst>
                <a:latin typeface="Footlight MT Light" pitchFamily="18" charset="0"/>
              </a:rPr>
              <a:t>con’d</a:t>
            </a:r>
            <a:endParaRPr lang="en-US" sz="2000" u="sng" dirty="0">
              <a:solidFill>
                <a:schemeClr val="accent3">
                  <a:lumMod val="75000"/>
                </a:schemeClr>
              </a:solidFill>
              <a:latin typeface="Rockwell Extra Bold" pitchFamily="18" charset="0"/>
            </a:endParaRPr>
          </a:p>
        </p:txBody>
      </p:sp>
    </p:spTree>
    <p:extLst>
      <p:ext uri="{BB962C8B-B14F-4D97-AF65-F5344CB8AC3E}">
        <p14:creationId xmlns:p14="http://schemas.microsoft.com/office/powerpoint/2010/main" xmlns="" val="1748810571"/>
      </p:ext>
    </p:extLst>
  </p:cSld>
  <p:clrMapOvr>
    <a:masterClrMapping/>
  </p:clrMapOvr>
  <p:transition>
    <p:zo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a:xfrm>
            <a:off x="501961" y="55627"/>
            <a:ext cx="8229600" cy="580477"/>
          </a:xfrm>
        </p:spPr>
        <p:txBody>
          <a:bodyPr/>
          <a:lstStyle/>
          <a:p>
            <a:pPr marL="0" indent="0">
              <a:buNone/>
            </a:pPr>
            <a:r>
              <a:rPr lang="en-CA" sz="2800" dirty="0">
                <a:solidFill>
                  <a:srgbClr val="C00000"/>
                </a:solidFill>
                <a:effectLst>
                  <a:outerShdw blurRad="38100" dist="38100" dir="2700000" algn="tl">
                    <a:srgbClr val="000000">
                      <a:alpha val="43137"/>
                    </a:srgbClr>
                  </a:outerShdw>
                </a:effectLst>
                <a:latin typeface="Rockwell" pitchFamily="18" charset="0"/>
                <a:cs typeface="Times New Roman" pitchFamily="18" charset="0"/>
              </a:rPr>
              <a:t> Resource for Construction industries </a:t>
            </a:r>
            <a:endParaRPr lang="en-US" dirty="0"/>
          </a:p>
        </p:txBody>
      </p:sp>
      <p:grpSp>
        <p:nvGrpSpPr>
          <p:cNvPr id="30" name="Group 29"/>
          <p:cNvGrpSpPr/>
          <p:nvPr/>
        </p:nvGrpSpPr>
        <p:grpSpPr>
          <a:xfrm>
            <a:off x="762000" y="636104"/>
            <a:ext cx="8153400" cy="5764696"/>
            <a:chOff x="457200" y="457200"/>
            <a:chExt cx="8526127" cy="6187858"/>
          </a:xfrm>
          <a:solidFill>
            <a:schemeClr val="bg1">
              <a:lumMod val="95000"/>
            </a:schemeClr>
          </a:solidFill>
        </p:grpSpPr>
        <p:sp>
          <p:nvSpPr>
            <p:cNvPr id="24" name="Rounded Rectangle 23"/>
            <p:cNvSpPr/>
            <p:nvPr/>
          </p:nvSpPr>
          <p:spPr>
            <a:xfrm>
              <a:off x="7250561" y="2743200"/>
              <a:ext cx="1573399" cy="112776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ctr"/>
              <a:r>
                <a:rPr lang="en-US" sz="2000" b="1" dirty="0" smtClean="0">
                  <a:solidFill>
                    <a:srgbClr val="FF0000"/>
                  </a:solidFill>
                  <a:latin typeface="Times New Roman" pitchFamily="18" charset="0"/>
                  <a:cs typeface="Times New Roman" pitchFamily="18" charset="0"/>
                </a:rPr>
                <a:t>Service and</a:t>
              </a:r>
            </a:p>
            <a:p>
              <a:pPr marL="0" lvl="2" algn="ctr"/>
              <a:r>
                <a:rPr lang="en-US" sz="2000" b="1" dirty="0" err="1" smtClean="0">
                  <a:solidFill>
                    <a:srgbClr val="FF0000"/>
                  </a:solidFill>
                  <a:latin typeface="Times New Roman" pitchFamily="18" charset="0"/>
                  <a:cs typeface="Times New Roman" pitchFamily="18" charset="0"/>
                </a:rPr>
                <a:t>Mang’t</a:t>
              </a:r>
              <a:r>
                <a:rPr lang="en-US" sz="2000" b="1" dirty="0" smtClean="0">
                  <a:solidFill>
                    <a:srgbClr val="FF0000"/>
                  </a:solidFill>
                  <a:latin typeface="Times New Roman" pitchFamily="18" charset="0"/>
                  <a:cs typeface="Times New Roman" pitchFamily="18" charset="0"/>
                </a:rPr>
                <a:t> </a:t>
              </a:r>
            </a:p>
            <a:p>
              <a:pPr algn="ctr"/>
              <a:endParaRPr lang="en-US" dirty="0">
                <a:solidFill>
                  <a:srgbClr val="FF0000"/>
                </a:solidFill>
              </a:endParaRPr>
            </a:p>
          </p:txBody>
        </p:sp>
        <p:sp>
          <p:nvSpPr>
            <p:cNvPr id="6" name="Rounded Rectangle 5"/>
            <p:cNvSpPr/>
            <p:nvPr/>
          </p:nvSpPr>
          <p:spPr>
            <a:xfrm>
              <a:off x="3276599" y="457200"/>
              <a:ext cx="3124201" cy="112776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smtClean="0">
                <a:solidFill>
                  <a:srgbClr val="FF0000"/>
                </a:solidFill>
                <a:effectLst>
                  <a:outerShdw blurRad="38100" dist="38100" dir="2700000" algn="tl">
                    <a:srgbClr val="000000">
                      <a:alpha val="43137"/>
                    </a:srgbClr>
                  </a:outerShdw>
                </a:effectLst>
              </a:endParaRPr>
            </a:p>
            <a:p>
              <a:pPr algn="ctr">
                <a:lnSpc>
                  <a:spcPct val="150000"/>
                </a:lnSpc>
              </a:pPr>
              <a:r>
                <a:rPr lang="en-US" sz="2000" b="1" dirty="0" smtClean="0">
                  <a:solidFill>
                    <a:srgbClr val="FF0000"/>
                  </a:solidFill>
                  <a:latin typeface="Times New Roman" pitchFamily="18" charset="0"/>
                  <a:cs typeface="Times New Roman" pitchFamily="18" charset="0"/>
                </a:rPr>
                <a:t>Resources for the Construction Industry</a:t>
              </a:r>
            </a:p>
            <a:p>
              <a:pPr algn="ctr"/>
              <a:endParaRPr lang="en-US" b="1" dirty="0">
                <a:solidFill>
                  <a:srgbClr val="FF0000"/>
                </a:solidFill>
              </a:endParaRPr>
            </a:p>
          </p:txBody>
        </p:sp>
        <p:sp>
          <p:nvSpPr>
            <p:cNvPr id="7" name="Rounded Rectangle 6"/>
            <p:cNvSpPr/>
            <p:nvPr/>
          </p:nvSpPr>
          <p:spPr>
            <a:xfrm>
              <a:off x="533400" y="2743200"/>
              <a:ext cx="1463040" cy="112776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FF0000"/>
                  </a:solidFill>
                  <a:latin typeface="Times New Roman" pitchFamily="18" charset="0"/>
                  <a:cs typeface="Times New Roman" pitchFamily="18" charset="0"/>
                </a:rPr>
                <a:t>Human Resources</a:t>
              </a:r>
              <a:endParaRPr lang="en-US" sz="2000" b="1" dirty="0">
                <a:solidFill>
                  <a:srgbClr val="FF0000"/>
                </a:solidFill>
                <a:latin typeface="Times New Roman" pitchFamily="18" charset="0"/>
                <a:cs typeface="Times New Roman" pitchFamily="18" charset="0"/>
              </a:endParaRPr>
            </a:p>
          </p:txBody>
        </p:sp>
        <p:sp>
          <p:nvSpPr>
            <p:cNvPr id="8" name="Rounded Rectangle 7"/>
            <p:cNvSpPr/>
            <p:nvPr/>
          </p:nvSpPr>
          <p:spPr>
            <a:xfrm>
              <a:off x="3810000" y="2743200"/>
              <a:ext cx="1463040" cy="112776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FF0000"/>
                  </a:solidFill>
                  <a:latin typeface="Times New Roman" pitchFamily="18" charset="0"/>
                  <a:cs typeface="Times New Roman" pitchFamily="18" charset="0"/>
                </a:rPr>
                <a:t>Physical Resources</a:t>
              </a:r>
              <a:endParaRPr lang="en-US" sz="2000" b="1" dirty="0">
                <a:solidFill>
                  <a:srgbClr val="FF0000"/>
                </a:solidFill>
                <a:latin typeface="Times New Roman" pitchFamily="18" charset="0"/>
                <a:cs typeface="Times New Roman" pitchFamily="18" charset="0"/>
              </a:endParaRPr>
            </a:p>
          </p:txBody>
        </p:sp>
        <p:sp>
          <p:nvSpPr>
            <p:cNvPr id="9" name="Rounded Rectangle 8"/>
            <p:cNvSpPr/>
            <p:nvPr/>
          </p:nvSpPr>
          <p:spPr>
            <a:xfrm>
              <a:off x="5424390" y="2743200"/>
              <a:ext cx="1607032" cy="112776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ctr">
                <a:lnSpc>
                  <a:spcPct val="150000"/>
                </a:lnSpc>
              </a:pPr>
              <a:r>
                <a:rPr lang="en-US" sz="1800" b="1" dirty="0" smtClean="0">
                  <a:solidFill>
                    <a:srgbClr val="FF0000"/>
                  </a:solidFill>
                  <a:latin typeface="Times New Roman" pitchFamily="18" charset="0"/>
                  <a:cs typeface="Times New Roman" pitchFamily="18" charset="0"/>
                </a:rPr>
                <a:t>Information Resources</a:t>
              </a:r>
            </a:p>
            <a:p>
              <a:pPr algn="ctr"/>
              <a:endParaRPr lang="en-US" sz="2000" b="1" dirty="0" smtClean="0">
                <a:solidFill>
                  <a:srgbClr val="FF0000"/>
                </a:solidFill>
                <a:latin typeface="Times New Roman" pitchFamily="18" charset="0"/>
                <a:cs typeface="Times New Roman" pitchFamily="18" charset="0"/>
              </a:endParaRPr>
            </a:p>
          </p:txBody>
        </p:sp>
        <p:sp>
          <p:nvSpPr>
            <p:cNvPr id="10" name="Rounded Rectangle 9"/>
            <p:cNvSpPr/>
            <p:nvPr/>
          </p:nvSpPr>
          <p:spPr>
            <a:xfrm>
              <a:off x="2133600" y="2743200"/>
              <a:ext cx="1463040" cy="112776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FF0000"/>
                  </a:solidFill>
                  <a:latin typeface="Times New Roman" pitchFamily="18" charset="0"/>
                  <a:cs typeface="Times New Roman" pitchFamily="18" charset="0"/>
                </a:rPr>
                <a:t>Financial Resources</a:t>
              </a:r>
              <a:endParaRPr lang="en-US" sz="2000" b="1" dirty="0">
                <a:solidFill>
                  <a:srgbClr val="FF0000"/>
                </a:solidFill>
                <a:latin typeface="Times New Roman" pitchFamily="18" charset="0"/>
                <a:cs typeface="Times New Roman" pitchFamily="18" charset="0"/>
              </a:endParaRPr>
            </a:p>
          </p:txBody>
        </p:sp>
        <p:sp>
          <p:nvSpPr>
            <p:cNvPr id="11" name="Left-Right-Up Arrow 10"/>
            <p:cNvSpPr/>
            <p:nvPr/>
          </p:nvSpPr>
          <p:spPr>
            <a:xfrm>
              <a:off x="1219200" y="1584960"/>
              <a:ext cx="7162800" cy="676656"/>
            </a:xfrm>
            <a:prstGeom prst="leftRightUpArrow">
              <a:avLst>
                <a:gd name="adj1" fmla="val 11941"/>
                <a:gd name="adj2" fmla="val 25000"/>
                <a:gd name="adj3" fmla="val 25000"/>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12" name="Down Arrow 11"/>
            <p:cNvSpPr/>
            <p:nvPr/>
          </p:nvSpPr>
          <p:spPr>
            <a:xfrm>
              <a:off x="1219200" y="2057399"/>
              <a:ext cx="152400" cy="685799"/>
            </a:xfrm>
            <a:prstGeom prst="down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3" name="Down Arrow 12"/>
            <p:cNvSpPr/>
            <p:nvPr/>
          </p:nvSpPr>
          <p:spPr>
            <a:xfrm>
              <a:off x="2743200" y="2133600"/>
              <a:ext cx="152400" cy="685799"/>
            </a:xfrm>
            <a:prstGeom prst="down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4" name="Down Arrow 13"/>
            <p:cNvSpPr/>
            <p:nvPr/>
          </p:nvSpPr>
          <p:spPr>
            <a:xfrm>
              <a:off x="4419600" y="2133600"/>
              <a:ext cx="152400" cy="609600"/>
            </a:xfrm>
            <a:prstGeom prst="down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5" name="Down Arrow 14"/>
            <p:cNvSpPr/>
            <p:nvPr/>
          </p:nvSpPr>
          <p:spPr>
            <a:xfrm>
              <a:off x="6248400" y="2133600"/>
              <a:ext cx="152400" cy="594360"/>
            </a:xfrm>
            <a:prstGeom prst="down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6" name="Rounded Rectangle 15"/>
            <p:cNvSpPr/>
            <p:nvPr/>
          </p:nvSpPr>
          <p:spPr>
            <a:xfrm>
              <a:off x="457200" y="4876799"/>
              <a:ext cx="1463040" cy="112776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FF0000"/>
                  </a:solidFill>
                  <a:latin typeface="Times New Roman" pitchFamily="18" charset="0"/>
                  <a:cs typeface="Times New Roman" pitchFamily="18" charset="0"/>
                </a:rPr>
                <a:t>Labor or Workmen</a:t>
              </a:r>
              <a:endParaRPr lang="en-US" sz="2000" b="1" dirty="0">
                <a:solidFill>
                  <a:srgbClr val="FF0000"/>
                </a:solidFill>
                <a:latin typeface="Times New Roman" pitchFamily="18" charset="0"/>
                <a:cs typeface="Times New Roman" pitchFamily="18" charset="0"/>
              </a:endParaRPr>
            </a:p>
          </p:txBody>
        </p:sp>
        <p:sp>
          <p:nvSpPr>
            <p:cNvPr id="17" name="Rounded Rectangle 16"/>
            <p:cNvSpPr/>
            <p:nvPr/>
          </p:nvSpPr>
          <p:spPr>
            <a:xfrm>
              <a:off x="2133600" y="4876800"/>
              <a:ext cx="1463040" cy="112776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FF0000"/>
                  </a:solidFill>
                  <a:latin typeface="Times New Roman" pitchFamily="18" charset="0"/>
                  <a:cs typeface="Times New Roman" pitchFamily="18" charset="0"/>
                </a:rPr>
                <a:t>Fund</a:t>
              </a:r>
              <a:endParaRPr lang="en-US" sz="2000" b="1" dirty="0">
                <a:solidFill>
                  <a:srgbClr val="FF0000"/>
                </a:solidFill>
                <a:latin typeface="Times New Roman" pitchFamily="18" charset="0"/>
                <a:cs typeface="Times New Roman" pitchFamily="18" charset="0"/>
              </a:endParaRPr>
            </a:p>
          </p:txBody>
        </p:sp>
        <p:sp>
          <p:nvSpPr>
            <p:cNvPr id="18" name="Rounded Rectangle 17"/>
            <p:cNvSpPr/>
            <p:nvPr/>
          </p:nvSpPr>
          <p:spPr>
            <a:xfrm>
              <a:off x="3809999" y="4876800"/>
              <a:ext cx="1587573" cy="1454948"/>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smtClean="0">
                  <a:solidFill>
                    <a:srgbClr val="FF0000"/>
                  </a:solidFill>
                  <a:latin typeface="Times New Roman" pitchFamily="18" charset="0"/>
                  <a:cs typeface="Times New Roman" pitchFamily="18" charset="0"/>
                </a:rPr>
                <a:t>Materials, Equipment and Other Assets</a:t>
              </a:r>
              <a:endParaRPr lang="en-US" sz="1800" b="1" dirty="0">
                <a:solidFill>
                  <a:srgbClr val="FF0000"/>
                </a:solidFill>
                <a:latin typeface="Times New Roman" pitchFamily="18" charset="0"/>
                <a:cs typeface="Times New Roman" pitchFamily="18" charset="0"/>
              </a:endParaRPr>
            </a:p>
          </p:txBody>
        </p:sp>
        <p:sp>
          <p:nvSpPr>
            <p:cNvPr id="19" name="Rounded Rectangle 18"/>
            <p:cNvSpPr/>
            <p:nvPr/>
          </p:nvSpPr>
          <p:spPr>
            <a:xfrm>
              <a:off x="5477256" y="4876800"/>
              <a:ext cx="1548384" cy="1533276"/>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FF0000"/>
                  </a:solidFill>
                  <a:latin typeface="Times New Roman" pitchFamily="18" charset="0"/>
                  <a:cs typeface="Times New Roman" pitchFamily="18" charset="0"/>
                </a:rPr>
                <a:t>Collection of data, facts </a:t>
              </a:r>
            </a:p>
            <a:p>
              <a:pPr algn="ctr"/>
              <a:r>
                <a:rPr lang="en-US" sz="1600" b="1" dirty="0" smtClean="0">
                  <a:solidFill>
                    <a:srgbClr val="FF0000"/>
                  </a:solidFill>
                  <a:latin typeface="Times New Roman" pitchFamily="18" charset="0"/>
                  <a:cs typeface="Times New Roman" pitchFamily="18" charset="0"/>
                </a:rPr>
                <a:t>( documents) etc</a:t>
              </a:r>
              <a:endParaRPr lang="en-US" sz="1600" b="1" dirty="0">
                <a:solidFill>
                  <a:srgbClr val="FF0000"/>
                </a:solidFill>
                <a:latin typeface="Times New Roman" pitchFamily="18" charset="0"/>
                <a:cs typeface="Times New Roman" pitchFamily="18" charset="0"/>
              </a:endParaRPr>
            </a:p>
          </p:txBody>
        </p:sp>
        <p:sp>
          <p:nvSpPr>
            <p:cNvPr id="20" name="Down Arrow 19"/>
            <p:cNvSpPr/>
            <p:nvPr/>
          </p:nvSpPr>
          <p:spPr>
            <a:xfrm>
              <a:off x="1143000" y="3886199"/>
              <a:ext cx="152400" cy="1014984"/>
            </a:xfrm>
            <a:prstGeom prst="down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1" name="Down Arrow 20"/>
            <p:cNvSpPr/>
            <p:nvPr/>
          </p:nvSpPr>
          <p:spPr>
            <a:xfrm flipH="1">
              <a:off x="2743200" y="3810000"/>
              <a:ext cx="152400" cy="1066800"/>
            </a:xfrm>
            <a:prstGeom prst="down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2" name="Down Arrow 21"/>
            <p:cNvSpPr/>
            <p:nvPr/>
          </p:nvSpPr>
          <p:spPr>
            <a:xfrm>
              <a:off x="4419600" y="3886199"/>
              <a:ext cx="137159" cy="1014984"/>
            </a:xfrm>
            <a:prstGeom prst="down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3" name="Down Arrow 22"/>
            <p:cNvSpPr/>
            <p:nvPr/>
          </p:nvSpPr>
          <p:spPr>
            <a:xfrm>
              <a:off x="6248401" y="3810000"/>
              <a:ext cx="152400" cy="1066800"/>
            </a:xfrm>
            <a:prstGeom prst="down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5" name="Down Arrow 24"/>
            <p:cNvSpPr/>
            <p:nvPr/>
          </p:nvSpPr>
          <p:spPr>
            <a:xfrm>
              <a:off x="8229600" y="2133600"/>
              <a:ext cx="152400" cy="670561"/>
            </a:xfrm>
            <a:prstGeom prst="down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6" name="Rounded Rectangle 25"/>
            <p:cNvSpPr/>
            <p:nvPr/>
          </p:nvSpPr>
          <p:spPr>
            <a:xfrm>
              <a:off x="7104467" y="4876800"/>
              <a:ext cx="1878860" cy="1768258"/>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1125" indent="-111125">
                <a:buFont typeface="Arial" pitchFamily="34" charset="0"/>
                <a:buChar char="•"/>
              </a:pPr>
              <a:r>
                <a:rPr lang="en-US" sz="1600" b="1" dirty="0" smtClean="0">
                  <a:solidFill>
                    <a:srgbClr val="FF0000"/>
                  </a:solidFill>
                  <a:latin typeface="Times New Roman" pitchFamily="18" charset="0"/>
                  <a:cs typeface="Times New Roman" pitchFamily="18" charset="0"/>
                </a:rPr>
                <a:t> </a:t>
              </a:r>
              <a:r>
                <a:rPr lang="en-US" b="1" dirty="0" smtClean="0">
                  <a:solidFill>
                    <a:srgbClr val="FF0000"/>
                  </a:solidFill>
                  <a:latin typeface="Times New Roman" pitchFamily="18" charset="0"/>
                  <a:cs typeface="Times New Roman" pitchFamily="18" charset="0"/>
                </a:rPr>
                <a:t>Land</a:t>
              </a:r>
            </a:p>
            <a:p>
              <a:pPr marL="111125" indent="-111125">
                <a:buFont typeface="Arial" pitchFamily="34" charset="0"/>
                <a:buChar char="•"/>
              </a:pPr>
              <a:r>
                <a:rPr lang="en-US" b="1" dirty="0" smtClean="0">
                  <a:solidFill>
                    <a:srgbClr val="FF0000"/>
                  </a:solidFill>
                  <a:latin typeface="Times New Roman" pitchFamily="18" charset="0"/>
                  <a:cs typeface="Times New Roman" pitchFamily="18" charset="0"/>
                </a:rPr>
                <a:t>Water supply</a:t>
              </a:r>
            </a:p>
            <a:p>
              <a:pPr marL="111125" indent="-111125">
                <a:buFont typeface="Arial" pitchFamily="34" charset="0"/>
                <a:buChar char="•"/>
              </a:pPr>
              <a:r>
                <a:rPr lang="en-US" b="1" dirty="0" smtClean="0">
                  <a:solidFill>
                    <a:srgbClr val="FF0000"/>
                  </a:solidFill>
                  <a:latin typeface="Times New Roman" pitchFamily="18" charset="0"/>
                  <a:cs typeface="Times New Roman" pitchFamily="18" charset="0"/>
                </a:rPr>
                <a:t> Electric power</a:t>
              </a:r>
            </a:p>
            <a:p>
              <a:pPr marL="111125" indent="-111125">
                <a:buFont typeface="Arial" pitchFamily="34" charset="0"/>
                <a:buChar char="•"/>
              </a:pPr>
              <a:r>
                <a:rPr lang="en-US" b="1" dirty="0" smtClean="0">
                  <a:solidFill>
                    <a:srgbClr val="FF0000"/>
                  </a:solidFill>
                  <a:latin typeface="Times New Roman" pitchFamily="18" charset="0"/>
                  <a:cs typeface="Times New Roman" pitchFamily="18" charset="0"/>
                </a:rPr>
                <a:t>Communication systems,</a:t>
              </a:r>
              <a:endParaRPr lang="en-US" b="1" dirty="0">
                <a:solidFill>
                  <a:srgbClr val="FF0000"/>
                </a:solidFill>
                <a:latin typeface="Times New Roman" pitchFamily="18" charset="0"/>
                <a:cs typeface="Times New Roman" pitchFamily="18" charset="0"/>
              </a:endParaRPr>
            </a:p>
          </p:txBody>
        </p:sp>
        <p:sp>
          <p:nvSpPr>
            <p:cNvPr id="27" name="Down Arrow 26"/>
            <p:cNvSpPr/>
            <p:nvPr/>
          </p:nvSpPr>
          <p:spPr>
            <a:xfrm>
              <a:off x="8153400" y="3886200"/>
              <a:ext cx="152400" cy="1066800"/>
            </a:xfrm>
            <a:prstGeom prst="down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grpSp>
    </p:spTree>
    <p:extLst>
      <p:ext uri="{BB962C8B-B14F-4D97-AF65-F5344CB8AC3E}">
        <p14:creationId xmlns:p14="http://schemas.microsoft.com/office/powerpoint/2010/main" xmlns="" val="288769029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a:effectLst>
                  <a:outerShdw blurRad="38100" dist="38100" dir="2700000" algn="tl">
                    <a:srgbClr val="000000">
                      <a:alpha val="43137"/>
                    </a:srgbClr>
                  </a:outerShdw>
                </a:effectLst>
                <a:latin typeface="Times New Roman" pitchFamily="18" charset="0"/>
                <a:cs typeface="Times New Roman" pitchFamily="18" charset="0"/>
              </a:rPr>
              <a:t/>
            </a:r>
            <a:br>
              <a:rPr lang="en-US" sz="2400" b="1" dirty="0">
                <a:effectLst>
                  <a:outerShdw blurRad="38100" dist="38100" dir="2700000" algn="tl">
                    <a:srgbClr val="000000">
                      <a:alpha val="43137"/>
                    </a:srgbClr>
                  </a:outerShdw>
                </a:effectLst>
                <a:latin typeface="Times New Roman" pitchFamily="18" charset="0"/>
                <a:cs typeface="Times New Roman" pitchFamily="18" charset="0"/>
              </a:rPr>
            </a:br>
            <a:r>
              <a:rPr lang="en-US" sz="2400" b="1" dirty="0">
                <a:effectLst>
                  <a:outerShdw blurRad="38100" dist="38100" dir="2700000" algn="tl">
                    <a:srgbClr val="000000">
                      <a:alpha val="43137"/>
                    </a:srgbClr>
                  </a:outerShdw>
                </a:effectLst>
                <a:latin typeface="Times New Roman" pitchFamily="18" charset="0"/>
                <a:cs typeface="Times New Roman" pitchFamily="18" charset="0"/>
              </a:rPr>
              <a:t/>
            </a:r>
            <a:br>
              <a:rPr lang="en-US" sz="2400" b="1" dirty="0">
                <a:effectLst>
                  <a:outerShdw blurRad="38100" dist="38100" dir="2700000" algn="tl">
                    <a:srgbClr val="000000">
                      <a:alpha val="43137"/>
                    </a:srgbClr>
                  </a:outerShdw>
                </a:effectLst>
                <a:latin typeface="Times New Roman" pitchFamily="18" charset="0"/>
                <a:cs typeface="Times New Roman" pitchFamily="18" charset="0"/>
              </a:rPr>
            </a:br>
            <a:r>
              <a:rPr lang="en-US" sz="2400" b="1" dirty="0">
                <a:effectLst>
                  <a:outerShdw blurRad="38100" dist="38100" dir="2700000" algn="tl">
                    <a:srgbClr val="000000">
                      <a:alpha val="43137"/>
                    </a:srgbClr>
                  </a:outerShdw>
                </a:effectLst>
                <a:latin typeface="Times New Roman" pitchFamily="18" charset="0"/>
                <a:cs typeface="Times New Roman" pitchFamily="18" charset="0"/>
              </a:rPr>
              <a:t>INTRODUCTION TO CONSTRUCTION INDUSTRY</a:t>
            </a:r>
            <a:r>
              <a:rPr lang="en-US" sz="2400" dirty="0">
                <a:effectLst>
                  <a:outerShdw blurRad="38100" dist="38100" dir="2700000" algn="tl">
                    <a:srgbClr val="000000">
                      <a:alpha val="43137"/>
                    </a:srgbClr>
                  </a:outerShdw>
                </a:effectLst>
                <a:latin typeface="Times New Roman" pitchFamily="18" charset="0"/>
                <a:cs typeface="Times New Roman" pitchFamily="18" charset="0"/>
              </a:rPr>
              <a:t/>
            </a:r>
            <a:br>
              <a:rPr lang="en-US" sz="2400" dirty="0">
                <a:effectLst>
                  <a:outerShdw blurRad="38100" dist="38100" dir="2700000" algn="tl">
                    <a:srgbClr val="000000">
                      <a:alpha val="43137"/>
                    </a:srgbClr>
                  </a:outerShdw>
                </a:effectLst>
                <a:latin typeface="Times New Roman" pitchFamily="18" charset="0"/>
                <a:cs typeface="Times New Roman" pitchFamily="18" charset="0"/>
              </a:rPr>
            </a:br>
            <a:endParaRPr lang="en-US" sz="2000" dirty="0"/>
          </a:p>
        </p:txBody>
      </p:sp>
      <p:sp>
        <p:nvSpPr>
          <p:cNvPr id="3" name="Content Placeholder 2"/>
          <p:cNvSpPr>
            <a:spLocks noGrp="1"/>
          </p:cNvSpPr>
          <p:nvPr>
            <p:ph idx="1"/>
          </p:nvPr>
        </p:nvSpPr>
        <p:spPr>
          <a:xfrm>
            <a:off x="457200" y="1935480"/>
            <a:ext cx="8458200" cy="4389120"/>
          </a:xfrm>
        </p:spPr>
        <p:txBody>
          <a:bodyPr/>
          <a:lstStyle/>
          <a:p>
            <a:r>
              <a:rPr lang="en-US" dirty="0"/>
              <a:t>Construction Industry is unique from the other industries due to the following facts:</a:t>
            </a:r>
          </a:p>
          <a:p>
            <a:pPr marL="0" indent="0">
              <a:buNone/>
            </a:pPr>
            <a:r>
              <a:rPr lang="en-US" dirty="0" smtClean="0"/>
              <a:t> 	</a:t>
            </a:r>
            <a:r>
              <a:rPr lang="en-US" dirty="0" err="1" smtClean="0"/>
              <a:t>i</a:t>
            </a:r>
            <a:r>
              <a:rPr lang="en-US" dirty="0"/>
              <a:t>. Fragmented Industry</a:t>
            </a:r>
          </a:p>
          <a:p>
            <a:pPr marL="0" indent="0">
              <a:buNone/>
            </a:pPr>
            <a:r>
              <a:rPr lang="en-US" dirty="0" smtClean="0"/>
              <a:t>	ii</a:t>
            </a:r>
            <a:r>
              <a:rPr lang="en-US" dirty="0"/>
              <a:t>. Long Production Cycle</a:t>
            </a:r>
          </a:p>
          <a:p>
            <a:pPr marL="0" indent="0">
              <a:buNone/>
            </a:pPr>
            <a:r>
              <a:rPr lang="en-US" dirty="0" smtClean="0"/>
              <a:t>	iii</a:t>
            </a:r>
            <a:r>
              <a:rPr lang="en-US" dirty="0"/>
              <a:t>. Transient Organization Nature</a:t>
            </a:r>
          </a:p>
          <a:p>
            <a:pPr marL="0" indent="0">
              <a:buNone/>
            </a:pPr>
            <a:r>
              <a:rPr lang="en-US" dirty="0"/>
              <a:t>	</a:t>
            </a:r>
            <a:r>
              <a:rPr lang="en-US" dirty="0" smtClean="0"/>
              <a:t>iv</a:t>
            </a:r>
            <a:r>
              <a:rPr lang="en-US" dirty="0"/>
              <a:t>. Unpredictable Work Load</a:t>
            </a:r>
          </a:p>
          <a:p>
            <a:pPr marL="0" indent="0">
              <a:buNone/>
            </a:pPr>
            <a:r>
              <a:rPr lang="en-US" dirty="0" smtClean="0"/>
              <a:t> 	v</a:t>
            </a:r>
            <a:r>
              <a:rPr lang="en-US" dirty="0"/>
              <a:t>. Subject to Environmental </a:t>
            </a:r>
            <a:r>
              <a:rPr lang="en-US" dirty="0" smtClean="0"/>
              <a:t>Impact</a:t>
            </a:r>
          </a:p>
          <a:p>
            <a:pPr marL="0" indent="0">
              <a:buNone/>
            </a:pPr>
            <a:r>
              <a:rPr lang="en-US" dirty="0" smtClean="0"/>
              <a:t>	vii. Unique products</a:t>
            </a:r>
          </a:p>
          <a:p>
            <a:pPr marL="0" indent="0">
              <a:buNone/>
            </a:pPr>
            <a:r>
              <a:rPr lang="en-US" dirty="0" smtClean="0"/>
              <a:t>	viii. Definite time </a:t>
            </a:r>
            <a:endParaRPr lang="en-US" dirty="0"/>
          </a:p>
        </p:txBody>
      </p:sp>
    </p:spTree>
    <p:extLst>
      <p:ext uri="{BB962C8B-B14F-4D97-AF65-F5344CB8AC3E}">
        <p14:creationId xmlns:p14="http://schemas.microsoft.com/office/powerpoint/2010/main" xmlns="" val="24254907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2"/>
          <p:cNvSpPr>
            <a:spLocks noGrp="1"/>
          </p:cNvSpPr>
          <p:nvPr>
            <p:ph idx="1"/>
          </p:nvPr>
        </p:nvSpPr>
        <p:spPr>
          <a:xfrm>
            <a:off x="0" y="954088"/>
            <a:ext cx="9144000" cy="5643562"/>
          </a:xfrm>
        </p:spPr>
        <p:txBody>
          <a:bodyPr/>
          <a:lstStyle/>
          <a:p>
            <a:pPr algn="just">
              <a:buFont typeface="Wingdings" pitchFamily="2" charset="2"/>
              <a:buChar char="q"/>
              <a:defRPr/>
            </a:pPr>
            <a:r>
              <a:rPr lang="en-US" sz="2200" dirty="0">
                <a:latin typeface="Times New Roman" pitchFamily="18" charset="0"/>
                <a:cs typeface="Times New Roman" pitchFamily="18" charset="0"/>
              </a:rPr>
              <a:t>The following resources are vital for construction industry:</a:t>
            </a:r>
          </a:p>
          <a:p>
            <a:pPr lvl="3" algn="just">
              <a:buFont typeface="Wingdings" pitchFamily="2" charset="2"/>
              <a:buChar char="v"/>
              <a:defRPr/>
            </a:pPr>
            <a:r>
              <a:rPr lang="en-US" sz="2200" dirty="0">
                <a:latin typeface="Times New Roman" pitchFamily="18" charset="0"/>
                <a:cs typeface="Times New Roman" pitchFamily="18" charset="0"/>
              </a:rPr>
              <a:t>Human Resources (Labor or Workmen)</a:t>
            </a:r>
          </a:p>
          <a:p>
            <a:pPr lvl="3" algn="just">
              <a:buFont typeface="Wingdings" pitchFamily="2" charset="2"/>
              <a:buChar char="v"/>
              <a:defRPr/>
            </a:pPr>
            <a:r>
              <a:rPr lang="en-US" sz="2200" dirty="0">
                <a:latin typeface="Times New Roman" pitchFamily="18" charset="0"/>
                <a:cs typeface="Times New Roman" pitchFamily="18" charset="0"/>
              </a:rPr>
              <a:t>Financial Resources ( Fund)</a:t>
            </a:r>
          </a:p>
          <a:p>
            <a:pPr lvl="3" algn="just">
              <a:buFont typeface="Wingdings" pitchFamily="2" charset="2"/>
              <a:buChar char="v"/>
              <a:defRPr/>
            </a:pPr>
            <a:r>
              <a:rPr lang="en-US" sz="2200" dirty="0">
                <a:latin typeface="Times New Roman" pitchFamily="18" charset="0"/>
                <a:cs typeface="Times New Roman" pitchFamily="18" charset="0"/>
              </a:rPr>
              <a:t>Information Resources</a:t>
            </a:r>
          </a:p>
          <a:p>
            <a:pPr lvl="3" algn="just">
              <a:buFont typeface="Wingdings" pitchFamily="2" charset="2"/>
              <a:buChar char="v"/>
              <a:defRPr/>
            </a:pPr>
            <a:r>
              <a:rPr lang="en-US" sz="2200" dirty="0">
                <a:latin typeface="Times New Roman" pitchFamily="18" charset="0"/>
                <a:cs typeface="Times New Roman" pitchFamily="18" charset="0"/>
              </a:rPr>
              <a:t>Physical Resources ( Materials,  Equipment and Other Assets)</a:t>
            </a:r>
          </a:p>
          <a:p>
            <a:pPr lvl="3" algn="just">
              <a:buFont typeface="Wingdings" pitchFamily="2" charset="2"/>
              <a:buChar char="v"/>
              <a:defRPr/>
            </a:pPr>
            <a:r>
              <a:rPr lang="en-US" sz="2200" dirty="0">
                <a:latin typeface="Times New Roman" pitchFamily="18" charset="0"/>
                <a:cs typeface="Times New Roman" pitchFamily="18" charset="0"/>
              </a:rPr>
              <a:t>Services and Management</a:t>
            </a:r>
          </a:p>
          <a:p>
            <a:pPr marL="566737" indent="-457200" algn="just">
              <a:buSzPct val="75000"/>
              <a:buFont typeface="+mj-lt"/>
              <a:buAutoNum type="alphaUcPeriod"/>
              <a:defRPr/>
            </a:pPr>
            <a:r>
              <a:rPr lang="en-CA" sz="22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Human resource (Labour or Workmen)</a:t>
            </a:r>
          </a:p>
          <a:p>
            <a:pPr marL="566737" indent="-457200" algn="just">
              <a:buFont typeface="Wingdings" pitchFamily="2" charset="2"/>
              <a:buChar char="q"/>
              <a:defRPr/>
            </a:pPr>
            <a:r>
              <a:rPr lang="en-US" sz="2200" dirty="0">
                <a:latin typeface="Times New Roman" pitchFamily="18" charset="0"/>
                <a:cs typeface="Times New Roman" pitchFamily="18" charset="0"/>
              </a:rPr>
              <a:t>These include professional, skilled, semi skilled and unskilled laborers. </a:t>
            </a:r>
          </a:p>
          <a:p>
            <a:pPr marL="566737" indent="-457200" algn="just">
              <a:buFont typeface="Wingdings" pitchFamily="2" charset="2"/>
              <a:buChar char="q"/>
              <a:defRPr/>
            </a:pPr>
            <a:r>
              <a:rPr lang="en-US" sz="2200" dirty="0">
                <a:latin typeface="Times New Roman" pitchFamily="18" charset="0"/>
                <a:cs typeface="Times New Roman" pitchFamily="18" charset="0"/>
              </a:rPr>
              <a:t>Human resources can be understood in two values: </a:t>
            </a:r>
            <a:r>
              <a:rPr lang="en-US" sz="22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Capacity</a:t>
            </a:r>
            <a:r>
              <a:rPr lang="en-US" sz="2200" dirty="0">
                <a:latin typeface="Times New Roman" pitchFamily="18" charset="0"/>
                <a:cs typeface="Times New Roman" pitchFamily="18" charset="0"/>
              </a:rPr>
              <a:t> and </a:t>
            </a:r>
            <a:r>
              <a:rPr lang="en-US" sz="22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Capability</a:t>
            </a:r>
            <a:r>
              <a:rPr lang="en-US" sz="2200" dirty="0">
                <a:latin typeface="Times New Roman" pitchFamily="18" charset="0"/>
                <a:cs typeface="Times New Roman" pitchFamily="18" charset="0"/>
              </a:rPr>
              <a:t>. </a:t>
            </a:r>
          </a:p>
          <a:p>
            <a:pPr marL="1228725" lvl="2" indent="-533400" algn="just">
              <a:lnSpc>
                <a:spcPct val="80000"/>
              </a:lnSpc>
              <a:buFont typeface="Wingdings" pitchFamily="2" charset="2"/>
              <a:buChar char="§"/>
              <a:defRPr/>
            </a:pPr>
            <a:r>
              <a:rPr lang="en-US" sz="22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Capacity</a:t>
            </a:r>
            <a:r>
              <a:rPr lang="en-US" sz="2200" dirty="0">
                <a:latin typeface="Times New Roman" pitchFamily="18" charset="0"/>
                <a:cs typeface="Times New Roman" pitchFamily="18" charset="0"/>
              </a:rPr>
              <a:t> - refers to the </a:t>
            </a:r>
            <a:r>
              <a:rPr lang="en-US" sz="2200" b="1"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quantity </a:t>
            </a:r>
            <a:r>
              <a:rPr lang="en-US" sz="2200" dirty="0">
                <a:latin typeface="Times New Roman" pitchFamily="18" charset="0"/>
                <a:cs typeface="Times New Roman" pitchFamily="18" charset="0"/>
              </a:rPr>
              <a:t>of labor for the scope defined.</a:t>
            </a:r>
          </a:p>
          <a:p>
            <a:pPr marL="1228725" lvl="2" indent="-533400" algn="just">
              <a:lnSpc>
                <a:spcPct val="80000"/>
              </a:lnSpc>
              <a:buFont typeface="Wingdings" pitchFamily="2" charset="2"/>
              <a:buChar char="§"/>
              <a:defRPr/>
            </a:pPr>
            <a:r>
              <a:rPr lang="en-US" sz="22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Capability </a:t>
            </a:r>
            <a:r>
              <a:rPr lang="en-US" sz="2200" dirty="0">
                <a:latin typeface="Times New Roman" pitchFamily="18" charset="0"/>
                <a:cs typeface="Times New Roman" pitchFamily="18" charset="0"/>
              </a:rPr>
              <a:t>- refers to </a:t>
            </a:r>
            <a:r>
              <a:rPr lang="en-US" sz="2200" b="1"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knowledge</a:t>
            </a:r>
            <a:r>
              <a:rPr lang="en-US" sz="2200" dirty="0">
                <a:latin typeface="Times New Roman" pitchFamily="18" charset="0"/>
                <a:cs typeface="Times New Roman" pitchFamily="18" charset="0"/>
              </a:rPr>
              <a:t>, </a:t>
            </a:r>
            <a:r>
              <a:rPr lang="en-US" sz="2200" b="1"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technology know-how </a:t>
            </a:r>
            <a:r>
              <a:rPr lang="en-US" sz="2200" dirty="0">
                <a:latin typeface="Times New Roman" pitchFamily="18" charset="0"/>
                <a:cs typeface="Times New Roman" pitchFamily="18" charset="0"/>
              </a:rPr>
              <a:t>and </a:t>
            </a:r>
            <a:r>
              <a:rPr lang="en-US" sz="2200" b="1"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skill</a:t>
            </a:r>
            <a:r>
              <a:rPr lang="en-US" sz="2200" dirty="0">
                <a:latin typeface="Times New Roman" pitchFamily="18" charset="0"/>
                <a:cs typeface="Times New Roman" pitchFamily="18" charset="0"/>
              </a:rPr>
              <a:t> as per the demands of the scopes ability.</a:t>
            </a:r>
          </a:p>
          <a:p>
            <a:pPr marL="566737" indent="-457200" algn="just">
              <a:buFont typeface="Wingdings" pitchFamily="2" charset="2"/>
              <a:buChar char="q"/>
              <a:defRPr/>
            </a:pPr>
            <a:endParaRPr lang="en-US" sz="2200" dirty="0">
              <a:latin typeface="Times New Roman" pitchFamily="18" charset="0"/>
              <a:cs typeface="Times New Roman" pitchFamily="18" charset="0"/>
            </a:endParaRPr>
          </a:p>
          <a:p>
            <a:pPr marL="566737" indent="-457200" algn="just">
              <a:buFont typeface="Wingdings 3" panose="05040102010807070707" pitchFamily="18" charset="2"/>
              <a:buNone/>
              <a:defRPr/>
            </a:pPr>
            <a:endParaRPr lang="en-US" sz="2200" dirty="0">
              <a:latin typeface="Times New Roman" pitchFamily="18" charset="0"/>
              <a:cs typeface="Times New Roman" pitchFamily="18" charset="0"/>
            </a:endParaRPr>
          </a:p>
        </p:txBody>
      </p:sp>
      <p:sp>
        <p:nvSpPr>
          <p:cNvPr id="54275" name="Slide Number Placeholder 3"/>
          <p:cNvSpPr>
            <a:spLocks noGrp="1"/>
          </p:cNvSpPr>
          <p:nvPr>
            <p:ph type="sldNum" sz="quarter" idx="12"/>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FDBBB5B6-BA32-46D5-B502-3E457F39CD9C}" type="slidenum">
              <a:rPr lang="en-US" altLang="en-US">
                <a:latin typeface="Lucida Sans Unicode" panose="020B0602030504020204" pitchFamily="34" charset="0"/>
              </a:rPr>
              <a:pPr/>
              <a:t>20</a:t>
            </a:fld>
            <a:endParaRPr lang="en-US" altLang="en-US">
              <a:latin typeface="Lucida Sans Unicode" panose="020B0602030504020204" pitchFamily="34" charset="0"/>
            </a:endParaRPr>
          </a:p>
        </p:txBody>
      </p:sp>
      <p:sp>
        <p:nvSpPr>
          <p:cNvPr id="7" name="Title 1"/>
          <p:cNvSpPr>
            <a:spLocks noGrp="1"/>
          </p:cNvSpPr>
          <p:nvPr>
            <p:ph type="title"/>
          </p:nvPr>
        </p:nvSpPr>
        <p:spPr>
          <a:xfrm>
            <a:off x="107504" y="116632"/>
            <a:ext cx="8928992" cy="569168"/>
          </a:xfrm>
        </p:spPr>
        <p:txBody>
          <a:bodyPr>
            <a:noAutofit/>
          </a:bodyPr>
          <a:lstStyle/>
          <a:p>
            <a:pPr>
              <a:defRPr/>
            </a:pPr>
            <a:r>
              <a:rPr lang="en-CA" sz="2200" dirty="0" smtClean="0">
                <a:solidFill>
                  <a:srgbClr val="C00000"/>
                </a:solidFill>
                <a:effectLst>
                  <a:outerShdw blurRad="38100" dist="38100" dir="2700000" algn="tl">
                    <a:srgbClr val="000000">
                      <a:alpha val="43137"/>
                    </a:srgbClr>
                  </a:outerShdw>
                </a:effectLst>
                <a:latin typeface="Rockwell" pitchFamily="18" charset="0"/>
                <a:cs typeface="Times New Roman" pitchFamily="18" charset="0"/>
              </a:rPr>
              <a:t> </a:t>
            </a:r>
            <a:r>
              <a:rPr lang="en-CA" sz="2200" dirty="0">
                <a:solidFill>
                  <a:srgbClr val="C00000"/>
                </a:solidFill>
                <a:effectLst>
                  <a:outerShdw blurRad="38100" dist="38100" dir="2700000" algn="tl">
                    <a:srgbClr val="000000">
                      <a:alpha val="43137"/>
                    </a:srgbClr>
                  </a:outerShdw>
                </a:effectLst>
                <a:latin typeface="Rockwell" pitchFamily="18" charset="0"/>
                <a:cs typeface="Times New Roman" pitchFamily="18" charset="0"/>
              </a:rPr>
              <a:t>Resource </a:t>
            </a:r>
            <a:r>
              <a:rPr lang="en-CA" sz="2200" dirty="0" smtClean="0">
                <a:solidFill>
                  <a:srgbClr val="C00000"/>
                </a:solidFill>
                <a:effectLst>
                  <a:outerShdw blurRad="38100" dist="38100" dir="2700000" algn="tl">
                    <a:srgbClr val="000000">
                      <a:alpha val="43137"/>
                    </a:srgbClr>
                  </a:outerShdw>
                </a:effectLst>
                <a:latin typeface="Rockwell" pitchFamily="18" charset="0"/>
                <a:cs typeface="Times New Roman" pitchFamily="18" charset="0"/>
              </a:rPr>
              <a:t>for Construction industries </a:t>
            </a:r>
            <a:endParaRPr lang="en-US" sz="2200" u="sng" dirty="0">
              <a:solidFill>
                <a:schemeClr val="accent3">
                  <a:lumMod val="75000"/>
                </a:schemeClr>
              </a:solidFill>
              <a:latin typeface="Rockwell Extra Bold" pitchFamily="18" charset="0"/>
            </a:endParaRPr>
          </a:p>
        </p:txBody>
      </p:sp>
    </p:spTree>
    <p:extLst>
      <p:ext uri="{BB962C8B-B14F-4D97-AF65-F5344CB8AC3E}">
        <p14:creationId xmlns:p14="http://schemas.microsoft.com/office/powerpoint/2010/main" xmlns="" val="1335035179"/>
      </p:ext>
    </p:extLst>
  </p:cSld>
  <p:clrMapOvr>
    <a:masterClrMapping/>
  </p:clrMapOvr>
  <p:transition>
    <p:wheel spokes="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2"/>
          <p:cNvSpPr>
            <a:spLocks noGrp="1"/>
          </p:cNvSpPr>
          <p:nvPr>
            <p:ph idx="1"/>
          </p:nvPr>
        </p:nvSpPr>
        <p:spPr>
          <a:xfrm>
            <a:off x="179388" y="908050"/>
            <a:ext cx="8856662" cy="5545138"/>
          </a:xfrm>
        </p:spPr>
        <p:txBody>
          <a:bodyPr/>
          <a:lstStyle/>
          <a:p>
            <a:pPr marL="566737" indent="-457200" algn="just">
              <a:buFont typeface="+mj-lt"/>
              <a:buAutoNum type="alphaUcPeriod"/>
              <a:defRPr/>
            </a:pPr>
            <a:r>
              <a:rPr lang="en-CA" sz="22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Human resource (Labour or Workmen)</a:t>
            </a:r>
          </a:p>
          <a:p>
            <a:pPr marL="566737" indent="-457200" algn="just">
              <a:buFont typeface="Wingdings" pitchFamily="2" charset="2"/>
              <a:buChar char="q"/>
              <a:defRPr/>
            </a:pPr>
            <a:r>
              <a:rPr lang="en-US" sz="2200" dirty="0">
                <a:latin typeface="Times New Roman" pitchFamily="18" charset="0"/>
                <a:cs typeface="Times New Roman" pitchFamily="18" charset="0"/>
              </a:rPr>
              <a:t>Construction Managers need to be capable of:</a:t>
            </a:r>
          </a:p>
          <a:p>
            <a:pPr marL="1228725" lvl="2" indent="-533400" algn="just">
              <a:lnSpc>
                <a:spcPct val="80000"/>
              </a:lnSpc>
              <a:buFont typeface="Wingdings" pitchFamily="2" charset="2"/>
              <a:buChar char="§"/>
              <a:defRPr/>
            </a:pPr>
            <a:r>
              <a:rPr lang="en-US" sz="2200" b="1"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Communication</a:t>
            </a:r>
            <a:r>
              <a:rPr lang="en-US" sz="2200" dirty="0">
                <a:latin typeface="Times New Roman" pitchFamily="18" charset="0"/>
                <a:cs typeface="Times New Roman" pitchFamily="18" charset="0"/>
              </a:rPr>
              <a:t>- Inter-personal, group interaction-skills</a:t>
            </a:r>
          </a:p>
          <a:p>
            <a:pPr marL="1228725" lvl="2" indent="-533400" algn="just">
              <a:lnSpc>
                <a:spcPct val="80000"/>
              </a:lnSpc>
              <a:buFont typeface="Wingdings" pitchFamily="2" charset="2"/>
              <a:buChar char="§"/>
              <a:defRPr/>
            </a:pPr>
            <a:r>
              <a:rPr lang="en-US" sz="2200" b="1"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Problem solving </a:t>
            </a:r>
            <a:r>
              <a:rPr lang="en-US" sz="2200" dirty="0">
                <a:latin typeface="Times New Roman" pitchFamily="18" charset="0"/>
                <a:cs typeface="Times New Roman" pitchFamily="18" charset="0"/>
              </a:rPr>
              <a:t>/ Conflict resolution / Negotiation Skills</a:t>
            </a:r>
          </a:p>
          <a:p>
            <a:pPr marL="1228725" lvl="2" indent="-533400" algn="just">
              <a:lnSpc>
                <a:spcPct val="80000"/>
              </a:lnSpc>
              <a:buFont typeface="Wingdings" pitchFamily="2" charset="2"/>
              <a:buChar char="§"/>
              <a:defRPr/>
            </a:pPr>
            <a:r>
              <a:rPr lang="en-US" sz="2200" b="1"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Facilitating</a:t>
            </a:r>
            <a:r>
              <a:rPr lang="en-US" sz="2200" dirty="0">
                <a:latin typeface="Times New Roman" pitchFamily="18" charset="0"/>
                <a:cs typeface="Times New Roman" pitchFamily="18" charset="0"/>
              </a:rPr>
              <a:t> / Decision- making Skills</a:t>
            </a:r>
          </a:p>
          <a:p>
            <a:pPr marL="1228725" lvl="2" indent="-533400" algn="just">
              <a:lnSpc>
                <a:spcPct val="80000"/>
              </a:lnSpc>
              <a:buFont typeface="Wingdings" pitchFamily="2" charset="2"/>
              <a:buChar char="§"/>
              <a:defRPr/>
            </a:pPr>
            <a:r>
              <a:rPr lang="en-US" sz="2200" b="1"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Writing skills</a:t>
            </a:r>
            <a:r>
              <a:rPr lang="en-US" sz="2200" dirty="0">
                <a:latin typeface="Times New Roman" pitchFamily="18" charset="0"/>
                <a:cs typeface="Times New Roman" pitchFamily="18" charset="0"/>
              </a:rPr>
              <a:t> for Proposals / Reports / </a:t>
            </a:r>
            <a:r>
              <a:rPr lang="en-US" sz="2200" dirty="0" err="1">
                <a:latin typeface="Times New Roman" pitchFamily="18" charset="0"/>
                <a:cs typeface="Times New Roman" pitchFamily="18" charset="0"/>
              </a:rPr>
              <a:t>ToRs</a:t>
            </a:r>
            <a:r>
              <a:rPr lang="en-US" sz="2200" dirty="0">
                <a:latin typeface="Times New Roman" pitchFamily="18" charset="0"/>
                <a:cs typeface="Times New Roman" pitchFamily="18" charset="0"/>
              </a:rPr>
              <a:t> / </a:t>
            </a:r>
            <a:r>
              <a:rPr lang="en-US" sz="2200" dirty="0" err="1">
                <a:latin typeface="Times New Roman" pitchFamily="18" charset="0"/>
                <a:cs typeface="Times New Roman" pitchFamily="18" charset="0"/>
              </a:rPr>
              <a:t>MoUs</a:t>
            </a:r>
            <a:r>
              <a:rPr lang="en-US" sz="2200" dirty="0">
                <a:latin typeface="Times New Roman" pitchFamily="18" charset="0"/>
                <a:cs typeface="Times New Roman" pitchFamily="18" charset="0"/>
              </a:rPr>
              <a:t>; and</a:t>
            </a:r>
          </a:p>
          <a:p>
            <a:pPr marL="1228725" lvl="2" indent="-533400" algn="just">
              <a:lnSpc>
                <a:spcPct val="80000"/>
              </a:lnSpc>
              <a:buFont typeface="Wingdings" pitchFamily="2" charset="2"/>
              <a:buChar char="§"/>
              <a:defRPr/>
            </a:pPr>
            <a:r>
              <a:rPr lang="en-US" sz="2200" b="1"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Hard Skills</a:t>
            </a:r>
            <a:r>
              <a:rPr lang="en-US" sz="2200" dirty="0">
                <a:latin typeface="Times New Roman" pitchFamily="18" charset="0"/>
                <a:cs typeface="Times New Roman" pitchFamily="18" charset="0"/>
              </a:rPr>
              <a:t>- Planning, Implementing, Leading and Monitoring tools.</a:t>
            </a:r>
          </a:p>
          <a:p>
            <a:pPr marL="566737" indent="-457200" algn="just">
              <a:buFont typeface="+mj-lt"/>
              <a:buAutoNum type="alphaUcPeriod" startAt="2"/>
              <a:defRPr/>
            </a:pPr>
            <a:r>
              <a:rPr lang="en-CA" sz="22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Financial Resources (Fund)</a:t>
            </a:r>
          </a:p>
          <a:p>
            <a:pPr marL="566737" indent="-457200" algn="just">
              <a:buFont typeface="Wingdings" pitchFamily="2" charset="2"/>
              <a:buChar char="q"/>
              <a:defRPr/>
            </a:pPr>
            <a:r>
              <a:rPr lang="en-US" sz="2200" dirty="0">
                <a:latin typeface="Times New Roman" pitchFamily="18" charset="0"/>
                <a:cs typeface="Times New Roman" pitchFamily="18" charset="0"/>
              </a:rPr>
              <a:t>Usually funds are available from among Governmental institution, Private institutions and Donors in the form of loan or assistance. </a:t>
            </a:r>
          </a:p>
          <a:p>
            <a:pPr marL="566737" indent="-457200" algn="just">
              <a:buFont typeface="+mj-lt"/>
              <a:buAutoNum type="alphaUcPeriod" startAt="3"/>
              <a:defRPr/>
            </a:pPr>
            <a:r>
              <a:rPr lang="en-CA" sz="22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Information Resources</a:t>
            </a:r>
          </a:p>
          <a:p>
            <a:pPr marL="566737" indent="-457200" algn="just">
              <a:buFont typeface="Wingdings" pitchFamily="2" charset="2"/>
              <a:buChar char="q"/>
              <a:defRPr/>
            </a:pPr>
            <a:r>
              <a:rPr lang="en-US" sz="2200" dirty="0">
                <a:latin typeface="Times New Roman" pitchFamily="18" charset="0"/>
                <a:cs typeface="Times New Roman" pitchFamily="18" charset="0"/>
              </a:rPr>
              <a:t>Information can be understood in two terms: </a:t>
            </a:r>
            <a:r>
              <a:rPr lang="en-US" sz="22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data</a:t>
            </a:r>
            <a:r>
              <a:rPr lang="en-US" sz="2200" dirty="0">
                <a:latin typeface="Times New Roman" pitchFamily="18" charset="0"/>
                <a:cs typeface="Times New Roman" pitchFamily="18" charset="0"/>
              </a:rPr>
              <a:t> whether processed or not; and its </a:t>
            </a:r>
            <a:r>
              <a:rPr lang="en-US" sz="22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technology</a:t>
            </a:r>
            <a:r>
              <a:rPr lang="en-US" sz="2200" dirty="0">
                <a:latin typeface="Times New Roman" pitchFamily="18" charset="0"/>
                <a:cs typeface="Times New Roman" pitchFamily="18" charset="0"/>
              </a:rPr>
              <a:t>. </a:t>
            </a:r>
          </a:p>
          <a:p>
            <a:pPr marL="566737" indent="-457200" algn="just">
              <a:buFont typeface="Wingdings 3" panose="05040102010807070707" pitchFamily="18" charset="2"/>
              <a:buNone/>
              <a:defRPr/>
            </a:pPr>
            <a:endParaRPr lang="en-US" sz="2200" dirty="0">
              <a:latin typeface="Times New Roman" pitchFamily="18" charset="0"/>
              <a:cs typeface="Times New Roman" pitchFamily="18" charset="0"/>
            </a:endParaRPr>
          </a:p>
          <a:p>
            <a:pPr marL="566737" indent="-457200" algn="just">
              <a:buFont typeface="Wingdings" pitchFamily="2" charset="2"/>
              <a:buChar char="q"/>
              <a:defRPr/>
            </a:pPr>
            <a:endParaRPr lang="en-US" sz="2200" dirty="0">
              <a:latin typeface="Times New Roman" pitchFamily="18" charset="0"/>
              <a:cs typeface="Times New Roman" pitchFamily="18" charset="0"/>
            </a:endParaRPr>
          </a:p>
          <a:p>
            <a:pPr marL="566737" indent="-457200" algn="just">
              <a:buFont typeface="Wingdings 3" panose="05040102010807070707" pitchFamily="18" charset="2"/>
              <a:buNone/>
              <a:defRPr/>
            </a:pPr>
            <a:endParaRPr lang="en-US" sz="2200" dirty="0">
              <a:latin typeface="Times New Roman" pitchFamily="18" charset="0"/>
              <a:cs typeface="Times New Roman" pitchFamily="18" charset="0"/>
            </a:endParaRPr>
          </a:p>
        </p:txBody>
      </p:sp>
      <p:sp>
        <p:nvSpPr>
          <p:cNvPr id="55299" name="Slide Number Placeholder 3"/>
          <p:cNvSpPr>
            <a:spLocks noGrp="1"/>
          </p:cNvSpPr>
          <p:nvPr>
            <p:ph type="sldNum" sz="quarter" idx="12"/>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BADA2CF5-5EF1-4D91-BB66-9A7DD74E9A24}" type="slidenum">
              <a:rPr lang="en-US" altLang="en-US">
                <a:latin typeface="Lucida Sans Unicode" panose="020B0602030504020204" pitchFamily="34" charset="0"/>
              </a:rPr>
              <a:pPr/>
              <a:t>21</a:t>
            </a:fld>
            <a:endParaRPr lang="en-US" altLang="en-US">
              <a:latin typeface="Lucida Sans Unicode" panose="020B0602030504020204" pitchFamily="34" charset="0"/>
            </a:endParaRPr>
          </a:p>
        </p:txBody>
      </p:sp>
      <p:sp>
        <p:nvSpPr>
          <p:cNvPr id="7" name="Title 1"/>
          <p:cNvSpPr>
            <a:spLocks noGrp="1"/>
          </p:cNvSpPr>
          <p:nvPr>
            <p:ph type="title"/>
          </p:nvPr>
        </p:nvSpPr>
        <p:spPr>
          <a:xfrm>
            <a:off x="107504" y="116632"/>
            <a:ext cx="8928992" cy="645368"/>
          </a:xfrm>
        </p:spPr>
        <p:txBody>
          <a:bodyPr>
            <a:noAutofit/>
          </a:bodyPr>
          <a:lstStyle/>
          <a:p>
            <a:pPr>
              <a:defRPr/>
            </a:pPr>
            <a:r>
              <a:rPr lang="en-CA" sz="2200" dirty="0">
                <a:solidFill>
                  <a:srgbClr val="C00000"/>
                </a:solidFill>
                <a:effectLst>
                  <a:outerShdw blurRad="38100" dist="38100" dir="2700000" algn="tl">
                    <a:srgbClr val="000000">
                      <a:alpha val="43137"/>
                    </a:srgbClr>
                  </a:outerShdw>
                </a:effectLst>
                <a:latin typeface="Rockwell" pitchFamily="18" charset="0"/>
                <a:cs typeface="Times New Roman" pitchFamily="18" charset="0"/>
              </a:rPr>
              <a:t> Resource for Construction industries </a:t>
            </a:r>
            <a:endParaRPr lang="en-US" sz="2200" u="sng" dirty="0">
              <a:solidFill>
                <a:schemeClr val="accent3">
                  <a:lumMod val="75000"/>
                </a:schemeClr>
              </a:solidFill>
              <a:latin typeface="Rockwell Extra Bold" pitchFamily="18" charset="0"/>
            </a:endParaRPr>
          </a:p>
        </p:txBody>
      </p:sp>
    </p:spTree>
    <p:extLst>
      <p:ext uri="{BB962C8B-B14F-4D97-AF65-F5344CB8AC3E}">
        <p14:creationId xmlns:p14="http://schemas.microsoft.com/office/powerpoint/2010/main" xmlns="" val="375826776"/>
      </p:ext>
    </p:extLst>
  </p:cSld>
  <p:clrMapOvr>
    <a:masterClrMapping/>
  </p:clrMapOvr>
  <p:transition>
    <p:wheel spokes="2"/>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2"/>
          <p:cNvSpPr>
            <a:spLocks noGrp="1"/>
          </p:cNvSpPr>
          <p:nvPr>
            <p:ph idx="1"/>
          </p:nvPr>
        </p:nvSpPr>
        <p:spPr>
          <a:xfrm>
            <a:off x="107950" y="1023938"/>
            <a:ext cx="8821738" cy="5068887"/>
          </a:xfrm>
        </p:spPr>
        <p:txBody>
          <a:bodyPr/>
          <a:lstStyle/>
          <a:p>
            <a:pPr marL="566737" indent="-457200" algn="just">
              <a:buFont typeface="+mj-lt"/>
              <a:buAutoNum type="alphaUcPeriod" startAt="4"/>
              <a:defRPr/>
            </a:pPr>
            <a:r>
              <a:rPr lang="en-CA" sz="24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Physical Resources</a:t>
            </a:r>
          </a:p>
          <a:p>
            <a:pPr marL="623887" indent="-514350" algn="just">
              <a:buClr>
                <a:srgbClr val="C00000"/>
              </a:buClr>
              <a:buSzPct val="75000"/>
              <a:buFont typeface="+mj-lt"/>
              <a:buAutoNum type="romanLcPeriod"/>
              <a:defRPr/>
            </a:pPr>
            <a:r>
              <a:rPr lang="en-US" sz="24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Materials</a:t>
            </a:r>
          </a:p>
          <a:p>
            <a:pPr marL="566737" indent="-457200" algn="just">
              <a:buFont typeface="Wingdings" pitchFamily="2" charset="2"/>
              <a:buChar char="q"/>
              <a:defRPr/>
            </a:pPr>
            <a:r>
              <a:rPr lang="en-US" sz="2400" dirty="0">
                <a:latin typeface="Times New Roman" pitchFamily="18" charset="0"/>
                <a:cs typeface="Times New Roman" pitchFamily="18" charset="0"/>
              </a:rPr>
              <a:t>Material covers </a:t>
            </a:r>
            <a:r>
              <a:rPr lang="en-US" sz="2400" b="1" dirty="0">
                <a:solidFill>
                  <a:srgbClr val="C00000"/>
                </a:solidFill>
                <a:latin typeface="Times New Roman" pitchFamily="18" charset="0"/>
                <a:cs typeface="Times New Roman" pitchFamily="18" charset="0"/>
              </a:rPr>
              <a:t>55-70% </a:t>
            </a:r>
            <a:r>
              <a:rPr lang="en-US" sz="2400" dirty="0">
                <a:latin typeface="Times New Roman" pitchFamily="18" charset="0"/>
                <a:cs typeface="Times New Roman" pitchFamily="18" charset="0"/>
              </a:rPr>
              <a:t>of the total construction cost.</a:t>
            </a:r>
          </a:p>
          <a:p>
            <a:pPr marL="623887" indent="-514350" algn="just">
              <a:buClr>
                <a:srgbClr val="C00000"/>
              </a:buClr>
              <a:buSzPct val="75000"/>
              <a:buFont typeface="+mj-lt"/>
              <a:buAutoNum type="romanLcPeriod" startAt="2"/>
              <a:defRPr/>
            </a:pPr>
            <a:r>
              <a:rPr lang="en-CA" sz="24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Equipments</a:t>
            </a:r>
          </a:p>
          <a:p>
            <a:pPr marL="566737" indent="-457200" algn="just">
              <a:buFont typeface="Wingdings" pitchFamily="2" charset="2"/>
              <a:buChar char="q"/>
              <a:defRPr/>
            </a:pPr>
            <a:r>
              <a:rPr lang="en-US" sz="2400" dirty="0">
                <a:latin typeface="Times New Roman" pitchFamily="18" charset="0"/>
                <a:cs typeface="Times New Roman" pitchFamily="18" charset="0"/>
              </a:rPr>
              <a:t>Though their initial cost is high using equipments are far more better than using labor.</a:t>
            </a:r>
          </a:p>
          <a:p>
            <a:pPr marL="623887" indent="-514350" algn="just">
              <a:buClr>
                <a:srgbClr val="C00000"/>
              </a:buClr>
              <a:buSzPct val="75000"/>
              <a:buFont typeface="+mj-lt"/>
              <a:buAutoNum type="romanLcPeriod" startAt="3"/>
              <a:defRPr/>
            </a:pPr>
            <a:r>
              <a:rPr lang="en-CA" sz="24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Other assets</a:t>
            </a:r>
          </a:p>
          <a:p>
            <a:pPr marL="566737" indent="-457200" algn="just">
              <a:buFont typeface="Wingdings" pitchFamily="2" charset="2"/>
              <a:buChar char="q"/>
              <a:defRPr/>
            </a:pPr>
            <a:r>
              <a:rPr lang="en-US" sz="2400" dirty="0">
                <a:latin typeface="Times New Roman" pitchFamily="18" charset="0"/>
                <a:cs typeface="Times New Roman" pitchFamily="18" charset="0"/>
              </a:rPr>
              <a:t>Physical Infrastructures and Owned Land are assets which can be collaterals for capital base enhancement and credit facilities and are useful to develop the scarce financial resources and getting into business access. </a:t>
            </a:r>
          </a:p>
          <a:p>
            <a:pPr marL="566737" indent="-457200" algn="just">
              <a:buFont typeface="Wingdings 3" panose="05040102010807070707" pitchFamily="18" charset="2"/>
              <a:buNone/>
              <a:defRPr/>
            </a:pPr>
            <a:endParaRPr lang="en-US" sz="2400" dirty="0">
              <a:latin typeface="Times New Roman" pitchFamily="18" charset="0"/>
              <a:cs typeface="Times New Roman" pitchFamily="18" charset="0"/>
            </a:endParaRPr>
          </a:p>
          <a:p>
            <a:pPr marL="566737" indent="-457200" algn="just">
              <a:buFont typeface="Wingdings" pitchFamily="2" charset="2"/>
              <a:buChar char="q"/>
              <a:defRPr/>
            </a:pPr>
            <a:endParaRPr lang="en-US" sz="2400" dirty="0">
              <a:latin typeface="Times New Roman" pitchFamily="18" charset="0"/>
              <a:cs typeface="Times New Roman" pitchFamily="18" charset="0"/>
            </a:endParaRPr>
          </a:p>
          <a:p>
            <a:pPr marL="566737" indent="-457200" algn="just">
              <a:buFont typeface="Wingdings 3" panose="05040102010807070707" pitchFamily="18" charset="2"/>
              <a:buNone/>
              <a:defRPr/>
            </a:pPr>
            <a:endParaRPr lang="en-US" sz="2400" dirty="0">
              <a:latin typeface="Times New Roman" pitchFamily="18" charset="0"/>
              <a:cs typeface="Times New Roman" pitchFamily="18" charset="0"/>
            </a:endParaRPr>
          </a:p>
        </p:txBody>
      </p:sp>
      <p:sp>
        <p:nvSpPr>
          <p:cNvPr id="56323" name="Slide Number Placeholder 3"/>
          <p:cNvSpPr>
            <a:spLocks noGrp="1"/>
          </p:cNvSpPr>
          <p:nvPr>
            <p:ph type="sldNum" sz="quarter" idx="12"/>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CCFB0E1E-8E3A-40F0-AC75-62F02FEFE85F}" type="slidenum">
              <a:rPr lang="en-US" altLang="en-US">
                <a:latin typeface="Lucida Sans Unicode" panose="020B0602030504020204" pitchFamily="34" charset="0"/>
              </a:rPr>
              <a:pPr/>
              <a:t>22</a:t>
            </a:fld>
            <a:endParaRPr lang="en-US" altLang="en-US">
              <a:latin typeface="Lucida Sans Unicode" panose="020B0602030504020204" pitchFamily="34" charset="0"/>
            </a:endParaRPr>
          </a:p>
        </p:txBody>
      </p:sp>
      <p:sp>
        <p:nvSpPr>
          <p:cNvPr id="7" name="Title 1"/>
          <p:cNvSpPr>
            <a:spLocks noGrp="1"/>
          </p:cNvSpPr>
          <p:nvPr>
            <p:ph type="title"/>
          </p:nvPr>
        </p:nvSpPr>
        <p:spPr>
          <a:xfrm>
            <a:off x="0" y="116632"/>
            <a:ext cx="9036496" cy="643781"/>
          </a:xfrm>
        </p:spPr>
        <p:txBody>
          <a:bodyPr>
            <a:normAutofit/>
          </a:bodyPr>
          <a:lstStyle/>
          <a:p>
            <a:pPr>
              <a:defRPr/>
            </a:pPr>
            <a:r>
              <a:rPr lang="en-CA" sz="2800" dirty="0">
                <a:solidFill>
                  <a:srgbClr val="C00000"/>
                </a:solidFill>
                <a:effectLst>
                  <a:outerShdw blurRad="38100" dist="38100" dir="2700000" algn="tl">
                    <a:srgbClr val="000000">
                      <a:alpha val="43137"/>
                    </a:srgbClr>
                  </a:outerShdw>
                </a:effectLst>
                <a:latin typeface="Rockwell" pitchFamily="18" charset="0"/>
                <a:cs typeface="Times New Roman" pitchFamily="18" charset="0"/>
              </a:rPr>
              <a:t> Resource for Construction industries </a:t>
            </a:r>
            <a:endParaRPr lang="en-US" sz="2000" u="sng" dirty="0">
              <a:solidFill>
                <a:schemeClr val="accent3">
                  <a:lumMod val="75000"/>
                </a:schemeClr>
              </a:solidFill>
              <a:latin typeface="Rockwell Extra Bold" pitchFamily="18" charset="0"/>
            </a:endParaRPr>
          </a:p>
        </p:txBody>
      </p:sp>
    </p:spTree>
    <p:extLst>
      <p:ext uri="{BB962C8B-B14F-4D97-AF65-F5344CB8AC3E}">
        <p14:creationId xmlns:p14="http://schemas.microsoft.com/office/powerpoint/2010/main" xmlns="" val="3533363381"/>
      </p:ext>
    </p:extLst>
  </p:cSld>
  <p:clrMapOvr>
    <a:masterClrMapping/>
  </p:clrMapOvr>
  <p:transition>
    <p:wheel spokes="3"/>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2"/>
          <p:cNvSpPr>
            <a:spLocks noGrp="1"/>
          </p:cNvSpPr>
          <p:nvPr>
            <p:ph idx="1"/>
          </p:nvPr>
        </p:nvSpPr>
        <p:spPr>
          <a:xfrm>
            <a:off x="107950" y="1023938"/>
            <a:ext cx="8928100" cy="4926012"/>
          </a:xfrm>
          <a:solidFill>
            <a:schemeClr val="accent2">
              <a:lumMod val="20000"/>
              <a:lumOff val="80000"/>
            </a:schemeClr>
          </a:solidFill>
        </p:spPr>
        <p:txBody>
          <a:bodyPr/>
          <a:lstStyle/>
          <a:p>
            <a:pPr marL="566737" indent="-457200" algn="just">
              <a:buClr>
                <a:srgbClr val="C00000"/>
              </a:buClr>
              <a:buSzPct val="75000"/>
              <a:buFont typeface="+mj-lt"/>
              <a:buAutoNum type="alphaUcPeriod" startAt="5"/>
              <a:defRPr/>
            </a:pPr>
            <a:r>
              <a:rPr lang="en-CA" sz="28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Service and Management</a:t>
            </a:r>
          </a:p>
          <a:p>
            <a:pPr marL="623887" indent="-514350" algn="just">
              <a:buClr>
                <a:srgbClr val="C00000"/>
              </a:buClr>
              <a:buSzPct val="75000"/>
              <a:buFont typeface="+mj-lt"/>
              <a:buAutoNum type="romanLcPeriod"/>
              <a:defRPr/>
            </a:pPr>
            <a:r>
              <a:rPr lang="en-US" sz="28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Service</a:t>
            </a:r>
          </a:p>
          <a:p>
            <a:pPr marL="566737" indent="-457200" algn="just">
              <a:buFont typeface="Wingdings" pitchFamily="2" charset="2"/>
              <a:buChar char="q"/>
              <a:defRPr/>
            </a:pPr>
            <a:r>
              <a:rPr lang="en-US" sz="2800" dirty="0">
                <a:latin typeface="Times New Roman" pitchFamily="18" charset="0"/>
                <a:cs typeface="Times New Roman" pitchFamily="18" charset="0"/>
              </a:rPr>
              <a:t>Services such as acquisition of land, provisions of water supply, electric power, communication systems, etc., are very much necessary in the construction industry.</a:t>
            </a:r>
          </a:p>
          <a:p>
            <a:pPr marL="623887" indent="-514350" algn="just">
              <a:buClr>
                <a:srgbClr val="C00000"/>
              </a:buClr>
              <a:buSzPct val="75000"/>
              <a:buFont typeface="+mj-lt"/>
              <a:buAutoNum type="romanLcPeriod" startAt="2"/>
              <a:defRPr/>
            </a:pPr>
            <a:r>
              <a:rPr lang="en-CA" sz="28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Management</a:t>
            </a:r>
          </a:p>
          <a:p>
            <a:pPr marL="566737" indent="-457200" algn="just">
              <a:buFont typeface="Wingdings" pitchFamily="2" charset="2"/>
              <a:buChar char="q"/>
              <a:defRPr/>
            </a:pPr>
            <a:r>
              <a:rPr lang="en-US" sz="2800" dirty="0">
                <a:latin typeface="Times New Roman" pitchFamily="18" charset="0"/>
                <a:cs typeface="Times New Roman" pitchFamily="18" charset="0"/>
              </a:rPr>
              <a:t>Management has come to employ a disciplined approach to the use of available resources. </a:t>
            </a:r>
          </a:p>
          <a:p>
            <a:pPr marL="566737" indent="-457200" algn="just">
              <a:buFont typeface="Wingdings 3" panose="05040102010807070707" pitchFamily="18" charset="2"/>
              <a:buNone/>
              <a:defRPr/>
            </a:pPr>
            <a:endParaRPr lang="en-US" sz="2800" dirty="0">
              <a:latin typeface="Times New Roman" pitchFamily="18" charset="0"/>
              <a:cs typeface="Times New Roman" pitchFamily="18" charset="0"/>
            </a:endParaRPr>
          </a:p>
          <a:p>
            <a:pPr marL="566737" indent="-457200" algn="just">
              <a:buFont typeface="Wingdings" pitchFamily="2" charset="2"/>
              <a:buChar char="q"/>
              <a:defRPr/>
            </a:pPr>
            <a:endParaRPr lang="en-US" sz="2800" dirty="0">
              <a:latin typeface="Times New Roman" pitchFamily="18" charset="0"/>
              <a:cs typeface="Times New Roman" pitchFamily="18" charset="0"/>
            </a:endParaRPr>
          </a:p>
          <a:p>
            <a:pPr marL="566737" indent="-457200" algn="just">
              <a:buFont typeface="Wingdings" pitchFamily="2" charset="2"/>
              <a:buChar char="q"/>
              <a:defRPr/>
            </a:pPr>
            <a:endParaRPr lang="en-US" sz="2800" dirty="0">
              <a:latin typeface="Times New Roman" pitchFamily="18" charset="0"/>
              <a:cs typeface="Times New Roman" pitchFamily="18" charset="0"/>
            </a:endParaRPr>
          </a:p>
          <a:p>
            <a:pPr marL="566737" indent="-457200" algn="just">
              <a:buFont typeface="Wingdings" pitchFamily="2" charset="2"/>
              <a:buChar char="q"/>
              <a:defRPr/>
            </a:pPr>
            <a:endParaRPr lang="en-US" sz="2800" dirty="0">
              <a:latin typeface="Times New Roman" pitchFamily="18" charset="0"/>
              <a:cs typeface="Times New Roman" pitchFamily="18" charset="0"/>
            </a:endParaRPr>
          </a:p>
          <a:p>
            <a:pPr marL="566737" indent="-457200" algn="just">
              <a:buFont typeface="Wingdings" pitchFamily="2" charset="2"/>
              <a:buChar char="q"/>
              <a:defRPr/>
            </a:pPr>
            <a:endParaRPr lang="en-US" sz="2800" dirty="0">
              <a:latin typeface="Times New Roman" pitchFamily="18" charset="0"/>
              <a:cs typeface="Times New Roman" pitchFamily="18" charset="0"/>
            </a:endParaRPr>
          </a:p>
          <a:p>
            <a:pPr marL="109537" indent="0" algn="just">
              <a:buFont typeface="Wingdings 3" panose="05040102010807070707" pitchFamily="18" charset="2"/>
              <a:buNone/>
              <a:defRPr/>
            </a:pPr>
            <a:endParaRPr lang="en-US" sz="2800" dirty="0">
              <a:latin typeface="Times New Roman" pitchFamily="18" charset="0"/>
              <a:cs typeface="Times New Roman" pitchFamily="18" charset="0"/>
            </a:endParaRPr>
          </a:p>
          <a:p>
            <a:pPr marL="566737" indent="-457200" algn="just">
              <a:buFont typeface="Wingdings 3" panose="05040102010807070707" pitchFamily="18" charset="2"/>
              <a:buNone/>
              <a:defRPr/>
            </a:pPr>
            <a:endParaRPr lang="en-US" sz="2800" dirty="0">
              <a:latin typeface="Times New Roman" pitchFamily="18" charset="0"/>
              <a:cs typeface="Times New Roman" pitchFamily="18" charset="0"/>
            </a:endParaRPr>
          </a:p>
        </p:txBody>
      </p:sp>
      <p:sp>
        <p:nvSpPr>
          <p:cNvPr id="57347" name="Slide Number Placeholder 3"/>
          <p:cNvSpPr>
            <a:spLocks noGrp="1"/>
          </p:cNvSpPr>
          <p:nvPr>
            <p:ph type="sldNum" sz="quarter" idx="12"/>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CFAA7E0E-7743-4A9B-A3E0-75B5DF88EB84}" type="slidenum">
              <a:rPr lang="en-US" altLang="en-US">
                <a:latin typeface="Lucida Sans Unicode" panose="020B0602030504020204" pitchFamily="34" charset="0"/>
              </a:rPr>
              <a:pPr/>
              <a:t>23</a:t>
            </a:fld>
            <a:endParaRPr lang="en-US" altLang="en-US">
              <a:latin typeface="Lucida Sans Unicode" panose="020B0602030504020204" pitchFamily="34" charset="0"/>
            </a:endParaRPr>
          </a:p>
        </p:txBody>
      </p:sp>
      <p:sp>
        <p:nvSpPr>
          <p:cNvPr id="7" name="Title 1"/>
          <p:cNvSpPr>
            <a:spLocks noGrp="1"/>
          </p:cNvSpPr>
          <p:nvPr>
            <p:ph type="title"/>
          </p:nvPr>
        </p:nvSpPr>
        <p:spPr>
          <a:xfrm>
            <a:off x="457200" y="254118"/>
            <a:ext cx="8229600" cy="726610"/>
          </a:xfrm>
        </p:spPr>
        <p:txBody>
          <a:bodyPr>
            <a:normAutofit/>
          </a:bodyPr>
          <a:lstStyle/>
          <a:p>
            <a:pPr>
              <a:defRPr/>
            </a:pPr>
            <a:r>
              <a:rPr lang="en-CA" sz="2800" dirty="0">
                <a:solidFill>
                  <a:srgbClr val="C00000"/>
                </a:solidFill>
                <a:effectLst>
                  <a:outerShdw blurRad="38100" dist="38100" dir="2700000" algn="tl">
                    <a:srgbClr val="000000">
                      <a:alpha val="43137"/>
                    </a:srgbClr>
                  </a:outerShdw>
                </a:effectLst>
                <a:latin typeface="Rockwell" pitchFamily="18" charset="0"/>
                <a:cs typeface="Times New Roman" pitchFamily="18" charset="0"/>
              </a:rPr>
              <a:t> Resource for Construction industries </a:t>
            </a:r>
            <a:endParaRPr lang="en-US" sz="2000" u="sng" dirty="0">
              <a:solidFill>
                <a:schemeClr val="accent3">
                  <a:lumMod val="75000"/>
                </a:schemeClr>
              </a:solidFill>
              <a:latin typeface="Rockwell Extra Bold" pitchFamily="18" charset="0"/>
            </a:endParaRPr>
          </a:p>
        </p:txBody>
      </p:sp>
    </p:spTree>
    <p:extLst>
      <p:ext uri="{BB962C8B-B14F-4D97-AF65-F5344CB8AC3E}">
        <p14:creationId xmlns:p14="http://schemas.microsoft.com/office/powerpoint/2010/main" xmlns="" val="3672525391"/>
      </p:ext>
    </p:extLst>
  </p:cSld>
  <p:clrMapOvr>
    <a:masterClrMapping/>
  </p:clrMapOvr>
  <p:transition>
    <p:wheel/>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idx="1"/>
          </p:nvPr>
        </p:nvSpPr>
        <p:spPr>
          <a:xfrm>
            <a:off x="914400" y="1447800"/>
            <a:ext cx="7772400" cy="4953000"/>
          </a:xfrm>
        </p:spPr>
        <p:style>
          <a:lnRef idx="1">
            <a:schemeClr val="accent4"/>
          </a:lnRef>
          <a:fillRef idx="2">
            <a:schemeClr val="accent4"/>
          </a:fillRef>
          <a:effectRef idx="1">
            <a:schemeClr val="accent4"/>
          </a:effectRef>
          <a:fontRef idx="minor">
            <a:schemeClr val="dk1"/>
          </a:fontRef>
        </p:style>
        <p:txBody>
          <a:bodyPr/>
          <a:lstStyle/>
          <a:p>
            <a:pPr>
              <a:lnSpc>
                <a:spcPct val="110000"/>
              </a:lnSpc>
              <a:buFont typeface="Wingdings" pitchFamily="2" charset="2"/>
              <a:buChar char="Ø"/>
            </a:pPr>
            <a:endParaRPr lang="en-US" sz="2800" dirty="0" smtClean="0">
              <a:latin typeface="Calibri" pitchFamily="34" charset="0"/>
              <a:cs typeface="Calibri" pitchFamily="34" charset="0"/>
            </a:endParaRPr>
          </a:p>
          <a:p>
            <a:pPr>
              <a:lnSpc>
                <a:spcPct val="110000"/>
              </a:lnSpc>
              <a:buNone/>
            </a:pPr>
            <a:endParaRPr lang="en-US" sz="2800" dirty="0">
              <a:latin typeface="Calibri" pitchFamily="34" charset="0"/>
              <a:cs typeface="Calibri" pitchFamily="34" charset="0"/>
            </a:endParaRPr>
          </a:p>
        </p:txBody>
      </p:sp>
      <p:sp>
        <p:nvSpPr>
          <p:cNvPr id="7" name="Rectangle 3"/>
          <p:cNvSpPr txBox="1">
            <a:spLocks noChangeArrowheads="1"/>
          </p:cNvSpPr>
          <p:nvPr/>
        </p:nvSpPr>
        <p:spPr bwMode="auto">
          <a:xfrm>
            <a:off x="914400" y="381000"/>
            <a:ext cx="7772400" cy="5943600"/>
          </a:xfrm>
          <a:prstGeom prst="rect">
            <a:avLst/>
          </a:prstGeom>
          <a:ln w="9525" cap="flat" cmpd="sng" algn="ctr">
            <a:solidFill>
              <a:schemeClr val="accent4">
                <a:shade val="95000"/>
                <a:satMod val="105000"/>
              </a:schemeClr>
            </a:solidFill>
            <a:prstDash val="solid"/>
            <a:miter lim="800000"/>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lvl="0"/>
            <a:endParaRPr lang="en-US" sz="2400" dirty="0" smtClean="0">
              <a:ln>
                <a:solidFill>
                  <a:srgbClr val="00B050"/>
                </a:solidFill>
              </a:ln>
            </a:endParaRPr>
          </a:p>
          <a:p>
            <a:pPr lvl="0"/>
            <a:r>
              <a:rPr lang="en-US" sz="2400" dirty="0" smtClean="0">
                <a:ln>
                  <a:solidFill>
                    <a:srgbClr val="00B050"/>
                  </a:solidFill>
                </a:ln>
              </a:rPr>
              <a:t>                         </a:t>
            </a:r>
          </a:p>
          <a:p>
            <a:pPr lvl="0"/>
            <a:r>
              <a:rPr lang="en-US" sz="2400" dirty="0" smtClean="0">
                <a:ln>
                  <a:solidFill>
                    <a:srgbClr val="00B050"/>
                  </a:solidFill>
                </a:ln>
              </a:rPr>
              <a:t>                             </a:t>
            </a:r>
            <a:r>
              <a:rPr lang="en-US" sz="4400" dirty="0" smtClean="0">
                <a:ln>
                  <a:solidFill>
                    <a:srgbClr val="00B050"/>
                  </a:solidFill>
                </a:ln>
              </a:rPr>
              <a:t>Thank You</a:t>
            </a:r>
            <a:endParaRPr kumimoji="0" lang="en-US" sz="4400" b="0" i="0" u="none" strike="noStrike" kern="0" cap="none" spc="0" normalizeH="0" baseline="0" noProof="0" dirty="0">
              <a:ln>
                <a:solidFill>
                  <a:srgbClr val="FF0000"/>
                </a:solidFill>
              </a:ln>
              <a:solidFill>
                <a:schemeClr val="dk1"/>
              </a:solidFill>
              <a:effectLst/>
              <a:uLnTx/>
              <a:uFillTx/>
              <a:latin typeface="Calibri" pitchFamily="34" charset="0"/>
              <a:ea typeface="+mn-ea"/>
              <a:cs typeface="Calibri" pitchFamily="34" charset="0"/>
            </a:endParaRPr>
          </a:p>
        </p:txBody>
      </p:sp>
      <p:pic>
        <p:nvPicPr>
          <p:cNvPr id="4" name="Picture 1" descr="C:\Users\mulugeta\Downloads\index.jpg"/>
          <p:cNvPicPr>
            <a:picLocks noChangeAspect="1" noChangeArrowheads="1"/>
          </p:cNvPicPr>
          <p:nvPr/>
        </p:nvPicPr>
        <p:blipFill>
          <a:blip r:embed="rId3"/>
          <a:srcRect/>
          <a:stretch>
            <a:fillRect/>
          </a:stretch>
        </p:blipFill>
        <p:spPr bwMode="auto">
          <a:xfrm>
            <a:off x="2438400" y="2209800"/>
            <a:ext cx="5029200" cy="3886200"/>
          </a:xfrm>
          <a:prstGeom prst="rect">
            <a:avLst/>
          </a:prstGeom>
          <a:noFill/>
        </p:spPr>
      </p:pic>
    </p:spTree>
    <p:extLst>
      <p:ext uri="{BB962C8B-B14F-4D97-AF65-F5344CB8AC3E}">
        <p14:creationId xmlns:p14="http://schemas.microsoft.com/office/powerpoint/2010/main" xmlns="" val="140414420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5983" y="-8709"/>
            <a:ext cx="8610600" cy="542109"/>
          </a:xfrm>
        </p:spPr>
        <p:txBody>
          <a:bodyPr>
            <a:noAutofit/>
          </a:bodyPr>
          <a:lstStyle/>
          <a:p>
            <a:r>
              <a:rPr lang="en-US" sz="4000" dirty="0"/>
              <a:t>Construction Industry-Sectoral Linkages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323824201"/>
              </p:ext>
            </p:extLst>
          </p:nvPr>
        </p:nvGraphicFramePr>
        <p:xfrm>
          <a:off x="17417" y="471041"/>
          <a:ext cx="9126583" cy="5584319"/>
        </p:xfrm>
        <a:graphic>
          <a:graphicData uri="http://schemas.openxmlformats.org/drawingml/2006/table">
            <a:tbl>
              <a:tblPr firstRow="1" bandRow="1">
                <a:tableStyleId>{5C22544A-7EE6-4342-B048-85BDC9FD1C3A}</a:tableStyleId>
              </a:tblPr>
              <a:tblGrid>
                <a:gridCol w="2095734">
                  <a:extLst>
                    <a:ext uri="{9D8B030D-6E8A-4147-A177-3AD203B41FA5}">
                      <a16:colId xmlns:a16="http://schemas.microsoft.com/office/drawing/2014/main" xmlns="" val="3164696940"/>
                    </a:ext>
                  </a:extLst>
                </a:gridCol>
                <a:gridCol w="3771666">
                  <a:extLst>
                    <a:ext uri="{9D8B030D-6E8A-4147-A177-3AD203B41FA5}">
                      <a16:colId xmlns:a16="http://schemas.microsoft.com/office/drawing/2014/main" xmlns="" val="3323850803"/>
                    </a:ext>
                  </a:extLst>
                </a:gridCol>
                <a:gridCol w="3259183">
                  <a:extLst>
                    <a:ext uri="{9D8B030D-6E8A-4147-A177-3AD203B41FA5}">
                      <a16:colId xmlns:a16="http://schemas.microsoft.com/office/drawing/2014/main" xmlns="" val="2472778452"/>
                    </a:ext>
                  </a:extLst>
                </a:gridCol>
              </a:tblGrid>
              <a:tr h="370840">
                <a:tc>
                  <a:txBody>
                    <a:bodyPr/>
                    <a:lstStyle/>
                    <a:p>
                      <a:r>
                        <a:rPr kumimoji="0" lang="en-US" sz="1800" b="1" i="0" u="none" strike="noStrike" kern="1200" baseline="0" dirty="0" smtClean="0">
                          <a:solidFill>
                            <a:schemeClr val="lt1"/>
                          </a:solidFill>
                          <a:latin typeface="+mn-lt"/>
                          <a:ea typeface="+mn-ea"/>
                          <a:cs typeface="+mn-cs"/>
                        </a:rPr>
                        <a:t>Sectors</a:t>
                      </a:r>
                      <a:endParaRPr lang="en-US" b="1" dirty="0"/>
                    </a:p>
                  </a:txBody>
                  <a:tcPr/>
                </a:tc>
                <a:tc>
                  <a:txBody>
                    <a:bodyPr/>
                    <a:lstStyle/>
                    <a:p>
                      <a:r>
                        <a:rPr kumimoji="0" lang="en-US" sz="1800" b="1" i="0" u="none" strike="noStrike" kern="1200" baseline="0" dirty="0" smtClean="0">
                          <a:solidFill>
                            <a:schemeClr val="lt1"/>
                          </a:solidFill>
                          <a:latin typeface="+mn-lt"/>
                          <a:ea typeface="+mn-ea"/>
                          <a:cs typeface="+mn-cs"/>
                        </a:rPr>
                        <a:t>Building</a:t>
                      </a:r>
                      <a:endParaRPr lang="en-US"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baseline="0" dirty="0" smtClean="0">
                          <a:solidFill>
                            <a:schemeClr val="lt1"/>
                          </a:solidFill>
                          <a:latin typeface="+mn-lt"/>
                          <a:ea typeface="+mn-ea"/>
                          <a:cs typeface="+mn-cs"/>
                        </a:rPr>
                        <a:t>Other Civil Works</a:t>
                      </a:r>
                      <a:endParaRPr lang="en-US" b="1" dirty="0" smtClean="0"/>
                    </a:p>
                  </a:txBody>
                  <a:tcPr/>
                </a:tc>
                <a:extLst>
                  <a:ext uri="{0D108BD9-81ED-4DB2-BD59-A6C34878D82A}">
                    <a16:rowId xmlns:a16="http://schemas.microsoft.com/office/drawing/2014/main" xmlns="" val="1213273906"/>
                  </a:ext>
                </a:extLst>
              </a:tr>
              <a:tr h="370840">
                <a:tc>
                  <a:txBody>
                    <a:bodyPr/>
                    <a:lstStyle/>
                    <a:p>
                      <a:r>
                        <a:rPr kumimoji="0" lang="en-US" sz="1800" b="1" i="0" u="none" strike="noStrike" kern="1200" baseline="0" dirty="0" smtClean="0">
                          <a:solidFill>
                            <a:schemeClr val="dk1"/>
                          </a:solidFill>
                          <a:latin typeface="+mn-lt"/>
                          <a:ea typeface="+mn-ea"/>
                          <a:cs typeface="+mn-cs"/>
                        </a:rPr>
                        <a:t>Agriculture</a:t>
                      </a:r>
                      <a:endParaRPr lang="en-US" b="1" dirty="0"/>
                    </a:p>
                  </a:txBody>
                  <a:tcPr/>
                </a:tc>
                <a:tc>
                  <a:txBody>
                    <a:bodyPr/>
                    <a:lstStyle/>
                    <a:p>
                      <a:r>
                        <a:rPr kumimoji="0" lang="en-US" sz="1800" b="1" i="0" u="none" strike="noStrike" kern="1200" baseline="0" dirty="0" smtClean="0">
                          <a:solidFill>
                            <a:schemeClr val="dk1"/>
                          </a:solidFill>
                          <a:latin typeface="+mn-lt"/>
                          <a:ea typeface="+mn-ea"/>
                          <a:cs typeface="+mn-cs"/>
                        </a:rPr>
                        <a:t>Offices, Storages, Equipment</a:t>
                      </a:r>
                    </a:p>
                    <a:p>
                      <a:r>
                        <a:rPr kumimoji="0" lang="en-US" sz="1800" b="1" i="0" u="none" strike="noStrike" kern="1200" baseline="0" dirty="0" smtClean="0">
                          <a:solidFill>
                            <a:schemeClr val="dk1"/>
                          </a:solidFill>
                          <a:latin typeface="+mn-lt"/>
                          <a:ea typeface="+mn-ea"/>
                          <a:cs typeface="+mn-cs"/>
                        </a:rPr>
                        <a:t>Shades</a:t>
                      </a:r>
                      <a:endParaRPr lang="en-US" b="1" dirty="0"/>
                    </a:p>
                  </a:txBody>
                  <a:tcPr/>
                </a:tc>
                <a:tc>
                  <a:txBody>
                    <a:bodyPr/>
                    <a:lstStyle/>
                    <a:p>
                      <a:r>
                        <a:rPr kumimoji="0" lang="en-US" sz="1800" b="1" i="0" u="none" strike="noStrike" kern="1200" baseline="0" dirty="0" smtClean="0">
                          <a:solidFill>
                            <a:schemeClr val="dk1"/>
                          </a:solidFill>
                          <a:latin typeface="+mn-lt"/>
                          <a:ea typeface="+mn-ea"/>
                          <a:cs typeface="+mn-cs"/>
                        </a:rPr>
                        <a:t>Irrigation Schemes, Rural</a:t>
                      </a:r>
                    </a:p>
                    <a:p>
                      <a:r>
                        <a:rPr kumimoji="0" lang="en-US" sz="1800" b="1" i="0" u="none" strike="noStrike" kern="1200" baseline="0" dirty="0" smtClean="0">
                          <a:solidFill>
                            <a:schemeClr val="dk1"/>
                          </a:solidFill>
                          <a:latin typeface="+mn-lt"/>
                          <a:ea typeface="+mn-ea"/>
                          <a:cs typeface="+mn-cs"/>
                        </a:rPr>
                        <a:t>Access Roads</a:t>
                      </a:r>
                      <a:endParaRPr lang="en-US" b="1" dirty="0"/>
                    </a:p>
                  </a:txBody>
                  <a:tcPr/>
                </a:tc>
                <a:extLst>
                  <a:ext uri="{0D108BD9-81ED-4DB2-BD59-A6C34878D82A}">
                    <a16:rowId xmlns:a16="http://schemas.microsoft.com/office/drawing/2014/main" xmlns="" val="301298399"/>
                  </a:ext>
                </a:extLst>
              </a:tr>
              <a:tr h="727839">
                <a:tc>
                  <a:txBody>
                    <a:bodyPr/>
                    <a:lstStyle/>
                    <a:p>
                      <a:r>
                        <a:rPr kumimoji="0" lang="en-US" sz="1800" b="1" i="0" u="none" strike="noStrike" kern="1200" baseline="0" dirty="0" smtClean="0">
                          <a:solidFill>
                            <a:schemeClr val="dk1"/>
                          </a:solidFill>
                          <a:latin typeface="+mn-lt"/>
                          <a:ea typeface="+mn-ea"/>
                          <a:cs typeface="+mn-cs"/>
                        </a:rPr>
                        <a:t>Education</a:t>
                      </a:r>
                      <a:endParaRPr lang="en-US" b="1" dirty="0"/>
                    </a:p>
                  </a:txBody>
                  <a:tcPr/>
                </a:tc>
                <a:tc>
                  <a:txBody>
                    <a:bodyPr/>
                    <a:lstStyle/>
                    <a:p>
                      <a:r>
                        <a:rPr kumimoji="0" lang="en-US" sz="1800" b="1" i="0" u="none" strike="noStrike" kern="1200" baseline="0" dirty="0" smtClean="0">
                          <a:solidFill>
                            <a:schemeClr val="dk1"/>
                          </a:solidFill>
                          <a:latin typeface="+mn-lt"/>
                          <a:ea typeface="+mn-ea"/>
                          <a:cs typeface="+mn-cs"/>
                        </a:rPr>
                        <a:t>Offices, Stores Class rooms,</a:t>
                      </a:r>
                    </a:p>
                    <a:p>
                      <a:r>
                        <a:rPr kumimoji="0" lang="en-US" sz="1800" b="1" i="0" u="none" strike="noStrike" kern="1200" baseline="0" dirty="0" smtClean="0">
                          <a:solidFill>
                            <a:schemeClr val="dk1"/>
                          </a:solidFill>
                          <a:latin typeface="+mn-lt"/>
                          <a:ea typeface="+mn-ea"/>
                          <a:cs typeface="+mn-cs"/>
                        </a:rPr>
                        <a:t>Libraries, Laboratories, </a:t>
                      </a:r>
                      <a:r>
                        <a:rPr kumimoji="0" lang="en-US" sz="1800" b="1" i="0" u="none" strike="noStrike" kern="1200" baseline="0" dirty="0" err="1" smtClean="0">
                          <a:solidFill>
                            <a:schemeClr val="dk1"/>
                          </a:solidFill>
                          <a:latin typeface="+mn-lt"/>
                          <a:ea typeface="+mn-ea"/>
                          <a:cs typeface="+mn-cs"/>
                        </a:rPr>
                        <a:t>etc</a:t>
                      </a:r>
                      <a:endParaRPr kumimoji="0" lang="en-US" sz="1800" b="1" i="0" u="none" strike="noStrike" kern="1200" baseline="0" dirty="0" smtClean="0">
                        <a:solidFill>
                          <a:schemeClr val="dk1"/>
                        </a:solidFill>
                        <a:latin typeface="+mn-lt"/>
                        <a:ea typeface="+mn-ea"/>
                        <a:cs typeface="+mn-cs"/>
                      </a:endParaRPr>
                    </a:p>
                  </a:txBody>
                  <a:tcPr/>
                </a:tc>
                <a:tc>
                  <a:txBody>
                    <a:bodyPr/>
                    <a:lstStyle/>
                    <a:p>
                      <a:r>
                        <a:rPr kumimoji="0" lang="en-US" sz="1800" b="1" i="0" u="none" strike="noStrike" kern="1200" baseline="0" dirty="0" smtClean="0">
                          <a:solidFill>
                            <a:schemeClr val="dk1"/>
                          </a:solidFill>
                          <a:latin typeface="+mn-lt"/>
                          <a:ea typeface="+mn-ea"/>
                          <a:cs typeface="+mn-cs"/>
                        </a:rPr>
                        <a:t>Internal and External Roads</a:t>
                      </a:r>
                    </a:p>
                    <a:p>
                      <a:r>
                        <a:rPr kumimoji="0" lang="en-US" sz="1800" b="1" i="0" u="none" strike="noStrike" kern="1200" baseline="0" dirty="0" smtClean="0">
                          <a:solidFill>
                            <a:schemeClr val="dk1"/>
                          </a:solidFill>
                          <a:latin typeface="+mn-lt"/>
                          <a:ea typeface="+mn-ea"/>
                          <a:cs typeface="+mn-cs"/>
                        </a:rPr>
                        <a:t>and Installations</a:t>
                      </a:r>
                      <a:endParaRPr lang="en-US" b="1" dirty="0" smtClean="0"/>
                    </a:p>
                  </a:txBody>
                  <a:tcPr/>
                </a:tc>
                <a:extLst>
                  <a:ext uri="{0D108BD9-81ED-4DB2-BD59-A6C34878D82A}">
                    <a16:rowId xmlns:a16="http://schemas.microsoft.com/office/drawing/2014/main" xmlns="" val="4103877483"/>
                  </a:ext>
                </a:extLst>
              </a:tr>
              <a:tr h="370840">
                <a:tc>
                  <a:txBody>
                    <a:bodyPr/>
                    <a:lstStyle/>
                    <a:p>
                      <a:r>
                        <a:rPr kumimoji="0" lang="en-US" sz="1800" b="1" i="0" u="none" strike="noStrike" kern="1200" baseline="0" dirty="0" smtClean="0">
                          <a:solidFill>
                            <a:schemeClr val="dk1"/>
                          </a:solidFill>
                          <a:latin typeface="+mn-lt"/>
                          <a:ea typeface="+mn-ea"/>
                          <a:cs typeface="+mn-cs"/>
                        </a:rPr>
                        <a:t>Energy</a:t>
                      </a:r>
                      <a:endParaRPr lang="en-US" b="1" dirty="0"/>
                    </a:p>
                  </a:txBody>
                  <a:tcPr/>
                </a:tc>
                <a:tc>
                  <a:txBody>
                    <a:bodyPr/>
                    <a:lstStyle/>
                    <a:p>
                      <a:r>
                        <a:rPr kumimoji="0" lang="en-US" sz="1800" b="1" i="0" u="none" strike="noStrike" kern="1200" baseline="0" dirty="0" smtClean="0">
                          <a:solidFill>
                            <a:schemeClr val="dk1"/>
                          </a:solidFill>
                          <a:latin typeface="+mn-lt"/>
                          <a:ea typeface="+mn-ea"/>
                          <a:cs typeface="+mn-cs"/>
                        </a:rPr>
                        <a:t>Offices, Storages, Garages </a:t>
                      </a:r>
                      <a:endParaRPr lang="en-US" b="1" dirty="0"/>
                    </a:p>
                  </a:txBody>
                  <a:tcPr/>
                </a:tc>
                <a:tc>
                  <a:txBody>
                    <a:bodyPr/>
                    <a:lstStyle/>
                    <a:p>
                      <a:r>
                        <a:rPr kumimoji="0" lang="en-US" sz="1800" b="1" i="0" u="none" strike="noStrike" kern="1200" baseline="0" dirty="0" smtClean="0">
                          <a:solidFill>
                            <a:schemeClr val="dk1"/>
                          </a:solidFill>
                          <a:latin typeface="+mn-lt"/>
                          <a:ea typeface="+mn-ea"/>
                          <a:cs typeface="+mn-cs"/>
                        </a:rPr>
                        <a:t>Hydro Power Schemes,</a:t>
                      </a:r>
                    </a:p>
                    <a:p>
                      <a:r>
                        <a:rPr kumimoji="0" lang="en-US" sz="1800" b="1" i="0" u="none" strike="noStrike" kern="1200" baseline="0" dirty="0" smtClean="0">
                          <a:solidFill>
                            <a:schemeClr val="dk1"/>
                          </a:solidFill>
                          <a:latin typeface="+mn-lt"/>
                          <a:ea typeface="+mn-ea"/>
                          <a:cs typeface="+mn-cs"/>
                        </a:rPr>
                        <a:t>Electricity</a:t>
                      </a:r>
                      <a:endParaRPr lang="en-US" b="1" dirty="0"/>
                    </a:p>
                  </a:txBody>
                  <a:tcPr/>
                </a:tc>
                <a:extLst>
                  <a:ext uri="{0D108BD9-81ED-4DB2-BD59-A6C34878D82A}">
                    <a16:rowId xmlns:a16="http://schemas.microsoft.com/office/drawing/2014/main" xmlns="" val="3498687744"/>
                  </a:ext>
                </a:extLst>
              </a:tr>
              <a:tr h="370840">
                <a:tc>
                  <a:txBody>
                    <a:bodyPr/>
                    <a:lstStyle/>
                    <a:p>
                      <a:r>
                        <a:rPr kumimoji="0" lang="en-US" sz="1800" b="1" i="0" u="none" strike="noStrike" kern="1200" baseline="0" dirty="0" smtClean="0">
                          <a:solidFill>
                            <a:schemeClr val="dk1"/>
                          </a:solidFill>
                          <a:latin typeface="+mn-lt"/>
                          <a:ea typeface="+mn-ea"/>
                          <a:cs typeface="+mn-cs"/>
                        </a:rPr>
                        <a:t>Industry&amp;</a:t>
                      </a:r>
                    </a:p>
                    <a:p>
                      <a:r>
                        <a:rPr kumimoji="0" lang="en-US" sz="1800" b="1" i="0" u="none" strike="noStrike" kern="1200" baseline="0" dirty="0" smtClean="0">
                          <a:solidFill>
                            <a:schemeClr val="dk1"/>
                          </a:solidFill>
                          <a:latin typeface="+mn-lt"/>
                          <a:ea typeface="+mn-ea"/>
                          <a:cs typeface="+mn-cs"/>
                        </a:rPr>
                        <a:t>Commerce</a:t>
                      </a:r>
                      <a:endParaRPr lang="en-US" b="1" dirty="0"/>
                    </a:p>
                  </a:txBody>
                  <a:tcPr/>
                </a:tc>
                <a:tc>
                  <a:txBody>
                    <a:bodyPr/>
                    <a:lstStyle/>
                    <a:p>
                      <a:r>
                        <a:rPr kumimoji="0" lang="en-US" sz="1800" b="1" i="0" u="none" strike="noStrike" kern="1200" baseline="0" dirty="0" smtClean="0">
                          <a:solidFill>
                            <a:schemeClr val="dk1"/>
                          </a:solidFill>
                          <a:latin typeface="+mn-lt"/>
                          <a:ea typeface="+mn-ea"/>
                          <a:cs typeface="+mn-cs"/>
                        </a:rPr>
                        <a:t>Factories, Offices, Workshops,</a:t>
                      </a:r>
                    </a:p>
                    <a:p>
                      <a:r>
                        <a:rPr kumimoji="0" lang="en-US" sz="1800" b="1" i="0" u="none" strike="noStrike" kern="1200" baseline="0" dirty="0" smtClean="0">
                          <a:solidFill>
                            <a:schemeClr val="dk1"/>
                          </a:solidFill>
                          <a:latin typeface="+mn-lt"/>
                          <a:ea typeface="+mn-ea"/>
                          <a:cs typeface="+mn-cs"/>
                        </a:rPr>
                        <a:t>Storages</a:t>
                      </a:r>
                    </a:p>
                  </a:txBody>
                  <a:tcPr/>
                </a:tc>
                <a:tc>
                  <a:txBody>
                    <a:bodyPr/>
                    <a:lstStyle/>
                    <a:p>
                      <a:r>
                        <a:rPr kumimoji="0" lang="en-US" sz="1800" b="1" i="0" u="none" strike="noStrike" kern="1200" baseline="0" dirty="0" smtClean="0">
                          <a:solidFill>
                            <a:schemeClr val="dk1"/>
                          </a:solidFill>
                          <a:latin typeface="+mn-lt"/>
                          <a:ea typeface="+mn-ea"/>
                          <a:cs typeface="+mn-cs"/>
                        </a:rPr>
                        <a:t>Internal and External</a:t>
                      </a:r>
                    </a:p>
                    <a:p>
                      <a:r>
                        <a:rPr kumimoji="0" lang="en-US" sz="1800" b="1" i="0" u="none" strike="noStrike" kern="1200" baseline="0" dirty="0" smtClean="0">
                          <a:solidFill>
                            <a:schemeClr val="dk1"/>
                          </a:solidFill>
                          <a:latin typeface="+mn-lt"/>
                          <a:ea typeface="+mn-ea"/>
                          <a:cs typeface="+mn-cs"/>
                        </a:rPr>
                        <a:t>Installations</a:t>
                      </a:r>
                      <a:endParaRPr lang="en-US" b="1" dirty="0" smtClean="0"/>
                    </a:p>
                  </a:txBody>
                  <a:tcPr/>
                </a:tc>
                <a:extLst>
                  <a:ext uri="{0D108BD9-81ED-4DB2-BD59-A6C34878D82A}">
                    <a16:rowId xmlns:a16="http://schemas.microsoft.com/office/drawing/2014/main" xmlns="" val="625344308"/>
                  </a:ext>
                </a:extLst>
              </a:tr>
              <a:tr h="370840">
                <a:tc>
                  <a:txBody>
                    <a:bodyPr/>
                    <a:lstStyle/>
                    <a:p>
                      <a:r>
                        <a:rPr kumimoji="0" lang="en-US" sz="1800" b="1" i="0" u="none" strike="noStrike" kern="1200" baseline="0" dirty="0" smtClean="0">
                          <a:solidFill>
                            <a:schemeClr val="dk1"/>
                          </a:solidFill>
                          <a:latin typeface="+mn-lt"/>
                          <a:ea typeface="+mn-ea"/>
                          <a:cs typeface="+mn-cs"/>
                        </a:rPr>
                        <a:t>Health</a:t>
                      </a:r>
                      <a:endParaRPr lang="en-US" b="1" dirty="0"/>
                    </a:p>
                  </a:txBody>
                  <a:tcPr/>
                </a:tc>
                <a:tc>
                  <a:txBody>
                    <a:bodyPr/>
                    <a:lstStyle/>
                    <a:p>
                      <a:r>
                        <a:rPr kumimoji="0" lang="en-US" sz="1800" b="1" i="0" u="none" strike="noStrike" kern="1200" baseline="0" dirty="0" smtClean="0">
                          <a:solidFill>
                            <a:schemeClr val="dk1"/>
                          </a:solidFill>
                          <a:latin typeface="+mn-lt"/>
                          <a:ea typeface="+mn-ea"/>
                          <a:cs typeface="+mn-cs"/>
                        </a:rPr>
                        <a:t>Offices, Clinics, Health Centers,</a:t>
                      </a:r>
                    </a:p>
                    <a:p>
                      <a:r>
                        <a:rPr kumimoji="0" lang="en-US" sz="1800" b="1" i="0" u="none" strike="noStrike" kern="1200" baseline="0" dirty="0" smtClean="0">
                          <a:solidFill>
                            <a:schemeClr val="dk1"/>
                          </a:solidFill>
                          <a:latin typeface="+mn-lt"/>
                          <a:ea typeface="+mn-ea"/>
                          <a:cs typeface="+mn-cs"/>
                        </a:rPr>
                        <a:t>Hospitals</a:t>
                      </a:r>
                    </a:p>
                  </a:txBody>
                  <a:tcPr/>
                </a:tc>
                <a:tc>
                  <a:txBody>
                    <a:bodyPr/>
                    <a:lstStyle/>
                    <a:p>
                      <a:r>
                        <a:rPr kumimoji="0" lang="en-US" sz="1800" b="1" i="0" u="none" strike="noStrike" kern="1200" baseline="0" dirty="0" smtClean="0">
                          <a:solidFill>
                            <a:schemeClr val="dk1"/>
                          </a:solidFill>
                          <a:latin typeface="+mn-lt"/>
                          <a:ea typeface="+mn-ea"/>
                          <a:cs typeface="+mn-cs"/>
                        </a:rPr>
                        <a:t>Internal and External</a:t>
                      </a:r>
                    </a:p>
                    <a:p>
                      <a:r>
                        <a:rPr kumimoji="0" lang="en-US" sz="1800" b="1" i="0" u="none" strike="noStrike" kern="1200" baseline="0" dirty="0" smtClean="0">
                          <a:solidFill>
                            <a:schemeClr val="dk1"/>
                          </a:solidFill>
                          <a:latin typeface="+mn-lt"/>
                          <a:ea typeface="+mn-ea"/>
                          <a:cs typeface="+mn-cs"/>
                        </a:rPr>
                        <a:t>Roads&amp; Installations</a:t>
                      </a:r>
                      <a:endParaRPr lang="en-US" b="1" dirty="0" smtClean="0"/>
                    </a:p>
                  </a:txBody>
                  <a:tcPr/>
                </a:tc>
                <a:extLst>
                  <a:ext uri="{0D108BD9-81ED-4DB2-BD59-A6C34878D82A}">
                    <a16:rowId xmlns:a16="http://schemas.microsoft.com/office/drawing/2014/main" xmlns="" val="2815575510"/>
                  </a:ext>
                </a:extLst>
              </a:tr>
              <a:tr h="370840">
                <a:tc>
                  <a:txBody>
                    <a:bodyPr/>
                    <a:lstStyle/>
                    <a:p>
                      <a:r>
                        <a:rPr kumimoji="0" lang="en-US" sz="1800" b="1" i="0" u="none" strike="noStrike" kern="1200" baseline="0" dirty="0" smtClean="0">
                          <a:solidFill>
                            <a:schemeClr val="dk1"/>
                          </a:solidFill>
                          <a:latin typeface="+mn-lt"/>
                          <a:ea typeface="+mn-ea"/>
                          <a:cs typeface="+mn-cs"/>
                        </a:rPr>
                        <a:t>Transportation &amp;</a:t>
                      </a:r>
                    </a:p>
                    <a:p>
                      <a:r>
                        <a:rPr kumimoji="0" lang="en-US" sz="1800" b="1" i="0" u="none" strike="noStrike" kern="1200" baseline="0" dirty="0" smtClean="0">
                          <a:solidFill>
                            <a:schemeClr val="dk1"/>
                          </a:solidFill>
                          <a:latin typeface="+mn-lt"/>
                          <a:ea typeface="+mn-ea"/>
                          <a:cs typeface="+mn-cs"/>
                        </a:rPr>
                        <a:t>communication</a:t>
                      </a:r>
                      <a:endParaRPr lang="en-US" b="1" dirty="0"/>
                    </a:p>
                  </a:txBody>
                  <a:tcPr/>
                </a:tc>
                <a:tc>
                  <a:txBody>
                    <a:bodyPr/>
                    <a:lstStyle/>
                    <a:p>
                      <a:r>
                        <a:rPr kumimoji="0" lang="en-US" sz="1800" b="1" i="0" u="none" strike="noStrike" kern="1200" baseline="0" dirty="0" smtClean="0">
                          <a:solidFill>
                            <a:schemeClr val="dk1"/>
                          </a:solidFill>
                          <a:latin typeface="+mn-lt"/>
                          <a:ea typeface="+mn-ea"/>
                          <a:cs typeface="+mn-cs"/>
                        </a:rPr>
                        <a:t>Offices Storages, Stations</a:t>
                      </a:r>
                      <a:endParaRPr lang="en-US" b="1" dirty="0"/>
                    </a:p>
                  </a:txBody>
                  <a:tcPr/>
                </a:tc>
                <a:tc>
                  <a:txBody>
                    <a:bodyPr/>
                    <a:lstStyle/>
                    <a:p>
                      <a:r>
                        <a:rPr kumimoji="0" lang="en-US" sz="1800" b="1" i="0" u="none" strike="noStrike" kern="1200" baseline="0" dirty="0" smtClean="0">
                          <a:solidFill>
                            <a:schemeClr val="dk1"/>
                          </a:solidFill>
                          <a:latin typeface="+mn-lt"/>
                          <a:ea typeface="+mn-ea"/>
                          <a:cs typeface="+mn-cs"/>
                        </a:rPr>
                        <a:t>Airports, Roads, Rail Ways,</a:t>
                      </a:r>
                    </a:p>
                    <a:p>
                      <a:r>
                        <a:rPr kumimoji="0" lang="en-US" sz="1800" b="1" i="0" u="none" strike="noStrike" kern="1200" baseline="0" dirty="0" smtClean="0">
                          <a:solidFill>
                            <a:schemeClr val="dk1"/>
                          </a:solidFill>
                          <a:latin typeface="+mn-lt"/>
                          <a:ea typeface="+mn-ea"/>
                          <a:cs typeface="+mn-cs"/>
                        </a:rPr>
                        <a:t>Telecommunication lines</a:t>
                      </a:r>
                      <a:endParaRPr lang="en-US" b="1" dirty="0" smtClean="0"/>
                    </a:p>
                  </a:txBody>
                  <a:tcPr/>
                </a:tc>
                <a:extLst>
                  <a:ext uri="{0D108BD9-81ED-4DB2-BD59-A6C34878D82A}">
                    <a16:rowId xmlns:a16="http://schemas.microsoft.com/office/drawing/2014/main" xmlns="" val="3816601758"/>
                  </a:ext>
                </a:extLst>
              </a:tr>
              <a:tr h="370840">
                <a:tc>
                  <a:txBody>
                    <a:bodyPr/>
                    <a:lstStyle/>
                    <a:p>
                      <a:r>
                        <a:rPr kumimoji="0" lang="en-US" sz="1800" b="1" i="0" u="none" strike="noStrike" kern="1200" baseline="0" dirty="0" smtClean="0">
                          <a:solidFill>
                            <a:schemeClr val="dk1"/>
                          </a:solidFill>
                          <a:latin typeface="+mn-lt"/>
                          <a:ea typeface="+mn-ea"/>
                          <a:cs typeface="+mn-cs"/>
                        </a:rPr>
                        <a:t>Water Resources</a:t>
                      </a:r>
                      <a:endParaRPr lang="en-US" b="1" dirty="0"/>
                    </a:p>
                  </a:txBody>
                  <a:tcPr/>
                </a:tc>
                <a:tc>
                  <a:txBody>
                    <a:bodyPr/>
                    <a:lstStyle/>
                    <a:p>
                      <a:r>
                        <a:rPr kumimoji="0" lang="en-US" sz="1800" b="1" i="0" u="none" strike="noStrike" kern="1200" baseline="0" dirty="0" smtClean="0">
                          <a:solidFill>
                            <a:schemeClr val="dk1"/>
                          </a:solidFill>
                          <a:latin typeface="+mn-lt"/>
                          <a:ea typeface="+mn-ea"/>
                          <a:cs typeface="+mn-cs"/>
                        </a:rPr>
                        <a:t>Offices Storages </a:t>
                      </a:r>
                      <a:endParaRPr lang="en-US" b="1" dirty="0"/>
                    </a:p>
                  </a:txBody>
                  <a:tcPr/>
                </a:tc>
                <a:tc>
                  <a:txBody>
                    <a:bodyPr/>
                    <a:lstStyle/>
                    <a:p>
                      <a:r>
                        <a:rPr kumimoji="0" lang="en-US" sz="1800" b="1" i="0" u="none" strike="noStrike" kern="1200" baseline="0" dirty="0" smtClean="0">
                          <a:solidFill>
                            <a:schemeClr val="dk1"/>
                          </a:solidFill>
                          <a:latin typeface="+mn-lt"/>
                          <a:ea typeface="+mn-ea"/>
                          <a:cs typeface="+mn-cs"/>
                        </a:rPr>
                        <a:t>Water supply &amp; sewerage</a:t>
                      </a:r>
                    </a:p>
                    <a:p>
                      <a:r>
                        <a:rPr kumimoji="0" lang="en-US" sz="1800" b="1" i="0" u="none" strike="noStrike" kern="1200" baseline="0" dirty="0" smtClean="0">
                          <a:solidFill>
                            <a:schemeClr val="dk1"/>
                          </a:solidFill>
                          <a:latin typeface="+mn-lt"/>
                          <a:ea typeface="+mn-ea"/>
                          <a:cs typeface="+mn-cs"/>
                        </a:rPr>
                        <a:t>distribution lines, Treatment plants</a:t>
                      </a:r>
                      <a:endParaRPr lang="en-US" b="1" dirty="0"/>
                    </a:p>
                  </a:txBody>
                  <a:tcPr/>
                </a:tc>
                <a:extLst>
                  <a:ext uri="{0D108BD9-81ED-4DB2-BD59-A6C34878D82A}">
                    <a16:rowId xmlns:a16="http://schemas.microsoft.com/office/drawing/2014/main" xmlns="" val="1087088818"/>
                  </a:ext>
                </a:extLst>
              </a:tr>
              <a:tr h="370840">
                <a:tc>
                  <a:txBody>
                    <a:bodyPr/>
                    <a:lstStyle/>
                    <a:p>
                      <a:r>
                        <a:rPr kumimoji="0" lang="en-US" sz="1800" b="1" i="0" u="none" strike="noStrike" kern="1200" baseline="0" dirty="0" smtClean="0">
                          <a:solidFill>
                            <a:schemeClr val="dk1"/>
                          </a:solidFill>
                          <a:latin typeface="+mn-lt"/>
                          <a:ea typeface="+mn-ea"/>
                          <a:cs typeface="+mn-cs"/>
                        </a:rPr>
                        <a:t>Defense</a:t>
                      </a:r>
                      <a:endParaRPr lang="en-US" b="1" dirty="0"/>
                    </a:p>
                  </a:txBody>
                  <a:tcPr/>
                </a:tc>
                <a:tc>
                  <a:txBody>
                    <a:bodyPr/>
                    <a:lstStyle/>
                    <a:p>
                      <a:r>
                        <a:rPr kumimoji="0" lang="en-US" sz="1800" b="1" i="0" u="none" strike="noStrike" kern="1200" baseline="0" dirty="0" smtClean="0">
                          <a:solidFill>
                            <a:schemeClr val="dk1"/>
                          </a:solidFill>
                          <a:latin typeface="+mn-lt"/>
                          <a:ea typeface="+mn-ea"/>
                          <a:cs typeface="+mn-cs"/>
                        </a:rPr>
                        <a:t>Offices, camps, Training centers</a:t>
                      </a:r>
                      <a:endParaRPr lang="en-US" b="1" dirty="0"/>
                    </a:p>
                  </a:txBody>
                  <a:tcPr/>
                </a:tc>
                <a:tc>
                  <a:txBody>
                    <a:bodyPr/>
                    <a:lstStyle/>
                    <a:p>
                      <a:r>
                        <a:rPr kumimoji="0" lang="en-US" sz="1800" b="1" i="0" u="none" strike="noStrike" kern="1200" baseline="0" dirty="0" smtClean="0">
                          <a:solidFill>
                            <a:schemeClr val="dk1"/>
                          </a:solidFill>
                          <a:latin typeface="+mn-lt"/>
                          <a:ea typeface="+mn-ea"/>
                          <a:cs typeface="+mn-cs"/>
                        </a:rPr>
                        <a:t>Defense Schemes</a:t>
                      </a:r>
                      <a:endParaRPr lang="en-US" b="1" dirty="0"/>
                    </a:p>
                  </a:txBody>
                  <a:tcPr/>
                </a:tc>
                <a:extLst>
                  <a:ext uri="{0D108BD9-81ED-4DB2-BD59-A6C34878D82A}">
                    <a16:rowId xmlns:a16="http://schemas.microsoft.com/office/drawing/2014/main" xmlns="" val="2174152301"/>
                  </a:ext>
                </a:extLst>
              </a:tr>
            </a:tbl>
          </a:graphicData>
        </a:graphic>
      </p:graphicFrame>
    </p:spTree>
    <p:extLst>
      <p:ext uri="{BB962C8B-B14F-4D97-AF65-F5344CB8AC3E}">
        <p14:creationId xmlns:p14="http://schemas.microsoft.com/office/powerpoint/2010/main" xmlns="" val="24674516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7772400" cy="609600"/>
          </a:xfrm>
        </p:spPr>
        <p:txBody>
          <a:bodyPr/>
          <a:lstStyle/>
          <a:p>
            <a:r>
              <a:rPr lang="en-US" sz="2800" b="1" i="0" dirty="0" smtClean="0">
                <a:latin typeface="Times New Roman" pitchFamily="18" charset="0"/>
                <a:cs typeface="Times New Roman" pitchFamily="18" charset="0"/>
              </a:rPr>
              <a:t>Construction Industry in the National Economy</a:t>
            </a:r>
            <a:endParaRPr lang="en-US" sz="2800" i="0" dirty="0">
              <a:latin typeface="Times New Roman" pitchFamily="18" charset="0"/>
              <a:cs typeface="Times New Roman" pitchFamily="18" charset="0"/>
            </a:endParaRPr>
          </a:p>
        </p:txBody>
      </p:sp>
      <p:sp>
        <p:nvSpPr>
          <p:cNvPr id="3" name="Content Placeholder 2"/>
          <p:cNvSpPr>
            <a:spLocks noGrp="1"/>
          </p:cNvSpPr>
          <p:nvPr>
            <p:ph idx="1"/>
          </p:nvPr>
        </p:nvSpPr>
        <p:spPr>
          <a:xfrm>
            <a:off x="304800" y="1371600"/>
            <a:ext cx="8686800" cy="5029200"/>
          </a:xfrm>
        </p:spPr>
        <p:txBody>
          <a:bodyPr>
            <a:normAutofit/>
          </a:bodyPr>
          <a:lstStyle/>
          <a:p>
            <a:pPr algn="just">
              <a:lnSpc>
                <a:spcPct val="150000"/>
              </a:lnSpc>
            </a:pPr>
            <a:r>
              <a:rPr lang="en-US" sz="2400" dirty="0" smtClean="0">
                <a:latin typeface="Times New Roman" pitchFamily="18" charset="0"/>
                <a:cs typeface="Times New Roman" pitchFamily="18" charset="0"/>
              </a:rPr>
              <a:t>Construction is a </a:t>
            </a:r>
            <a:r>
              <a:rPr lang="en-US" sz="2400" b="1" dirty="0" smtClean="0">
                <a:solidFill>
                  <a:srgbClr val="FF0000"/>
                </a:solidFill>
                <a:latin typeface="Times New Roman" pitchFamily="18" charset="0"/>
                <a:cs typeface="Times New Roman" pitchFamily="18" charset="0"/>
              </a:rPr>
              <a:t>dynamic </a:t>
            </a:r>
            <a:r>
              <a:rPr lang="en-US" sz="2400" dirty="0" smtClean="0">
                <a:latin typeface="Times New Roman" pitchFamily="18" charset="0"/>
                <a:cs typeface="Times New Roman" pitchFamily="18" charset="0"/>
              </a:rPr>
              <a:t>and </a:t>
            </a:r>
            <a:r>
              <a:rPr lang="en-US" sz="2400" b="1" dirty="0" smtClean="0">
                <a:solidFill>
                  <a:srgbClr val="FF0000"/>
                </a:solidFill>
                <a:latin typeface="Times New Roman" pitchFamily="18" charset="0"/>
                <a:cs typeface="Times New Roman" pitchFamily="18" charset="0"/>
              </a:rPr>
              <a:t>expensive </a:t>
            </a:r>
            <a:r>
              <a:rPr lang="en-US" sz="2400" dirty="0" smtClean="0">
                <a:latin typeface="Times New Roman" pitchFamily="18" charset="0"/>
                <a:cs typeface="Times New Roman" pitchFamily="18" charset="0"/>
              </a:rPr>
              <a:t>process that is becoming increasingly complex. </a:t>
            </a:r>
          </a:p>
          <a:p>
            <a:pPr algn="just">
              <a:lnSpc>
                <a:spcPct val="150000"/>
              </a:lnSpc>
            </a:pPr>
            <a:r>
              <a:rPr lang="en-US" sz="2400" dirty="0" smtClean="0">
                <a:latin typeface="Times New Roman" pitchFamily="18" charset="0"/>
                <a:cs typeface="Times New Roman" pitchFamily="18" charset="0"/>
              </a:rPr>
              <a:t>since population is increasing, facilities have to be constructed to meet the basic necessities of the society like:  </a:t>
            </a:r>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shelter, food and clothing.</a:t>
            </a:r>
            <a:r>
              <a:rPr lang="en-US" sz="2400" dirty="0" smtClean="0">
                <a:latin typeface="Times New Roman" pitchFamily="18" charset="0"/>
                <a:cs typeface="Times New Roman" pitchFamily="18" charset="0"/>
              </a:rPr>
              <a:t> </a:t>
            </a:r>
          </a:p>
          <a:p>
            <a:pPr algn="just">
              <a:lnSpc>
                <a:spcPct val="150000"/>
              </a:lnSpc>
            </a:pPr>
            <a:r>
              <a:rPr lang="en-US" sz="2400" dirty="0" smtClean="0">
                <a:latin typeface="Times New Roman" pitchFamily="18" charset="0"/>
                <a:cs typeface="Times New Roman" pitchFamily="18" charset="0"/>
              </a:rPr>
              <a:t>Transportation, communication, medical, food processing, agricultural and many other facilities have to be constructed to meet the high standard of living of our society of the 21</a:t>
            </a:r>
            <a:r>
              <a:rPr lang="en-US" sz="2400" baseline="30000" dirty="0" smtClean="0">
                <a:latin typeface="Times New Roman" pitchFamily="18" charset="0"/>
                <a:cs typeface="Times New Roman" pitchFamily="18" charset="0"/>
              </a:rPr>
              <a:t>st</a:t>
            </a:r>
            <a:r>
              <a:rPr lang="en-US" sz="2400" dirty="0" smtClean="0">
                <a:latin typeface="Times New Roman" pitchFamily="18" charset="0"/>
                <a:cs typeface="Times New Roman" pitchFamily="18" charset="0"/>
              </a:rPr>
              <a:t> century. </a:t>
            </a:r>
          </a:p>
          <a:p>
            <a:endParaRPr lang="en-US" sz="2400" dirty="0"/>
          </a:p>
        </p:txBody>
      </p:sp>
    </p:spTree>
    <p:extLst>
      <p:ext uri="{BB962C8B-B14F-4D97-AF65-F5344CB8AC3E}">
        <p14:creationId xmlns:p14="http://schemas.microsoft.com/office/powerpoint/2010/main" xmlns="" val="44885828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7772400" cy="457200"/>
          </a:xfrm>
        </p:spPr>
        <p:txBody>
          <a:bodyPr>
            <a:normAutofit/>
          </a:bodyPr>
          <a:lstStyle/>
          <a:p>
            <a:r>
              <a:rPr lang="en-US" sz="2400" b="1" i="0" dirty="0" smtClean="0">
                <a:latin typeface="Times New Roman" pitchFamily="18" charset="0"/>
                <a:cs typeface="Times New Roman" pitchFamily="18" charset="0"/>
              </a:rPr>
              <a:t>Construction Industry in the National Economy </a:t>
            </a:r>
            <a:r>
              <a:rPr lang="en-US" sz="2400" b="1" i="0" dirty="0" err="1" smtClean="0">
                <a:latin typeface="Times New Roman" pitchFamily="18" charset="0"/>
                <a:cs typeface="Times New Roman" pitchFamily="18" charset="0"/>
              </a:rPr>
              <a:t>Con’d</a:t>
            </a:r>
            <a:endParaRPr lang="en-US" sz="2400" i="0" dirty="0">
              <a:latin typeface="Times New Roman" pitchFamily="18" charset="0"/>
              <a:cs typeface="Times New Roman" pitchFamily="18" charset="0"/>
            </a:endParaRPr>
          </a:p>
        </p:txBody>
      </p:sp>
      <p:sp>
        <p:nvSpPr>
          <p:cNvPr id="3" name="Content Placeholder 2"/>
          <p:cNvSpPr>
            <a:spLocks noGrp="1"/>
          </p:cNvSpPr>
          <p:nvPr>
            <p:ph idx="1"/>
          </p:nvPr>
        </p:nvSpPr>
        <p:spPr>
          <a:xfrm>
            <a:off x="76200" y="1066800"/>
            <a:ext cx="8915400" cy="5334000"/>
          </a:xfrm>
        </p:spPr>
        <p:txBody>
          <a:bodyPr/>
          <a:lstStyle/>
          <a:p>
            <a:pPr algn="just">
              <a:lnSpc>
                <a:spcPct val="150000"/>
              </a:lnSpc>
            </a:pPr>
            <a:r>
              <a:rPr lang="en-US" sz="2400" dirty="0" smtClean="0">
                <a:latin typeface="Times New Roman" pitchFamily="18" charset="0"/>
                <a:cs typeface="Times New Roman" pitchFamily="18" charset="0"/>
              </a:rPr>
              <a:t>The construction industry is an important sector of the economy second only to </a:t>
            </a:r>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agriculture</a:t>
            </a:r>
            <a:r>
              <a:rPr lang="en-US" sz="2400" dirty="0" smtClean="0">
                <a:latin typeface="Times New Roman" pitchFamily="18" charset="0"/>
                <a:cs typeface="Times New Roman" pitchFamily="18" charset="0"/>
              </a:rPr>
              <a:t> in terms </a:t>
            </a:r>
            <a:r>
              <a:rPr lang="en-US" sz="2400" b="1" dirty="0" smtClean="0">
                <a:latin typeface="Times New Roman" pitchFamily="18" charset="0"/>
                <a:cs typeface="Times New Roman" pitchFamily="18" charset="0"/>
              </a:rPr>
              <a:t>of workers engaged and volume of capital expended. </a:t>
            </a:r>
          </a:p>
          <a:p>
            <a:pPr algn="just">
              <a:lnSpc>
                <a:spcPct val="150000"/>
              </a:lnSpc>
            </a:pPr>
            <a:r>
              <a:rPr lang="en-US" sz="2400" dirty="0" smtClean="0">
                <a:latin typeface="Times New Roman" pitchFamily="18" charset="0"/>
                <a:cs typeface="Times New Roman" pitchFamily="18" charset="0"/>
              </a:rPr>
              <a:t>It includes </a:t>
            </a:r>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design</a:t>
            </a:r>
            <a:r>
              <a:rPr lang="en-US" sz="2400" dirty="0" smtClean="0">
                <a:latin typeface="Times New Roman" pitchFamily="18" charset="0"/>
                <a:cs typeface="Times New Roman" pitchFamily="18" charset="0"/>
              </a:rPr>
              <a:t> </a:t>
            </a:r>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new construction</a:t>
            </a:r>
            <a:r>
              <a:rPr lang="en-US" sz="2400" dirty="0" smtClean="0">
                <a:latin typeface="Times New Roman" pitchFamily="18" charset="0"/>
                <a:cs typeface="Times New Roman" pitchFamily="18" charset="0"/>
              </a:rPr>
              <a:t> and </a:t>
            </a:r>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renovation</a:t>
            </a:r>
            <a:r>
              <a:rPr lang="en-US" sz="2400" dirty="0" smtClean="0">
                <a:latin typeface="Times New Roman" pitchFamily="18" charset="0"/>
                <a:cs typeface="Times New Roman" pitchFamily="18" charset="0"/>
              </a:rPr>
              <a:t>, and the </a:t>
            </a:r>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manufacture</a:t>
            </a:r>
            <a:r>
              <a:rPr lang="en-US" sz="2400" dirty="0" smtClean="0">
                <a:latin typeface="Times New Roman" pitchFamily="18" charset="0"/>
                <a:cs typeface="Times New Roman" pitchFamily="18" charset="0"/>
              </a:rPr>
              <a:t> and </a:t>
            </a:r>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supply of construction materials</a:t>
            </a:r>
            <a:r>
              <a:rPr lang="en-US" sz="2400" dirty="0" smtClean="0">
                <a:latin typeface="Times New Roman" pitchFamily="18" charset="0"/>
                <a:cs typeface="Times New Roman" pitchFamily="18" charset="0"/>
              </a:rPr>
              <a:t>, </a:t>
            </a:r>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equipment</a:t>
            </a:r>
            <a:r>
              <a:rPr lang="en-US" sz="2400" dirty="0" smtClean="0">
                <a:latin typeface="Times New Roman" pitchFamily="18" charset="0"/>
                <a:cs typeface="Times New Roman" pitchFamily="18" charset="0"/>
              </a:rPr>
              <a:t> and </a:t>
            </a:r>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machineries</a:t>
            </a:r>
            <a:r>
              <a:rPr lang="en-US" sz="2400" dirty="0" smtClean="0">
                <a:latin typeface="Times New Roman" pitchFamily="18" charset="0"/>
                <a:cs typeface="Times New Roman" pitchFamily="18" charset="0"/>
              </a:rPr>
              <a:t>. </a:t>
            </a:r>
          </a:p>
          <a:p>
            <a:pPr algn="just">
              <a:lnSpc>
                <a:spcPct val="150000"/>
              </a:lnSpc>
            </a:pPr>
            <a:r>
              <a:rPr lang="en-US" sz="2400" dirty="0" smtClean="0">
                <a:latin typeface="Times New Roman" pitchFamily="18" charset="0"/>
                <a:cs typeface="Times New Roman" pitchFamily="18" charset="0"/>
              </a:rPr>
              <a:t>It produces a large proportion of the capital wealth of the country in the form of </a:t>
            </a:r>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buildings, highways, bridges, dams and water works, rail roads, </a:t>
            </a:r>
            <a:r>
              <a:rPr lang="en-US" sz="2400" dirty="0" smtClean="0">
                <a:latin typeface="Times New Roman" pitchFamily="18" charset="0"/>
                <a:cs typeface="Times New Roman" pitchFamily="18" charset="0"/>
              </a:rPr>
              <a:t>etc. </a:t>
            </a:r>
          </a:p>
        </p:txBody>
      </p:sp>
    </p:spTree>
    <p:extLst>
      <p:ext uri="{BB962C8B-B14F-4D97-AF65-F5344CB8AC3E}">
        <p14:creationId xmlns:p14="http://schemas.microsoft.com/office/powerpoint/2010/main" xmlns="" val="374790028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7772400" cy="457200"/>
          </a:xfrm>
        </p:spPr>
        <p:txBody>
          <a:bodyPr>
            <a:normAutofit fontScale="90000"/>
          </a:bodyPr>
          <a:lstStyle/>
          <a:p>
            <a:r>
              <a:rPr lang="en-US" sz="2800" b="1" i="0" dirty="0" smtClean="0">
                <a:latin typeface="Times New Roman" pitchFamily="18" charset="0"/>
                <a:cs typeface="Times New Roman" pitchFamily="18" charset="0"/>
              </a:rPr>
              <a:t>Construction Industry in the National Economy </a:t>
            </a:r>
            <a:r>
              <a:rPr lang="en-US" sz="2800" b="1" i="0" dirty="0" err="1" smtClean="0">
                <a:latin typeface="Times New Roman" pitchFamily="18" charset="0"/>
                <a:cs typeface="Times New Roman" pitchFamily="18" charset="0"/>
              </a:rPr>
              <a:t>Con’d</a:t>
            </a:r>
            <a:endParaRPr lang="en-US" sz="2800" i="0" dirty="0">
              <a:latin typeface="Times New Roman" pitchFamily="18" charset="0"/>
              <a:cs typeface="Times New Roman" pitchFamily="18" charset="0"/>
            </a:endParaRPr>
          </a:p>
        </p:txBody>
      </p:sp>
      <p:sp>
        <p:nvSpPr>
          <p:cNvPr id="3" name="Content Placeholder 2"/>
          <p:cNvSpPr>
            <a:spLocks noGrp="1"/>
          </p:cNvSpPr>
          <p:nvPr>
            <p:ph idx="1"/>
          </p:nvPr>
        </p:nvSpPr>
        <p:spPr>
          <a:xfrm>
            <a:off x="914400" y="1295400"/>
            <a:ext cx="7772400" cy="5105400"/>
          </a:xfrm>
        </p:spPr>
        <p:txBody>
          <a:bodyPr/>
          <a:lstStyle/>
          <a:p>
            <a:pPr algn="just">
              <a:lnSpc>
                <a:spcPct val="150000"/>
              </a:lnSpc>
            </a:pPr>
            <a:r>
              <a:rPr lang="en-US" sz="2800" dirty="0" smtClean="0">
                <a:latin typeface="Times New Roman" pitchFamily="18" charset="0"/>
                <a:cs typeface="Times New Roman" pitchFamily="18" charset="0"/>
              </a:rPr>
              <a:t>The construction industry affects the life of every citizen because:</a:t>
            </a:r>
          </a:p>
          <a:p>
            <a:pPr lvl="1" algn="just">
              <a:lnSpc>
                <a:spcPct val="150000"/>
              </a:lnSpc>
              <a:buFont typeface="Courier New" pitchFamily="49" charset="0"/>
              <a:buChar char="o"/>
            </a:pPr>
            <a:r>
              <a:rPr lang="en-US" dirty="0" smtClean="0">
                <a:latin typeface="Times New Roman" pitchFamily="18" charset="0"/>
                <a:cs typeface="Times New Roman" pitchFamily="18" charset="0"/>
              </a:rPr>
              <a:t>water, </a:t>
            </a:r>
          </a:p>
          <a:p>
            <a:pPr lvl="1" algn="just">
              <a:lnSpc>
                <a:spcPct val="150000"/>
              </a:lnSpc>
              <a:buFont typeface="Courier New" pitchFamily="49" charset="0"/>
              <a:buChar char="o"/>
            </a:pPr>
            <a:r>
              <a:rPr lang="en-US" dirty="0" smtClean="0">
                <a:latin typeface="Times New Roman" pitchFamily="18" charset="0"/>
                <a:cs typeface="Times New Roman" pitchFamily="18" charset="0"/>
              </a:rPr>
              <a:t>electric, </a:t>
            </a:r>
          </a:p>
          <a:p>
            <a:pPr lvl="1" algn="just">
              <a:lnSpc>
                <a:spcPct val="150000"/>
              </a:lnSpc>
              <a:buFont typeface="Courier New" pitchFamily="49" charset="0"/>
              <a:buChar char="o"/>
            </a:pPr>
            <a:r>
              <a:rPr lang="en-US" dirty="0" smtClean="0">
                <a:latin typeface="Times New Roman" pitchFamily="18" charset="0"/>
                <a:cs typeface="Times New Roman" pitchFamily="18" charset="0"/>
              </a:rPr>
              <a:t>telephone and </a:t>
            </a:r>
          </a:p>
          <a:p>
            <a:pPr lvl="1" algn="just">
              <a:lnSpc>
                <a:spcPct val="150000"/>
              </a:lnSpc>
              <a:buFont typeface="Courier New" pitchFamily="49" charset="0"/>
              <a:buChar char="o"/>
            </a:pPr>
            <a:r>
              <a:rPr lang="en-US" dirty="0" smtClean="0">
                <a:latin typeface="Times New Roman" pitchFamily="18" charset="0"/>
                <a:cs typeface="Times New Roman" pitchFamily="18" charset="0"/>
              </a:rPr>
              <a:t>house rents etc</a:t>
            </a:r>
          </a:p>
          <a:p>
            <a:endParaRPr lang="en-US" sz="2400" dirty="0" smtClean="0"/>
          </a:p>
          <a:p>
            <a:pPr algn="just">
              <a:lnSpc>
                <a:spcPct val="150000"/>
              </a:lnSpc>
            </a:pPr>
            <a:endParaRPr lang="en-US" sz="2400" dirty="0" smtClean="0">
              <a:latin typeface="Times New Roman" pitchFamily="18" charset="0"/>
              <a:cs typeface="Times New Roman" pitchFamily="18" charset="0"/>
            </a:endParaRPr>
          </a:p>
        </p:txBody>
      </p:sp>
    </p:spTree>
    <p:extLst>
      <p:ext uri="{BB962C8B-B14F-4D97-AF65-F5344CB8AC3E}">
        <p14:creationId xmlns:p14="http://schemas.microsoft.com/office/powerpoint/2010/main" xmlns="" val="149047527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458200" cy="1143000"/>
          </a:xfrm>
        </p:spPr>
        <p:txBody>
          <a:bodyPr>
            <a:noAutofit/>
          </a:bodyPr>
          <a:lstStyle/>
          <a:p>
            <a:r>
              <a:rPr lang="en-US" sz="2800" b="1" dirty="0">
                <a:latin typeface="Times New Roman" pitchFamily="18" charset="0"/>
                <a:cs typeface="Times New Roman" pitchFamily="18" charset="0"/>
              </a:rPr>
              <a:t>Construction Industry in the National Economy </a:t>
            </a:r>
            <a:r>
              <a:rPr lang="en-US" sz="2800" b="1" dirty="0" err="1">
                <a:latin typeface="Times New Roman" pitchFamily="18" charset="0"/>
                <a:cs typeface="Times New Roman" pitchFamily="18" charset="0"/>
              </a:rPr>
              <a:t>Con’d</a:t>
            </a:r>
            <a:endParaRPr lang="en-US" sz="2400" dirty="0"/>
          </a:p>
        </p:txBody>
      </p:sp>
      <p:sp>
        <p:nvSpPr>
          <p:cNvPr id="3" name="Content Placeholder 2"/>
          <p:cNvSpPr>
            <a:spLocks noGrp="1"/>
          </p:cNvSpPr>
          <p:nvPr>
            <p:ph idx="1"/>
          </p:nvPr>
        </p:nvSpPr>
        <p:spPr>
          <a:xfrm>
            <a:off x="152400" y="1143000"/>
            <a:ext cx="8991600" cy="5181600"/>
          </a:xfrm>
        </p:spPr>
        <p:txBody>
          <a:bodyPr>
            <a:normAutofit/>
          </a:bodyPr>
          <a:lstStyle/>
          <a:p>
            <a:r>
              <a:rPr lang="en-US" altLang="en-US" sz="2400" b="1" i="1" dirty="0"/>
              <a:t>Contribution of Construction Industry to National Economy:</a:t>
            </a:r>
          </a:p>
          <a:p>
            <a:pPr lvl="1">
              <a:buFont typeface="Calibri" panose="020F0502020204030204" pitchFamily="34" charset="0"/>
              <a:buAutoNum type="arabicPeriod"/>
            </a:pPr>
            <a:r>
              <a:rPr lang="en-US" altLang="en-US" dirty="0"/>
              <a:t>Most aids/grants and loans involves construction and infrastructure of engineering nature</a:t>
            </a:r>
          </a:p>
          <a:p>
            <a:pPr lvl="1">
              <a:buFont typeface="Calibri" panose="020F0502020204030204" pitchFamily="34" charset="0"/>
              <a:buAutoNum type="arabicPeriod"/>
            </a:pPr>
            <a:r>
              <a:rPr lang="en-US" altLang="en-US" dirty="0"/>
              <a:t>Infrastructure projects improves trade and business</a:t>
            </a:r>
          </a:p>
          <a:p>
            <a:pPr lvl="1">
              <a:buFont typeface="Calibri" panose="020F0502020204030204" pitchFamily="34" charset="0"/>
              <a:buAutoNum type="arabicPeriod"/>
            </a:pPr>
            <a:r>
              <a:rPr lang="en-US" altLang="en-US" dirty="0"/>
              <a:t>Construction industry boost other industry such as; manufacturing and service industry</a:t>
            </a:r>
          </a:p>
          <a:p>
            <a:pPr lvl="1">
              <a:buFont typeface="Calibri" panose="020F0502020204030204" pitchFamily="34" charset="0"/>
              <a:buAutoNum type="arabicPeriod"/>
            </a:pPr>
            <a:r>
              <a:rPr lang="en-US" altLang="en-US" dirty="0"/>
              <a:t>It helps generate employment, both foreign and local jobs         </a:t>
            </a:r>
          </a:p>
          <a:p>
            <a:pPr lvl="1">
              <a:buFont typeface="Calibri" panose="020F0502020204030204" pitchFamily="34" charset="0"/>
              <a:buAutoNum type="arabicPeriod"/>
            </a:pPr>
            <a:r>
              <a:rPr lang="en-US" altLang="en-US" dirty="0"/>
              <a:t>It contributes to domestic employment and improves local business</a:t>
            </a:r>
          </a:p>
          <a:p>
            <a:pPr lvl="1">
              <a:buFont typeface="Calibri" panose="020F0502020204030204" pitchFamily="34" charset="0"/>
              <a:buAutoNum type="arabicPeriod"/>
            </a:pPr>
            <a:r>
              <a:rPr lang="en-US" altLang="en-US" dirty="0"/>
              <a:t> Most investments entail construction works.</a:t>
            </a:r>
          </a:p>
          <a:p>
            <a:pPr lvl="1">
              <a:buFont typeface="Calibri" panose="020F0502020204030204" pitchFamily="34" charset="0"/>
              <a:buAutoNum type="arabicPeriod"/>
            </a:pPr>
            <a:r>
              <a:rPr lang="en-US" altLang="en-US" dirty="0"/>
              <a:t>Construction improves the life of ordinary people</a:t>
            </a:r>
          </a:p>
          <a:p>
            <a:endParaRPr lang="en-US" altLang="en-US" dirty="0"/>
          </a:p>
          <a:p>
            <a:endParaRPr lang="en-US" dirty="0"/>
          </a:p>
        </p:txBody>
      </p:sp>
    </p:spTree>
    <p:extLst>
      <p:ext uri="{BB962C8B-B14F-4D97-AF65-F5344CB8AC3E}">
        <p14:creationId xmlns:p14="http://schemas.microsoft.com/office/powerpoint/2010/main" xmlns="" val="13741501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475488"/>
          </a:xfrm>
        </p:spPr>
        <p:txBody>
          <a:bodyPr>
            <a:noAutofit/>
          </a:bodyPr>
          <a:lstStyle/>
          <a:p>
            <a:r>
              <a:rPr lang="en-US" sz="2800" b="1" dirty="0">
                <a:effectLst>
                  <a:outerShdw blurRad="38100" dist="38100" dir="2700000" algn="tl">
                    <a:srgbClr val="000000">
                      <a:alpha val="43137"/>
                    </a:srgbClr>
                  </a:outerShdw>
                </a:effectLst>
                <a:latin typeface="Times New Roman" pitchFamily="18" charset="0"/>
                <a:cs typeface="Times New Roman" pitchFamily="18" charset="0"/>
              </a:rPr>
              <a:t>Parties Participate In the Construction </a:t>
            </a:r>
            <a:r>
              <a:rPr lang="en-US" sz="2800" b="1" dirty="0" smtClean="0">
                <a:effectLst>
                  <a:outerShdw blurRad="38100" dist="38100" dir="2700000" algn="tl">
                    <a:srgbClr val="000000">
                      <a:alpha val="43137"/>
                    </a:srgbClr>
                  </a:outerShdw>
                </a:effectLst>
                <a:latin typeface="Times New Roman" pitchFamily="18" charset="0"/>
                <a:cs typeface="Times New Roman" pitchFamily="18" charset="0"/>
              </a:rPr>
              <a:t>Industries</a:t>
            </a:r>
            <a:endParaRPr lang="en-US" sz="2400" dirty="0"/>
          </a:p>
        </p:txBody>
      </p:sp>
      <p:sp>
        <p:nvSpPr>
          <p:cNvPr id="3" name="Content Placeholder 2"/>
          <p:cNvSpPr>
            <a:spLocks noGrp="1"/>
          </p:cNvSpPr>
          <p:nvPr>
            <p:ph idx="1"/>
          </p:nvPr>
        </p:nvSpPr>
        <p:spPr>
          <a:xfrm>
            <a:off x="152400" y="914400"/>
            <a:ext cx="8763000" cy="5410200"/>
          </a:xfrm>
        </p:spPr>
        <p:txBody>
          <a:bodyPr>
            <a:normAutofit lnSpcReduction="10000"/>
          </a:bodyPr>
          <a:lstStyle/>
          <a:p>
            <a:pPr algn="just">
              <a:buFont typeface="Wingdings" pitchFamily="2" charset="2"/>
              <a:buChar char="q"/>
              <a:defRPr/>
            </a:pPr>
            <a:r>
              <a:rPr lang="en-US" sz="2800" dirty="0">
                <a:latin typeface="Times New Roman" pitchFamily="18" charset="0"/>
                <a:cs typeface="Times New Roman" pitchFamily="18" charset="0"/>
              </a:rPr>
              <a:t>The practice of </a:t>
            </a:r>
            <a:r>
              <a:rPr lang="en-US" sz="28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planning</a:t>
            </a:r>
            <a:r>
              <a:rPr lang="en-US" sz="2800" dirty="0">
                <a:latin typeface="Times New Roman" pitchFamily="18" charset="0"/>
                <a:cs typeface="Times New Roman" pitchFamily="18" charset="0"/>
              </a:rPr>
              <a:t>, </a:t>
            </a:r>
            <a:r>
              <a:rPr lang="en-US" sz="28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designing</a:t>
            </a:r>
            <a:r>
              <a:rPr lang="en-US" sz="2800" dirty="0">
                <a:latin typeface="Times New Roman" pitchFamily="18" charset="0"/>
                <a:cs typeface="Times New Roman" pitchFamily="18" charset="0"/>
              </a:rPr>
              <a:t>, </a:t>
            </a:r>
            <a:r>
              <a:rPr lang="en-US" sz="28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constructing</a:t>
            </a:r>
            <a:r>
              <a:rPr lang="en-US" sz="2800" dirty="0">
                <a:latin typeface="Times New Roman" pitchFamily="18" charset="0"/>
                <a:cs typeface="Times New Roman" pitchFamily="18" charset="0"/>
              </a:rPr>
              <a:t>, and </a:t>
            </a:r>
            <a:r>
              <a:rPr lang="en-US" sz="28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operating</a:t>
            </a:r>
            <a:r>
              <a:rPr lang="en-US" sz="2800" dirty="0">
                <a:latin typeface="Times New Roman" pitchFamily="18" charset="0"/>
                <a:cs typeface="Times New Roman" pitchFamily="18" charset="0"/>
              </a:rPr>
              <a:t> </a:t>
            </a:r>
            <a:r>
              <a:rPr lang="en-US" sz="2800" smtClean="0">
                <a:latin typeface="Times New Roman" pitchFamily="18" charset="0"/>
                <a:cs typeface="Times New Roman" pitchFamily="18" charset="0"/>
              </a:rPr>
              <a:t>construction projects </a:t>
            </a:r>
            <a:r>
              <a:rPr lang="en-US" sz="2800" dirty="0">
                <a:latin typeface="Times New Roman" pitchFamily="18" charset="0"/>
                <a:cs typeface="Times New Roman" pitchFamily="18" charset="0"/>
              </a:rPr>
              <a:t>is most usually a </a:t>
            </a:r>
            <a:r>
              <a:rPr lang="en-US" sz="2800" b="1"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collective effort </a:t>
            </a:r>
            <a:r>
              <a:rPr lang="en-US" sz="2800" dirty="0">
                <a:latin typeface="Times New Roman" pitchFamily="18" charset="0"/>
                <a:cs typeface="Times New Roman" pitchFamily="18" charset="0"/>
              </a:rPr>
              <a:t>of different groups of professionals and trades.</a:t>
            </a:r>
          </a:p>
          <a:p>
            <a:pPr algn="just">
              <a:buFont typeface="Wingdings 3" panose="05040102010807070707" pitchFamily="18" charset="2"/>
              <a:buNone/>
              <a:defRPr/>
            </a:pPr>
            <a:endParaRPr lang="en-US" sz="600" dirty="0">
              <a:latin typeface="Times New Roman" pitchFamily="18" charset="0"/>
              <a:cs typeface="Times New Roman" pitchFamily="18" charset="0"/>
            </a:endParaRPr>
          </a:p>
          <a:p>
            <a:pPr algn="just">
              <a:buFont typeface="Wingdings" pitchFamily="2" charset="2"/>
              <a:buChar char="q"/>
              <a:defRPr/>
            </a:pPr>
            <a:r>
              <a:rPr lang="en-US" sz="2800" dirty="0">
                <a:latin typeface="Times New Roman" pitchFamily="18" charset="0"/>
                <a:cs typeface="Times New Roman" pitchFamily="18" charset="0"/>
              </a:rPr>
              <a:t>Depending on the </a:t>
            </a:r>
            <a:r>
              <a:rPr lang="en-US" sz="2800" b="1" dirty="0">
                <a:solidFill>
                  <a:srgbClr val="FF0000"/>
                </a:solidFill>
                <a:latin typeface="Times New Roman" pitchFamily="18" charset="0"/>
                <a:cs typeface="Times New Roman" pitchFamily="18" charset="0"/>
              </a:rPr>
              <a:t>size</a:t>
            </a:r>
            <a:r>
              <a:rPr lang="en-US" sz="2800" dirty="0">
                <a:latin typeface="Times New Roman" pitchFamily="18" charset="0"/>
                <a:cs typeface="Times New Roman" pitchFamily="18" charset="0"/>
              </a:rPr>
              <a:t>, </a:t>
            </a:r>
            <a:r>
              <a:rPr lang="en-US" sz="2800" b="1" dirty="0">
                <a:solidFill>
                  <a:srgbClr val="FF0000"/>
                </a:solidFill>
                <a:latin typeface="Times New Roman" pitchFamily="18" charset="0"/>
                <a:cs typeface="Times New Roman" pitchFamily="18" charset="0"/>
              </a:rPr>
              <a:t>complexity</a:t>
            </a:r>
            <a:r>
              <a:rPr lang="en-US" sz="2800" dirty="0">
                <a:latin typeface="Times New Roman" pitchFamily="18" charset="0"/>
                <a:cs typeface="Times New Roman" pitchFamily="18" charset="0"/>
              </a:rPr>
              <a:t>, and </a:t>
            </a:r>
            <a:r>
              <a:rPr lang="en-US" sz="2800" b="1" dirty="0">
                <a:solidFill>
                  <a:srgbClr val="FF0000"/>
                </a:solidFill>
                <a:latin typeface="Times New Roman" pitchFamily="18" charset="0"/>
                <a:cs typeface="Times New Roman" pitchFamily="18" charset="0"/>
              </a:rPr>
              <a:t>purpose</a:t>
            </a:r>
            <a:r>
              <a:rPr lang="en-US" sz="2800" dirty="0">
                <a:latin typeface="Times New Roman" pitchFamily="18" charset="0"/>
                <a:cs typeface="Times New Roman" pitchFamily="18" charset="0"/>
              </a:rPr>
              <a:t> of a </a:t>
            </a:r>
            <a:r>
              <a:rPr lang="en-US" sz="2800" dirty="0" smtClean="0">
                <a:latin typeface="Times New Roman" pitchFamily="18" charset="0"/>
                <a:cs typeface="Times New Roman" pitchFamily="18" charset="0"/>
              </a:rPr>
              <a:t>particular </a:t>
            </a:r>
            <a:r>
              <a:rPr lang="en-US" sz="2800" dirty="0">
                <a:latin typeface="Times New Roman" pitchFamily="18" charset="0"/>
                <a:cs typeface="Times New Roman" pitchFamily="18" charset="0"/>
              </a:rPr>
              <a:t>project, the </a:t>
            </a:r>
            <a:r>
              <a:rPr lang="en-US" sz="2800" b="1" dirty="0">
                <a:solidFill>
                  <a:srgbClr val="7030A0"/>
                </a:solidFill>
                <a:latin typeface="Times New Roman" pitchFamily="18" charset="0"/>
                <a:cs typeface="Times New Roman" pitchFamily="18" charset="0"/>
              </a:rPr>
              <a:t>project team </a:t>
            </a:r>
            <a:r>
              <a:rPr lang="en-US" sz="2800" dirty="0">
                <a:latin typeface="Times New Roman" pitchFamily="18" charset="0"/>
                <a:cs typeface="Times New Roman" pitchFamily="18" charset="0"/>
              </a:rPr>
              <a:t>may include:</a:t>
            </a:r>
            <a:endParaRPr lang="en-CA" sz="2800" dirty="0">
              <a:latin typeface="Times New Roman" pitchFamily="18" charset="0"/>
              <a:cs typeface="Times New Roman" pitchFamily="18" charset="0"/>
            </a:endParaRPr>
          </a:p>
          <a:p>
            <a:pPr lvl="2"/>
            <a:r>
              <a:rPr lang="en-US" sz="2400" dirty="0"/>
              <a:t>Client</a:t>
            </a:r>
          </a:p>
          <a:p>
            <a:pPr lvl="2"/>
            <a:r>
              <a:rPr lang="en-US" sz="2400" dirty="0"/>
              <a:t>Consultants</a:t>
            </a:r>
          </a:p>
          <a:p>
            <a:pPr lvl="2"/>
            <a:r>
              <a:rPr lang="en-US" sz="2400" dirty="0"/>
              <a:t>Contractors</a:t>
            </a:r>
          </a:p>
          <a:p>
            <a:pPr lvl="2"/>
            <a:r>
              <a:rPr lang="en-US" sz="2400" dirty="0"/>
              <a:t>Regulatory </a:t>
            </a:r>
            <a:r>
              <a:rPr lang="en-US" sz="2400" dirty="0" smtClean="0"/>
              <a:t>agencies</a:t>
            </a:r>
          </a:p>
          <a:p>
            <a:pPr lvl="2"/>
            <a:r>
              <a:rPr lang="en-US" sz="2400" dirty="0" smtClean="0"/>
              <a:t>Suppliers </a:t>
            </a:r>
            <a:endParaRPr lang="en-US" sz="2400" dirty="0"/>
          </a:p>
          <a:p>
            <a:pPr lvl="2"/>
            <a:r>
              <a:rPr lang="en-US" sz="2400" dirty="0"/>
              <a:t>Financial </a:t>
            </a:r>
            <a:r>
              <a:rPr lang="en-US" sz="2400" dirty="0" smtClean="0"/>
              <a:t>institutions</a:t>
            </a:r>
          </a:p>
          <a:p>
            <a:pPr lvl="2"/>
            <a:r>
              <a:rPr lang="en-US" sz="2400" dirty="0" smtClean="0"/>
              <a:t>Public </a:t>
            </a:r>
            <a:endParaRPr lang="en-US" sz="2400" dirty="0"/>
          </a:p>
          <a:p>
            <a:endParaRPr lang="en-US" dirty="0"/>
          </a:p>
        </p:txBody>
      </p:sp>
    </p:spTree>
    <p:extLst>
      <p:ext uri="{BB962C8B-B14F-4D97-AF65-F5344CB8AC3E}">
        <p14:creationId xmlns:p14="http://schemas.microsoft.com/office/powerpoint/2010/main" xmlns="" val="6067923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b="1" i="0" dirty="0" smtClean="0">
                <a:effectLst>
                  <a:outerShdw blurRad="38100" dist="38100" dir="2700000" algn="tl">
                    <a:srgbClr val="000000">
                      <a:alpha val="43137"/>
                    </a:srgbClr>
                  </a:outerShdw>
                </a:effectLst>
                <a:latin typeface="Times New Roman" pitchFamily="18" charset="0"/>
                <a:cs typeface="Times New Roman" pitchFamily="18" charset="0"/>
              </a:rPr>
              <a:t>Parties Participate In the Construction Industries</a:t>
            </a:r>
            <a:r>
              <a:rPr lang="en-US" dirty="0" smtClean="0">
                <a:effectLst>
                  <a:outerShdw blurRad="38100" dist="38100" dir="2700000" algn="tl">
                    <a:srgbClr val="000000">
                      <a:alpha val="43137"/>
                    </a:srgbClr>
                  </a:outerShdw>
                </a:effectLst>
                <a:latin typeface="Footlight MT Light" pitchFamily="18" charset="0"/>
              </a:rPr>
              <a:t/>
            </a:r>
            <a:br>
              <a:rPr lang="en-US" dirty="0" smtClean="0">
                <a:effectLst>
                  <a:outerShdw blurRad="38100" dist="38100" dir="2700000" algn="tl">
                    <a:srgbClr val="000000">
                      <a:alpha val="43137"/>
                    </a:srgbClr>
                  </a:outerShdw>
                </a:effectLst>
                <a:latin typeface="Footlight MT Light" pitchFamily="18" charset="0"/>
              </a:rPr>
            </a:br>
            <a:endParaRPr lang="en-US" dirty="0"/>
          </a:p>
        </p:txBody>
      </p:sp>
      <p:sp>
        <p:nvSpPr>
          <p:cNvPr id="3" name="Content Placeholder 2"/>
          <p:cNvSpPr>
            <a:spLocks noGrp="1"/>
          </p:cNvSpPr>
          <p:nvPr>
            <p:ph idx="1"/>
          </p:nvPr>
        </p:nvSpPr>
        <p:spPr>
          <a:xfrm>
            <a:off x="152400" y="1295400"/>
            <a:ext cx="8915400" cy="5334000"/>
          </a:xfrm>
        </p:spPr>
        <p:txBody>
          <a:bodyPr>
            <a:normAutofit fontScale="92500"/>
          </a:bodyPr>
          <a:lstStyle/>
          <a:p>
            <a:pPr lvl="0" algn="just">
              <a:lnSpc>
                <a:spcPct val="170000"/>
              </a:lnSpc>
            </a:pPr>
            <a:r>
              <a:rPr lang="en-US" sz="2400" b="1" dirty="0" smtClean="0">
                <a:latin typeface="Footlight MT Light" pitchFamily="18" charset="0"/>
              </a:rPr>
              <a:t>The </a:t>
            </a:r>
            <a:r>
              <a:rPr lang="en-US" sz="2400" b="1" dirty="0" smtClean="0">
                <a:solidFill>
                  <a:srgbClr val="FF0000"/>
                </a:solidFill>
                <a:effectLst>
                  <a:outerShdw blurRad="38100" dist="38100" dir="2700000" algn="tl">
                    <a:srgbClr val="000000">
                      <a:alpha val="43137"/>
                    </a:srgbClr>
                  </a:outerShdw>
                </a:effectLst>
                <a:latin typeface="Footlight MT Light" pitchFamily="18" charset="0"/>
              </a:rPr>
              <a:t>Client: The </a:t>
            </a:r>
            <a:r>
              <a:rPr lang="en-US" sz="2400" dirty="0" smtClean="0">
                <a:latin typeface="Footlight MT Light" pitchFamily="18" charset="0"/>
              </a:rPr>
              <a:t>client is the initiator and owner of the project</a:t>
            </a:r>
          </a:p>
          <a:p>
            <a:pPr lvl="0" algn="just">
              <a:lnSpc>
                <a:spcPct val="170000"/>
              </a:lnSpc>
            </a:pPr>
            <a:r>
              <a:rPr lang="en-US" sz="2400" b="1" dirty="0" smtClean="0">
                <a:solidFill>
                  <a:srgbClr val="FF0000"/>
                </a:solidFill>
                <a:effectLst>
                  <a:outerShdw blurRad="38100" dist="38100" dir="2700000" algn="tl">
                    <a:srgbClr val="000000">
                      <a:alpha val="43137"/>
                    </a:srgbClr>
                  </a:outerShdw>
                </a:effectLst>
                <a:latin typeface="Footlight MT Light" pitchFamily="18" charset="0"/>
              </a:rPr>
              <a:t>The Consultant: </a:t>
            </a:r>
            <a:r>
              <a:rPr lang="en-US" sz="2400" dirty="0" smtClean="0">
                <a:latin typeface="Footlight MT Light" pitchFamily="18" charset="0"/>
              </a:rPr>
              <a:t>The consultant transfers the wish of the owner into realizable form and makes the study, design and possibly the supervision and contact administration.</a:t>
            </a:r>
          </a:p>
          <a:p>
            <a:pPr lvl="0" algn="just">
              <a:lnSpc>
                <a:spcPct val="170000"/>
              </a:lnSpc>
            </a:pPr>
            <a:r>
              <a:rPr lang="en-US" sz="2400" b="1" dirty="0" smtClean="0">
                <a:solidFill>
                  <a:srgbClr val="FF0000"/>
                </a:solidFill>
                <a:effectLst>
                  <a:outerShdw blurRad="38100" dist="38100" dir="2700000" algn="tl">
                    <a:srgbClr val="000000">
                      <a:alpha val="43137"/>
                    </a:srgbClr>
                  </a:outerShdw>
                </a:effectLst>
                <a:latin typeface="Footlight MT Light" pitchFamily="18" charset="0"/>
              </a:rPr>
              <a:t>The Contractor: </a:t>
            </a:r>
            <a:r>
              <a:rPr lang="en-US" sz="2400" dirty="0" smtClean="0">
                <a:latin typeface="Footlight MT Light" pitchFamily="18" charset="0"/>
              </a:rPr>
              <a:t>The contractor is the one who performs the work.</a:t>
            </a:r>
          </a:p>
          <a:p>
            <a:pPr lvl="0" algn="just">
              <a:lnSpc>
                <a:spcPct val="170000"/>
              </a:lnSpc>
            </a:pPr>
            <a:r>
              <a:rPr lang="en-US" sz="2400" b="1" dirty="0" smtClean="0">
                <a:solidFill>
                  <a:srgbClr val="FF0000"/>
                </a:solidFill>
                <a:effectLst>
                  <a:outerShdw blurRad="38100" dist="38100" dir="2700000" algn="tl">
                    <a:srgbClr val="000000">
                      <a:alpha val="43137"/>
                    </a:srgbClr>
                  </a:outerShdw>
                </a:effectLst>
                <a:latin typeface="Footlight MT Light" pitchFamily="18" charset="0"/>
              </a:rPr>
              <a:t>Insurance Companies: </a:t>
            </a:r>
            <a:r>
              <a:rPr lang="en-US" sz="2400" dirty="0" smtClean="0">
                <a:latin typeface="Footlight MT Light" pitchFamily="18" charset="0"/>
              </a:rPr>
              <a:t>A Contractor is required to provide </a:t>
            </a:r>
            <a:r>
              <a:rPr lang="en-US" sz="2400" b="1" dirty="0" smtClean="0">
                <a:solidFill>
                  <a:srgbClr val="FF0000"/>
                </a:solidFill>
                <a:latin typeface="Footlight MT Light" pitchFamily="18" charset="0"/>
              </a:rPr>
              <a:t>bid bonds</a:t>
            </a:r>
            <a:r>
              <a:rPr lang="en-US" sz="2400" dirty="0" smtClean="0">
                <a:latin typeface="Footlight MT Light" pitchFamily="18" charset="0"/>
              </a:rPr>
              <a:t> as a condition of being allowed to bid, and then they must provide insurance for </a:t>
            </a:r>
            <a:r>
              <a:rPr lang="en-US" sz="2400" b="1" dirty="0" smtClean="0">
                <a:solidFill>
                  <a:srgbClr val="FF0000"/>
                </a:solidFill>
                <a:latin typeface="Footlight MT Light" pitchFamily="18" charset="0"/>
              </a:rPr>
              <a:t>Performance bonds prior </a:t>
            </a:r>
            <a:r>
              <a:rPr lang="en-US" sz="2400" dirty="0" smtClean="0">
                <a:latin typeface="Footlight MT Light" pitchFamily="18" charset="0"/>
              </a:rPr>
              <a:t>to award of the contract. </a:t>
            </a:r>
            <a:endParaRPr lang="en-US" sz="2400" dirty="0" smtClean="0"/>
          </a:p>
          <a:p>
            <a:endParaRPr lang="en-US" sz="2000" dirty="0"/>
          </a:p>
        </p:txBody>
      </p:sp>
    </p:spTree>
    <p:extLst>
      <p:ext uri="{BB962C8B-B14F-4D97-AF65-F5344CB8AC3E}">
        <p14:creationId xmlns:p14="http://schemas.microsoft.com/office/powerpoint/2010/main" xmlns="" val="240036070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Flow</Template>
  <TotalTime>1318</TotalTime>
  <Words>1599</Words>
  <Application>Microsoft Office PowerPoint</Application>
  <PresentationFormat>On-screen Show (4:3)</PresentationFormat>
  <Paragraphs>261</Paragraphs>
  <Slides>24</Slides>
  <Notes>2</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Flow</vt:lpstr>
      <vt:lpstr>  chapter one INTRODUCTION TO CONSTRUCTION INDUSTRY </vt:lpstr>
      <vt:lpstr>  INTRODUCTION TO CONSTRUCTION INDUSTRY </vt:lpstr>
      <vt:lpstr>Construction Industry-Sectoral Linkages</vt:lpstr>
      <vt:lpstr>Construction Industry in the National Economy</vt:lpstr>
      <vt:lpstr>Construction Industry in the National Economy Con’d</vt:lpstr>
      <vt:lpstr>Construction Industry in the National Economy Con’d</vt:lpstr>
      <vt:lpstr>Construction Industry in the National Economy Con’d</vt:lpstr>
      <vt:lpstr>Parties Participate In the Construction Industries</vt:lpstr>
      <vt:lpstr>Parties Participate In the Construction Industries </vt:lpstr>
      <vt:lpstr>Parties Participate In the Construction Industries con’d</vt:lpstr>
      <vt:lpstr>Parties Participate In the Construction Industries con’d</vt:lpstr>
      <vt:lpstr>Parties Participate In the Construction Industries con’d</vt:lpstr>
      <vt:lpstr>Parties Participate In the Construction Industries con’d</vt:lpstr>
      <vt:lpstr>Duties of Parties Participate In the Construction Industries con’d</vt:lpstr>
      <vt:lpstr>Duties of Parties Participate In the Construction Industries con’d</vt:lpstr>
      <vt:lpstr>Duties of Parties Participate In the Construction Industries con’d</vt:lpstr>
      <vt:lpstr>Duties of Parties Participate In the Construction Industries con’d</vt:lpstr>
      <vt:lpstr>Duties of Parties Participate In the Construction Industries con’d</vt:lpstr>
      <vt:lpstr> </vt:lpstr>
      <vt:lpstr> Resource for Construction industries </vt:lpstr>
      <vt:lpstr> Resource for Construction industries </vt:lpstr>
      <vt:lpstr> Resource for Construction industries </vt:lpstr>
      <vt:lpstr> Resource for Construction industries </vt:lpstr>
      <vt:lpstr>Slide 24</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Construction Financce</dc:title>
  <dc:creator>owner</dc:creator>
  <cp:lastModifiedBy>user</cp:lastModifiedBy>
  <cp:revision>83</cp:revision>
  <dcterms:created xsi:type="dcterms:W3CDTF">2011-03-23T22:09:12Z</dcterms:created>
  <dcterms:modified xsi:type="dcterms:W3CDTF">2020-02-23T11:27:57Z</dcterms:modified>
</cp:coreProperties>
</file>