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3"/>
  </p:notesMasterIdLst>
  <p:handoutMasterIdLst>
    <p:handoutMasterId r:id="rId34"/>
  </p:handoutMasterIdLst>
  <p:sldIdLst>
    <p:sldId id="303" r:id="rId2"/>
    <p:sldId id="296" r:id="rId3"/>
    <p:sldId id="258" r:id="rId4"/>
    <p:sldId id="259" r:id="rId5"/>
    <p:sldId id="304" r:id="rId6"/>
    <p:sldId id="260" r:id="rId7"/>
    <p:sldId id="261" r:id="rId8"/>
    <p:sldId id="262" r:id="rId9"/>
    <p:sldId id="263" r:id="rId10"/>
    <p:sldId id="274" r:id="rId11"/>
    <p:sldId id="275" r:id="rId12"/>
    <p:sldId id="276" r:id="rId13"/>
    <p:sldId id="293" r:id="rId14"/>
    <p:sldId id="298" r:id="rId15"/>
    <p:sldId id="299" r:id="rId16"/>
    <p:sldId id="300" r:id="rId17"/>
    <p:sldId id="301" r:id="rId18"/>
    <p:sldId id="302" r:id="rId19"/>
    <p:sldId id="283" r:id="rId20"/>
    <p:sldId id="284" r:id="rId21"/>
    <p:sldId id="285" r:id="rId22"/>
    <p:sldId id="287" r:id="rId23"/>
    <p:sldId id="305" r:id="rId24"/>
    <p:sldId id="306" r:id="rId25"/>
    <p:sldId id="307" r:id="rId26"/>
    <p:sldId id="308" r:id="rId27"/>
    <p:sldId id="309" r:id="rId28"/>
    <p:sldId id="310" r:id="rId29"/>
    <p:sldId id="311" r:id="rId30"/>
    <p:sldId id="312" r:id="rId31"/>
    <p:sldId id="313"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675" autoAdjust="0"/>
    <p:restoredTop sz="94660"/>
  </p:normalViewPr>
  <p:slideViewPr>
    <p:cSldViewPr>
      <p:cViewPr varScale="1">
        <p:scale>
          <a:sx n="65" d="100"/>
          <a:sy n="65" d="100"/>
        </p:scale>
        <p:origin x="-1316" y="-6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48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0F0890-7FA2-43F9-850B-17BDEF16A0C6}" type="datetimeFigureOut">
              <a:rPr lang="en-US" smtClean="0"/>
              <a:pPr/>
              <a:t>3/3/2020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EDCE36-3901-45BA-9A26-3050BEEAD54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70E2A8-02CA-4078-B252-1ECE5995238C}" type="datetimeFigureOut">
              <a:rPr lang="en-US" smtClean="0"/>
              <a:pPr/>
              <a:t>3/3/2020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161A41-B056-4EFC-9728-4A08A002CC16}" type="slidenum">
              <a:rPr lang="en-US" smtClean="0"/>
              <a:pPr/>
              <a:t>‹#›</a:t>
            </a:fld>
            <a:endParaRPr lang="en-US"/>
          </a:p>
        </p:txBody>
      </p:sp>
    </p:spTree>
    <p:extLst>
      <p:ext uri="{BB962C8B-B14F-4D97-AF65-F5344CB8AC3E}">
        <p14:creationId xmlns="" xmlns:p14="http://schemas.microsoft.com/office/powerpoint/2010/main" val="1221396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126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8DC044-ED69-41D6-BD78-0F9DA165E045}" type="slidenum">
              <a:rPr lang="en-US" smtClean="0"/>
              <a:pPr fontAlgn="base">
                <a:spcBef>
                  <a:spcPct val="0"/>
                </a:spcBef>
                <a:spcAft>
                  <a:spcPct val="0"/>
                </a:spcAft>
              </a:pPr>
              <a:t>3</a:t>
            </a:fld>
            <a:endParaRPr lang="en-US" dirty="0" smtClean="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136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7AE41CC-422F-49DC-BD0A-C0BEFC3C54B9}" type="slidenum">
              <a:rPr lang="en-US" smtClean="0"/>
              <a:pPr fontAlgn="base">
                <a:spcBef>
                  <a:spcPct val="0"/>
                </a:spcBef>
                <a:spcAft>
                  <a:spcPct val="0"/>
                </a:spcAft>
              </a:pPr>
              <a:t>4</a:t>
            </a:fld>
            <a:endParaRPr lang="en-US" dirty="0" smtClean="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14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D9DC0D-A776-4671-96DB-1FC22773F74B}" type="slidenum">
              <a:rPr lang="en-US" smtClean="0"/>
              <a:pPr fontAlgn="base">
                <a:spcBef>
                  <a:spcPct val="0"/>
                </a:spcBef>
                <a:spcAft>
                  <a:spcPct val="0"/>
                </a:spcAft>
              </a:pPr>
              <a:t>6</a:t>
            </a:fld>
            <a:endParaRPr lang="en-US" dirty="0" smtClean="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249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D19BCAE-CB18-44E4-8EC2-1DD5449DFAB6}" type="slidenum">
              <a:rPr lang="en-US" smtClean="0"/>
              <a:pPr fontAlgn="base">
                <a:spcBef>
                  <a:spcPct val="0"/>
                </a:spcBef>
                <a:spcAft>
                  <a:spcPct val="0"/>
                </a:spcAft>
              </a:pPr>
              <a:t>11</a:t>
            </a:fld>
            <a:endParaRPr lang="en-US" dirty="0" smtClean="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959CA8-A8E9-422E-BC6A-6A6C4932F00A}" type="slidenum">
              <a:rPr lang="en-US" smtClean="0"/>
              <a:pPr fontAlgn="base">
                <a:spcBef>
                  <a:spcPct val="0"/>
                </a:spcBef>
                <a:spcAft>
                  <a:spcPct val="0"/>
                </a:spcAft>
              </a:pPr>
              <a:t>19</a:t>
            </a:fld>
            <a:endParaRPr lang="en-US" dirty="0" smtClean="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C4DAEC-725F-4F03-86E4-3E6FB11A7674}" type="slidenum">
              <a:rPr lang="en-US" smtClean="0"/>
              <a:pPr fontAlgn="base">
                <a:spcBef>
                  <a:spcPct val="0"/>
                </a:spcBef>
                <a:spcAft>
                  <a:spcPct val="0"/>
                </a:spcAft>
              </a:pPr>
              <a:t>20</a:t>
            </a:fld>
            <a:endParaRPr lang="en-US" dirty="0" smtClean="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0C3A7C1-D10D-46EB-9E01-2BB20D4083F6}" type="slidenum">
              <a:rPr lang="en-US" smtClean="0"/>
              <a:pPr fontAlgn="base">
                <a:spcBef>
                  <a:spcPct val="0"/>
                </a:spcBef>
                <a:spcAft>
                  <a:spcPct val="0"/>
                </a:spcAft>
              </a:pPr>
              <a:t>21</a:t>
            </a:fld>
            <a:endParaRPr lang="en-US" dirty="0" smtClean="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34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0DA0A6-153D-4769-B7C7-98D67BB08DB1}" type="slidenum">
              <a:rPr lang="en-US" smtClean="0"/>
              <a:pPr fontAlgn="base">
                <a:spcBef>
                  <a:spcPct val="0"/>
                </a:spcBef>
                <a:spcAft>
                  <a:spcPct val="0"/>
                </a:spcAft>
              </a:pPr>
              <a:t>22</a:t>
            </a:fld>
            <a:endParaRPr lang="en-US" dirty="0" smtClean="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41A9560-9B5D-4C1D-88E5-E10CE03C5E93}" type="datetimeFigureOut">
              <a:rPr lang="en-US" smtClean="0"/>
              <a:pPr/>
              <a:t>3/3/2020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53D221E-6460-4F8B-8803-6FFD438A483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1A9560-9B5D-4C1D-88E5-E10CE03C5E93}" type="datetimeFigureOut">
              <a:rPr lang="en-US" smtClean="0"/>
              <a:pPr/>
              <a:t>3/3/2020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D221E-6460-4F8B-8803-6FFD438A48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1A9560-9B5D-4C1D-88E5-E10CE03C5E93}" type="datetimeFigureOut">
              <a:rPr lang="en-US" smtClean="0"/>
              <a:pPr/>
              <a:t>3/3/2020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D221E-6460-4F8B-8803-6FFD438A48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1A9560-9B5D-4C1D-88E5-E10CE03C5E93}" type="datetimeFigureOut">
              <a:rPr lang="en-US" smtClean="0"/>
              <a:pPr/>
              <a:t>3/3/2020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D221E-6460-4F8B-8803-6FFD438A48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41A9560-9B5D-4C1D-88E5-E10CE03C5E93}" type="datetimeFigureOut">
              <a:rPr lang="en-US" smtClean="0"/>
              <a:pPr/>
              <a:t>3/3/2020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D221E-6460-4F8B-8803-6FFD438A483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41A9560-9B5D-4C1D-88E5-E10CE03C5E93}" type="datetimeFigureOut">
              <a:rPr lang="en-US" smtClean="0"/>
              <a:pPr/>
              <a:t>3/3/2020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3D221E-6460-4F8B-8803-6FFD438A48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41A9560-9B5D-4C1D-88E5-E10CE03C5E93}" type="datetimeFigureOut">
              <a:rPr lang="en-US" smtClean="0"/>
              <a:pPr/>
              <a:t>3/3/2020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3D221E-6460-4F8B-8803-6FFD438A48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41A9560-9B5D-4C1D-88E5-E10CE03C5E93}" type="datetimeFigureOut">
              <a:rPr lang="en-US" smtClean="0"/>
              <a:pPr/>
              <a:t>3/3/2020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3D221E-6460-4F8B-8803-6FFD438A48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1A9560-9B5D-4C1D-88E5-E10CE03C5E93}" type="datetimeFigureOut">
              <a:rPr lang="en-US" smtClean="0"/>
              <a:pPr/>
              <a:t>3/3/2020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3D221E-6460-4F8B-8803-6FFD438A48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41A9560-9B5D-4C1D-88E5-E10CE03C5E93}" type="datetimeFigureOut">
              <a:rPr lang="en-US" smtClean="0"/>
              <a:pPr/>
              <a:t>3/3/2020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3D221E-6460-4F8B-8803-6FFD438A48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41A9560-9B5D-4C1D-88E5-E10CE03C5E93}" type="datetimeFigureOut">
              <a:rPr lang="en-US" smtClean="0"/>
              <a:pPr/>
              <a:t>3/3/2020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53D221E-6460-4F8B-8803-6FFD438A483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41A9560-9B5D-4C1D-88E5-E10CE03C5E93}" type="datetimeFigureOut">
              <a:rPr lang="en-US" smtClean="0"/>
              <a:pPr/>
              <a:t>3/3/2020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53D221E-6460-4F8B-8803-6FFD438A483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914400"/>
            <a:ext cx="7772400" cy="9264075"/>
          </a:xfrm>
          <a:prstGeom prst="rect">
            <a:avLst/>
          </a:prstGeom>
        </p:spPr>
        <p:txBody>
          <a:bodyPr wrap="square">
            <a:spAutoFit/>
          </a:bodyPr>
          <a:lstStyle/>
          <a:p>
            <a:endParaRPr lang="en-GB" dirty="0" smtClean="0"/>
          </a:p>
          <a:p>
            <a:endParaRPr lang="en-GB" dirty="0" smtClean="0"/>
          </a:p>
          <a:p>
            <a:r>
              <a:rPr lang="en-GB" sz="2800" dirty="0" smtClean="0"/>
              <a:t>Chapter two</a:t>
            </a:r>
          </a:p>
          <a:p>
            <a:r>
              <a:rPr lang="en-US" sz="2800" dirty="0" smtClean="0"/>
              <a:t>Procurement and contract mgt</a:t>
            </a:r>
            <a:endParaRPr lang="en-GB" sz="2800" dirty="0" smtClean="0"/>
          </a:p>
          <a:p>
            <a:r>
              <a:rPr lang="en-GB" dirty="0" smtClean="0"/>
              <a:t>Procurement is a process used to select the lowest competitive and qualified bidder for procuring services or works or goods from potential competitors based on reasonable relevant criteria.</a:t>
            </a:r>
          </a:p>
          <a:p>
            <a:endParaRPr lang="en-GB" b="1" dirty="0" smtClean="0"/>
          </a:p>
          <a:p>
            <a:endParaRPr lang="en-GB" b="1" dirty="0" smtClean="0"/>
          </a:p>
          <a:p>
            <a:endParaRPr lang="en-GB" b="1" dirty="0" smtClean="0"/>
          </a:p>
          <a:p>
            <a:r>
              <a:rPr lang="en-US" b="1" dirty="0" smtClean="0"/>
              <a:t> Contract</a:t>
            </a:r>
            <a:r>
              <a:rPr lang="en-US" dirty="0" smtClean="0"/>
              <a:t> is a written agreement between or among two or more parties whereby each party promises to do or not to do something and agrees to terms (conditions and Warranties) set out in the contract. Conditions of Contract are terms in which parties in the contract are governed / administered with</a:t>
            </a:r>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304800" y="152400"/>
            <a:ext cx="8153400" cy="1295400"/>
          </a:xfrm>
        </p:spPr>
        <p:txBody>
          <a:bodyPr>
            <a:normAutofit fontScale="90000"/>
          </a:bodyPr>
          <a:lstStyle/>
          <a:p>
            <a:pPr>
              <a:defRPr/>
            </a:pPr>
            <a:r>
              <a:rPr lang="en-US" sz="3600" dirty="0" smtClean="0">
                <a:solidFill>
                  <a:schemeClr val="tx1"/>
                </a:solidFill>
                <a:latin typeface="Times New Roman" pitchFamily="18" charset="0"/>
                <a:cs typeface="Times New Roman" pitchFamily="18" charset="0"/>
              </a:rPr>
              <a:t/>
            </a:r>
            <a:br>
              <a:rPr lang="en-US" sz="3600" dirty="0" smtClean="0">
                <a:solidFill>
                  <a:schemeClr val="tx1"/>
                </a:solidFill>
                <a:latin typeface="Times New Roman" pitchFamily="18" charset="0"/>
                <a:cs typeface="Times New Roman" pitchFamily="18" charset="0"/>
              </a:rPr>
            </a:br>
            <a:r>
              <a:rPr lang="en-US" sz="3600" dirty="0" smtClean="0">
                <a:solidFill>
                  <a:schemeClr val="tx1"/>
                </a:solidFill>
                <a:latin typeface="Times New Roman" pitchFamily="18" charset="0"/>
                <a:cs typeface="Times New Roman" pitchFamily="18" charset="0"/>
              </a:rPr>
              <a:t/>
            </a:r>
            <a:br>
              <a:rPr lang="en-US" sz="3600" dirty="0" smtClean="0">
                <a:solidFill>
                  <a:schemeClr val="tx1"/>
                </a:solidFill>
                <a:latin typeface="Times New Roman" pitchFamily="18" charset="0"/>
                <a:cs typeface="Times New Roman" pitchFamily="18" charset="0"/>
              </a:rPr>
            </a:br>
            <a:r>
              <a:rPr lang="en-US" sz="3600" dirty="0" smtClean="0">
                <a:solidFill>
                  <a:schemeClr val="tx1"/>
                </a:solidFill>
                <a:latin typeface="Times New Roman" pitchFamily="18" charset="0"/>
                <a:cs typeface="Times New Roman" pitchFamily="18" charset="0"/>
              </a:rPr>
              <a:t> </a:t>
            </a:r>
            <a:r>
              <a:rPr lang="en-US" sz="3600" dirty="0">
                <a:solidFill>
                  <a:schemeClr val="tx1"/>
                </a:solidFill>
              </a:rPr>
              <a:t>Types of  Service Contracts based on method of evaluation of proposal</a:t>
            </a: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endParaRPr lang="en-US" sz="3600" dirty="0" smtClean="0">
              <a:latin typeface="Times New Roman" pitchFamily="18" charset="0"/>
              <a:cs typeface="Times New Roman" pitchFamily="18" charset="0"/>
            </a:endParaRPr>
          </a:p>
        </p:txBody>
      </p:sp>
      <p:sp>
        <p:nvSpPr>
          <p:cNvPr id="27651" name="Content Placeholder 2"/>
          <p:cNvSpPr>
            <a:spLocks noGrp="1"/>
          </p:cNvSpPr>
          <p:nvPr>
            <p:ph idx="1"/>
          </p:nvPr>
        </p:nvSpPr>
        <p:spPr>
          <a:xfrm>
            <a:off x="0" y="1600200"/>
            <a:ext cx="9144000" cy="5562600"/>
          </a:xfrm>
        </p:spPr>
        <p:txBody>
          <a:bodyPr>
            <a:normAutofit fontScale="85000" lnSpcReduction="20000"/>
          </a:bodyPr>
          <a:lstStyle/>
          <a:p>
            <a:pPr marL="514350" indent="-514350" eaLnBrk="1" fontAlgn="auto" hangingPunct="1">
              <a:spcAft>
                <a:spcPts val="0"/>
              </a:spcAft>
              <a:buClr>
                <a:schemeClr val="accent3"/>
              </a:buClr>
              <a:buNone/>
              <a:defRPr/>
            </a:pPr>
            <a:r>
              <a:rPr lang="en-US" sz="2600" dirty="0" smtClean="0">
                <a:latin typeface="Times New Roman" pitchFamily="18" charset="0"/>
                <a:cs typeface="Times New Roman" pitchFamily="18" charset="0"/>
              </a:rPr>
              <a:t>1.  Competitive Selection  Process Quality v Cost based (QCBS):</a:t>
            </a:r>
          </a:p>
          <a:p>
            <a:pPr lvl="2" indent="-246888">
              <a:buFont typeface="Wingdings 2" pitchFamily="18" charset="2"/>
              <a:buChar char=""/>
              <a:defRPr/>
            </a:pPr>
            <a:r>
              <a:rPr lang="en-US" sz="2200" dirty="0" smtClean="0"/>
              <a:t>Financial proposal and Technical proposal is evaluated(</a:t>
            </a:r>
            <a:r>
              <a:rPr lang="en-GB" sz="2000" i="1" dirty="0" smtClean="0">
                <a:solidFill>
                  <a:srgbClr val="00B0F0"/>
                </a:solidFill>
              </a:rPr>
              <a:t>Sf = 100 </a:t>
            </a:r>
            <a:r>
              <a:rPr lang="en-GB" sz="2000" dirty="0" smtClean="0">
                <a:solidFill>
                  <a:srgbClr val="00B0F0"/>
                </a:solidFill>
              </a:rPr>
              <a:t>x</a:t>
            </a:r>
            <a:r>
              <a:rPr lang="en-GB" sz="2000" i="1" dirty="0" smtClean="0">
                <a:solidFill>
                  <a:srgbClr val="00B0F0"/>
                </a:solidFill>
              </a:rPr>
              <a:t> Fm/F </a:t>
            </a:r>
            <a:endParaRPr lang="en-US" sz="2200" dirty="0" smtClean="0">
              <a:solidFill>
                <a:srgbClr val="00B0F0"/>
              </a:solidFill>
            </a:endParaRPr>
          </a:p>
          <a:p>
            <a:pPr lvl="2" indent="-246888">
              <a:buFont typeface="Wingdings 2" pitchFamily="18" charset="2"/>
              <a:buChar char=""/>
              <a:defRPr/>
            </a:pPr>
            <a:r>
              <a:rPr lang="en-US" sz="2200" dirty="0" smtClean="0"/>
              <a:t>Two envelope system used </a:t>
            </a:r>
            <a:r>
              <a:rPr lang="en-US" sz="2200" dirty="0" smtClean="0">
                <a:solidFill>
                  <a:srgbClr val="00B0F0"/>
                </a:solidFill>
              </a:rPr>
              <a:t>(</a:t>
            </a:r>
            <a:r>
              <a:rPr lang="en-GB" sz="2000" dirty="0" smtClean="0">
                <a:solidFill>
                  <a:srgbClr val="00B0F0"/>
                </a:solidFill>
              </a:rPr>
              <a:t>S = (St x T%) + (Sf x P%)</a:t>
            </a:r>
            <a:endParaRPr lang="en-US" sz="2200" dirty="0" smtClean="0">
              <a:solidFill>
                <a:srgbClr val="00B0F0"/>
              </a:solidFill>
            </a:endParaRPr>
          </a:p>
          <a:p>
            <a:pPr lvl="2" indent="-246888">
              <a:buFont typeface="Wingdings 2" pitchFamily="18" charset="2"/>
              <a:buChar char=""/>
              <a:defRPr/>
            </a:pPr>
            <a:r>
              <a:rPr lang="en-US" sz="2200" dirty="0" smtClean="0"/>
              <a:t>Financial proposal opened in public, Example 100,000.00 Birr project.</a:t>
            </a:r>
          </a:p>
          <a:p>
            <a:pPr marL="514350" indent="-514350">
              <a:buNone/>
              <a:defRPr/>
            </a:pPr>
            <a:r>
              <a:rPr lang="en-US" sz="2600" dirty="0" smtClean="0">
                <a:latin typeface="Times New Roman" pitchFamily="18" charset="0"/>
                <a:cs typeface="Times New Roman" pitchFamily="18" charset="0"/>
              </a:rPr>
              <a:t>2.  Competition</a:t>
            </a:r>
            <a:r>
              <a:rPr lang="en-US" dirty="0" smtClean="0">
                <a:latin typeface="Times New Roman" pitchFamily="18" charset="0"/>
                <a:cs typeface="Times New Roman" pitchFamily="18" charset="0"/>
              </a:rPr>
              <a:t> on quality (QBS)</a:t>
            </a:r>
          </a:p>
          <a:p>
            <a:pPr marL="832104" lvl="2" indent="-274320">
              <a:buClr>
                <a:schemeClr val="accent3"/>
              </a:buClr>
              <a:buFont typeface="Wingdings" pitchFamily="2" charset="2"/>
              <a:buChar char="ü"/>
              <a:defRPr/>
            </a:pPr>
            <a:r>
              <a:rPr lang="en-US" sz="2200" dirty="0" smtClean="0"/>
              <a:t> T</a:t>
            </a:r>
            <a:r>
              <a:rPr lang="en-US" sz="2200" dirty="0" smtClean="0">
                <a:latin typeface="Times New Roman" pitchFamily="18" charset="0"/>
                <a:cs typeface="Times New Roman" pitchFamily="18" charset="0"/>
              </a:rPr>
              <a:t>echnical  Evaluation Only</a:t>
            </a:r>
          </a:p>
          <a:p>
            <a:pPr marL="832104" lvl="2" indent="-274320">
              <a:buClr>
                <a:schemeClr val="accent3"/>
              </a:buClr>
              <a:buFont typeface="Wingdings" pitchFamily="2" charset="2"/>
              <a:buChar char="ü"/>
              <a:defRPr/>
            </a:pPr>
            <a:r>
              <a:rPr lang="en-US" sz="2200" dirty="0" smtClean="0">
                <a:latin typeface="Times New Roman" pitchFamily="18" charset="0"/>
                <a:cs typeface="Times New Roman" pitchFamily="18" charset="0"/>
              </a:rPr>
              <a:t> Negotiations on Price</a:t>
            </a:r>
          </a:p>
          <a:p>
            <a:pPr marL="342900" indent="-342900" eaLnBrk="1" fontAlgn="auto" hangingPunct="1">
              <a:spcAft>
                <a:spcPts val="0"/>
              </a:spcAft>
              <a:buClr>
                <a:schemeClr val="accent3"/>
              </a:buClr>
              <a:buNone/>
              <a:defRPr/>
            </a:pPr>
            <a:r>
              <a:rPr lang="en-US" sz="2600" dirty="0" smtClean="0">
                <a:latin typeface="Times New Roman" pitchFamily="18" charset="0"/>
                <a:cs typeface="Times New Roman" pitchFamily="18" charset="0"/>
              </a:rPr>
              <a:t>3</a:t>
            </a:r>
            <a:r>
              <a:rPr lang="en-US" sz="18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Selection under fixed budget (SFB)</a:t>
            </a:r>
          </a:p>
          <a:p>
            <a:pPr marL="566928" lvl="1" indent="-274320">
              <a:buFont typeface="Wingdings" pitchFamily="2" charset="2"/>
              <a:buChar char="q"/>
              <a:defRPr/>
            </a:pPr>
            <a:r>
              <a:rPr lang="en-US" sz="2100" dirty="0" smtClean="0"/>
              <a:t>Technical and financial proposals in two separate envelopes</a:t>
            </a:r>
          </a:p>
          <a:p>
            <a:pPr lvl="2" indent="-246888" eaLnBrk="1" fontAlgn="auto" hangingPunct="1">
              <a:spcAft>
                <a:spcPts val="0"/>
              </a:spcAft>
              <a:buFont typeface="Wingdings 2" pitchFamily="18" charset="2"/>
              <a:buChar char=""/>
              <a:defRPr/>
            </a:pPr>
            <a:r>
              <a:rPr lang="en-US" sz="2200" dirty="0" smtClean="0"/>
              <a:t>Financial proposals to be within specified fixed budget</a:t>
            </a:r>
          </a:p>
          <a:p>
            <a:pPr lvl="2" indent="-246888" eaLnBrk="1" fontAlgn="auto" hangingPunct="1">
              <a:spcAft>
                <a:spcPts val="0"/>
              </a:spcAft>
              <a:buFont typeface="Wingdings 2" pitchFamily="18" charset="2"/>
              <a:buChar char=""/>
              <a:defRPr/>
            </a:pPr>
            <a:r>
              <a:rPr lang="en-US" sz="2200" dirty="0" smtClean="0"/>
              <a:t>Technical evaluation (quality) first </a:t>
            </a:r>
          </a:p>
          <a:p>
            <a:pPr lvl="2" indent="-246888" eaLnBrk="1" fontAlgn="auto" hangingPunct="1">
              <a:spcAft>
                <a:spcPts val="0"/>
              </a:spcAft>
              <a:buFont typeface="Wingdings 2" pitchFamily="18" charset="2"/>
              <a:buChar char=""/>
              <a:defRPr/>
            </a:pPr>
            <a:r>
              <a:rPr lang="en-US" sz="2200" dirty="0" smtClean="0"/>
              <a:t>Public opening of financial proposals</a:t>
            </a:r>
          </a:p>
          <a:p>
            <a:pPr lvl="2" indent="-246888" eaLnBrk="1" fontAlgn="auto" hangingPunct="1">
              <a:spcAft>
                <a:spcPts val="0"/>
              </a:spcAft>
              <a:buFont typeface="Wingdings 2" pitchFamily="18" charset="2"/>
              <a:buChar char=""/>
              <a:defRPr/>
            </a:pPr>
            <a:r>
              <a:rPr lang="en-US" sz="2200" dirty="0" smtClean="0"/>
              <a:t>Rejection of proposals exceeding fixed budget</a:t>
            </a:r>
          </a:p>
          <a:p>
            <a:pPr lvl="2" indent="-246888" eaLnBrk="1" fontAlgn="auto" hangingPunct="1">
              <a:spcAft>
                <a:spcPts val="0"/>
              </a:spcAft>
              <a:buFont typeface="Wingdings 2" pitchFamily="18" charset="2"/>
              <a:buChar char=""/>
              <a:defRPr/>
            </a:pPr>
            <a:r>
              <a:rPr lang="en-US" sz="2200" dirty="0" smtClean="0"/>
              <a:t>Highest rated technical proposal (within fixed budget) selected</a:t>
            </a:r>
          </a:p>
          <a:p>
            <a:pPr marL="514350" lvl="2" indent="-514350">
              <a:buClr>
                <a:schemeClr val="accent3"/>
              </a:buClr>
              <a:buAutoNum type="arabicPeriod" startAt="4"/>
              <a:defRPr/>
            </a:pPr>
            <a:r>
              <a:rPr lang="en-US" sz="2600" dirty="0" smtClean="0">
                <a:solidFill>
                  <a:schemeClr val="tx1"/>
                </a:solidFill>
                <a:latin typeface="Times New Roman" pitchFamily="18" charset="0"/>
                <a:cs typeface="Times New Roman" pitchFamily="18" charset="0"/>
              </a:rPr>
              <a:t>Least Cost Selection (LCS)</a:t>
            </a:r>
          </a:p>
          <a:p>
            <a:pPr marL="1200150" lvl="5" indent="-514350">
              <a:buFont typeface="Wingdings" pitchFamily="2" charset="2"/>
              <a:buChar char="ü"/>
              <a:defRPr/>
            </a:pPr>
            <a:r>
              <a:rPr lang="en-US" sz="2200" dirty="0" smtClean="0">
                <a:solidFill>
                  <a:schemeClr val="accent1"/>
                </a:solidFill>
              </a:rPr>
              <a:t>Financial Proposal will be ranked</a:t>
            </a:r>
          </a:p>
          <a:p>
            <a:pPr marL="1200150" lvl="5" indent="-514350">
              <a:buFont typeface="Wingdings" pitchFamily="2" charset="2"/>
              <a:buChar char="ü"/>
              <a:defRPr/>
            </a:pPr>
            <a:r>
              <a:rPr lang="en-US" sz="2200" dirty="0" smtClean="0">
                <a:solidFill>
                  <a:schemeClr val="accent1"/>
                </a:solidFill>
              </a:rPr>
              <a:t>The lowest priced proposal will be recommended for contract </a:t>
            </a:r>
            <a:r>
              <a:rPr lang="en-GB" sz="2200" dirty="0" smtClean="0">
                <a:solidFill>
                  <a:schemeClr val="accent1"/>
                </a:solidFill>
              </a:rPr>
              <a:t>award, subject to satisfactory negotiations.</a:t>
            </a:r>
            <a:r>
              <a:rPr lang="en-GB" dirty="0" smtClean="0"/>
              <a:t> </a:t>
            </a:r>
            <a:endParaRPr lang="en-US" sz="4200" dirty="0" smtClean="0">
              <a:solidFill>
                <a:schemeClr val="tx1"/>
              </a:solidFill>
              <a:latin typeface="Times New Roman" pitchFamily="18" charset="0"/>
              <a:cs typeface="Times New Roman" pitchFamily="18" charset="0"/>
            </a:endParaRPr>
          </a:p>
          <a:p>
            <a:pPr marL="1200150" lvl="5" indent="-514350">
              <a:buFont typeface="Wingdings" pitchFamily="2" charset="2"/>
              <a:buChar char="ü"/>
              <a:defRPr/>
            </a:pPr>
            <a:endParaRPr lang="en-US" sz="2200" dirty="0" smtClean="0">
              <a:solidFill>
                <a:schemeClr val="tx1"/>
              </a:solidFill>
              <a:latin typeface="Times New Roman" pitchFamily="18" charset="0"/>
              <a:cs typeface="Times New Roman" pitchFamily="18" charset="0"/>
            </a:endParaRPr>
          </a:p>
          <a:p>
            <a:pPr marL="514350" lvl="2" indent="-514350">
              <a:buClr>
                <a:schemeClr val="accent3"/>
              </a:buClr>
              <a:buAutoNum type="arabicPeriod" startAt="4"/>
              <a:defRPr/>
            </a:pPr>
            <a:endParaRPr lang="en-US" sz="2600" dirty="0" smtClean="0">
              <a:solidFill>
                <a:schemeClr val="tx1"/>
              </a:solidFill>
              <a:latin typeface="Times New Roman" pitchFamily="18" charset="0"/>
              <a:cs typeface="Times New Roman" pitchFamily="18" charset="0"/>
            </a:endParaRPr>
          </a:p>
          <a:p>
            <a:pPr lvl="2" indent="-246888" eaLnBrk="1" fontAlgn="auto" hangingPunct="1">
              <a:spcAft>
                <a:spcPts val="0"/>
              </a:spcAft>
              <a:buNone/>
              <a:defRPr/>
            </a:pPr>
            <a:endParaRPr lang="en-US" sz="1800" dirty="0" smtClean="0">
              <a:solidFill>
                <a:schemeClr val="tx1"/>
              </a:solidFill>
              <a:latin typeface="Times New Roman" pitchFamily="18" charset="0"/>
              <a:cs typeface="Times New Roman" pitchFamily="18" charset="0"/>
            </a:endParaRPr>
          </a:p>
          <a:p>
            <a:pPr marL="274320" indent="-274320" eaLnBrk="1" fontAlgn="auto" hangingPunct="1">
              <a:spcAft>
                <a:spcPts val="0"/>
              </a:spcAft>
              <a:buClr>
                <a:schemeClr val="accent3"/>
              </a:buClr>
              <a:buFont typeface="Wingdings 2"/>
              <a:buNone/>
              <a:defRPr/>
            </a:pPr>
            <a:endParaRPr lang="en-US" sz="1800" dirty="0" smtClean="0"/>
          </a:p>
          <a:p>
            <a:pPr marL="274320" indent="-274320" eaLnBrk="1" fontAlgn="auto" hangingPunct="1">
              <a:spcBef>
                <a:spcPts val="1200"/>
              </a:spcBef>
              <a:spcAft>
                <a:spcPts val="0"/>
              </a:spcAft>
              <a:buClr>
                <a:schemeClr val="accent3"/>
              </a:buClr>
              <a:buFont typeface="Wingdings 2"/>
              <a:buNone/>
              <a:defRPr/>
            </a:pPr>
            <a:endParaRPr lang="en-US" sz="1800" dirty="0" smtClean="0">
              <a:latin typeface="Times New Roman" pitchFamily="18" charset="0"/>
              <a:cs typeface="Times New Roman" pitchFamily="18" charset="0"/>
            </a:endParaRPr>
          </a:p>
          <a:p>
            <a:pPr lvl="2" indent="-246888" eaLnBrk="1" fontAlgn="auto" hangingPunct="1">
              <a:spcAft>
                <a:spcPts val="0"/>
              </a:spcAft>
              <a:buFont typeface="Wingdings 2"/>
              <a:buNone/>
              <a:defRPr/>
            </a:pPr>
            <a:endParaRPr lang="en-US" sz="1800" dirty="0" smtClean="0">
              <a:latin typeface="Times New Roman" pitchFamily="18" charset="0"/>
              <a:cs typeface="Times New Roman" pitchFamily="18" charset="0"/>
            </a:endParaRPr>
          </a:p>
          <a:p>
            <a:pPr marL="274320" indent="-274320" eaLnBrk="1" fontAlgn="auto" hangingPunct="1">
              <a:spcAft>
                <a:spcPts val="0"/>
              </a:spcAft>
              <a:buClr>
                <a:schemeClr val="accent3"/>
              </a:buClr>
              <a:buFont typeface="Wingdings 2"/>
              <a:buNone/>
              <a:defRPr/>
            </a:pPr>
            <a:endParaRPr lang="en-US" sz="1800" dirty="0" smtClean="0">
              <a:latin typeface="Times New Roman" pitchFamily="18" charset="0"/>
              <a:cs typeface="Times New Roman" pitchFamily="18" charset="0"/>
            </a:endParaRPr>
          </a:p>
          <a:p>
            <a:pPr marL="514350" indent="-514350" eaLnBrk="1" fontAlgn="auto" hangingPunct="1">
              <a:spcAft>
                <a:spcPts val="0"/>
              </a:spcAft>
              <a:buClr>
                <a:schemeClr val="accent3"/>
              </a:buClr>
              <a:buFont typeface="Wingdings 2"/>
              <a:buNone/>
              <a:defRPr/>
            </a:pPr>
            <a:endParaRPr lang="en-US" sz="18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6C254859-A5BC-483F-B1E5-F8AC4B58FE1F}"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0" y="0"/>
            <a:ext cx="9144000" cy="990600"/>
          </a:xfrm>
        </p:spPr>
        <p:txBody>
          <a:bodyPr>
            <a:normAutofit fontScale="90000"/>
          </a:bodyPr>
          <a:lstStyle/>
          <a:p>
            <a:pPr algn="ctr" eaLnBrk="1" fontAlgn="auto" hangingPunct="1">
              <a:spcAft>
                <a:spcPts val="0"/>
              </a:spcAft>
              <a:defRPr/>
            </a:pPr>
            <a:r>
              <a:rPr lang="en-US" sz="3600" dirty="0" smtClean="0">
                <a:solidFill>
                  <a:schemeClr val="tx1"/>
                </a:solidFill>
              </a:rPr>
              <a:t>Types of  Service Contracts based on mode of payment</a:t>
            </a:r>
          </a:p>
        </p:txBody>
      </p:sp>
      <p:sp>
        <p:nvSpPr>
          <p:cNvPr id="22531" name="Content Placeholder 2"/>
          <p:cNvSpPr>
            <a:spLocks noGrp="1"/>
          </p:cNvSpPr>
          <p:nvPr>
            <p:ph idx="1"/>
          </p:nvPr>
        </p:nvSpPr>
        <p:spPr>
          <a:xfrm>
            <a:off x="0" y="1676400"/>
            <a:ext cx="9144000" cy="5181600"/>
          </a:xfrm>
        </p:spPr>
        <p:txBody>
          <a:bodyPr>
            <a:normAutofit fontScale="85000" lnSpcReduction="20000"/>
          </a:bodyPr>
          <a:lstStyle/>
          <a:p>
            <a:pPr marL="681228" indent="-571500" eaLnBrk="1" hangingPunct="1">
              <a:buAutoNum type="romanUcPeriod"/>
            </a:pPr>
            <a:r>
              <a:rPr lang="en-US" sz="3300" dirty="0" smtClean="0">
                <a:latin typeface="Times New Roman" pitchFamily="18" charset="0"/>
                <a:cs typeface="Times New Roman" pitchFamily="18" charset="0"/>
              </a:rPr>
              <a:t>lump-sum</a:t>
            </a:r>
          </a:p>
          <a:p>
            <a:pPr marL="953262" lvl="1" indent="-514350">
              <a:buFont typeface="Wingdings" pitchFamily="2" charset="2"/>
              <a:buChar char="ü"/>
            </a:pPr>
            <a:r>
              <a:rPr lang="en-US" dirty="0" smtClean="0">
                <a:latin typeface="Times New Roman" pitchFamily="18" charset="0"/>
                <a:cs typeface="Times New Roman" pitchFamily="18" charset="0"/>
              </a:rPr>
              <a:t>planning and feasibility studies, environmental studies, Design etc. </a:t>
            </a:r>
          </a:p>
          <a:p>
            <a:pPr marL="953262" lvl="1" indent="-514350">
              <a:buFont typeface="Wingdings" pitchFamily="2" charset="2"/>
              <a:buChar char="ü"/>
            </a:pPr>
            <a:r>
              <a:rPr lang="en-US" dirty="0" smtClean="0">
                <a:latin typeface="Times New Roman" pitchFamily="18" charset="0"/>
                <a:cs typeface="Times New Roman" pitchFamily="18" charset="0"/>
              </a:rPr>
              <a:t>Contents, duration, and output clearly defined.  payments linked to outputs only.   </a:t>
            </a:r>
          </a:p>
          <a:p>
            <a:pPr>
              <a:buNone/>
            </a:pPr>
            <a:r>
              <a:rPr lang="en-US" sz="3300" dirty="0" smtClean="0">
                <a:latin typeface="Times New Roman" pitchFamily="18" charset="0"/>
                <a:cs typeface="Times New Roman" pitchFamily="18" charset="0"/>
              </a:rPr>
              <a:t>II. Time-based</a:t>
            </a:r>
          </a:p>
          <a:p>
            <a:pPr marL="953262" lvl="1" indent="-514350">
              <a:buFont typeface="Wingdings" pitchFamily="2" charset="2"/>
              <a:buChar char="ü"/>
            </a:pPr>
            <a:r>
              <a:rPr lang="en-US" dirty="0" smtClean="0">
                <a:latin typeface="Times New Roman" pitchFamily="18" charset="0"/>
                <a:cs typeface="Times New Roman" pitchFamily="18" charset="0"/>
              </a:rPr>
              <a:t> Quality Control, supervision, Contract administration, technical assistance. </a:t>
            </a:r>
          </a:p>
          <a:p>
            <a:pPr marL="953262" lvl="1" indent="-514350">
              <a:buFont typeface="Wingdings" pitchFamily="2" charset="2"/>
              <a:buChar char="ü"/>
            </a:pPr>
            <a:r>
              <a:rPr lang="en-US" dirty="0" smtClean="0">
                <a:latin typeface="Times New Roman" pitchFamily="18" charset="0"/>
                <a:cs typeface="Times New Roman" pitchFamily="18" charset="0"/>
              </a:rPr>
              <a:t> payments linked to inputs, agreed staff rates and reimbursable items. Example: AAHDPO</a:t>
            </a:r>
          </a:p>
          <a:p>
            <a:pPr>
              <a:lnSpc>
                <a:spcPct val="90000"/>
              </a:lnSpc>
              <a:buNone/>
            </a:pPr>
            <a:r>
              <a:rPr lang="en-US" sz="3300" dirty="0" smtClean="0"/>
              <a:t>III. Percentage contracts</a:t>
            </a:r>
          </a:p>
          <a:p>
            <a:pPr marL="953262" lvl="1" indent="-514350">
              <a:lnSpc>
                <a:spcPct val="90000"/>
              </a:lnSpc>
              <a:buFont typeface="Wingdings" pitchFamily="2" charset="2"/>
              <a:buChar char="ü"/>
            </a:pPr>
            <a:r>
              <a:rPr lang="en-US" dirty="0" smtClean="0">
                <a:latin typeface="Times New Roman" pitchFamily="18" charset="0"/>
                <a:cs typeface="Times New Roman" pitchFamily="18" charset="0"/>
              </a:rPr>
              <a:t>The consultant will paid based on a percentage of the works being executed (Cost plus %) or % of the project cost</a:t>
            </a:r>
          </a:p>
          <a:p>
            <a:pPr>
              <a:buNone/>
            </a:pPr>
            <a:r>
              <a:rPr lang="en-US" sz="3300" dirty="0" smtClean="0">
                <a:latin typeface="Times New Roman" pitchFamily="18" charset="0"/>
                <a:cs typeface="Times New Roman" pitchFamily="18" charset="0"/>
              </a:rPr>
              <a:t>V. Indefinite delivery contracts</a:t>
            </a:r>
          </a:p>
          <a:p>
            <a:pPr marL="953262" lvl="1" indent="-514350">
              <a:lnSpc>
                <a:spcPct val="90000"/>
              </a:lnSpc>
              <a:buFont typeface="Wingdings" pitchFamily="2" charset="2"/>
              <a:buChar char="ü"/>
            </a:pPr>
            <a:r>
              <a:rPr lang="en-US" dirty="0" smtClean="0">
                <a:latin typeface="Times New Roman" pitchFamily="18" charset="0"/>
                <a:cs typeface="Times New Roman" pitchFamily="18" charset="0"/>
              </a:rPr>
              <a:t>specialized services “on call”</a:t>
            </a:r>
          </a:p>
          <a:p>
            <a:pPr marL="953262" lvl="1" indent="-514350">
              <a:lnSpc>
                <a:spcPct val="90000"/>
              </a:lnSpc>
              <a:buNone/>
            </a:pPr>
            <a:endParaRPr lang="en-US" sz="2200" dirty="0" smtClean="0">
              <a:latin typeface="Times New Roman" pitchFamily="18" charset="0"/>
              <a:cs typeface="Times New Roman" pitchFamily="18" charset="0"/>
            </a:endParaRPr>
          </a:p>
          <a:p>
            <a:pPr marL="953262" lvl="1" indent="-514350">
              <a:buNone/>
            </a:pPr>
            <a:endParaRPr lang="en-US" sz="2200" dirty="0" smtClean="0">
              <a:latin typeface="Times New Roman" pitchFamily="18" charset="0"/>
              <a:cs typeface="Times New Roman" pitchFamily="18" charset="0"/>
            </a:endParaRPr>
          </a:p>
          <a:p>
            <a:pPr eaLnBrk="1" hangingPunct="1">
              <a:buNone/>
            </a:pPr>
            <a:r>
              <a:rPr lang="en-US" sz="1800" dirty="0" smtClean="0">
                <a:latin typeface="Times New Roman" pitchFamily="18" charset="0"/>
                <a:cs typeface="Times New Roman" pitchFamily="18" charset="0"/>
              </a:rPr>
              <a:t> </a:t>
            </a:r>
          </a:p>
        </p:txBody>
      </p:sp>
      <p:sp>
        <p:nvSpPr>
          <p:cNvPr id="4" name="Slide Number Placeholder 3"/>
          <p:cNvSpPr>
            <a:spLocks noGrp="1"/>
          </p:cNvSpPr>
          <p:nvPr>
            <p:ph type="sldNum" sz="quarter" idx="12"/>
          </p:nvPr>
        </p:nvSpPr>
        <p:spPr/>
        <p:txBody>
          <a:bodyPr/>
          <a:lstStyle/>
          <a:p>
            <a:fld id="{6C254859-A5BC-483F-B1E5-F8AC4B58FE1F}"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Bidding procedure for works</a:t>
            </a:r>
            <a:endParaRPr lang="en-US" dirty="0"/>
          </a:p>
        </p:txBody>
      </p:sp>
      <p:sp>
        <p:nvSpPr>
          <p:cNvPr id="3" name="Content Placeholder 2"/>
          <p:cNvSpPr>
            <a:spLocks noGrp="1"/>
          </p:cNvSpPr>
          <p:nvPr>
            <p:ph idx="1"/>
          </p:nvPr>
        </p:nvSpPr>
        <p:spPr>
          <a:xfrm>
            <a:off x="0" y="1752600"/>
            <a:ext cx="9144000" cy="5105400"/>
          </a:xfrm>
        </p:spPr>
        <p:txBody>
          <a:bodyPr/>
          <a:lstStyle/>
          <a:p>
            <a:pPr>
              <a:buFont typeface="Wingdings" pitchFamily="2" charset="2"/>
              <a:buChar char="q"/>
            </a:pPr>
            <a:r>
              <a:rPr lang="en-GB" dirty="0" smtClean="0"/>
              <a:t>The relevant parts of the bidding process are summarised here as follows: </a:t>
            </a:r>
          </a:p>
          <a:p>
            <a:pPr lvl="1">
              <a:buFont typeface="Wingdings" pitchFamily="2" charset="2"/>
              <a:buChar char="ü"/>
            </a:pPr>
            <a:r>
              <a:rPr lang="en-GB" dirty="0" smtClean="0"/>
              <a:t>Selection of Bidders;</a:t>
            </a:r>
            <a:endParaRPr lang="en-US" dirty="0" smtClean="0"/>
          </a:p>
          <a:p>
            <a:pPr lvl="1">
              <a:buFont typeface="Wingdings" pitchFamily="2" charset="2"/>
              <a:buChar char="ü"/>
            </a:pPr>
            <a:r>
              <a:rPr lang="en-GB" dirty="0" smtClean="0"/>
              <a:t>Preparation and Issue of Bidding Documents; </a:t>
            </a:r>
            <a:endParaRPr lang="en-US" dirty="0" smtClean="0"/>
          </a:p>
          <a:p>
            <a:pPr lvl="1">
              <a:buFont typeface="Wingdings" pitchFamily="2" charset="2"/>
              <a:buChar char="ü"/>
            </a:pPr>
            <a:r>
              <a:rPr lang="en-GB" dirty="0" smtClean="0"/>
              <a:t>Bidding Period and Bid Receipt; </a:t>
            </a:r>
            <a:endParaRPr lang="en-US" dirty="0" smtClean="0"/>
          </a:p>
          <a:p>
            <a:pPr lvl="1">
              <a:buFont typeface="Wingdings" pitchFamily="2" charset="2"/>
              <a:buChar char="ü"/>
            </a:pPr>
            <a:r>
              <a:rPr lang="en-GB" dirty="0" smtClean="0"/>
              <a:t>Bid Opening;</a:t>
            </a:r>
            <a:endParaRPr lang="en-US" dirty="0" smtClean="0"/>
          </a:p>
          <a:p>
            <a:pPr lvl="1">
              <a:buFont typeface="Wingdings" pitchFamily="2" charset="2"/>
              <a:buChar char="ü"/>
            </a:pPr>
            <a:r>
              <a:rPr lang="en-GB" dirty="0" smtClean="0"/>
              <a:t>Bid Evaluation; and </a:t>
            </a:r>
            <a:endParaRPr lang="en-US" dirty="0" smtClean="0"/>
          </a:p>
          <a:p>
            <a:pPr lvl="1">
              <a:buFont typeface="Wingdings" pitchFamily="2" charset="2"/>
              <a:buChar char="ü"/>
            </a:pPr>
            <a:r>
              <a:rPr lang="en-GB" dirty="0" smtClean="0"/>
              <a:t>Bid Acceptance, Contract Award and Signing.</a:t>
            </a:r>
            <a:endParaRPr lang="en-US" dirty="0" smtClean="0"/>
          </a:p>
        </p:txBody>
      </p:sp>
      <p:sp>
        <p:nvSpPr>
          <p:cNvPr id="4" name="Slide Number Placeholder 3"/>
          <p:cNvSpPr>
            <a:spLocks noGrp="1"/>
          </p:cNvSpPr>
          <p:nvPr>
            <p:ph type="sldNum" sz="quarter" idx="12"/>
          </p:nvPr>
        </p:nvSpPr>
        <p:spPr/>
        <p:txBody>
          <a:bodyPr/>
          <a:lstStyle/>
          <a:p>
            <a:fld id="{6C254859-A5BC-483F-B1E5-F8AC4B58FE1F}"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pPr algn="ctr"/>
            <a:r>
              <a:rPr lang="en-US" sz="4000" b="1" dirty="0" smtClean="0">
                <a:solidFill>
                  <a:schemeClr val="tx1"/>
                </a:solidFill>
                <a:latin typeface="Arial Black" pitchFamily="34" charset="0"/>
              </a:rPr>
              <a:t>Contract</a:t>
            </a:r>
            <a:endParaRPr lang="en-US" sz="4000" dirty="0">
              <a:solidFill>
                <a:schemeClr val="tx1"/>
              </a:solidFill>
              <a:latin typeface="Arial Black" pitchFamily="34" charset="0"/>
            </a:endParaRPr>
          </a:p>
        </p:txBody>
      </p:sp>
      <p:sp>
        <p:nvSpPr>
          <p:cNvPr id="3" name="Content Placeholder 2"/>
          <p:cNvSpPr>
            <a:spLocks noGrp="1"/>
          </p:cNvSpPr>
          <p:nvPr>
            <p:ph idx="1"/>
          </p:nvPr>
        </p:nvSpPr>
        <p:spPr>
          <a:xfrm>
            <a:off x="152400" y="1066800"/>
            <a:ext cx="8534400" cy="5562600"/>
          </a:xfrm>
        </p:spPr>
        <p:txBody>
          <a:bodyPr/>
          <a:lstStyle/>
          <a:p>
            <a:r>
              <a:rPr lang="en-US" dirty="0"/>
              <a:t>According to civil code in Article 1675; </a:t>
            </a:r>
            <a:r>
              <a:rPr lang="en-US" dirty="0">
                <a:solidFill>
                  <a:srgbClr val="FF0000"/>
                </a:solidFill>
              </a:rPr>
              <a:t>A contract is an agreement</a:t>
            </a:r>
            <a:r>
              <a:rPr lang="en-US" dirty="0"/>
              <a:t> whereby two or more persons as between themselves create, vary or extinguish obligations of a proprietary nature. </a:t>
            </a:r>
          </a:p>
          <a:p>
            <a:r>
              <a:rPr lang="en-US" dirty="0"/>
              <a:t>According to FIDIC red 1999 sub clause 1.1.1.1 contract means the contract agreement, the letter of Acceptance, the letter of Tender, these conditions, the specification, the drawing, the schedules, and the further documents(if any) which are listed in the contract agreement or in the letter of acceptance.</a:t>
            </a:r>
          </a:p>
        </p:txBody>
      </p:sp>
    </p:spTree>
    <p:extLst>
      <p:ext uri="{BB962C8B-B14F-4D97-AF65-F5344CB8AC3E}">
        <p14:creationId xmlns="" xmlns:p14="http://schemas.microsoft.com/office/powerpoint/2010/main" val="41944145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normAutofit fontScale="90000"/>
          </a:bodyPr>
          <a:lstStyle/>
          <a:p>
            <a:pPr algn="ctr"/>
            <a:r>
              <a:rPr lang="en-US" b="1" dirty="0" smtClean="0"/>
              <a:t>Cont’d…..</a:t>
            </a:r>
            <a:endParaRPr lang="en-US" b="1" dirty="0"/>
          </a:p>
        </p:txBody>
      </p:sp>
      <p:sp>
        <p:nvSpPr>
          <p:cNvPr id="3" name="Content Placeholder 2"/>
          <p:cNvSpPr>
            <a:spLocks noGrp="1"/>
          </p:cNvSpPr>
          <p:nvPr>
            <p:ph idx="1"/>
          </p:nvPr>
        </p:nvSpPr>
        <p:spPr>
          <a:xfrm>
            <a:off x="457200" y="1066800"/>
            <a:ext cx="8229600" cy="5257800"/>
          </a:xfrm>
        </p:spPr>
        <p:txBody>
          <a:bodyPr/>
          <a:lstStyle/>
          <a:p>
            <a:r>
              <a:rPr lang="en-US" dirty="0"/>
              <a:t>Contract is a written agreement between or among two or more parties whereby each party promises to do or not to do something and agrees to terms, conditions set out in the contract. </a:t>
            </a:r>
            <a:endParaRPr lang="en-US" dirty="0" smtClean="0"/>
          </a:p>
          <a:p>
            <a:r>
              <a:rPr lang="en-US" dirty="0" smtClean="0"/>
              <a:t>In </a:t>
            </a:r>
            <a:r>
              <a:rPr lang="en-US" dirty="0"/>
              <a:t>other words, A Contract is an Agreement between two or more parties to do or not to do something for a certain consideration that fulfill the following seven requirements:</a:t>
            </a:r>
          </a:p>
          <a:p>
            <a:endParaRPr lang="en-US" dirty="0"/>
          </a:p>
        </p:txBody>
      </p:sp>
    </p:spTree>
    <p:extLst>
      <p:ext uri="{BB962C8B-B14F-4D97-AF65-F5344CB8AC3E}">
        <p14:creationId xmlns="" xmlns:p14="http://schemas.microsoft.com/office/powerpoint/2010/main" val="7983725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normAutofit/>
          </a:bodyPr>
          <a:lstStyle/>
          <a:p>
            <a:pPr algn="ctr"/>
            <a:r>
              <a:rPr lang="en-US" b="1" dirty="0" smtClean="0"/>
              <a:t>cont’d….</a:t>
            </a:r>
            <a:endParaRPr lang="en-US" b="1" dirty="0"/>
          </a:p>
        </p:txBody>
      </p:sp>
      <p:sp>
        <p:nvSpPr>
          <p:cNvPr id="3" name="Content Placeholder 2"/>
          <p:cNvSpPr>
            <a:spLocks noGrp="1"/>
          </p:cNvSpPr>
          <p:nvPr>
            <p:ph idx="1"/>
          </p:nvPr>
        </p:nvSpPr>
        <p:spPr>
          <a:xfrm>
            <a:off x="457200" y="1066800"/>
            <a:ext cx="8229600" cy="5638800"/>
          </a:xfrm>
        </p:spPr>
        <p:txBody>
          <a:bodyPr/>
          <a:lstStyle/>
          <a:p>
            <a:pPr marL="0" indent="0">
              <a:buNone/>
            </a:pPr>
            <a:r>
              <a:rPr lang="en-US" b="1" dirty="0"/>
              <a:t>Requirements for the Formation of Contract</a:t>
            </a:r>
          </a:p>
          <a:p>
            <a:pPr lvl="0"/>
            <a:r>
              <a:rPr lang="en-US" dirty="0"/>
              <a:t>Lawful and Capable</a:t>
            </a:r>
          </a:p>
          <a:p>
            <a:pPr lvl="0"/>
            <a:r>
              <a:rPr lang="en-US" dirty="0"/>
              <a:t>Intent</a:t>
            </a:r>
          </a:p>
          <a:p>
            <a:pPr lvl="0"/>
            <a:r>
              <a:rPr lang="en-US" dirty="0"/>
              <a:t>Legal and Distinct</a:t>
            </a:r>
          </a:p>
          <a:p>
            <a:pPr lvl="0"/>
            <a:r>
              <a:rPr lang="en-US" dirty="0"/>
              <a:t>Standard</a:t>
            </a:r>
          </a:p>
          <a:p>
            <a:pPr lvl="0"/>
            <a:r>
              <a:rPr lang="en-US" dirty="0"/>
              <a:t>Consideration</a:t>
            </a:r>
          </a:p>
          <a:p>
            <a:pPr lvl="0"/>
            <a:r>
              <a:rPr lang="en-US" dirty="0"/>
              <a:t>Offer and Acceptance</a:t>
            </a:r>
          </a:p>
          <a:p>
            <a:pPr lvl="0"/>
            <a:r>
              <a:rPr lang="en-US" dirty="0" smtClean="0"/>
              <a:t>Agreement</a:t>
            </a:r>
          </a:p>
          <a:p>
            <a:pPr marL="0" indent="0">
              <a:buNone/>
            </a:pPr>
            <a:r>
              <a:rPr lang="en-US" dirty="0"/>
              <a:t> </a:t>
            </a:r>
            <a:r>
              <a:rPr lang="en-US" b="1" dirty="0"/>
              <a:t>Lawful and capable</a:t>
            </a:r>
            <a:r>
              <a:rPr lang="en-US" dirty="0"/>
              <a:t> is to mean they are legally allowed to enter into contract and provides statements of facts (statement of opinion + Knowledge) for their ability to perform their obligations. </a:t>
            </a:r>
          </a:p>
          <a:p>
            <a:pPr lvl="0"/>
            <a:endParaRPr lang="en-US" dirty="0"/>
          </a:p>
        </p:txBody>
      </p:sp>
    </p:spTree>
    <p:extLst>
      <p:ext uri="{BB962C8B-B14F-4D97-AF65-F5344CB8AC3E}">
        <p14:creationId xmlns="" xmlns:p14="http://schemas.microsoft.com/office/powerpoint/2010/main" val="21133621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fontScale="90000"/>
          </a:bodyPr>
          <a:lstStyle/>
          <a:p>
            <a:pPr algn="ctr"/>
            <a:r>
              <a:rPr lang="en-US" b="1" dirty="0" smtClean="0"/>
              <a:t>Cont’d</a:t>
            </a:r>
            <a:r>
              <a:rPr lang="en-US" dirty="0" smtClean="0"/>
              <a:t>…..</a:t>
            </a:r>
            <a:endParaRPr lang="en-US" dirty="0"/>
          </a:p>
        </p:txBody>
      </p:sp>
      <p:sp>
        <p:nvSpPr>
          <p:cNvPr id="3" name="Content Placeholder 2"/>
          <p:cNvSpPr>
            <a:spLocks noGrp="1"/>
          </p:cNvSpPr>
          <p:nvPr>
            <p:ph idx="1"/>
          </p:nvPr>
        </p:nvSpPr>
        <p:spPr>
          <a:xfrm>
            <a:off x="228600" y="762000"/>
            <a:ext cx="8610600" cy="6019800"/>
          </a:xfrm>
        </p:spPr>
        <p:txBody>
          <a:bodyPr>
            <a:normAutofit lnSpcReduction="10000"/>
          </a:bodyPr>
          <a:lstStyle/>
          <a:p>
            <a:r>
              <a:rPr lang="en-US" b="1" dirty="0"/>
              <a:t>Intent is willingness or consent</a:t>
            </a:r>
            <a:r>
              <a:rPr lang="en-US" dirty="0"/>
              <a:t> by the contracting parties to create a legal </a:t>
            </a:r>
            <a:r>
              <a:rPr lang="en-US" dirty="0" smtClean="0"/>
              <a:t>contract. Declare </a:t>
            </a:r>
            <a:r>
              <a:rPr lang="en-US" dirty="0"/>
              <a:t>that you have read all the incorporated documents and are willingly bound by the terms!</a:t>
            </a:r>
          </a:p>
          <a:p>
            <a:r>
              <a:rPr lang="en-US" b="1" dirty="0"/>
              <a:t>Legal and Distinct</a:t>
            </a:r>
            <a:r>
              <a:rPr lang="en-US" dirty="0"/>
              <a:t> is a description of both the promises and considerations (including rights and obligations) clearly and distinctly stated and they should be practicable and legally </a:t>
            </a:r>
            <a:r>
              <a:rPr lang="en-US" dirty="0" smtClean="0"/>
              <a:t>binding.</a:t>
            </a:r>
          </a:p>
          <a:p>
            <a:r>
              <a:rPr lang="en-US" b="1" dirty="0" smtClean="0"/>
              <a:t>Standards </a:t>
            </a:r>
            <a:r>
              <a:rPr lang="en-US" dirty="0"/>
              <a:t>can be conditions, forms, formats, schedules, instructions, </a:t>
            </a:r>
            <a:r>
              <a:rPr lang="en-US" dirty="0" smtClean="0"/>
              <a:t>etc. </a:t>
            </a:r>
            <a:r>
              <a:rPr lang="en-US" dirty="0"/>
              <a:t>which are created for use as part of contracts</a:t>
            </a:r>
            <a:r>
              <a:rPr lang="en-US" dirty="0" smtClean="0"/>
              <a:t>.</a:t>
            </a:r>
          </a:p>
          <a:p>
            <a:r>
              <a:rPr lang="en-US" b="1" dirty="0"/>
              <a:t>Consideration </a:t>
            </a:r>
            <a:r>
              <a:rPr lang="en-US" dirty="0"/>
              <a:t>can simply be interpreted as ‘price for the promise’ which involves a benefit accrued from the </a:t>
            </a:r>
            <a:r>
              <a:rPr lang="en-US" dirty="0" smtClean="0"/>
              <a:t>offer </a:t>
            </a:r>
            <a:r>
              <a:rPr lang="en-US" dirty="0"/>
              <a:t>in exchange for the promise the offer or is bound by the contract.</a:t>
            </a:r>
          </a:p>
          <a:p>
            <a:endParaRPr lang="en-US" dirty="0"/>
          </a:p>
          <a:p>
            <a:pPr marL="0" indent="0">
              <a:buNone/>
            </a:pPr>
            <a:endParaRPr lang="en-US" dirty="0"/>
          </a:p>
        </p:txBody>
      </p:sp>
    </p:spTree>
    <p:extLst>
      <p:ext uri="{BB962C8B-B14F-4D97-AF65-F5344CB8AC3E}">
        <p14:creationId xmlns="" xmlns:p14="http://schemas.microsoft.com/office/powerpoint/2010/main" val="37559649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fontScale="90000"/>
          </a:bodyPr>
          <a:lstStyle/>
          <a:p>
            <a:pPr algn="ctr"/>
            <a:r>
              <a:rPr lang="en-US" b="1" dirty="0" smtClean="0"/>
              <a:t>Cont’d…….</a:t>
            </a:r>
            <a:endParaRPr lang="en-US" b="1" dirty="0"/>
          </a:p>
        </p:txBody>
      </p:sp>
      <p:sp>
        <p:nvSpPr>
          <p:cNvPr id="3" name="Content Placeholder 2"/>
          <p:cNvSpPr>
            <a:spLocks noGrp="1"/>
          </p:cNvSpPr>
          <p:nvPr>
            <p:ph idx="1"/>
          </p:nvPr>
        </p:nvSpPr>
        <p:spPr>
          <a:xfrm>
            <a:off x="457200" y="1295400"/>
            <a:ext cx="8229600" cy="5257800"/>
          </a:xfrm>
        </p:spPr>
        <p:txBody>
          <a:bodyPr/>
          <a:lstStyle/>
          <a:p>
            <a:pPr algn="just"/>
            <a:r>
              <a:rPr lang="en-US" b="1" dirty="0"/>
              <a:t>An Acceptance </a:t>
            </a:r>
            <a:r>
              <a:rPr lang="en-US" dirty="0"/>
              <a:t>is the key for the formation of a contract which must be absolute, indication of consent, and communicated to the offering entity by the </a:t>
            </a:r>
            <a:r>
              <a:rPr lang="en-US" dirty="0" err="1"/>
              <a:t>offeree</a:t>
            </a:r>
            <a:r>
              <a:rPr lang="en-US" dirty="0"/>
              <a:t>. </a:t>
            </a:r>
            <a:r>
              <a:rPr lang="en-US" dirty="0" smtClean="0"/>
              <a:t>Where as </a:t>
            </a:r>
            <a:r>
              <a:rPr lang="en-US" b="1" dirty="0"/>
              <a:t>An Offer</a:t>
            </a:r>
            <a:r>
              <a:rPr lang="en-US" dirty="0"/>
              <a:t> is an indication that one party is willing to be bound by specific terms set out in the contract. </a:t>
            </a:r>
          </a:p>
          <a:p>
            <a:pPr algn="just"/>
            <a:endParaRPr lang="en-US" dirty="0"/>
          </a:p>
          <a:p>
            <a:pPr algn="just"/>
            <a:r>
              <a:rPr lang="en-US" b="1" dirty="0"/>
              <a:t>Contract Agreement </a:t>
            </a:r>
            <a:r>
              <a:rPr lang="en-US" dirty="0"/>
              <a:t>when signed forms the contract document which will be the bases for Contract </a:t>
            </a:r>
            <a:r>
              <a:rPr lang="en-US" dirty="0" smtClean="0"/>
              <a:t>Administration</a:t>
            </a:r>
            <a:r>
              <a:rPr lang="en-US" dirty="0"/>
              <a:t> </a:t>
            </a:r>
            <a:endParaRPr lang="en-US" dirty="0" smtClean="0"/>
          </a:p>
          <a:p>
            <a:pPr algn="just"/>
            <a:r>
              <a:rPr lang="en-US" dirty="0" smtClean="0"/>
              <a:t>It is a Signed </a:t>
            </a:r>
            <a:r>
              <a:rPr lang="en-US" dirty="0"/>
              <a:t>and Sealed Form of Contract </a:t>
            </a:r>
            <a:r>
              <a:rPr lang="en-US" dirty="0" smtClean="0"/>
              <a:t>Agreement as part contract document</a:t>
            </a:r>
            <a:endParaRPr lang="en-US" dirty="0"/>
          </a:p>
        </p:txBody>
      </p:sp>
    </p:spTree>
    <p:extLst>
      <p:ext uri="{BB962C8B-B14F-4D97-AF65-F5344CB8AC3E}">
        <p14:creationId xmlns="" xmlns:p14="http://schemas.microsoft.com/office/powerpoint/2010/main" val="1060916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noAutofit/>
          </a:bodyPr>
          <a:lstStyle/>
          <a:p>
            <a:r>
              <a:rPr lang="en-US" sz="3200" dirty="0" smtClean="0">
                <a:latin typeface="Arial Black" pitchFamily="34" charset="0"/>
              </a:rPr>
              <a:t>INVALIDATION OF CONTRACT</a:t>
            </a:r>
            <a:endParaRPr lang="en-US" sz="3200" dirty="0">
              <a:latin typeface="Arial Black" pitchFamily="34" charset="0"/>
            </a:endParaRPr>
          </a:p>
        </p:txBody>
      </p:sp>
      <p:sp>
        <p:nvSpPr>
          <p:cNvPr id="3" name="Content Placeholder 2"/>
          <p:cNvSpPr>
            <a:spLocks noGrp="1"/>
          </p:cNvSpPr>
          <p:nvPr>
            <p:ph idx="1"/>
          </p:nvPr>
        </p:nvSpPr>
        <p:spPr>
          <a:xfrm>
            <a:off x="76200" y="990600"/>
            <a:ext cx="8991600" cy="5867400"/>
          </a:xfrm>
        </p:spPr>
        <p:txBody>
          <a:bodyPr>
            <a:normAutofit fontScale="77500" lnSpcReduction="20000"/>
          </a:bodyPr>
          <a:lstStyle/>
          <a:p>
            <a:pPr marL="0" indent="0">
              <a:buNone/>
            </a:pPr>
            <a:r>
              <a:rPr lang="en-US" sz="2800" b="1" dirty="0" smtClean="0">
                <a:latin typeface="Arial Black" pitchFamily="34" charset="0"/>
              </a:rPr>
              <a:t>Reasons </a:t>
            </a:r>
            <a:r>
              <a:rPr lang="en-US" sz="2800" b="1" dirty="0">
                <a:latin typeface="Arial Black" pitchFamily="34" charset="0"/>
              </a:rPr>
              <a:t>to invalidate </a:t>
            </a:r>
            <a:r>
              <a:rPr lang="en-US" sz="2800" b="1" dirty="0" smtClean="0">
                <a:latin typeface="Arial Black" pitchFamily="34" charset="0"/>
              </a:rPr>
              <a:t>contract</a:t>
            </a:r>
            <a:endParaRPr lang="en-US" sz="2800" dirty="0">
              <a:latin typeface="Arial Black" pitchFamily="34" charset="0"/>
            </a:endParaRPr>
          </a:p>
          <a:p>
            <a:pPr>
              <a:buFont typeface="Wingdings" pitchFamily="2" charset="2"/>
              <a:buChar char="q"/>
            </a:pPr>
            <a:r>
              <a:rPr lang="en-US" sz="3100" b="1" u="sng" dirty="0" smtClean="0"/>
              <a:t>Mistake</a:t>
            </a:r>
            <a:endParaRPr lang="en-US" sz="3100" dirty="0"/>
          </a:p>
          <a:p>
            <a:pPr marL="0" indent="0">
              <a:buNone/>
            </a:pPr>
            <a:r>
              <a:rPr lang="en-US" dirty="0" smtClean="0"/>
              <a:t>Needs </a:t>
            </a:r>
            <a:r>
              <a:rPr lang="en-US" dirty="0"/>
              <a:t>to be fundamental that the plaintiff wouldn’t have entered the contract had it not been for the mistake. Not a simple calculation/arithmetic </a:t>
            </a:r>
            <a:r>
              <a:rPr lang="en-US" dirty="0" smtClean="0"/>
              <a:t>mistakes</a:t>
            </a:r>
          </a:p>
          <a:p>
            <a:pPr>
              <a:buFont typeface="Wingdings" pitchFamily="2" charset="2"/>
              <a:buChar char="q"/>
            </a:pPr>
            <a:r>
              <a:rPr lang="en-US" sz="3100" b="1" u="sng" dirty="0" smtClean="0"/>
              <a:t>Fraud </a:t>
            </a:r>
            <a:r>
              <a:rPr lang="en-US" sz="3100" b="1" u="sng" dirty="0"/>
              <a:t>(Deception</a:t>
            </a:r>
            <a:r>
              <a:rPr lang="en-US" sz="2400" b="1" u="sng" dirty="0"/>
              <a:t>) </a:t>
            </a:r>
            <a:endParaRPr lang="en-US" sz="2400" dirty="0"/>
          </a:p>
          <a:p>
            <a:pPr marL="0" lvl="0" indent="0">
              <a:buNone/>
            </a:pPr>
            <a:r>
              <a:rPr lang="en-US" sz="2800" dirty="0"/>
              <a:t>principal frauds can lead to invalidation of </a:t>
            </a:r>
            <a:r>
              <a:rPr lang="en-US" sz="2800" dirty="0" smtClean="0"/>
              <a:t>contract</a:t>
            </a:r>
          </a:p>
          <a:p>
            <a:pPr lvl="0">
              <a:buFont typeface="Wingdings" pitchFamily="2" charset="2"/>
              <a:buChar char="q"/>
            </a:pPr>
            <a:r>
              <a:rPr lang="en-US" sz="2400" b="1" dirty="0" smtClean="0"/>
              <a:t> </a:t>
            </a:r>
            <a:r>
              <a:rPr lang="en-US" sz="3100" b="1" u="sng" dirty="0"/>
              <a:t>Duress</a:t>
            </a:r>
            <a:endParaRPr lang="en-US" sz="3100" b="1" dirty="0"/>
          </a:p>
          <a:p>
            <a:pPr marL="0" lvl="0" indent="0">
              <a:buNone/>
            </a:pPr>
            <a:r>
              <a:rPr lang="en-US" sz="2800" dirty="0"/>
              <a:t>‘Duress’ is the compelling of a party to consent to a contract by threats of grave imminent harm to such party or his ascendants, </a:t>
            </a:r>
            <a:r>
              <a:rPr lang="en-US" sz="2800" dirty="0" smtClean="0"/>
              <a:t>descendent </a:t>
            </a:r>
            <a:r>
              <a:rPr lang="en-US" sz="2800" dirty="0"/>
              <a:t>or spouse </a:t>
            </a:r>
          </a:p>
          <a:p>
            <a:pPr marL="0" lvl="0" indent="0">
              <a:buNone/>
            </a:pPr>
            <a:r>
              <a:rPr lang="en-US" sz="2800" dirty="0"/>
              <a:t>Duress can have threefold aspect </a:t>
            </a:r>
            <a:endParaRPr lang="en-US" sz="2800" dirty="0" smtClean="0"/>
          </a:p>
          <a:p>
            <a:pPr lvl="0"/>
            <a:r>
              <a:rPr lang="en-US" sz="2800" dirty="0"/>
              <a:t>A contract aspect leading to invalidation </a:t>
            </a:r>
          </a:p>
          <a:p>
            <a:pPr lvl="0"/>
            <a:r>
              <a:rPr lang="en-US" sz="2800" dirty="0" smtClean="0"/>
              <a:t>A </a:t>
            </a:r>
            <a:r>
              <a:rPr lang="en-US" sz="2800" dirty="0"/>
              <a:t>tort aspect leading to compensation for damages </a:t>
            </a:r>
          </a:p>
          <a:p>
            <a:pPr lvl="0"/>
            <a:r>
              <a:rPr lang="en-US" sz="2800" dirty="0"/>
              <a:t>A penal aspect leading to punishment under the Penal </a:t>
            </a:r>
            <a:r>
              <a:rPr lang="en-US" sz="2800" dirty="0" smtClean="0"/>
              <a:t>Code</a:t>
            </a:r>
          </a:p>
          <a:p>
            <a:pPr lvl="0">
              <a:buFont typeface="Wingdings" pitchFamily="2" charset="2"/>
              <a:buChar char="q"/>
            </a:pPr>
            <a:r>
              <a:rPr lang="en-US" sz="3100" b="1" u="sng" dirty="0" smtClean="0"/>
              <a:t>False statement</a:t>
            </a:r>
            <a:endParaRPr lang="en-US" sz="3100" dirty="0"/>
          </a:p>
          <a:p>
            <a:pPr marL="0" lvl="0" indent="0">
              <a:buNone/>
            </a:pPr>
            <a:r>
              <a:rPr lang="en-US" dirty="0" smtClean="0"/>
              <a:t>False </a:t>
            </a:r>
            <a:r>
              <a:rPr lang="en-US" dirty="0"/>
              <a:t>information to another where he knows that the latter acts upon the information </a:t>
            </a:r>
          </a:p>
        </p:txBody>
      </p:sp>
    </p:spTree>
    <p:extLst>
      <p:ext uri="{BB962C8B-B14F-4D97-AF65-F5344CB8AC3E}">
        <p14:creationId xmlns="" xmlns:p14="http://schemas.microsoft.com/office/powerpoint/2010/main" val="310628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title"/>
          </p:nvPr>
        </p:nvSpPr>
        <p:spPr>
          <a:xfrm>
            <a:off x="457200" y="76200"/>
            <a:ext cx="8229600" cy="1047750"/>
          </a:xfrm>
        </p:spPr>
        <p:txBody>
          <a:bodyPr>
            <a:noAutofit/>
          </a:bodyPr>
          <a:lstStyle/>
          <a:p>
            <a:pPr eaLnBrk="1" fontAlgn="auto" hangingPunct="1">
              <a:spcAft>
                <a:spcPts val="0"/>
              </a:spcAft>
              <a:defRPr/>
            </a:pPr>
            <a:r>
              <a:rPr lang="en-US" sz="3600" dirty="0" smtClean="0">
                <a:solidFill>
                  <a:schemeClr val="tx1"/>
                </a:solidFill>
                <a:latin typeface="Times New Roman" pitchFamily="18" charset="0"/>
                <a:cs typeface="Times New Roman" pitchFamily="18" charset="0"/>
              </a:rPr>
              <a:t>Types of Works Contract by modes of payment</a:t>
            </a:r>
            <a:endParaRPr lang="en-US" sz="3600" dirty="0" smtClean="0">
              <a:solidFill>
                <a:schemeClr val="tx1"/>
              </a:solidFill>
            </a:endParaRPr>
          </a:p>
        </p:txBody>
      </p:sp>
      <p:sp>
        <p:nvSpPr>
          <p:cNvPr id="111619" name="Rectangle 3"/>
          <p:cNvSpPr>
            <a:spLocks noGrp="1"/>
          </p:cNvSpPr>
          <p:nvPr>
            <p:ph idx="1"/>
          </p:nvPr>
        </p:nvSpPr>
        <p:spPr>
          <a:xfrm>
            <a:off x="0" y="1066801"/>
            <a:ext cx="9144000" cy="5791200"/>
          </a:xfrm>
        </p:spPr>
        <p:txBody>
          <a:bodyPr>
            <a:normAutofit/>
          </a:bodyPr>
          <a:lstStyle/>
          <a:p>
            <a:pPr marL="609600" indent="-609600" eaLnBrk="1" fontAlgn="auto" hangingPunct="1">
              <a:lnSpc>
                <a:spcPct val="90000"/>
              </a:lnSpc>
              <a:spcAft>
                <a:spcPts val="0"/>
              </a:spcAft>
              <a:buClr>
                <a:schemeClr val="accent3"/>
              </a:buClr>
              <a:buFont typeface="Wingdings" pitchFamily="2" charset="2"/>
              <a:buChar char="q"/>
              <a:defRPr/>
            </a:pPr>
            <a:r>
              <a:rPr lang="en-US" b="1" dirty="0" smtClean="0"/>
              <a:t>Type of contracts:</a:t>
            </a:r>
          </a:p>
          <a:p>
            <a:pPr marL="1423416" lvl="3" indent="-609600">
              <a:lnSpc>
                <a:spcPct val="90000"/>
              </a:lnSpc>
              <a:buClr>
                <a:schemeClr val="accent3"/>
              </a:buClr>
              <a:buFont typeface="Arial" charset="0"/>
              <a:buNone/>
              <a:defRPr/>
            </a:pPr>
            <a:r>
              <a:rPr lang="en-US" sz="2400" b="1" dirty="0" smtClean="0"/>
              <a:t>1. lump sum contract</a:t>
            </a:r>
          </a:p>
          <a:p>
            <a:pPr marL="1633728" lvl="4" indent="-609600">
              <a:lnSpc>
                <a:spcPct val="90000"/>
              </a:lnSpc>
              <a:buFont typeface="Wingdings 2" pitchFamily="18" charset="2"/>
              <a:buChar char="P"/>
              <a:defRPr/>
            </a:pPr>
            <a:r>
              <a:rPr lang="en-US" sz="2400" dirty="0" smtClean="0"/>
              <a:t>Such a contract might be used for the supply of a particular unit of process plant or material, or for a package deal in which the Contractor is responsible for both</a:t>
            </a:r>
          </a:p>
          <a:p>
            <a:pPr marL="1843151" lvl="5" indent="-609600">
              <a:lnSpc>
                <a:spcPct val="90000"/>
              </a:lnSpc>
              <a:buFont typeface="Courier New" pitchFamily="49" charset="0"/>
              <a:buChar char="o"/>
              <a:defRPr/>
            </a:pPr>
            <a:r>
              <a:rPr lang="en-US" sz="2000" dirty="0" smtClean="0"/>
              <a:t>Detailed design and </a:t>
            </a:r>
          </a:p>
          <a:p>
            <a:pPr marL="1843151" lvl="5" indent="-609600">
              <a:lnSpc>
                <a:spcPct val="90000"/>
              </a:lnSpc>
              <a:buFont typeface="Courier New" pitchFamily="49" charset="0"/>
              <a:buChar char="o"/>
              <a:defRPr/>
            </a:pPr>
            <a:r>
              <a:rPr lang="en-US" sz="2000" dirty="0" smtClean="0"/>
              <a:t>Construction.</a:t>
            </a:r>
          </a:p>
          <a:p>
            <a:pPr marL="1843151" lvl="5" indent="-609600">
              <a:lnSpc>
                <a:spcPct val="90000"/>
              </a:lnSpc>
              <a:buNone/>
              <a:defRPr/>
            </a:pPr>
            <a:endParaRPr lang="en-US" sz="2000" dirty="0" smtClean="0"/>
          </a:p>
          <a:p>
            <a:pPr marL="609600" indent="-609600">
              <a:lnSpc>
                <a:spcPct val="90000"/>
              </a:lnSpc>
              <a:buNone/>
              <a:defRPr/>
            </a:pPr>
            <a:r>
              <a:rPr lang="en-US" sz="2000" b="1" dirty="0" smtClean="0"/>
              <a:t>             </a:t>
            </a:r>
            <a:r>
              <a:rPr lang="en-US" sz="2800" b="1" dirty="0" smtClean="0"/>
              <a:t> 2</a:t>
            </a:r>
            <a:r>
              <a:rPr lang="en-US" sz="2000" b="1" dirty="0" smtClean="0"/>
              <a:t>. Bill </a:t>
            </a:r>
            <a:r>
              <a:rPr lang="en-US" sz="2000" b="1" dirty="0"/>
              <a:t>of Quantities </a:t>
            </a:r>
            <a:r>
              <a:rPr lang="en-US" sz="2000" b="1" dirty="0" smtClean="0"/>
              <a:t>Contract</a:t>
            </a:r>
          </a:p>
          <a:p>
            <a:pPr marL="609600" indent="-609600">
              <a:lnSpc>
                <a:spcPct val="90000"/>
              </a:lnSpc>
              <a:buNone/>
              <a:defRPr/>
            </a:pPr>
            <a:r>
              <a:rPr lang="en-US" sz="2400" dirty="0"/>
              <a:t>When the Project or Tender price is determined and quoted from unit rates assigned to detailed bill of quantities, it is called a Bill of Quantity Contract</a:t>
            </a:r>
            <a:endParaRPr lang="en-US" sz="2400" dirty="0" smtClean="0"/>
          </a:p>
        </p:txBody>
      </p:sp>
      <p:sp>
        <p:nvSpPr>
          <p:cNvPr id="4" name="Slide Number Placeholder 3"/>
          <p:cNvSpPr>
            <a:spLocks noGrp="1"/>
          </p:cNvSpPr>
          <p:nvPr>
            <p:ph type="sldNum" sz="quarter" idx="12"/>
          </p:nvPr>
        </p:nvSpPr>
        <p:spPr/>
        <p:txBody>
          <a:bodyPr/>
          <a:lstStyle/>
          <a:p>
            <a:fld id="{6C254859-A5BC-483F-B1E5-F8AC4B58FE1F}"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r>
              <a:rPr lang="en-US" dirty="0" smtClean="0"/>
              <a:t>Procurement and contract </a:t>
            </a:r>
            <a:r>
              <a:rPr lang="en-US" dirty="0" err="1" smtClean="0"/>
              <a:t>mgt</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152400" y="1828800"/>
            <a:ext cx="8991600" cy="502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2351051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p:cNvSpPr>
          <p:nvPr>
            <p:ph type="title"/>
          </p:nvPr>
        </p:nvSpPr>
        <p:spPr>
          <a:xfrm>
            <a:off x="457200" y="533400"/>
            <a:ext cx="8229600" cy="514350"/>
          </a:xfrm>
        </p:spPr>
        <p:txBody>
          <a:bodyPr>
            <a:noAutofit/>
          </a:bodyPr>
          <a:lstStyle/>
          <a:p>
            <a:pPr eaLnBrk="1" fontAlgn="auto" hangingPunct="1">
              <a:spcAft>
                <a:spcPts val="0"/>
              </a:spcAft>
              <a:defRPr/>
            </a:pPr>
            <a:r>
              <a:rPr lang="en-US" sz="4000" dirty="0" smtClean="0">
                <a:solidFill>
                  <a:schemeClr val="accent3"/>
                </a:solidFill>
                <a:latin typeface="Times New Roman" pitchFamily="18" charset="0"/>
                <a:cs typeface="Times New Roman" pitchFamily="18" charset="0"/>
              </a:rPr>
              <a:t>Types of Works Contract </a:t>
            </a:r>
            <a:endParaRPr lang="en-US" sz="4000" dirty="0" smtClean="0">
              <a:solidFill>
                <a:schemeClr val="accent1">
                  <a:tint val="88000"/>
                  <a:satMod val="150000"/>
                </a:schemeClr>
              </a:solidFill>
            </a:endParaRPr>
          </a:p>
        </p:txBody>
      </p:sp>
      <p:sp>
        <p:nvSpPr>
          <p:cNvPr id="28675" name="Rectangle 3"/>
          <p:cNvSpPr>
            <a:spLocks noGrp="1"/>
          </p:cNvSpPr>
          <p:nvPr>
            <p:ph idx="1"/>
          </p:nvPr>
        </p:nvSpPr>
        <p:spPr>
          <a:xfrm>
            <a:off x="0" y="1219200"/>
            <a:ext cx="9144000" cy="5638800"/>
          </a:xfrm>
        </p:spPr>
        <p:txBody>
          <a:bodyPr/>
          <a:lstStyle/>
          <a:p>
            <a:pPr eaLnBrk="1" hangingPunct="1">
              <a:lnSpc>
                <a:spcPct val="90000"/>
              </a:lnSpc>
              <a:buFont typeface="Arial" pitchFamily="34" charset="0"/>
              <a:buNone/>
            </a:pPr>
            <a:r>
              <a:rPr lang="en-US" b="1" dirty="0" smtClean="0"/>
              <a:t>3. Cost - plus contract </a:t>
            </a:r>
            <a:endParaRPr lang="en-US" dirty="0" smtClean="0"/>
          </a:p>
          <a:p>
            <a:pPr lvl="2">
              <a:lnSpc>
                <a:spcPct val="90000"/>
              </a:lnSpc>
              <a:buFont typeface="Wingdings" pitchFamily="2" charset="2"/>
              <a:buChar char="q"/>
            </a:pPr>
            <a:r>
              <a:rPr lang="en-US" dirty="0" smtClean="0"/>
              <a:t>A cost-plus contract is the extreme form of the cost reimbursable type and is so called because </a:t>
            </a:r>
          </a:p>
          <a:p>
            <a:pPr lvl="3" algn="just">
              <a:lnSpc>
                <a:spcPct val="90000"/>
              </a:lnSpc>
              <a:buFont typeface="Wingdings" pitchFamily="2" charset="2"/>
              <a:buChar char="ü"/>
            </a:pPr>
            <a:r>
              <a:rPr lang="en-US" sz="2000" dirty="0" smtClean="0"/>
              <a:t>      The contractor is reimbursed for all costs incurred during the                                                                      	fulfillment of the contract,</a:t>
            </a:r>
          </a:p>
          <a:p>
            <a:pPr lvl="3" algn="just">
              <a:lnSpc>
                <a:spcPct val="90000"/>
              </a:lnSpc>
              <a:buFont typeface="Wingdings" pitchFamily="2" charset="2"/>
              <a:buChar char="ü"/>
            </a:pPr>
            <a:r>
              <a:rPr lang="en-US" sz="2000" dirty="0" smtClean="0"/>
              <a:t>      Plus an agreed fee to cover overheads and profit.</a:t>
            </a:r>
          </a:p>
          <a:p>
            <a:pPr lvl="3" algn="just">
              <a:lnSpc>
                <a:spcPct val="90000"/>
              </a:lnSpc>
              <a:buFont typeface="Wingdings" pitchFamily="2" charset="2"/>
              <a:buChar char="ü"/>
            </a:pPr>
            <a:r>
              <a:rPr lang="en-US" sz="2000" dirty="0" smtClean="0"/>
              <a:t>      The fee may be defined as a </a:t>
            </a:r>
            <a:r>
              <a:rPr lang="en-US" sz="2000" dirty="0" smtClean="0">
                <a:solidFill>
                  <a:srgbClr val="FF0000"/>
                </a:solidFill>
              </a:rPr>
              <a:t>percentage of the agreed </a:t>
            </a:r>
            <a:r>
              <a:rPr lang="en-US" sz="2000" dirty="0" smtClean="0"/>
              <a:t>actual cost    	or as a </a:t>
            </a:r>
            <a:r>
              <a:rPr lang="en-US" sz="2000" dirty="0" smtClean="0">
                <a:solidFill>
                  <a:srgbClr val="FF0000"/>
                </a:solidFill>
              </a:rPr>
              <a:t>fixed</a:t>
            </a:r>
            <a:r>
              <a:rPr lang="en-US" sz="2000" dirty="0" smtClean="0"/>
              <a:t> amount </a:t>
            </a:r>
          </a:p>
          <a:p>
            <a:pPr eaLnBrk="1" hangingPunct="1">
              <a:lnSpc>
                <a:spcPct val="90000"/>
              </a:lnSpc>
              <a:buFont typeface="Arial" pitchFamily="34" charset="0"/>
              <a:buNone/>
            </a:pPr>
            <a:r>
              <a:rPr lang="en-US" b="1" dirty="0" smtClean="0"/>
              <a:t>4. Admeasurements Contracts</a:t>
            </a:r>
          </a:p>
          <a:p>
            <a:pPr lvl="2">
              <a:lnSpc>
                <a:spcPct val="90000"/>
              </a:lnSpc>
              <a:buFont typeface="Wingdings" pitchFamily="2" charset="2"/>
              <a:buChar char="q"/>
            </a:pPr>
            <a:r>
              <a:rPr lang="en-US" dirty="0" smtClean="0"/>
              <a:t>The most common types of construction contract which facilitate competitive tendering but </a:t>
            </a:r>
          </a:p>
          <a:p>
            <a:pPr lvl="2" algn="just">
              <a:lnSpc>
                <a:spcPct val="90000"/>
              </a:lnSpc>
              <a:buFont typeface="Wingdings" pitchFamily="2" charset="2"/>
              <a:buChar char="q"/>
            </a:pPr>
            <a:r>
              <a:rPr lang="en-US" dirty="0" smtClean="0"/>
              <a:t>Which incorporate some mechanism for the introduction and evaluation of changes in the work content of the contract. </a:t>
            </a:r>
          </a:p>
        </p:txBody>
      </p:sp>
      <p:sp>
        <p:nvSpPr>
          <p:cNvPr id="4" name="Slide Number Placeholder 3"/>
          <p:cNvSpPr>
            <a:spLocks noGrp="1"/>
          </p:cNvSpPr>
          <p:nvPr>
            <p:ph type="sldNum" sz="quarter" idx="12"/>
          </p:nvPr>
        </p:nvSpPr>
        <p:spPr/>
        <p:txBody>
          <a:bodyPr/>
          <a:lstStyle/>
          <a:p>
            <a:fld id="{6C254859-A5BC-483F-B1E5-F8AC4B58FE1F}"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p:cNvSpPr>
          <p:nvPr>
            <p:ph type="title"/>
          </p:nvPr>
        </p:nvSpPr>
        <p:spPr>
          <a:xfrm>
            <a:off x="457200" y="457200"/>
            <a:ext cx="8229600" cy="666750"/>
          </a:xfrm>
        </p:spPr>
        <p:txBody>
          <a:bodyPr>
            <a:normAutofit/>
          </a:bodyPr>
          <a:lstStyle/>
          <a:p>
            <a:pPr eaLnBrk="1" fontAlgn="auto" hangingPunct="1">
              <a:spcAft>
                <a:spcPts val="0"/>
              </a:spcAft>
              <a:defRPr/>
            </a:pPr>
            <a:r>
              <a:rPr lang="en-US" sz="4000" dirty="0" smtClean="0">
                <a:solidFill>
                  <a:schemeClr val="accent3"/>
                </a:solidFill>
                <a:latin typeface="Times New Roman" pitchFamily="18" charset="0"/>
                <a:cs typeface="Times New Roman" pitchFamily="18" charset="0"/>
              </a:rPr>
              <a:t>Types of Works Contract </a:t>
            </a:r>
            <a:endParaRPr lang="en-US" sz="4000" dirty="0" smtClean="0">
              <a:solidFill>
                <a:schemeClr val="accent1">
                  <a:tint val="88000"/>
                  <a:satMod val="150000"/>
                </a:schemeClr>
              </a:solidFill>
            </a:endParaRPr>
          </a:p>
        </p:txBody>
      </p:sp>
      <p:sp>
        <p:nvSpPr>
          <p:cNvPr id="29699" name="Rectangle 3"/>
          <p:cNvSpPr>
            <a:spLocks noGrp="1"/>
          </p:cNvSpPr>
          <p:nvPr>
            <p:ph idx="1"/>
          </p:nvPr>
        </p:nvSpPr>
        <p:spPr>
          <a:xfrm>
            <a:off x="0" y="1298575"/>
            <a:ext cx="9144000" cy="5559425"/>
          </a:xfrm>
        </p:spPr>
        <p:txBody>
          <a:bodyPr/>
          <a:lstStyle/>
          <a:p>
            <a:pPr marL="609600" indent="-609600" eaLnBrk="1" hangingPunct="1">
              <a:buFont typeface="Arial" pitchFamily="34" charset="0"/>
              <a:buAutoNum type="alphaLcParenR"/>
            </a:pPr>
            <a:r>
              <a:rPr lang="en-US" sz="2000" b="1" i="1" dirty="0" smtClean="0"/>
              <a:t>Bill of quantities</a:t>
            </a:r>
            <a:r>
              <a:rPr lang="en-US" sz="2000" b="1" dirty="0" smtClean="0"/>
              <a:t> :</a:t>
            </a:r>
            <a:r>
              <a:rPr lang="en-US" sz="2000" dirty="0" smtClean="0"/>
              <a:t>Bidders  are required to enter unit prices against the estimated quantities of many items of completed work </a:t>
            </a:r>
          </a:p>
          <a:p>
            <a:pPr marL="609600" indent="-609600" eaLnBrk="1" hangingPunct="1">
              <a:buFont typeface="Arial" pitchFamily="34" charset="0"/>
              <a:buAutoNum type="alphaLcParenR"/>
            </a:pPr>
            <a:r>
              <a:rPr lang="en-US" sz="2000" b="1" i="1" dirty="0" smtClean="0"/>
              <a:t>Activity Schedule </a:t>
            </a:r>
            <a:r>
              <a:rPr lang="en-US" sz="2000" dirty="0" smtClean="0"/>
              <a:t>:</a:t>
            </a:r>
          </a:p>
          <a:p>
            <a:pPr marL="609600" indent="-609600" eaLnBrk="1" hangingPunct="1">
              <a:buNone/>
            </a:pPr>
            <a:r>
              <a:rPr lang="en-US" sz="2000" dirty="0" smtClean="0"/>
              <a:t>	This types of contract is similar to the bill of quantities, but the estimated quantities of work items which are expected to be less accurate than those given in the bill of quantities.</a:t>
            </a:r>
          </a:p>
          <a:p>
            <a:pPr marL="609600" indent="-609600" eaLnBrk="1" hangingPunct="1">
              <a:buNone/>
            </a:pPr>
            <a:r>
              <a:rPr lang="en-US" sz="2000" dirty="0" smtClean="0"/>
              <a:t> </a:t>
            </a:r>
          </a:p>
          <a:p>
            <a:pPr marL="609600" indent="-609600" eaLnBrk="1" hangingPunct="1">
              <a:buFont typeface="Arial" pitchFamily="34" charset="0"/>
              <a:buNone/>
            </a:pPr>
            <a:r>
              <a:rPr lang="en-US" b="1" dirty="0" smtClean="0"/>
              <a:t>5. Target Contracts:</a:t>
            </a:r>
          </a:p>
          <a:p>
            <a:pPr marL="1167384" lvl="2" indent="-609600">
              <a:buFont typeface="Wingdings" pitchFamily="2" charset="2"/>
              <a:buChar char="q"/>
            </a:pPr>
            <a:r>
              <a:rPr lang="en-US" dirty="0" smtClean="0"/>
              <a:t> A promoter may introduce additional incentives into a contract by offering the contractor a bonus payment for the achievement of some previously defined target in terms of </a:t>
            </a:r>
          </a:p>
          <a:p>
            <a:pPr marL="1413383" lvl="3" indent="-609600">
              <a:buFont typeface="Wingdings" pitchFamily="2" charset="2"/>
              <a:buChar char="ü"/>
            </a:pPr>
            <a:r>
              <a:rPr lang="en-US" sz="2000" dirty="0" smtClean="0"/>
              <a:t>Time, </a:t>
            </a:r>
          </a:p>
          <a:p>
            <a:pPr marL="1413383" lvl="3" indent="-609600">
              <a:buFont typeface="Wingdings" pitchFamily="2" charset="2"/>
              <a:buChar char="ü"/>
            </a:pPr>
            <a:r>
              <a:rPr lang="en-US" sz="2000" dirty="0" smtClean="0"/>
              <a:t>Cost, or </a:t>
            </a:r>
          </a:p>
          <a:p>
            <a:pPr marL="1413383" lvl="3" indent="-609600">
              <a:buFont typeface="Wingdings" pitchFamily="2" charset="2"/>
              <a:buChar char="ü"/>
            </a:pPr>
            <a:r>
              <a:rPr lang="en-US" sz="2000" dirty="0" smtClean="0"/>
              <a:t>Performance </a:t>
            </a:r>
          </a:p>
        </p:txBody>
      </p:sp>
      <p:sp>
        <p:nvSpPr>
          <p:cNvPr id="4" name="Slide Number Placeholder 3"/>
          <p:cNvSpPr>
            <a:spLocks noGrp="1"/>
          </p:cNvSpPr>
          <p:nvPr>
            <p:ph type="sldNum" sz="quarter" idx="12"/>
          </p:nvPr>
        </p:nvSpPr>
        <p:spPr/>
        <p:txBody>
          <a:bodyPr/>
          <a:lstStyle/>
          <a:p>
            <a:fld id="{6C254859-A5BC-483F-B1E5-F8AC4B58FE1F}"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381000"/>
            <a:ext cx="8229600" cy="590550"/>
          </a:xfrm>
        </p:spPr>
        <p:txBody>
          <a:bodyPr>
            <a:normAutofit/>
          </a:bodyPr>
          <a:lstStyle/>
          <a:p>
            <a:pPr eaLnBrk="1" fontAlgn="auto" hangingPunct="1">
              <a:spcAft>
                <a:spcPts val="0"/>
              </a:spcAft>
              <a:defRPr/>
            </a:pPr>
            <a:r>
              <a:rPr lang="en-US" sz="2800" dirty="0" smtClean="0">
                <a:solidFill>
                  <a:schemeClr val="accent1">
                    <a:tint val="88000"/>
                    <a:satMod val="150000"/>
                  </a:schemeClr>
                </a:solidFill>
                <a:latin typeface="+mn-lt"/>
              </a:rPr>
              <a:t>Provisions of Contract/Contract  Document</a:t>
            </a:r>
          </a:p>
        </p:txBody>
      </p:sp>
      <p:sp>
        <p:nvSpPr>
          <p:cNvPr id="31747" name="Content Placeholder 2"/>
          <p:cNvSpPr>
            <a:spLocks noGrp="1"/>
          </p:cNvSpPr>
          <p:nvPr>
            <p:ph idx="1"/>
          </p:nvPr>
        </p:nvSpPr>
        <p:spPr>
          <a:xfrm>
            <a:off x="0" y="914400"/>
            <a:ext cx="9144000" cy="5943600"/>
          </a:xfrm>
        </p:spPr>
        <p:txBody>
          <a:bodyPr>
            <a:normAutofit/>
          </a:bodyPr>
          <a:lstStyle/>
          <a:p>
            <a:pPr marL="265113" indent="-265113" eaLnBrk="1" hangingPunct="1">
              <a:buFont typeface="Wingdings 2" pitchFamily="18" charset="2"/>
              <a:buNone/>
            </a:pPr>
            <a:r>
              <a:rPr lang="en-US" sz="2000" dirty="0" smtClean="0">
                <a:cs typeface="Times New Roman" pitchFamily="18" charset="0"/>
              </a:rPr>
              <a:t>For works contract include:</a:t>
            </a:r>
          </a:p>
          <a:p>
            <a:pPr marL="739775" lvl="1" indent="-457200" eaLnBrk="1" hangingPunct="1">
              <a:buFont typeface="Calibri" pitchFamily="34" charset="0"/>
              <a:buAutoNum type="alphaLcPeriod"/>
            </a:pPr>
            <a:r>
              <a:rPr lang="en-US" sz="2000" dirty="0" smtClean="0">
                <a:cs typeface="Times New Roman" pitchFamily="18" charset="0"/>
              </a:rPr>
              <a:t>Invitation to Bid;</a:t>
            </a:r>
          </a:p>
          <a:p>
            <a:pPr marL="739775" lvl="1" indent="-457200" eaLnBrk="1" hangingPunct="1">
              <a:buFont typeface="Calibri" pitchFamily="34" charset="0"/>
              <a:buAutoNum type="alphaLcPeriod"/>
            </a:pPr>
            <a:r>
              <a:rPr lang="en-US" sz="2000" dirty="0" smtClean="0">
                <a:cs typeface="Times New Roman" pitchFamily="18" charset="0"/>
              </a:rPr>
              <a:t>Construction Agreement and its Appendices; </a:t>
            </a:r>
          </a:p>
          <a:p>
            <a:pPr marL="739775" lvl="1" indent="-457200" eaLnBrk="1" hangingPunct="1">
              <a:buFont typeface="Calibri" pitchFamily="34" charset="0"/>
              <a:buAutoNum type="alphaLcPeriod"/>
            </a:pPr>
            <a:r>
              <a:rPr lang="en-US" sz="2000" dirty="0" smtClean="0">
                <a:cs typeface="Times New Roman" pitchFamily="18" charset="0"/>
              </a:rPr>
              <a:t>Letter of Acceptance;</a:t>
            </a:r>
          </a:p>
          <a:p>
            <a:pPr marL="739775" lvl="1" indent="-457200" eaLnBrk="1" hangingPunct="1">
              <a:buFont typeface="Calibri" pitchFamily="34" charset="0"/>
              <a:buAutoNum type="alphaLcPeriod"/>
            </a:pPr>
            <a:r>
              <a:rPr lang="en-US" sz="2000" dirty="0" smtClean="0">
                <a:cs typeface="Times New Roman" pitchFamily="18" charset="0"/>
              </a:rPr>
              <a:t>Signed form of Bid of the Contractor, Appendices and Annexes ;</a:t>
            </a:r>
          </a:p>
          <a:p>
            <a:pPr marL="739775" lvl="1" indent="-457200">
              <a:buFont typeface="Arial" pitchFamily="34" charset="0"/>
              <a:buAutoNum type="alphaLcPeriod" startAt="5"/>
            </a:pPr>
            <a:r>
              <a:rPr lang="en-US" sz="2000" dirty="0" smtClean="0">
                <a:cs typeface="Times New Roman" pitchFamily="18" charset="0"/>
              </a:rPr>
              <a:t>Particular Conditions of Contract </a:t>
            </a:r>
          </a:p>
          <a:p>
            <a:pPr marL="739775" lvl="1" indent="-457200">
              <a:buFont typeface="Arial" pitchFamily="34" charset="0"/>
              <a:buAutoNum type="alphaLcPeriod" startAt="5"/>
            </a:pPr>
            <a:r>
              <a:rPr lang="en-US" sz="2000" dirty="0" smtClean="0">
                <a:cs typeface="Times New Roman" pitchFamily="18" charset="0"/>
              </a:rPr>
              <a:t>General Condition of Contract;</a:t>
            </a:r>
          </a:p>
          <a:p>
            <a:pPr marL="739775" lvl="1" indent="-457200">
              <a:buFont typeface="Arial" pitchFamily="34" charset="0"/>
              <a:buAutoNum type="alphaLcPeriod" startAt="5"/>
            </a:pPr>
            <a:r>
              <a:rPr lang="en-US" sz="2000" dirty="0">
                <a:cs typeface="Times New Roman" pitchFamily="18" charset="0"/>
              </a:rPr>
              <a:t>Technical Specifications and Methods of Measurement; </a:t>
            </a:r>
            <a:endParaRPr lang="en-US" sz="2000" dirty="0" smtClean="0">
              <a:cs typeface="Times New Roman" pitchFamily="18" charset="0"/>
            </a:endParaRPr>
          </a:p>
          <a:p>
            <a:pPr marL="739775" lvl="1" indent="-457200">
              <a:buFont typeface="Arial" pitchFamily="34" charset="0"/>
              <a:buAutoNum type="alphaLcPeriod" startAt="5"/>
            </a:pPr>
            <a:r>
              <a:rPr lang="en-US" sz="2000" dirty="0" smtClean="0">
                <a:cs typeface="Times New Roman" pitchFamily="18" charset="0"/>
              </a:rPr>
              <a:t>Drawings; </a:t>
            </a:r>
          </a:p>
          <a:p>
            <a:pPr marL="739775" lvl="1" indent="-457200">
              <a:buFont typeface="Arial" pitchFamily="34" charset="0"/>
              <a:buAutoNum type="alphaLcPeriod" startAt="5"/>
            </a:pPr>
            <a:r>
              <a:rPr lang="en-US" sz="2000" dirty="0">
                <a:cs typeface="Times New Roman" pitchFamily="18" charset="0"/>
              </a:rPr>
              <a:t>Priced Bill of Quantities</a:t>
            </a:r>
            <a:endParaRPr lang="en-US" sz="2000" dirty="0" smtClean="0">
              <a:cs typeface="Times New Roman" pitchFamily="18" charset="0"/>
            </a:endParaRPr>
          </a:p>
          <a:p>
            <a:pPr marL="739775" lvl="1" indent="-457200">
              <a:buFont typeface="Arial" pitchFamily="34" charset="0"/>
              <a:buAutoNum type="alphaLcPeriod" startAt="5"/>
            </a:pPr>
            <a:r>
              <a:rPr lang="en-US" sz="2000" dirty="0" smtClean="0">
                <a:cs typeface="Times New Roman" pitchFamily="18" charset="0"/>
              </a:rPr>
              <a:t>The Standard Instructions and Information to Bidders for Building </a:t>
            </a:r>
          </a:p>
          <a:p>
            <a:pPr marL="739775" lvl="1" indent="-457200">
              <a:buFont typeface="Arial" pitchFamily="34" charset="0"/>
              <a:buAutoNum type="alphaLcPeriod" startAt="5"/>
            </a:pPr>
            <a:r>
              <a:rPr lang="en-US" sz="2000" dirty="0" smtClean="0">
                <a:cs typeface="Times New Roman" pitchFamily="18" charset="0"/>
              </a:rPr>
              <a:t>Construction Works and the Particular Project Information and    </a:t>
            </a:r>
          </a:p>
          <a:p>
            <a:pPr marL="739775" lvl="1" indent="-457200">
              <a:buNone/>
            </a:pPr>
            <a:r>
              <a:rPr lang="en-US" sz="2000" dirty="0" smtClean="0">
                <a:cs typeface="Times New Roman" pitchFamily="18" charset="0"/>
              </a:rPr>
              <a:t>	Instruction thereto;</a:t>
            </a:r>
          </a:p>
          <a:p>
            <a:pPr marL="739775" lvl="1" indent="-457200">
              <a:buNone/>
            </a:pPr>
            <a:r>
              <a:rPr lang="en-US" sz="2000" dirty="0" smtClean="0">
                <a:cs typeface="Times New Roman" pitchFamily="18" charset="0"/>
              </a:rPr>
              <a:t>l.	Any other documents required to form part of the Contract.  </a:t>
            </a:r>
          </a:p>
          <a:p>
            <a:pPr marL="739775" lvl="1" indent="-457200" eaLnBrk="1" hangingPunct="1">
              <a:buFont typeface="Verdana" pitchFamily="34" charset="0"/>
              <a:buNone/>
            </a:pPr>
            <a:endParaRPr lang="en-US" sz="2000" dirty="0" smtClean="0">
              <a:cs typeface="Times New Roman" pitchFamily="18" charset="0"/>
            </a:endParaRPr>
          </a:p>
          <a:p>
            <a:pPr marL="265113" indent="-265113" eaLnBrk="1" hangingPunct="1">
              <a:buFont typeface="Arial" pitchFamily="34" charset="0"/>
              <a:buNone/>
            </a:pPr>
            <a:endParaRPr lang="en-US" sz="2000" dirty="0" smtClean="0">
              <a:cs typeface="Times New Roman" pitchFamily="18" charset="0"/>
            </a:endParaRPr>
          </a:p>
        </p:txBody>
      </p:sp>
      <p:sp>
        <p:nvSpPr>
          <p:cNvPr id="4" name="Slide Number Placeholder 3"/>
          <p:cNvSpPr>
            <a:spLocks noGrp="1"/>
          </p:cNvSpPr>
          <p:nvPr>
            <p:ph type="sldNum" sz="quarter" idx="12"/>
          </p:nvPr>
        </p:nvSpPr>
        <p:spPr/>
        <p:txBody>
          <a:bodyPr/>
          <a:lstStyle/>
          <a:p>
            <a:fld id="{6C254859-A5BC-483F-B1E5-F8AC4B58FE1F}"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1" y="533400"/>
            <a:ext cx="8305800" cy="6401753"/>
          </a:xfrm>
          <a:prstGeom prst="rect">
            <a:avLst/>
          </a:prstGeom>
        </p:spPr>
        <p:txBody>
          <a:bodyPr wrap="square">
            <a:spAutoFit/>
          </a:bodyPr>
          <a:lstStyle/>
          <a:p>
            <a:r>
              <a:rPr lang="en-US" sz="2800" b="1" dirty="0">
                <a:latin typeface="Times New Roman" pitchFamily="18" charset="0"/>
                <a:cs typeface="Times New Roman" pitchFamily="18" charset="0"/>
              </a:rPr>
              <a:t>Types of Delivery </a:t>
            </a:r>
            <a:r>
              <a:rPr lang="en-US" sz="2800" b="1" dirty="0" smtClean="0">
                <a:latin typeface="Times New Roman" pitchFamily="18" charset="0"/>
                <a:cs typeface="Times New Roman" pitchFamily="18" charset="0"/>
              </a:rPr>
              <a:t>System</a:t>
            </a:r>
          </a:p>
          <a:p>
            <a:pPr marL="457200" indent="-457200">
              <a:buAutoNum type="arabicPeriod"/>
            </a:pPr>
            <a:r>
              <a:rPr lang="en-US" sz="2800" b="1" dirty="0" smtClean="0">
                <a:latin typeface="Times New Roman" pitchFamily="18" charset="0"/>
                <a:cs typeface="Times New Roman" pitchFamily="18" charset="0"/>
              </a:rPr>
              <a:t>Force </a:t>
            </a:r>
            <a:r>
              <a:rPr lang="en-US" sz="2800" b="1" dirty="0">
                <a:latin typeface="Times New Roman" pitchFamily="18" charset="0"/>
                <a:cs typeface="Times New Roman" pitchFamily="18" charset="0"/>
              </a:rPr>
              <a:t>Account: -</a:t>
            </a:r>
            <a:r>
              <a:rPr lang="en-US" sz="2800" dirty="0">
                <a:latin typeface="Times New Roman" pitchFamily="18" charset="0"/>
                <a:cs typeface="Times New Roman" pitchFamily="18" charset="0"/>
              </a:rPr>
              <a:t> is the payment method used for </a:t>
            </a:r>
            <a:r>
              <a:rPr lang="en-US" sz="2800" dirty="0">
                <a:solidFill>
                  <a:srgbClr val="FF0000"/>
                </a:solidFill>
                <a:latin typeface="Times New Roman" pitchFamily="18" charset="0"/>
                <a:cs typeface="Times New Roman" pitchFamily="18" charset="0"/>
              </a:rPr>
              <a:t>extra work if the contractor and the owner cannot agree on a unit price or lump sum amount,</a:t>
            </a:r>
            <a:r>
              <a:rPr lang="en-US" sz="2800" dirty="0">
                <a:latin typeface="Times New Roman" pitchFamily="18" charset="0"/>
                <a:cs typeface="Times New Roman" pitchFamily="18" charset="0"/>
              </a:rPr>
              <a:t> or if those </a:t>
            </a:r>
            <a:r>
              <a:rPr lang="en-US" sz="2800" dirty="0">
                <a:solidFill>
                  <a:srgbClr val="0070C0"/>
                </a:solidFill>
                <a:latin typeface="Times New Roman" pitchFamily="18" charset="0"/>
                <a:cs typeface="Times New Roman" pitchFamily="18" charset="0"/>
              </a:rPr>
              <a:t>methods are impracticable</a:t>
            </a:r>
            <a:r>
              <a:rPr lang="en-US" sz="2800" dirty="0">
                <a:latin typeface="Times New Roman" pitchFamily="18" charset="0"/>
                <a:cs typeface="Times New Roman" pitchFamily="18" charset="0"/>
              </a:rPr>
              <a:t>.  Force account payments cover labor, materials, and equipment.</a:t>
            </a:r>
            <a:r>
              <a:rPr lang="en-US" sz="2400" dirty="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marL="457200" indent="-457200">
              <a:buAutoNum type="arabicPeriod"/>
            </a:pPr>
            <a:r>
              <a:rPr lang="en-US" sz="2800" b="1" dirty="0">
                <a:latin typeface="Times New Roman" pitchFamily="18" charset="0"/>
                <a:cs typeface="Times New Roman" pitchFamily="18" charset="0"/>
              </a:rPr>
              <a:t>Design Bid Build: </a:t>
            </a:r>
            <a:r>
              <a:rPr lang="en-US" sz="2800" dirty="0" smtClean="0">
                <a:latin typeface="Times New Roman" pitchFamily="18" charset="0"/>
                <a:cs typeface="Times New Roman" pitchFamily="18" charset="0"/>
              </a:rPr>
              <a:t>The </a:t>
            </a:r>
            <a:r>
              <a:rPr lang="en-US" sz="2800" dirty="0">
                <a:solidFill>
                  <a:srgbClr val="FF0000"/>
                </a:solidFill>
                <a:latin typeface="Times New Roman" pitchFamily="18" charset="0"/>
                <a:cs typeface="Times New Roman" pitchFamily="18" charset="0"/>
              </a:rPr>
              <a:t>owner participates</a:t>
            </a: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during</a:t>
            </a:r>
          </a:p>
          <a:p>
            <a:r>
              <a:rPr lang="en-US" sz="2800" dirty="0" smtClean="0">
                <a:latin typeface="Times New Roman" pitchFamily="18" charset="0"/>
                <a:cs typeface="Times New Roman" pitchFamily="18" charset="0"/>
              </a:rPr>
              <a:t>the </a:t>
            </a:r>
            <a:r>
              <a:rPr lang="en-US" sz="2800" dirty="0">
                <a:solidFill>
                  <a:srgbClr val="0070C0"/>
                </a:solidFill>
                <a:latin typeface="Times New Roman" pitchFamily="18" charset="0"/>
                <a:cs typeface="Times New Roman" pitchFamily="18" charset="0"/>
              </a:rPr>
              <a:t>design period to set criteria for design, cost, and time limits for completion </a:t>
            </a:r>
            <a:r>
              <a:rPr lang="en-US" sz="2800" dirty="0">
                <a:latin typeface="Times New Roman" pitchFamily="18" charset="0"/>
                <a:cs typeface="Times New Roman" pitchFamily="18" charset="0"/>
              </a:rPr>
              <a:t>and to provide decision-making inputs to the architect/engineer</a:t>
            </a:r>
            <a:r>
              <a:rPr lang="en-US" sz="2800" dirty="0" smtClean="0">
                <a:latin typeface="Times New Roman" pitchFamily="18" charset="0"/>
                <a:cs typeface="Times New Roman" pitchFamily="18" charset="0"/>
              </a:rPr>
              <a:t>.</a:t>
            </a:r>
          </a:p>
          <a:p>
            <a:r>
              <a:rPr lang="en-US" sz="2800" dirty="0" smtClean="0">
                <a:latin typeface="Times New Roman" pitchFamily="18" charset="0"/>
                <a:cs typeface="Times New Roman" pitchFamily="18" charset="0"/>
              </a:rPr>
              <a:t>After the </a:t>
            </a:r>
            <a:r>
              <a:rPr lang="en-US" sz="2800" dirty="0" smtClean="0">
                <a:solidFill>
                  <a:srgbClr val="FF0000"/>
                </a:solidFill>
                <a:latin typeface="Times New Roman" pitchFamily="18" charset="0"/>
                <a:cs typeface="Times New Roman" pitchFamily="18" charset="0"/>
              </a:rPr>
              <a:t>completion of planning and design </a:t>
            </a:r>
            <a:r>
              <a:rPr lang="en-US" sz="2800" dirty="0" smtClean="0">
                <a:latin typeface="Times New Roman" pitchFamily="18" charset="0"/>
                <a:cs typeface="Times New Roman" pitchFamily="18" charset="0"/>
              </a:rPr>
              <a:t>the selection </a:t>
            </a:r>
            <a:r>
              <a:rPr lang="en-US" sz="2800" dirty="0">
                <a:latin typeface="Times New Roman" pitchFamily="18" charset="0"/>
                <a:cs typeface="Times New Roman" pitchFamily="18" charset="0"/>
              </a:rPr>
              <a:t>of a </a:t>
            </a:r>
            <a:r>
              <a:rPr lang="en-US" sz="2800" dirty="0">
                <a:solidFill>
                  <a:srgbClr val="0070C0"/>
                </a:solidFill>
                <a:latin typeface="Times New Roman" pitchFamily="18" charset="0"/>
                <a:cs typeface="Times New Roman" pitchFamily="18" charset="0"/>
              </a:rPr>
              <a:t>qualified construction </a:t>
            </a:r>
            <a:r>
              <a:rPr lang="en-US" sz="2800" dirty="0" smtClean="0">
                <a:solidFill>
                  <a:srgbClr val="0070C0"/>
                </a:solidFill>
                <a:latin typeface="Times New Roman" pitchFamily="18" charset="0"/>
                <a:cs typeface="Times New Roman" pitchFamily="18" charset="0"/>
              </a:rPr>
              <a:t>contractor </a:t>
            </a:r>
            <a:r>
              <a:rPr lang="en-US" sz="2800" dirty="0" smtClean="0">
                <a:latin typeface="Times New Roman" pitchFamily="18" charset="0"/>
                <a:cs typeface="Times New Roman" pitchFamily="18" charset="0"/>
              </a:rPr>
              <a:t>which is </a:t>
            </a:r>
            <a:r>
              <a:rPr lang="en-US" sz="2800" dirty="0" smtClean="0">
                <a:solidFill>
                  <a:srgbClr val="0070C0"/>
                </a:solidFill>
                <a:latin typeface="Times New Roman" pitchFamily="18" charset="0"/>
                <a:cs typeface="Times New Roman" pitchFamily="18" charset="0"/>
              </a:rPr>
              <a:t>the </a:t>
            </a:r>
            <a:r>
              <a:rPr lang="en-US" sz="2800" dirty="0">
                <a:solidFill>
                  <a:srgbClr val="0070C0"/>
                </a:solidFill>
                <a:latin typeface="Times New Roman" pitchFamily="18" charset="0"/>
                <a:cs typeface="Times New Roman" pitchFamily="18" charset="0"/>
              </a:rPr>
              <a:t>lowest bidder</a:t>
            </a:r>
            <a:r>
              <a:rPr lang="en-US" sz="2800" dirty="0">
                <a:latin typeface="Times New Roman" pitchFamily="18" charset="0"/>
                <a:cs typeface="Times New Roman" pitchFamily="18" charset="0"/>
              </a:rPr>
              <a:t>, the </a:t>
            </a:r>
            <a:r>
              <a:rPr lang="en-US" sz="2800" dirty="0">
                <a:solidFill>
                  <a:srgbClr val="FF0000"/>
                </a:solidFill>
                <a:latin typeface="Times New Roman" pitchFamily="18" charset="0"/>
                <a:cs typeface="Times New Roman" pitchFamily="18" charset="0"/>
              </a:rPr>
              <a:t>owner enters into a contract directly with the </a:t>
            </a:r>
            <a:r>
              <a:rPr lang="en-US" sz="2800" dirty="0" smtClean="0">
                <a:solidFill>
                  <a:srgbClr val="FF0000"/>
                </a:solidFill>
                <a:latin typeface="Times New Roman" pitchFamily="18" charset="0"/>
                <a:cs typeface="Times New Roman" pitchFamily="18" charset="0"/>
              </a:rPr>
              <a:t>contractor.</a:t>
            </a:r>
            <a:endParaRPr lang="en-US" sz="2800" b="1" dirty="0">
              <a:solidFill>
                <a:srgbClr val="FF0000"/>
              </a:solidFill>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xmlns="" val="477197981"/>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4073" y="336995"/>
            <a:ext cx="8382000" cy="6124754"/>
          </a:xfrm>
          <a:prstGeom prst="rect">
            <a:avLst/>
          </a:prstGeom>
        </p:spPr>
        <p:txBody>
          <a:bodyPr wrap="square">
            <a:spAutoFit/>
          </a:bodyPr>
          <a:lstStyle/>
          <a:p>
            <a:r>
              <a:rPr lang="en-US" sz="2800" b="1" dirty="0">
                <a:latin typeface="Times New Roman" pitchFamily="18" charset="0"/>
                <a:cs typeface="Times New Roman" pitchFamily="18" charset="0"/>
              </a:rPr>
              <a:t>3. Design/Build: - </a:t>
            </a:r>
            <a:r>
              <a:rPr lang="en-US" sz="2800" dirty="0">
                <a:latin typeface="Times New Roman" pitchFamily="18" charset="0"/>
                <a:cs typeface="Times New Roman" pitchFamily="18" charset="0"/>
              </a:rPr>
              <a:t>In a design/build contract, the owner contracts a single firm to design and build the project. </a:t>
            </a:r>
            <a:endParaRPr lang="en-US" sz="2800" dirty="0" smtClean="0">
              <a:latin typeface="Times New Roman" pitchFamily="18" charset="0"/>
              <a:cs typeface="Times New Roman" pitchFamily="18" charset="0"/>
            </a:endParaRPr>
          </a:p>
          <a:p>
            <a:r>
              <a:rPr lang="en-US" sz="2800" dirty="0">
                <a:solidFill>
                  <a:srgbClr val="C00000"/>
                </a:solidFill>
                <a:latin typeface="Times New Roman" pitchFamily="18" charset="0"/>
                <a:cs typeface="Times New Roman" pitchFamily="18" charset="0"/>
              </a:rPr>
              <a:t>A design/build type of contract is often used to shorten the time required to complete a project. </a:t>
            </a:r>
            <a:endParaRPr lang="en-US" sz="2800" dirty="0" smtClean="0">
              <a:solidFill>
                <a:srgbClr val="C00000"/>
              </a:solidFill>
              <a:latin typeface="Times New Roman" pitchFamily="18" charset="0"/>
              <a:cs typeface="Times New Roman" pitchFamily="18" charset="0"/>
            </a:endParaRPr>
          </a:p>
          <a:p>
            <a:pPr lvl="0"/>
            <a:r>
              <a:rPr lang="en-US" sz="2800" b="1" dirty="0">
                <a:latin typeface="Times New Roman" pitchFamily="18" charset="0"/>
                <a:cs typeface="Times New Roman" pitchFamily="18" charset="0"/>
              </a:rPr>
              <a:t> </a:t>
            </a:r>
            <a:r>
              <a:rPr lang="en-US" sz="2800" b="1" dirty="0" smtClean="0">
                <a:latin typeface="Times New Roman" pitchFamily="18" charset="0"/>
                <a:cs typeface="Times New Roman" pitchFamily="18" charset="0"/>
              </a:rPr>
              <a:t>Advantages:</a:t>
            </a:r>
          </a:p>
          <a:p>
            <a:pPr marL="285750" lvl="0" indent="-285750">
              <a:buFont typeface="Wingdings" pitchFamily="2" charset="2"/>
              <a:buChar char="Ø"/>
            </a:pPr>
            <a:r>
              <a:rPr lang="en-US" sz="2800" dirty="0" smtClean="0">
                <a:latin typeface="Times New Roman" pitchFamily="18" charset="0"/>
                <a:cs typeface="Times New Roman" pitchFamily="18" charset="0"/>
              </a:rPr>
              <a:t>many </a:t>
            </a:r>
            <a:r>
              <a:rPr lang="en-US" sz="2800" dirty="0">
                <a:latin typeface="Times New Roman" pitchFamily="18" charset="0"/>
                <a:cs typeface="Times New Roman" pitchFamily="18" charset="0"/>
              </a:rPr>
              <a:t>of the conflicts between </a:t>
            </a:r>
            <a:r>
              <a:rPr lang="en-US" sz="2800" dirty="0">
                <a:solidFill>
                  <a:srgbClr val="C00000"/>
                </a:solidFill>
                <a:latin typeface="Times New Roman" pitchFamily="18" charset="0"/>
                <a:cs typeface="Times New Roman" pitchFamily="18" charset="0"/>
              </a:rPr>
              <a:t>designers and constructors</a:t>
            </a:r>
            <a:r>
              <a:rPr lang="en-US" sz="2800" dirty="0">
                <a:latin typeface="Times New Roman" pitchFamily="18" charset="0"/>
                <a:cs typeface="Times New Roman" pitchFamily="18" charset="0"/>
              </a:rPr>
              <a:t> might be </a:t>
            </a:r>
            <a:r>
              <a:rPr lang="en-US" sz="2800" dirty="0" smtClean="0">
                <a:latin typeface="Times New Roman" pitchFamily="18" charset="0"/>
                <a:cs typeface="Times New Roman" pitchFamily="18" charset="0"/>
              </a:rPr>
              <a:t>avoided.</a:t>
            </a:r>
          </a:p>
          <a:p>
            <a:pPr marL="285750" lvl="0" indent="-285750">
              <a:buFont typeface="Wingdings" pitchFamily="2" charset="2"/>
              <a:buChar char="Ø"/>
            </a:pPr>
            <a:r>
              <a:rPr lang="en-US" sz="2800" dirty="0" smtClean="0">
                <a:latin typeface="Times New Roman" pitchFamily="18" charset="0"/>
                <a:cs typeface="Times New Roman" pitchFamily="18" charset="0"/>
              </a:rPr>
              <a:t>It is used </a:t>
            </a:r>
            <a:r>
              <a:rPr lang="en-US" sz="2800" dirty="0">
                <a:latin typeface="Times New Roman" pitchFamily="18" charset="0"/>
                <a:cs typeface="Times New Roman" pitchFamily="18" charset="0"/>
              </a:rPr>
              <a:t>to shorten the time required to complete a </a:t>
            </a:r>
            <a:r>
              <a:rPr lang="en-US" sz="2800" dirty="0" smtClean="0">
                <a:latin typeface="Times New Roman" pitchFamily="18" charset="0"/>
                <a:cs typeface="Times New Roman" pitchFamily="18" charset="0"/>
              </a:rPr>
              <a:t>project.</a:t>
            </a:r>
          </a:p>
          <a:p>
            <a:r>
              <a:rPr lang="en-US" sz="2800" b="1" dirty="0" smtClean="0">
                <a:latin typeface="Times New Roman" pitchFamily="18" charset="0"/>
                <a:cs typeface="Times New Roman" pitchFamily="18" charset="0"/>
              </a:rPr>
              <a:t>Disadvantages</a:t>
            </a:r>
            <a:endParaRPr lang="en-US" sz="2800" dirty="0">
              <a:latin typeface="Times New Roman" pitchFamily="18" charset="0"/>
              <a:cs typeface="Times New Roman" pitchFamily="18" charset="0"/>
            </a:endParaRPr>
          </a:p>
          <a:p>
            <a:pPr marL="285750" lvl="0" indent="-285750">
              <a:buFont typeface="Wingdings" pitchFamily="2" charset="2"/>
              <a:buChar char="Ø"/>
            </a:pPr>
            <a:r>
              <a:rPr lang="en-US" sz="2800" dirty="0" smtClean="0">
                <a:latin typeface="Times New Roman" pitchFamily="18" charset="0"/>
                <a:cs typeface="Times New Roman" pitchFamily="18" charset="0"/>
              </a:rPr>
              <a:t>It requires </a:t>
            </a:r>
            <a:r>
              <a:rPr lang="en-US" sz="2800" dirty="0">
                <a:latin typeface="Times New Roman" pitchFamily="18" charset="0"/>
                <a:cs typeface="Times New Roman" pitchFamily="18" charset="0"/>
              </a:rPr>
              <a:t>extensive involvement on the part of the owner during the entire life cycle of the project.</a:t>
            </a:r>
          </a:p>
          <a:p>
            <a:pPr marL="285750" lvl="0" indent="-285750">
              <a:buFont typeface="Wingdings" pitchFamily="2" charset="2"/>
              <a:buChar char="Ø"/>
            </a:pPr>
            <a:r>
              <a:rPr lang="en-US" sz="2800" dirty="0">
                <a:latin typeface="Times New Roman" pitchFamily="18" charset="0"/>
                <a:cs typeface="Times New Roman" pitchFamily="18" charset="0"/>
              </a:rPr>
              <a:t>An owner engaging a design/construct firm </a:t>
            </a:r>
            <a:r>
              <a:rPr lang="en-US" sz="2800" dirty="0" smtClean="0">
                <a:latin typeface="Times New Roman" pitchFamily="18" charset="0"/>
                <a:cs typeface="Times New Roman" pitchFamily="18" charset="0"/>
              </a:rPr>
              <a:t>not insure the quality of work</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xmlns="" val="2095267847"/>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381000"/>
            <a:ext cx="8305800" cy="5663089"/>
          </a:xfrm>
          <a:prstGeom prst="rect">
            <a:avLst/>
          </a:prstGeom>
        </p:spPr>
        <p:txBody>
          <a:bodyPr wrap="square">
            <a:spAutoFit/>
          </a:bodyPr>
          <a:lstStyle/>
          <a:p>
            <a:r>
              <a:rPr lang="en-US" sz="2400" b="1" dirty="0" smtClean="0">
                <a:latin typeface="Times New Roman" pitchFamily="18" charset="0"/>
                <a:cs typeface="Times New Roman" pitchFamily="18" charset="0"/>
              </a:rPr>
              <a:t>Build–Own–Operate–Transfer</a:t>
            </a:r>
            <a:r>
              <a:rPr lang="en-US" sz="2000" b="1" dirty="0">
                <a:latin typeface="Times New Roman" pitchFamily="18" charset="0"/>
                <a:cs typeface="Times New Roman" pitchFamily="18" charset="0"/>
              </a:rPr>
              <a:t>: - </a:t>
            </a:r>
            <a:r>
              <a:rPr lang="en-US" sz="2000" dirty="0">
                <a:latin typeface="Times New Roman" pitchFamily="18" charset="0"/>
                <a:cs typeface="Times New Roman" pitchFamily="18" charset="0"/>
              </a:rPr>
              <a:t>This type of method is generally used by </a:t>
            </a:r>
            <a:r>
              <a:rPr lang="en-US" sz="2000" dirty="0">
                <a:solidFill>
                  <a:srgbClr val="C00000"/>
                </a:solidFill>
                <a:latin typeface="Times New Roman" pitchFamily="18" charset="0"/>
                <a:cs typeface="Times New Roman" pitchFamily="18" charset="0"/>
              </a:rPr>
              <a:t>governments to develop public infrastructure by involving the private sector in financing, designing, operating, and managing the facility for a specified period and then transferring the facility </a:t>
            </a:r>
            <a:r>
              <a:rPr lang="en-US" sz="2000" dirty="0">
                <a:latin typeface="Times New Roman" pitchFamily="18" charset="0"/>
                <a:cs typeface="Times New Roman" pitchFamily="18" charset="0"/>
              </a:rPr>
              <a:t>to the same government free of charge. The terms BOOT and BOT are used synonymously</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 Examples of BOT projects </a:t>
            </a:r>
            <a:r>
              <a:rPr lang="en-US" sz="2000" dirty="0" smtClean="0">
                <a:latin typeface="Times New Roman" pitchFamily="18" charset="0"/>
                <a:cs typeface="Times New Roman" pitchFamily="18" charset="0"/>
              </a:rPr>
              <a:t>include</a:t>
            </a:r>
          </a:p>
          <a:p>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Airports</a:t>
            </a:r>
          </a:p>
          <a:p>
            <a:pPr lvl="0"/>
            <a:r>
              <a:rPr lang="en-US" sz="2000" dirty="0">
                <a:latin typeface="Times New Roman" pitchFamily="18" charset="0"/>
                <a:cs typeface="Times New Roman" pitchFamily="18" charset="0"/>
              </a:rPr>
              <a:t>Bridges</a:t>
            </a:r>
          </a:p>
          <a:p>
            <a:pPr lvl="0"/>
            <a:r>
              <a:rPr lang="en-US" sz="2000" dirty="0">
                <a:latin typeface="Times New Roman" pitchFamily="18" charset="0"/>
                <a:cs typeface="Times New Roman" pitchFamily="18" charset="0"/>
              </a:rPr>
              <a:t>Motorways/toll roads</a:t>
            </a:r>
          </a:p>
          <a:p>
            <a:pPr lvl="0"/>
            <a:r>
              <a:rPr lang="en-US" sz="2000" dirty="0">
                <a:latin typeface="Times New Roman" pitchFamily="18" charset="0"/>
                <a:cs typeface="Times New Roman" pitchFamily="18" charset="0"/>
              </a:rPr>
              <a:t>Parking facilities</a:t>
            </a:r>
          </a:p>
          <a:p>
            <a:pPr lvl="0"/>
            <a:r>
              <a:rPr lang="en-US" sz="2000" dirty="0">
                <a:latin typeface="Times New Roman" pitchFamily="18" charset="0"/>
                <a:cs typeface="Times New Roman" pitchFamily="18" charset="0"/>
              </a:rPr>
              <a:t>Tunnels</a:t>
            </a:r>
          </a:p>
          <a:p>
            <a:r>
              <a:rPr lang="en-US" sz="2000" b="1" dirty="0">
                <a:latin typeface="Times New Roman" pitchFamily="18" charset="0"/>
                <a:cs typeface="Times New Roman" pitchFamily="18" charset="0"/>
              </a:rPr>
              <a:t>VARIATION ORDER IN CONSTRUCTION </a:t>
            </a:r>
            <a:r>
              <a:rPr lang="en-US" sz="2000" b="1" dirty="0" smtClean="0">
                <a:latin typeface="Times New Roman" pitchFamily="18" charset="0"/>
                <a:cs typeface="Times New Roman" pitchFamily="18" charset="0"/>
              </a:rPr>
              <a:t>PROJECT</a:t>
            </a:r>
          </a:p>
          <a:p>
            <a:r>
              <a:rPr lang="en-US" sz="2000" dirty="0">
                <a:latin typeface="Times New Roman" pitchFamily="18" charset="0"/>
                <a:cs typeface="Times New Roman" pitchFamily="18" charset="0"/>
              </a:rPr>
              <a:t>In some literatures, variation order is referred or named as change order. In </a:t>
            </a:r>
            <a:r>
              <a:rPr lang="en-US" sz="2000">
                <a:latin typeface="Times New Roman" pitchFamily="18" charset="0"/>
                <a:cs typeface="Times New Roman" pitchFamily="18" charset="0"/>
              </a:rPr>
              <a:t>this </a:t>
            </a:r>
            <a:r>
              <a:rPr lang="en-US" sz="2000" smtClean="0">
                <a:latin typeface="Times New Roman" pitchFamily="18" charset="0"/>
                <a:cs typeface="Times New Roman" pitchFamily="18" charset="0"/>
              </a:rPr>
              <a:t>cause, </a:t>
            </a:r>
            <a:r>
              <a:rPr lang="en-US" sz="2000" dirty="0">
                <a:latin typeface="Times New Roman" pitchFamily="18" charset="0"/>
                <a:cs typeface="Times New Roman" pitchFamily="18" charset="0"/>
              </a:rPr>
              <a:t>change or change order means variation order.</a:t>
            </a:r>
          </a:p>
          <a:p>
            <a:pPr lvl="0"/>
            <a:r>
              <a:rPr lang="en-US" sz="2000" dirty="0">
                <a:latin typeface="Times New Roman" pitchFamily="18" charset="0"/>
                <a:cs typeface="Times New Roman" pitchFamily="18" charset="0"/>
              </a:rPr>
              <a:t>Variation </a:t>
            </a:r>
            <a:r>
              <a:rPr lang="en-US" sz="2000" dirty="0">
                <a:solidFill>
                  <a:srgbClr val="C00000"/>
                </a:solidFill>
                <a:latin typeface="Times New Roman" pitchFamily="18" charset="0"/>
                <a:cs typeface="Times New Roman" pitchFamily="18" charset="0"/>
              </a:rPr>
              <a:t>orders involve additions, omissions, alterations and substitutions in terms of quality, quantity and schedule of works</a:t>
            </a:r>
            <a:r>
              <a:rPr lang="en-US" sz="2000" dirty="0">
                <a:latin typeface="Times New Roman" pitchFamily="18" charset="0"/>
                <a:cs typeface="Times New Roman" pitchFamily="18" charset="0"/>
              </a:rPr>
              <a:t>.</a:t>
            </a:r>
          </a:p>
          <a:p>
            <a:pPr lvl="0"/>
            <a:r>
              <a:rPr lang="en-US" sz="2000" dirty="0">
                <a:latin typeface="Times New Roman" pitchFamily="18" charset="0"/>
                <a:cs typeface="Times New Roman" pitchFamily="18" charset="0"/>
              </a:rPr>
              <a:t>Variation orders cannot be avoided completely.</a:t>
            </a:r>
          </a:p>
          <a:p>
            <a:endParaRPr lang="en-US" dirty="0"/>
          </a:p>
        </p:txBody>
      </p:sp>
    </p:spTree>
    <p:extLst>
      <p:ext uri="{BB962C8B-B14F-4D97-AF65-F5344CB8AC3E}">
        <p14:creationId xmlns:p14="http://schemas.microsoft.com/office/powerpoint/2010/main" xmlns="" val="997853503"/>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2359"/>
            <a:ext cx="8610600" cy="5262979"/>
          </a:xfrm>
          <a:prstGeom prst="rect">
            <a:avLst/>
          </a:prstGeom>
        </p:spPr>
        <p:txBody>
          <a:bodyPr wrap="square">
            <a:spAutoFit/>
          </a:bodyPr>
          <a:lstStyle/>
          <a:p>
            <a:r>
              <a:rPr lang="en-US" sz="2800" b="1" dirty="0">
                <a:latin typeface="Times New Roman" pitchFamily="18" charset="0"/>
                <a:cs typeface="Times New Roman" pitchFamily="18" charset="0"/>
              </a:rPr>
              <a:t>Causes of Variation Order in Construction Projects</a:t>
            </a:r>
            <a:endParaRPr lang="en-US" sz="2800" dirty="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The </a:t>
            </a:r>
            <a:r>
              <a:rPr lang="en-US" sz="2800" b="1" dirty="0">
                <a:latin typeface="Times New Roman" pitchFamily="18" charset="0"/>
                <a:cs typeface="Times New Roman" pitchFamily="18" charset="0"/>
              </a:rPr>
              <a:t>following may be the causes of variation orders in Construction Projects:</a:t>
            </a:r>
            <a:endParaRPr lang="en-US" sz="2800" dirty="0">
              <a:latin typeface="Times New Roman" pitchFamily="18" charset="0"/>
              <a:cs typeface="Times New Roman" pitchFamily="18" charset="0"/>
            </a:endParaRPr>
          </a:p>
          <a:p>
            <a:pPr marL="285750" lvl="0" indent="-285750">
              <a:buFont typeface="Wingdings" pitchFamily="2" charset="2"/>
              <a:buChar char="Ø"/>
            </a:pPr>
            <a:r>
              <a:rPr lang="en-US" sz="2800" dirty="0">
                <a:latin typeface="Times New Roman" pitchFamily="18" charset="0"/>
                <a:cs typeface="Times New Roman" pitchFamily="18" charset="0"/>
              </a:rPr>
              <a:t>Omissions or discrepancies in the </a:t>
            </a:r>
            <a:r>
              <a:rPr lang="en-US" sz="2800" dirty="0" smtClean="0">
                <a:latin typeface="Times New Roman" pitchFamily="18" charset="0"/>
                <a:cs typeface="Times New Roman" pitchFamily="18" charset="0"/>
              </a:rPr>
              <a:t>design;</a:t>
            </a:r>
          </a:p>
          <a:p>
            <a:pPr marL="285750" lvl="0" indent="-285750">
              <a:buFont typeface="Wingdings" pitchFamily="2" charset="2"/>
              <a:buChar char="Ø"/>
            </a:pPr>
            <a:r>
              <a:rPr lang="en-US" sz="2800" dirty="0" smtClean="0">
                <a:latin typeface="Times New Roman" pitchFamily="18" charset="0"/>
                <a:cs typeface="Times New Roman" pitchFamily="18" charset="0"/>
              </a:rPr>
              <a:t>Conflict </a:t>
            </a:r>
            <a:r>
              <a:rPr lang="en-US" sz="2800" dirty="0">
                <a:latin typeface="Times New Roman" pitchFamily="18" charset="0"/>
                <a:cs typeface="Times New Roman" pitchFamily="18" charset="0"/>
              </a:rPr>
              <a:t>discovered between the contract </a:t>
            </a:r>
            <a:r>
              <a:rPr lang="en-US" sz="2800" dirty="0" smtClean="0">
                <a:latin typeface="Times New Roman" pitchFamily="18" charset="0"/>
                <a:cs typeface="Times New Roman" pitchFamily="18" charset="0"/>
              </a:rPr>
              <a:t>documents;</a:t>
            </a:r>
          </a:p>
          <a:p>
            <a:pPr marL="285750" lvl="0" indent="-285750">
              <a:buFont typeface="Wingdings" pitchFamily="2" charset="2"/>
              <a:buChar char="Ø"/>
            </a:pPr>
            <a:r>
              <a:rPr lang="en-US" sz="2800" dirty="0" smtClean="0">
                <a:latin typeface="Times New Roman" pitchFamily="18" charset="0"/>
                <a:cs typeface="Times New Roman" pitchFamily="18" charset="0"/>
              </a:rPr>
              <a:t>inadequate </a:t>
            </a:r>
            <a:r>
              <a:rPr lang="en-US" sz="2800" dirty="0">
                <a:latin typeface="Times New Roman" pitchFamily="18" charset="0"/>
                <a:cs typeface="Times New Roman" pitchFamily="18" charset="0"/>
              </a:rPr>
              <a:t>working drawings; </a:t>
            </a:r>
            <a:endParaRPr lang="en-US" sz="2800" dirty="0" smtClean="0">
              <a:latin typeface="Times New Roman" pitchFamily="18" charset="0"/>
              <a:cs typeface="Times New Roman" pitchFamily="18" charset="0"/>
            </a:endParaRPr>
          </a:p>
          <a:p>
            <a:pPr marL="285750" lvl="0" indent="-285750">
              <a:buFont typeface="Wingdings" pitchFamily="2" charset="2"/>
              <a:buChar char="Ø"/>
            </a:pPr>
            <a:r>
              <a:rPr lang="en-US" sz="2800" dirty="0" smtClean="0">
                <a:latin typeface="Times New Roman" pitchFamily="18" charset="0"/>
                <a:cs typeface="Times New Roman" pitchFamily="18" charset="0"/>
              </a:rPr>
              <a:t>Inconsistency </a:t>
            </a:r>
            <a:r>
              <a:rPr lang="en-US" sz="2800" dirty="0">
                <a:latin typeface="Times New Roman" pitchFamily="18" charset="0"/>
                <a:cs typeface="Times New Roman" pitchFamily="18" charset="0"/>
              </a:rPr>
              <a:t>between drawings and site conditions; </a:t>
            </a:r>
            <a:endParaRPr lang="en-US" sz="2800" dirty="0" smtClean="0">
              <a:latin typeface="Times New Roman" pitchFamily="18" charset="0"/>
              <a:cs typeface="Times New Roman" pitchFamily="18" charset="0"/>
            </a:endParaRPr>
          </a:p>
          <a:p>
            <a:pPr marL="285750" lvl="0" indent="-285750">
              <a:buFont typeface="Wingdings" pitchFamily="2" charset="2"/>
              <a:buChar char="Ø"/>
            </a:pPr>
            <a:r>
              <a:rPr lang="en-US" sz="2800" dirty="0" smtClean="0">
                <a:latin typeface="Times New Roman" pitchFamily="18" charset="0"/>
                <a:cs typeface="Times New Roman" pitchFamily="18" charset="0"/>
              </a:rPr>
              <a:t>citation </a:t>
            </a:r>
            <a:r>
              <a:rPr lang="en-US" sz="2800" dirty="0">
                <a:latin typeface="Times New Roman" pitchFamily="18" charset="0"/>
                <a:cs typeface="Times New Roman" pitchFamily="18" charset="0"/>
              </a:rPr>
              <a:t>of inadequate </a:t>
            </a:r>
            <a:r>
              <a:rPr lang="en-US" sz="2800" dirty="0" smtClean="0">
                <a:latin typeface="Times New Roman" pitchFamily="18" charset="0"/>
                <a:cs typeface="Times New Roman" pitchFamily="18" charset="0"/>
              </a:rPr>
              <a:t>specification;</a:t>
            </a:r>
          </a:p>
          <a:p>
            <a:pPr marL="285750" lvl="0" indent="-285750">
              <a:buFont typeface="Wingdings" pitchFamily="2" charset="2"/>
              <a:buChar char="Ø"/>
            </a:pPr>
            <a:r>
              <a:rPr lang="en-US" sz="2800" dirty="0" smtClean="0">
                <a:latin typeface="Times New Roman" pitchFamily="18" charset="0"/>
                <a:cs typeface="Times New Roman" pitchFamily="18" charset="0"/>
              </a:rPr>
              <a:t>ambiguous </a:t>
            </a:r>
            <a:r>
              <a:rPr lang="en-US" sz="2800" dirty="0">
                <a:latin typeface="Times New Roman" pitchFamily="18" charset="0"/>
                <a:cs typeface="Times New Roman" pitchFamily="18" charset="0"/>
              </a:rPr>
              <a:t>design details which are difficult to </a:t>
            </a:r>
            <a:r>
              <a:rPr lang="en-US" sz="2800" dirty="0" smtClean="0">
                <a:latin typeface="Times New Roman" pitchFamily="18" charset="0"/>
                <a:cs typeface="Times New Roman" pitchFamily="18" charset="0"/>
              </a:rPr>
              <a:t>interpret;</a:t>
            </a:r>
          </a:p>
          <a:p>
            <a:pPr marL="285750" lvl="0" indent="-285750">
              <a:buFont typeface="Wingdings" pitchFamily="2" charset="2"/>
              <a:buChar char="Ø"/>
            </a:pPr>
            <a:r>
              <a:rPr lang="en-US" sz="2800" dirty="0" smtClean="0">
                <a:latin typeface="Times New Roman" pitchFamily="18" charset="0"/>
                <a:cs typeface="Times New Roman" pitchFamily="18" charset="0"/>
              </a:rPr>
              <a:t>delay </a:t>
            </a:r>
            <a:r>
              <a:rPr lang="en-US" sz="2800" dirty="0">
                <a:latin typeface="Times New Roman" pitchFamily="18" charset="0"/>
                <a:cs typeface="Times New Roman" pitchFamily="18" charset="0"/>
              </a:rPr>
              <a:t>by a consultant in issuing instructions to </a:t>
            </a:r>
            <a:r>
              <a:rPr lang="en-US" sz="2800" dirty="0" smtClean="0">
                <a:latin typeface="Times New Roman" pitchFamily="18" charset="0"/>
                <a:cs typeface="Times New Roman" pitchFamily="18" charset="0"/>
              </a:rPr>
              <a:t>vary;</a:t>
            </a:r>
          </a:p>
          <a:p>
            <a:pPr marL="285750" lvl="0" indent="-285750">
              <a:buFont typeface="Wingdings" pitchFamily="2" charset="2"/>
              <a:buChar char="Ø"/>
            </a:pPr>
            <a:r>
              <a:rPr lang="en-US" sz="2800" dirty="0" smtClean="0">
                <a:latin typeface="Times New Roman" pitchFamily="18" charset="0"/>
                <a:cs typeface="Times New Roman" pitchFamily="18" charset="0"/>
              </a:rPr>
              <a:t>Differing </a:t>
            </a:r>
            <a:r>
              <a:rPr lang="en-US" sz="2800" dirty="0">
                <a:latin typeface="Times New Roman" pitchFamily="18" charset="0"/>
                <a:cs typeface="Times New Roman" pitchFamily="18" charset="0"/>
              </a:rPr>
              <a:t>or changed site </a:t>
            </a:r>
            <a:r>
              <a:rPr lang="en-US" sz="2800" dirty="0" smtClean="0">
                <a:latin typeface="Times New Roman" pitchFamily="18" charset="0"/>
                <a:cs typeface="Times New Roman" pitchFamily="18" charset="0"/>
              </a:rPr>
              <a:t>conditions;</a:t>
            </a:r>
          </a:p>
          <a:p>
            <a:pPr marL="285750" lvl="0" indent="-285750">
              <a:buFont typeface="Wingdings" pitchFamily="2" charset="2"/>
              <a:buChar char="Ø"/>
            </a:pPr>
            <a:r>
              <a:rPr lang="en-US" sz="2800" dirty="0" smtClean="0">
                <a:latin typeface="Times New Roman" pitchFamily="18" charset="0"/>
                <a:cs typeface="Times New Roman" pitchFamily="18" charset="0"/>
              </a:rPr>
              <a:t>insufficient </a:t>
            </a:r>
            <a:r>
              <a:rPr lang="en-US" sz="2800" dirty="0">
                <a:latin typeface="Times New Roman" pitchFamily="18" charset="0"/>
                <a:cs typeface="Times New Roman" pitchFamily="18" charset="0"/>
              </a:rPr>
              <a:t>site investigation by the Consultant</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xmlns="" val="36953948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292894"/>
            <a:ext cx="8305800" cy="1231106"/>
          </a:xfrm>
          <a:prstGeom prst="rect">
            <a:avLst/>
          </a:prstGeom>
        </p:spPr>
        <p:txBody>
          <a:bodyPr wrap="square">
            <a:spAutoFit/>
          </a:bodyPr>
          <a:lstStyle/>
          <a:p>
            <a:r>
              <a:rPr lang="en-US" b="1" dirty="0"/>
              <a:t> </a:t>
            </a:r>
            <a:endParaRPr lang="en-US" dirty="0"/>
          </a:p>
          <a:p>
            <a:r>
              <a:rPr lang="en-US" sz="2800" b="1" dirty="0">
                <a:latin typeface="Times New Roman" pitchFamily="18" charset="0"/>
                <a:cs typeface="Times New Roman" pitchFamily="18" charset="0"/>
              </a:rPr>
              <a:t>Effects of Variation Orders on Construction Projects performance</a:t>
            </a:r>
            <a:endParaRPr lang="en-US" sz="2800" dirty="0">
              <a:latin typeface="Times New Roman" pitchFamily="18" charset="0"/>
              <a:cs typeface="Times New Roman" pitchFamily="18" charset="0"/>
            </a:endParaRPr>
          </a:p>
        </p:txBody>
      </p:sp>
      <p:sp>
        <p:nvSpPr>
          <p:cNvPr id="4" name="Rectangle 3"/>
          <p:cNvSpPr/>
          <p:nvPr/>
        </p:nvSpPr>
        <p:spPr>
          <a:xfrm>
            <a:off x="512618" y="1524000"/>
            <a:ext cx="8305800" cy="4154984"/>
          </a:xfrm>
          <a:prstGeom prst="rect">
            <a:avLst/>
          </a:prstGeom>
        </p:spPr>
        <p:txBody>
          <a:bodyPr wrap="square">
            <a:spAutoFit/>
          </a:bodyPr>
          <a:lstStyle/>
          <a:p>
            <a:pPr marL="285750" indent="-285750">
              <a:buFont typeface="Wingdings" pitchFamily="2" charset="2"/>
              <a:buChar char="q"/>
            </a:pPr>
            <a:r>
              <a:rPr lang="en-US" sz="2400" b="1" dirty="0">
                <a:latin typeface="Times New Roman" pitchFamily="18" charset="0"/>
                <a:cs typeface="Times New Roman" pitchFamily="18" charset="0"/>
              </a:rPr>
              <a:t>The following may be the effects of Variation Order on Construction Projects performance</a:t>
            </a:r>
            <a:r>
              <a:rPr lang="en-US" sz="2400" b="1"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pPr marL="285750" indent="-285750">
              <a:buFont typeface="Wingdings" pitchFamily="2" charset="2"/>
              <a:buChar char="Ø"/>
            </a:pPr>
            <a:r>
              <a:rPr lang="en-US" sz="2400" dirty="0" smtClean="0">
                <a:latin typeface="Times New Roman" pitchFamily="18" charset="0"/>
                <a:cs typeface="Times New Roman" pitchFamily="18" charset="0"/>
              </a:rPr>
              <a:t>Disputes </a:t>
            </a:r>
            <a:r>
              <a:rPr lang="en-US" sz="2400" dirty="0">
                <a:latin typeface="Times New Roman" pitchFamily="18" charset="0"/>
                <a:cs typeface="Times New Roman" pitchFamily="18" charset="0"/>
              </a:rPr>
              <a:t>between Employer and </a:t>
            </a:r>
            <a:r>
              <a:rPr lang="en-US" sz="2400" dirty="0" smtClean="0">
                <a:latin typeface="Times New Roman" pitchFamily="18" charset="0"/>
                <a:cs typeface="Times New Roman" pitchFamily="18" charset="0"/>
              </a:rPr>
              <a:t>contractor;</a:t>
            </a:r>
          </a:p>
          <a:p>
            <a:pPr marL="285750" indent="-285750">
              <a:buFont typeface="Wingdings" pitchFamily="2" charset="2"/>
              <a:buChar char="Ø"/>
            </a:pPr>
            <a:r>
              <a:rPr lang="en-US" sz="2400" dirty="0" smtClean="0">
                <a:latin typeface="Times New Roman" pitchFamily="18" charset="0"/>
                <a:cs typeface="Times New Roman" pitchFamily="18" charset="0"/>
              </a:rPr>
              <a:t>Cost overruns;</a:t>
            </a:r>
          </a:p>
          <a:p>
            <a:pPr marL="285750" indent="-285750">
              <a:buFont typeface="Wingdings" pitchFamily="2" charset="2"/>
              <a:buChar char="Ø"/>
            </a:pPr>
            <a:r>
              <a:rPr lang="en-US" sz="2400" dirty="0" smtClean="0">
                <a:latin typeface="Times New Roman" pitchFamily="18" charset="0"/>
                <a:cs typeface="Times New Roman" pitchFamily="18" charset="0"/>
              </a:rPr>
              <a:t>Additional </a:t>
            </a:r>
            <a:r>
              <a:rPr lang="en-US" sz="2400" dirty="0">
                <a:latin typeface="Times New Roman" pitchFamily="18" charset="0"/>
                <a:cs typeface="Times New Roman" pitchFamily="18" charset="0"/>
              </a:rPr>
              <a:t>payment for </a:t>
            </a:r>
            <a:r>
              <a:rPr lang="en-US" sz="2400" dirty="0" smtClean="0">
                <a:latin typeface="Times New Roman" pitchFamily="18" charset="0"/>
                <a:cs typeface="Times New Roman" pitchFamily="18" charset="0"/>
              </a:rPr>
              <a:t>contractor;</a:t>
            </a:r>
          </a:p>
          <a:p>
            <a:pPr marL="285750" indent="-285750">
              <a:buFont typeface="Wingdings" pitchFamily="2" charset="2"/>
              <a:buChar char="Ø"/>
            </a:pPr>
            <a:r>
              <a:rPr lang="en-US" sz="2400" dirty="0" smtClean="0">
                <a:latin typeface="Times New Roman" pitchFamily="18" charset="0"/>
                <a:cs typeface="Times New Roman" pitchFamily="18" charset="0"/>
              </a:rPr>
              <a:t>reduced </a:t>
            </a:r>
            <a:r>
              <a:rPr lang="en-US" sz="2400" dirty="0">
                <a:latin typeface="Times New Roman" pitchFamily="18" charset="0"/>
                <a:cs typeface="Times New Roman" pitchFamily="18" charset="0"/>
              </a:rPr>
              <a:t>Construction productivity of the </a:t>
            </a:r>
            <a:r>
              <a:rPr lang="en-US" sz="2400" dirty="0" smtClean="0">
                <a:latin typeface="Times New Roman" pitchFamily="18" charset="0"/>
                <a:cs typeface="Times New Roman" pitchFamily="18" charset="0"/>
              </a:rPr>
              <a:t>Project;</a:t>
            </a:r>
          </a:p>
          <a:p>
            <a:pPr marL="285750" indent="-285750">
              <a:buFont typeface="Wingdings" pitchFamily="2" charset="2"/>
              <a:buChar char="Ø"/>
            </a:pPr>
            <a:r>
              <a:rPr lang="en-US" sz="2400" dirty="0" smtClean="0">
                <a:latin typeface="Times New Roman" pitchFamily="18" charset="0"/>
                <a:cs typeface="Times New Roman" pitchFamily="18" charset="0"/>
              </a:rPr>
              <a:t>influencing </a:t>
            </a:r>
            <a:r>
              <a:rPr lang="en-US" sz="2400" dirty="0">
                <a:latin typeface="Times New Roman" pitchFamily="18" charset="0"/>
                <a:cs typeface="Times New Roman" pitchFamily="18" charset="0"/>
              </a:rPr>
              <a:t>labor activity through the entire </a:t>
            </a:r>
            <a:r>
              <a:rPr lang="en-US" sz="2400" dirty="0" smtClean="0">
                <a:latin typeface="Times New Roman" pitchFamily="18" charset="0"/>
                <a:cs typeface="Times New Roman" pitchFamily="18" charset="0"/>
              </a:rPr>
              <a:t>project;</a:t>
            </a:r>
          </a:p>
          <a:p>
            <a:pPr marL="285750" indent="-285750">
              <a:buFont typeface="Wingdings" pitchFamily="2" charset="2"/>
              <a:buChar char="Ø"/>
            </a:pPr>
            <a:r>
              <a:rPr lang="en-US" sz="2400" dirty="0" smtClean="0">
                <a:latin typeface="Times New Roman" pitchFamily="18" charset="0"/>
                <a:cs typeface="Times New Roman" pitchFamily="18" charset="0"/>
              </a:rPr>
              <a:t>Time </a:t>
            </a:r>
            <a:r>
              <a:rPr lang="en-US" sz="2400" dirty="0">
                <a:latin typeface="Times New Roman" pitchFamily="18" charset="0"/>
                <a:cs typeface="Times New Roman" pitchFamily="18" charset="0"/>
              </a:rPr>
              <a:t>overruns (i.e. delay</a:t>
            </a:r>
            <a:r>
              <a:rPr lang="en-US" sz="2400" dirty="0" smtClean="0">
                <a:latin typeface="Times New Roman" pitchFamily="18" charset="0"/>
                <a:cs typeface="Times New Roman" pitchFamily="18" charset="0"/>
              </a:rPr>
              <a:t>);</a:t>
            </a:r>
          </a:p>
          <a:p>
            <a:pPr marL="285750" indent="-285750">
              <a:buFont typeface="Wingdings" pitchFamily="2" charset="2"/>
              <a:buChar char="Ø"/>
            </a:pPr>
            <a:r>
              <a:rPr lang="en-US" sz="2400" dirty="0" smtClean="0">
                <a:latin typeface="Times New Roman" pitchFamily="18" charset="0"/>
                <a:cs typeface="Times New Roman" pitchFamily="18" charset="0"/>
              </a:rPr>
              <a:t>Rework;</a:t>
            </a:r>
          </a:p>
          <a:p>
            <a:pPr marL="285750" indent="-285750">
              <a:buFont typeface="Wingdings" pitchFamily="2" charset="2"/>
              <a:buChar char="Ø"/>
            </a:pPr>
            <a:r>
              <a:rPr lang="en-US" sz="2400" dirty="0" smtClean="0">
                <a:latin typeface="Times New Roman" pitchFamily="18" charset="0"/>
                <a:cs typeface="Times New Roman" pitchFamily="18" charset="0"/>
              </a:rPr>
              <a:t>increase </a:t>
            </a:r>
            <a:r>
              <a:rPr lang="en-US" sz="2400" dirty="0">
                <a:latin typeface="Times New Roman" pitchFamily="18" charset="0"/>
                <a:cs typeface="Times New Roman" pitchFamily="18" charset="0"/>
              </a:rPr>
              <a:t>of </a:t>
            </a:r>
            <a:r>
              <a:rPr lang="en-US" sz="2400" dirty="0" smtClean="0">
                <a:latin typeface="Times New Roman" pitchFamily="18" charset="0"/>
                <a:cs typeface="Times New Roman" pitchFamily="18" charset="0"/>
              </a:rPr>
              <a:t>overhead;</a:t>
            </a:r>
          </a:p>
          <a:p>
            <a:pPr marL="285750" indent="-285750">
              <a:buFont typeface="Wingdings" pitchFamily="2" charset="2"/>
              <a:buChar char="Ø"/>
            </a:pPr>
            <a:r>
              <a:rPr lang="en-US" sz="2400" dirty="0" smtClean="0">
                <a:latin typeface="Times New Roman" pitchFamily="18" charset="0"/>
                <a:cs typeface="Times New Roman" pitchFamily="18" charset="0"/>
              </a:rPr>
              <a:t>demolition;</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862481657"/>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4018" y="500390"/>
            <a:ext cx="8686800" cy="6986528"/>
          </a:xfrm>
          <a:prstGeom prst="rect">
            <a:avLst/>
          </a:prstGeom>
        </p:spPr>
        <p:txBody>
          <a:bodyPr wrap="square">
            <a:spAutoFit/>
          </a:bodyPr>
          <a:lstStyle/>
          <a:p>
            <a:r>
              <a:rPr lang="en-US" sz="2800" b="1" dirty="0">
                <a:latin typeface="Times New Roman" pitchFamily="18" charset="0"/>
                <a:cs typeface="Times New Roman" pitchFamily="18" charset="0"/>
              </a:rPr>
              <a:t>Factors influencing the occurrence of variation </a:t>
            </a:r>
            <a:r>
              <a:rPr lang="en-US" sz="2800" b="1" dirty="0" smtClean="0">
                <a:latin typeface="Times New Roman" pitchFamily="18" charset="0"/>
                <a:cs typeface="Times New Roman" pitchFamily="18" charset="0"/>
              </a:rPr>
              <a:t>orders</a:t>
            </a:r>
          </a:p>
          <a:p>
            <a:r>
              <a:rPr lang="en-US" sz="2800" dirty="0">
                <a:latin typeface="Times New Roman" pitchFamily="18" charset="0"/>
                <a:cs typeface="Times New Roman" pitchFamily="18" charset="0"/>
              </a:rPr>
              <a:t>Factors influencing the occurrence of variation orders include:</a:t>
            </a:r>
          </a:p>
          <a:p>
            <a:pPr marL="457200" lvl="0" indent="-457200">
              <a:buFont typeface="Wingdings" pitchFamily="2" charset="2"/>
              <a:buChar char="Ø"/>
            </a:pPr>
            <a:r>
              <a:rPr lang="en-US" sz="2800" dirty="0">
                <a:latin typeface="Times New Roman" pitchFamily="18" charset="0"/>
                <a:cs typeface="Times New Roman" pitchFamily="18" charset="0"/>
              </a:rPr>
              <a:t>The nature of the works, </a:t>
            </a:r>
          </a:p>
          <a:p>
            <a:pPr marL="457200" lvl="0" indent="-457200">
              <a:buFont typeface="Wingdings" pitchFamily="2" charset="2"/>
              <a:buChar char="Ø"/>
            </a:pPr>
            <a:r>
              <a:rPr lang="en-US" sz="2800" dirty="0">
                <a:latin typeface="Times New Roman" pitchFamily="18" charset="0"/>
                <a:cs typeface="Times New Roman" pitchFamily="18" charset="0"/>
              </a:rPr>
              <a:t>The complexity of the project and </a:t>
            </a:r>
          </a:p>
          <a:p>
            <a:pPr marL="457200" lvl="0" indent="-457200">
              <a:buFont typeface="Wingdings" pitchFamily="2" charset="2"/>
              <a:buChar char="Ø"/>
            </a:pPr>
            <a:r>
              <a:rPr lang="en-US" sz="2800" dirty="0">
                <a:latin typeface="Times New Roman" pitchFamily="18" charset="0"/>
                <a:cs typeface="Times New Roman" pitchFamily="18" charset="0"/>
              </a:rPr>
              <a:t>The procurement method.</a:t>
            </a:r>
          </a:p>
          <a:p>
            <a:r>
              <a:rPr lang="en-US" sz="2800" b="1" dirty="0"/>
              <a:t>Managing Variation order in construction projects</a:t>
            </a:r>
            <a:endParaRPr lang="en-US" sz="2800" dirty="0"/>
          </a:p>
          <a:p>
            <a:pPr marL="457200" indent="-457200">
              <a:buFont typeface="Wingdings" pitchFamily="2" charset="2"/>
              <a:buChar char="q"/>
            </a:pPr>
            <a:r>
              <a:rPr lang="en-US" sz="2800" b="1" dirty="0">
                <a:latin typeface="Times New Roman" pitchFamily="18" charset="0"/>
                <a:cs typeface="Times New Roman" pitchFamily="18" charset="0"/>
              </a:rPr>
              <a:t>The role of Consultant </a:t>
            </a:r>
            <a:endParaRPr lang="en-US" sz="2800" b="1" dirty="0" smtClean="0">
              <a:latin typeface="Times New Roman" pitchFamily="18" charset="0"/>
              <a:cs typeface="Times New Roman" pitchFamily="18" charset="0"/>
            </a:endParaRPr>
          </a:p>
          <a:p>
            <a:pPr marL="457200" indent="-457200">
              <a:buFont typeface="Wingdings" pitchFamily="2" charset="2"/>
              <a:buChar char="v"/>
            </a:pPr>
            <a:r>
              <a:rPr lang="en-US" sz="2800" dirty="0" smtClean="0">
                <a:latin typeface="Times New Roman" pitchFamily="18" charset="0"/>
                <a:cs typeface="Times New Roman" pitchFamily="18" charset="0"/>
              </a:rPr>
              <a:t>Advising </a:t>
            </a:r>
            <a:r>
              <a:rPr lang="en-US" sz="2800" dirty="0">
                <a:latin typeface="Times New Roman" pitchFamily="18" charset="0"/>
                <a:cs typeface="Times New Roman" pitchFamily="18" charset="0"/>
              </a:rPr>
              <a:t>the Employer on technical, legal and financial matters. </a:t>
            </a:r>
          </a:p>
          <a:p>
            <a:pPr marL="457200" lvl="0" indent="-457200">
              <a:buFont typeface="Wingdings" pitchFamily="2" charset="2"/>
              <a:buChar char="v"/>
            </a:pPr>
            <a:r>
              <a:rPr lang="en-US" sz="2800" dirty="0" smtClean="0">
                <a:latin typeface="Times New Roman" pitchFamily="18" charset="0"/>
                <a:cs typeface="Times New Roman" pitchFamily="18" charset="0"/>
              </a:rPr>
              <a:t>Focusing </a:t>
            </a:r>
            <a:r>
              <a:rPr lang="en-US" sz="2800" dirty="0">
                <a:latin typeface="Times New Roman" pitchFamily="18" charset="0"/>
                <a:cs typeface="Times New Roman" pitchFamily="18" charset="0"/>
              </a:rPr>
              <a:t>more effort during the design phase because this would contribute greatly to the reduction of the occurrence of variation orders during the construction phase.</a:t>
            </a:r>
          </a:p>
          <a:p>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xmlns="" val="3574219730"/>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8077200" cy="369332"/>
          </a:xfrm>
          <a:prstGeom prst="rect">
            <a:avLst/>
          </a:prstGeom>
        </p:spPr>
        <p:txBody>
          <a:bodyPr wrap="square">
            <a:spAutoFit/>
          </a:bodyPr>
          <a:lstStyle/>
          <a:p>
            <a:r>
              <a:rPr lang="en-US" b="1" dirty="0"/>
              <a:t>Alternative Dispute Resolutions System</a:t>
            </a:r>
            <a:endParaRPr lang="en-US" dirty="0"/>
          </a:p>
        </p:txBody>
      </p:sp>
      <p:sp>
        <p:nvSpPr>
          <p:cNvPr id="3" name="Rectangle 2"/>
          <p:cNvSpPr/>
          <p:nvPr/>
        </p:nvSpPr>
        <p:spPr>
          <a:xfrm>
            <a:off x="401782" y="881950"/>
            <a:ext cx="8382000" cy="5139869"/>
          </a:xfrm>
          <a:prstGeom prst="rect">
            <a:avLst/>
          </a:prstGeom>
        </p:spPr>
        <p:txBody>
          <a:bodyPr wrap="square">
            <a:spAutoFit/>
          </a:bodyPr>
          <a:lstStyle/>
          <a:p>
            <a:r>
              <a:rPr lang="en-US" sz="2400" b="1" dirty="0">
                <a:latin typeface="Times New Roman" pitchFamily="18" charset="0"/>
                <a:cs typeface="Times New Roman" pitchFamily="18" charset="0"/>
              </a:rPr>
              <a:t>Dispute Resolution </a:t>
            </a:r>
            <a:endParaRPr lang="en-US" sz="2400" dirty="0">
              <a:latin typeface="Times New Roman" pitchFamily="18" charset="0"/>
              <a:cs typeface="Times New Roman" pitchFamily="18" charset="0"/>
            </a:endParaRPr>
          </a:p>
          <a:p>
            <a:pPr lvl="0"/>
            <a:r>
              <a:rPr lang="en-US" sz="2400" b="1" dirty="0" smtClean="0">
                <a:solidFill>
                  <a:srgbClr val="0070C0"/>
                </a:solidFill>
                <a:latin typeface="Times New Roman" pitchFamily="18" charset="0"/>
                <a:cs typeface="Times New Roman" pitchFamily="18" charset="0"/>
              </a:rPr>
              <a:t>A. Preventive </a:t>
            </a:r>
            <a:r>
              <a:rPr lang="en-US" sz="2400" b="1" dirty="0">
                <a:solidFill>
                  <a:srgbClr val="0070C0"/>
                </a:solidFill>
                <a:latin typeface="Times New Roman" pitchFamily="18" charset="0"/>
                <a:cs typeface="Times New Roman" pitchFamily="18" charset="0"/>
              </a:rPr>
              <a:t>DRS</a:t>
            </a:r>
            <a:endParaRPr lang="en-US" sz="2400" dirty="0">
              <a:solidFill>
                <a:srgbClr val="0070C0"/>
              </a:solidFill>
              <a:latin typeface="Times New Roman" pitchFamily="18" charset="0"/>
              <a:cs typeface="Times New Roman" pitchFamily="18" charset="0"/>
            </a:endParaRPr>
          </a:p>
          <a:p>
            <a:r>
              <a:rPr lang="en-US" sz="2400" dirty="0" smtClean="0">
                <a:solidFill>
                  <a:srgbClr val="FF0000"/>
                </a:solidFill>
                <a:latin typeface="Times New Roman" pitchFamily="18" charset="0"/>
                <a:cs typeface="Times New Roman" pitchFamily="18" charset="0"/>
              </a:rPr>
              <a:t>Advising and partner</a:t>
            </a:r>
            <a:endParaRPr lang="en-US" sz="2400" dirty="0">
              <a:solidFill>
                <a:srgbClr val="FF0000"/>
              </a:solidFill>
              <a:latin typeface="Times New Roman" pitchFamily="18" charset="0"/>
              <a:cs typeface="Times New Roman" pitchFamily="18" charset="0"/>
            </a:endParaRPr>
          </a:p>
          <a:p>
            <a:pPr lvl="0"/>
            <a:r>
              <a:rPr lang="en-US" sz="2400" b="1" dirty="0" smtClean="0">
                <a:solidFill>
                  <a:srgbClr val="002060"/>
                </a:solidFill>
                <a:latin typeface="Times New Roman" pitchFamily="18" charset="0"/>
                <a:cs typeface="Times New Roman" pitchFamily="18" charset="0"/>
              </a:rPr>
              <a:t>B. Amicable </a:t>
            </a:r>
            <a:r>
              <a:rPr lang="en-US" sz="2400" b="1" dirty="0">
                <a:solidFill>
                  <a:srgbClr val="002060"/>
                </a:solidFill>
                <a:latin typeface="Times New Roman" pitchFamily="18" charset="0"/>
                <a:cs typeface="Times New Roman" pitchFamily="18" charset="0"/>
              </a:rPr>
              <a:t>DRS</a:t>
            </a:r>
            <a:endParaRPr lang="en-US" sz="2400" dirty="0">
              <a:solidFill>
                <a:srgbClr val="002060"/>
              </a:solidFill>
              <a:latin typeface="Times New Roman" pitchFamily="18" charset="0"/>
              <a:cs typeface="Times New Roman" pitchFamily="18" charset="0"/>
            </a:endParaRPr>
          </a:p>
          <a:p>
            <a:r>
              <a:rPr lang="en-US" sz="2400" dirty="0" smtClean="0">
                <a:solidFill>
                  <a:srgbClr val="FF0000"/>
                </a:solidFill>
                <a:latin typeface="Times New Roman" pitchFamily="18" charset="0"/>
                <a:cs typeface="Times New Roman" pitchFamily="18" charset="0"/>
              </a:rPr>
              <a:t>1</a:t>
            </a:r>
            <a:r>
              <a:rPr lang="en-US" sz="2400" dirty="0">
                <a:solidFill>
                  <a:srgbClr val="FF0000"/>
                </a:solidFill>
                <a:latin typeface="Times New Roman" pitchFamily="18" charset="0"/>
                <a:cs typeface="Times New Roman" pitchFamily="18" charset="0"/>
              </a:rPr>
              <a:t>. Avoidance</a:t>
            </a:r>
          </a:p>
          <a:p>
            <a:r>
              <a:rPr lang="en-US" sz="2400" dirty="0">
                <a:latin typeface="Times New Roman" pitchFamily="18" charset="0"/>
                <a:cs typeface="Times New Roman" pitchFamily="18" charset="0"/>
              </a:rPr>
              <a:t> Even avoidance </a:t>
            </a:r>
            <a:r>
              <a:rPr lang="en-US" sz="2400" dirty="0" smtClean="0">
                <a:latin typeface="Times New Roman" pitchFamily="18" charset="0"/>
                <a:cs typeface="Times New Roman" pitchFamily="18" charset="0"/>
              </a:rPr>
              <a:t>isn’t possible </a:t>
            </a:r>
            <a:endParaRPr lang="en-US" sz="2400" dirty="0">
              <a:latin typeface="Times New Roman" pitchFamily="18" charset="0"/>
              <a:cs typeface="Times New Roman" pitchFamily="18" charset="0"/>
            </a:endParaRPr>
          </a:p>
          <a:p>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construction, 99% of avoided disputes become bigger </a:t>
            </a:r>
          </a:p>
          <a:p>
            <a:r>
              <a:rPr lang="en-US" sz="2400" dirty="0" smtClean="0">
                <a:latin typeface="Times New Roman" pitchFamily="18" charset="0"/>
                <a:cs typeface="Times New Roman" pitchFamily="18" charset="0"/>
              </a:rPr>
              <a:t>they </a:t>
            </a:r>
            <a:r>
              <a:rPr lang="en-US" sz="2400" dirty="0">
                <a:latin typeface="Times New Roman" pitchFamily="18" charset="0"/>
                <a:cs typeface="Times New Roman" pitchFamily="18" charset="0"/>
              </a:rPr>
              <a:t>fester – they don’t </a:t>
            </a:r>
            <a:r>
              <a:rPr lang="en-US" sz="2400" dirty="0" smtClean="0">
                <a:latin typeface="Times New Roman" pitchFamily="18" charset="0"/>
                <a:cs typeface="Times New Roman" pitchFamily="18" charset="0"/>
              </a:rPr>
              <a:t> self-resolve </a:t>
            </a:r>
            <a:r>
              <a:rPr lang="en-US" sz="2400" dirty="0">
                <a:latin typeface="Times New Roman" pitchFamily="18" charset="0"/>
                <a:cs typeface="Times New Roman" pitchFamily="18" charset="0"/>
              </a:rPr>
              <a:t>But sometimes resolution takes a while </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r>
              <a:rPr lang="en-US" sz="2400" dirty="0">
                <a:solidFill>
                  <a:srgbClr val="FF0000"/>
                </a:solidFill>
                <a:latin typeface="Times New Roman" pitchFamily="18" charset="0"/>
                <a:cs typeface="Times New Roman" pitchFamily="18" charset="0"/>
              </a:rPr>
              <a:t>2. Negotiation	</a:t>
            </a:r>
          </a:p>
          <a:p>
            <a:pPr lvl="0"/>
            <a:r>
              <a:rPr lang="en-US" sz="2400" dirty="0">
                <a:latin typeface="Times New Roman" pitchFamily="18" charset="0"/>
                <a:cs typeface="Times New Roman" pitchFamily="18" charset="0"/>
              </a:rPr>
              <a:t>Dispute resolution between the parties involving only the </a:t>
            </a:r>
            <a:r>
              <a:rPr lang="en-US" sz="2400" dirty="0" smtClean="0">
                <a:latin typeface="Times New Roman" pitchFamily="18" charset="0"/>
                <a:cs typeface="Times New Roman" pitchFamily="18" charset="0"/>
              </a:rPr>
              <a:t>parties</a:t>
            </a:r>
          </a:p>
          <a:p>
            <a:pPr marL="285750" lvl="0" indent="-285750">
              <a:buFont typeface="Wingdings" pitchFamily="2" charset="2"/>
              <a:buChar char="Ø"/>
            </a:pPr>
            <a:r>
              <a:rPr lang="en-US" sz="2400" dirty="0">
                <a:latin typeface="Times New Roman" pitchFamily="18" charset="0"/>
                <a:cs typeface="Times New Roman" pitchFamily="18" charset="0"/>
              </a:rPr>
              <a:t>Casual Conversations, emails, texts, phone calls</a:t>
            </a:r>
          </a:p>
          <a:p>
            <a:pPr marL="285750" lvl="0" indent="-285750">
              <a:buFont typeface="Wingdings" pitchFamily="2" charset="2"/>
              <a:buChar char="Ø"/>
            </a:pPr>
            <a:r>
              <a:rPr lang="en-US" sz="2400" dirty="0">
                <a:latin typeface="Times New Roman" pitchFamily="18" charset="0"/>
                <a:cs typeface="Times New Roman" pitchFamily="18" charset="0"/>
              </a:rPr>
              <a:t>Formal Meetings, documentation, presentations</a:t>
            </a:r>
          </a:p>
          <a:p>
            <a:pPr lvl="0"/>
            <a:endParaRPr 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609600"/>
            <a:ext cx="8229600" cy="304800"/>
          </a:xfrm>
        </p:spPr>
        <p:txBody>
          <a:bodyPr>
            <a:normAutofit fontScale="90000"/>
          </a:bodyPr>
          <a:lstStyle/>
          <a:p>
            <a:pPr eaLnBrk="1" hangingPunct="1"/>
            <a:r>
              <a:rPr lang="en-US" sz="4400" dirty="0" smtClean="0"/>
              <a:t>Standard Bidding Document</a:t>
            </a:r>
          </a:p>
        </p:txBody>
      </p:sp>
      <p:sp>
        <p:nvSpPr>
          <p:cNvPr id="3" name="Content Placeholder 2"/>
          <p:cNvSpPr>
            <a:spLocks noGrp="1"/>
          </p:cNvSpPr>
          <p:nvPr>
            <p:ph idx="1"/>
          </p:nvPr>
        </p:nvSpPr>
        <p:spPr>
          <a:xfrm>
            <a:off x="0" y="1295400"/>
            <a:ext cx="9144000" cy="5562600"/>
          </a:xfrm>
        </p:spPr>
        <p:txBody>
          <a:bodyPr>
            <a:normAutofit/>
          </a:bodyPr>
          <a:lstStyle/>
          <a:p>
            <a:pPr marL="274320" indent="-274320" eaLnBrk="1" fontAlgn="auto" hangingPunct="1">
              <a:spcAft>
                <a:spcPts val="0"/>
              </a:spcAft>
              <a:buClr>
                <a:schemeClr val="accent3"/>
              </a:buClr>
              <a:buFont typeface="Wingdings" pitchFamily="2" charset="2"/>
              <a:buChar char="q"/>
              <a:defRPr/>
            </a:pPr>
            <a:r>
              <a:rPr lang="en-US" dirty="0" smtClean="0"/>
              <a:t>The significance of having standard bidding procedure, specially for  public funded projects is: </a:t>
            </a:r>
          </a:p>
          <a:p>
            <a:pPr lvl="2" indent="-246888">
              <a:buFont typeface="Wingdings" pitchFamily="2" charset="2"/>
              <a:buChar char="ü"/>
              <a:defRPr/>
            </a:pPr>
            <a:r>
              <a:rPr lang="en-US" sz="2800" dirty="0" smtClean="0"/>
              <a:t>To </a:t>
            </a:r>
            <a:r>
              <a:rPr lang="en-GB" dirty="0" smtClean="0"/>
              <a:t>simplify the drafting of a specific bidding document for Procurement of Works by procurement staff; </a:t>
            </a:r>
            <a:endParaRPr lang="en-US" dirty="0" smtClean="0"/>
          </a:p>
          <a:p>
            <a:pPr lvl="2" indent="-246888">
              <a:buFont typeface="Wingdings" pitchFamily="2" charset="2"/>
              <a:buChar char="ü"/>
              <a:defRPr/>
            </a:pPr>
            <a:r>
              <a:rPr lang="en-GB" dirty="0" smtClean="0"/>
              <a:t>To minimise the time required by the Tender Committee to approve Bidding Documents prior to release;</a:t>
            </a:r>
            <a:endParaRPr lang="en-US" sz="2400" dirty="0" smtClean="0"/>
          </a:p>
          <a:p>
            <a:pPr lvl="2" indent="-246888">
              <a:buFont typeface="Wingdings" pitchFamily="2" charset="2"/>
              <a:buChar char="ü"/>
              <a:defRPr/>
            </a:pPr>
            <a:r>
              <a:rPr lang="en-GB" dirty="0" smtClean="0"/>
              <a:t>To reduce Bidders’ time and effort in the preparation of Bids; </a:t>
            </a:r>
          </a:p>
          <a:p>
            <a:pPr lvl="2" indent="-246888">
              <a:buFont typeface="Wingdings" pitchFamily="2" charset="2"/>
              <a:buChar char="ü"/>
              <a:defRPr/>
            </a:pPr>
            <a:r>
              <a:rPr lang="en-GB" dirty="0" smtClean="0"/>
              <a:t>To facilitate and simplify the evaluation and comparison of bids and Contract award by the Procuring Entity</a:t>
            </a:r>
            <a:endParaRPr lang="en-US" sz="2400" dirty="0" smtClean="0"/>
          </a:p>
          <a:p>
            <a:pPr marL="274320" indent="-274320" eaLnBrk="1" fontAlgn="auto" hangingPunct="1">
              <a:spcAft>
                <a:spcPts val="0"/>
              </a:spcAft>
              <a:buClr>
                <a:schemeClr val="accent3"/>
              </a:buClr>
              <a:buFont typeface="Wingdings" pitchFamily="2" charset="2"/>
              <a:buChar char="q"/>
              <a:defRPr/>
            </a:pPr>
            <a:r>
              <a:rPr lang="en-US" sz="2900" dirty="0" smtClean="0"/>
              <a:t>To ensure this, for instance,  the Ethiopian government established an agency (PPA) that supervises procuring entities  and sets procedures of public procurement [proclamation no. 430/2005]</a:t>
            </a:r>
          </a:p>
          <a:p>
            <a:pPr lvl="2" indent="-246888" eaLnBrk="1" fontAlgn="auto" hangingPunct="1">
              <a:spcAft>
                <a:spcPts val="0"/>
              </a:spcAft>
              <a:buFont typeface="Wingdings 2"/>
              <a:buNone/>
              <a:defRPr/>
            </a:pPr>
            <a:endParaRPr lang="en-US" sz="2400" dirty="0" smtClean="0"/>
          </a:p>
          <a:p>
            <a:pPr lvl="2" indent="-246888" eaLnBrk="1" fontAlgn="auto" hangingPunct="1">
              <a:spcAft>
                <a:spcPts val="0"/>
              </a:spcAft>
              <a:buFont typeface="Wingdings 2"/>
              <a:buNone/>
              <a:defRPr/>
            </a:pPr>
            <a:endParaRPr lang="en-US" sz="2400" dirty="0" smtClean="0"/>
          </a:p>
          <a:p>
            <a:pPr lvl="2" indent="-246888" eaLnBrk="1" fontAlgn="auto" hangingPunct="1">
              <a:spcAft>
                <a:spcPts val="0"/>
              </a:spcAft>
              <a:buFont typeface="Wingdings 2"/>
              <a:buNone/>
              <a:defRPr/>
            </a:pPr>
            <a:endParaRPr lang="en-US" sz="2400" dirty="0" smtClean="0"/>
          </a:p>
        </p:txBody>
      </p:sp>
      <p:sp>
        <p:nvSpPr>
          <p:cNvPr id="4" name="Slide Number Placeholder 3"/>
          <p:cNvSpPr>
            <a:spLocks noGrp="1"/>
          </p:cNvSpPr>
          <p:nvPr>
            <p:ph type="sldNum" sz="quarter" idx="12"/>
          </p:nvPr>
        </p:nvSpPr>
        <p:spPr/>
        <p:txBody>
          <a:bodyPr>
            <a:normAutofit/>
          </a:bodyPr>
          <a:lstStyle/>
          <a:p>
            <a:fld id="{6C254859-A5BC-483F-B1E5-F8AC4B58FE1F}"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8655" y="381000"/>
            <a:ext cx="8458200" cy="5632311"/>
          </a:xfrm>
          <a:prstGeom prst="rect">
            <a:avLst/>
          </a:prstGeom>
        </p:spPr>
        <p:txBody>
          <a:bodyPr wrap="square">
            <a:spAutoFit/>
          </a:bodyPr>
          <a:lstStyle/>
          <a:p>
            <a:r>
              <a:rPr lang="en-US" sz="2400" b="1" dirty="0" smtClean="0">
                <a:latin typeface="Times New Roman" pitchFamily="18" charset="0"/>
                <a:cs typeface="Times New Roman" pitchFamily="18" charset="0"/>
              </a:rPr>
              <a:t>3. Mediation </a:t>
            </a:r>
            <a:r>
              <a:rPr lang="en-US" sz="2400" dirty="0">
                <a:latin typeface="Times New Roman" pitchFamily="18" charset="0"/>
                <a:cs typeface="Times New Roman" pitchFamily="18" charset="0"/>
              </a:rPr>
              <a:t>– neutral advisors.   Bringing in a respected, neutral, uninvolved person to help everyone reach a mutually acceptable resolution</a:t>
            </a:r>
          </a:p>
          <a:p>
            <a:pPr marL="1200150" lvl="2" indent="-285750">
              <a:buFont typeface="Wingdings" pitchFamily="2" charset="2"/>
              <a:buChar char="Ø"/>
            </a:pPr>
            <a:r>
              <a:rPr lang="en-US" sz="2400" dirty="0">
                <a:latin typeface="Times New Roman" pitchFamily="18" charset="0"/>
                <a:cs typeface="Times New Roman" pitchFamily="18" charset="0"/>
              </a:rPr>
              <a:t>The mediator DOES NOT decide</a:t>
            </a:r>
          </a:p>
          <a:p>
            <a:pPr marL="1200150" lvl="2" indent="-285750">
              <a:buFont typeface="Wingdings" pitchFamily="2" charset="2"/>
              <a:buChar char="Ø"/>
            </a:pPr>
            <a:r>
              <a:rPr lang="en-US" sz="2400" dirty="0">
                <a:latin typeface="Times New Roman" pitchFamily="18" charset="0"/>
                <a:cs typeface="Times New Roman" pitchFamily="18" charset="0"/>
              </a:rPr>
              <a:t>Mediation may not resolve a dispute</a:t>
            </a:r>
          </a:p>
          <a:p>
            <a:pPr marL="1200150" lvl="2" indent="-285750">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resolution is binding, but the process is not</a:t>
            </a:r>
          </a:p>
          <a:p>
            <a:pPr marL="1200150" lvl="2" indent="-285750">
              <a:buFont typeface="Wingdings" pitchFamily="2" charset="2"/>
              <a:buChar char="Ø"/>
            </a:pPr>
            <a:r>
              <a:rPr lang="en-US" sz="2400" dirty="0">
                <a:latin typeface="Times New Roman" pitchFamily="18" charset="0"/>
                <a:cs typeface="Times New Roman" pitchFamily="18" charset="0"/>
              </a:rPr>
              <a:t>There is no such thing as “Binding Mediation”</a:t>
            </a:r>
          </a:p>
          <a:p>
            <a:pPr lvl="0"/>
            <a:r>
              <a:rPr lang="en-US" sz="2400" b="1" dirty="0" smtClean="0">
                <a:solidFill>
                  <a:srgbClr val="FF0000"/>
                </a:solidFill>
                <a:latin typeface="Times New Roman" pitchFamily="18" charset="0"/>
                <a:cs typeface="Times New Roman" pitchFamily="18" charset="0"/>
              </a:rPr>
              <a:t>4. Dispute </a:t>
            </a:r>
            <a:r>
              <a:rPr lang="en-US" sz="2400" b="1" dirty="0">
                <a:solidFill>
                  <a:srgbClr val="FF0000"/>
                </a:solidFill>
                <a:latin typeface="Times New Roman" pitchFamily="18" charset="0"/>
                <a:cs typeface="Times New Roman" pitchFamily="18" charset="0"/>
              </a:rPr>
              <a:t>Review Board (DRB)</a:t>
            </a:r>
          </a:p>
          <a:p>
            <a:pPr lvl="0"/>
            <a:r>
              <a:rPr lang="en-US" sz="2400" dirty="0">
                <a:latin typeface="Times New Roman" pitchFamily="18" charset="0"/>
                <a:cs typeface="Times New Roman" pitchFamily="18" charset="0"/>
              </a:rPr>
              <a:t>3 or more odd number of board members selected evenly by both sides</a:t>
            </a:r>
          </a:p>
          <a:p>
            <a:pPr marL="285750" lvl="0" indent="-285750">
              <a:buFont typeface="Wingdings" pitchFamily="2" charset="2"/>
              <a:buChar char="Ø"/>
            </a:pPr>
            <a:r>
              <a:rPr lang="en-US" sz="2400" dirty="0">
                <a:latin typeface="Times New Roman" pitchFamily="18" charset="0"/>
                <a:cs typeface="Times New Roman" pitchFamily="18" charset="0"/>
              </a:rPr>
              <a:t>A contractually defined process</a:t>
            </a:r>
          </a:p>
          <a:p>
            <a:pPr marL="285750" lvl="0" indent="-285750">
              <a:buFont typeface="Wingdings" pitchFamily="2" charset="2"/>
              <a:buChar char="Ø"/>
            </a:pPr>
            <a:r>
              <a:rPr lang="en-US" sz="2400" dirty="0" smtClean="0">
                <a:latin typeface="Times New Roman" pitchFamily="18" charset="0"/>
                <a:cs typeface="Times New Roman" pitchFamily="18" charset="0"/>
              </a:rPr>
              <a:t>Typically </a:t>
            </a:r>
            <a:r>
              <a:rPr lang="en-US" sz="2400" dirty="0">
                <a:latin typeface="Times New Roman" pitchFamily="18" charset="0"/>
                <a:cs typeface="Times New Roman" pitchFamily="18" charset="0"/>
              </a:rPr>
              <a:t>defined in the contract</a:t>
            </a:r>
          </a:p>
          <a:p>
            <a:pPr marL="285750" lvl="0" indent="-285750">
              <a:buFont typeface="Wingdings" pitchFamily="2" charset="2"/>
              <a:buChar char="Ø"/>
            </a:pPr>
            <a:r>
              <a:rPr lang="en-US" sz="2400" dirty="0">
                <a:latin typeface="Times New Roman" pitchFamily="18" charset="0"/>
                <a:cs typeface="Times New Roman" pitchFamily="18" charset="0"/>
              </a:rPr>
              <a:t>But can be established any time the parties agree to do so</a:t>
            </a:r>
          </a:p>
          <a:p>
            <a:pPr marL="285750" lvl="0" indent="-285750">
              <a:buFont typeface="Wingdings" pitchFamily="2" charset="2"/>
              <a:buChar char="Ø"/>
            </a:pPr>
            <a:r>
              <a:rPr lang="en-US" sz="2400" dirty="0">
                <a:latin typeface="Times New Roman" pitchFamily="18" charset="0"/>
                <a:cs typeface="Times New Roman" pitchFamily="18" charset="0"/>
              </a:rPr>
              <a:t>Regular site visits</a:t>
            </a:r>
          </a:p>
          <a:p>
            <a:pPr marL="285750" lvl="0" indent="-285750">
              <a:buFont typeface="Wingdings" pitchFamily="2" charset="2"/>
              <a:buChar char="Ø"/>
            </a:pPr>
            <a:r>
              <a:rPr lang="en-US" sz="2400" dirty="0">
                <a:latin typeface="Times New Roman" pitchFamily="18" charset="0"/>
                <a:cs typeface="Times New Roman" pitchFamily="18" charset="0"/>
              </a:rPr>
              <a:t>Conducts </a:t>
            </a:r>
            <a:r>
              <a:rPr lang="en-US" sz="2400" dirty="0" smtClean="0">
                <a:latin typeface="Times New Roman" pitchFamily="18" charset="0"/>
                <a:cs typeface="Times New Roman" pitchFamily="18" charset="0"/>
              </a:rPr>
              <a:t>hearings</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743264578"/>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81000"/>
            <a:ext cx="8458200" cy="6096000"/>
          </a:xfrm>
        </p:spPr>
        <p:txBody>
          <a:bodyPr/>
          <a:lstStyle/>
          <a:p>
            <a:pPr algn="ctr"/>
            <a:r>
              <a:rPr lang="en-US" sz="8000" b="1" dirty="0" smtClean="0">
                <a:solidFill>
                  <a:srgbClr val="00B0F0"/>
                </a:solidFill>
              </a:rPr>
              <a:t>THANK YOU FOR YOUR ATTENTION   </a:t>
            </a:r>
            <a:r>
              <a:rPr lang="en-US" dirty="0" smtClean="0"/>
              <a:t/>
            </a:r>
            <a:br>
              <a:rPr lang="en-US" dirty="0" smtClean="0"/>
            </a:br>
            <a:r>
              <a:rPr lang="en-US" dirty="0" smtClean="0"/>
              <a:t/>
            </a:r>
            <a:br>
              <a:rPr lang="en-US" dirty="0" smtClean="0"/>
            </a:br>
            <a:endParaRPr lang="en-US" dirty="0"/>
          </a:p>
        </p:txBody>
      </p:sp>
    </p:spTree>
    <p:extLst>
      <p:ext uri="{BB962C8B-B14F-4D97-AF65-F5344CB8AC3E}">
        <p14:creationId xmlns:p14="http://schemas.microsoft.com/office/powerpoint/2010/main" xmlns="" val="2157413"/>
      </p:ext>
    </p:extLst>
  </p:cSld>
  <p:clrMapOvr>
    <a:masterClrMapping/>
  </p:clrMapOvr>
  <p:transition spd="slow">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457200"/>
            <a:ext cx="8229600" cy="762000"/>
          </a:xfrm>
        </p:spPr>
        <p:txBody>
          <a:bodyPr>
            <a:normAutofit/>
          </a:bodyPr>
          <a:lstStyle/>
          <a:p>
            <a:r>
              <a:rPr lang="en-GB" sz="4400" b="1" dirty="0" smtClean="0"/>
              <a:t>Scope and Value of Contract</a:t>
            </a:r>
            <a:endParaRPr lang="en-US" sz="4400" dirty="0"/>
          </a:p>
        </p:txBody>
      </p:sp>
      <p:sp>
        <p:nvSpPr>
          <p:cNvPr id="10243" name="Content Placeholder 2"/>
          <p:cNvSpPr>
            <a:spLocks noGrp="1"/>
          </p:cNvSpPr>
          <p:nvPr>
            <p:ph idx="1"/>
          </p:nvPr>
        </p:nvSpPr>
        <p:spPr>
          <a:xfrm>
            <a:off x="0" y="1219200"/>
            <a:ext cx="9144000" cy="5638800"/>
          </a:xfrm>
        </p:spPr>
        <p:txBody>
          <a:bodyPr>
            <a:normAutofit/>
          </a:bodyPr>
          <a:lstStyle/>
          <a:p>
            <a:pPr>
              <a:buFont typeface="Wingdings" pitchFamily="2" charset="2"/>
              <a:buChar char="q"/>
            </a:pPr>
            <a:r>
              <a:rPr lang="en-GB" dirty="0" smtClean="0"/>
              <a:t>This SBD is suitable for a standard contract, where the works have been fully designed by or for the Procuring Entity (Employer), prior to bidding, and the Contractor will be responsible for construction only. </a:t>
            </a:r>
            <a:endParaRPr lang="en-US" dirty="0" smtClean="0">
              <a:solidFill>
                <a:schemeClr val="tx1"/>
              </a:solidFill>
            </a:endParaRPr>
          </a:p>
          <a:p>
            <a:pPr>
              <a:buFont typeface="Wingdings" pitchFamily="2" charset="2"/>
              <a:buChar char="q"/>
            </a:pPr>
            <a:r>
              <a:rPr lang="en-GB" dirty="0" smtClean="0"/>
              <a:t>It is suitable for works valued at up to US$10 million. </a:t>
            </a:r>
          </a:p>
          <a:p>
            <a:pPr>
              <a:buFont typeface="Wingdings" pitchFamily="2" charset="2"/>
              <a:buChar char="q"/>
            </a:pPr>
            <a:r>
              <a:rPr lang="en-GB" dirty="0" smtClean="0"/>
              <a:t>This SBD for the Procurement of Works is </a:t>
            </a:r>
            <a:r>
              <a:rPr lang="en-GB" b="1" i="1" dirty="0" smtClean="0"/>
              <a:t>not</a:t>
            </a:r>
            <a:r>
              <a:rPr lang="en-GB" b="1" dirty="0" smtClean="0"/>
              <a:t> suitable </a:t>
            </a:r>
            <a:r>
              <a:rPr lang="en-GB" dirty="0" smtClean="0"/>
              <a:t>for the following situations:</a:t>
            </a:r>
            <a:endParaRPr lang="en-US" dirty="0" smtClean="0"/>
          </a:p>
          <a:p>
            <a:pPr lvl="1">
              <a:buFont typeface="Wingdings 2" pitchFamily="18" charset="2"/>
              <a:buChar char="P"/>
            </a:pPr>
            <a:r>
              <a:rPr lang="en-GB" dirty="0" smtClean="0"/>
              <a:t>Complex works under US$10 million, such as large water treatment plants;</a:t>
            </a:r>
            <a:endParaRPr lang="en-US" dirty="0" smtClean="0"/>
          </a:p>
          <a:p>
            <a:pPr lvl="1">
              <a:buFont typeface="Wingdings 2" pitchFamily="18" charset="2"/>
              <a:buChar char="P"/>
            </a:pPr>
            <a:r>
              <a:rPr lang="en-GB" dirty="0" smtClean="0"/>
              <a:t>Works over US$10 million;</a:t>
            </a:r>
            <a:endParaRPr lang="en-US" dirty="0" smtClean="0"/>
          </a:p>
          <a:p>
            <a:pPr lvl="1">
              <a:buFont typeface="Wingdings 2" pitchFamily="18" charset="2"/>
              <a:buChar char="P"/>
            </a:pPr>
            <a:r>
              <a:rPr lang="en-GB" dirty="0" smtClean="0"/>
              <a:t>Works designed by the Contractor, including </a:t>
            </a:r>
            <a:r>
              <a:rPr lang="en-GB" dirty="0" smtClean="0">
                <a:solidFill>
                  <a:srgbClr val="FF0000"/>
                </a:solidFill>
              </a:rPr>
              <a:t>turnkey contracts. </a:t>
            </a:r>
            <a:endParaRPr lang="en-US" dirty="0" smtClean="0">
              <a:solidFill>
                <a:srgbClr val="FF0000"/>
              </a:solidFill>
            </a:endParaRPr>
          </a:p>
        </p:txBody>
      </p:sp>
      <p:sp>
        <p:nvSpPr>
          <p:cNvPr id="4" name="Slide Number Placeholder 3"/>
          <p:cNvSpPr>
            <a:spLocks noGrp="1"/>
          </p:cNvSpPr>
          <p:nvPr>
            <p:ph type="sldNum" sz="quarter" idx="12"/>
          </p:nvPr>
        </p:nvSpPr>
        <p:spPr/>
        <p:txBody>
          <a:bodyPr>
            <a:normAutofit/>
          </a:bodyPr>
          <a:lstStyle/>
          <a:p>
            <a:fld id="{6C254859-A5BC-483F-B1E5-F8AC4B58FE1F}"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Bidding document </a:t>
            </a:r>
            <a:endParaRPr lang="en-US" dirty="0"/>
          </a:p>
        </p:txBody>
      </p:sp>
      <p:sp>
        <p:nvSpPr>
          <p:cNvPr id="3" name="Content Placeholder 2"/>
          <p:cNvSpPr>
            <a:spLocks noGrp="1"/>
          </p:cNvSpPr>
          <p:nvPr>
            <p:ph idx="1"/>
          </p:nvPr>
        </p:nvSpPr>
        <p:spPr/>
        <p:txBody>
          <a:bodyPr/>
          <a:lstStyle/>
          <a:p>
            <a:pPr>
              <a:buNone/>
            </a:pPr>
            <a:r>
              <a:rPr lang="en-US" sz="2000" dirty="0" smtClean="0"/>
              <a:t>    Part 1. bidding procedures </a:t>
            </a:r>
          </a:p>
          <a:p>
            <a:pPr>
              <a:buNone/>
            </a:pPr>
            <a:r>
              <a:rPr lang="en-US" sz="2000" dirty="0" smtClean="0"/>
              <a:t>Sec1. instruction to bidders</a:t>
            </a:r>
          </a:p>
          <a:p>
            <a:pPr>
              <a:buNone/>
            </a:pPr>
            <a:r>
              <a:rPr lang="en-US" sz="2000" dirty="0" smtClean="0"/>
              <a:t>Sec2. bid data sheet</a:t>
            </a:r>
          </a:p>
          <a:p>
            <a:pPr>
              <a:buNone/>
            </a:pPr>
            <a:r>
              <a:rPr lang="en-US" sz="2000" dirty="0" smtClean="0"/>
              <a:t>Sec3. evaluation methodology and criteria</a:t>
            </a:r>
          </a:p>
          <a:p>
            <a:pPr>
              <a:buNone/>
            </a:pPr>
            <a:r>
              <a:rPr lang="en-US" sz="2000" dirty="0" smtClean="0"/>
              <a:t>Sec4. bidding form</a:t>
            </a:r>
          </a:p>
          <a:p>
            <a:pPr>
              <a:buNone/>
            </a:pPr>
            <a:r>
              <a:rPr lang="en-US" sz="2000" dirty="0" smtClean="0"/>
              <a:t>Sec5. eligible countries</a:t>
            </a:r>
          </a:p>
          <a:p>
            <a:pPr>
              <a:buNone/>
            </a:pPr>
            <a:r>
              <a:rPr lang="en-US" sz="2000" dirty="0" smtClean="0"/>
              <a:t>   Part 2. schedule requirements (sec 6)</a:t>
            </a:r>
          </a:p>
          <a:p>
            <a:pPr>
              <a:buNone/>
            </a:pPr>
            <a:r>
              <a:rPr lang="en-US" sz="2000" dirty="0" smtClean="0"/>
              <a:t>   Part 3. contract</a:t>
            </a:r>
          </a:p>
          <a:p>
            <a:pPr>
              <a:buNone/>
            </a:pPr>
            <a:r>
              <a:rPr lang="en-US" sz="2000" dirty="0" smtClean="0"/>
              <a:t>Sec7. GCC</a:t>
            </a:r>
          </a:p>
          <a:p>
            <a:pPr>
              <a:buNone/>
            </a:pPr>
            <a:r>
              <a:rPr lang="en-US" sz="2000" dirty="0" smtClean="0"/>
              <a:t>Sec8. SCC</a:t>
            </a:r>
          </a:p>
          <a:p>
            <a:pPr>
              <a:buNone/>
            </a:pPr>
            <a:r>
              <a:rPr lang="en-US" sz="2000" dirty="0" smtClean="0"/>
              <a:t>Sec9. contract forms</a:t>
            </a:r>
          </a:p>
          <a:p>
            <a:pPr>
              <a:buNone/>
            </a:pPr>
            <a:endParaRPr lang="en-US" sz="2000"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1000" y="533400"/>
            <a:ext cx="8229600" cy="1066800"/>
          </a:xfrm>
        </p:spPr>
        <p:txBody>
          <a:bodyPr/>
          <a:lstStyle/>
          <a:p>
            <a:pPr eaLnBrk="1" hangingPunct="1"/>
            <a:r>
              <a:rPr lang="en-US" sz="4400" dirty="0" smtClean="0"/>
              <a:t>Types of tender</a:t>
            </a:r>
          </a:p>
        </p:txBody>
      </p:sp>
      <p:sp>
        <p:nvSpPr>
          <p:cNvPr id="11267" name="Content Placeholder 2"/>
          <p:cNvSpPr>
            <a:spLocks noGrp="1"/>
          </p:cNvSpPr>
          <p:nvPr>
            <p:ph idx="1"/>
          </p:nvPr>
        </p:nvSpPr>
        <p:spPr>
          <a:xfrm>
            <a:off x="228600" y="1752600"/>
            <a:ext cx="8915400" cy="5105400"/>
          </a:xfrm>
        </p:spPr>
        <p:txBody>
          <a:bodyPr/>
          <a:lstStyle/>
          <a:p>
            <a:pPr eaLnBrk="1" hangingPunct="1">
              <a:buNone/>
            </a:pPr>
            <a:endParaRPr lang="en-US" dirty="0" smtClean="0"/>
          </a:p>
        </p:txBody>
      </p:sp>
      <p:sp>
        <p:nvSpPr>
          <p:cNvPr id="4" name="Slide Number Placeholder 3"/>
          <p:cNvSpPr>
            <a:spLocks noGrp="1"/>
          </p:cNvSpPr>
          <p:nvPr>
            <p:ph type="sldNum" sz="quarter" idx="12"/>
          </p:nvPr>
        </p:nvSpPr>
        <p:spPr/>
        <p:txBody>
          <a:bodyPr>
            <a:normAutofit/>
          </a:bodyPr>
          <a:lstStyle/>
          <a:p>
            <a:fld id="{6C254859-A5BC-483F-B1E5-F8AC4B58FE1F}" type="slidenum">
              <a:rPr lang="en-US" smtClean="0"/>
              <a:pPr/>
              <a:t>6</a:t>
            </a:fld>
            <a:endParaRPr lang="en-US" dirty="0"/>
          </a:p>
        </p:txBody>
      </p:sp>
      <p:graphicFrame>
        <p:nvGraphicFramePr>
          <p:cNvPr id="6" name="Table 5"/>
          <p:cNvGraphicFramePr>
            <a:graphicFrameLocks noGrp="1"/>
          </p:cNvGraphicFramePr>
          <p:nvPr/>
        </p:nvGraphicFramePr>
        <p:xfrm>
          <a:off x="152400" y="1828800"/>
          <a:ext cx="8915400" cy="4704736"/>
        </p:xfrm>
        <a:graphic>
          <a:graphicData uri="http://schemas.openxmlformats.org/drawingml/2006/table">
            <a:tbl>
              <a:tblPr/>
              <a:tblGrid>
                <a:gridCol w="1096117"/>
                <a:gridCol w="1113683"/>
                <a:gridCol w="1371600"/>
                <a:gridCol w="1600200"/>
                <a:gridCol w="1524000"/>
                <a:gridCol w="2209800"/>
              </a:tblGrid>
              <a:tr h="1851370">
                <a:tc>
                  <a:txBody>
                    <a:bodyPr/>
                    <a:lstStyle/>
                    <a:p>
                      <a:pPr marL="0" marR="0" algn="ctr">
                        <a:lnSpc>
                          <a:spcPct val="150000"/>
                        </a:lnSpc>
                        <a:spcBef>
                          <a:spcPts val="0"/>
                        </a:spcBef>
                        <a:spcAft>
                          <a:spcPts val="0"/>
                        </a:spcAft>
                      </a:pP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b="1" dirty="0">
                          <a:solidFill>
                            <a:srgbClr val="000000"/>
                          </a:solidFill>
                          <a:latin typeface="Tw Cen MT" pitchFamily="34" charset="0"/>
                          <a:ea typeface="Times New Roman"/>
                          <a:cs typeface="Times New Roman"/>
                        </a:rPr>
                        <a:t>Bases</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marL="0" marR="0" algn="ctr">
                        <a:lnSpc>
                          <a:spcPct val="150000"/>
                        </a:lnSpc>
                        <a:spcBef>
                          <a:spcPts val="0"/>
                        </a:spcBef>
                        <a:spcAft>
                          <a:spcPts val="0"/>
                        </a:spcAft>
                      </a:pPr>
                      <a:r>
                        <a:rPr lang="en-US" sz="2000" b="1" dirty="0">
                          <a:solidFill>
                            <a:srgbClr val="000000"/>
                          </a:solidFill>
                          <a:latin typeface="Tw Cen MT" pitchFamily="34" charset="0"/>
                          <a:ea typeface="Times New Roman"/>
                          <a:cs typeface="Times New Roman"/>
                        </a:rPr>
                        <a:t>Things Procured</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marL="0" marR="0" algn="ctr">
                        <a:lnSpc>
                          <a:spcPct val="150000"/>
                        </a:lnSpc>
                        <a:spcBef>
                          <a:spcPts val="0"/>
                        </a:spcBef>
                        <a:spcAft>
                          <a:spcPts val="0"/>
                        </a:spcAft>
                      </a:pPr>
                      <a:r>
                        <a:rPr lang="en-US" sz="2000" b="1" dirty="0">
                          <a:solidFill>
                            <a:srgbClr val="000000"/>
                          </a:solidFill>
                          <a:latin typeface="Tw Cen MT" pitchFamily="34" charset="0"/>
                          <a:ea typeface="Times New Roman"/>
                          <a:cs typeface="Times New Roman"/>
                        </a:rPr>
                        <a:t>Bidders’ Coverage</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marL="0" marR="0" algn="ctr">
                        <a:lnSpc>
                          <a:spcPct val="150000"/>
                        </a:lnSpc>
                        <a:spcBef>
                          <a:spcPts val="0"/>
                        </a:spcBef>
                        <a:spcAft>
                          <a:spcPts val="0"/>
                        </a:spcAft>
                      </a:pPr>
                      <a:r>
                        <a:rPr lang="en-US" sz="2000" b="1" dirty="0">
                          <a:solidFill>
                            <a:srgbClr val="000000"/>
                          </a:solidFill>
                          <a:latin typeface="Tw Cen MT" pitchFamily="34" charset="0"/>
                          <a:ea typeface="Times New Roman"/>
                          <a:cs typeface="Times New Roman"/>
                        </a:rPr>
                        <a:t>Geographical Coverage</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marL="0" marR="0" algn="ctr">
                        <a:lnSpc>
                          <a:spcPct val="150000"/>
                        </a:lnSpc>
                        <a:spcBef>
                          <a:spcPts val="0"/>
                        </a:spcBef>
                        <a:spcAft>
                          <a:spcPts val="0"/>
                        </a:spcAft>
                      </a:pPr>
                      <a:r>
                        <a:rPr lang="en-US" sz="2000" b="1" dirty="0">
                          <a:solidFill>
                            <a:srgbClr val="000000"/>
                          </a:solidFill>
                          <a:latin typeface="Tw Cen MT" pitchFamily="34" charset="0"/>
                          <a:ea typeface="Times New Roman"/>
                          <a:cs typeface="Times New Roman"/>
                        </a:rPr>
                        <a:t>Procurement Awareness</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marL="0" marR="0" algn="ctr">
                        <a:lnSpc>
                          <a:spcPct val="150000"/>
                        </a:lnSpc>
                        <a:spcBef>
                          <a:spcPts val="0"/>
                        </a:spcBef>
                        <a:spcAft>
                          <a:spcPts val="0"/>
                        </a:spcAft>
                      </a:pPr>
                      <a:r>
                        <a:rPr lang="en-US" sz="2000" b="1" dirty="0">
                          <a:solidFill>
                            <a:srgbClr val="000000"/>
                          </a:solidFill>
                          <a:latin typeface="Tw Cen MT" pitchFamily="34" charset="0"/>
                          <a:ea typeface="Times New Roman"/>
                          <a:cs typeface="Times New Roman"/>
                        </a:rPr>
                        <a:t>Procurement </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b="1" dirty="0">
                          <a:solidFill>
                            <a:srgbClr val="000000"/>
                          </a:solidFill>
                          <a:latin typeface="Tw Cen MT" pitchFamily="34" charset="0"/>
                          <a:ea typeface="Times New Roman"/>
                          <a:cs typeface="Times New Roman"/>
                        </a:rPr>
                        <a:t>Steps</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r>
              <a:tr h="2853366">
                <a:tc>
                  <a:txBody>
                    <a:bodyPr/>
                    <a:lstStyle/>
                    <a:p>
                      <a:pPr marL="0" marR="0" algn="ctr">
                        <a:lnSpc>
                          <a:spcPct val="150000"/>
                        </a:lnSpc>
                        <a:spcBef>
                          <a:spcPts val="0"/>
                        </a:spcBef>
                        <a:spcAft>
                          <a:spcPts val="0"/>
                        </a:spcAft>
                      </a:pPr>
                      <a:r>
                        <a:rPr lang="en-US" sz="2000" b="1" dirty="0">
                          <a:solidFill>
                            <a:srgbClr val="000000"/>
                          </a:solidFill>
                          <a:latin typeface="Tw Cen MT" pitchFamily="34" charset="0"/>
                          <a:ea typeface="Times New Roman"/>
                          <a:cs typeface="Times New Roman"/>
                        </a:rPr>
                        <a:t>Types</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Goods</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Services</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Works</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Competitive</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Negotiated</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International</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Regional</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National</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Local</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General PN</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dirty="0" smtClean="0">
                          <a:solidFill>
                            <a:srgbClr val="000000"/>
                          </a:solidFill>
                          <a:latin typeface="Tw Cen MT" pitchFamily="34" charset="0"/>
                          <a:ea typeface="Times New Roman"/>
                          <a:cs typeface="Times New Roman"/>
                        </a:rPr>
                        <a:t>Specific PN</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Single</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Two Staged</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Pre – Qualification</a:t>
                      </a:r>
                      <a:endParaRPr lang="en-US" sz="2000" dirty="0">
                        <a:latin typeface="Tw Cen MT" pitchFamily="34" charset="0"/>
                        <a:ea typeface="Times New Roman"/>
                        <a:cs typeface="Times New Roman"/>
                      </a:endParaRPr>
                    </a:p>
                    <a:p>
                      <a:pPr marL="0" marR="0" algn="ctr">
                        <a:lnSpc>
                          <a:spcPct val="150000"/>
                        </a:lnSpc>
                        <a:spcBef>
                          <a:spcPts val="0"/>
                        </a:spcBef>
                        <a:spcAft>
                          <a:spcPts val="0"/>
                        </a:spcAft>
                      </a:pPr>
                      <a:r>
                        <a:rPr lang="en-US" sz="2000" dirty="0">
                          <a:solidFill>
                            <a:srgbClr val="000000"/>
                          </a:solidFill>
                          <a:latin typeface="Tw Cen MT" pitchFamily="34" charset="0"/>
                          <a:ea typeface="Times New Roman"/>
                          <a:cs typeface="Times New Roman"/>
                        </a:rPr>
                        <a:t>Post - Qualification</a:t>
                      </a:r>
                      <a:endParaRPr lang="en-US" sz="2000" dirty="0">
                        <a:latin typeface="Tw Cen MT"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fld id="{6C254859-A5BC-483F-B1E5-F8AC4B58FE1F}" type="slidenum">
              <a:rPr lang="en-US" smtClean="0"/>
              <a:pPr/>
              <a:t>7</a:t>
            </a:fld>
            <a:endParaRPr lang="en-US" dirty="0"/>
          </a:p>
        </p:txBody>
      </p:sp>
      <p:sp>
        <p:nvSpPr>
          <p:cNvPr id="89122"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pSp>
        <p:nvGrpSpPr>
          <p:cNvPr id="2" name="Group 1"/>
          <p:cNvGrpSpPr>
            <a:grpSpLocks noChangeAspect="1"/>
          </p:cNvGrpSpPr>
          <p:nvPr/>
        </p:nvGrpSpPr>
        <p:grpSpPr bwMode="auto">
          <a:xfrm>
            <a:off x="0" y="457200"/>
            <a:ext cx="9144000" cy="6400800"/>
            <a:chOff x="2514" y="2175"/>
            <a:chExt cx="7212" cy="6981"/>
          </a:xfrm>
        </p:grpSpPr>
        <p:sp>
          <p:nvSpPr>
            <p:cNvPr id="89121" name="AutoShape 33"/>
            <p:cNvSpPr>
              <a:spLocks noChangeAspect="1" noChangeArrowheads="1" noTextEdit="1"/>
            </p:cNvSpPr>
            <p:nvPr/>
          </p:nvSpPr>
          <p:spPr bwMode="auto">
            <a:xfrm>
              <a:off x="2514" y="2175"/>
              <a:ext cx="7212" cy="698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89120" name="Line 32"/>
            <p:cNvSpPr>
              <a:spLocks noChangeShapeType="1"/>
            </p:cNvSpPr>
            <p:nvPr/>
          </p:nvSpPr>
          <p:spPr bwMode="auto">
            <a:xfrm>
              <a:off x="3212" y="4411"/>
              <a:ext cx="0" cy="4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19" name="Line 31"/>
            <p:cNvSpPr>
              <a:spLocks noChangeShapeType="1"/>
            </p:cNvSpPr>
            <p:nvPr/>
          </p:nvSpPr>
          <p:spPr bwMode="auto">
            <a:xfrm>
              <a:off x="5566" y="4411"/>
              <a:ext cx="0" cy="4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18" name="Line 30"/>
            <p:cNvSpPr>
              <a:spLocks noChangeShapeType="1"/>
            </p:cNvSpPr>
            <p:nvPr/>
          </p:nvSpPr>
          <p:spPr bwMode="auto">
            <a:xfrm>
              <a:off x="4182" y="5805"/>
              <a:ext cx="0" cy="4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17" name="Line 29"/>
            <p:cNvSpPr>
              <a:spLocks noChangeShapeType="1"/>
            </p:cNvSpPr>
            <p:nvPr/>
          </p:nvSpPr>
          <p:spPr bwMode="auto">
            <a:xfrm>
              <a:off x="6951" y="5805"/>
              <a:ext cx="0" cy="4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16" name="Line 28"/>
            <p:cNvSpPr>
              <a:spLocks noChangeShapeType="1"/>
            </p:cNvSpPr>
            <p:nvPr/>
          </p:nvSpPr>
          <p:spPr bwMode="auto">
            <a:xfrm>
              <a:off x="5566" y="7199"/>
              <a:ext cx="0" cy="4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15" name="Line 27"/>
            <p:cNvSpPr>
              <a:spLocks noChangeShapeType="1"/>
            </p:cNvSpPr>
            <p:nvPr/>
          </p:nvSpPr>
          <p:spPr bwMode="auto">
            <a:xfrm>
              <a:off x="8474" y="7199"/>
              <a:ext cx="0" cy="4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14" name="Text Box 26"/>
            <p:cNvSpPr txBox="1">
              <a:spLocks noChangeArrowheads="1"/>
            </p:cNvSpPr>
            <p:nvPr/>
          </p:nvSpPr>
          <p:spPr bwMode="auto">
            <a:xfrm>
              <a:off x="4182" y="8313"/>
              <a:ext cx="2630" cy="837"/>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de-DE" sz="2000" b="0" i="1"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Technical Proposal</a:t>
              </a:r>
              <a:endParaRPr kumimoji="0" lang="de-DE" sz="2000" b="0" i="0" u="none" strike="noStrike" cap="none" normalizeH="0" baseline="0" dirty="0" smtClean="0">
                <a:ln>
                  <a:noFill/>
                </a:ln>
                <a:solidFill>
                  <a:schemeClr val="tx1"/>
                </a:solidFill>
                <a:effectLst/>
                <a:latin typeface="Tw Cen MT"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de-DE" sz="2000" b="0" i="1"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Financial Proposal</a:t>
              </a:r>
              <a:endParaRPr kumimoji="0" lang="de-DE" sz="2000" b="0" i="0" u="none" strike="noStrike" cap="none" normalizeH="0" baseline="0" dirty="0" smtClean="0">
                <a:ln>
                  <a:noFill/>
                </a:ln>
                <a:solidFill>
                  <a:schemeClr val="tx1"/>
                </a:solidFill>
                <a:effectLst/>
                <a:latin typeface="Tw Cen MT"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smtClean="0">
                <a:ln>
                  <a:noFill/>
                </a:ln>
                <a:solidFill>
                  <a:schemeClr val="tx1"/>
                </a:solidFill>
                <a:effectLst/>
                <a:latin typeface="Tw Cen MT" pitchFamily="34" charset="0"/>
                <a:cs typeface="Arial" pitchFamily="34" charset="0"/>
              </a:endParaRPr>
            </a:p>
          </p:txBody>
        </p:sp>
        <p:grpSp>
          <p:nvGrpSpPr>
            <p:cNvPr id="3" name="Group 5"/>
            <p:cNvGrpSpPr>
              <a:grpSpLocks/>
            </p:cNvGrpSpPr>
            <p:nvPr/>
          </p:nvGrpSpPr>
          <p:grpSpPr bwMode="auto">
            <a:xfrm>
              <a:off x="2520" y="2175"/>
              <a:ext cx="7200" cy="6975"/>
              <a:chOff x="2520" y="2175"/>
              <a:chExt cx="7200" cy="6975"/>
            </a:xfrm>
          </p:grpSpPr>
          <p:sp>
            <p:nvSpPr>
              <p:cNvPr id="89113" name="Text Box 25"/>
              <p:cNvSpPr txBox="1">
                <a:spLocks noChangeArrowheads="1"/>
              </p:cNvSpPr>
              <p:nvPr/>
            </p:nvSpPr>
            <p:spPr bwMode="auto">
              <a:xfrm>
                <a:off x="4978" y="2175"/>
                <a:ext cx="2493" cy="55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000" b="1" i="0"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Bid Qualification Procedure</a:t>
                </a:r>
                <a:endParaRPr kumimoji="0" lang="de-DE" sz="2000" b="0" i="0" u="none" strike="noStrike" cap="none" normalizeH="0" baseline="0" dirty="0" smtClean="0">
                  <a:ln>
                    <a:noFill/>
                  </a:ln>
                  <a:solidFill>
                    <a:schemeClr val="tx1"/>
                  </a:solidFill>
                  <a:effectLst/>
                  <a:latin typeface="Tw Cen MT" pitchFamily="34" charset="0"/>
                  <a:cs typeface="Arial" pitchFamily="34" charset="0"/>
                </a:endParaRPr>
              </a:p>
            </p:txBody>
          </p:sp>
          <p:sp>
            <p:nvSpPr>
              <p:cNvPr id="89112" name="Line 24"/>
              <p:cNvSpPr>
                <a:spLocks noChangeShapeType="1"/>
              </p:cNvSpPr>
              <p:nvPr/>
            </p:nvSpPr>
            <p:spPr bwMode="auto">
              <a:xfrm>
                <a:off x="6258" y="2738"/>
                <a:ext cx="1" cy="4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11" name="Line 23"/>
              <p:cNvSpPr>
                <a:spLocks noChangeShapeType="1"/>
              </p:cNvSpPr>
              <p:nvPr/>
            </p:nvSpPr>
            <p:spPr bwMode="auto">
              <a:xfrm>
                <a:off x="4320" y="3157"/>
                <a:ext cx="4153"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10" name="Line 22"/>
              <p:cNvSpPr>
                <a:spLocks noChangeShapeType="1"/>
              </p:cNvSpPr>
              <p:nvPr/>
            </p:nvSpPr>
            <p:spPr bwMode="auto">
              <a:xfrm>
                <a:off x="4320" y="3157"/>
                <a:ext cx="1" cy="41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09" name="Line 21"/>
              <p:cNvSpPr>
                <a:spLocks noChangeShapeType="1"/>
              </p:cNvSpPr>
              <p:nvPr/>
            </p:nvSpPr>
            <p:spPr bwMode="auto">
              <a:xfrm>
                <a:off x="8474" y="3157"/>
                <a:ext cx="1" cy="41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08" name="Text Box 20"/>
              <p:cNvSpPr txBox="1">
                <a:spLocks noChangeArrowheads="1"/>
              </p:cNvSpPr>
              <p:nvPr/>
            </p:nvSpPr>
            <p:spPr bwMode="auto">
              <a:xfrm>
                <a:off x="7623" y="3588"/>
                <a:ext cx="1662" cy="4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1" i="0"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Negotiative Bid</a:t>
                </a:r>
                <a:endParaRPr kumimoji="0" lang="de-DE" sz="2000" b="0" i="0" u="none" strike="noStrike" cap="none" normalizeH="0" baseline="0" dirty="0" smtClean="0">
                  <a:ln>
                    <a:noFill/>
                  </a:ln>
                  <a:solidFill>
                    <a:schemeClr val="tx1"/>
                  </a:solidFill>
                  <a:effectLst/>
                  <a:latin typeface="Tw Cen MT" pitchFamily="34" charset="0"/>
                  <a:cs typeface="Arial" pitchFamily="34" charset="0"/>
                </a:endParaRPr>
              </a:p>
            </p:txBody>
          </p:sp>
          <p:sp>
            <p:nvSpPr>
              <p:cNvPr id="89107" name="Text Box 19"/>
              <p:cNvSpPr txBox="1">
                <a:spLocks noChangeArrowheads="1"/>
              </p:cNvSpPr>
              <p:nvPr/>
            </p:nvSpPr>
            <p:spPr bwMode="auto">
              <a:xfrm>
                <a:off x="3596" y="3588"/>
                <a:ext cx="1661" cy="4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de-DE" sz="2000" b="1" dirty="0" smtClean="0">
                    <a:latin typeface="Tw Cen MT" pitchFamily="34" charset="0"/>
                    <a:ea typeface="Times New Roman" pitchFamily="18" charset="0"/>
                    <a:cs typeface="Arial" pitchFamily="34" charset="0"/>
                  </a:rPr>
                  <a:t>Competitive Bid</a:t>
                </a:r>
              </a:p>
            </p:txBody>
          </p:sp>
          <p:sp>
            <p:nvSpPr>
              <p:cNvPr id="89106" name="Line 18"/>
              <p:cNvSpPr>
                <a:spLocks noChangeShapeType="1"/>
              </p:cNvSpPr>
              <p:nvPr/>
            </p:nvSpPr>
            <p:spPr bwMode="auto">
              <a:xfrm>
                <a:off x="4320" y="3993"/>
                <a:ext cx="0" cy="4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05" name="Line 17"/>
              <p:cNvSpPr>
                <a:spLocks noChangeShapeType="1"/>
              </p:cNvSpPr>
              <p:nvPr/>
            </p:nvSpPr>
            <p:spPr bwMode="auto">
              <a:xfrm>
                <a:off x="3212" y="4411"/>
                <a:ext cx="2354"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04" name="Text Box 16"/>
              <p:cNvSpPr txBox="1">
                <a:spLocks noChangeArrowheads="1"/>
              </p:cNvSpPr>
              <p:nvPr/>
            </p:nvSpPr>
            <p:spPr bwMode="auto">
              <a:xfrm>
                <a:off x="2520" y="4829"/>
                <a:ext cx="1662" cy="55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000" b="1" i="0"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Short-Listed Bid</a:t>
                </a:r>
                <a:endParaRPr kumimoji="0" lang="de-DE" sz="2000" b="0" i="0" u="none" strike="noStrike" cap="none" normalizeH="0" baseline="0" dirty="0" smtClean="0">
                  <a:ln>
                    <a:noFill/>
                  </a:ln>
                  <a:solidFill>
                    <a:schemeClr val="tx1"/>
                  </a:solidFill>
                  <a:effectLst/>
                  <a:latin typeface="Tw Cen MT" pitchFamily="34" charset="0"/>
                  <a:cs typeface="Arial" pitchFamily="34" charset="0"/>
                </a:endParaRPr>
              </a:p>
            </p:txBody>
          </p:sp>
          <p:sp>
            <p:nvSpPr>
              <p:cNvPr id="89103" name="Text Box 15"/>
              <p:cNvSpPr txBox="1">
                <a:spLocks noChangeArrowheads="1"/>
              </p:cNvSpPr>
              <p:nvPr/>
            </p:nvSpPr>
            <p:spPr bwMode="auto">
              <a:xfrm>
                <a:off x="4735" y="4829"/>
                <a:ext cx="1800" cy="55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1" i="0"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Open Bid</a:t>
                </a:r>
                <a:endParaRPr kumimoji="0" lang="de-DE" sz="2000" b="0" i="0" u="none" strike="noStrike" cap="none" normalizeH="0" baseline="0" dirty="0" smtClean="0">
                  <a:ln>
                    <a:noFill/>
                  </a:ln>
                  <a:solidFill>
                    <a:schemeClr val="tx1"/>
                  </a:solidFill>
                  <a:effectLst/>
                  <a:latin typeface="Tw Cen MT" pitchFamily="34" charset="0"/>
                  <a:cs typeface="Arial" pitchFamily="34" charset="0"/>
                </a:endParaRPr>
              </a:p>
            </p:txBody>
          </p:sp>
          <p:sp>
            <p:nvSpPr>
              <p:cNvPr id="89102" name="Line 14"/>
              <p:cNvSpPr>
                <a:spLocks noChangeShapeType="1"/>
              </p:cNvSpPr>
              <p:nvPr/>
            </p:nvSpPr>
            <p:spPr bwMode="auto">
              <a:xfrm>
                <a:off x="5566" y="5387"/>
                <a:ext cx="0" cy="4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01" name="Line 13"/>
              <p:cNvSpPr>
                <a:spLocks noChangeShapeType="1"/>
              </p:cNvSpPr>
              <p:nvPr/>
            </p:nvSpPr>
            <p:spPr bwMode="auto">
              <a:xfrm>
                <a:off x="4182" y="5805"/>
                <a:ext cx="2769"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100" name="Text Box 12"/>
              <p:cNvSpPr txBox="1">
                <a:spLocks noChangeArrowheads="1"/>
              </p:cNvSpPr>
              <p:nvPr/>
            </p:nvSpPr>
            <p:spPr bwMode="auto">
              <a:xfrm>
                <a:off x="3212" y="6223"/>
                <a:ext cx="1939" cy="55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000" b="1" i="0"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One-Stage Procedure</a:t>
                </a:r>
                <a:endParaRPr kumimoji="0" lang="de-DE" sz="2000" b="0" i="0" u="none" strike="noStrike" cap="none" normalizeH="0" baseline="0" dirty="0" smtClean="0">
                  <a:ln>
                    <a:noFill/>
                  </a:ln>
                  <a:solidFill>
                    <a:schemeClr val="tx1"/>
                  </a:solidFill>
                  <a:effectLst/>
                  <a:latin typeface="Tw Cen MT" pitchFamily="34" charset="0"/>
                  <a:cs typeface="Arial" pitchFamily="34" charset="0"/>
                </a:endParaRPr>
              </a:p>
            </p:txBody>
          </p:sp>
          <p:sp>
            <p:nvSpPr>
              <p:cNvPr id="89099" name="Text Box 11"/>
              <p:cNvSpPr txBox="1">
                <a:spLocks noChangeArrowheads="1"/>
              </p:cNvSpPr>
              <p:nvPr/>
            </p:nvSpPr>
            <p:spPr bwMode="auto">
              <a:xfrm>
                <a:off x="5982" y="6223"/>
                <a:ext cx="2076" cy="55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000" b="1" i="0"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Two-Stage Procedure</a:t>
                </a:r>
                <a:endParaRPr kumimoji="0" lang="de-DE" sz="2000" b="0" i="0" u="none" strike="noStrike" cap="none" normalizeH="0" baseline="0" dirty="0" smtClean="0">
                  <a:ln>
                    <a:noFill/>
                  </a:ln>
                  <a:solidFill>
                    <a:schemeClr val="tx1"/>
                  </a:solidFill>
                  <a:effectLst/>
                  <a:latin typeface="Tw Cen MT" pitchFamily="34" charset="0"/>
                  <a:cs typeface="Arial" pitchFamily="34" charset="0"/>
                </a:endParaRPr>
              </a:p>
            </p:txBody>
          </p:sp>
          <p:sp>
            <p:nvSpPr>
              <p:cNvPr id="89098" name="Line 10"/>
              <p:cNvSpPr>
                <a:spLocks noChangeShapeType="1"/>
              </p:cNvSpPr>
              <p:nvPr/>
            </p:nvSpPr>
            <p:spPr bwMode="auto">
              <a:xfrm>
                <a:off x="6951" y="6780"/>
                <a:ext cx="0" cy="419"/>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097" name="Line 9"/>
              <p:cNvSpPr>
                <a:spLocks noChangeShapeType="1"/>
              </p:cNvSpPr>
              <p:nvPr/>
            </p:nvSpPr>
            <p:spPr bwMode="auto">
              <a:xfrm flipV="1">
                <a:off x="5566" y="7199"/>
                <a:ext cx="2908"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096" name="Text Box 8"/>
              <p:cNvSpPr txBox="1">
                <a:spLocks noChangeArrowheads="1"/>
              </p:cNvSpPr>
              <p:nvPr/>
            </p:nvSpPr>
            <p:spPr bwMode="auto">
              <a:xfrm>
                <a:off x="4458" y="7617"/>
                <a:ext cx="2217" cy="55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1" i="0"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Pre-Qualification</a:t>
                </a:r>
                <a:endParaRPr kumimoji="0" lang="de-DE" sz="2000" b="0" i="0" u="none" strike="noStrike" cap="none" normalizeH="0" baseline="0" dirty="0" smtClean="0">
                  <a:ln>
                    <a:noFill/>
                  </a:ln>
                  <a:solidFill>
                    <a:schemeClr val="tx1"/>
                  </a:solidFill>
                  <a:effectLst/>
                  <a:latin typeface="Tw Cen MT" pitchFamily="34" charset="0"/>
                  <a:cs typeface="Arial" pitchFamily="34" charset="0"/>
                </a:endParaRPr>
              </a:p>
            </p:txBody>
          </p:sp>
          <p:sp>
            <p:nvSpPr>
              <p:cNvPr id="89095" name="Text Box 7"/>
              <p:cNvSpPr txBox="1">
                <a:spLocks noChangeArrowheads="1"/>
              </p:cNvSpPr>
              <p:nvPr/>
            </p:nvSpPr>
            <p:spPr bwMode="auto">
              <a:xfrm>
                <a:off x="7505" y="7617"/>
                <a:ext cx="2215" cy="55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1" i="0" u="none" strike="noStrike" cap="none" normalizeH="0" baseline="0" smtClean="0">
                    <a:ln>
                      <a:noFill/>
                    </a:ln>
                    <a:solidFill>
                      <a:schemeClr val="tx1"/>
                    </a:solidFill>
                    <a:effectLst/>
                    <a:latin typeface="Tw Cen MT" pitchFamily="34" charset="0"/>
                    <a:ea typeface="Times New Roman" pitchFamily="18" charset="0"/>
                    <a:cs typeface="Arial" pitchFamily="34" charset="0"/>
                  </a:rPr>
                  <a:t>Post Qualification</a:t>
                </a:r>
                <a:endParaRPr kumimoji="0" lang="de-DE" sz="2000" b="0" i="0" u="none" strike="noStrike" cap="none" normalizeH="0" baseline="0" smtClean="0">
                  <a:ln>
                    <a:noFill/>
                  </a:ln>
                  <a:solidFill>
                    <a:schemeClr val="tx1"/>
                  </a:solidFill>
                  <a:effectLst/>
                  <a:latin typeface="Tw Cen MT" pitchFamily="34" charset="0"/>
                  <a:cs typeface="Arial" pitchFamily="34" charset="0"/>
                </a:endParaRPr>
              </a:p>
            </p:txBody>
          </p:sp>
          <p:sp>
            <p:nvSpPr>
              <p:cNvPr id="89094" name="Text Box 6"/>
              <p:cNvSpPr txBox="1">
                <a:spLocks noChangeArrowheads="1"/>
              </p:cNvSpPr>
              <p:nvPr/>
            </p:nvSpPr>
            <p:spPr bwMode="auto">
              <a:xfrm>
                <a:off x="7228" y="8313"/>
                <a:ext cx="2491" cy="837"/>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de-DE" sz="2000" i="1"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Financial Proposal</a:t>
                </a:r>
                <a:endParaRPr kumimoji="0" lang="de-DE" sz="2000" i="0" u="none" strike="noStrike" cap="none" normalizeH="0" baseline="0" dirty="0" smtClean="0">
                  <a:ln>
                    <a:noFill/>
                  </a:ln>
                  <a:solidFill>
                    <a:schemeClr val="tx1"/>
                  </a:solidFill>
                  <a:effectLst/>
                  <a:latin typeface="Tw Cen MT"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de-DE" sz="2000" i="1"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Technical Proposal</a:t>
                </a:r>
                <a:endParaRPr kumimoji="0" lang="de-DE" sz="2000" i="0" u="none" strike="noStrike" cap="none" normalizeH="0" baseline="0" dirty="0" smtClean="0">
                  <a:ln>
                    <a:noFill/>
                  </a:ln>
                  <a:solidFill>
                    <a:schemeClr val="tx1"/>
                  </a:solidFill>
                  <a:effectLst/>
                  <a:latin typeface="Tw Cen MT"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89091" name="Text Box 3"/>
            <p:cNvSpPr txBox="1">
              <a:spLocks noChangeArrowheads="1"/>
            </p:cNvSpPr>
            <p:nvPr/>
          </p:nvSpPr>
          <p:spPr bwMode="auto">
            <a:xfrm>
              <a:off x="3212" y="6920"/>
              <a:ext cx="1939" cy="418"/>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000" b="0" i="1"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Financial Proposal</a:t>
              </a:r>
              <a:endParaRPr kumimoji="0" lang="de-DE" sz="2000" b="0" i="0" u="none" strike="noStrike" cap="none" normalizeH="0" baseline="0" dirty="0" smtClean="0">
                <a:ln>
                  <a:noFill/>
                </a:ln>
                <a:solidFill>
                  <a:schemeClr val="tx1"/>
                </a:solidFill>
                <a:effectLst/>
                <a:latin typeface="Tw Cen MT" pitchFamily="34" charset="0"/>
                <a:cs typeface="Arial" pitchFamily="34" charset="0"/>
              </a:endParaRPr>
            </a:p>
          </p:txBody>
        </p:sp>
        <p:sp>
          <p:nvSpPr>
            <p:cNvPr id="89090" name="Text Box 2"/>
            <p:cNvSpPr txBox="1">
              <a:spLocks noChangeArrowheads="1"/>
            </p:cNvSpPr>
            <p:nvPr/>
          </p:nvSpPr>
          <p:spPr bwMode="auto">
            <a:xfrm>
              <a:off x="2520" y="5556"/>
              <a:ext cx="1513" cy="527"/>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000" i="1" u="none" strike="noStrike" cap="none" normalizeH="0" baseline="0" dirty="0" smtClean="0">
                  <a:ln>
                    <a:noFill/>
                  </a:ln>
                  <a:solidFill>
                    <a:schemeClr val="tx1"/>
                  </a:solidFill>
                  <a:effectLst/>
                  <a:latin typeface="Tw Cen MT" pitchFamily="34" charset="0"/>
                  <a:ea typeface="Times New Roman" pitchFamily="18" charset="0"/>
                  <a:cs typeface="Arial" pitchFamily="34" charset="0"/>
                </a:rPr>
                <a:t>Financial Pr.</a:t>
              </a:r>
              <a:endParaRPr kumimoji="0" lang="de-DE" sz="2000" i="0" u="none" strike="noStrike" cap="none" normalizeH="0" baseline="0" dirty="0" smtClean="0">
                <a:ln>
                  <a:noFill/>
                </a:ln>
                <a:solidFill>
                  <a:schemeClr val="tx1"/>
                </a:solidFill>
                <a:effectLst/>
                <a:latin typeface="Tw Cen MT" pitchFamily="34" charset="0"/>
                <a:cs typeface="Arial" pitchFamily="34" charset="0"/>
              </a:endParaRPr>
            </a:p>
          </p:txBody>
        </p:sp>
      </p:grpSp>
      <p:sp>
        <p:nvSpPr>
          <p:cNvPr id="89137" name="Rectangle 49"/>
          <p:cNvSpPr>
            <a:spLocks noChangeArrowheads="1"/>
          </p:cNvSpPr>
          <p:nvPr/>
        </p:nvSpPr>
        <p:spPr bwMode="auto">
          <a:xfrm>
            <a:off x="0" y="6181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 name="Rectangle 39"/>
          <p:cNvSpPr/>
          <p:nvPr/>
        </p:nvSpPr>
        <p:spPr>
          <a:xfrm>
            <a:off x="6553200" y="2286000"/>
            <a:ext cx="1980735" cy="400110"/>
          </a:xfrm>
          <a:prstGeom prst="rect">
            <a:avLst/>
          </a:prstGeom>
        </p:spPr>
        <p:txBody>
          <a:bodyPr wrap="none">
            <a:spAutoFit/>
          </a:bodyPr>
          <a:lstStyle/>
          <a:p>
            <a:r>
              <a:rPr lang="de-DE" sz="2000" i="1" dirty="0" smtClean="0">
                <a:latin typeface="Tw Cen MT" pitchFamily="34" charset="0"/>
                <a:ea typeface="Times New Roman" pitchFamily="18" charset="0"/>
                <a:cs typeface="Arial" pitchFamily="34" charset="0"/>
              </a:rPr>
              <a:t>Financial Proposal</a:t>
            </a:r>
            <a:endParaRPr lang="en-US" sz="2000" dirty="0">
              <a:latin typeface="Tw Cen MT"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990600"/>
          </a:xfrm>
        </p:spPr>
        <p:txBody>
          <a:bodyPr>
            <a:normAutofit/>
          </a:bodyPr>
          <a:lstStyle/>
          <a:p>
            <a:r>
              <a:rPr lang="en-US" dirty="0" smtClean="0"/>
              <a:t>Types of Tender</a:t>
            </a:r>
            <a:endParaRPr lang="en-US" dirty="0"/>
          </a:p>
        </p:txBody>
      </p:sp>
      <p:sp>
        <p:nvSpPr>
          <p:cNvPr id="3" name="Content Placeholder 2"/>
          <p:cNvSpPr>
            <a:spLocks noGrp="1"/>
          </p:cNvSpPr>
          <p:nvPr>
            <p:ph idx="1"/>
          </p:nvPr>
        </p:nvSpPr>
        <p:spPr>
          <a:xfrm>
            <a:off x="0" y="1447800"/>
            <a:ext cx="9144000" cy="5410200"/>
          </a:xfrm>
        </p:spPr>
        <p:txBody>
          <a:bodyPr>
            <a:normAutofit/>
          </a:bodyPr>
          <a:lstStyle/>
          <a:p>
            <a:pPr>
              <a:buFont typeface="Wingdings" pitchFamily="2" charset="2"/>
              <a:buChar char="q"/>
            </a:pPr>
            <a:r>
              <a:rPr lang="en-US" dirty="0" smtClean="0"/>
              <a:t>Based of things to be procured tenders can be classified as:</a:t>
            </a:r>
          </a:p>
          <a:p>
            <a:pPr lvl="1">
              <a:buFont typeface="Wingdings" pitchFamily="2" charset="2"/>
              <a:buChar char="ü"/>
            </a:pPr>
            <a:r>
              <a:rPr lang="en-US" dirty="0" smtClean="0"/>
              <a:t>Consultancy/ Service</a:t>
            </a:r>
          </a:p>
          <a:p>
            <a:pPr lvl="2">
              <a:buFont typeface="Courier New" pitchFamily="49" charset="0"/>
              <a:buChar char="o"/>
            </a:pPr>
            <a:r>
              <a:rPr lang="en-GB" dirty="0" smtClean="0"/>
              <a:t>“</a:t>
            </a:r>
            <a:r>
              <a:rPr lang="en-US" dirty="0" smtClean="0"/>
              <a:t>Services</a:t>
            </a:r>
            <a:r>
              <a:rPr lang="en-GB" dirty="0" smtClean="0"/>
              <a:t>” means the consultancy services to be performed by the Supplier as described in the contract. E.g.  Design, Supervision, Contract administration</a:t>
            </a:r>
            <a:endParaRPr lang="en-US" dirty="0" smtClean="0"/>
          </a:p>
          <a:p>
            <a:pPr lvl="1">
              <a:buFont typeface="Wingdings" pitchFamily="2" charset="2"/>
              <a:buChar char="ü"/>
            </a:pPr>
            <a:r>
              <a:rPr lang="en-US" dirty="0" smtClean="0"/>
              <a:t>Works</a:t>
            </a:r>
          </a:p>
          <a:p>
            <a:pPr lvl="2">
              <a:buFont typeface="Courier New" pitchFamily="49" charset="0"/>
              <a:buChar char="o"/>
            </a:pPr>
            <a:r>
              <a:rPr lang="en-US" dirty="0" smtClean="0"/>
              <a:t>The “Works” are what the Contract requires the Contractor to construct, install, and turn over to the Employer, as defined in the Special Conditions of Contract.</a:t>
            </a:r>
          </a:p>
          <a:p>
            <a:pPr lvl="1">
              <a:buFont typeface="Wingdings" pitchFamily="2" charset="2"/>
              <a:buChar char="ü"/>
            </a:pPr>
            <a:r>
              <a:rPr lang="en-US" dirty="0" smtClean="0"/>
              <a:t>Goods</a:t>
            </a:r>
          </a:p>
          <a:p>
            <a:pPr lvl="2">
              <a:buFont typeface="Courier New" pitchFamily="49" charset="0"/>
              <a:buChar char="o"/>
            </a:pPr>
            <a:r>
              <a:rPr lang="en-GB" dirty="0" smtClean="0"/>
              <a:t>“Goods” means all of the commodities, raw materials, machinery and equipment, and/or other materials that the Supplier is required to supply to the Procuring Entity under the Contract.</a:t>
            </a:r>
            <a:endParaRPr lang="en-US" dirty="0" smtClean="0"/>
          </a:p>
        </p:txBody>
      </p:sp>
      <p:sp>
        <p:nvSpPr>
          <p:cNvPr id="4" name="Slide Number Placeholder 3"/>
          <p:cNvSpPr>
            <a:spLocks noGrp="1"/>
          </p:cNvSpPr>
          <p:nvPr>
            <p:ph type="sldNum" sz="quarter" idx="12"/>
          </p:nvPr>
        </p:nvSpPr>
        <p:spPr/>
        <p:txBody>
          <a:bodyPr/>
          <a:lstStyle/>
          <a:p>
            <a:fld id="{6C254859-A5BC-483F-B1E5-F8AC4B58FE1F}" type="slidenum">
              <a:rPr lang="en-US" smtClean="0"/>
              <a:pPr/>
              <a:t>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linds(horizontal)">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066800"/>
          </a:xfrm>
        </p:spPr>
        <p:txBody>
          <a:bodyPr>
            <a:normAutofit fontScale="90000"/>
          </a:bodyPr>
          <a:lstStyle/>
          <a:p>
            <a:r>
              <a:rPr lang="en-US" dirty="0" smtClean="0"/>
              <a:t>Bidding procedure for Service Contract</a:t>
            </a:r>
            <a:endParaRPr lang="en-US" dirty="0"/>
          </a:p>
        </p:txBody>
      </p:sp>
      <p:sp>
        <p:nvSpPr>
          <p:cNvPr id="3" name="Content Placeholder 2"/>
          <p:cNvSpPr>
            <a:spLocks noGrp="1"/>
          </p:cNvSpPr>
          <p:nvPr>
            <p:ph idx="1"/>
          </p:nvPr>
        </p:nvSpPr>
        <p:spPr>
          <a:xfrm>
            <a:off x="0" y="2249424"/>
            <a:ext cx="9144000" cy="4325112"/>
          </a:xfrm>
        </p:spPr>
        <p:txBody>
          <a:bodyPr>
            <a:normAutofit/>
          </a:bodyPr>
          <a:lstStyle/>
          <a:p>
            <a:pPr>
              <a:buFont typeface="Wingdings" pitchFamily="2" charset="2"/>
              <a:buChar char="q"/>
            </a:pPr>
            <a:r>
              <a:rPr lang="en-GB" sz="3200" dirty="0" smtClean="0"/>
              <a:t>Selection of Bidders;</a:t>
            </a:r>
            <a:endParaRPr lang="en-US" sz="3200" dirty="0" smtClean="0"/>
          </a:p>
          <a:p>
            <a:pPr>
              <a:buFont typeface="Wingdings" pitchFamily="2" charset="2"/>
              <a:buChar char="q"/>
            </a:pPr>
            <a:r>
              <a:rPr lang="en-GB" sz="3200" dirty="0" smtClean="0"/>
              <a:t>Preparation and </a:t>
            </a:r>
            <a:r>
              <a:rPr lang="en-GB" sz="3200" smtClean="0"/>
              <a:t>Issue </a:t>
            </a:r>
            <a:r>
              <a:rPr lang="en-GB" sz="3200" smtClean="0"/>
              <a:t>of </a:t>
            </a:r>
            <a:r>
              <a:rPr lang="en-GB" sz="3200" dirty="0" smtClean="0"/>
              <a:t>Documents; </a:t>
            </a:r>
            <a:endParaRPr lang="en-US" sz="3200" dirty="0" smtClean="0"/>
          </a:p>
          <a:p>
            <a:pPr>
              <a:buFont typeface="Wingdings" pitchFamily="2" charset="2"/>
              <a:buChar char="q"/>
            </a:pPr>
            <a:r>
              <a:rPr lang="en-GB" sz="3200" dirty="0" smtClean="0"/>
              <a:t>Bidding Period and Receipt of proposal; </a:t>
            </a:r>
            <a:endParaRPr lang="en-US" sz="3200" dirty="0" smtClean="0"/>
          </a:p>
          <a:p>
            <a:pPr>
              <a:buFont typeface="Wingdings" pitchFamily="2" charset="2"/>
              <a:buChar char="q"/>
            </a:pPr>
            <a:r>
              <a:rPr lang="en-GB" sz="3200" dirty="0" smtClean="0"/>
              <a:t>Proposal Opening;</a:t>
            </a:r>
            <a:endParaRPr lang="en-US" sz="3200" dirty="0" smtClean="0"/>
          </a:p>
          <a:p>
            <a:pPr>
              <a:buFont typeface="Wingdings" pitchFamily="2" charset="2"/>
              <a:buChar char="q"/>
            </a:pPr>
            <a:r>
              <a:rPr lang="en-GB" sz="3200" dirty="0" smtClean="0"/>
              <a:t>Proposal Evaluation; and </a:t>
            </a:r>
            <a:endParaRPr lang="en-US" sz="3200" dirty="0" smtClean="0"/>
          </a:p>
          <a:p>
            <a:pPr>
              <a:buFont typeface="Wingdings" pitchFamily="2" charset="2"/>
              <a:buChar char="q"/>
            </a:pPr>
            <a:r>
              <a:rPr lang="en-GB" sz="3200" dirty="0" smtClean="0"/>
              <a:t>Bid Acceptance, Contract Award and Signing.</a:t>
            </a:r>
            <a:endParaRPr lang="en-US" sz="3200" dirty="0" smtClean="0"/>
          </a:p>
        </p:txBody>
      </p:sp>
      <p:sp>
        <p:nvSpPr>
          <p:cNvPr id="4" name="Slide Number Placeholder 3"/>
          <p:cNvSpPr>
            <a:spLocks noGrp="1"/>
          </p:cNvSpPr>
          <p:nvPr>
            <p:ph type="sldNum" sz="quarter" idx="12"/>
          </p:nvPr>
        </p:nvSpPr>
        <p:spPr/>
        <p:txBody>
          <a:bodyPr/>
          <a:lstStyle/>
          <a:p>
            <a:fld id="{6C254859-A5BC-483F-B1E5-F8AC4B58FE1F}" type="slidenum">
              <a:rPr lang="en-US" smtClean="0"/>
              <a:pPr/>
              <a:t>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989</TotalTime>
  <Words>2333</Words>
  <Application>Microsoft Office PowerPoint</Application>
  <PresentationFormat>On-screen Show (4:3)</PresentationFormat>
  <Paragraphs>341</Paragraphs>
  <Slides>31</Slides>
  <Notes>9</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vt:lpstr>
      <vt:lpstr>Slide 1</vt:lpstr>
      <vt:lpstr>Procurement and contract mgt</vt:lpstr>
      <vt:lpstr>Standard Bidding Document</vt:lpstr>
      <vt:lpstr>Scope and Value of Contract</vt:lpstr>
      <vt:lpstr>Bidding document </vt:lpstr>
      <vt:lpstr>Types of tender</vt:lpstr>
      <vt:lpstr>Slide 7</vt:lpstr>
      <vt:lpstr>Types of Tender</vt:lpstr>
      <vt:lpstr>Bidding procedure for Service Contract</vt:lpstr>
      <vt:lpstr>   Types of  Service Contracts based on method of evaluation of proposal </vt:lpstr>
      <vt:lpstr>Types of  Service Contracts based on mode of payment</vt:lpstr>
      <vt:lpstr>Bidding procedure for works</vt:lpstr>
      <vt:lpstr>Contract</vt:lpstr>
      <vt:lpstr>Cont’d…..</vt:lpstr>
      <vt:lpstr>cont’d….</vt:lpstr>
      <vt:lpstr>Cont’d…..</vt:lpstr>
      <vt:lpstr>Cont’d…….</vt:lpstr>
      <vt:lpstr>INVALIDATION OF CONTRACT</vt:lpstr>
      <vt:lpstr>Types of Works Contract by modes of payment</vt:lpstr>
      <vt:lpstr>Types of Works Contract </vt:lpstr>
      <vt:lpstr>Types of Works Contract </vt:lpstr>
      <vt:lpstr>Provisions of Contract/Contract  Document</vt:lpstr>
      <vt:lpstr>Slide 23</vt:lpstr>
      <vt:lpstr>Slide 24</vt:lpstr>
      <vt:lpstr>Slide 25</vt:lpstr>
      <vt:lpstr>Slide 26</vt:lpstr>
      <vt:lpstr>Slide 27</vt:lpstr>
      <vt:lpstr>Slide 28</vt:lpstr>
      <vt:lpstr>Slide 29</vt:lpstr>
      <vt:lpstr>Slide 30</vt:lpstr>
      <vt:lpstr>THANK YOU FOR YOUR ATTENTION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Two Bidding Procedures and Contract Types</dc:title>
  <dc:creator>toshiba</dc:creator>
  <cp:lastModifiedBy>user</cp:lastModifiedBy>
  <cp:revision>46</cp:revision>
  <dcterms:created xsi:type="dcterms:W3CDTF">2012-03-25T18:12:29Z</dcterms:created>
  <dcterms:modified xsi:type="dcterms:W3CDTF">2020-03-03T10:10:26Z</dcterms:modified>
</cp:coreProperties>
</file>