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34" r:id="rId3"/>
    <p:sldId id="278" r:id="rId4"/>
    <p:sldId id="330" r:id="rId5"/>
    <p:sldId id="331" r:id="rId6"/>
    <p:sldId id="332" r:id="rId7"/>
    <p:sldId id="333" r:id="rId8"/>
    <p:sldId id="311" r:id="rId9"/>
    <p:sldId id="339" r:id="rId10"/>
    <p:sldId id="329" r:id="rId11"/>
    <p:sldId id="340" r:id="rId12"/>
    <p:sldId id="341" r:id="rId13"/>
    <p:sldId id="343" r:id="rId14"/>
    <p:sldId id="338" r:id="rId15"/>
    <p:sldId id="313" r:id="rId16"/>
    <p:sldId id="314" r:id="rId17"/>
    <p:sldId id="315" r:id="rId18"/>
    <p:sldId id="335" r:id="rId19"/>
    <p:sldId id="295" r:id="rId20"/>
    <p:sldId id="320" r:id="rId21"/>
    <p:sldId id="336" r:id="rId22"/>
    <p:sldId id="296" r:id="rId23"/>
    <p:sldId id="297" r:id="rId24"/>
    <p:sldId id="298" r:id="rId25"/>
    <p:sldId id="299" r:id="rId26"/>
    <p:sldId id="300" r:id="rId27"/>
    <p:sldId id="301" r:id="rId28"/>
    <p:sldId id="325" r:id="rId29"/>
    <p:sldId id="303" r:id="rId30"/>
    <p:sldId id="270" r:id="rId31"/>
    <p:sldId id="279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7DB36-A771-48E1-AC6E-A0A9AD211F55}" type="doc">
      <dgm:prSet loTypeId="urn:microsoft.com/office/officeart/2005/8/layout/hProcess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8EBC8D0-7EF8-4A74-AC4A-366987C8B2EC}">
      <dgm:prSet phldrT="[Text]"/>
      <dgm:spPr/>
      <dgm:t>
        <a:bodyPr/>
        <a:lstStyle/>
        <a:p>
          <a:r>
            <a:rPr lang="en-US" dirty="0" smtClean="0"/>
            <a:t>1995</a:t>
          </a:r>
          <a:endParaRPr lang="en-US" dirty="0"/>
        </a:p>
      </dgm:t>
    </dgm:pt>
    <dgm:pt modelId="{73826241-3C05-4D74-A953-93FE9B75C8BA}" type="parTrans" cxnId="{60DD4A0C-6D7E-4A71-925B-24C61A0FEB67}">
      <dgm:prSet/>
      <dgm:spPr/>
      <dgm:t>
        <a:bodyPr/>
        <a:lstStyle/>
        <a:p>
          <a:endParaRPr lang="en-US"/>
        </a:p>
      </dgm:t>
    </dgm:pt>
    <dgm:pt modelId="{0FC99398-017B-4447-BA0D-1D261F8C0FFB}" type="sibTrans" cxnId="{60DD4A0C-6D7E-4A71-925B-24C61A0FEB67}">
      <dgm:prSet/>
      <dgm:spPr/>
      <dgm:t>
        <a:bodyPr/>
        <a:lstStyle/>
        <a:p>
          <a:endParaRPr lang="en-US"/>
        </a:p>
      </dgm:t>
    </dgm:pt>
    <dgm:pt modelId="{9BE88D4B-8C87-4DA3-AC0D-24E9F6DEB5DF}">
      <dgm:prSet phldrT="[Text]"/>
      <dgm:spPr/>
      <dgm:t>
        <a:bodyPr/>
        <a:lstStyle/>
        <a:p>
          <a:pPr algn="l"/>
          <a:r>
            <a:rPr lang="en-US" b="1" dirty="0" smtClean="0"/>
            <a:t>Internet</a:t>
          </a:r>
        </a:p>
        <a:p>
          <a:pPr algn="l"/>
          <a:r>
            <a:rPr lang="en-US" b="1" dirty="0" smtClean="0"/>
            <a:t>Connecting PCs </a:t>
          </a:r>
          <a:endParaRPr lang="en-US" b="1" dirty="0"/>
        </a:p>
      </dgm:t>
    </dgm:pt>
    <dgm:pt modelId="{E838A5ED-AFAF-4970-A3B7-DB30657C32CE}" type="parTrans" cxnId="{03F5D3CB-804A-45F7-A43E-0753ADE7A76A}">
      <dgm:prSet/>
      <dgm:spPr/>
      <dgm:t>
        <a:bodyPr/>
        <a:lstStyle/>
        <a:p>
          <a:endParaRPr lang="en-US"/>
        </a:p>
      </dgm:t>
    </dgm:pt>
    <dgm:pt modelId="{5F22E4FD-1DCE-4411-BCA0-0AD54ACDA6F0}" type="sibTrans" cxnId="{03F5D3CB-804A-45F7-A43E-0753ADE7A76A}">
      <dgm:prSet/>
      <dgm:spPr/>
      <dgm:t>
        <a:bodyPr/>
        <a:lstStyle/>
        <a:p>
          <a:endParaRPr lang="en-US"/>
        </a:p>
      </dgm:t>
    </dgm:pt>
    <dgm:pt modelId="{10144468-0644-4027-87A1-AD89B0A0FD1B}">
      <dgm:prSet phldrT="[Text]"/>
      <dgm:spPr/>
      <dgm:t>
        <a:bodyPr/>
        <a:lstStyle/>
        <a:p>
          <a:r>
            <a:rPr lang="en-US" dirty="0" smtClean="0"/>
            <a:t>2005</a:t>
          </a:r>
          <a:endParaRPr lang="en-US" dirty="0"/>
        </a:p>
      </dgm:t>
    </dgm:pt>
    <dgm:pt modelId="{E73E4978-53BB-430D-937F-E8A040562C77}" type="parTrans" cxnId="{7C47D533-383F-4D2B-B5F2-04B254408DE7}">
      <dgm:prSet/>
      <dgm:spPr/>
      <dgm:t>
        <a:bodyPr/>
        <a:lstStyle/>
        <a:p>
          <a:endParaRPr lang="en-US"/>
        </a:p>
      </dgm:t>
    </dgm:pt>
    <dgm:pt modelId="{9DE06440-21C2-4735-BA3F-1A66B7BF4CD4}" type="sibTrans" cxnId="{7C47D533-383F-4D2B-B5F2-04B254408DE7}">
      <dgm:prSet/>
      <dgm:spPr/>
      <dgm:t>
        <a:bodyPr/>
        <a:lstStyle/>
        <a:p>
          <a:endParaRPr lang="en-US"/>
        </a:p>
      </dgm:t>
    </dgm:pt>
    <dgm:pt modelId="{64D593FF-038C-475D-A23B-2981686A2E28}">
      <dgm:prSet phldrT="[Text]"/>
      <dgm:spPr/>
      <dgm:t>
        <a:bodyPr/>
        <a:lstStyle/>
        <a:p>
          <a:r>
            <a:rPr lang="en-US" b="1" dirty="0" smtClean="0"/>
            <a:t>Mobile Internet </a:t>
          </a:r>
          <a:endParaRPr lang="en-US" b="1" dirty="0"/>
        </a:p>
      </dgm:t>
    </dgm:pt>
    <dgm:pt modelId="{B2A1CF9D-DE91-42B9-BE9E-C02B1F8B73AB}" type="parTrans" cxnId="{9EE5D568-D7F9-43E6-94DD-0433ADCB593C}">
      <dgm:prSet/>
      <dgm:spPr/>
      <dgm:t>
        <a:bodyPr/>
        <a:lstStyle/>
        <a:p>
          <a:endParaRPr lang="en-US"/>
        </a:p>
      </dgm:t>
    </dgm:pt>
    <dgm:pt modelId="{B09DCB49-712C-4082-A48F-5E6389EB40C7}" type="sibTrans" cxnId="{9EE5D568-D7F9-43E6-94DD-0433ADCB593C}">
      <dgm:prSet/>
      <dgm:spPr/>
      <dgm:t>
        <a:bodyPr/>
        <a:lstStyle/>
        <a:p>
          <a:endParaRPr lang="en-US"/>
        </a:p>
      </dgm:t>
    </dgm:pt>
    <dgm:pt modelId="{DB50399E-4647-4E77-A07B-E733091381A1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CD6BDCCC-FE77-4780-AC64-6207B6440923}" type="parTrans" cxnId="{9E2AB7AA-2082-4F38-9D87-091936B6BDC5}">
      <dgm:prSet/>
      <dgm:spPr/>
      <dgm:t>
        <a:bodyPr/>
        <a:lstStyle/>
        <a:p>
          <a:endParaRPr lang="en-US"/>
        </a:p>
      </dgm:t>
    </dgm:pt>
    <dgm:pt modelId="{13230DFB-724B-4F83-B6C0-AEFB940A1BC7}" type="sibTrans" cxnId="{9E2AB7AA-2082-4F38-9D87-091936B6BDC5}">
      <dgm:prSet/>
      <dgm:spPr/>
      <dgm:t>
        <a:bodyPr/>
        <a:lstStyle/>
        <a:p>
          <a:endParaRPr lang="en-US"/>
        </a:p>
      </dgm:t>
    </dgm:pt>
    <dgm:pt modelId="{9A924D82-ED48-4DF3-B9AB-8A1A5EDC68F9}">
      <dgm:prSet phldrT="[Text]"/>
      <dgm:spPr/>
      <dgm:t>
        <a:bodyPr/>
        <a:lstStyle/>
        <a:p>
          <a:r>
            <a:rPr lang="en-US" dirty="0" smtClean="0"/>
            <a:t>Internet  of Things</a:t>
          </a:r>
          <a:endParaRPr lang="en-US" dirty="0"/>
        </a:p>
      </dgm:t>
    </dgm:pt>
    <dgm:pt modelId="{803C5B71-1D6A-44E4-BF25-7B1D33E4C3B8}" type="parTrans" cxnId="{B461CBAF-9678-41D5-B383-B8FCEFC8C881}">
      <dgm:prSet/>
      <dgm:spPr/>
      <dgm:t>
        <a:bodyPr/>
        <a:lstStyle/>
        <a:p>
          <a:endParaRPr lang="en-US"/>
        </a:p>
      </dgm:t>
    </dgm:pt>
    <dgm:pt modelId="{354376CA-66FA-4323-8F6B-6C6615F287C1}" type="sibTrans" cxnId="{B461CBAF-9678-41D5-B383-B8FCEFC8C881}">
      <dgm:prSet/>
      <dgm:spPr/>
      <dgm:t>
        <a:bodyPr/>
        <a:lstStyle/>
        <a:p>
          <a:endParaRPr lang="en-US"/>
        </a:p>
      </dgm:t>
    </dgm:pt>
    <dgm:pt modelId="{82735EEA-48A9-4292-98D4-94734B42B792}" type="pres">
      <dgm:prSet presAssocID="{1BC7DB36-A771-48E1-AC6E-A0A9AD211F5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B3F1E0-EA3B-42EC-AF9B-94942D566BA1}" type="pres">
      <dgm:prSet presAssocID="{38EBC8D0-7EF8-4A74-AC4A-366987C8B2EC}" presName="compNode" presStyleCnt="0"/>
      <dgm:spPr/>
    </dgm:pt>
    <dgm:pt modelId="{E1CA3FB8-DA14-445C-8CF6-C35FD8A083D3}" type="pres">
      <dgm:prSet presAssocID="{38EBC8D0-7EF8-4A74-AC4A-366987C8B2EC}" presName="noGeometry" presStyleCnt="0"/>
      <dgm:spPr/>
    </dgm:pt>
    <dgm:pt modelId="{0F1FD4CD-028F-4216-A3F9-36C037CB2CAC}" type="pres">
      <dgm:prSet presAssocID="{38EBC8D0-7EF8-4A74-AC4A-366987C8B2EC}" presName="childTextVisible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91816-A20C-408F-9B9A-5D3DFF243276}" type="pres">
      <dgm:prSet presAssocID="{38EBC8D0-7EF8-4A74-AC4A-366987C8B2EC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87FAFF25-1B61-4CC3-93F9-A7B033A2A009}" type="pres">
      <dgm:prSet presAssocID="{38EBC8D0-7EF8-4A74-AC4A-366987C8B2E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67A299-244A-4442-9BBA-2EBDB0720A55}" type="pres">
      <dgm:prSet presAssocID="{38EBC8D0-7EF8-4A74-AC4A-366987C8B2EC}" presName="aSpace" presStyleCnt="0"/>
      <dgm:spPr/>
    </dgm:pt>
    <dgm:pt modelId="{34EFB72B-5E1C-4BB2-BF03-670CF1DB6DB7}" type="pres">
      <dgm:prSet presAssocID="{10144468-0644-4027-87A1-AD89B0A0FD1B}" presName="compNode" presStyleCnt="0"/>
      <dgm:spPr/>
    </dgm:pt>
    <dgm:pt modelId="{D2F44013-DC65-4CEF-8193-F90AB4407D11}" type="pres">
      <dgm:prSet presAssocID="{10144468-0644-4027-87A1-AD89B0A0FD1B}" presName="noGeometry" presStyleCnt="0"/>
      <dgm:spPr/>
    </dgm:pt>
    <dgm:pt modelId="{D043D21B-444A-4D60-A043-56B66B0AAAC8}" type="pres">
      <dgm:prSet presAssocID="{10144468-0644-4027-87A1-AD89B0A0FD1B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BB8197-64EE-4624-B009-099441C1B288}" type="pres">
      <dgm:prSet presAssocID="{10144468-0644-4027-87A1-AD89B0A0FD1B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91976264-55CD-4FB1-BB00-F8FEAA28F118}" type="pres">
      <dgm:prSet presAssocID="{10144468-0644-4027-87A1-AD89B0A0FD1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2528B-DFF0-4BB2-A573-ABD72C93C53B}" type="pres">
      <dgm:prSet presAssocID="{10144468-0644-4027-87A1-AD89B0A0FD1B}" presName="aSpace" presStyleCnt="0"/>
      <dgm:spPr/>
    </dgm:pt>
    <dgm:pt modelId="{20F15AB1-62FA-4856-A6D1-79851D924E4F}" type="pres">
      <dgm:prSet presAssocID="{DB50399E-4647-4E77-A07B-E733091381A1}" presName="compNode" presStyleCnt="0"/>
      <dgm:spPr/>
    </dgm:pt>
    <dgm:pt modelId="{1CA294EA-B47D-47A1-897D-B44BBED026FA}" type="pres">
      <dgm:prSet presAssocID="{DB50399E-4647-4E77-A07B-E733091381A1}" presName="noGeometry" presStyleCnt="0"/>
      <dgm:spPr/>
    </dgm:pt>
    <dgm:pt modelId="{81DB7B0B-AABD-43BE-9C02-DA33F168E3E0}" type="pres">
      <dgm:prSet presAssocID="{DB50399E-4647-4E77-A07B-E733091381A1}" presName="childTextVisible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5C7FA1-4CFC-4A65-BF2B-14D613FE32FF}" type="pres">
      <dgm:prSet presAssocID="{DB50399E-4647-4E77-A07B-E733091381A1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EEFF3CAF-D45E-47C5-94A6-9876ABAF551C}" type="pres">
      <dgm:prSet presAssocID="{DB50399E-4647-4E77-A07B-E733091381A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D09D02-7FDB-4C30-A846-FEAA4A5352F3}" type="presOf" srcId="{10144468-0644-4027-87A1-AD89B0A0FD1B}" destId="{91976264-55CD-4FB1-BB00-F8FEAA28F118}" srcOrd="0" destOrd="0" presId="urn:microsoft.com/office/officeart/2005/8/layout/hProcess6"/>
    <dgm:cxn modelId="{00A182DB-7731-477A-8BB6-EF610FE1C1EF}" type="presOf" srcId="{64D593FF-038C-475D-A23B-2981686A2E28}" destId="{4FBB8197-64EE-4624-B009-099441C1B288}" srcOrd="1" destOrd="0" presId="urn:microsoft.com/office/officeart/2005/8/layout/hProcess6"/>
    <dgm:cxn modelId="{03F5D3CB-804A-45F7-A43E-0753ADE7A76A}" srcId="{38EBC8D0-7EF8-4A74-AC4A-366987C8B2EC}" destId="{9BE88D4B-8C87-4DA3-AC0D-24E9F6DEB5DF}" srcOrd="0" destOrd="0" parTransId="{E838A5ED-AFAF-4970-A3B7-DB30657C32CE}" sibTransId="{5F22E4FD-1DCE-4411-BCA0-0AD54ACDA6F0}"/>
    <dgm:cxn modelId="{B461CBAF-9678-41D5-B383-B8FCEFC8C881}" srcId="{DB50399E-4647-4E77-A07B-E733091381A1}" destId="{9A924D82-ED48-4DF3-B9AB-8A1A5EDC68F9}" srcOrd="0" destOrd="0" parTransId="{803C5B71-1D6A-44E4-BF25-7B1D33E4C3B8}" sibTransId="{354376CA-66FA-4323-8F6B-6C6615F287C1}"/>
    <dgm:cxn modelId="{0101CC4B-C11C-4979-8FF9-A2058EF03B46}" type="presOf" srcId="{38EBC8D0-7EF8-4A74-AC4A-366987C8B2EC}" destId="{87FAFF25-1B61-4CC3-93F9-A7B033A2A009}" srcOrd="0" destOrd="0" presId="urn:microsoft.com/office/officeart/2005/8/layout/hProcess6"/>
    <dgm:cxn modelId="{1440A4CC-2B40-4169-98EC-B84E82DD194B}" type="presOf" srcId="{9BE88D4B-8C87-4DA3-AC0D-24E9F6DEB5DF}" destId="{0F1FD4CD-028F-4216-A3F9-36C037CB2CAC}" srcOrd="0" destOrd="0" presId="urn:microsoft.com/office/officeart/2005/8/layout/hProcess6"/>
    <dgm:cxn modelId="{9EE5D568-D7F9-43E6-94DD-0433ADCB593C}" srcId="{10144468-0644-4027-87A1-AD89B0A0FD1B}" destId="{64D593FF-038C-475D-A23B-2981686A2E28}" srcOrd="0" destOrd="0" parTransId="{B2A1CF9D-DE91-42B9-BE9E-C02B1F8B73AB}" sibTransId="{B09DCB49-712C-4082-A48F-5E6389EB40C7}"/>
    <dgm:cxn modelId="{86088751-88ED-4C13-A230-53FF714C6910}" type="presOf" srcId="{9A924D82-ED48-4DF3-B9AB-8A1A5EDC68F9}" destId="{81DB7B0B-AABD-43BE-9C02-DA33F168E3E0}" srcOrd="0" destOrd="0" presId="urn:microsoft.com/office/officeart/2005/8/layout/hProcess6"/>
    <dgm:cxn modelId="{05840538-3A80-4193-9529-B48C064FC343}" type="presOf" srcId="{DB50399E-4647-4E77-A07B-E733091381A1}" destId="{EEFF3CAF-D45E-47C5-94A6-9876ABAF551C}" srcOrd="0" destOrd="0" presId="urn:microsoft.com/office/officeart/2005/8/layout/hProcess6"/>
    <dgm:cxn modelId="{D463A18B-5350-4A6B-9DFA-B7A2F5DCA88E}" type="presOf" srcId="{64D593FF-038C-475D-A23B-2981686A2E28}" destId="{D043D21B-444A-4D60-A043-56B66B0AAAC8}" srcOrd="0" destOrd="0" presId="urn:microsoft.com/office/officeart/2005/8/layout/hProcess6"/>
    <dgm:cxn modelId="{60DD4A0C-6D7E-4A71-925B-24C61A0FEB67}" srcId="{1BC7DB36-A771-48E1-AC6E-A0A9AD211F55}" destId="{38EBC8D0-7EF8-4A74-AC4A-366987C8B2EC}" srcOrd="0" destOrd="0" parTransId="{73826241-3C05-4D74-A953-93FE9B75C8BA}" sibTransId="{0FC99398-017B-4447-BA0D-1D261F8C0FFB}"/>
    <dgm:cxn modelId="{7C47D533-383F-4D2B-B5F2-04B254408DE7}" srcId="{1BC7DB36-A771-48E1-AC6E-A0A9AD211F55}" destId="{10144468-0644-4027-87A1-AD89B0A0FD1B}" srcOrd="1" destOrd="0" parTransId="{E73E4978-53BB-430D-937F-E8A040562C77}" sibTransId="{9DE06440-21C2-4735-BA3F-1A66B7BF4CD4}"/>
    <dgm:cxn modelId="{04C68614-0A9B-4B9C-BBB4-88608EC882F9}" type="presOf" srcId="{9BE88D4B-8C87-4DA3-AC0D-24E9F6DEB5DF}" destId="{AF891816-A20C-408F-9B9A-5D3DFF243276}" srcOrd="1" destOrd="0" presId="urn:microsoft.com/office/officeart/2005/8/layout/hProcess6"/>
    <dgm:cxn modelId="{028AF526-FB7E-4C80-9189-034A4256FEBD}" type="presOf" srcId="{1BC7DB36-A771-48E1-AC6E-A0A9AD211F55}" destId="{82735EEA-48A9-4292-98D4-94734B42B792}" srcOrd="0" destOrd="0" presId="urn:microsoft.com/office/officeart/2005/8/layout/hProcess6"/>
    <dgm:cxn modelId="{9E2AB7AA-2082-4F38-9D87-091936B6BDC5}" srcId="{1BC7DB36-A771-48E1-AC6E-A0A9AD211F55}" destId="{DB50399E-4647-4E77-A07B-E733091381A1}" srcOrd="2" destOrd="0" parTransId="{CD6BDCCC-FE77-4780-AC64-6207B6440923}" sibTransId="{13230DFB-724B-4F83-B6C0-AEFB940A1BC7}"/>
    <dgm:cxn modelId="{1EAD12E4-1137-4B8D-AB3C-93E976B7FAA5}" type="presOf" srcId="{9A924D82-ED48-4DF3-B9AB-8A1A5EDC68F9}" destId="{485C7FA1-4CFC-4A65-BF2B-14D613FE32FF}" srcOrd="1" destOrd="0" presId="urn:microsoft.com/office/officeart/2005/8/layout/hProcess6"/>
    <dgm:cxn modelId="{78D76637-E3B2-4127-8942-694E8F9E898F}" type="presParOf" srcId="{82735EEA-48A9-4292-98D4-94734B42B792}" destId="{87B3F1E0-EA3B-42EC-AF9B-94942D566BA1}" srcOrd="0" destOrd="0" presId="urn:microsoft.com/office/officeart/2005/8/layout/hProcess6"/>
    <dgm:cxn modelId="{7D0A9F88-DCD9-419E-AE1C-7F389D89D1C0}" type="presParOf" srcId="{87B3F1E0-EA3B-42EC-AF9B-94942D566BA1}" destId="{E1CA3FB8-DA14-445C-8CF6-C35FD8A083D3}" srcOrd="0" destOrd="0" presId="urn:microsoft.com/office/officeart/2005/8/layout/hProcess6"/>
    <dgm:cxn modelId="{8F406DD7-6F00-4B5F-AD25-EDCDD46B25E7}" type="presParOf" srcId="{87B3F1E0-EA3B-42EC-AF9B-94942D566BA1}" destId="{0F1FD4CD-028F-4216-A3F9-36C037CB2CAC}" srcOrd="1" destOrd="0" presId="urn:microsoft.com/office/officeart/2005/8/layout/hProcess6"/>
    <dgm:cxn modelId="{457ADCA0-3D66-461B-89E9-CBA03C992646}" type="presParOf" srcId="{87B3F1E0-EA3B-42EC-AF9B-94942D566BA1}" destId="{AF891816-A20C-408F-9B9A-5D3DFF243276}" srcOrd="2" destOrd="0" presId="urn:microsoft.com/office/officeart/2005/8/layout/hProcess6"/>
    <dgm:cxn modelId="{DEC4B47A-C45C-4CBE-8767-2BF890922862}" type="presParOf" srcId="{87B3F1E0-EA3B-42EC-AF9B-94942D566BA1}" destId="{87FAFF25-1B61-4CC3-93F9-A7B033A2A009}" srcOrd="3" destOrd="0" presId="urn:microsoft.com/office/officeart/2005/8/layout/hProcess6"/>
    <dgm:cxn modelId="{A61D9223-B210-43CB-B536-1A9CDF6400C0}" type="presParOf" srcId="{82735EEA-48A9-4292-98D4-94734B42B792}" destId="{0167A299-244A-4442-9BBA-2EBDB0720A55}" srcOrd="1" destOrd="0" presId="urn:microsoft.com/office/officeart/2005/8/layout/hProcess6"/>
    <dgm:cxn modelId="{075AB822-8A29-43A2-BF99-4714FD021F19}" type="presParOf" srcId="{82735EEA-48A9-4292-98D4-94734B42B792}" destId="{34EFB72B-5E1C-4BB2-BF03-670CF1DB6DB7}" srcOrd="2" destOrd="0" presId="urn:microsoft.com/office/officeart/2005/8/layout/hProcess6"/>
    <dgm:cxn modelId="{6802ACEB-612A-413A-881E-2076042686A7}" type="presParOf" srcId="{34EFB72B-5E1C-4BB2-BF03-670CF1DB6DB7}" destId="{D2F44013-DC65-4CEF-8193-F90AB4407D11}" srcOrd="0" destOrd="0" presId="urn:microsoft.com/office/officeart/2005/8/layout/hProcess6"/>
    <dgm:cxn modelId="{16F566FC-DD57-40AD-AC54-DE92AAABF024}" type="presParOf" srcId="{34EFB72B-5E1C-4BB2-BF03-670CF1DB6DB7}" destId="{D043D21B-444A-4D60-A043-56B66B0AAAC8}" srcOrd="1" destOrd="0" presId="urn:microsoft.com/office/officeart/2005/8/layout/hProcess6"/>
    <dgm:cxn modelId="{1C2B6A71-305A-4C41-A388-DBABC93683D2}" type="presParOf" srcId="{34EFB72B-5E1C-4BB2-BF03-670CF1DB6DB7}" destId="{4FBB8197-64EE-4624-B009-099441C1B288}" srcOrd="2" destOrd="0" presId="urn:microsoft.com/office/officeart/2005/8/layout/hProcess6"/>
    <dgm:cxn modelId="{7D0C2615-05C7-4C40-ACA5-86B3FD3CC70D}" type="presParOf" srcId="{34EFB72B-5E1C-4BB2-BF03-670CF1DB6DB7}" destId="{91976264-55CD-4FB1-BB00-F8FEAA28F118}" srcOrd="3" destOrd="0" presId="urn:microsoft.com/office/officeart/2005/8/layout/hProcess6"/>
    <dgm:cxn modelId="{E3E1E7D5-393C-4827-BA26-9D6F7A69501A}" type="presParOf" srcId="{82735EEA-48A9-4292-98D4-94734B42B792}" destId="{5432528B-DFF0-4BB2-A573-ABD72C93C53B}" srcOrd="3" destOrd="0" presId="urn:microsoft.com/office/officeart/2005/8/layout/hProcess6"/>
    <dgm:cxn modelId="{9035A8DC-8FFC-48FF-83A7-FAB93A48E330}" type="presParOf" srcId="{82735EEA-48A9-4292-98D4-94734B42B792}" destId="{20F15AB1-62FA-4856-A6D1-79851D924E4F}" srcOrd="4" destOrd="0" presId="urn:microsoft.com/office/officeart/2005/8/layout/hProcess6"/>
    <dgm:cxn modelId="{2CA78B6D-AA34-47F1-9CCB-8906B97CCCB4}" type="presParOf" srcId="{20F15AB1-62FA-4856-A6D1-79851D924E4F}" destId="{1CA294EA-B47D-47A1-897D-B44BBED026FA}" srcOrd="0" destOrd="0" presId="urn:microsoft.com/office/officeart/2005/8/layout/hProcess6"/>
    <dgm:cxn modelId="{81D64798-7D15-4D24-A7B3-BAFF07A2724F}" type="presParOf" srcId="{20F15AB1-62FA-4856-A6D1-79851D924E4F}" destId="{81DB7B0B-AABD-43BE-9C02-DA33F168E3E0}" srcOrd="1" destOrd="0" presId="urn:microsoft.com/office/officeart/2005/8/layout/hProcess6"/>
    <dgm:cxn modelId="{001F5065-3093-48F7-A09D-3DC39C6773B2}" type="presParOf" srcId="{20F15AB1-62FA-4856-A6D1-79851D924E4F}" destId="{485C7FA1-4CFC-4A65-BF2B-14D613FE32FF}" srcOrd="2" destOrd="0" presId="urn:microsoft.com/office/officeart/2005/8/layout/hProcess6"/>
    <dgm:cxn modelId="{5C1F8070-3894-4605-BB74-7C0A64762B16}" type="presParOf" srcId="{20F15AB1-62FA-4856-A6D1-79851D924E4F}" destId="{EEFF3CAF-D45E-47C5-94A6-9876ABAF551C}" srcOrd="3" destOrd="0" presId="urn:microsoft.com/office/officeart/2005/8/layout/hProcess6"/>
  </dgm:cxnLst>
  <dgm:bg/>
  <dgm:whole>
    <a:ln>
      <a:solidFill>
        <a:schemeClr val="accent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64BA29-0B95-4DB0-B2FA-7D5525A879C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3753098-3CF7-41BE-839C-9CAF0653696C}">
      <dgm:prSet phldrT="[Text]"/>
      <dgm:spPr/>
      <dgm:t>
        <a:bodyPr/>
        <a:lstStyle/>
        <a:p>
          <a:r>
            <a:rPr lang="en-US" b="1" dirty="0" smtClean="0"/>
            <a:t>Knowledge or (semantic-oriented</a:t>
          </a:r>
          <a:r>
            <a:rPr lang="en-US" dirty="0" smtClean="0"/>
            <a:t>)</a:t>
          </a:r>
          <a:endParaRPr lang="en-US" dirty="0"/>
        </a:p>
      </dgm:t>
    </dgm:pt>
    <dgm:pt modelId="{8B2EA058-842F-4256-A250-8FDE6D75958E}" type="parTrans" cxnId="{F050F09B-3341-409F-9F7E-8380FF8A1D38}">
      <dgm:prSet/>
      <dgm:spPr/>
      <dgm:t>
        <a:bodyPr/>
        <a:lstStyle/>
        <a:p>
          <a:endParaRPr lang="en-US"/>
        </a:p>
      </dgm:t>
    </dgm:pt>
    <dgm:pt modelId="{C487102A-746D-4CF4-92FC-4FD551B97ADA}" type="sibTrans" cxnId="{F050F09B-3341-409F-9F7E-8380FF8A1D38}">
      <dgm:prSet/>
      <dgm:spPr/>
      <dgm:t>
        <a:bodyPr/>
        <a:lstStyle/>
        <a:p>
          <a:endParaRPr lang="en-US"/>
        </a:p>
      </dgm:t>
    </dgm:pt>
    <dgm:pt modelId="{D2277247-AE2D-4A81-AA73-0733F7AA89B4}">
      <dgm:prSet phldrT="[Text]"/>
      <dgm:spPr/>
      <dgm:t>
        <a:bodyPr/>
        <a:lstStyle/>
        <a:p>
          <a:r>
            <a:rPr lang="en-US" b="1" dirty="0" smtClean="0"/>
            <a:t>Sensors           (Things-oriented)</a:t>
          </a:r>
          <a:endParaRPr lang="en-US" b="1" dirty="0"/>
        </a:p>
      </dgm:t>
    </dgm:pt>
    <dgm:pt modelId="{8FB4E5DD-FBA3-4C01-8C9D-E55BB2496F0E}" type="sibTrans" cxnId="{E20B2B36-6443-44A9-A38E-BC54593C8B4E}">
      <dgm:prSet/>
      <dgm:spPr/>
      <dgm:t>
        <a:bodyPr/>
        <a:lstStyle/>
        <a:p>
          <a:endParaRPr lang="en-US"/>
        </a:p>
      </dgm:t>
    </dgm:pt>
    <dgm:pt modelId="{5202D77E-8A41-4ED5-8670-0B34A6186F3D}" type="parTrans" cxnId="{E20B2B36-6443-44A9-A38E-BC54593C8B4E}">
      <dgm:prSet/>
      <dgm:spPr/>
      <dgm:t>
        <a:bodyPr/>
        <a:lstStyle/>
        <a:p>
          <a:endParaRPr lang="en-US"/>
        </a:p>
      </dgm:t>
    </dgm:pt>
    <dgm:pt modelId="{4FA54134-EA5F-42AE-9736-C88A6501B229}">
      <dgm:prSet phldrT="[Text]"/>
      <dgm:spPr/>
      <dgm:t>
        <a:bodyPr/>
        <a:lstStyle/>
        <a:p>
          <a:r>
            <a:rPr lang="en-US" b="1" dirty="0" smtClean="0"/>
            <a:t>Middleware</a:t>
          </a:r>
        </a:p>
        <a:p>
          <a:r>
            <a:rPr lang="en-US" b="1" dirty="0" smtClean="0"/>
            <a:t>(Internet-oriented)</a:t>
          </a:r>
          <a:endParaRPr lang="en-US" b="1" dirty="0"/>
        </a:p>
      </dgm:t>
    </dgm:pt>
    <dgm:pt modelId="{5D39076D-B564-45EA-9E3E-FD08CAA21D2D}" type="sibTrans" cxnId="{1E743D6F-684F-40DC-8584-460E5A2DD280}">
      <dgm:prSet/>
      <dgm:spPr/>
      <dgm:t>
        <a:bodyPr/>
        <a:lstStyle/>
        <a:p>
          <a:endParaRPr lang="en-US"/>
        </a:p>
      </dgm:t>
    </dgm:pt>
    <dgm:pt modelId="{21D51C5D-33E0-4C42-A627-3C499DCF95A9}" type="parTrans" cxnId="{1E743D6F-684F-40DC-8584-460E5A2DD280}">
      <dgm:prSet/>
      <dgm:spPr/>
      <dgm:t>
        <a:bodyPr/>
        <a:lstStyle/>
        <a:p>
          <a:endParaRPr lang="en-US"/>
        </a:p>
      </dgm:t>
    </dgm:pt>
    <dgm:pt modelId="{92BF1803-B34D-4326-9A9A-39E0CABB99FE}" type="pres">
      <dgm:prSet presAssocID="{E564BA29-0B95-4DB0-B2FA-7D5525A879CB}" presName="compositeShape" presStyleCnt="0">
        <dgm:presLayoutVars>
          <dgm:dir/>
          <dgm:resizeHandles/>
        </dgm:presLayoutVars>
      </dgm:prSet>
      <dgm:spPr/>
    </dgm:pt>
    <dgm:pt modelId="{413EAACD-8FB0-4B4B-AF5D-18D5C5C1AAA1}" type="pres">
      <dgm:prSet presAssocID="{E564BA29-0B95-4DB0-B2FA-7D5525A879CB}" presName="pyramid" presStyleLbl="node1" presStyleIdx="0" presStyleCnt="1" custLinFactX="7459" custLinFactNeighborX="100000" custLinFactNeighborY="-8929"/>
      <dgm:spPr/>
    </dgm:pt>
    <dgm:pt modelId="{0ED12B8F-EF3C-4311-9801-D750C9F870C8}" type="pres">
      <dgm:prSet presAssocID="{E564BA29-0B95-4DB0-B2FA-7D5525A879CB}" presName="theList" presStyleCnt="0"/>
      <dgm:spPr/>
    </dgm:pt>
    <dgm:pt modelId="{79176212-9989-4F13-A06F-080A8F05B420}" type="pres">
      <dgm:prSet presAssocID="{83753098-3CF7-41BE-839C-9CAF0653696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35BCF-CFEA-4F29-8518-C1CD22D935DD}" type="pres">
      <dgm:prSet presAssocID="{83753098-3CF7-41BE-839C-9CAF0653696C}" presName="aSpace" presStyleCnt="0"/>
      <dgm:spPr/>
    </dgm:pt>
    <dgm:pt modelId="{A264C548-E8D4-4606-A39B-1FC77F020301}" type="pres">
      <dgm:prSet presAssocID="{4FA54134-EA5F-42AE-9736-C88A6501B229}" presName="aNode" presStyleLbl="fgAcc1" presStyleIdx="1" presStyleCnt="3" custLinFactNeighborY="12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DB6A8-1870-4738-AEAD-84E9DDDC6950}" type="pres">
      <dgm:prSet presAssocID="{4FA54134-EA5F-42AE-9736-C88A6501B229}" presName="aSpace" presStyleCnt="0"/>
      <dgm:spPr/>
    </dgm:pt>
    <dgm:pt modelId="{ED6DF51E-AD7F-4D5F-A34A-8BDB1248766C}" type="pres">
      <dgm:prSet presAssocID="{D2277247-AE2D-4A81-AA73-0733F7AA89B4}" presName="aNode" presStyleLbl="fgAcc1" presStyleIdx="2" presStyleCnt="3" custLinFactNeighborX="0" custLinFactNeighborY="327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BD1035-B2B7-4D6A-9AE1-4A64691289F6}" type="pres">
      <dgm:prSet presAssocID="{D2277247-AE2D-4A81-AA73-0733F7AA89B4}" presName="aSpace" presStyleCnt="0"/>
      <dgm:spPr/>
    </dgm:pt>
  </dgm:ptLst>
  <dgm:cxnLst>
    <dgm:cxn modelId="{1E743D6F-684F-40DC-8584-460E5A2DD280}" srcId="{E564BA29-0B95-4DB0-B2FA-7D5525A879CB}" destId="{4FA54134-EA5F-42AE-9736-C88A6501B229}" srcOrd="1" destOrd="0" parTransId="{21D51C5D-33E0-4C42-A627-3C499DCF95A9}" sibTransId="{5D39076D-B564-45EA-9E3E-FD08CAA21D2D}"/>
    <dgm:cxn modelId="{7ACC6E40-6159-4ACD-8231-96D840C8C7AE}" type="presOf" srcId="{4FA54134-EA5F-42AE-9736-C88A6501B229}" destId="{A264C548-E8D4-4606-A39B-1FC77F020301}" srcOrd="0" destOrd="0" presId="urn:microsoft.com/office/officeart/2005/8/layout/pyramid2"/>
    <dgm:cxn modelId="{8740C2F4-77E4-4AF7-AA41-370AC042E565}" type="presOf" srcId="{E564BA29-0B95-4DB0-B2FA-7D5525A879CB}" destId="{92BF1803-B34D-4326-9A9A-39E0CABB99FE}" srcOrd="0" destOrd="0" presId="urn:microsoft.com/office/officeart/2005/8/layout/pyramid2"/>
    <dgm:cxn modelId="{ADBCD638-0665-4B81-832E-839107554910}" type="presOf" srcId="{83753098-3CF7-41BE-839C-9CAF0653696C}" destId="{79176212-9989-4F13-A06F-080A8F05B420}" srcOrd="0" destOrd="0" presId="urn:microsoft.com/office/officeart/2005/8/layout/pyramid2"/>
    <dgm:cxn modelId="{F050F09B-3341-409F-9F7E-8380FF8A1D38}" srcId="{E564BA29-0B95-4DB0-B2FA-7D5525A879CB}" destId="{83753098-3CF7-41BE-839C-9CAF0653696C}" srcOrd="0" destOrd="0" parTransId="{8B2EA058-842F-4256-A250-8FDE6D75958E}" sibTransId="{C487102A-746D-4CF4-92FC-4FD551B97ADA}"/>
    <dgm:cxn modelId="{7269C00E-3210-4C50-9A7C-64F577AD3692}" type="presOf" srcId="{D2277247-AE2D-4A81-AA73-0733F7AA89B4}" destId="{ED6DF51E-AD7F-4D5F-A34A-8BDB1248766C}" srcOrd="0" destOrd="0" presId="urn:microsoft.com/office/officeart/2005/8/layout/pyramid2"/>
    <dgm:cxn modelId="{E20B2B36-6443-44A9-A38E-BC54593C8B4E}" srcId="{E564BA29-0B95-4DB0-B2FA-7D5525A879CB}" destId="{D2277247-AE2D-4A81-AA73-0733F7AA89B4}" srcOrd="2" destOrd="0" parTransId="{5202D77E-8A41-4ED5-8670-0B34A6186F3D}" sibTransId="{8FB4E5DD-FBA3-4C01-8C9D-E55BB2496F0E}"/>
    <dgm:cxn modelId="{AF0ED673-7DBC-4CEE-9410-3048B9D52C5B}" type="presParOf" srcId="{92BF1803-B34D-4326-9A9A-39E0CABB99FE}" destId="{413EAACD-8FB0-4B4B-AF5D-18D5C5C1AAA1}" srcOrd="0" destOrd="0" presId="urn:microsoft.com/office/officeart/2005/8/layout/pyramid2"/>
    <dgm:cxn modelId="{CE2525FB-8B14-4813-A852-3EFF9506198A}" type="presParOf" srcId="{92BF1803-B34D-4326-9A9A-39E0CABB99FE}" destId="{0ED12B8F-EF3C-4311-9801-D750C9F870C8}" srcOrd="1" destOrd="0" presId="urn:microsoft.com/office/officeart/2005/8/layout/pyramid2"/>
    <dgm:cxn modelId="{30602B4B-531B-48B6-9DDC-379DF9564D1A}" type="presParOf" srcId="{0ED12B8F-EF3C-4311-9801-D750C9F870C8}" destId="{79176212-9989-4F13-A06F-080A8F05B420}" srcOrd="0" destOrd="0" presId="urn:microsoft.com/office/officeart/2005/8/layout/pyramid2"/>
    <dgm:cxn modelId="{A2AAF04C-E7A9-4EBB-BC33-A5D310B34DC6}" type="presParOf" srcId="{0ED12B8F-EF3C-4311-9801-D750C9F870C8}" destId="{BBB35BCF-CFEA-4F29-8518-C1CD22D935DD}" srcOrd="1" destOrd="0" presId="urn:microsoft.com/office/officeart/2005/8/layout/pyramid2"/>
    <dgm:cxn modelId="{05939B1C-C59D-4D58-A284-1D3B66FE5BBF}" type="presParOf" srcId="{0ED12B8F-EF3C-4311-9801-D750C9F870C8}" destId="{A264C548-E8D4-4606-A39B-1FC77F020301}" srcOrd="2" destOrd="0" presId="urn:microsoft.com/office/officeart/2005/8/layout/pyramid2"/>
    <dgm:cxn modelId="{95AD60C8-ED5A-4881-BB13-B00A0033DE52}" type="presParOf" srcId="{0ED12B8F-EF3C-4311-9801-D750C9F870C8}" destId="{80BDB6A8-1870-4738-AEAD-84E9DDDC6950}" srcOrd="3" destOrd="0" presId="urn:microsoft.com/office/officeart/2005/8/layout/pyramid2"/>
    <dgm:cxn modelId="{F94EA008-107C-447C-AD21-070F1FF05528}" type="presParOf" srcId="{0ED12B8F-EF3C-4311-9801-D750C9F870C8}" destId="{ED6DF51E-AD7F-4D5F-A34A-8BDB1248766C}" srcOrd="4" destOrd="0" presId="urn:microsoft.com/office/officeart/2005/8/layout/pyramid2"/>
    <dgm:cxn modelId="{BB38A23F-F05B-4FFE-B4D3-CAB006980D7D}" type="presParOf" srcId="{0ED12B8F-EF3C-4311-9801-D750C9F870C8}" destId="{C1BD1035-B2B7-4D6A-9AE1-4A64691289F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4327D4-5F8E-4516-AC6E-E81C485FF668}" type="doc">
      <dgm:prSet loTypeId="urn:microsoft.com/office/officeart/2005/8/layout/vList6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67436E15-1591-4760-9315-6E4846F57E0E}">
      <dgm:prSet phldrT="[Text]"/>
      <dgm:spPr/>
      <dgm:t>
        <a:bodyPr/>
        <a:lstStyle/>
        <a:p>
          <a:r>
            <a:rPr lang="en-US" dirty="0" smtClean="0"/>
            <a:t>Security</a:t>
          </a:r>
          <a:endParaRPr lang="en-US" dirty="0"/>
        </a:p>
      </dgm:t>
    </dgm:pt>
    <dgm:pt modelId="{12B501B5-5415-48C7-BD66-606E66FDAE0F}" type="parTrans" cxnId="{604FDD48-D990-4C48-8EAD-DA5DB9F30860}">
      <dgm:prSet/>
      <dgm:spPr/>
      <dgm:t>
        <a:bodyPr/>
        <a:lstStyle/>
        <a:p>
          <a:endParaRPr lang="en-US"/>
        </a:p>
      </dgm:t>
    </dgm:pt>
    <dgm:pt modelId="{FA71064B-5237-4A2D-B202-19946D32A216}" type="sibTrans" cxnId="{604FDD48-D990-4C48-8EAD-DA5DB9F30860}">
      <dgm:prSet/>
      <dgm:spPr/>
      <dgm:t>
        <a:bodyPr/>
        <a:lstStyle/>
        <a:p>
          <a:endParaRPr lang="en-US"/>
        </a:p>
      </dgm:t>
    </dgm:pt>
    <dgm:pt modelId="{8176C406-83FD-4F8E-BFD9-5915C1F85B87}">
      <dgm:prSet phldrT="[Text]"/>
      <dgm:spPr/>
      <dgm:t>
        <a:bodyPr/>
        <a:lstStyle/>
        <a:p>
          <a:r>
            <a:rPr lang="en-US" dirty="0" smtClean="0"/>
            <a:t>Lightweight security protocol.</a:t>
          </a:r>
          <a:endParaRPr lang="en-US" dirty="0"/>
        </a:p>
      </dgm:t>
    </dgm:pt>
    <dgm:pt modelId="{90986CFF-CBE1-436A-BF04-4B39A5A89612}" type="parTrans" cxnId="{45757157-3229-4FE8-BAD7-56110B68FDCC}">
      <dgm:prSet/>
      <dgm:spPr/>
      <dgm:t>
        <a:bodyPr/>
        <a:lstStyle/>
        <a:p>
          <a:endParaRPr lang="en-US"/>
        </a:p>
      </dgm:t>
    </dgm:pt>
    <dgm:pt modelId="{B695E034-364F-4870-8D25-A9D359CB853E}" type="sibTrans" cxnId="{45757157-3229-4FE8-BAD7-56110B68FDCC}">
      <dgm:prSet/>
      <dgm:spPr/>
      <dgm:t>
        <a:bodyPr/>
        <a:lstStyle/>
        <a:p>
          <a:endParaRPr lang="en-US"/>
        </a:p>
      </dgm:t>
    </dgm:pt>
    <dgm:pt modelId="{2D088D82-256F-42CD-945B-7EAC9A79D0FE}">
      <dgm:prSet phldrT="[Text]"/>
      <dgm:spPr/>
      <dgm:t>
        <a:bodyPr/>
        <a:lstStyle/>
        <a:p>
          <a:r>
            <a:rPr lang="en-US" dirty="0" smtClean="0"/>
            <a:t>Cloud security.</a:t>
          </a:r>
          <a:endParaRPr lang="en-US" dirty="0"/>
        </a:p>
      </dgm:t>
    </dgm:pt>
    <dgm:pt modelId="{318055AC-4571-4A48-A0CF-3366B20A275F}" type="parTrans" cxnId="{285A6F67-B390-4934-84BE-F19607C09ECC}">
      <dgm:prSet/>
      <dgm:spPr/>
      <dgm:t>
        <a:bodyPr/>
        <a:lstStyle/>
        <a:p>
          <a:endParaRPr lang="en-US"/>
        </a:p>
      </dgm:t>
    </dgm:pt>
    <dgm:pt modelId="{27495A18-301E-4899-9BCF-DBB846AAF826}" type="sibTrans" cxnId="{285A6F67-B390-4934-84BE-F19607C09ECC}">
      <dgm:prSet/>
      <dgm:spPr/>
      <dgm:t>
        <a:bodyPr/>
        <a:lstStyle/>
        <a:p>
          <a:endParaRPr lang="en-US"/>
        </a:p>
      </dgm:t>
    </dgm:pt>
    <dgm:pt modelId="{42881ED3-F461-456F-86B5-A387D9987876}">
      <dgm:prSet phldrT="[Text]"/>
      <dgm:spPr/>
      <dgm:t>
        <a:bodyPr/>
        <a:lstStyle/>
        <a:p>
          <a:r>
            <a:rPr lang="en-US" dirty="0" smtClean="0"/>
            <a:t>Standardization</a:t>
          </a:r>
          <a:endParaRPr lang="en-US" dirty="0"/>
        </a:p>
      </dgm:t>
    </dgm:pt>
    <dgm:pt modelId="{337B64CA-E9A9-4E9D-99B6-340344640D6A}" type="parTrans" cxnId="{EF36FE2E-B1FA-4F00-86A9-F6B41313F6A5}">
      <dgm:prSet/>
      <dgm:spPr/>
      <dgm:t>
        <a:bodyPr/>
        <a:lstStyle/>
        <a:p>
          <a:endParaRPr lang="en-US"/>
        </a:p>
      </dgm:t>
    </dgm:pt>
    <dgm:pt modelId="{564219B2-E954-463E-8D86-1EC485262D6F}" type="sibTrans" cxnId="{EF36FE2E-B1FA-4F00-86A9-F6B41313F6A5}">
      <dgm:prSet/>
      <dgm:spPr/>
      <dgm:t>
        <a:bodyPr/>
        <a:lstStyle/>
        <a:p>
          <a:endParaRPr lang="en-US"/>
        </a:p>
      </dgm:t>
    </dgm:pt>
    <dgm:pt modelId="{69584CC2-9696-4E36-9E7F-F001C49E86B8}">
      <dgm:prSet phldrT="[Text]"/>
      <dgm:spPr/>
      <dgm:t>
        <a:bodyPr/>
        <a:lstStyle/>
        <a:p>
          <a:r>
            <a:rPr lang="en-US" dirty="0" smtClean="0"/>
            <a:t>Certain standardization is required for interoperability of devices.</a:t>
          </a:r>
          <a:endParaRPr lang="en-US" dirty="0"/>
        </a:p>
      </dgm:t>
    </dgm:pt>
    <dgm:pt modelId="{1CA2675D-D646-47CD-8DD6-17B34EBF9D7D}" type="parTrans" cxnId="{61FABDCB-4858-403F-9DE8-B785D69DEC2C}">
      <dgm:prSet/>
      <dgm:spPr/>
      <dgm:t>
        <a:bodyPr/>
        <a:lstStyle/>
        <a:p>
          <a:endParaRPr lang="en-US"/>
        </a:p>
      </dgm:t>
    </dgm:pt>
    <dgm:pt modelId="{DF03187D-4480-479E-81AD-45041C94CF91}" type="sibTrans" cxnId="{61FABDCB-4858-403F-9DE8-B785D69DEC2C}">
      <dgm:prSet/>
      <dgm:spPr/>
      <dgm:t>
        <a:bodyPr/>
        <a:lstStyle/>
        <a:p>
          <a:endParaRPr lang="en-US"/>
        </a:p>
      </dgm:t>
    </dgm:pt>
    <dgm:pt modelId="{054AC593-F9C1-457B-820F-BE35C23D39C6}">
      <dgm:prSet phldrT="[Text]"/>
      <dgm:spPr/>
      <dgm:t>
        <a:bodyPr/>
        <a:lstStyle/>
        <a:p>
          <a:r>
            <a:rPr lang="en-US" dirty="0" smtClean="0"/>
            <a:t>Scalability</a:t>
          </a:r>
          <a:endParaRPr lang="en-US" dirty="0"/>
        </a:p>
      </dgm:t>
    </dgm:pt>
    <dgm:pt modelId="{7094F611-D40B-444C-B4EC-C2600719C451}" type="parTrans" cxnId="{143E84F3-B9B7-4639-9FAB-F82A25AE3E70}">
      <dgm:prSet/>
      <dgm:spPr/>
      <dgm:t>
        <a:bodyPr/>
        <a:lstStyle/>
        <a:p>
          <a:endParaRPr lang="en-US"/>
        </a:p>
      </dgm:t>
    </dgm:pt>
    <dgm:pt modelId="{F397F5D2-A43C-476E-BFA7-AE801486EE5A}" type="sibTrans" cxnId="{143E84F3-B9B7-4639-9FAB-F82A25AE3E70}">
      <dgm:prSet/>
      <dgm:spPr/>
      <dgm:t>
        <a:bodyPr/>
        <a:lstStyle/>
        <a:p>
          <a:endParaRPr lang="en-US"/>
        </a:p>
      </dgm:t>
    </dgm:pt>
    <dgm:pt modelId="{5EA376CA-74BF-43F0-AA64-CB1168AFE28D}">
      <dgm:prSet phldrT="[Text]"/>
      <dgm:spPr/>
      <dgm:t>
        <a:bodyPr/>
        <a:lstStyle/>
        <a:p>
          <a:r>
            <a:rPr lang="en-US" dirty="0" smtClean="0"/>
            <a:t>Big challenge as IoT size will get 3-4 times in next five years.</a:t>
          </a:r>
          <a:endParaRPr lang="en-US" dirty="0"/>
        </a:p>
      </dgm:t>
    </dgm:pt>
    <dgm:pt modelId="{A21D3AF6-152B-4487-B545-1D13ED0C0AF5}" type="parTrans" cxnId="{04BE32DC-8ED3-4960-A382-BFE8DB84AEAE}">
      <dgm:prSet/>
      <dgm:spPr/>
      <dgm:t>
        <a:bodyPr/>
        <a:lstStyle/>
        <a:p>
          <a:endParaRPr lang="en-US"/>
        </a:p>
      </dgm:t>
    </dgm:pt>
    <dgm:pt modelId="{AD156C79-6756-4F09-AF1C-1A8E5A3F0240}" type="sibTrans" cxnId="{04BE32DC-8ED3-4960-A382-BFE8DB84AEAE}">
      <dgm:prSet/>
      <dgm:spPr/>
      <dgm:t>
        <a:bodyPr/>
        <a:lstStyle/>
        <a:p>
          <a:endParaRPr lang="en-US"/>
        </a:p>
      </dgm:t>
    </dgm:pt>
    <dgm:pt modelId="{D05D5697-7068-4F99-A789-73CA7F1EE2ED}">
      <dgm:prSet phldrT="[Text]"/>
      <dgm:spPr/>
      <dgm:t>
        <a:bodyPr/>
        <a:lstStyle/>
        <a:p>
          <a:r>
            <a:rPr lang="en-US" dirty="0" smtClean="0"/>
            <a:t>Performance should not degrade.</a:t>
          </a:r>
          <a:endParaRPr lang="en-US" dirty="0"/>
        </a:p>
      </dgm:t>
    </dgm:pt>
    <dgm:pt modelId="{D49667C8-5D8D-4DB2-B981-5E00463FB00B}" type="parTrans" cxnId="{8A1330CC-3EE6-491B-A4C6-047EFA520322}">
      <dgm:prSet/>
      <dgm:spPr/>
      <dgm:t>
        <a:bodyPr/>
        <a:lstStyle/>
        <a:p>
          <a:endParaRPr lang="en-US"/>
        </a:p>
      </dgm:t>
    </dgm:pt>
    <dgm:pt modelId="{6A064A0C-B66D-44AC-A26A-5E1ECA62C5FE}" type="sibTrans" cxnId="{8A1330CC-3EE6-491B-A4C6-047EFA520322}">
      <dgm:prSet/>
      <dgm:spPr/>
      <dgm:t>
        <a:bodyPr/>
        <a:lstStyle/>
        <a:p>
          <a:endParaRPr lang="en-US"/>
        </a:p>
      </dgm:t>
    </dgm:pt>
    <dgm:pt modelId="{A148B578-315F-46BE-9EEC-867C67658171}">
      <dgm:prSet phldrT="[Text]"/>
      <dgm:spPr/>
      <dgm:t>
        <a:bodyPr/>
        <a:lstStyle/>
        <a:p>
          <a:r>
            <a:rPr lang="en-US" dirty="0" smtClean="0"/>
            <a:t>Privacy and trust.</a:t>
          </a:r>
          <a:endParaRPr lang="en-US" dirty="0"/>
        </a:p>
      </dgm:t>
    </dgm:pt>
    <dgm:pt modelId="{31752C72-AF92-481E-B3CC-02C3A46FBFE7}" type="parTrans" cxnId="{51109D50-B574-48CA-8B77-9F03BAFF036F}">
      <dgm:prSet/>
      <dgm:spPr/>
      <dgm:t>
        <a:bodyPr/>
        <a:lstStyle/>
        <a:p>
          <a:endParaRPr lang="en-US"/>
        </a:p>
      </dgm:t>
    </dgm:pt>
    <dgm:pt modelId="{5534D591-1044-4B89-AB11-1B329F3D5265}" type="sibTrans" cxnId="{51109D50-B574-48CA-8B77-9F03BAFF036F}">
      <dgm:prSet/>
      <dgm:spPr/>
      <dgm:t>
        <a:bodyPr/>
        <a:lstStyle/>
        <a:p>
          <a:endParaRPr lang="en-US"/>
        </a:p>
      </dgm:t>
    </dgm:pt>
    <dgm:pt modelId="{39FEE1A9-312E-49DB-A264-246227F32AAA}" type="pres">
      <dgm:prSet presAssocID="{2D4327D4-5F8E-4516-AC6E-E81C485FF66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FCC249-E71D-42EF-B1B8-ECC99008187E}" type="pres">
      <dgm:prSet presAssocID="{67436E15-1591-4760-9315-6E4846F57E0E}" presName="linNode" presStyleCnt="0"/>
      <dgm:spPr/>
    </dgm:pt>
    <dgm:pt modelId="{216156CA-DE9B-4422-996F-4C1E29281143}" type="pres">
      <dgm:prSet presAssocID="{67436E15-1591-4760-9315-6E4846F57E0E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51B31-1496-4C63-AE13-93BEC13F0FBE}" type="pres">
      <dgm:prSet presAssocID="{67436E15-1591-4760-9315-6E4846F57E0E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BE788-E34B-40B5-9256-2B539730C8A2}" type="pres">
      <dgm:prSet presAssocID="{FA71064B-5237-4A2D-B202-19946D32A216}" presName="spacing" presStyleCnt="0"/>
      <dgm:spPr/>
    </dgm:pt>
    <dgm:pt modelId="{BA035472-62DE-4D2A-B9CB-113EC9442859}" type="pres">
      <dgm:prSet presAssocID="{42881ED3-F461-456F-86B5-A387D9987876}" presName="linNode" presStyleCnt="0"/>
      <dgm:spPr/>
    </dgm:pt>
    <dgm:pt modelId="{71BF2EA8-CDEE-4BBD-8A83-50C46CBADA84}" type="pres">
      <dgm:prSet presAssocID="{42881ED3-F461-456F-86B5-A387D9987876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A34094-AFAD-45A1-8E3C-C73D53C192E5}" type="pres">
      <dgm:prSet presAssocID="{42881ED3-F461-456F-86B5-A387D9987876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96CC55-14F2-48BA-9D9B-562F35007458}" type="pres">
      <dgm:prSet presAssocID="{564219B2-E954-463E-8D86-1EC485262D6F}" presName="spacing" presStyleCnt="0"/>
      <dgm:spPr/>
    </dgm:pt>
    <dgm:pt modelId="{D5C95220-3136-4327-82CC-1AD0B12BC239}" type="pres">
      <dgm:prSet presAssocID="{054AC593-F9C1-457B-820F-BE35C23D39C6}" presName="linNode" presStyleCnt="0"/>
      <dgm:spPr/>
    </dgm:pt>
    <dgm:pt modelId="{3FCC5FED-2A43-49EC-8D13-9E7E73CF6887}" type="pres">
      <dgm:prSet presAssocID="{054AC593-F9C1-457B-820F-BE35C23D39C6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2D19A-0F0E-4A6D-B33C-8F02F9135CFA}" type="pres">
      <dgm:prSet presAssocID="{054AC593-F9C1-457B-820F-BE35C23D39C6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BE32DC-8ED3-4960-A382-BFE8DB84AEAE}" srcId="{054AC593-F9C1-457B-820F-BE35C23D39C6}" destId="{5EA376CA-74BF-43F0-AA64-CB1168AFE28D}" srcOrd="0" destOrd="0" parTransId="{A21D3AF6-152B-4487-B545-1D13ED0C0AF5}" sibTransId="{AD156C79-6756-4F09-AF1C-1A8E5A3F0240}"/>
    <dgm:cxn modelId="{604FDD48-D990-4C48-8EAD-DA5DB9F30860}" srcId="{2D4327D4-5F8E-4516-AC6E-E81C485FF668}" destId="{67436E15-1591-4760-9315-6E4846F57E0E}" srcOrd="0" destOrd="0" parTransId="{12B501B5-5415-48C7-BD66-606E66FDAE0F}" sibTransId="{FA71064B-5237-4A2D-B202-19946D32A216}"/>
    <dgm:cxn modelId="{51109D50-B574-48CA-8B77-9F03BAFF036F}" srcId="{67436E15-1591-4760-9315-6E4846F57E0E}" destId="{A148B578-315F-46BE-9EEC-867C67658171}" srcOrd="2" destOrd="0" parTransId="{31752C72-AF92-481E-B3CC-02C3A46FBFE7}" sibTransId="{5534D591-1044-4B89-AB11-1B329F3D5265}"/>
    <dgm:cxn modelId="{45757157-3229-4FE8-BAD7-56110B68FDCC}" srcId="{67436E15-1591-4760-9315-6E4846F57E0E}" destId="{8176C406-83FD-4F8E-BFD9-5915C1F85B87}" srcOrd="0" destOrd="0" parTransId="{90986CFF-CBE1-436A-BF04-4B39A5A89612}" sibTransId="{B695E034-364F-4870-8D25-A9D359CB853E}"/>
    <dgm:cxn modelId="{D649A8C7-A09B-4691-AE62-9D91C65BD7B8}" type="presOf" srcId="{42881ED3-F461-456F-86B5-A387D9987876}" destId="{71BF2EA8-CDEE-4BBD-8A83-50C46CBADA84}" srcOrd="0" destOrd="0" presId="urn:microsoft.com/office/officeart/2005/8/layout/vList6"/>
    <dgm:cxn modelId="{64F6C510-B926-46F2-AC61-9A435B383238}" type="presOf" srcId="{A148B578-315F-46BE-9EEC-867C67658171}" destId="{C4351B31-1496-4C63-AE13-93BEC13F0FBE}" srcOrd="0" destOrd="2" presId="urn:microsoft.com/office/officeart/2005/8/layout/vList6"/>
    <dgm:cxn modelId="{BFF1C41A-C8F1-4984-9380-E1C8D1E63F49}" type="presOf" srcId="{2D4327D4-5F8E-4516-AC6E-E81C485FF668}" destId="{39FEE1A9-312E-49DB-A264-246227F32AAA}" srcOrd="0" destOrd="0" presId="urn:microsoft.com/office/officeart/2005/8/layout/vList6"/>
    <dgm:cxn modelId="{C4F1E63A-C47B-4FD4-86DB-60CFD6BC8B5E}" type="presOf" srcId="{5EA376CA-74BF-43F0-AA64-CB1168AFE28D}" destId="{B6A2D19A-0F0E-4A6D-B33C-8F02F9135CFA}" srcOrd="0" destOrd="0" presId="urn:microsoft.com/office/officeart/2005/8/layout/vList6"/>
    <dgm:cxn modelId="{285A6F67-B390-4934-84BE-F19607C09ECC}" srcId="{67436E15-1591-4760-9315-6E4846F57E0E}" destId="{2D088D82-256F-42CD-945B-7EAC9A79D0FE}" srcOrd="1" destOrd="0" parTransId="{318055AC-4571-4A48-A0CF-3366B20A275F}" sibTransId="{27495A18-301E-4899-9BCF-DBB846AAF826}"/>
    <dgm:cxn modelId="{10CA5932-A0C3-42C1-B4AC-C4A4E8CA3EA7}" type="presOf" srcId="{67436E15-1591-4760-9315-6E4846F57E0E}" destId="{216156CA-DE9B-4422-996F-4C1E29281143}" srcOrd="0" destOrd="0" presId="urn:microsoft.com/office/officeart/2005/8/layout/vList6"/>
    <dgm:cxn modelId="{8A1330CC-3EE6-491B-A4C6-047EFA520322}" srcId="{054AC593-F9C1-457B-820F-BE35C23D39C6}" destId="{D05D5697-7068-4F99-A789-73CA7F1EE2ED}" srcOrd="1" destOrd="0" parTransId="{D49667C8-5D8D-4DB2-B981-5E00463FB00B}" sibTransId="{6A064A0C-B66D-44AC-A26A-5E1ECA62C5FE}"/>
    <dgm:cxn modelId="{61FABDCB-4858-403F-9DE8-B785D69DEC2C}" srcId="{42881ED3-F461-456F-86B5-A387D9987876}" destId="{69584CC2-9696-4E36-9E7F-F001C49E86B8}" srcOrd="0" destOrd="0" parTransId="{1CA2675D-D646-47CD-8DD6-17B34EBF9D7D}" sibTransId="{DF03187D-4480-479E-81AD-45041C94CF91}"/>
    <dgm:cxn modelId="{E9E64A8E-4FB0-406E-BDB0-8196242001E7}" type="presOf" srcId="{69584CC2-9696-4E36-9E7F-F001C49E86B8}" destId="{87A34094-AFAD-45A1-8E3C-C73D53C192E5}" srcOrd="0" destOrd="0" presId="urn:microsoft.com/office/officeart/2005/8/layout/vList6"/>
    <dgm:cxn modelId="{E35357D7-F453-4948-818B-F2A695EC4518}" type="presOf" srcId="{2D088D82-256F-42CD-945B-7EAC9A79D0FE}" destId="{C4351B31-1496-4C63-AE13-93BEC13F0FBE}" srcOrd="0" destOrd="1" presId="urn:microsoft.com/office/officeart/2005/8/layout/vList6"/>
    <dgm:cxn modelId="{143E84F3-B9B7-4639-9FAB-F82A25AE3E70}" srcId="{2D4327D4-5F8E-4516-AC6E-E81C485FF668}" destId="{054AC593-F9C1-457B-820F-BE35C23D39C6}" srcOrd="2" destOrd="0" parTransId="{7094F611-D40B-444C-B4EC-C2600719C451}" sibTransId="{F397F5D2-A43C-476E-BFA7-AE801486EE5A}"/>
    <dgm:cxn modelId="{B52FBFA2-31F6-436D-AC03-B46B833D63FD}" type="presOf" srcId="{8176C406-83FD-4F8E-BFD9-5915C1F85B87}" destId="{C4351B31-1496-4C63-AE13-93BEC13F0FBE}" srcOrd="0" destOrd="0" presId="urn:microsoft.com/office/officeart/2005/8/layout/vList6"/>
    <dgm:cxn modelId="{EF36FE2E-B1FA-4F00-86A9-F6B41313F6A5}" srcId="{2D4327D4-5F8E-4516-AC6E-E81C485FF668}" destId="{42881ED3-F461-456F-86B5-A387D9987876}" srcOrd="1" destOrd="0" parTransId="{337B64CA-E9A9-4E9D-99B6-340344640D6A}" sibTransId="{564219B2-E954-463E-8D86-1EC485262D6F}"/>
    <dgm:cxn modelId="{40801859-0EF0-45B8-9157-06B8B3319AB7}" type="presOf" srcId="{D05D5697-7068-4F99-A789-73CA7F1EE2ED}" destId="{B6A2D19A-0F0E-4A6D-B33C-8F02F9135CFA}" srcOrd="0" destOrd="1" presId="urn:microsoft.com/office/officeart/2005/8/layout/vList6"/>
    <dgm:cxn modelId="{1E241F97-9330-4F15-B080-644290D0B7EA}" type="presOf" srcId="{054AC593-F9C1-457B-820F-BE35C23D39C6}" destId="{3FCC5FED-2A43-49EC-8D13-9E7E73CF6887}" srcOrd="0" destOrd="0" presId="urn:microsoft.com/office/officeart/2005/8/layout/vList6"/>
    <dgm:cxn modelId="{8E71468C-0448-4621-B86C-6CAD347E8E90}" type="presParOf" srcId="{39FEE1A9-312E-49DB-A264-246227F32AAA}" destId="{5FFCC249-E71D-42EF-B1B8-ECC99008187E}" srcOrd="0" destOrd="0" presId="urn:microsoft.com/office/officeart/2005/8/layout/vList6"/>
    <dgm:cxn modelId="{F5266CE2-2AD2-4406-A612-C347854D01D9}" type="presParOf" srcId="{5FFCC249-E71D-42EF-B1B8-ECC99008187E}" destId="{216156CA-DE9B-4422-996F-4C1E29281143}" srcOrd="0" destOrd="0" presId="urn:microsoft.com/office/officeart/2005/8/layout/vList6"/>
    <dgm:cxn modelId="{0BAEC543-08C6-4632-9C95-E739ACF77C14}" type="presParOf" srcId="{5FFCC249-E71D-42EF-B1B8-ECC99008187E}" destId="{C4351B31-1496-4C63-AE13-93BEC13F0FBE}" srcOrd="1" destOrd="0" presId="urn:microsoft.com/office/officeart/2005/8/layout/vList6"/>
    <dgm:cxn modelId="{37AE54EC-F208-402F-B53D-A232BD265489}" type="presParOf" srcId="{39FEE1A9-312E-49DB-A264-246227F32AAA}" destId="{01FBE788-E34B-40B5-9256-2B539730C8A2}" srcOrd="1" destOrd="0" presId="urn:microsoft.com/office/officeart/2005/8/layout/vList6"/>
    <dgm:cxn modelId="{887B86C7-5AEF-4C1C-8FED-3B02D28B7ED1}" type="presParOf" srcId="{39FEE1A9-312E-49DB-A264-246227F32AAA}" destId="{BA035472-62DE-4D2A-B9CB-113EC9442859}" srcOrd="2" destOrd="0" presId="urn:microsoft.com/office/officeart/2005/8/layout/vList6"/>
    <dgm:cxn modelId="{4C4A5208-0DB9-4218-8367-6EA7491B6BC9}" type="presParOf" srcId="{BA035472-62DE-4D2A-B9CB-113EC9442859}" destId="{71BF2EA8-CDEE-4BBD-8A83-50C46CBADA84}" srcOrd="0" destOrd="0" presId="urn:microsoft.com/office/officeart/2005/8/layout/vList6"/>
    <dgm:cxn modelId="{276DE06A-B7D1-484D-A850-92A84D503EC5}" type="presParOf" srcId="{BA035472-62DE-4D2A-B9CB-113EC9442859}" destId="{87A34094-AFAD-45A1-8E3C-C73D53C192E5}" srcOrd="1" destOrd="0" presId="urn:microsoft.com/office/officeart/2005/8/layout/vList6"/>
    <dgm:cxn modelId="{47B0094A-F7A7-43FD-94A6-FE32B8E227F2}" type="presParOf" srcId="{39FEE1A9-312E-49DB-A264-246227F32AAA}" destId="{6C96CC55-14F2-48BA-9D9B-562F35007458}" srcOrd="3" destOrd="0" presId="urn:microsoft.com/office/officeart/2005/8/layout/vList6"/>
    <dgm:cxn modelId="{1C5E3222-BDD7-41F6-ADB9-8C5005BFF163}" type="presParOf" srcId="{39FEE1A9-312E-49DB-A264-246227F32AAA}" destId="{D5C95220-3136-4327-82CC-1AD0B12BC239}" srcOrd="4" destOrd="0" presId="urn:microsoft.com/office/officeart/2005/8/layout/vList6"/>
    <dgm:cxn modelId="{2F0DADCE-37F4-4019-9B92-06DEE1B79667}" type="presParOf" srcId="{D5C95220-3136-4327-82CC-1AD0B12BC239}" destId="{3FCC5FED-2A43-49EC-8D13-9E7E73CF6887}" srcOrd="0" destOrd="0" presId="urn:microsoft.com/office/officeart/2005/8/layout/vList6"/>
    <dgm:cxn modelId="{91A06186-EB9A-4B01-A594-6748C41D5496}" type="presParOf" srcId="{D5C95220-3136-4327-82CC-1AD0B12BC239}" destId="{B6A2D19A-0F0E-4A6D-B33C-8F02F9135CF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4327D4-5F8E-4516-AC6E-E81C485FF668}" type="doc">
      <dgm:prSet loTypeId="urn:microsoft.com/office/officeart/2005/8/layout/vList6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67436E15-1591-4760-9315-6E4846F57E0E}">
      <dgm:prSet phldrT="[Text]" custT="1"/>
      <dgm:spPr/>
      <dgm:t>
        <a:bodyPr/>
        <a:lstStyle/>
        <a:p>
          <a:r>
            <a:rPr lang="en-US" sz="3200" dirty="0" smtClean="0"/>
            <a:t>Routing</a:t>
          </a:r>
          <a:endParaRPr lang="en-US" sz="3200" dirty="0"/>
        </a:p>
      </dgm:t>
    </dgm:pt>
    <dgm:pt modelId="{12B501B5-5415-48C7-BD66-606E66FDAE0F}" type="parTrans" cxnId="{604FDD48-D990-4C48-8EAD-DA5DB9F30860}">
      <dgm:prSet/>
      <dgm:spPr/>
      <dgm:t>
        <a:bodyPr/>
        <a:lstStyle/>
        <a:p>
          <a:endParaRPr lang="en-US"/>
        </a:p>
      </dgm:t>
    </dgm:pt>
    <dgm:pt modelId="{FA71064B-5237-4A2D-B202-19946D32A216}" type="sibTrans" cxnId="{604FDD48-D990-4C48-8EAD-DA5DB9F30860}">
      <dgm:prSet/>
      <dgm:spPr/>
      <dgm:t>
        <a:bodyPr/>
        <a:lstStyle/>
        <a:p>
          <a:endParaRPr lang="en-US"/>
        </a:p>
      </dgm:t>
    </dgm:pt>
    <dgm:pt modelId="{8176C406-83FD-4F8E-BFD9-5915C1F85B87}">
      <dgm:prSet phldrT="[Text]"/>
      <dgm:spPr/>
      <dgm:t>
        <a:bodyPr/>
        <a:lstStyle/>
        <a:p>
          <a:r>
            <a:rPr lang="en-US" dirty="0" smtClean="0"/>
            <a:t>Adaptive</a:t>
          </a:r>
          <a:endParaRPr lang="en-US" dirty="0"/>
        </a:p>
      </dgm:t>
    </dgm:pt>
    <dgm:pt modelId="{90986CFF-CBE1-436A-BF04-4B39A5A89612}" type="parTrans" cxnId="{45757157-3229-4FE8-BAD7-56110B68FDCC}">
      <dgm:prSet/>
      <dgm:spPr/>
      <dgm:t>
        <a:bodyPr/>
        <a:lstStyle/>
        <a:p>
          <a:endParaRPr lang="en-US"/>
        </a:p>
      </dgm:t>
    </dgm:pt>
    <dgm:pt modelId="{B695E034-364F-4870-8D25-A9D359CB853E}" type="sibTrans" cxnId="{45757157-3229-4FE8-BAD7-56110B68FDCC}">
      <dgm:prSet/>
      <dgm:spPr/>
      <dgm:t>
        <a:bodyPr/>
        <a:lstStyle/>
        <a:p>
          <a:endParaRPr lang="en-US"/>
        </a:p>
      </dgm:t>
    </dgm:pt>
    <dgm:pt modelId="{2D088D82-256F-42CD-945B-7EAC9A79D0FE}">
      <dgm:prSet phldrT="[Text]"/>
      <dgm:spPr/>
      <dgm:t>
        <a:bodyPr/>
        <a:lstStyle/>
        <a:p>
          <a:r>
            <a:rPr lang="en-US" dirty="0" smtClean="0"/>
            <a:t>New multipath routing </a:t>
          </a:r>
          <a:endParaRPr lang="en-US" dirty="0"/>
        </a:p>
      </dgm:t>
    </dgm:pt>
    <dgm:pt modelId="{318055AC-4571-4A48-A0CF-3366B20A275F}" type="parTrans" cxnId="{285A6F67-B390-4934-84BE-F19607C09ECC}">
      <dgm:prSet/>
      <dgm:spPr/>
      <dgm:t>
        <a:bodyPr/>
        <a:lstStyle/>
        <a:p>
          <a:endParaRPr lang="en-US"/>
        </a:p>
      </dgm:t>
    </dgm:pt>
    <dgm:pt modelId="{27495A18-301E-4899-9BCF-DBB846AAF826}" type="sibTrans" cxnId="{285A6F67-B390-4934-84BE-F19607C09ECC}">
      <dgm:prSet/>
      <dgm:spPr/>
      <dgm:t>
        <a:bodyPr/>
        <a:lstStyle/>
        <a:p>
          <a:endParaRPr lang="en-US"/>
        </a:p>
      </dgm:t>
    </dgm:pt>
    <dgm:pt modelId="{054AC593-F9C1-457B-820F-BE35C23D39C6}">
      <dgm:prSet phldrT="[Text]" custT="1"/>
      <dgm:spPr/>
      <dgm:t>
        <a:bodyPr/>
        <a:lstStyle/>
        <a:p>
          <a:r>
            <a:rPr lang="en-US" sz="3200" dirty="0" smtClean="0"/>
            <a:t>Energy efficient sensing</a:t>
          </a:r>
          <a:endParaRPr lang="en-US" sz="3200" dirty="0"/>
        </a:p>
      </dgm:t>
    </dgm:pt>
    <dgm:pt modelId="{7094F611-D40B-444C-B4EC-C2600719C451}" type="parTrans" cxnId="{143E84F3-B9B7-4639-9FAB-F82A25AE3E70}">
      <dgm:prSet/>
      <dgm:spPr/>
      <dgm:t>
        <a:bodyPr/>
        <a:lstStyle/>
        <a:p>
          <a:endParaRPr lang="en-US"/>
        </a:p>
      </dgm:t>
    </dgm:pt>
    <dgm:pt modelId="{F397F5D2-A43C-476E-BFA7-AE801486EE5A}" type="sibTrans" cxnId="{143E84F3-B9B7-4639-9FAB-F82A25AE3E70}">
      <dgm:prSet/>
      <dgm:spPr/>
      <dgm:t>
        <a:bodyPr/>
        <a:lstStyle/>
        <a:p>
          <a:endParaRPr lang="en-US"/>
        </a:p>
      </dgm:t>
    </dgm:pt>
    <dgm:pt modelId="{5EA376CA-74BF-43F0-AA64-CB1168AFE28D}">
      <dgm:prSet phldrT="[Text]"/>
      <dgm:spPr/>
      <dgm:t>
        <a:bodyPr/>
        <a:lstStyle/>
        <a:p>
          <a:r>
            <a:rPr lang="en-US" dirty="0" smtClean="0"/>
            <a:t>Efficient heterogeneous sensing </a:t>
          </a:r>
          <a:endParaRPr lang="en-US" dirty="0"/>
        </a:p>
      </dgm:t>
    </dgm:pt>
    <dgm:pt modelId="{A21D3AF6-152B-4487-B545-1D13ED0C0AF5}" type="parTrans" cxnId="{04BE32DC-8ED3-4960-A382-BFE8DB84AEAE}">
      <dgm:prSet/>
      <dgm:spPr/>
      <dgm:t>
        <a:bodyPr/>
        <a:lstStyle/>
        <a:p>
          <a:endParaRPr lang="en-US"/>
        </a:p>
      </dgm:t>
    </dgm:pt>
    <dgm:pt modelId="{AD156C79-6756-4F09-AF1C-1A8E5A3F0240}" type="sibTrans" cxnId="{04BE32DC-8ED3-4960-A382-BFE8DB84AEAE}">
      <dgm:prSet/>
      <dgm:spPr/>
      <dgm:t>
        <a:bodyPr/>
        <a:lstStyle/>
        <a:p>
          <a:endParaRPr lang="en-US"/>
        </a:p>
      </dgm:t>
    </dgm:pt>
    <dgm:pt modelId="{D05D5697-7068-4F99-A789-73CA7F1EE2ED}">
      <dgm:prSet phldrT="[Text]"/>
      <dgm:spPr/>
      <dgm:t>
        <a:bodyPr/>
        <a:lstStyle/>
        <a:p>
          <a:r>
            <a:rPr lang="en-US" dirty="0" smtClean="0"/>
            <a:t>Compressive Wireless sensing</a:t>
          </a:r>
          <a:endParaRPr lang="en-US" dirty="0"/>
        </a:p>
      </dgm:t>
    </dgm:pt>
    <dgm:pt modelId="{D49667C8-5D8D-4DB2-B981-5E00463FB00B}" type="parTrans" cxnId="{8A1330CC-3EE6-491B-A4C6-047EFA520322}">
      <dgm:prSet/>
      <dgm:spPr/>
      <dgm:t>
        <a:bodyPr/>
        <a:lstStyle/>
        <a:p>
          <a:endParaRPr lang="en-US"/>
        </a:p>
      </dgm:t>
    </dgm:pt>
    <dgm:pt modelId="{6A064A0C-B66D-44AC-A26A-5E1ECA62C5FE}" type="sibTrans" cxnId="{8A1330CC-3EE6-491B-A4C6-047EFA520322}">
      <dgm:prSet/>
      <dgm:spPr/>
      <dgm:t>
        <a:bodyPr/>
        <a:lstStyle/>
        <a:p>
          <a:endParaRPr lang="en-US"/>
        </a:p>
      </dgm:t>
    </dgm:pt>
    <dgm:pt modelId="{39FEE1A9-312E-49DB-A264-246227F32AAA}" type="pres">
      <dgm:prSet presAssocID="{2D4327D4-5F8E-4516-AC6E-E81C485FF66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FCC249-E71D-42EF-B1B8-ECC99008187E}" type="pres">
      <dgm:prSet presAssocID="{67436E15-1591-4760-9315-6E4846F57E0E}" presName="linNode" presStyleCnt="0"/>
      <dgm:spPr/>
    </dgm:pt>
    <dgm:pt modelId="{216156CA-DE9B-4422-996F-4C1E29281143}" type="pres">
      <dgm:prSet presAssocID="{67436E15-1591-4760-9315-6E4846F57E0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51B31-1496-4C63-AE13-93BEC13F0FBE}" type="pres">
      <dgm:prSet presAssocID="{67436E15-1591-4760-9315-6E4846F57E0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BE788-E34B-40B5-9256-2B539730C8A2}" type="pres">
      <dgm:prSet presAssocID="{FA71064B-5237-4A2D-B202-19946D32A216}" presName="spacing" presStyleCnt="0"/>
      <dgm:spPr/>
    </dgm:pt>
    <dgm:pt modelId="{D5C95220-3136-4327-82CC-1AD0B12BC239}" type="pres">
      <dgm:prSet presAssocID="{054AC593-F9C1-457B-820F-BE35C23D39C6}" presName="linNode" presStyleCnt="0"/>
      <dgm:spPr/>
    </dgm:pt>
    <dgm:pt modelId="{3FCC5FED-2A43-49EC-8D13-9E7E73CF6887}" type="pres">
      <dgm:prSet presAssocID="{054AC593-F9C1-457B-820F-BE35C23D39C6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2D19A-0F0E-4A6D-B33C-8F02F9135CFA}" type="pres">
      <dgm:prSet presAssocID="{054AC593-F9C1-457B-820F-BE35C23D39C6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A33927-D0B6-4CE4-A82B-5972DF83B0DC}" type="presOf" srcId="{2D088D82-256F-42CD-945B-7EAC9A79D0FE}" destId="{C4351B31-1496-4C63-AE13-93BEC13F0FBE}" srcOrd="0" destOrd="1" presId="urn:microsoft.com/office/officeart/2005/8/layout/vList6"/>
    <dgm:cxn modelId="{F192E463-9E4F-4AAF-B7A2-4576DA2EF0A8}" type="presOf" srcId="{D05D5697-7068-4F99-A789-73CA7F1EE2ED}" destId="{B6A2D19A-0F0E-4A6D-B33C-8F02F9135CFA}" srcOrd="0" destOrd="1" presId="urn:microsoft.com/office/officeart/2005/8/layout/vList6"/>
    <dgm:cxn modelId="{6D5EC70B-4A19-4161-8E3E-17E6654F0363}" type="presOf" srcId="{2D4327D4-5F8E-4516-AC6E-E81C485FF668}" destId="{39FEE1A9-312E-49DB-A264-246227F32AAA}" srcOrd="0" destOrd="0" presId="urn:microsoft.com/office/officeart/2005/8/layout/vList6"/>
    <dgm:cxn modelId="{8A1330CC-3EE6-491B-A4C6-047EFA520322}" srcId="{054AC593-F9C1-457B-820F-BE35C23D39C6}" destId="{D05D5697-7068-4F99-A789-73CA7F1EE2ED}" srcOrd="1" destOrd="0" parTransId="{D49667C8-5D8D-4DB2-B981-5E00463FB00B}" sibTransId="{6A064A0C-B66D-44AC-A26A-5E1ECA62C5FE}"/>
    <dgm:cxn modelId="{519C2B45-6D0F-4788-AC30-FBA15AFA6EDC}" type="presOf" srcId="{5EA376CA-74BF-43F0-AA64-CB1168AFE28D}" destId="{B6A2D19A-0F0E-4A6D-B33C-8F02F9135CFA}" srcOrd="0" destOrd="0" presId="urn:microsoft.com/office/officeart/2005/8/layout/vList6"/>
    <dgm:cxn modelId="{04BE32DC-8ED3-4960-A382-BFE8DB84AEAE}" srcId="{054AC593-F9C1-457B-820F-BE35C23D39C6}" destId="{5EA376CA-74BF-43F0-AA64-CB1168AFE28D}" srcOrd="0" destOrd="0" parTransId="{A21D3AF6-152B-4487-B545-1D13ED0C0AF5}" sibTransId="{AD156C79-6756-4F09-AF1C-1A8E5A3F0240}"/>
    <dgm:cxn modelId="{285A6F67-B390-4934-84BE-F19607C09ECC}" srcId="{67436E15-1591-4760-9315-6E4846F57E0E}" destId="{2D088D82-256F-42CD-945B-7EAC9A79D0FE}" srcOrd="1" destOrd="0" parTransId="{318055AC-4571-4A48-A0CF-3366B20A275F}" sibTransId="{27495A18-301E-4899-9BCF-DBB846AAF826}"/>
    <dgm:cxn modelId="{14A2D29D-2637-4513-9A49-954FB929B904}" type="presOf" srcId="{054AC593-F9C1-457B-820F-BE35C23D39C6}" destId="{3FCC5FED-2A43-49EC-8D13-9E7E73CF6887}" srcOrd="0" destOrd="0" presId="urn:microsoft.com/office/officeart/2005/8/layout/vList6"/>
    <dgm:cxn modelId="{604FDD48-D990-4C48-8EAD-DA5DB9F30860}" srcId="{2D4327D4-5F8E-4516-AC6E-E81C485FF668}" destId="{67436E15-1591-4760-9315-6E4846F57E0E}" srcOrd="0" destOrd="0" parTransId="{12B501B5-5415-48C7-BD66-606E66FDAE0F}" sibTransId="{FA71064B-5237-4A2D-B202-19946D32A216}"/>
    <dgm:cxn modelId="{94296CCA-0B32-46F8-8A05-44AC221D74E6}" type="presOf" srcId="{67436E15-1591-4760-9315-6E4846F57E0E}" destId="{216156CA-DE9B-4422-996F-4C1E29281143}" srcOrd="0" destOrd="0" presId="urn:microsoft.com/office/officeart/2005/8/layout/vList6"/>
    <dgm:cxn modelId="{143E84F3-B9B7-4639-9FAB-F82A25AE3E70}" srcId="{2D4327D4-5F8E-4516-AC6E-E81C485FF668}" destId="{054AC593-F9C1-457B-820F-BE35C23D39C6}" srcOrd="1" destOrd="0" parTransId="{7094F611-D40B-444C-B4EC-C2600719C451}" sibTransId="{F397F5D2-A43C-476E-BFA7-AE801486EE5A}"/>
    <dgm:cxn modelId="{45757157-3229-4FE8-BAD7-56110B68FDCC}" srcId="{67436E15-1591-4760-9315-6E4846F57E0E}" destId="{8176C406-83FD-4F8E-BFD9-5915C1F85B87}" srcOrd="0" destOrd="0" parTransId="{90986CFF-CBE1-436A-BF04-4B39A5A89612}" sibTransId="{B695E034-364F-4870-8D25-A9D359CB853E}"/>
    <dgm:cxn modelId="{7C3CC897-15A5-4278-AF6F-64440A4425FA}" type="presOf" srcId="{8176C406-83FD-4F8E-BFD9-5915C1F85B87}" destId="{C4351B31-1496-4C63-AE13-93BEC13F0FBE}" srcOrd="0" destOrd="0" presId="urn:microsoft.com/office/officeart/2005/8/layout/vList6"/>
    <dgm:cxn modelId="{C99E6CA5-6862-4AE8-B4BD-FA53FD2AECEF}" type="presParOf" srcId="{39FEE1A9-312E-49DB-A264-246227F32AAA}" destId="{5FFCC249-E71D-42EF-B1B8-ECC99008187E}" srcOrd="0" destOrd="0" presId="urn:microsoft.com/office/officeart/2005/8/layout/vList6"/>
    <dgm:cxn modelId="{283B72CF-4FA6-41E1-884A-FE3A1A98F875}" type="presParOf" srcId="{5FFCC249-E71D-42EF-B1B8-ECC99008187E}" destId="{216156CA-DE9B-4422-996F-4C1E29281143}" srcOrd="0" destOrd="0" presId="urn:microsoft.com/office/officeart/2005/8/layout/vList6"/>
    <dgm:cxn modelId="{90472273-221C-454C-988D-A695A9492F90}" type="presParOf" srcId="{5FFCC249-E71D-42EF-B1B8-ECC99008187E}" destId="{C4351B31-1496-4C63-AE13-93BEC13F0FBE}" srcOrd="1" destOrd="0" presId="urn:microsoft.com/office/officeart/2005/8/layout/vList6"/>
    <dgm:cxn modelId="{FC94E24F-F04E-4B09-A39F-43A0B61F8CE3}" type="presParOf" srcId="{39FEE1A9-312E-49DB-A264-246227F32AAA}" destId="{01FBE788-E34B-40B5-9256-2B539730C8A2}" srcOrd="1" destOrd="0" presId="urn:microsoft.com/office/officeart/2005/8/layout/vList6"/>
    <dgm:cxn modelId="{94B45E3D-AD36-43BB-92E0-B75D09277533}" type="presParOf" srcId="{39FEE1A9-312E-49DB-A264-246227F32AAA}" destId="{D5C95220-3136-4327-82CC-1AD0B12BC239}" srcOrd="2" destOrd="0" presId="urn:microsoft.com/office/officeart/2005/8/layout/vList6"/>
    <dgm:cxn modelId="{DA911296-639F-4DC6-9F7B-0D17154CD2EA}" type="presParOf" srcId="{D5C95220-3136-4327-82CC-1AD0B12BC239}" destId="{3FCC5FED-2A43-49EC-8D13-9E7E73CF6887}" srcOrd="0" destOrd="0" presId="urn:microsoft.com/office/officeart/2005/8/layout/vList6"/>
    <dgm:cxn modelId="{5CB26021-90A7-4C22-AA2A-5CD40BF60C87}" type="presParOf" srcId="{D5C95220-3136-4327-82CC-1AD0B12BC239}" destId="{B6A2D19A-0F0E-4A6D-B33C-8F02F9135CF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FD4CD-028F-4216-A3F9-36C037CB2CAC}">
      <dsp:nvSpPr>
        <dsp:cNvPr id="0" name=""/>
        <dsp:cNvSpPr/>
      </dsp:nvSpPr>
      <dsp:spPr>
        <a:xfrm>
          <a:off x="509699" y="525316"/>
          <a:ext cx="2023467" cy="17687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Internet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Connecting PCs </a:t>
          </a:r>
          <a:endParaRPr lang="en-US" sz="1500" b="1" kern="1200" dirty="0"/>
        </a:p>
      </dsp:txBody>
      <dsp:txXfrm>
        <a:off x="1015565" y="790631"/>
        <a:ext cx="986440" cy="1238135"/>
      </dsp:txXfrm>
    </dsp:sp>
    <dsp:sp modelId="{87FAFF25-1B61-4CC3-93F9-A7B033A2A009}">
      <dsp:nvSpPr>
        <dsp:cNvPr id="0" name=""/>
        <dsp:cNvSpPr/>
      </dsp:nvSpPr>
      <dsp:spPr>
        <a:xfrm>
          <a:off x="3832" y="903832"/>
          <a:ext cx="1011733" cy="10117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1995</a:t>
          </a:r>
          <a:endParaRPr lang="en-US" sz="2600" kern="1200" dirty="0"/>
        </a:p>
      </dsp:txBody>
      <dsp:txXfrm>
        <a:off x="151997" y="1051997"/>
        <a:ext cx="715403" cy="715403"/>
      </dsp:txXfrm>
    </dsp:sp>
    <dsp:sp modelId="{D043D21B-444A-4D60-A043-56B66B0AAAC8}">
      <dsp:nvSpPr>
        <dsp:cNvPr id="0" name=""/>
        <dsp:cNvSpPr/>
      </dsp:nvSpPr>
      <dsp:spPr>
        <a:xfrm>
          <a:off x="3165499" y="525316"/>
          <a:ext cx="2023467" cy="17687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Mobile Internet </a:t>
          </a:r>
          <a:endParaRPr lang="en-US" sz="1500" b="1" kern="1200" dirty="0"/>
        </a:p>
      </dsp:txBody>
      <dsp:txXfrm>
        <a:off x="3671366" y="790631"/>
        <a:ext cx="986440" cy="1238135"/>
      </dsp:txXfrm>
    </dsp:sp>
    <dsp:sp modelId="{91976264-55CD-4FB1-BB00-F8FEAA28F118}">
      <dsp:nvSpPr>
        <dsp:cNvPr id="0" name=""/>
        <dsp:cNvSpPr/>
      </dsp:nvSpPr>
      <dsp:spPr>
        <a:xfrm>
          <a:off x="2659633" y="903832"/>
          <a:ext cx="1011733" cy="1011733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2005</a:t>
          </a:r>
          <a:endParaRPr lang="en-US" sz="2600" kern="1200" dirty="0"/>
        </a:p>
      </dsp:txBody>
      <dsp:txXfrm>
        <a:off x="2807798" y="1051997"/>
        <a:ext cx="715403" cy="715403"/>
      </dsp:txXfrm>
    </dsp:sp>
    <dsp:sp modelId="{81DB7B0B-AABD-43BE-9C02-DA33F168E3E0}">
      <dsp:nvSpPr>
        <dsp:cNvPr id="0" name=""/>
        <dsp:cNvSpPr/>
      </dsp:nvSpPr>
      <dsp:spPr>
        <a:xfrm>
          <a:off x="5821300" y="525316"/>
          <a:ext cx="2023467" cy="1768765"/>
        </a:xfrm>
        <a:prstGeom prst="rightArrow">
          <a:avLst>
            <a:gd name="adj1" fmla="val 70000"/>
            <a:gd name="adj2" fmla="val 50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1905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Internet  of Things</a:t>
          </a:r>
          <a:endParaRPr lang="en-US" sz="1500" kern="1200" dirty="0"/>
        </a:p>
      </dsp:txBody>
      <dsp:txXfrm>
        <a:off x="6327167" y="790631"/>
        <a:ext cx="986440" cy="1238135"/>
      </dsp:txXfrm>
    </dsp:sp>
    <dsp:sp modelId="{EEFF3CAF-D45E-47C5-94A6-9876ABAF551C}">
      <dsp:nvSpPr>
        <dsp:cNvPr id="0" name=""/>
        <dsp:cNvSpPr/>
      </dsp:nvSpPr>
      <dsp:spPr>
        <a:xfrm>
          <a:off x="5315433" y="903832"/>
          <a:ext cx="1011733" cy="1011733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2015</a:t>
          </a:r>
          <a:endParaRPr lang="en-US" sz="2600" kern="1200" dirty="0"/>
        </a:p>
      </dsp:txBody>
      <dsp:txXfrm>
        <a:off x="5463598" y="1051997"/>
        <a:ext cx="715403" cy="7154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EAACD-8FB0-4B4B-AF5D-18D5C5C1AAA1}">
      <dsp:nvSpPr>
        <dsp:cNvPr id="0" name=""/>
        <dsp:cNvSpPr/>
      </dsp:nvSpPr>
      <dsp:spPr>
        <a:xfrm>
          <a:off x="586408" y="0"/>
          <a:ext cx="3909391" cy="43434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76212-9989-4F13-A06F-080A8F05B420}">
      <dsp:nvSpPr>
        <dsp:cNvPr id="0" name=""/>
        <dsp:cNvSpPr/>
      </dsp:nvSpPr>
      <dsp:spPr>
        <a:xfrm>
          <a:off x="1954695" y="436672"/>
          <a:ext cx="2541104" cy="10281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Knowledge or (semantic-oriented</a:t>
          </a:r>
          <a:r>
            <a:rPr lang="en-US" sz="2100" kern="1200" dirty="0" smtClean="0"/>
            <a:t>)</a:t>
          </a:r>
          <a:endParaRPr lang="en-US" sz="2100" kern="1200" dirty="0"/>
        </a:p>
      </dsp:txBody>
      <dsp:txXfrm>
        <a:off x="2004886" y="486863"/>
        <a:ext cx="2440722" cy="927782"/>
      </dsp:txXfrm>
    </dsp:sp>
    <dsp:sp modelId="{A264C548-E8D4-4606-A39B-1FC77F020301}">
      <dsp:nvSpPr>
        <dsp:cNvPr id="0" name=""/>
        <dsp:cNvSpPr/>
      </dsp:nvSpPr>
      <dsp:spPr>
        <a:xfrm>
          <a:off x="1954695" y="1608900"/>
          <a:ext cx="2541104" cy="10281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Middleware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(Internet-oriented)</a:t>
          </a:r>
          <a:endParaRPr lang="en-US" sz="2100" b="1" kern="1200" dirty="0"/>
        </a:p>
      </dsp:txBody>
      <dsp:txXfrm>
        <a:off x="2004886" y="1659091"/>
        <a:ext cx="2440722" cy="927782"/>
      </dsp:txXfrm>
    </dsp:sp>
    <dsp:sp modelId="{ED6DF51E-AD7F-4D5F-A34A-8BDB1248766C}">
      <dsp:nvSpPr>
        <dsp:cNvPr id="0" name=""/>
        <dsp:cNvSpPr/>
      </dsp:nvSpPr>
      <dsp:spPr>
        <a:xfrm>
          <a:off x="1954695" y="2792185"/>
          <a:ext cx="2541104" cy="10281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Sensors           (Things-oriented)</a:t>
          </a:r>
          <a:endParaRPr lang="en-US" sz="2100" b="1" kern="1200" dirty="0"/>
        </a:p>
      </dsp:txBody>
      <dsp:txXfrm>
        <a:off x="2004886" y="2842376"/>
        <a:ext cx="2440722" cy="9277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51B31-1496-4C63-AE13-93BEC13F0FBE}">
      <dsp:nvSpPr>
        <dsp:cNvPr id="0" name=""/>
        <dsp:cNvSpPr/>
      </dsp:nvSpPr>
      <dsp:spPr>
        <a:xfrm>
          <a:off x="3230879" y="0"/>
          <a:ext cx="4846320" cy="15096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Lightweight security protocol.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Cloud security.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Privacy and trust.</a:t>
          </a:r>
          <a:endParaRPr lang="en-US" sz="2300" kern="1200" dirty="0"/>
        </a:p>
      </dsp:txBody>
      <dsp:txXfrm>
        <a:off x="3230879" y="188702"/>
        <a:ext cx="4280215" cy="1132209"/>
      </dsp:txXfrm>
    </dsp:sp>
    <dsp:sp modelId="{216156CA-DE9B-4422-996F-4C1E29281143}">
      <dsp:nvSpPr>
        <dsp:cNvPr id="0" name=""/>
        <dsp:cNvSpPr/>
      </dsp:nvSpPr>
      <dsp:spPr>
        <a:xfrm>
          <a:off x="0" y="0"/>
          <a:ext cx="3230880" cy="15096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Security</a:t>
          </a:r>
          <a:endParaRPr lang="en-US" sz="3300" kern="1200" dirty="0"/>
        </a:p>
      </dsp:txBody>
      <dsp:txXfrm>
        <a:off x="73693" y="73693"/>
        <a:ext cx="3083494" cy="1362227"/>
      </dsp:txXfrm>
    </dsp:sp>
    <dsp:sp modelId="{87A34094-AFAD-45A1-8E3C-C73D53C192E5}">
      <dsp:nvSpPr>
        <dsp:cNvPr id="0" name=""/>
        <dsp:cNvSpPr/>
      </dsp:nvSpPr>
      <dsp:spPr>
        <a:xfrm>
          <a:off x="3230879" y="1660574"/>
          <a:ext cx="4846320" cy="15096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Certain standardization is required for interoperability of devices.</a:t>
          </a:r>
          <a:endParaRPr lang="en-US" sz="2300" kern="1200" dirty="0"/>
        </a:p>
      </dsp:txBody>
      <dsp:txXfrm>
        <a:off x="3230879" y="1849276"/>
        <a:ext cx="4280215" cy="1132209"/>
      </dsp:txXfrm>
    </dsp:sp>
    <dsp:sp modelId="{71BF2EA8-CDEE-4BBD-8A83-50C46CBADA84}">
      <dsp:nvSpPr>
        <dsp:cNvPr id="0" name=""/>
        <dsp:cNvSpPr/>
      </dsp:nvSpPr>
      <dsp:spPr>
        <a:xfrm>
          <a:off x="0" y="1660574"/>
          <a:ext cx="3230880" cy="150961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Standardization</a:t>
          </a:r>
          <a:endParaRPr lang="en-US" sz="3300" kern="1200" dirty="0"/>
        </a:p>
      </dsp:txBody>
      <dsp:txXfrm>
        <a:off x="73693" y="1734267"/>
        <a:ext cx="3083494" cy="1362227"/>
      </dsp:txXfrm>
    </dsp:sp>
    <dsp:sp modelId="{B6A2D19A-0F0E-4A6D-B33C-8F02F9135CFA}">
      <dsp:nvSpPr>
        <dsp:cNvPr id="0" name=""/>
        <dsp:cNvSpPr/>
      </dsp:nvSpPr>
      <dsp:spPr>
        <a:xfrm>
          <a:off x="3230879" y="3321149"/>
          <a:ext cx="4846320" cy="15096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Big challenge as IoT size will get 3-4 times in next five years.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Performance should not degrade.</a:t>
          </a:r>
          <a:endParaRPr lang="en-US" sz="2300" kern="1200" dirty="0"/>
        </a:p>
      </dsp:txBody>
      <dsp:txXfrm>
        <a:off x="3230879" y="3509851"/>
        <a:ext cx="4280215" cy="1132209"/>
      </dsp:txXfrm>
    </dsp:sp>
    <dsp:sp modelId="{3FCC5FED-2A43-49EC-8D13-9E7E73CF6887}">
      <dsp:nvSpPr>
        <dsp:cNvPr id="0" name=""/>
        <dsp:cNvSpPr/>
      </dsp:nvSpPr>
      <dsp:spPr>
        <a:xfrm>
          <a:off x="0" y="3321149"/>
          <a:ext cx="3230880" cy="150961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Scalability</a:t>
          </a:r>
          <a:endParaRPr lang="en-US" sz="3300" kern="1200" dirty="0"/>
        </a:p>
      </dsp:txBody>
      <dsp:txXfrm>
        <a:off x="73693" y="3394842"/>
        <a:ext cx="3083494" cy="13622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351B31-1496-4C63-AE13-93BEC13F0FBE}">
      <dsp:nvSpPr>
        <dsp:cNvPr id="0" name=""/>
        <dsp:cNvSpPr/>
      </dsp:nvSpPr>
      <dsp:spPr>
        <a:xfrm>
          <a:off x="3230879" y="589"/>
          <a:ext cx="4846320" cy="22998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Adaptive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New multipath routing </a:t>
          </a:r>
          <a:endParaRPr lang="en-US" sz="2900" kern="1200" dirty="0"/>
        </a:p>
      </dsp:txBody>
      <dsp:txXfrm>
        <a:off x="3230879" y="288064"/>
        <a:ext cx="3983895" cy="1724851"/>
      </dsp:txXfrm>
    </dsp:sp>
    <dsp:sp modelId="{216156CA-DE9B-4422-996F-4C1E29281143}">
      <dsp:nvSpPr>
        <dsp:cNvPr id="0" name=""/>
        <dsp:cNvSpPr/>
      </dsp:nvSpPr>
      <dsp:spPr>
        <a:xfrm>
          <a:off x="0" y="589"/>
          <a:ext cx="3230880" cy="22998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Routing</a:t>
          </a:r>
          <a:endParaRPr lang="en-US" sz="3200" kern="1200" dirty="0"/>
        </a:p>
      </dsp:txBody>
      <dsp:txXfrm>
        <a:off x="112267" y="112856"/>
        <a:ext cx="3006346" cy="2075267"/>
      </dsp:txXfrm>
    </dsp:sp>
    <dsp:sp modelId="{B6A2D19A-0F0E-4A6D-B33C-8F02F9135CFA}">
      <dsp:nvSpPr>
        <dsp:cNvPr id="0" name=""/>
        <dsp:cNvSpPr/>
      </dsp:nvSpPr>
      <dsp:spPr>
        <a:xfrm>
          <a:off x="3230879" y="2530371"/>
          <a:ext cx="4846320" cy="22998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Efficient heterogeneous sensing 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Compressive Wireless sensing</a:t>
          </a:r>
          <a:endParaRPr lang="en-US" sz="2900" kern="1200" dirty="0"/>
        </a:p>
      </dsp:txBody>
      <dsp:txXfrm>
        <a:off x="3230879" y="2817846"/>
        <a:ext cx="3983895" cy="1724851"/>
      </dsp:txXfrm>
    </dsp:sp>
    <dsp:sp modelId="{3FCC5FED-2A43-49EC-8D13-9E7E73CF6887}">
      <dsp:nvSpPr>
        <dsp:cNvPr id="0" name=""/>
        <dsp:cNvSpPr/>
      </dsp:nvSpPr>
      <dsp:spPr>
        <a:xfrm>
          <a:off x="0" y="2530371"/>
          <a:ext cx="3230880" cy="229980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Energy efficient sensing</a:t>
          </a:r>
          <a:endParaRPr lang="en-US" sz="3200" kern="1200" dirty="0"/>
        </a:p>
      </dsp:txBody>
      <dsp:txXfrm>
        <a:off x="112267" y="2642638"/>
        <a:ext cx="3006346" cy="2075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5FC13-1FB3-44B4-B005-FCF230C93309}" type="datetimeFigureOut">
              <a:rPr lang="en-US" smtClean="0"/>
              <a:pPr/>
              <a:t>4/27/2020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602D2-AC5F-4355-A4E6-C22D6EE261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602D2-AC5F-4355-A4E6-C22D6EE2612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06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602D2-AC5F-4355-A4E6-C22D6EE2612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4FB46-3E79-4084-A730-717C7C8A5CCA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5C2CA-1602-4A07-8752-C42D80124C3F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91ED-0D82-4F38-81D9-97922B078CAF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73DA8-6838-4102-AA76-084E63175F01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F829-F6D3-4529-8870-AEE6699952F7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4157-6DAB-4ED7-86CB-002917CBD3B8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C4A72-B160-442E-8679-58B709707E1C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06EE-2A40-4AA9-93F3-17A9D2076D2C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1B051-5C56-426A-8ABA-FE10145518C5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A1DBC-2D67-49FA-9220-9AB60C519283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7FC49-92CD-41DA-A032-9FD7F4648784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60387-3609-4CAD-B134-5E62B2545FAC}" type="datetime1">
              <a:rPr lang="en-US" smtClean="0"/>
              <a:pPr/>
              <a:t>4/27/2020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9F2F-5B9F-4B9E-94B3-F34B6C42F68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ternetsociety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sung.com/sg/info/privacy/smarttv.html" TargetMode="External"/><Relationship Id="rId2" Type="http://schemas.openxmlformats.org/officeDocument/2006/relationships/hyperlink" Target="https://nest.com/thermostat/meet-nest-thermosta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fcqeditor.org/rfc/rfc7452.tx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.in/url?sa=i&amp;rct=j&amp;q=&amp;esrc=s&amp;source=images&amp;cd=&amp;cad=rja&amp;uact=8&amp;ved=0CAcQjRxqFQoTCMzgzoeelMcCFZKOjgodIV0IFA&amp;url=http://spectrum.ieee.org/tech-talk/robotics/aerial-robots/drones-could-monitor-bridge-safety&amp;ei=GDXDVcz0OJKdugShuqGgAQ&amp;bvm=bv.99556055,d.c2E&amp;psig=AFQjCNFkLd7Eswx6sM1nzh6BIPhD0rUM9w&amp;ust=143894281786865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guardian.com/world/2015/aug/05/india-train-crash-deaths-feared-as-two-services-derail-and-carriages-fall-in-river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.in/url?sa=i&amp;rct=j&amp;q=&amp;esrc=s&amp;source=images&amp;cd=&amp;cad=rja&amp;uact=8&amp;ved=0CAcQjRxqFQoTCKHNs-melMcCFYJwjgod494NrA&amp;url=http://www.ndtv.com/mumbai-news/mumbai-building-collapse-rescue-operations-called-off-525105&amp;ei=5jXDVaFCguG5BOO9t-AK&amp;bvm=bv.99556055,d.c2E&amp;psig=AFQjCNGWA1g4WKXK80qTHvAivu6DIEUU6Q&amp;ust=1438943077105040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co.in/url?sa=i&amp;rct=j&amp;q=&amp;esrc=s&amp;source=images&amp;cd=&amp;cad=rja&amp;uact=8&amp;ved=0ahUKEwiUoMPMjv7KAhXBno4KHW-dCoAQjRwIBw&amp;url=https://www.washingtonpost.com/news/morning-mix/wp/2016/02/09/how-one-of-natures-grossest-creatures-could-help-save-someones-life/&amp;psig=AFQjCNEO1OcqIBQjCxCN8gysDvZWQ4RjjQ&amp;ust=14557749923507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772400" cy="16192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 smtClean="0"/>
              <a:t>Internet of Things</a:t>
            </a:r>
            <a:br>
              <a:rPr lang="en-GB" dirty="0" smtClean="0"/>
            </a:br>
            <a:r>
              <a:rPr lang="en-GB" sz="2200" dirty="0" smtClean="0"/>
              <a:t>Introduction + Key technologies + applications + future challenges</a:t>
            </a:r>
            <a:endParaRPr lang="en-GB" sz="2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Three types of interactions in IoT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Device to device communication.</a:t>
            </a:r>
          </a:p>
          <a:p>
            <a:r>
              <a:rPr lang="en-US" dirty="0" smtClean="0"/>
              <a:t>Device to cloud.</a:t>
            </a:r>
          </a:p>
          <a:p>
            <a:r>
              <a:rPr lang="en-US" dirty="0" smtClean="0"/>
              <a:t>Device to gateway.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Device to Device communication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Device-to-device communication model is generally used in home automation.</a:t>
            </a:r>
          </a:p>
          <a:p>
            <a:r>
              <a:rPr lang="en-US" sz="2000" dirty="0" smtClean="0"/>
              <a:t>Low data rate requirement.</a:t>
            </a:r>
          </a:p>
          <a:p>
            <a:r>
              <a:rPr lang="en-US" sz="2000" dirty="0" smtClean="0"/>
              <a:t>Example : Lights, bulbs, locks and thermostat send small amount of information to each other.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914400" y="3657600"/>
            <a:ext cx="14478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Bulb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096000" y="3657600"/>
            <a:ext cx="1524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Switch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638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Source: Internet of Things: an overview; </a:t>
            </a:r>
            <a:r>
              <a:rPr lang="en-US" dirty="0" smtClean="0">
                <a:solidFill>
                  <a:srgbClr val="C00000"/>
                </a:solidFill>
                <a:hlinkClick r:id="rId2"/>
              </a:rPr>
              <a:t>http://www.internetsociety.org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Left-Right Arrow Callout 10"/>
          <p:cNvSpPr/>
          <p:nvPr/>
        </p:nvSpPr>
        <p:spPr>
          <a:xfrm>
            <a:off x="2438400" y="3733800"/>
            <a:ext cx="3581400" cy="1219200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Wireless Network</a:t>
            </a:r>
          </a:p>
          <a:p>
            <a:pPr algn="ctr"/>
            <a:r>
              <a:rPr lang="en-US" dirty="0" smtClean="0"/>
              <a:t>ZigBee/Z-wave/Bluetooth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Device to Cloud communication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Device-to-cloud communication model is used to extend the capability of device by sending data to cloud for analysis.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Example 1: Nest Lab Learning  Thermostat</a:t>
            </a:r>
            <a:r>
              <a:rPr lang="en-US" sz="2000" dirty="0" smtClean="0"/>
              <a:t>: Device sends data to cloud to analyze the home energy consumption.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Example2 : Samsung Smart TV</a:t>
            </a:r>
            <a:r>
              <a:rPr lang="en-US" sz="2000" dirty="0" smtClean="0"/>
              <a:t>: Sends user viewing information to Samsung and enable interactive voice recognition system.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1066800" y="4038600"/>
            <a:ext cx="14478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Device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096000" y="4267200"/>
            <a:ext cx="15240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DEVICE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410200"/>
            <a:ext cx="8915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Source: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C00000"/>
                </a:solidFill>
              </a:rPr>
              <a:t>Nest Lab Learning thermostat: Meet the Nest Thermostat | Nest.” Nest Labs. Web. 31 Aug. 2015. </a:t>
            </a:r>
            <a:r>
              <a:rPr lang="en-US" sz="1600" dirty="0" smtClean="0">
                <a:solidFill>
                  <a:srgbClr val="C00000"/>
                </a:solidFill>
                <a:hlinkClick r:id="rId2"/>
              </a:rPr>
              <a:t>https://nest.com/thermostat/meet-nest-thermostat/</a:t>
            </a:r>
            <a:r>
              <a:rPr lang="en-US" sz="1600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C00000"/>
                </a:solidFill>
              </a:rPr>
              <a:t>Samsung SmartTV: “Samsung Privacy Policy--SmartTV Supplement.” Samsung Corp. Web. 29 Sept. 2015. </a:t>
            </a:r>
            <a:r>
              <a:rPr lang="en-US" sz="1600" dirty="0" smtClean="0">
                <a:solidFill>
                  <a:srgbClr val="C00000"/>
                </a:solidFill>
                <a:hlinkClick r:id="rId3"/>
              </a:rPr>
              <a:t>http://www.samsung.com/sg/info/privacy/smarttv.html</a:t>
            </a:r>
            <a:r>
              <a:rPr lang="en-US" sz="1600" dirty="0" smtClean="0"/>
              <a:t>.</a:t>
            </a:r>
          </a:p>
          <a:p>
            <a:pPr marL="342900" indent="-342900"/>
            <a:endParaRPr lang="en-US" sz="1600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3276600" y="2971800"/>
            <a:ext cx="2057400" cy="838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 </a:t>
            </a:r>
            <a:endParaRPr lang="en-US" dirty="0"/>
          </a:p>
        </p:txBody>
      </p:sp>
      <p:sp>
        <p:nvSpPr>
          <p:cNvPr id="12" name="Left-Right Arrow 11"/>
          <p:cNvSpPr/>
          <p:nvPr/>
        </p:nvSpPr>
        <p:spPr>
          <a:xfrm rot="1793547">
            <a:off x="5085532" y="3594071"/>
            <a:ext cx="1436761" cy="609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19598915">
            <a:off x="2242877" y="3647197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Device to gateway communication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gateway device is used between device and cloud in the device-to-gateway communication model.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Example: Fitness tracker. T</a:t>
            </a:r>
            <a:r>
              <a:rPr lang="en-US" sz="2000" dirty="0" smtClean="0"/>
              <a:t>hese devices don’t have native facility to connect to the cloud directly, hence they use a mobile app.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1371600" y="4648200"/>
            <a:ext cx="1143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Device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096000" y="4724400"/>
            <a:ext cx="1295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DEVICE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8674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Source: </a:t>
            </a:r>
            <a:r>
              <a:rPr lang="en-US" sz="1600" dirty="0" smtClean="0">
                <a:hlinkClick r:id="rId3"/>
              </a:rPr>
              <a:t>https://www.rfcQeditor.org/rfc/rfc7452.txt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pPr marL="342900" indent="-342900"/>
            <a:endParaRPr lang="en-US" sz="1600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3200400" y="1905000"/>
            <a:ext cx="2057400" cy="838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Cloud </a:t>
            </a:r>
            <a:endParaRPr lang="en-US" dirty="0"/>
          </a:p>
        </p:txBody>
      </p:sp>
      <p:sp>
        <p:nvSpPr>
          <p:cNvPr id="12" name="Left-Right Arrow 11"/>
          <p:cNvSpPr/>
          <p:nvPr/>
        </p:nvSpPr>
        <p:spPr>
          <a:xfrm rot="2267095">
            <a:off x="4699412" y="4090201"/>
            <a:ext cx="1817046" cy="45639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CoAP/DTLS</a:t>
            </a:r>
            <a:endParaRPr lang="en-US" dirty="0"/>
          </a:p>
        </p:txBody>
      </p:sp>
      <p:sp>
        <p:nvSpPr>
          <p:cNvPr id="13" name="Left-Right Arrow 12"/>
          <p:cNvSpPr/>
          <p:nvPr/>
        </p:nvSpPr>
        <p:spPr>
          <a:xfrm rot="19598915">
            <a:off x="2014556" y="3956494"/>
            <a:ext cx="1538987" cy="58235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HTTP/TLS</a:t>
            </a:r>
            <a:endParaRPr lang="en-US" dirty="0"/>
          </a:p>
        </p:txBody>
      </p:sp>
      <p:sp>
        <p:nvSpPr>
          <p:cNvPr id="15" name="Cube 14"/>
          <p:cNvSpPr/>
          <p:nvPr/>
        </p:nvSpPr>
        <p:spPr>
          <a:xfrm>
            <a:off x="3352800" y="3200400"/>
            <a:ext cx="1752600" cy="609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Gateway</a:t>
            </a:r>
            <a:endParaRPr lang="en-US" dirty="0"/>
          </a:p>
        </p:txBody>
      </p:sp>
      <p:sp>
        <p:nvSpPr>
          <p:cNvPr id="16" name="Up-Down Arrow 15"/>
          <p:cNvSpPr/>
          <p:nvPr/>
        </p:nvSpPr>
        <p:spPr>
          <a:xfrm>
            <a:off x="4191000" y="2743200"/>
            <a:ext cx="304800" cy="457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495800" y="2819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IPv4/IPv6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00200" y="3810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protocols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62600" y="3886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protocols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Key IoT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Key enabling technologies in IoT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7200" y="1219200"/>
            <a:ext cx="8077200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Enabling Technologies:</a:t>
            </a:r>
          </a:p>
          <a:p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Radio frequency Identification (RFID).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Near Field Communication(NFC).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Low Power Bluetooth(BLE).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/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419600"/>
            <a:ext cx="792480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“IoT will boost our economy  while improving our citizens life”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   </a:t>
            </a:r>
            <a:r>
              <a:rPr lang="en-US" sz="2400" b="1" dirty="0" smtClean="0"/>
              <a:t>DG Connect , European Commission, Belgium</a:t>
            </a:r>
          </a:p>
          <a:p>
            <a:r>
              <a:rPr lang="en-US" sz="2400" dirty="0" smtClean="0"/>
              <a:t>Analyst predict that Internet of Things  products and services will grow exponentially in the next few years.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09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RFID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57200" y="1295678"/>
            <a:ext cx="8229599" cy="41549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Passive RFID Tag.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Active RFID Tag.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RFID Sensor range: 1-2000 feet.</a:t>
            </a:r>
          </a:p>
          <a:p>
            <a:pPr marL="342900" indent="-342900"/>
            <a:r>
              <a:rPr lang="en-US" sz="2400" b="1" dirty="0" smtClean="0"/>
              <a:t>Applications: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Logistics.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Mobile payments.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Tracking animals.</a:t>
            </a:r>
          </a:p>
          <a:p>
            <a:pPr marL="342900" indent="-342900"/>
            <a:r>
              <a:rPr lang="en-US" sz="2400" b="1" dirty="0" smtClean="0"/>
              <a:t>Operating frequency range: </a:t>
            </a:r>
          </a:p>
          <a:p>
            <a:pPr marL="342900" indent="-342900"/>
            <a:r>
              <a:rPr lang="en-US" sz="2400" dirty="0" smtClean="0"/>
              <a:t>Low Frequency: 124-135 KHz</a:t>
            </a:r>
          </a:p>
          <a:p>
            <a:pPr marL="342900" indent="-342900"/>
            <a:r>
              <a:rPr lang="en-US" sz="2400" dirty="0" smtClean="0"/>
              <a:t>Ultra-High Frequency: 890-960 </a:t>
            </a:r>
            <a:r>
              <a:rPr lang="en-US" sz="2400" dirty="0" err="1" smtClean="0"/>
              <a:t>MHz.</a:t>
            </a:r>
            <a:endParaRPr lang="en-US" sz="2400" dirty="0" smtClean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371600"/>
            <a:ext cx="2980489" cy="193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659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2269"/>
            <a:ext cx="8229600" cy="80803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NFC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572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NFC is quite similar to RFID.</a:t>
            </a:r>
          </a:p>
          <a:p>
            <a:r>
              <a:rPr lang="en-US" sz="2400" dirty="0" smtClean="0"/>
              <a:t>Can be considered as RFID reader on mobile.</a:t>
            </a:r>
          </a:p>
          <a:p>
            <a:r>
              <a:rPr lang="en-US" sz="2400" dirty="0" smtClean="0"/>
              <a:t>Operating range: 20 cm.</a:t>
            </a:r>
          </a:p>
          <a:p>
            <a:r>
              <a:rPr lang="en-US" sz="2400" dirty="0" smtClean="0"/>
              <a:t>Operating frequency: Unlicensed band 13.56 MHz.</a:t>
            </a:r>
          </a:p>
          <a:p>
            <a:r>
              <a:rPr lang="en-US" sz="2400" dirty="0" smtClean="0"/>
              <a:t>Short range and low power technology.</a:t>
            </a:r>
          </a:p>
          <a:p>
            <a:r>
              <a:rPr lang="en-US" sz="2400" dirty="0" smtClean="0"/>
              <a:t>Unlike </a:t>
            </a:r>
            <a:r>
              <a:rPr lang="en-US" sz="2400" dirty="0"/>
              <a:t>B</a:t>
            </a:r>
            <a:r>
              <a:rPr lang="en-US" sz="2400" dirty="0" smtClean="0"/>
              <a:t>luetooth no pairing is needed before communication.</a:t>
            </a:r>
          </a:p>
          <a:p>
            <a:pPr>
              <a:buNone/>
            </a:pPr>
            <a:r>
              <a:rPr lang="en-US" sz="2400" b="1" dirty="0" smtClean="0"/>
              <a:t>Application:</a:t>
            </a:r>
          </a:p>
          <a:p>
            <a:pPr>
              <a:buFontTx/>
              <a:buChar char="-"/>
            </a:pPr>
            <a:r>
              <a:rPr lang="en-US" sz="2400" dirty="0" smtClean="0"/>
              <a:t>Payments.</a:t>
            </a:r>
          </a:p>
          <a:p>
            <a:pPr>
              <a:buFontTx/>
              <a:buChar char="-"/>
            </a:pPr>
            <a:r>
              <a:rPr lang="en-US" sz="2400" dirty="0" smtClean="0"/>
              <a:t>NFC  can turn mobile into smart object for range of applications. Great potential for future.</a:t>
            </a: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2" descr="C:\Users\yashipolly\Desktop\IoT\NFC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1447800"/>
            <a:ext cx="1086703" cy="99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631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Applications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Opportunities: IoT is touching each walk of human life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495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/>
              <a:t>Smart City.</a:t>
            </a:r>
          </a:p>
          <a:p>
            <a:r>
              <a:rPr lang="en-US" sz="2800" dirty="0" smtClean="0"/>
              <a:t>Smart environment.</a:t>
            </a:r>
          </a:p>
          <a:p>
            <a:r>
              <a:rPr lang="en-US" sz="2800" dirty="0" smtClean="0"/>
              <a:t>Smart homes.</a:t>
            </a:r>
          </a:p>
          <a:p>
            <a:r>
              <a:rPr lang="en-US" sz="2800" dirty="0" smtClean="0"/>
              <a:t>Smart Agriculture.</a:t>
            </a:r>
          </a:p>
          <a:p>
            <a:r>
              <a:rPr lang="en-US" sz="2800" dirty="0" smtClean="0"/>
              <a:t>Retail.</a:t>
            </a:r>
          </a:p>
          <a:p>
            <a:r>
              <a:rPr lang="en-US" sz="2800" dirty="0" smtClean="0"/>
              <a:t>Smart Utilities.</a:t>
            </a:r>
          </a:p>
          <a:p>
            <a:r>
              <a:rPr lang="en-US" sz="2800" dirty="0" smtClean="0"/>
              <a:t>Industry.</a:t>
            </a:r>
          </a:p>
          <a:p>
            <a:r>
              <a:rPr lang="en-US" sz="2800" dirty="0" smtClean="0"/>
              <a:t>Disaster management.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0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667000"/>
            <a:ext cx="8229600" cy="9144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360"/>
            <a:ext cx="8229600" cy="4111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IoT and Smart Cities: few examples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1"/>
            <a:ext cx="8240486" cy="450668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Amsterdam: Connected public lightings within Smarter Cities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800" dirty="0" smtClean="0"/>
              <a:t>CISCO and PHILIPS have developed together network-enabled LED lighting in Amsterdam.</a:t>
            </a:r>
          </a:p>
          <a:p>
            <a:pPr lvl="1"/>
            <a:r>
              <a:rPr lang="en-US" sz="1800" dirty="0" smtClean="0"/>
              <a:t>Installations of innovative lightings can save $13 billion per year worldwide.</a:t>
            </a:r>
          </a:p>
          <a:p>
            <a:pPr lvl="1"/>
            <a:r>
              <a:rPr lang="en-US" sz="1800" dirty="0" smtClean="0"/>
              <a:t>Philips estimates that switching to LED alone can save up to $170 Billion which is equivalent to elimination of 640 medium sized power stations.</a:t>
            </a:r>
          </a:p>
          <a:p>
            <a:pPr lvl="1"/>
            <a:r>
              <a:rPr lang="en-US" sz="1800" dirty="0" smtClean="0"/>
              <a:t>Greater value is achieved by using the lighting service for other connected services.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200400"/>
            <a:ext cx="8839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7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IoT and Smart Cities: few </a:t>
            </a:r>
            <a:r>
              <a:rPr lang="en-US" sz="2800" b="1" dirty="0" smtClean="0">
                <a:solidFill>
                  <a:srgbClr val="FF0000"/>
                </a:solidFill>
              </a:rPr>
              <a:t>examples (2)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Chicago: Developing Digital planning and Neighbourhood services</a:t>
            </a:r>
          </a:p>
          <a:p>
            <a:pPr lvl="1"/>
            <a:r>
              <a:rPr lang="en-US" sz="2000" dirty="0" smtClean="0"/>
              <a:t>Initiative of CISCO  with other public and private stakeholders.</a:t>
            </a:r>
          </a:p>
          <a:p>
            <a:pPr lvl="1"/>
            <a:r>
              <a:rPr lang="en-US" sz="2000" dirty="0" smtClean="0"/>
              <a:t>Objectives:</a:t>
            </a:r>
          </a:p>
          <a:p>
            <a:pPr lvl="2"/>
            <a:r>
              <a:rPr lang="en-US" sz="1600" dirty="0"/>
              <a:t>Fostering Smarter working practices.</a:t>
            </a:r>
          </a:p>
          <a:p>
            <a:pPr lvl="2"/>
            <a:r>
              <a:rPr lang="en-US" sz="1600" dirty="0"/>
              <a:t>Incubating Technology Innovation.</a:t>
            </a:r>
          </a:p>
          <a:p>
            <a:pPr lvl="2"/>
            <a:r>
              <a:rPr lang="en-US" sz="1600" dirty="0"/>
              <a:t>Promoting multi-stakeholder collaboration to enhance the social life in the city.</a:t>
            </a:r>
          </a:p>
          <a:p>
            <a:pPr marL="914400" lvl="2" indent="0">
              <a:buNone/>
            </a:pPr>
            <a:endParaRPr lang="en-US" sz="1600" dirty="0"/>
          </a:p>
          <a:p>
            <a:pPr lvl="1"/>
            <a:r>
              <a:rPr lang="en-US" sz="2000" dirty="0" smtClean="0"/>
              <a:t>Collaborative work: CISCO and University of Chicago</a:t>
            </a:r>
          </a:p>
          <a:p>
            <a:pPr lvl="2"/>
            <a:r>
              <a:rPr lang="en-US" sz="1600" dirty="0" smtClean="0"/>
              <a:t>Team approach to violence:  Aim if this collaborative work is to develop and prototype innovation projects that support city leaders, urban planner and community organizations to think differently.</a:t>
            </a:r>
          </a:p>
          <a:p>
            <a:pPr lvl="2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Source: Cisco report 2013</a:t>
            </a:r>
            <a:endParaRPr lang="en-US" sz="16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75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IoT and Smart City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636"/>
            <a:ext cx="8229600" cy="48307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Smart Parking.</a:t>
            </a:r>
          </a:p>
          <a:p>
            <a:r>
              <a:rPr lang="en-US" dirty="0" smtClean="0"/>
              <a:t>Monitoring structural health of old bridges and buildings.</a:t>
            </a:r>
          </a:p>
          <a:p>
            <a:r>
              <a:rPr lang="en-US" dirty="0" smtClean="0"/>
              <a:t>Traffic Congestion.</a:t>
            </a:r>
          </a:p>
          <a:p>
            <a:r>
              <a:rPr lang="en-US" dirty="0" smtClean="0"/>
              <a:t>Smart roads.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9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Smart City-</a:t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Smart Parking: Some innovative solutions</a:t>
            </a:r>
            <a:endParaRPr lang="en-GB" sz="2800" b="1" dirty="0">
              <a:solidFill>
                <a:srgbClr val="C00000"/>
              </a:solidFill>
            </a:endParaRPr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41869" y="1295400"/>
            <a:ext cx="5092331" cy="44432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0" y="3124200"/>
            <a:ext cx="228600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Source:  Siemens Mobility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867400"/>
            <a:ext cx="89154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Smart Parking</a:t>
            </a:r>
            <a:r>
              <a:rPr lang="en-US" dirty="0" smtClean="0"/>
              <a:t>:  </a:t>
            </a:r>
            <a:r>
              <a:rPr lang="en-US" sz="2000" dirty="0" smtClean="0"/>
              <a:t>Make use of ground sensor and infrastructure sensors to monitor parking space in real-time and help traffic management within the city</a:t>
            </a:r>
            <a:r>
              <a:rPr lang="en-US" dirty="0" smtClean="0"/>
              <a:t>.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7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52409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Smart City - Monitoring of buildings and bridges</a:t>
            </a:r>
            <a:endParaRPr lang="en-GB" sz="28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spectrum.ieee.org/img/Bridge%20Drones%20Blog-140871664431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1295400"/>
            <a:ext cx="4257301" cy="20573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32" name="AutoShape 8" descr="Image result for images of building collapse in mumbai"/>
          <p:cNvSpPr>
            <a:spLocks noChangeAspect="1" noChangeArrowheads="1"/>
          </p:cNvSpPr>
          <p:nvPr/>
        </p:nvSpPr>
        <p:spPr bwMode="auto">
          <a:xfrm>
            <a:off x="0" y="-136525"/>
            <a:ext cx="1704975" cy="1133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AutoShape 10" descr="Image result for images of building collapse in mumbai"/>
          <p:cNvSpPr>
            <a:spLocks noChangeAspect="1" noChangeArrowheads="1"/>
          </p:cNvSpPr>
          <p:nvPr/>
        </p:nvSpPr>
        <p:spPr bwMode="auto">
          <a:xfrm>
            <a:off x="0" y="-136525"/>
            <a:ext cx="1704975" cy="1133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6" name="AutoShape 12" descr="Image result for images of building collapse in mumbai"/>
          <p:cNvSpPr>
            <a:spLocks noChangeAspect="1" noChangeArrowheads="1"/>
          </p:cNvSpPr>
          <p:nvPr/>
        </p:nvSpPr>
        <p:spPr bwMode="auto">
          <a:xfrm>
            <a:off x="0" y="-136525"/>
            <a:ext cx="1704975" cy="1133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8" name="Picture 14" descr="http://i.ndtvimg.com/mt/2013-06/mumbai_mahim_building_collapse_day_60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181458"/>
            <a:ext cx="3352800" cy="22375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40" name="AutoShape 16" descr="A locomotive and a carriage lie side by side at the crash scene outside Harda in Madhya Pradesh state.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2" name="AutoShape 18" descr="A locomotive and a carriage lie side by side at the crash scene outside Harda in Madhya Pradesh state.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4" name="Picture 20" descr="C:\Users\Himanshu\Desktop\IoT\IoT and Smart City\6a820133-3945-4516-9845-c09fdc1ede03wallpaper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9420" y="3429001"/>
            <a:ext cx="5150979" cy="3124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934200" y="4953001"/>
            <a:ext cx="22098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Recent train accident in M.P.  on August 4, 2015</a:t>
            </a:r>
            <a:endParaRPr lang="en-GB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10400" y="3886200"/>
            <a:ext cx="22860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Building collapsed in Thane, August 5, 2015</a:t>
            </a:r>
            <a:endParaRPr lang="en-GB" b="1" dirty="0"/>
          </a:p>
        </p:txBody>
      </p:sp>
      <p:sp>
        <p:nvSpPr>
          <p:cNvPr id="19" name="Up Arrow 18"/>
          <p:cNvSpPr/>
          <p:nvPr/>
        </p:nvSpPr>
        <p:spPr>
          <a:xfrm>
            <a:off x="7620000" y="3429000"/>
            <a:ext cx="3048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086600" y="6019801"/>
            <a:ext cx="18288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Poor structural monitoring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2" name="Bent-Up Arrow 21"/>
          <p:cNvSpPr/>
          <p:nvPr/>
        </p:nvSpPr>
        <p:spPr>
          <a:xfrm>
            <a:off x="6934200" y="5562600"/>
            <a:ext cx="685800" cy="3048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0" y="3733800"/>
            <a:ext cx="1828800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50"/>
                </a:solidFill>
              </a:rPr>
              <a:t>Future trends</a:t>
            </a:r>
            <a:r>
              <a:rPr lang="en-US" sz="2000" dirty="0" smtClean="0"/>
              <a:t>: Using sensors and drones for monitoring Bridge</a:t>
            </a:r>
            <a:endParaRPr lang="en-GB" sz="20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85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IoT and Smart road</a:t>
            </a:r>
            <a:endParaRPr lang="en-GB" sz="3200" dirty="0">
              <a:solidFill>
                <a:srgbClr val="FF0000"/>
              </a:solidFill>
            </a:endParaRPr>
          </a:p>
        </p:txBody>
      </p:sp>
      <p:pic>
        <p:nvPicPr>
          <p:cNvPr id="26626" name="Picture 2" descr="C:\Users\Himanshu\Desktop\IoT\IoT and Smart City\dynamic-lines-sma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3810000" cy="2409825"/>
          </a:xfrm>
          <a:prstGeom prst="rect">
            <a:avLst/>
          </a:prstGeom>
          <a:noFill/>
        </p:spPr>
      </p:pic>
      <p:pic>
        <p:nvPicPr>
          <p:cNvPr id="26627" name="Picture 3" descr="C:\Users\Himanshu\Desktop\IoT\IoT and Smart City\interactive-light-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295400"/>
            <a:ext cx="3810000" cy="24098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6628" name="Picture 4" descr="C:\Users\Himanshu\Desktop\IoT\IoT and Smart City\Smart Road image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886200"/>
            <a:ext cx="4876800" cy="264318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819400" y="6550223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Source: http://www.smarthighway.net/</a:t>
            </a:r>
            <a:endParaRPr lang="en-GB" sz="1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85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IoT and Agriculture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334000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6145" name="Picture 1" descr="C:\Users\Himanshu\Desktop\IoT\IoT and agriculture\figure-1_rosphere-537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4572000" cy="3352800"/>
          </a:xfrm>
          <a:prstGeom prst="rect">
            <a:avLst/>
          </a:prstGeom>
          <a:noFill/>
        </p:spPr>
      </p:pic>
      <p:pic>
        <p:nvPicPr>
          <p:cNvPr id="6146" name="Picture 2" descr="C:\Users\Himanshu\Desktop\IoT\IoT and agriculture\harvestgeek-sens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219200"/>
            <a:ext cx="3886200" cy="32355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4724400"/>
            <a:ext cx="5105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Robot developed by University of Madrid, Spain</a:t>
            </a:r>
            <a:endParaRPr lang="en-GB" dirty="0"/>
          </a:p>
        </p:txBody>
      </p:sp>
      <p:sp>
        <p:nvSpPr>
          <p:cNvPr id="9" name="Up Arrow 8"/>
          <p:cNvSpPr/>
          <p:nvPr/>
        </p:nvSpPr>
        <p:spPr>
          <a:xfrm>
            <a:off x="7162800" y="4648200"/>
            <a:ext cx="2286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48400" y="5562600"/>
            <a:ext cx="27432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Using a sensor and microcontroller board to send information to remote cloud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2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IoT and environment monitoring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5121" name="Picture 1" descr="C:\Users\Himanshu\Desktop\IoT\IoT and agriculture\imagesBD2ER1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3441940" cy="4800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38800" y="1752600"/>
            <a:ext cx="3048000" cy="4495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CO2 Monitoring (CitySee PROJECT):</a:t>
            </a:r>
          </a:p>
          <a:p>
            <a:endParaRPr lang="en-US" dirty="0" smtClean="0"/>
          </a:p>
          <a:p>
            <a:r>
              <a:rPr lang="en-US" dirty="0" smtClean="0"/>
              <a:t>To cover 1 Km2 in Beijing :</a:t>
            </a:r>
          </a:p>
          <a:p>
            <a:r>
              <a:rPr lang="en-US" dirty="0" smtClean="0"/>
              <a:t>100 Sensor Nodes</a:t>
            </a:r>
          </a:p>
          <a:p>
            <a:r>
              <a:rPr lang="en-US" dirty="0" smtClean="0"/>
              <a:t>1096 Relay Nodes</a:t>
            </a:r>
          </a:p>
          <a:p>
            <a:endParaRPr lang="en-US" dirty="0"/>
          </a:p>
          <a:p>
            <a:r>
              <a:rPr lang="en-US" dirty="0" smtClean="0"/>
              <a:t>The system can be extended to cover 900km2 area with 90,000 sensor nodes and 100,000 relay nodes for the coverage and the connectivity of the entire 5</a:t>
            </a:r>
            <a:r>
              <a:rPr lang="en-US" baseline="30000" dirty="0" smtClean="0"/>
              <a:t>th</a:t>
            </a:r>
            <a:r>
              <a:rPr lang="en-US" dirty="0" smtClean="0"/>
              <a:t> ring in Beijing city.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1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how IoT works….</a:t>
            </a:r>
            <a:br>
              <a:rPr lang="en-US" dirty="0" smtClean="0"/>
            </a:br>
            <a:r>
              <a:rPr lang="en-US" dirty="0" smtClean="0"/>
              <a:t>Some interesting videos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48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/>
              <a:t>IoT and disaster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476" y="1082277"/>
            <a:ext cx="8153400" cy="48307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2400" dirty="0" smtClean="0"/>
              <a:t>Figure 1:  After 2004 Tsunami which claimed 280,000 lives, </a:t>
            </a:r>
            <a:r>
              <a:rPr lang="en-GB" sz="2400" dirty="0" smtClean="0">
                <a:solidFill>
                  <a:srgbClr val="C00000"/>
                </a:solidFill>
              </a:rPr>
              <a:t>IBM has created an open platform called “Sahana”</a:t>
            </a:r>
            <a:r>
              <a:rPr lang="en-GB" sz="2400" dirty="0" smtClean="0"/>
              <a:t> to track the people during disaster.</a:t>
            </a:r>
          </a:p>
          <a:p>
            <a:r>
              <a:rPr lang="en-GB" sz="2400" dirty="0" smtClean="0"/>
              <a:t>Figures 2:  Shows a cockroach robot prototype(called Roach);   developed by University of Berkley(February 2016).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None/>
            </a:pPr>
            <a:endParaRPr lang="en-GB" sz="2800" dirty="0"/>
          </a:p>
        </p:txBody>
      </p:sp>
      <p:pic>
        <p:nvPicPr>
          <p:cNvPr id="1030" name="Picture 6" descr="https://img.washingtonpost.com/wp-apps/imrs.php?src=https://img.washingtonpost.com/rf/image_908w/2010-2019/Wires/Images/2016-02-08/AP/Robot_Cockroach-00d83.jpg&amp;w=1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3691" y="3770201"/>
            <a:ext cx="4267199" cy="193676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837" y="3651831"/>
            <a:ext cx="3427327" cy="21735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05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Evolution of Internet(1995-2015)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240206"/>
              </p:ext>
            </p:extLst>
          </p:nvPr>
        </p:nvGraphicFramePr>
        <p:xfrm>
          <a:off x="457200" y="1066802"/>
          <a:ext cx="7848600" cy="28193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7200" y="4594135"/>
            <a:ext cx="82296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* </a:t>
            </a:r>
            <a:r>
              <a:rPr lang="en-US" b="1" dirty="0" smtClean="0">
                <a:solidFill>
                  <a:srgbClr val="C00000"/>
                </a:solidFill>
              </a:rPr>
              <a:t>CISCO Forecast:  Internet will connect 50 billion devices around the world by 2020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*  IoT market will reach $14.7 Trillion by 2022 (Source: CISCO).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82980" y="1524098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27120" y="146993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39840" y="149778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Core research issues in IoT</a:t>
            </a:r>
            <a:endParaRPr lang="en-GB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995709"/>
              </p:ext>
            </p:extLst>
          </p:nvPr>
        </p:nvGraphicFramePr>
        <p:xfrm>
          <a:off x="609600" y="1295400"/>
          <a:ext cx="80772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E5869F2F-5B9F-4B9E-94B3-F34B6C42F68C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Challenges (2)</a:t>
            </a:r>
            <a:endParaRPr lang="en-GB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222101"/>
              </p:ext>
            </p:extLst>
          </p:nvPr>
        </p:nvGraphicFramePr>
        <p:xfrm>
          <a:off x="609600" y="1295400"/>
          <a:ext cx="80772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6600" y="6514646"/>
            <a:ext cx="2133600" cy="365125"/>
          </a:xfrm>
        </p:spPr>
        <p:txBody>
          <a:bodyPr/>
          <a:lstStyle/>
          <a:p>
            <a:fld id="{E5869F2F-5B9F-4B9E-94B3-F34B6C42F68C}" type="slidenum">
              <a:rPr lang="en-GB" smtClean="0"/>
              <a:pPr/>
              <a:t>31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5364162"/>
          </a:xfrm>
        </p:spPr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IoT revolution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100" b="1" dirty="0" smtClean="0">
                <a:solidFill>
                  <a:srgbClr val="C00000"/>
                </a:solidFill>
              </a:rPr>
              <a:t>Number of IoT devices:</a:t>
            </a:r>
          </a:p>
          <a:p>
            <a:r>
              <a:rPr lang="en-US" sz="3100" dirty="0" smtClean="0"/>
              <a:t>CISCO Forecast:  Internet will connect 50 billion devices around the world by 2020.</a:t>
            </a:r>
          </a:p>
          <a:p>
            <a:r>
              <a:rPr lang="en-US" sz="3100" dirty="0" smtClean="0"/>
              <a:t>Morgan Stanley: 75 Billion devices by 2020.</a:t>
            </a:r>
          </a:p>
          <a:p>
            <a:r>
              <a:rPr lang="en-US" sz="3100" dirty="0" smtClean="0"/>
              <a:t>Huawei: 100 Billion devices by 2025.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C00000"/>
                </a:solidFill>
              </a:rPr>
              <a:t>IoT Market:</a:t>
            </a:r>
          </a:p>
          <a:p>
            <a:r>
              <a:rPr lang="en-US" sz="3100" b="1" dirty="0" smtClean="0"/>
              <a:t> </a:t>
            </a:r>
            <a:r>
              <a:rPr lang="en-US" sz="3100" dirty="0" smtClean="0"/>
              <a:t>IoT market will reach $14.7 Trillion by 2022 (Source: CISCO).</a:t>
            </a:r>
          </a:p>
          <a:p>
            <a:pPr>
              <a:buNone/>
            </a:pPr>
            <a:r>
              <a:rPr lang="en-US" sz="3100" b="1" dirty="0" smtClean="0">
                <a:solidFill>
                  <a:srgbClr val="C00000"/>
                </a:solidFill>
              </a:rPr>
              <a:t>Driven by  increasing urbanization:</a:t>
            </a:r>
          </a:p>
          <a:p>
            <a:pPr marL="285750" indent="-285750"/>
            <a:r>
              <a:rPr lang="en-US" sz="2600" dirty="0" smtClean="0">
                <a:latin typeface="Arial" pitchFamily="34" charset="0"/>
                <a:cs typeface="Arial" pitchFamily="34" charset="0"/>
              </a:rPr>
              <a:t>About 60 percent of the world population will be living in cities by 2050.</a:t>
            </a:r>
          </a:p>
          <a:p>
            <a:pPr marL="285750" indent="-285750"/>
            <a:r>
              <a:rPr lang="en-US" sz="2600" dirty="0" smtClean="0">
                <a:latin typeface="Arial" pitchFamily="34" charset="0"/>
                <a:cs typeface="Arial" pitchFamily="34" charset="0"/>
              </a:rPr>
              <a:t>According to CISCO report (2013), people occupying just 2% of the world’s   land will consume about three-quarter of its resources.</a:t>
            </a:r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What is an IoT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Origin:</a:t>
            </a:r>
          </a:p>
          <a:p>
            <a:r>
              <a:rPr lang="en-US" sz="2400" dirty="0" smtClean="0"/>
              <a:t>Internet of Things term was first coined by British pioneer Kevin Ashton in 1999.</a:t>
            </a:r>
          </a:p>
          <a:p>
            <a:r>
              <a:rPr lang="en-US" sz="2400" dirty="0" smtClean="0"/>
              <a:t>Ashton coined the term IoT to define the power of connecting RFID tags used in supply chain to the Internet to count the goods without human intervention.</a:t>
            </a:r>
          </a:p>
          <a:p>
            <a:r>
              <a:rPr lang="en-US" sz="2400" dirty="0" smtClean="0"/>
              <a:t>Though the term “Internet of Things” is relatively new but the system of connecting computers and networks to monitor and control devices has been in use since few decades.</a:t>
            </a:r>
          </a:p>
          <a:p>
            <a:pPr>
              <a:buNone/>
            </a:pPr>
            <a:r>
              <a:rPr lang="en-US" sz="2400" dirty="0" smtClean="0"/>
              <a:t>-------------------------------------------------------------------------------------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62000" y="52578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Source: http://www.internetsociety.org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What is an IoT (2)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Definition: Internet of Things or IoT denotes a trend where large number of embedded devices employ communication services offered by the Internet protocols.</a:t>
            </a:r>
          </a:p>
          <a:p>
            <a:r>
              <a:rPr lang="en-US" dirty="0" smtClean="0"/>
              <a:t>In short: </a:t>
            </a:r>
            <a:r>
              <a:rPr lang="en-US" dirty="0" smtClean="0">
                <a:solidFill>
                  <a:srgbClr val="C00000"/>
                </a:solidFill>
              </a:rPr>
              <a:t>IoT is “Smart Object Networking”.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----------------------------------------------------------------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62000" y="52578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Source: RFC 7452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IoT: Big Picture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6775"/>
            <a:ext cx="8229600" cy="502919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    Mark Weiser envisioned in (1999): Future Internet will seamlessly connect everything wherein things means an object or smart sensors, actuators and displays.</a:t>
            </a:r>
            <a:endParaRPr lang="en-GB" sz="2400" dirty="0"/>
          </a:p>
        </p:txBody>
      </p:sp>
      <p:sp>
        <p:nvSpPr>
          <p:cNvPr id="4" name="Cloud Callout 3"/>
          <p:cNvSpPr/>
          <p:nvPr/>
        </p:nvSpPr>
        <p:spPr>
          <a:xfrm>
            <a:off x="2514600" y="4572000"/>
            <a:ext cx="3657600" cy="990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Internet of Things</a:t>
            </a:r>
          </a:p>
          <a:p>
            <a:pPr algn="ctr"/>
            <a:r>
              <a:rPr lang="en-US" dirty="0" smtClean="0"/>
              <a:t>Anytime, anything, anywhere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096000" y="4419600"/>
            <a:ext cx="1524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Predefined Process 7"/>
          <p:cNvSpPr/>
          <p:nvPr/>
        </p:nvSpPr>
        <p:spPr>
          <a:xfrm>
            <a:off x="7620000" y="3810000"/>
            <a:ext cx="1143000" cy="6858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CITY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5600700" y="3695700"/>
            <a:ext cx="1143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4533900" y="4229100"/>
            <a:ext cx="9913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019800" y="2971800"/>
            <a:ext cx="1600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Agriculture</a:t>
            </a:r>
            <a:endParaRPr lang="en-GB" dirty="0"/>
          </a:p>
        </p:txBody>
      </p:sp>
      <p:sp>
        <p:nvSpPr>
          <p:cNvPr id="16" name="Round Diagonal Corner Rectangle 15"/>
          <p:cNvSpPr/>
          <p:nvPr/>
        </p:nvSpPr>
        <p:spPr>
          <a:xfrm>
            <a:off x="4267200" y="2971800"/>
            <a:ext cx="1295400" cy="762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SMART UTILITIES</a:t>
            </a:r>
            <a:endParaRPr lang="en-GB" dirty="0"/>
          </a:p>
        </p:txBody>
      </p:sp>
      <p:cxnSp>
        <p:nvCxnSpPr>
          <p:cNvPr id="22" name="Straight Arrow Connector 21"/>
          <p:cNvCxnSpPr>
            <a:stCxn id="4" idx="3"/>
          </p:cNvCxnSpPr>
          <p:nvPr/>
        </p:nvCxnSpPr>
        <p:spPr>
          <a:xfrm rot="16200000" flipV="1">
            <a:off x="3362581" y="3647819"/>
            <a:ext cx="971038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 Diagonal Corner Rectangle 22"/>
          <p:cNvSpPr/>
          <p:nvPr/>
        </p:nvSpPr>
        <p:spPr>
          <a:xfrm>
            <a:off x="2590800" y="2895600"/>
            <a:ext cx="1447800" cy="762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Healthcare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1524000" y="3657600"/>
            <a:ext cx="1295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 Diagonal Corner Rectangle 25"/>
          <p:cNvSpPr/>
          <p:nvPr/>
        </p:nvSpPr>
        <p:spPr>
          <a:xfrm>
            <a:off x="838200" y="2971800"/>
            <a:ext cx="1371600" cy="685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INDUSTRY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922020" y="5983842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Figure: Internet of Things touching every walk of human civilization [1]</a:t>
            </a:r>
            <a:endParaRPr lang="en-GB" b="1" i="1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2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IoT layered architecture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78899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5030410"/>
              </p:ext>
            </p:extLst>
          </p:nvPr>
        </p:nvGraphicFramePr>
        <p:xfrm>
          <a:off x="1524000" y="1371600"/>
          <a:ext cx="4495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91200" y="42672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IoT Layered architecture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2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8229600" cy="1143000"/>
          </a:xfrm>
        </p:spPr>
        <p:txBody>
          <a:bodyPr/>
          <a:lstStyle/>
          <a:p>
            <a:r>
              <a:rPr lang="en-US" dirty="0" smtClean="0"/>
              <a:t>IoT communication models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9F2F-5B9F-4B9E-94B3-F34B6C42F68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4983</TotalTime>
  <Words>1340</Words>
  <Application>Microsoft Office PowerPoint</Application>
  <PresentationFormat>On-screen Show (4:3)</PresentationFormat>
  <Paragraphs>240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Internet of Things Introduction + Key technologies + applications + future challenges</vt:lpstr>
      <vt:lpstr>INTRODUCTION</vt:lpstr>
      <vt:lpstr>Evolution of Internet(1995-2015)</vt:lpstr>
      <vt:lpstr>IoT revolution</vt:lpstr>
      <vt:lpstr>What is an IoT</vt:lpstr>
      <vt:lpstr>What is an IoT (2)</vt:lpstr>
      <vt:lpstr>IoT: Big Picture</vt:lpstr>
      <vt:lpstr>IoT layered architecture</vt:lpstr>
      <vt:lpstr>IoT communication models </vt:lpstr>
      <vt:lpstr>Three types of interactions in IoT</vt:lpstr>
      <vt:lpstr>Device to Device communication</vt:lpstr>
      <vt:lpstr>Device to Cloud communication</vt:lpstr>
      <vt:lpstr>Device to gateway communication</vt:lpstr>
      <vt:lpstr>Key IoT Technologies</vt:lpstr>
      <vt:lpstr>Key enabling technologies in IoT </vt:lpstr>
      <vt:lpstr>RFID</vt:lpstr>
      <vt:lpstr>NFC</vt:lpstr>
      <vt:lpstr>Applications </vt:lpstr>
      <vt:lpstr>Opportunities: IoT is touching each walk of human life</vt:lpstr>
      <vt:lpstr>IoT and Smart Cities: few examples</vt:lpstr>
      <vt:lpstr>IoT and Smart Cities: few examples (2)</vt:lpstr>
      <vt:lpstr>IoT and Smart City</vt:lpstr>
      <vt:lpstr>Smart City- Smart Parking: Some innovative solutions</vt:lpstr>
      <vt:lpstr>Smart City - Monitoring of buildings and bridges</vt:lpstr>
      <vt:lpstr>IoT and Smart road</vt:lpstr>
      <vt:lpstr>IoT and Agriculture</vt:lpstr>
      <vt:lpstr>IoT and environment monitoring</vt:lpstr>
      <vt:lpstr> So how IoT works…. Some interesting videos </vt:lpstr>
      <vt:lpstr>IoT and disaster management</vt:lpstr>
      <vt:lpstr>Core research issues in IoT</vt:lpstr>
      <vt:lpstr>Challenges (2)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of Things</dc:title>
  <dc:creator>Himanshu</dc:creator>
  <cp:lastModifiedBy>USER</cp:lastModifiedBy>
  <cp:revision>295</cp:revision>
  <dcterms:created xsi:type="dcterms:W3CDTF">2015-08-05T08:55:27Z</dcterms:created>
  <dcterms:modified xsi:type="dcterms:W3CDTF">2020-04-27T23:00:01Z</dcterms:modified>
</cp:coreProperties>
</file>