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495" r:id="rId2"/>
    <p:sldId id="497" r:id="rId3"/>
    <p:sldId id="498" r:id="rId4"/>
    <p:sldId id="499" r:id="rId5"/>
    <p:sldId id="500" r:id="rId6"/>
    <p:sldId id="501" r:id="rId7"/>
    <p:sldId id="502" r:id="rId8"/>
    <p:sldId id="503" r:id="rId9"/>
    <p:sldId id="504" r:id="rId10"/>
    <p:sldId id="505" r:id="rId11"/>
    <p:sldId id="506" r:id="rId12"/>
    <p:sldId id="507" r:id="rId13"/>
    <p:sldId id="508" r:id="rId14"/>
    <p:sldId id="492" r:id="rId15"/>
  </p:sldIdLst>
  <p:sldSz cx="9144000" cy="6858000" type="screen4x3"/>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guide id="3" pos="29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353" autoAdjust="0"/>
  </p:normalViewPr>
  <p:slideViewPr>
    <p:cSldViewPr>
      <p:cViewPr>
        <p:scale>
          <a:sx n="91" d="100"/>
          <a:sy n="91" d="100"/>
        </p:scale>
        <p:origin x="-786" y="-150"/>
      </p:cViewPr>
      <p:guideLst>
        <p:guide orient="horz" pos="2160"/>
        <p:guide pos="2880"/>
        <p:guide pos="29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5265809" y="0"/>
            <a:ext cx="4028440" cy="350520"/>
          </a:xfrm>
          <a:prstGeom prst="rect">
            <a:avLst/>
          </a:prstGeom>
        </p:spPr>
        <p:txBody>
          <a:bodyPr vert="horz" lIns="93177" tIns="46589" rIns="93177" bIns="46589" rtlCol="0"/>
          <a:lstStyle>
            <a:lvl1pPr algn="r">
              <a:defRPr sz="1200"/>
            </a:lvl1pPr>
          </a:lstStyle>
          <a:p>
            <a:fld id="{CF1AB9DB-8660-483C-9668-DD8E8F28C0D2}" type="datetimeFigureOut">
              <a:rPr lang="en-US" smtClean="0"/>
              <a:pPr/>
              <a:t>4/27/2020</a:t>
            </a:fld>
            <a:endParaRPr lang="en-US"/>
          </a:p>
        </p:txBody>
      </p:sp>
      <p:sp>
        <p:nvSpPr>
          <p:cNvPr id="4" name="Footer Placeholder 3"/>
          <p:cNvSpPr>
            <a:spLocks noGrp="1"/>
          </p:cNvSpPr>
          <p:nvPr>
            <p:ph type="ftr" sz="quarter" idx="2"/>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265809" y="6658664"/>
            <a:ext cx="4028440" cy="350520"/>
          </a:xfrm>
          <a:prstGeom prst="rect">
            <a:avLst/>
          </a:prstGeom>
        </p:spPr>
        <p:txBody>
          <a:bodyPr vert="horz" lIns="93177" tIns="46589" rIns="93177" bIns="46589" rtlCol="0" anchor="b"/>
          <a:lstStyle>
            <a:lvl1pPr algn="r">
              <a:defRPr sz="1200"/>
            </a:lvl1pPr>
          </a:lstStyle>
          <a:p>
            <a:fld id="{EBB44C8D-5A36-43F1-A190-F11BA95EC545}" type="slidenum">
              <a:rPr lang="en-US" smtClean="0"/>
              <a:pPr/>
              <a:t>‹#›</a:t>
            </a:fld>
            <a:endParaRPr lang="en-US"/>
          </a:p>
        </p:txBody>
      </p:sp>
    </p:spTree>
    <p:extLst>
      <p:ext uri="{BB962C8B-B14F-4D97-AF65-F5344CB8AC3E}">
        <p14:creationId xmlns:p14="http://schemas.microsoft.com/office/powerpoint/2010/main" val="14837614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5265809" y="0"/>
            <a:ext cx="4028440" cy="350520"/>
          </a:xfrm>
          <a:prstGeom prst="rect">
            <a:avLst/>
          </a:prstGeom>
        </p:spPr>
        <p:txBody>
          <a:bodyPr vert="horz" lIns="93177" tIns="46589" rIns="93177" bIns="46589" rtlCol="0"/>
          <a:lstStyle>
            <a:lvl1pPr algn="r">
              <a:defRPr sz="1200"/>
            </a:lvl1pPr>
          </a:lstStyle>
          <a:p>
            <a:fld id="{725B157A-60AC-4755-A85F-60D16361CA96}" type="datetimeFigureOut">
              <a:rPr lang="en-US" smtClean="0"/>
              <a:pPr/>
              <a:t>4/27/2020</a:t>
            </a:fld>
            <a:endParaRPr lang="en-US"/>
          </a:p>
        </p:txBody>
      </p:sp>
      <p:sp>
        <p:nvSpPr>
          <p:cNvPr id="4" name="Slide Image Placeholder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29940"/>
            <a:ext cx="7437120" cy="31546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0520"/>
          </a:xfrm>
          <a:prstGeom prst="rect">
            <a:avLst/>
          </a:prstGeom>
        </p:spPr>
        <p:txBody>
          <a:bodyPr vert="horz" lIns="93177" tIns="46589" rIns="93177" bIns="46589" rtlCol="0" anchor="b"/>
          <a:lstStyle>
            <a:lvl1pPr algn="r">
              <a:defRPr sz="1200"/>
            </a:lvl1pPr>
          </a:lstStyle>
          <a:p>
            <a:fld id="{3A65E249-A0CA-434B-8D7B-8E1E27881647}" type="slidenum">
              <a:rPr lang="en-US" smtClean="0"/>
              <a:pPr/>
              <a:t>‹#›</a:t>
            </a:fld>
            <a:endParaRPr lang="en-US"/>
          </a:p>
        </p:txBody>
      </p:sp>
    </p:spTree>
    <p:extLst>
      <p:ext uri="{BB962C8B-B14F-4D97-AF65-F5344CB8AC3E}">
        <p14:creationId xmlns:p14="http://schemas.microsoft.com/office/powerpoint/2010/main" val="7321411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8FE0F738-49D0-4EAF-9EBF-577E890932ED}" type="slidenum">
              <a:rPr lang="en-US"/>
              <a:pPr/>
              <a:t>11</a:t>
            </a:fld>
            <a:endParaRPr lang="en-US"/>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39381436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86FA725-66EA-4CEF-A1DB-C800083EE3E4}" type="datetime1">
              <a:rPr lang="en-US" smtClean="0"/>
              <a:pPr/>
              <a:t>4/27/2020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1EC29-38E7-474D-8F61-E37020D034A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417440-4A15-494A-B6FE-98E5CA7D1DA0}" type="datetime1">
              <a:rPr lang="en-US" smtClean="0"/>
              <a:pPr/>
              <a:t>4/27/2020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1EC29-38E7-474D-8F61-E37020D034A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E2D6C7-F0FC-40FE-AB65-F75D387B1E9D}" type="datetime1">
              <a:rPr lang="en-US" smtClean="0"/>
              <a:pPr/>
              <a:t>4/27/2020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1EC29-38E7-474D-8F61-E37020D034A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56EFE1-6826-4D21-8E2A-6CF0D00E28E1}" type="datetime1">
              <a:rPr lang="en-US" smtClean="0"/>
              <a:pPr/>
              <a:t>4/27/2020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1EC29-38E7-474D-8F61-E37020D034A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4EAD7D-9E37-44FF-8C90-2CF6D1C62AA8}" type="datetime1">
              <a:rPr lang="en-US" smtClean="0"/>
              <a:pPr/>
              <a:t>4/27/2020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1EC29-38E7-474D-8F61-E37020D034A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CC2A854-5691-424C-A88C-762273C56F8F}" type="datetime1">
              <a:rPr lang="en-US" smtClean="0"/>
              <a:pPr/>
              <a:t>4/27/2020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B1EC29-38E7-474D-8F61-E37020D034A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8CA7056-3AD7-4A4C-8D51-6867EE2FA2C8}" type="datetime1">
              <a:rPr lang="en-US" smtClean="0"/>
              <a:pPr/>
              <a:t>4/27/2020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B1EC29-38E7-474D-8F61-E37020D034A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F7E4241-15A9-4232-A6DB-DD9DD3583ED7}" type="datetime1">
              <a:rPr lang="en-US" smtClean="0"/>
              <a:pPr/>
              <a:t>4/27/2020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B1EC29-38E7-474D-8F61-E37020D034A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FBFB62-0D32-449C-A12C-CF34B5C312F4}" type="datetime1">
              <a:rPr lang="en-US" smtClean="0"/>
              <a:pPr/>
              <a:t>4/27/2020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B1EC29-38E7-474D-8F61-E37020D034A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39E0BC-7586-4318-90AC-3E30464BB507}" type="datetime1">
              <a:rPr lang="en-US" smtClean="0"/>
              <a:pPr/>
              <a:t>4/27/2020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B1EC29-38E7-474D-8F61-E37020D034A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360F58-AEF1-4C9B-BC6A-F3C122DB798D}" type="datetime1">
              <a:rPr lang="en-US" smtClean="0"/>
              <a:pPr/>
              <a:t>4/27/2020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B1EC29-38E7-474D-8F61-E37020D034A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000">
              <a:schemeClr val="accent1">
                <a:lumMod val="5000"/>
                <a:lumOff val="95000"/>
              </a:schemeClr>
            </a:gs>
            <a:gs pos="69925">
              <a:srgbClr val="B8CCE4"/>
            </a:gs>
            <a:gs pos="100000">
              <a:schemeClr val="accent1">
                <a:lumMod val="45000"/>
                <a:lumOff val="55000"/>
              </a:schemeClr>
            </a:gs>
            <a:gs pos="9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7D497C-5830-4A70-B17C-2ADB8D94F99D}" type="datetime1">
              <a:rPr lang="en-US" smtClean="0"/>
              <a:pPr/>
              <a:t>4/27/2020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B1EC29-38E7-474D-8F61-E37020D034A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3505201"/>
            <a:ext cx="8077200" cy="2057400"/>
          </a:xfrm>
        </p:spPr>
        <p:txBody>
          <a:bodyPr>
            <a:normAutofit/>
          </a:bodyPr>
          <a:lstStyle/>
          <a:p>
            <a:pPr marL="0" indent="0" algn="ctr">
              <a:buNone/>
            </a:pPr>
            <a:r>
              <a:rPr lang="en-US" sz="4000" b="1" dirty="0" smtClean="0">
                <a:latin typeface="Tw Cen MT Condensed Extra Bold" pitchFamily="34" charset="0"/>
                <a:cs typeface="Times New Roman" pitchFamily="18" charset="0"/>
              </a:rPr>
              <a:t>Overview of Industrial Revolution due to Technology evolution </a:t>
            </a:r>
            <a:endParaRPr lang="en-US" sz="4000" b="1" dirty="0">
              <a:latin typeface="Tw Cen MT Condensed Extra Bold" pitchFamily="34" charset="0"/>
              <a:cs typeface="Times New Roman" pitchFamily="18" charset="0"/>
            </a:endParaRPr>
          </a:p>
        </p:txBody>
      </p:sp>
      <p:sp>
        <p:nvSpPr>
          <p:cNvPr id="4" name="Slide Number Placeholder 3"/>
          <p:cNvSpPr>
            <a:spLocks noGrp="1"/>
          </p:cNvSpPr>
          <p:nvPr>
            <p:ph type="sldNum" sz="quarter" idx="12"/>
          </p:nvPr>
        </p:nvSpPr>
        <p:spPr/>
        <p:txBody>
          <a:bodyPr/>
          <a:lstStyle/>
          <a:p>
            <a:fld id="{0CB1EC29-38E7-474D-8F61-E37020D034A1}" type="slidenum">
              <a:rPr lang="en-US" smtClean="0"/>
              <a:pPr/>
              <a:t>1</a:t>
            </a:fld>
            <a:endParaRPr lang="en-US"/>
          </a:p>
        </p:txBody>
      </p:sp>
      <p:sp>
        <p:nvSpPr>
          <p:cNvPr id="5" name="Title 4"/>
          <p:cNvSpPr>
            <a:spLocks noGrp="1"/>
          </p:cNvSpPr>
          <p:nvPr>
            <p:ph type="title"/>
          </p:nvPr>
        </p:nvSpPr>
        <p:spPr/>
        <p:txBody>
          <a:bodyPr/>
          <a:lstStyle/>
          <a:p>
            <a:endParaRPr lang="en-US"/>
          </a:p>
        </p:txBody>
      </p:sp>
    </p:spTree>
    <p:extLst>
      <p:ext uri="{BB962C8B-B14F-4D97-AF65-F5344CB8AC3E}">
        <p14:creationId xmlns:p14="http://schemas.microsoft.com/office/powerpoint/2010/main" val="21391586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CB1EC29-38E7-474D-8F61-E37020D034A1}" type="slidenum">
              <a:rPr lang="en-US" smtClean="0"/>
              <a:pPr/>
              <a:t>10</a:t>
            </a:fld>
            <a:endParaRPr lang="en-US"/>
          </a:p>
        </p:txBody>
      </p:sp>
      <p:sp>
        <p:nvSpPr>
          <p:cNvPr id="3" name="Rectangle 2"/>
          <p:cNvSpPr/>
          <p:nvPr/>
        </p:nvSpPr>
        <p:spPr>
          <a:xfrm>
            <a:off x="22538" y="0"/>
            <a:ext cx="9144000" cy="6801862"/>
          </a:xfrm>
          <a:prstGeom prst="rect">
            <a:avLst/>
          </a:prstGeom>
        </p:spPr>
        <p:txBody>
          <a:bodyPr wrap="square">
            <a:spAutoFit/>
          </a:bodyPr>
          <a:lstStyle/>
          <a:p>
            <a:r>
              <a:rPr lang="en-US" sz="2800" b="1" dirty="0">
                <a:latin typeface="Times New Roman" pitchFamily="18" charset="0"/>
                <a:cs typeface="Times New Roman" pitchFamily="18" charset="0"/>
              </a:rPr>
              <a:t>Enabling devices and network (Programmable devices) </a:t>
            </a:r>
            <a:endParaRPr lang="en-US" sz="2800" b="1" dirty="0" smtClean="0">
              <a:latin typeface="Times New Roman" pitchFamily="18" charset="0"/>
              <a:cs typeface="Times New Roman" pitchFamily="18" charset="0"/>
            </a:endParaRPr>
          </a:p>
          <a:p>
            <a:pPr marL="342900" indent="-342900">
              <a:buFont typeface="Wingdings" pitchFamily="2" charset="2"/>
              <a:buChar char="Ø"/>
            </a:pPr>
            <a:r>
              <a:rPr lang="en-US" sz="2400" dirty="0" smtClean="0">
                <a:latin typeface="Times New Roman" pitchFamily="18" charset="0"/>
                <a:cs typeface="Times New Roman" pitchFamily="18" charset="0"/>
              </a:rPr>
              <a:t>In </a:t>
            </a:r>
            <a:r>
              <a:rPr lang="en-US" sz="2400" dirty="0">
                <a:latin typeface="Times New Roman" pitchFamily="18" charset="0"/>
                <a:cs typeface="Times New Roman" pitchFamily="18" charset="0"/>
              </a:rPr>
              <a:t>the world of digital electronic systems, there are four basic kinds of devices: memory, microprocessors, logic, and networks. </a:t>
            </a:r>
            <a:endParaRPr lang="en-US" sz="2400" dirty="0" smtClean="0">
              <a:latin typeface="Times New Roman" pitchFamily="18" charset="0"/>
              <a:cs typeface="Times New Roman" pitchFamily="18" charset="0"/>
            </a:endParaRPr>
          </a:p>
          <a:p>
            <a:pPr marL="342900" indent="-342900">
              <a:buFont typeface="Wingdings" pitchFamily="2" charset="2"/>
              <a:buChar char="Ø"/>
            </a:pPr>
            <a:r>
              <a:rPr lang="en-US" sz="2400" dirty="0" smtClean="0">
                <a:latin typeface="Times New Roman" pitchFamily="18" charset="0"/>
                <a:cs typeface="Times New Roman" pitchFamily="18" charset="0"/>
              </a:rPr>
              <a:t>Memory </a:t>
            </a:r>
            <a:r>
              <a:rPr lang="en-US" sz="2400" dirty="0">
                <a:latin typeface="Times New Roman" pitchFamily="18" charset="0"/>
                <a:cs typeface="Times New Roman" pitchFamily="18" charset="0"/>
              </a:rPr>
              <a:t>devices store random information such as the contents of a spreadsheet or database. </a:t>
            </a:r>
            <a:endParaRPr lang="en-US" sz="2400" dirty="0" smtClean="0">
              <a:latin typeface="Times New Roman" pitchFamily="18" charset="0"/>
              <a:cs typeface="Times New Roman" pitchFamily="18" charset="0"/>
            </a:endParaRPr>
          </a:p>
          <a:p>
            <a:pPr marL="342900" indent="-342900">
              <a:buFont typeface="Wingdings" pitchFamily="2" charset="2"/>
              <a:buChar char="Ø"/>
            </a:pPr>
            <a:r>
              <a:rPr lang="en-US" sz="2400" dirty="0" smtClean="0">
                <a:latin typeface="Times New Roman" pitchFamily="18" charset="0"/>
                <a:cs typeface="Times New Roman" pitchFamily="18" charset="0"/>
              </a:rPr>
              <a:t>Microprocessors </a:t>
            </a:r>
            <a:r>
              <a:rPr lang="en-US" sz="2400" dirty="0">
                <a:latin typeface="Times New Roman" pitchFamily="18" charset="0"/>
                <a:cs typeface="Times New Roman" pitchFamily="18" charset="0"/>
              </a:rPr>
              <a:t>execute software instructions to perform a wide variety of tasks such as running a word processing program or video </a:t>
            </a:r>
            <a:r>
              <a:rPr lang="en-US" sz="2400" dirty="0" smtClean="0">
                <a:latin typeface="Times New Roman" pitchFamily="18" charset="0"/>
                <a:cs typeface="Times New Roman" pitchFamily="18" charset="0"/>
              </a:rPr>
              <a:t>game.</a:t>
            </a:r>
          </a:p>
          <a:p>
            <a:pPr marL="342900" indent="-342900">
              <a:buFont typeface="Wingdings" pitchFamily="2" charset="2"/>
              <a:buChar char="Ø"/>
            </a:pPr>
            <a:r>
              <a:rPr lang="en-US" sz="2400" dirty="0" smtClean="0">
                <a:latin typeface="Times New Roman" pitchFamily="18" charset="0"/>
                <a:cs typeface="Times New Roman" pitchFamily="18" charset="0"/>
              </a:rPr>
              <a:t>Logic </a:t>
            </a:r>
            <a:r>
              <a:rPr lang="en-US" sz="2400" dirty="0">
                <a:latin typeface="Times New Roman" pitchFamily="18" charset="0"/>
                <a:cs typeface="Times New Roman" pitchFamily="18" charset="0"/>
              </a:rPr>
              <a:t>devices provide specific functions, including device-to-device interfacing, data communication, signal processing, data display, timing and control operations, and almost every other function a system must </a:t>
            </a:r>
            <a:r>
              <a:rPr lang="en-US" sz="2400" dirty="0" smtClean="0">
                <a:latin typeface="Times New Roman" pitchFamily="18" charset="0"/>
                <a:cs typeface="Times New Roman" pitchFamily="18" charset="0"/>
              </a:rPr>
              <a:t>perform.</a:t>
            </a:r>
          </a:p>
          <a:p>
            <a:pPr marL="342900" indent="-342900">
              <a:buFont typeface="Wingdings" pitchFamily="2" charset="2"/>
              <a:buChar char="Ø"/>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network is a collection of computers, servers, mainframes, network devices, peripherals, or other devices connected to one another to allow the sharing of data. </a:t>
            </a:r>
            <a:endParaRPr lang="en-US" sz="2400" dirty="0" smtClean="0">
              <a:latin typeface="Times New Roman" pitchFamily="18" charset="0"/>
              <a:cs typeface="Times New Roman" pitchFamily="18" charset="0"/>
            </a:endParaRPr>
          </a:p>
          <a:p>
            <a:pPr marL="342900" indent="-342900">
              <a:buFont typeface="Wingdings" pitchFamily="2" charset="2"/>
              <a:buChar char="Ø"/>
            </a:pPr>
            <a:r>
              <a:rPr lang="en-US" sz="2400" dirty="0" smtClean="0">
                <a:latin typeface="Times New Roman" pitchFamily="18" charset="0"/>
                <a:cs typeface="Times New Roman" pitchFamily="18" charset="0"/>
              </a:rPr>
              <a:t>There </a:t>
            </a:r>
            <a:r>
              <a:rPr lang="en-US" sz="2400" dirty="0">
                <a:latin typeface="Times New Roman" pitchFamily="18" charset="0"/>
                <a:cs typeface="Times New Roman" pitchFamily="18" charset="0"/>
              </a:rPr>
              <a:t>are also devices that are the analog equivalent of these called </a:t>
            </a:r>
            <a:r>
              <a:rPr lang="en-US" sz="2400" dirty="0" smtClean="0">
                <a:latin typeface="Times New Roman" pitchFamily="18" charset="0"/>
                <a:cs typeface="Times New Roman" pitchFamily="18" charset="0"/>
              </a:rPr>
              <a:t>field programmable </a:t>
            </a:r>
            <a:r>
              <a:rPr lang="en-US" sz="2400" dirty="0">
                <a:latin typeface="Times New Roman" pitchFamily="18" charset="0"/>
                <a:cs typeface="Times New Roman" pitchFamily="18" charset="0"/>
              </a:rPr>
              <a:t>analog arrays.  </a:t>
            </a:r>
          </a:p>
          <a:p>
            <a:r>
              <a:rPr lang="en-US" sz="2400" dirty="0">
                <a:latin typeface="Times New Roman" pitchFamily="18" charset="0"/>
                <a:cs typeface="Times New Roman" pitchFamily="18" charset="0"/>
              </a:rPr>
              <a:t> </a:t>
            </a:r>
          </a:p>
        </p:txBody>
      </p:sp>
    </p:spTree>
    <p:extLst>
      <p:ext uri="{BB962C8B-B14F-4D97-AF65-F5344CB8AC3E}">
        <p14:creationId xmlns:p14="http://schemas.microsoft.com/office/powerpoint/2010/main" val="34102878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CB1EC29-38E7-474D-8F61-E37020D034A1}" type="slidenum">
              <a:rPr lang="en-US" smtClean="0"/>
              <a:pPr/>
              <a:t>11</a:t>
            </a:fld>
            <a:endParaRPr lang="en-US"/>
          </a:p>
        </p:txBody>
      </p:sp>
      <p:sp>
        <p:nvSpPr>
          <p:cNvPr id="4" name="Rectangle 3"/>
          <p:cNvSpPr/>
          <p:nvPr/>
        </p:nvSpPr>
        <p:spPr>
          <a:xfrm>
            <a:off x="0" y="0"/>
            <a:ext cx="9144000" cy="5386090"/>
          </a:xfrm>
          <a:prstGeom prst="rect">
            <a:avLst/>
          </a:prstGeom>
        </p:spPr>
        <p:txBody>
          <a:bodyPr wrap="square">
            <a:spAutoFit/>
          </a:bodyPr>
          <a:lstStyle/>
          <a:p>
            <a:r>
              <a:rPr lang="en-US" sz="2400" b="1" dirty="0">
                <a:latin typeface="Times New Roman" pitchFamily="18" charset="0"/>
                <a:cs typeface="Times New Roman" pitchFamily="18" charset="0"/>
              </a:rPr>
              <a:t>Why is a computer referred to as a programmable device? </a:t>
            </a:r>
          </a:p>
          <a:p>
            <a:pPr marL="285750" indent="-285750">
              <a:buFont typeface="Wingdings" pitchFamily="2" charset="2"/>
              <a:buChar char="Ø"/>
            </a:pPr>
            <a:r>
              <a:rPr lang="en-US" sz="2400" dirty="0">
                <a:latin typeface="Times New Roman" pitchFamily="18" charset="0"/>
                <a:cs typeface="Times New Roman" pitchFamily="18" charset="0"/>
              </a:rPr>
              <a:t>Because what makes </a:t>
            </a:r>
            <a:r>
              <a:rPr lang="en-US" sz="2400" dirty="0" smtClean="0">
                <a:latin typeface="Times New Roman" pitchFamily="18" charset="0"/>
                <a:cs typeface="Times New Roman" pitchFamily="18" charset="0"/>
              </a:rPr>
              <a:t>a </a:t>
            </a:r>
            <a:r>
              <a:rPr lang="en-US" sz="2400" dirty="0">
                <a:latin typeface="Times New Roman" pitchFamily="18" charset="0"/>
                <a:cs typeface="Times New Roman" pitchFamily="18" charset="0"/>
              </a:rPr>
              <a:t>computer is that it follows a set of instructions. </a:t>
            </a:r>
            <a:endParaRPr lang="en-US" sz="2400" dirty="0" smtClean="0">
              <a:latin typeface="Times New Roman" pitchFamily="18" charset="0"/>
              <a:cs typeface="Times New Roman" pitchFamily="18" charset="0"/>
            </a:endParaRPr>
          </a:p>
          <a:p>
            <a:pPr marL="285750" indent="-285750">
              <a:buFont typeface="Wingdings" pitchFamily="2" charset="2"/>
              <a:buChar char="Ø"/>
            </a:pPr>
            <a:r>
              <a:rPr lang="en-US" sz="2400" dirty="0" smtClean="0">
                <a:latin typeface="Times New Roman" pitchFamily="18" charset="0"/>
                <a:cs typeface="Times New Roman" pitchFamily="18" charset="0"/>
              </a:rPr>
              <a:t>Many </a:t>
            </a:r>
            <a:r>
              <a:rPr lang="en-US" sz="2400" dirty="0">
                <a:latin typeface="Times New Roman" pitchFamily="18" charset="0"/>
                <a:cs typeface="Times New Roman" pitchFamily="18" charset="0"/>
              </a:rPr>
              <a:t>electronic devices are computers that perform only one operation, but they are still following instructions that reside permanently in the unit. </a:t>
            </a:r>
          </a:p>
          <a:p>
            <a:pPr marL="285750" indent="-285750">
              <a:buFont typeface="Wingdings" pitchFamily="2" charset="2"/>
              <a:buChar char="Ø"/>
            </a:pPr>
            <a:r>
              <a:rPr lang="en-US" sz="2400" b="1" i="1" dirty="0" smtClean="0">
                <a:latin typeface="Times New Roman" pitchFamily="18" charset="0"/>
                <a:cs typeface="Times New Roman" pitchFamily="18" charset="0"/>
              </a:rPr>
              <a:t>List </a:t>
            </a:r>
            <a:r>
              <a:rPr lang="en-US" sz="2400" b="1" i="1" dirty="0">
                <a:latin typeface="Times New Roman" pitchFamily="18" charset="0"/>
                <a:cs typeface="Times New Roman" pitchFamily="18" charset="0"/>
              </a:rPr>
              <a:t>of some Programmable devices  </a:t>
            </a:r>
            <a:endParaRPr lang="en-US" sz="2400" b="1" i="1" dirty="0" smtClean="0">
              <a:latin typeface="Times New Roman" pitchFamily="18" charset="0"/>
              <a:cs typeface="Times New Roman" pitchFamily="18" charset="0"/>
            </a:endParaRPr>
          </a:p>
          <a:p>
            <a:pPr marL="800100" lvl="1" indent="-342900">
              <a:buFont typeface="Wingdings" pitchFamily="2" charset="2"/>
              <a:buChar char="Ø"/>
            </a:pPr>
            <a:r>
              <a:rPr lang="en-US" sz="2000" dirty="0" err="1" smtClean="0">
                <a:latin typeface="Times New Roman" pitchFamily="18" charset="0"/>
                <a:cs typeface="Times New Roman" pitchFamily="18" charset="0"/>
              </a:rPr>
              <a:t>Achronix</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Speedster SPD60  </a:t>
            </a:r>
            <a:endParaRPr lang="en-US" sz="2000" dirty="0" smtClean="0">
              <a:latin typeface="Times New Roman" pitchFamily="18" charset="0"/>
              <a:cs typeface="Times New Roman" pitchFamily="18" charset="0"/>
            </a:endParaRPr>
          </a:p>
          <a:p>
            <a:pPr marL="800100" lvl="1" indent="-342900">
              <a:buFont typeface="Wingdings" pitchFamily="2" charset="2"/>
              <a:buChar char="Ø"/>
            </a:pPr>
            <a:r>
              <a:rPr lang="en-US" sz="2000" dirty="0" smtClean="0">
                <a:latin typeface="Times New Roman" pitchFamily="18" charset="0"/>
                <a:cs typeface="Times New Roman" pitchFamily="18" charset="0"/>
              </a:rPr>
              <a:t> </a:t>
            </a:r>
            <a:r>
              <a:rPr lang="en-US" sz="2000" dirty="0" err="1">
                <a:latin typeface="Times New Roman" pitchFamily="18" charset="0"/>
                <a:cs typeface="Times New Roman" pitchFamily="18" charset="0"/>
              </a:rPr>
              <a:t>Actel’s</a:t>
            </a:r>
            <a:r>
              <a:rPr lang="en-US" sz="2000" dirty="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pPr marL="800100" lvl="1" indent="-342900">
              <a:buFont typeface="Wingdings" pitchFamily="2" charset="2"/>
              <a:buChar char="Ø"/>
            </a:pP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Altera </a:t>
            </a:r>
            <a:r>
              <a:rPr lang="en-US" sz="2000" dirty="0" err="1">
                <a:latin typeface="Times New Roman" pitchFamily="18" charset="0"/>
                <a:cs typeface="Times New Roman" pitchFamily="18" charset="0"/>
              </a:rPr>
              <a:t>Stratix</a:t>
            </a:r>
            <a:r>
              <a:rPr lang="en-US" sz="2000" dirty="0">
                <a:latin typeface="Times New Roman" pitchFamily="18" charset="0"/>
                <a:cs typeface="Times New Roman" pitchFamily="18" charset="0"/>
              </a:rPr>
              <a:t> IV GT and </a:t>
            </a:r>
            <a:r>
              <a:rPr lang="en-US" sz="2000" dirty="0" err="1">
                <a:latin typeface="Times New Roman" pitchFamily="18" charset="0"/>
                <a:cs typeface="Times New Roman" pitchFamily="18" charset="0"/>
              </a:rPr>
              <a:t>Arria</a:t>
            </a:r>
            <a:r>
              <a:rPr lang="en-US" sz="2000" dirty="0">
                <a:latin typeface="Times New Roman" pitchFamily="18" charset="0"/>
                <a:cs typeface="Times New Roman" pitchFamily="18" charset="0"/>
              </a:rPr>
              <a:t> II GX  </a:t>
            </a:r>
            <a:endParaRPr lang="en-US" sz="2000" dirty="0" smtClean="0">
              <a:latin typeface="Times New Roman" pitchFamily="18" charset="0"/>
              <a:cs typeface="Times New Roman" pitchFamily="18" charset="0"/>
            </a:endParaRPr>
          </a:p>
          <a:p>
            <a:pPr marL="800100" lvl="1" indent="-342900">
              <a:buFont typeface="Wingdings" pitchFamily="2" charset="2"/>
              <a:buChar char="Ø"/>
            </a:pPr>
            <a:r>
              <a:rPr lang="en-US" sz="2000" dirty="0" smtClean="0">
                <a:latin typeface="Times New Roman" pitchFamily="18" charset="0"/>
                <a:cs typeface="Times New Roman" pitchFamily="18" charset="0"/>
              </a:rPr>
              <a:t>Atmel’s </a:t>
            </a:r>
            <a:r>
              <a:rPr lang="en-US" sz="2000" dirty="0">
                <a:latin typeface="Times New Roman" pitchFamily="18" charset="0"/>
                <a:cs typeface="Times New Roman" pitchFamily="18" charset="0"/>
              </a:rPr>
              <a:t>AT91CAP7L  </a:t>
            </a:r>
            <a:endParaRPr lang="en-US" sz="2000" dirty="0" smtClean="0">
              <a:latin typeface="Times New Roman" pitchFamily="18" charset="0"/>
              <a:cs typeface="Times New Roman" pitchFamily="18" charset="0"/>
            </a:endParaRPr>
          </a:p>
          <a:p>
            <a:pPr marL="800100" lvl="1" indent="-342900">
              <a:buFont typeface="Wingdings" pitchFamily="2" charset="2"/>
              <a:buChar char="Ø"/>
            </a:pP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Cypress Semiconductor’s programmable system-on-chip (</a:t>
            </a:r>
            <a:r>
              <a:rPr lang="en-US" sz="2000" dirty="0" err="1">
                <a:latin typeface="Times New Roman" pitchFamily="18" charset="0"/>
                <a:cs typeface="Times New Roman" pitchFamily="18" charset="0"/>
              </a:rPr>
              <a:t>PSoC</a:t>
            </a:r>
            <a:r>
              <a:rPr lang="en-US" sz="2000" dirty="0">
                <a:latin typeface="Times New Roman" pitchFamily="18" charset="0"/>
                <a:cs typeface="Times New Roman" pitchFamily="18" charset="0"/>
              </a:rPr>
              <a:t>) family  </a:t>
            </a:r>
            <a:endParaRPr lang="en-US" sz="2000" dirty="0" smtClean="0">
              <a:latin typeface="Times New Roman" pitchFamily="18" charset="0"/>
              <a:cs typeface="Times New Roman" pitchFamily="18" charset="0"/>
            </a:endParaRPr>
          </a:p>
          <a:p>
            <a:pPr marL="800100" lvl="1" indent="-342900">
              <a:buFont typeface="Wingdings" pitchFamily="2" charset="2"/>
              <a:buChar char="Ø"/>
            </a:pP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Lattice Semiconductor’s ECP3  </a:t>
            </a:r>
            <a:endParaRPr lang="en-US" sz="2000" dirty="0" smtClean="0">
              <a:latin typeface="Times New Roman" pitchFamily="18" charset="0"/>
              <a:cs typeface="Times New Roman" pitchFamily="18" charset="0"/>
            </a:endParaRPr>
          </a:p>
          <a:p>
            <a:pPr marL="800100" lvl="1" indent="-342900">
              <a:buFont typeface="Wingdings" pitchFamily="2" charset="2"/>
              <a:buChar char="Ø"/>
            </a:pP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Lime Microsystems’ LMS6002  </a:t>
            </a:r>
            <a:endParaRPr lang="en-US" sz="2000" dirty="0" smtClean="0">
              <a:latin typeface="Times New Roman" pitchFamily="18" charset="0"/>
              <a:cs typeface="Times New Roman" pitchFamily="18" charset="0"/>
            </a:endParaRPr>
          </a:p>
          <a:p>
            <a:pPr marL="800100" lvl="1" indent="-342900">
              <a:buFont typeface="Wingdings" pitchFamily="2" charset="2"/>
              <a:buChar char="Ø"/>
            </a:pP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Silicon Blue Technologies  </a:t>
            </a:r>
            <a:endParaRPr lang="en-US" sz="2000" dirty="0" smtClean="0">
              <a:latin typeface="Times New Roman" pitchFamily="18" charset="0"/>
              <a:cs typeface="Times New Roman" pitchFamily="18" charset="0"/>
            </a:endParaRPr>
          </a:p>
          <a:p>
            <a:pPr marL="800100" lvl="1" indent="-342900">
              <a:buFont typeface="Wingdings" pitchFamily="2" charset="2"/>
              <a:buChar char="Ø"/>
            </a:pP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Xilinx </a:t>
            </a:r>
            <a:r>
              <a:rPr lang="en-US" sz="2000" dirty="0" err="1">
                <a:latin typeface="Times New Roman" pitchFamily="18" charset="0"/>
                <a:cs typeface="Times New Roman" pitchFamily="18" charset="0"/>
              </a:rPr>
              <a:t>Virtex</a:t>
            </a:r>
            <a:r>
              <a:rPr lang="en-US" sz="2000" dirty="0">
                <a:latin typeface="Times New Roman" pitchFamily="18" charset="0"/>
                <a:cs typeface="Times New Roman" pitchFamily="18" charset="0"/>
              </a:rPr>
              <a:t> 6 and Spartan 6  </a:t>
            </a:r>
            <a:endParaRPr lang="en-US" sz="2000" dirty="0" smtClean="0">
              <a:latin typeface="Times New Roman" pitchFamily="18" charset="0"/>
              <a:cs typeface="Times New Roman" pitchFamily="18" charset="0"/>
            </a:endParaRPr>
          </a:p>
          <a:p>
            <a:pPr marL="800100" lvl="1" indent="-342900">
              <a:buFont typeface="Wingdings" pitchFamily="2" charset="2"/>
              <a:buChar char="Ø"/>
            </a:pPr>
            <a:r>
              <a:rPr lang="en-US" sz="2000" dirty="0" err="1" smtClean="0">
                <a:latin typeface="Times New Roman" pitchFamily="18" charset="0"/>
                <a:cs typeface="Times New Roman" pitchFamily="18" charset="0"/>
              </a:rPr>
              <a:t>Xmos</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Semiconductor L series </a:t>
            </a:r>
          </a:p>
        </p:txBody>
      </p:sp>
    </p:spTree>
    <p:extLst>
      <p:ext uri="{BB962C8B-B14F-4D97-AF65-F5344CB8AC3E}">
        <p14:creationId xmlns:p14="http://schemas.microsoft.com/office/powerpoint/2010/main" val="28337422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CB1EC29-38E7-474D-8F61-E37020D034A1}" type="slidenum">
              <a:rPr lang="en-US" smtClean="0"/>
              <a:pPr/>
              <a:t>12</a:t>
            </a:fld>
            <a:endParaRPr lang="en-US"/>
          </a:p>
        </p:txBody>
      </p:sp>
      <p:sp>
        <p:nvSpPr>
          <p:cNvPr id="5" name="Rectangle 4"/>
          <p:cNvSpPr/>
          <p:nvPr/>
        </p:nvSpPr>
        <p:spPr>
          <a:xfrm>
            <a:off x="0" y="0"/>
            <a:ext cx="9144000" cy="3970318"/>
          </a:xfrm>
          <a:prstGeom prst="rect">
            <a:avLst/>
          </a:prstGeom>
        </p:spPr>
        <p:txBody>
          <a:bodyPr wrap="square">
            <a:spAutoFit/>
          </a:bodyPr>
          <a:lstStyle/>
          <a:p>
            <a:pPr algn="just">
              <a:lnSpc>
                <a:spcPct val="150000"/>
              </a:lnSpc>
            </a:pPr>
            <a:r>
              <a:rPr lang="en-US" sz="2400" b="1" dirty="0">
                <a:latin typeface="Times New Roman" pitchFamily="18" charset="0"/>
                <a:cs typeface="Times New Roman" pitchFamily="18" charset="0"/>
              </a:rPr>
              <a:t>Human to Machine Interaction </a:t>
            </a:r>
            <a:endParaRPr lang="en-US" sz="2400" b="1" dirty="0" smtClean="0">
              <a:latin typeface="Times New Roman" pitchFamily="18" charset="0"/>
              <a:cs typeface="Times New Roman" pitchFamily="18" charset="0"/>
            </a:endParaRPr>
          </a:p>
          <a:p>
            <a:pPr algn="just">
              <a:lnSpc>
                <a:spcPct val="150000"/>
              </a:lnSpc>
            </a:pPr>
            <a:r>
              <a:rPr lang="en-US" sz="2400" b="1" i="1" dirty="0" smtClean="0">
                <a:latin typeface="Times New Roman" pitchFamily="18" charset="0"/>
                <a:cs typeface="Times New Roman" pitchFamily="18" charset="0"/>
              </a:rPr>
              <a:t>What </a:t>
            </a:r>
            <a:r>
              <a:rPr lang="en-US" sz="2400" b="1" i="1" dirty="0">
                <a:latin typeface="Times New Roman" pitchFamily="18" charset="0"/>
                <a:cs typeface="Times New Roman" pitchFamily="18" charset="0"/>
              </a:rPr>
              <a:t>is interaction in human-computer interaction? </a:t>
            </a:r>
          </a:p>
          <a:p>
            <a:pPr marL="342900" indent="-342900" algn="just">
              <a:lnSpc>
                <a:spcPct val="150000"/>
              </a:lnSpc>
              <a:buFont typeface="Wingdings" pitchFamily="2" charset="2"/>
              <a:buChar char="Ø"/>
            </a:pPr>
            <a:r>
              <a:rPr lang="en-US" sz="2400" dirty="0">
                <a:latin typeface="Times New Roman" pitchFamily="18" charset="0"/>
                <a:cs typeface="Times New Roman" pitchFamily="18" charset="0"/>
              </a:rPr>
              <a:t>HCI (human-computer interaction) is the study of how people interact with computers </a:t>
            </a:r>
            <a:r>
              <a:rPr lang="en-US" sz="2400" dirty="0" smtClean="0">
                <a:latin typeface="Times New Roman" pitchFamily="18" charset="0"/>
                <a:cs typeface="Times New Roman" pitchFamily="18" charset="0"/>
              </a:rPr>
              <a:t>for </a:t>
            </a:r>
            <a:r>
              <a:rPr lang="en-US" sz="2400" dirty="0">
                <a:latin typeface="Times New Roman" pitchFamily="18" charset="0"/>
                <a:cs typeface="Times New Roman" pitchFamily="18" charset="0"/>
              </a:rPr>
              <a:t>successful </a:t>
            </a:r>
            <a:r>
              <a:rPr lang="en-US" sz="2400" dirty="0" smtClean="0">
                <a:latin typeface="Times New Roman" pitchFamily="18" charset="0"/>
                <a:cs typeface="Times New Roman" pitchFamily="18" charset="0"/>
              </a:rPr>
              <a:t>communications. </a:t>
            </a:r>
          </a:p>
          <a:p>
            <a:pPr marL="342900" indent="-342900" algn="just">
              <a:lnSpc>
                <a:spcPct val="150000"/>
              </a:lnSpc>
              <a:buFont typeface="Wingdings" pitchFamily="2" charset="2"/>
              <a:buChar char="Ø"/>
            </a:pPr>
            <a:r>
              <a:rPr lang="en-US" sz="2400" dirty="0" smtClean="0">
                <a:latin typeface="Times New Roman" pitchFamily="18" charset="0"/>
                <a:cs typeface="Times New Roman" pitchFamily="18" charset="0"/>
              </a:rPr>
              <a:t>As </a:t>
            </a:r>
            <a:r>
              <a:rPr lang="en-US" sz="2400" dirty="0">
                <a:latin typeface="Times New Roman" pitchFamily="18" charset="0"/>
                <a:cs typeface="Times New Roman" pitchFamily="18" charset="0"/>
              </a:rPr>
              <a:t>its name implies, HCI consists of three parts: the user, the computer itself, and the ways they work together</a:t>
            </a:r>
            <a:r>
              <a:rPr lang="en-US" sz="2400" dirty="0" smtClean="0">
                <a:latin typeface="Times New Roman" pitchFamily="18" charset="0"/>
                <a:cs typeface="Times New Roman" pitchFamily="18" charset="0"/>
              </a:rPr>
              <a:t>.</a:t>
            </a:r>
          </a:p>
          <a:p>
            <a:pPr algn="just">
              <a:lnSpc>
                <a:spcPct val="150000"/>
              </a:lnSpc>
            </a:pP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19762571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CB1EC29-38E7-474D-8F61-E37020D034A1}" type="slidenum">
              <a:rPr lang="en-US" smtClean="0"/>
              <a:pPr/>
              <a:t>13</a:t>
            </a:fld>
            <a:endParaRPr lang="en-US"/>
          </a:p>
        </p:txBody>
      </p:sp>
      <p:sp>
        <p:nvSpPr>
          <p:cNvPr id="5" name="Rectangle 4"/>
          <p:cNvSpPr/>
          <p:nvPr/>
        </p:nvSpPr>
        <p:spPr>
          <a:xfrm>
            <a:off x="0" y="4576"/>
            <a:ext cx="9144000" cy="4870564"/>
          </a:xfrm>
          <a:prstGeom prst="rect">
            <a:avLst/>
          </a:prstGeom>
        </p:spPr>
        <p:txBody>
          <a:bodyPr wrap="square">
            <a:spAutoFit/>
          </a:bodyPr>
          <a:lstStyle/>
          <a:p>
            <a:pPr>
              <a:lnSpc>
                <a:spcPct val="150000"/>
              </a:lnSpc>
            </a:pPr>
            <a:r>
              <a:rPr lang="en-US" sz="2300" b="1" dirty="0" smtClean="0">
                <a:latin typeface="Times New Roman" pitchFamily="18" charset="0"/>
                <a:cs typeface="Times New Roman" pitchFamily="18" charset="0"/>
              </a:rPr>
              <a:t>How </a:t>
            </a:r>
            <a:r>
              <a:rPr lang="en-US" sz="2300" b="1" dirty="0">
                <a:latin typeface="Times New Roman" pitchFamily="18" charset="0"/>
                <a:cs typeface="Times New Roman" pitchFamily="18" charset="0"/>
              </a:rPr>
              <a:t>important is human-computer interaction? </a:t>
            </a:r>
            <a:endParaRPr lang="en-US" sz="2300" b="1" dirty="0" smtClean="0">
              <a:latin typeface="Times New Roman" pitchFamily="18" charset="0"/>
              <a:cs typeface="Times New Roman" pitchFamily="18" charset="0"/>
            </a:endParaRPr>
          </a:p>
          <a:p>
            <a:pPr marL="342900" indent="-342900">
              <a:lnSpc>
                <a:spcPct val="150000"/>
              </a:lnSpc>
              <a:buFont typeface="Wingdings" pitchFamily="2" charset="2"/>
              <a:buChar char="Ø"/>
            </a:pPr>
            <a:r>
              <a:rPr lang="en-US" sz="2300" dirty="0" smtClean="0">
                <a:latin typeface="Times New Roman" pitchFamily="18" charset="0"/>
                <a:cs typeface="Times New Roman" pitchFamily="18" charset="0"/>
              </a:rPr>
              <a:t>The </a:t>
            </a:r>
            <a:r>
              <a:rPr lang="en-US" sz="2300" dirty="0">
                <a:latin typeface="Times New Roman" pitchFamily="18" charset="0"/>
                <a:cs typeface="Times New Roman" pitchFamily="18" charset="0"/>
              </a:rPr>
              <a:t>goal of HCI is to improve the interaction between users and computers by making computers more user-friendly and receptive to the user's needs. </a:t>
            </a:r>
            <a:endParaRPr lang="en-US" sz="2300" dirty="0" smtClean="0">
              <a:latin typeface="Times New Roman" pitchFamily="18" charset="0"/>
              <a:cs typeface="Times New Roman" pitchFamily="18" charset="0"/>
            </a:endParaRPr>
          </a:p>
          <a:p>
            <a:pPr marL="342900" indent="-342900">
              <a:lnSpc>
                <a:spcPct val="150000"/>
              </a:lnSpc>
              <a:buFont typeface="Wingdings" pitchFamily="2" charset="2"/>
              <a:buChar char="Ø"/>
            </a:pPr>
            <a:r>
              <a:rPr lang="en-US" sz="2300" dirty="0" smtClean="0">
                <a:latin typeface="Times New Roman" pitchFamily="18" charset="0"/>
                <a:cs typeface="Times New Roman" pitchFamily="18" charset="0"/>
              </a:rPr>
              <a:t>The </a:t>
            </a:r>
            <a:r>
              <a:rPr lang="en-US" sz="2300" dirty="0">
                <a:latin typeface="Times New Roman" pitchFamily="18" charset="0"/>
                <a:cs typeface="Times New Roman" pitchFamily="18" charset="0"/>
              </a:rPr>
              <a:t>main advantages of HCI </a:t>
            </a:r>
            <a:r>
              <a:rPr lang="en-US" sz="2300" dirty="0" smtClean="0">
                <a:latin typeface="Times New Roman" pitchFamily="18" charset="0"/>
                <a:cs typeface="Times New Roman" pitchFamily="18" charset="0"/>
              </a:rPr>
              <a:t>are:</a:t>
            </a:r>
          </a:p>
          <a:p>
            <a:pPr marL="1257300" lvl="2" indent="-342900">
              <a:lnSpc>
                <a:spcPct val="150000"/>
              </a:lnSpc>
              <a:buFont typeface="Wingdings" pitchFamily="2" charset="2"/>
              <a:buChar char="ü"/>
            </a:pPr>
            <a:r>
              <a:rPr lang="en-US" sz="2300" dirty="0" smtClean="0">
                <a:latin typeface="Times New Roman" pitchFamily="18" charset="0"/>
                <a:cs typeface="Times New Roman" pitchFamily="18" charset="0"/>
              </a:rPr>
              <a:t> </a:t>
            </a:r>
            <a:r>
              <a:rPr lang="en-US" sz="2300" dirty="0">
                <a:latin typeface="Times New Roman" pitchFamily="18" charset="0"/>
                <a:cs typeface="Times New Roman" pitchFamily="18" charset="0"/>
              </a:rPr>
              <a:t>S</a:t>
            </a:r>
            <a:r>
              <a:rPr lang="en-US" sz="2300" dirty="0" smtClean="0">
                <a:latin typeface="Times New Roman" pitchFamily="18" charset="0"/>
                <a:cs typeface="Times New Roman" pitchFamily="18" charset="0"/>
              </a:rPr>
              <a:t>implicity</a:t>
            </a:r>
            <a:r>
              <a:rPr lang="en-US" sz="2300" dirty="0">
                <a:latin typeface="Times New Roman" pitchFamily="18" charset="0"/>
                <a:cs typeface="Times New Roman" pitchFamily="18" charset="0"/>
              </a:rPr>
              <a:t>, </a:t>
            </a:r>
            <a:endParaRPr lang="en-US" sz="2300" dirty="0" smtClean="0">
              <a:latin typeface="Times New Roman" pitchFamily="18" charset="0"/>
              <a:cs typeface="Times New Roman" pitchFamily="18" charset="0"/>
            </a:endParaRPr>
          </a:p>
          <a:p>
            <a:pPr marL="1257300" lvl="2" indent="-342900">
              <a:lnSpc>
                <a:spcPct val="150000"/>
              </a:lnSpc>
              <a:buFont typeface="Wingdings" pitchFamily="2" charset="2"/>
              <a:buChar char="ü"/>
            </a:pPr>
            <a:r>
              <a:rPr lang="en-US" sz="2300" dirty="0">
                <a:latin typeface="Times New Roman" pitchFamily="18" charset="0"/>
                <a:cs typeface="Times New Roman" pitchFamily="18" charset="0"/>
              </a:rPr>
              <a:t>E</a:t>
            </a:r>
            <a:r>
              <a:rPr lang="en-US" sz="2300" dirty="0" smtClean="0">
                <a:latin typeface="Times New Roman" pitchFamily="18" charset="0"/>
                <a:cs typeface="Times New Roman" pitchFamily="18" charset="0"/>
              </a:rPr>
              <a:t>ase </a:t>
            </a:r>
            <a:r>
              <a:rPr lang="en-US" sz="2300" dirty="0">
                <a:latin typeface="Times New Roman" pitchFamily="18" charset="0"/>
                <a:cs typeface="Times New Roman" pitchFamily="18" charset="0"/>
              </a:rPr>
              <a:t>of deployment &amp; operations </a:t>
            </a:r>
            <a:endParaRPr lang="en-US" sz="2300" dirty="0" smtClean="0">
              <a:latin typeface="Times New Roman" pitchFamily="18" charset="0"/>
              <a:cs typeface="Times New Roman" pitchFamily="18" charset="0"/>
            </a:endParaRPr>
          </a:p>
          <a:p>
            <a:pPr marL="1257300" lvl="2" indent="-342900">
              <a:lnSpc>
                <a:spcPct val="150000"/>
              </a:lnSpc>
              <a:buFont typeface="Wingdings" pitchFamily="2" charset="2"/>
              <a:buChar char="ü"/>
            </a:pPr>
            <a:r>
              <a:rPr lang="en-US" sz="2300" dirty="0" smtClean="0">
                <a:latin typeface="Times New Roman" pitchFamily="18" charset="0"/>
                <a:cs typeface="Times New Roman" pitchFamily="18" charset="0"/>
              </a:rPr>
              <a:t>Cost </a:t>
            </a:r>
            <a:r>
              <a:rPr lang="en-US" sz="2300" dirty="0">
                <a:latin typeface="Times New Roman" pitchFamily="18" charset="0"/>
                <a:cs typeface="Times New Roman" pitchFamily="18" charset="0"/>
              </a:rPr>
              <a:t>savings for smaller set-ups. </a:t>
            </a:r>
            <a:endParaRPr lang="en-US" sz="2300" dirty="0" smtClean="0">
              <a:latin typeface="Times New Roman" pitchFamily="18" charset="0"/>
              <a:cs typeface="Times New Roman" pitchFamily="18" charset="0"/>
            </a:endParaRPr>
          </a:p>
          <a:p>
            <a:pPr marL="1257300" lvl="2" indent="-342900">
              <a:lnSpc>
                <a:spcPct val="150000"/>
              </a:lnSpc>
              <a:buFont typeface="Wingdings" pitchFamily="2" charset="2"/>
              <a:buChar char="ü"/>
            </a:pPr>
            <a:r>
              <a:rPr lang="en-US" sz="2300" dirty="0" smtClean="0">
                <a:latin typeface="Times New Roman" pitchFamily="18" charset="0"/>
                <a:cs typeface="Times New Roman" pitchFamily="18" charset="0"/>
              </a:rPr>
              <a:t>Reduce </a:t>
            </a:r>
            <a:r>
              <a:rPr lang="en-US" sz="2300" dirty="0">
                <a:latin typeface="Times New Roman" pitchFamily="18" charset="0"/>
                <a:cs typeface="Times New Roman" pitchFamily="18" charset="0"/>
              </a:rPr>
              <a:t>solution design time and </a:t>
            </a:r>
            <a:r>
              <a:rPr lang="en-US" sz="2300" dirty="0" smtClean="0">
                <a:latin typeface="Times New Roman" pitchFamily="18" charset="0"/>
                <a:cs typeface="Times New Roman" pitchFamily="18" charset="0"/>
              </a:rPr>
              <a:t>complexity</a:t>
            </a:r>
            <a:r>
              <a:rPr lang="en-US" sz="2300" dirty="0">
                <a:latin typeface="Times New Roman" pitchFamily="18" charset="0"/>
                <a:cs typeface="Times New Roman" pitchFamily="18" charset="0"/>
              </a:rPr>
              <a:t>. </a:t>
            </a:r>
          </a:p>
        </p:txBody>
      </p:sp>
    </p:spTree>
    <p:extLst>
      <p:ext uri="{BB962C8B-B14F-4D97-AF65-F5344CB8AC3E}">
        <p14:creationId xmlns:p14="http://schemas.microsoft.com/office/powerpoint/2010/main" val="26742410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CB1EC29-38E7-474D-8F61-E37020D034A1}" type="slidenum">
              <a:rPr lang="en-US" smtClean="0"/>
              <a:pPr/>
              <a:t>14</a:t>
            </a:fld>
            <a:endParaRPr lang="en-US"/>
          </a:p>
        </p:txBody>
      </p:sp>
      <p:sp>
        <p:nvSpPr>
          <p:cNvPr id="2" name="Rectangle 1"/>
          <p:cNvSpPr/>
          <p:nvPr/>
        </p:nvSpPr>
        <p:spPr>
          <a:xfrm>
            <a:off x="1066800" y="1371600"/>
            <a:ext cx="7315200" cy="5078313"/>
          </a:xfrm>
          <a:prstGeom prst="rect">
            <a:avLst/>
          </a:prstGeom>
        </p:spPr>
        <p:style>
          <a:lnRef idx="2">
            <a:schemeClr val="accent3"/>
          </a:lnRef>
          <a:fillRef idx="1">
            <a:schemeClr val="lt1"/>
          </a:fillRef>
          <a:effectRef idx="0">
            <a:schemeClr val="accent3"/>
          </a:effectRef>
          <a:fontRef idx="minor">
            <a:schemeClr val="dk1"/>
          </a:fontRef>
        </p:style>
        <p:txBody>
          <a:bodyPr wrap="square" lIns="91440" tIns="45720" rIns="91440" bIns="45720">
            <a:spAutoFit/>
          </a:bodyPr>
          <a:lstStyle/>
          <a:p>
            <a:pPr algn="ctr"/>
            <a:r>
              <a:rPr lang="en-US" sz="5400" b="1" cap="none" spc="0" dirty="0" smtClean="0">
                <a:ln w="17780" cmpd="sng">
                  <a:solidFill>
                    <a:srgbClr val="FFFFFF"/>
                  </a:solidFill>
                  <a:prstDash val="solid"/>
                  <a:miter lim="800000"/>
                </a:ln>
                <a:solidFill>
                  <a:srgbClr val="00B050"/>
                </a:solidFill>
                <a:effectLst>
                  <a:outerShdw blurRad="50800" algn="tl" rotWithShape="0">
                    <a:srgbClr val="000000"/>
                  </a:outerShdw>
                </a:effectLst>
              </a:rPr>
              <a:t>Thank You!!!</a:t>
            </a:r>
          </a:p>
          <a:p>
            <a:pPr algn="ctr"/>
            <a:endParaRPr lang="en-US" sz="5400" b="1" dirty="0" smtClean="0">
              <a:ln w="17780" cmpd="sng">
                <a:solidFill>
                  <a:srgbClr val="FFFFFF"/>
                </a:solidFill>
                <a:prstDash val="solid"/>
                <a:miter lim="800000"/>
              </a:ln>
              <a:solidFill>
                <a:srgbClr val="00B050"/>
              </a:solidFill>
              <a:effectLst>
                <a:outerShdw blurRad="50800" algn="tl" rotWithShape="0">
                  <a:srgbClr val="000000"/>
                </a:outerShdw>
              </a:effectLst>
            </a:endParaRPr>
          </a:p>
          <a:p>
            <a:pPr algn="ctr"/>
            <a:endParaRPr lang="en-US" sz="5400" b="1" dirty="0">
              <a:ln w="17780" cmpd="sng">
                <a:solidFill>
                  <a:srgbClr val="FFFFFF"/>
                </a:solidFill>
                <a:prstDash val="solid"/>
                <a:miter lim="800000"/>
              </a:ln>
              <a:solidFill>
                <a:srgbClr val="00B050"/>
              </a:solidFill>
              <a:effectLst>
                <a:outerShdw blurRad="50800" algn="tl" rotWithShape="0">
                  <a:srgbClr val="000000"/>
                </a:outerShdw>
              </a:effectLst>
            </a:endParaRPr>
          </a:p>
          <a:p>
            <a:pPr algn="ctr"/>
            <a:endParaRPr lang="en-US" sz="5400" b="1" dirty="0">
              <a:ln w="17780" cmpd="sng">
                <a:solidFill>
                  <a:srgbClr val="FFFFFF"/>
                </a:solidFill>
                <a:prstDash val="solid"/>
                <a:miter lim="800000"/>
              </a:ln>
              <a:solidFill>
                <a:srgbClr val="00B050"/>
              </a:solidFill>
              <a:effectLst>
                <a:outerShdw blurRad="50800" algn="tl" rotWithShape="0">
                  <a:srgbClr val="000000"/>
                </a:outerShdw>
              </a:effectLst>
            </a:endParaRPr>
          </a:p>
          <a:p>
            <a:pPr algn="ctr"/>
            <a:endParaRPr lang="en-US" sz="5400" b="1" cap="none" spc="0" dirty="0" smtClean="0">
              <a:ln w="17780" cmpd="sng">
                <a:solidFill>
                  <a:srgbClr val="FFFFFF"/>
                </a:solidFill>
                <a:prstDash val="solid"/>
                <a:miter lim="800000"/>
              </a:ln>
              <a:solidFill>
                <a:srgbClr val="00B050"/>
              </a:solidFill>
              <a:effectLst>
                <a:outerShdw blurRad="50800" algn="tl" rotWithShape="0">
                  <a:srgbClr val="000000"/>
                </a:outerShdw>
              </a:effectLst>
            </a:endParaRPr>
          </a:p>
          <a:p>
            <a:pPr algn="ctr"/>
            <a:endParaRPr lang="en-US" sz="5400" b="1" cap="none" spc="0" dirty="0">
              <a:ln w="17780" cmpd="sng">
                <a:solidFill>
                  <a:srgbClr val="FFFFFF"/>
                </a:solidFill>
                <a:prstDash val="solid"/>
                <a:miter lim="800000"/>
              </a:ln>
              <a:solidFill>
                <a:srgbClr val="00B050"/>
              </a:solidFill>
              <a:effectLst>
                <a:outerShdw blurRad="50800" algn="tl" rotWithShape="0">
                  <a:srgbClr val="000000"/>
                </a:outerShdw>
              </a:effectLst>
            </a:endParaRPr>
          </a:p>
        </p:txBody>
      </p:sp>
      <p:pic>
        <p:nvPicPr>
          <p:cNvPr id="6" name="Picture 2" descr="Image result for question mark image">
            <a:extLst>
              <a:ext uri="{FF2B5EF4-FFF2-40B4-BE49-F238E27FC236}">
                <a16:creationId xmlns="" xmlns:a16="http://schemas.microsoft.com/office/drawing/2014/main" id="{57CCF808-1815-4588-917C-53C465EF0A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198" y="2590800"/>
            <a:ext cx="3124202" cy="335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68452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2197"/>
            <a:ext cx="7162800" cy="533400"/>
          </a:xfrm>
        </p:spPr>
        <p:txBody>
          <a:bodyPr>
            <a:noAutofit/>
          </a:bodyPr>
          <a:lstStyle/>
          <a:p>
            <a:pPr marL="0" indent="0"/>
            <a:r>
              <a:rPr lang="en-US" sz="3200" b="1" dirty="0" smtClean="0">
                <a:latin typeface="Times New Roman" panose="02020603050405020304" pitchFamily="18" charset="0"/>
                <a:cs typeface="Times New Roman" panose="02020603050405020304" pitchFamily="18" charset="0"/>
              </a:rPr>
              <a:t>What is </a:t>
            </a:r>
            <a:r>
              <a:rPr lang="en-US" sz="3200" b="1" dirty="0">
                <a:latin typeface="Times New Roman" panose="02020603050405020304" pitchFamily="18" charset="0"/>
                <a:cs typeface="Times New Roman" panose="02020603050405020304" pitchFamily="18" charset="0"/>
              </a:rPr>
              <a:t>emerging technologies? </a:t>
            </a:r>
          </a:p>
        </p:txBody>
      </p:sp>
      <p:sp>
        <p:nvSpPr>
          <p:cNvPr id="4" name="Slide Number Placeholder 3"/>
          <p:cNvSpPr>
            <a:spLocks noGrp="1"/>
          </p:cNvSpPr>
          <p:nvPr>
            <p:ph type="sldNum" sz="quarter" idx="12"/>
          </p:nvPr>
        </p:nvSpPr>
        <p:spPr/>
        <p:txBody>
          <a:bodyPr/>
          <a:lstStyle/>
          <a:p>
            <a:fld id="{C7FFAA41-883B-470A-801A-6E7FD8A74FD6}" type="slidenum">
              <a:rPr lang="en-US" smtClean="0"/>
              <a:pPr/>
              <a:t>2</a:t>
            </a:fld>
            <a:endParaRPr lang="en-US"/>
          </a:p>
        </p:txBody>
      </p:sp>
      <p:sp>
        <p:nvSpPr>
          <p:cNvPr id="5" name="Rectangle 4"/>
          <p:cNvSpPr/>
          <p:nvPr/>
        </p:nvSpPr>
        <p:spPr>
          <a:xfrm>
            <a:off x="0" y="609600"/>
            <a:ext cx="9144000" cy="5632311"/>
          </a:xfrm>
          <a:prstGeom prst="rect">
            <a:avLst/>
          </a:prstGeom>
        </p:spPr>
        <p:txBody>
          <a:bodyPr wrap="square">
            <a:spAutoFit/>
          </a:bodyPr>
          <a:lstStyle/>
          <a:p>
            <a:pPr marL="342900" indent="-342900" algn="just">
              <a:lnSpc>
                <a:spcPct val="150000"/>
              </a:lnSpc>
              <a:buFont typeface="Wingdings" pitchFamily="2" charset="2"/>
              <a:buChar char="Ø"/>
            </a:pPr>
            <a:r>
              <a:rPr lang="en-US" sz="2400" dirty="0">
                <a:latin typeface="Times New Roman" pitchFamily="18" charset="0"/>
                <a:cs typeface="Times New Roman" pitchFamily="18" charset="0"/>
              </a:rPr>
              <a:t>Emerging technology is a term generally used to describe a new </a:t>
            </a:r>
            <a:r>
              <a:rPr lang="en-US" sz="2400" dirty="0" smtClean="0">
                <a:latin typeface="Times New Roman" pitchFamily="18" charset="0"/>
                <a:cs typeface="Times New Roman" pitchFamily="18" charset="0"/>
              </a:rPr>
              <a:t>technology.</a:t>
            </a:r>
          </a:p>
          <a:p>
            <a:pPr marL="342900" indent="-342900" algn="just">
              <a:lnSpc>
                <a:spcPct val="150000"/>
              </a:lnSpc>
              <a:buFont typeface="Wingdings" pitchFamily="2" charset="2"/>
              <a:buChar char="Ø"/>
            </a:pPr>
            <a:r>
              <a:rPr lang="en-US" sz="2400" dirty="0" smtClean="0">
                <a:latin typeface="Times New Roman" pitchFamily="18" charset="0"/>
                <a:cs typeface="Times New Roman" pitchFamily="18" charset="0"/>
              </a:rPr>
              <a:t> But </a:t>
            </a:r>
            <a:r>
              <a:rPr lang="en-US" sz="2400" dirty="0">
                <a:latin typeface="Times New Roman" pitchFamily="18" charset="0"/>
                <a:cs typeface="Times New Roman" pitchFamily="18" charset="0"/>
              </a:rPr>
              <a:t>it may also refer to the continuing development of existing technology; it can have slightly different meanings when used in different areas, such as media, business, science, or education. </a:t>
            </a:r>
            <a:endParaRPr lang="en-US" sz="2400" dirty="0" smtClean="0">
              <a:latin typeface="Times New Roman" pitchFamily="18" charset="0"/>
              <a:cs typeface="Times New Roman" pitchFamily="18" charset="0"/>
            </a:endParaRPr>
          </a:p>
          <a:p>
            <a:pPr marL="342900" indent="-342900" algn="just">
              <a:lnSpc>
                <a:spcPct val="150000"/>
              </a:lnSpc>
              <a:buFont typeface="Wingdings" pitchFamily="2" charset="2"/>
              <a:buChar char="Ø"/>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term commonly refers to technologies that are </a:t>
            </a:r>
            <a:r>
              <a:rPr lang="en-US" sz="2400" b="1" i="1" dirty="0">
                <a:solidFill>
                  <a:srgbClr val="FF0000"/>
                </a:solidFill>
                <a:latin typeface="Times New Roman" pitchFamily="18" charset="0"/>
                <a:cs typeface="Times New Roman" pitchFamily="18" charset="0"/>
              </a:rPr>
              <a:t>currently developing</a:t>
            </a:r>
            <a:r>
              <a:rPr lang="en-US" sz="2400" dirty="0">
                <a:latin typeface="Times New Roman" pitchFamily="18" charset="0"/>
                <a:cs typeface="Times New Roman" pitchFamily="18" charset="0"/>
              </a:rPr>
              <a:t>, or that are </a:t>
            </a:r>
            <a:r>
              <a:rPr lang="en-US" sz="2400" b="1" i="1" dirty="0">
                <a:solidFill>
                  <a:srgbClr val="002060"/>
                </a:solidFill>
                <a:latin typeface="Times New Roman" pitchFamily="18" charset="0"/>
                <a:cs typeface="Times New Roman" pitchFamily="18" charset="0"/>
              </a:rPr>
              <a:t>expected to be available</a:t>
            </a:r>
            <a:r>
              <a:rPr lang="en-US" sz="2400" dirty="0">
                <a:latin typeface="Times New Roman" pitchFamily="18" charset="0"/>
                <a:cs typeface="Times New Roman" pitchFamily="18" charset="0"/>
              </a:rPr>
              <a:t> within the </a:t>
            </a:r>
            <a:r>
              <a:rPr lang="en-US" sz="2400" b="1" i="1" dirty="0">
                <a:solidFill>
                  <a:srgbClr val="002060"/>
                </a:solidFill>
                <a:latin typeface="Times New Roman" pitchFamily="18" charset="0"/>
                <a:cs typeface="Times New Roman" pitchFamily="18" charset="0"/>
              </a:rPr>
              <a:t>next five to ten </a:t>
            </a:r>
            <a:r>
              <a:rPr lang="en-US" sz="2400" b="1" i="1" dirty="0" smtClean="0">
                <a:solidFill>
                  <a:srgbClr val="002060"/>
                </a:solidFill>
                <a:latin typeface="Times New Roman" pitchFamily="18" charset="0"/>
                <a:cs typeface="Times New Roman" pitchFamily="18" charset="0"/>
              </a:rPr>
              <a:t>years.</a:t>
            </a:r>
          </a:p>
          <a:p>
            <a:pPr marL="342900" indent="-342900" algn="just">
              <a:lnSpc>
                <a:spcPct val="150000"/>
              </a:lnSpc>
              <a:buFont typeface="Wingdings" pitchFamily="2" charset="2"/>
              <a:buChar char="Ø"/>
            </a:pPr>
            <a:r>
              <a:rPr lang="en-US" sz="2400" dirty="0" smtClean="0">
                <a:latin typeface="Times New Roman" pitchFamily="18" charset="0"/>
                <a:cs typeface="Times New Roman" pitchFamily="18" charset="0"/>
              </a:rPr>
              <a:t>Technological </a:t>
            </a:r>
            <a:r>
              <a:rPr lang="en-US" sz="2400" dirty="0">
                <a:latin typeface="Times New Roman" pitchFamily="18" charset="0"/>
                <a:cs typeface="Times New Roman" pitchFamily="18" charset="0"/>
              </a:rPr>
              <a:t>evolution is a </a:t>
            </a:r>
            <a:r>
              <a:rPr lang="en-US" sz="2400" b="1" i="1" dirty="0">
                <a:solidFill>
                  <a:srgbClr val="FF0000"/>
                </a:solidFill>
                <a:latin typeface="Times New Roman" pitchFamily="18" charset="0"/>
                <a:cs typeface="Times New Roman" pitchFamily="18" charset="0"/>
              </a:rPr>
              <a:t>theory of radical transformation </a:t>
            </a:r>
            <a:r>
              <a:rPr lang="en-US" sz="2400" dirty="0">
                <a:latin typeface="Times New Roman" pitchFamily="18" charset="0"/>
                <a:cs typeface="Times New Roman" pitchFamily="18" charset="0"/>
              </a:rPr>
              <a:t>of society through technological development. </a:t>
            </a:r>
          </a:p>
        </p:txBody>
      </p:sp>
    </p:spTree>
    <p:extLst>
      <p:ext uri="{BB962C8B-B14F-4D97-AF65-F5344CB8AC3E}">
        <p14:creationId xmlns:p14="http://schemas.microsoft.com/office/powerpoint/2010/main" val="10369375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7FFAA41-883B-470A-801A-6E7FD8A74FD6}" type="slidenum">
              <a:rPr lang="en-US" smtClean="0"/>
              <a:pPr/>
              <a:t>3</a:t>
            </a:fld>
            <a:endParaRPr lang="en-US"/>
          </a:p>
        </p:txBody>
      </p:sp>
      <p:sp>
        <p:nvSpPr>
          <p:cNvPr id="2" name="Rectangle 1"/>
          <p:cNvSpPr/>
          <p:nvPr/>
        </p:nvSpPr>
        <p:spPr>
          <a:xfrm>
            <a:off x="-6439" y="0"/>
            <a:ext cx="9144000" cy="4401205"/>
          </a:xfrm>
          <a:prstGeom prst="rect">
            <a:avLst/>
          </a:prstGeom>
        </p:spPr>
        <p:txBody>
          <a:bodyPr wrap="square">
            <a:spAutoFit/>
          </a:bodyPr>
          <a:lstStyle/>
          <a:p>
            <a:pPr marL="457200" indent="-457200">
              <a:buFont typeface="Wingdings" pitchFamily="2" charset="2"/>
              <a:buChar char="q"/>
            </a:pPr>
            <a:r>
              <a:rPr lang="en-US" sz="2800" dirty="0">
                <a:latin typeface="Times New Roman" pitchFamily="18" charset="0"/>
                <a:cs typeface="Times New Roman" pitchFamily="18" charset="0"/>
              </a:rPr>
              <a:t>List of some currently available emerged technologies  </a:t>
            </a:r>
          </a:p>
          <a:p>
            <a:pPr marL="914400" lvl="1" indent="-457200">
              <a:lnSpc>
                <a:spcPct val="150000"/>
              </a:lnSpc>
              <a:buFont typeface="Wingdings" pitchFamily="2" charset="2"/>
              <a:buChar char="Ø"/>
            </a:pPr>
            <a:r>
              <a:rPr lang="en-US" sz="2800" dirty="0" smtClean="0">
                <a:latin typeface="Times New Roman" pitchFamily="18" charset="0"/>
                <a:cs typeface="Times New Roman" pitchFamily="18" charset="0"/>
              </a:rPr>
              <a:t>Artificial </a:t>
            </a:r>
            <a:r>
              <a:rPr lang="en-US" sz="2800" dirty="0">
                <a:latin typeface="Times New Roman" pitchFamily="18" charset="0"/>
                <a:cs typeface="Times New Roman" pitchFamily="18" charset="0"/>
              </a:rPr>
              <a:t>Intelligence </a:t>
            </a:r>
          </a:p>
          <a:p>
            <a:pPr marL="914400" lvl="1" indent="-457200">
              <a:lnSpc>
                <a:spcPct val="150000"/>
              </a:lnSpc>
              <a:buFont typeface="Wingdings" pitchFamily="2" charset="2"/>
              <a:buChar char="Ø"/>
            </a:pPr>
            <a:r>
              <a:rPr lang="en-US" sz="2800" dirty="0" smtClean="0">
                <a:latin typeface="Times New Roman" pitchFamily="18" charset="0"/>
                <a:cs typeface="Times New Roman" pitchFamily="18" charset="0"/>
              </a:rPr>
              <a:t>Block chain  </a:t>
            </a:r>
            <a:endParaRPr lang="en-US" sz="2800" dirty="0">
              <a:latin typeface="Times New Roman" pitchFamily="18" charset="0"/>
              <a:cs typeface="Times New Roman" pitchFamily="18" charset="0"/>
            </a:endParaRPr>
          </a:p>
          <a:p>
            <a:pPr marL="914400" lvl="1" indent="-457200">
              <a:lnSpc>
                <a:spcPct val="150000"/>
              </a:lnSpc>
              <a:buFont typeface="Wingdings" pitchFamily="2" charset="2"/>
              <a:buChar char="Ø"/>
            </a:pPr>
            <a:r>
              <a:rPr lang="en-US" sz="2800" dirty="0" smtClean="0">
                <a:latin typeface="Times New Roman" pitchFamily="18" charset="0"/>
                <a:cs typeface="Times New Roman" pitchFamily="18" charset="0"/>
              </a:rPr>
              <a:t>Augmented </a:t>
            </a:r>
            <a:r>
              <a:rPr lang="en-US" sz="2800" dirty="0">
                <a:latin typeface="Times New Roman" pitchFamily="18" charset="0"/>
                <a:cs typeface="Times New Roman" pitchFamily="18" charset="0"/>
              </a:rPr>
              <a:t>Reality and Virtual Reality </a:t>
            </a:r>
          </a:p>
          <a:p>
            <a:pPr marL="914400" lvl="1" indent="-457200">
              <a:lnSpc>
                <a:spcPct val="150000"/>
              </a:lnSpc>
              <a:buFont typeface="Wingdings" pitchFamily="2" charset="2"/>
              <a:buChar char="Ø"/>
            </a:pPr>
            <a:r>
              <a:rPr lang="en-US" sz="2800" dirty="0" smtClean="0">
                <a:latin typeface="Times New Roman" pitchFamily="18" charset="0"/>
                <a:cs typeface="Times New Roman" pitchFamily="18" charset="0"/>
              </a:rPr>
              <a:t>Cloud </a:t>
            </a:r>
            <a:r>
              <a:rPr lang="en-US" sz="2800" dirty="0">
                <a:latin typeface="Times New Roman" pitchFamily="18" charset="0"/>
                <a:cs typeface="Times New Roman" pitchFamily="18" charset="0"/>
              </a:rPr>
              <a:t>Computing  </a:t>
            </a:r>
          </a:p>
          <a:p>
            <a:pPr marL="914400" lvl="1" indent="-457200">
              <a:lnSpc>
                <a:spcPct val="150000"/>
              </a:lnSpc>
              <a:buFont typeface="Wingdings" pitchFamily="2" charset="2"/>
              <a:buChar char="Ø"/>
            </a:pPr>
            <a:r>
              <a:rPr lang="en-US" sz="2800" dirty="0" smtClean="0">
                <a:latin typeface="Times New Roman" pitchFamily="18" charset="0"/>
                <a:cs typeface="Times New Roman" pitchFamily="18" charset="0"/>
              </a:rPr>
              <a:t>Internet </a:t>
            </a:r>
            <a:r>
              <a:rPr lang="en-US" sz="2800" dirty="0">
                <a:latin typeface="Times New Roman" pitchFamily="18" charset="0"/>
                <a:cs typeface="Times New Roman" pitchFamily="18" charset="0"/>
              </a:rPr>
              <a:t>of Things (IoT)  </a:t>
            </a:r>
          </a:p>
          <a:p>
            <a:pPr marL="914400" lvl="1" indent="-457200">
              <a:lnSpc>
                <a:spcPct val="150000"/>
              </a:lnSpc>
              <a:buFont typeface="Wingdings" pitchFamily="2" charset="2"/>
              <a:buChar char="Ø"/>
            </a:pPr>
            <a:r>
              <a:rPr lang="en-US" sz="2800" dirty="0" smtClean="0">
                <a:latin typeface="Times New Roman" pitchFamily="18" charset="0"/>
                <a:cs typeface="Times New Roman" pitchFamily="18" charset="0"/>
              </a:rPr>
              <a:t>Big Data and others alike</a:t>
            </a:r>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27435266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7FFAA41-883B-470A-801A-6E7FD8A74FD6}" type="slidenum">
              <a:rPr lang="en-US" smtClean="0"/>
              <a:pPr/>
              <a:t>4</a:t>
            </a:fld>
            <a:endParaRPr lang="en-US"/>
          </a:p>
        </p:txBody>
      </p:sp>
      <p:sp>
        <p:nvSpPr>
          <p:cNvPr id="3" name="Content Placeholder 2"/>
          <p:cNvSpPr>
            <a:spLocks noGrp="1"/>
          </p:cNvSpPr>
          <p:nvPr>
            <p:ph sz="quarter" idx="1"/>
          </p:nvPr>
        </p:nvSpPr>
        <p:spPr>
          <a:xfrm>
            <a:off x="0" y="0"/>
            <a:ext cx="9144000" cy="6705600"/>
          </a:xfrm>
        </p:spPr>
        <p:txBody>
          <a:bodyPr>
            <a:normAutofit fontScale="85000" lnSpcReduction="10000"/>
          </a:bodyPr>
          <a:lstStyle/>
          <a:p>
            <a:pPr algn="just">
              <a:lnSpc>
                <a:spcPct val="160000"/>
              </a:lnSpc>
              <a:buFont typeface="Wingdings" pitchFamily="2" charset="2"/>
              <a:buChar char="q"/>
            </a:pPr>
            <a:r>
              <a:rPr lang="en-US" sz="2400" b="1" dirty="0">
                <a:latin typeface="Times New Roman" panose="02020603050405020304" pitchFamily="18" charset="0"/>
                <a:cs typeface="Times New Roman" panose="02020603050405020304" pitchFamily="18" charset="0"/>
              </a:rPr>
              <a:t>The Most Important Inventions of the Industrial </a:t>
            </a:r>
            <a:r>
              <a:rPr lang="en-US" sz="2400" b="1" dirty="0" smtClean="0">
                <a:latin typeface="Times New Roman" panose="02020603050405020304" pitchFamily="18" charset="0"/>
                <a:cs typeface="Times New Roman" panose="02020603050405020304" pitchFamily="18" charset="0"/>
              </a:rPr>
              <a:t>Revolution</a:t>
            </a:r>
          </a:p>
          <a:p>
            <a:pPr lvl="1" algn="just">
              <a:lnSpc>
                <a:spcPct val="160000"/>
              </a:lnSpc>
              <a:buFont typeface="Wingdings" pitchFamily="2" charset="2"/>
              <a:buChar char="Ø"/>
            </a:pPr>
            <a:r>
              <a:rPr lang="en-US" sz="2400" dirty="0" smtClean="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Transportation</a:t>
            </a:r>
            <a:r>
              <a:rPr lang="en-US" b="1"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The Steam Engine, The Railroad, The Diesel Engine, The Airplane. </a:t>
            </a:r>
            <a:endParaRPr lang="en-US" dirty="0" smtClean="0">
              <a:latin typeface="Times New Roman" panose="02020603050405020304" pitchFamily="18" charset="0"/>
              <a:cs typeface="Times New Roman" panose="02020603050405020304" pitchFamily="18" charset="0"/>
            </a:endParaRPr>
          </a:p>
          <a:p>
            <a:pPr lvl="1" algn="just">
              <a:lnSpc>
                <a:spcPct val="160000"/>
              </a:lnSpc>
              <a:buFont typeface="Wingdings" pitchFamily="2" charset="2"/>
              <a:buChar char="Ø"/>
            </a:pPr>
            <a:r>
              <a:rPr lang="en-US" dirty="0" smtClean="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Communication</a:t>
            </a:r>
            <a:r>
              <a:rPr lang="en-US" b="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 </a:t>
            </a:r>
            <a:r>
              <a:rPr lang="en-US" dirty="0" smtClean="0">
                <a:latin typeface="Times New Roman" panose="02020603050405020304" pitchFamily="18" charset="0"/>
                <a:cs typeface="Times New Roman" panose="02020603050405020304" pitchFamily="18" charset="0"/>
              </a:rPr>
              <a:t>Telegraph, Phonograph , Telephone</a:t>
            </a:r>
            <a:r>
              <a:rPr lang="en-US" dirty="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lvl="1" algn="just">
              <a:lnSpc>
                <a:spcPct val="160000"/>
              </a:lnSpc>
              <a:buFont typeface="Wingdings" pitchFamily="2" charset="2"/>
              <a:buChar char="Ø"/>
            </a:pPr>
            <a:r>
              <a:rPr lang="en-US" dirty="0" smtClean="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Industry</a:t>
            </a:r>
            <a:r>
              <a:rPr lang="en-US" b="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 Cotton </a:t>
            </a:r>
            <a:r>
              <a:rPr lang="en-US" dirty="0" smtClean="0">
                <a:latin typeface="Times New Roman" panose="02020603050405020304" pitchFamily="18" charset="0"/>
                <a:cs typeface="Times New Roman" panose="02020603050405020304" pitchFamily="18" charset="0"/>
              </a:rPr>
              <a:t>Gin, Sewing Machine, Electric </a:t>
            </a:r>
            <a:r>
              <a:rPr lang="en-US" dirty="0">
                <a:latin typeface="Times New Roman" panose="02020603050405020304" pitchFamily="18" charset="0"/>
                <a:cs typeface="Times New Roman" panose="02020603050405020304" pitchFamily="18" charset="0"/>
              </a:rPr>
              <a:t>Lights</a:t>
            </a:r>
            <a:r>
              <a:rPr lang="en-US" dirty="0" smtClean="0">
                <a:latin typeface="Times New Roman" panose="02020603050405020304" pitchFamily="18" charset="0"/>
                <a:cs typeface="Times New Roman" panose="02020603050405020304" pitchFamily="18" charset="0"/>
              </a:rPr>
              <a:t>.</a:t>
            </a:r>
          </a:p>
          <a:p>
            <a:pPr lvl="1" algn="just">
              <a:lnSpc>
                <a:spcPct val="160000"/>
              </a:lnSpc>
              <a:buFont typeface="Wingdings" pitchFamily="2" charset="2"/>
              <a:buChar char="ü"/>
            </a:pPr>
            <a:r>
              <a:rPr lang="en-US" dirty="0">
                <a:latin typeface="Times New Roman" panose="02020603050405020304" pitchFamily="18" charset="0"/>
                <a:cs typeface="Times New Roman" panose="02020603050405020304" pitchFamily="18" charset="0"/>
              </a:rPr>
              <a:t>Industrial Revolution (IR </a:t>
            </a:r>
            <a:r>
              <a:rPr lang="en-US" dirty="0" smtClean="0">
                <a:latin typeface="Times New Roman" panose="02020603050405020304" pitchFamily="18" charset="0"/>
                <a:cs typeface="Times New Roman" panose="02020603050405020304" pitchFamily="18" charset="0"/>
              </a:rPr>
              <a:t>1.0,</a:t>
            </a:r>
            <a:r>
              <a:rPr lang="en-US" dirty="0">
                <a:latin typeface="Times New Roman" panose="02020603050405020304" pitchFamily="18" charset="0"/>
                <a:cs typeface="Times New Roman" panose="02020603050405020304" pitchFamily="18" charset="0"/>
              </a:rPr>
              <a:t> IR </a:t>
            </a:r>
            <a:r>
              <a:rPr lang="en-US" dirty="0" smtClean="0">
                <a:latin typeface="Times New Roman" panose="02020603050405020304" pitchFamily="18" charset="0"/>
                <a:cs typeface="Times New Roman" panose="02020603050405020304" pitchFamily="18" charset="0"/>
              </a:rPr>
              <a:t>2.0,</a:t>
            </a:r>
            <a:r>
              <a:rPr lang="en-US" dirty="0">
                <a:latin typeface="Times New Roman" panose="02020603050405020304" pitchFamily="18" charset="0"/>
                <a:cs typeface="Times New Roman" panose="02020603050405020304" pitchFamily="18" charset="0"/>
              </a:rPr>
              <a:t> IR </a:t>
            </a:r>
            <a:r>
              <a:rPr lang="en-US" dirty="0" smtClean="0">
                <a:latin typeface="Times New Roman" panose="02020603050405020304" pitchFamily="18" charset="0"/>
                <a:cs typeface="Times New Roman" panose="02020603050405020304" pitchFamily="18" charset="0"/>
              </a:rPr>
              <a:t>3.0)  </a:t>
            </a:r>
            <a:endParaRPr lang="en-US" dirty="0">
              <a:latin typeface="Times New Roman" panose="02020603050405020304" pitchFamily="18" charset="0"/>
              <a:cs typeface="Times New Roman" panose="02020603050405020304" pitchFamily="18" charset="0"/>
            </a:endParaRPr>
          </a:p>
          <a:p>
            <a:pPr marL="457200" lvl="1" indent="0" algn="just">
              <a:lnSpc>
                <a:spcPct val="160000"/>
              </a:lnSpc>
              <a:buNone/>
            </a:pPr>
            <a:r>
              <a:rPr lang="en-US" sz="2400" b="1" dirty="0" smtClean="0">
                <a:latin typeface="Times New Roman" panose="02020603050405020304" pitchFamily="18" charset="0"/>
                <a:cs typeface="Times New Roman" panose="02020603050405020304" pitchFamily="18" charset="0"/>
              </a:rPr>
              <a:t>The </a:t>
            </a:r>
            <a:r>
              <a:rPr lang="en-US" sz="2400" b="1" dirty="0">
                <a:latin typeface="Times New Roman" panose="02020603050405020304" pitchFamily="18" charset="0"/>
                <a:cs typeface="Times New Roman" panose="02020603050405020304" pitchFamily="18" charset="0"/>
              </a:rPr>
              <a:t>four types of industries are:  </a:t>
            </a:r>
          </a:p>
          <a:p>
            <a:pPr lvl="1" algn="just">
              <a:lnSpc>
                <a:spcPct val="160000"/>
              </a:lnSpc>
              <a:buFont typeface="Wingdings" pitchFamily="2" charset="2"/>
              <a:buChar char="Ø"/>
            </a:pP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primary industry involves getting raw materials e.g. </a:t>
            </a:r>
            <a:r>
              <a:rPr lang="en-US" sz="2400" dirty="0" smtClean="0">
                <a:latin typeface="Times New Roman" panose="02020603050405020304" pitchFamily="18" charset="0"/>
                <a:cs typeface="Times New Roman" panose="02020603050405020304" pitchFamily="18" charset="0"/>
              </a:rPr>
              <a:t>farming and </a:t>
            </a:r>
            <a:r>
              <a:rPr lang="en-US" sz="2400" dirty="0">
                <a:latin typeface="Times New Roman" panose="02020603050405020304" pitchFamily="18" charset="0"/>
                <a:cs typeface="Times New Roman" panose="02020603050405020304" pitchFamily="18" charset="0"/>
              </a:rPr>
              <a:t>fishing. </a:t>
            </a:r>
            <a:endParaRPr lang="en-US" sz="2400" dirty="0" smtClean="0">
              <a:latin typeface="Times New Roman" panose="02020603050405020304" pitchFamily="18" charset="0"/>
              <a:cs typeface="Times New Roman" panose="02020603050405020304" pitchFamily="18" charset="0"/>
            </a:endParaRPr>
          </a:p>
          <a:p>
            <a:pPr lvl="1" algn="just">
              <a:lnSpc>
                <a:spcPct val="160000"/>
              </a:lnSpc>
              <a:buFont typeface="Wingdings" pitchFamily="2" charset="2"/>
              <a:buChar char="Ø"/>
            </a:pP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The secondary industry involves manufacturing e.g. making cars and steel. </a:t>
            </a:r>
            <a:endParaRPr lang="en-US" sz="2400" dirty="0" smtClean="0">
              <a:latin typeface="Times New Roman" panose="02020603050405020304" pitchFamily="18" charset="0"/>
              <a:cs typeface="Times New Roman" panose="02020603050405020304" pitchFamily="18" charset="0"/>
            </a:endParaRPr>
          </a:p>
          <a:p>
            <a:pPr lvl="1" algn="just">
              <a:lnSpc>
                <a:spcPct val="160000"/>
              </a:lnSpc>
              <a:buFont typeface="Wingdings" pitchFamily="2" charset="2"/>
              <a:buChar char="Ø"/>
            </a:pPr>
            <a:r>
              <a:rPr lang="en-US" sz="2400" dirty="0" smtClean="0">
                <a:latin typeface="Times New Roman" panose="02020603050405020304" pitchFamily="18" charset="0"/>
                <a:cs typeface="Times New Roman" panose="02020603050405020304" pitchFamily="18" charset="0"/>
              </a:rPr>
              <a:t>Tertiary </a:t>
            </a:r>
            <a:r>
              <a:rPr lang="en-US" sz="2400" dirty="0">
                <a:latin typeface="Times New Roman" panose="02020603050405020304" pitchFamily="18" charset="0"/>
                <a:cs typeface="Times New Roman" panose="02020603050405020304" pitchFamily="18" charset="0"/>
              </a:rPr>
              <a:t>industries provide a service e.g. teaching and nursing. </a:t>
            </a:r>
            <a:endParaRPr lang="en-US" sz="2400" dirty="0" smtClean="0">
              <a:latin typeface="Times New Roman" panose="02020603050405020304" pitchFamily="18" charset="0"/>
              <a:cs typeface="Times New Roman" panose="02020603050405020304" pitchFamily="18" charset="0"/>
            </a:endParaRPr>
          </a:p>
          <a:p>
            <a:pPr lvl="1" algn="just">
              <a:lnSpc>
                <a:spcPct val="160000"/>
              </a:lnSpc>
              <a:buFont typeface="Wingdings" pitchFamily="2" charset="2"/>
              <a:buChar char="Ø"/>
            </a:pP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quaternary industry involves research and development industries e.g. IT. </a:t>
            </a:r>
          </a:p>
        </p:txBody>
      </p:sp>
    </p:spTree>
    <p:extLst>
      <p:ext uri="{BB962C8B-B14F-4D97-AF65-F5344CB8AC3E}">
        <p14:creationId xmlns:p14="http://schemas.microsoft.com/office/powerpoint/2010/main" val="29406870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7FFAA41-883B-470A-801A-6E7FD8A74FD6}" type="slidenum">
              <a:rPr lang="en-US" smtClean="0"/>
              <a:pPr/>
              <a:t>5</a:t>
            </a:fld>
            <a:endParaRPr lang="en-US"/>
          </a:p>
        </p:txBody>
      </p:sp>
      <p:sp>
        <p:nvSpPr>
          <p:cNvPr id="7" name="Rectangle 6"/>
          <p:cNvSpPr/>
          <p:nvPr/>
        </p:nvSpPr>
        <p:spPr>
          <a:xfrm>
            <a:off x="-13952" y="0"/>
            <a:ext cx="9144000" cy="1938992"/>
          </a:xfrm>
          <a:prstGeom prst="rect">
            <a:avLst/>
          </a:prstGeom>
        </p:spPr>
        <p:txBody>
          <a:bodyPr wrap="square">
            <a:spAutoFit/>
          </a:bodyPr>
          <a:lstStyle/>
          <a:p>
            <a:pPr marL="342900" indent="-342900">
              <a:buFont typeface="Wingdings" pitchFamily="2" charset="2"/>
              <a:buChar char="Ø"/>
            </a:pPr>
            <a:r>
              <a:rPr lang="en-US" sz="2400" dirty="0" smtClean="0">
                <a:latin typeface="Times New Roman" pitchFamily="18" charset="0"/>
                <a:cs typeface="Times New Roman" pitchFamily="18" charset="0"/>
              </a:rPr>
              <a:t>What is Industrial Revolution?</a:t>
            </a:r>
          </a:p>
          <a:p>
            <a:pPr marL="342900" indent="-342900">
              <a:buFont typeface="Wingdings" pitchFamily="2" charset="2"/>
              <a:buChar char="Ø"/>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Industrial Revolution (IR) is described as a transition to new manufacturing processes. </a:t>
            </a:r>
            <a:endParaRPr lang="en-US" sz="2400" dirty="0" smtClean="0">
              <a:latin typeface="Times New Roman" pitchFamily="18" charset="0"/>
              <a:cs typeface="Times New Roman" pitchFamily="18" charset="0"/>
            </a:endParaRPr>
          </a:p>
          <a:p>
            <a:pPr marL="342900" indent="-342900">
              <a:buFont typeface="Wingdings" pitchFamily="2" charset="2"/>
              <a:buChar char="Ø"/>
            </a:pPr>
            <a:r>
              <a:rPr lang="en-US" sz="2400" dirty="0" smtClean="0">
                <a:latin typeface="Times New Roman" pitchFamily="18" charset="0"/>
                <a:cs typeface="Times New Roman" pitchFamily="18" charset="0"/>
              </a:rPr>
              <a:t>The Revolutions </a:t>
            </a:r>
            <a:r>
              <a:rPr lang="en-US" sz="2400" dirty="0">
                <a:latin typeface="Times New Roman" pitchFamily="18" charset="0"/>
                <a:cs typeface="Times New Roman" pitchFamily="18" charset="0"/>
              </a:rPr>
              <a:t>in the first IR included going from hand production methods to </a:t>
            </a:r>
            <a:r>
              <a:rPr lang="en-US" sz="2400" dirty="0" smtClean="0">
                <a:latin typeface="Times New Roman" pitchFamily="18" charset="0"/>
                <a:cs typeface="Times New Roman" pitchFamily="18" charset="0"/>
              </a:rPr>
              <a:t>machine production</a:t>
            </a:r>
            <a:endParaRPr lang="en-US" sz="24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2286000"/>
            <a:ext cx="5557502" cy="3132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2743200" y="5484322"/>
            <a:ext cx="2819400" cy="369332"/>
          </a:xfrm>
          <a:prstGeom prst="rect">
            <a:avLst/>
          </a:prstGeom>
        </p:spPr>
        <p:txBody>
          <a:bodyPr wrap="square">
            <a:spAutoFit/>
          </a:bodyPr>
          <a:lstStyle/>
          <a:p>
            <a:r>
              <a:rPr lang="en-US" dirty="0"/>
              <a:t>Figure 1.1 steam engine </a:t>
            </a:r>
          </a:p>
        </p:txBody>
      </p:sp>
      <p:sp>
        <p:nvSpPr>
          <p:cNvPr id="9" name="Rectangle 8"/>
          <p:cNvSpPr/>
          <p:nvPr/>
        </p:nvSpPr>
        <p:spPr>
          <a:xfrm>
            <a:off x="457200" y="6019800"/>
            <a:ext cx="7924800" cy="369332"/>
          </a:xfrm>
          <a:prstGeom prst="rect">
            <a:avLst/>
          </a:prstGeom>
        </p:spPr>
        <p:txBody>
          <a:bodyPr wrap="square">
            <a:spAutoFit/>
          </a:bodyPr>
          <a:lstStyle/>
          <a:p>
            <a:r>
              <a:rPr lang="en-US" b="1" dirty="0">
                <a:latin typeface="Times New Roman" pitchFamily="18" charset="0"/>
                <a:cs typeface="Times New Roman" pitchFamily="18" charset="0"/>
              </a:rPr>
              <a:t> What do you think that IR 4.0 differs from the previous IR (i.e. 1-3)? </a:t>
            </a:r>
          </a:p>
        </p:txBody>
      </p:sp>
    </p:spTree>
    <p:extLst>
      <p:ext uri="{BB962C8B-B14F-4D97-AF65-F5344CB8AC3E}">
        <p14:creationId xmlns:p14="http://schemas.microsoft.com/office/powerpoint/2010/main" val="21603487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7FFAA41-883B-470A-801A-6E7FD8A74FD6}" type="slidenum">
              <a:rPr lang="en-US" smtClean="0"/>
              <a:pPr/>
              <a:t>6</a:t>
            </a:fld>
            <a:endParaRPr lang="en-US"/>
          </a:p>
        </p:txBody>
      </p:sp>
      <p:sp>
        <p:nvSpPr>
          <p:cNvPr id="7" name="Rectangle 6"/>
          <p:cNvSpPr/>
          <p:nvPr/>
        </p:nvSpPr>
        <p:spPr>
          <a:xfrm>
            <a:off x="0" y="11118"/>
            <a:ext cx="9144000" cy="3785652"/>
          </a:xfrm>
          <a:prstGeom prst="rect">
            <a:avLst/>
          </a:prstGeom>
        </p:spPr>
        <p:txBody>
          <a:bodyPr wrap="square">
            <a:spAutoFit/>
          </a:bodyPr>
          <a:lstStyle/>
          <a:p>
            <a:pPr marL="285750" indent="-285750">
              <a:buFont typeface="Wingdings" pitchFamily="2" charset="2"/>
              <a:buChar char="Ø"/>
            </a:pPr>
            <a:r>
              <a:rPr lang="en-US" sz="2400" b="1" dirty="0">
                <a:latin typeface="Times New Roman" pitchFamily="18" charset="0"/>
                <a:cs typeface="Times New Roman" pitchFamily="18" charset="0"/>
              </a:rPr>
              <a:t>T</a:t>
            </a:r>
            <a:r>
              <a:rPr lang="en-US" sz="2400" b="1" dirty="0" smtClean="0">
                <a:latin typeface="Times New Roman" pitchFamily="18" charset="0"/>
                <a:cs typeface="Times New Roman" pitchFamily="18" charset="0"/>
              </a:rPr>
              <a:t>he </a:t>
            </a:r>
            <a:r>
              <a:rPr lang="en-US" sz="2400" b="1" dirty="0">
                <a:latin typeface="Times New Roman" pitchFamily="18" charset="0"/>
                <a:cs typeface="Times New Roman" pitchFamily="18" charset="0"/>
              </a:rPr>
              <a:t>Second </a:t>
            </a:r>
            <a:r>
              <a:rPr lang="en-US" sz="2400" b="1" dirty="0" smtClean="0">
                <a:latin typeface="Times New Roman" pitchFamily="18" charset="0"/>
                <a:cs typeface="Times New Roman" pitchFamily="18" charset="0"/>
              </a:rPr>
              <a:t>IR(IR 2.0)</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also known as the </a:t>
            </a:r>
            <a:r>
              <a:rPr lang="en-US" sz="2400" dirty="0" smtClean="0">
                <a:latin typeface="Times New Roman" pitchFamily="18" charset="0"/>
                <a:cs typeface="Times New Roman" pitchFamily="18" charset="0"/>
              </a:rPr>
              <a:t>technological </a:t>
            </a:r>
            <a:r>
              <a:rPr lang="en-US" sz="2400" dirty="0">
                <a:latin typeface="Times New Roman" pitchFamily="18" charset="0"/>
                <a:cs typeface="Times New Roman" pitchFamily="18" charset="0"/>
              </a:rPr>
              <a:t>r</a:t>
            </a:r>
            <a:r>
              <a:rPr lang="en-US" sz="2400" dirty="0" smtClean="0">
                <a:latin typeface="Times New Roman" pitchFamily="18" charset="0"/>
                <a:cs typeface="Times New Roman" pitchFamily="18" charset="0"/>
              </a:rPr>
              <a:t>evolution</a:t>
            </a:r>
            <a:r>
              <a:rPr lang="en-US" sz="2400" dirty="0">
                <a:latin typeface="Times New Roman" pitchFamily="18" charset="0"/>
                <a:cs typeface="Times New Roman" pitchFamily="18" charset="0"/>
              </a:rPr>
              <a:t>, began somewhere in the 1870s. </a:t>
            </a:r>
            <a:endParaRPr lang="en-US" sz="2400" dirty="0" smtClean="0">
              <a:latin typeface="Times New Roman" pitchFamily="18" charset="0"/>
              <a:cs typeface="Times New Roman" pitchFamily="18" charset="0"/>
            </a:endParaRPr>
          </a:p>
          <a:p>
            <a:pPr marL="342900" indent="-342900">
              <a:buFont typeface="Wingdings" pitchFamily="2" charset="2"/>
              <a:buChar char="Ø"/>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advancements in IR 2.0 included the development of methods for manufacturing interchangeable parts and widespread adoption of pre-existing technological systems such as telegraph and railroad networks. </a:t>
            </a:r>
            <a:endParaRPr lang="en-US" sz="2400" dirty="0" smtClean="0">
              <a:latin typeface="Times New Roman" pitchFamily="18" charset="0"/>
              <a:cs typeface="Times New Roman" pitchFamily="18" charset="0"/>
            </a:endParaRPr>
          </a:p>
          <a:p>
            <a:pPr marL="342900" indent="-342900">
              <a:buFont typeface="Wingdings" pitchFamily="2" charset="2"/>
              <a:buChar char="Ø"/>
            </a:pPr>
            <a:r>
              <a:rPr lang="en-US" sz="2400" dirty="0" smtClean="0">
                <a:latin typeface="Times New Roman" pitchFamily="18" charset="0"/>
                <a:cs typeface="Times New Roman" pitchFamily="18" charset="0"/>
              </a:rPr>
              <a:t>This </a:t>
            </a:r>
            <a:r>
              <a:rPr lang="en-US" sz="2400" dirty="0">
                <a:latin typeface="Times New Roman" pitchFamily="18" charset="0"/>
                <a:cs typeface="Times New Roman" pitchFamily="18" charset="0"/>
              </a:rPr>
              <a:t>adoption allowed the vast movement of people and ideas, enhancing communication. </a:t>
            </a:r>
            <a:endParaRPr lang="en-US" sz="2400" dirty="0" smtClean="0">
              <a:latin typeface="Times New Roman" pitchFamily="18" charset="0"/>
              <a:cs typeface="Times New Roman" pitchFamily="18" charset="0"/>
            </a:endParaRPr>
          </a:p>
          <a:p>
            <a:pPr marL="342900" indent="-342900">
              <a:buFont typeface="Wingdings" pitchFamily="2" charset="2"/>
              <a:buChar char="Ø"/>
            </a:pPr>
            <a:r>
              <a:rPr lang="en-US" sz="2400" dirty="0" smtClean="0">
                <a:latin typeface="Times New Roman" pitchFamily="18" charset="0"/>
                <a:cs typeface="Times New Roman" pitchFamily="18" charset="0"/>
              </a:rPr>
              <a:t>Moreover</a:t>
            </a:r>
            <a:r>
              <a:rPr lang="en-US" sz="2400" dirty="0">
                <a:latin typeface="Times New Roman" pitchFamily="18" charset="0"/>
                <a:cs typeface="Times New Roman" pitchFamily="18" charset="0"/>
              </a:rPr>
              <a:t>, new technological systems were introduced, such as electrical power (see Figure 1.2) and telephones.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3657600"/>
            <a:ext cx="66294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2670488" y="6451173"/>
            <a:ext cx="3774046" cy="369332"/>
          </a:xfrm>
          <a:prstGeom prst="rect">
            <a:avLst/>
          </a:prstGeom>
        </p:spPr>
        <p:txBody>
          <a:bodyPr wrap="none">
            <a:spAutoFit/>
          </a:bodyPr>
          <a:lstStyle/>
          <a:p>
            <a:r>
              <a:rPr lang="en-US" dirty="0"/>
              <a:t>Figure 1.2 Electricity transmission line </a:t>
            </a:r>
          </a:p>
        </p:txBody>
      </p:sp>
    </p:spTree>
    <p:extLst>
      <p:ext uri="{BB962C8B-B14F-4D97-AF65-F5344CB8AC3E}">
        <p14:creationId xmlns:p14="http://schemas.microsoft.com/office/powerpoint/2010/main" val="16942341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8915400" cy="6705600"/>
          </a:xfrm>
        </p:spPr>
        <p:txBody>
          <a:bodyPr>
            <a:normAutofit/>
          </a:bodyPr>
          <a:lstStyle/>
          <a:p>
            <a:pPr marL="457200" indent="-457200" algn="just">
              <a:lnSpc>
                <a:spcPct val="150000"/>
              </a:lnSpc>
              <a:buFont typeface="Wingdings"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The </a:t>
            </a:r>
            <a:r>
              <a:rPr lang="en-US" sz="2000" b="1" dirty="0" smtClean="0">
                <a:solidFill>
                  <a:schemeClr val="tx1"/>
                </a:solidFill>
                <a:latin typeface="Times New Roman" panose="02020603050405020304" pitchFamily="18" charset="0"/>
                <a:cs typeface="Times New Roman" panose="02020603050405020304" pitchFamily="18" charset="0"/>
              </a:rPr>
              <a:t>third </a:t>
            </a:r>
            <a:r>
              <a:rPr lang="en-US" sz="2000" b="1" dirty="0">
                <a:solidFill>
                  <a:schemeClr val="tx1"/>
                </a:solidFill>
                <a:latin typeface="Times New Roman" panose="02020603050405020304" pitchFamily="18" charset="0"/>
                <a:cs typeface="Times New Roman" panose="02020603050405020304" pitchFamily="18" charset="0"/>
              </a:rPr>
              <a:t>Industrial Revolution (IR </a:t>
            </a:r>
            <a:r>
              <a:rPr lang="en-US" sz="2000" b="1" dirty="0" smtClean="0">
                <a:solidFill>
                  <a:schemeClr val="tx1"/>
                </a:solidFill>
                <a:latin typeface="Times New Roman" panose="02020603050405020304" pitchFamily="18" charset="0"/>
                <a:cs typeface="Times New Roman" panose="02020603050405020304" pitchFamily="18" charset="0"/>
              </a:rPr>
              <a:t>3.0) </a:t>
            </a:r>
            <a:r>
              <a:rPr lang="en-US" sz="2000" dirty="0" smtClean="0">
                <a:solidFill>
                  <a:schemeClr val="tx1"/>
                </a:solidFill>
                <a:latin typeface="Times New Roman" panose="02020603050405020304" pitchFamily="18" charset="0"/>
                <a:cs typeface="Times New Roman" panose="02020603050405020304" pitchFamily="18" charset="0"/>
              </a:rPr>
              <a:t>introduced </a:t>
            </a:r>
            <a:r>
              <a:rPr lang="en-US" sz="2000" dirty="0">
                <a:solidFill>
                  <a:schemeClr val="tx1"/>
                </a:solidFill>
                <a:latin typeface="Times New Roman" panose="02020603050405020304" pitchFamily="18" charset="0"/>
                <a:cs typeface="Times New Roman" panose="02020603050405020304" pitchFamily="18" charset="0"/>
              </a:rPr>
              <a:t>the transition from mechanical and analog electronic technology to digital electronics </a:t>
            </a:r>
            <a:endParaRPr lang="en-US" sz="2000" dirty="0" smtClean="0">
              <a:solidFill>
                <a:schemeClr val="tx1"/>
              </a:solidFill>
              <a:latin typeface="Times New Roman" panose="02020603050405020304" pitchFamily="18" charset="0"/>
              <a:cs typeface="Times New Roman" panose="02020603050405020304" pitchFamily="18" charset="0"/>
            </a:endParaRPr>
          </a:p>
          <a:p>
            <a:pPr marL="457200" indent="-457200" algn="just">
              <a:lnSpc>
                <a:spcPct val="150000"/>
              </a:lnSpc>
              <a:buFont typeface="Wingdings"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Due </a:t>
            </a:r>
            <a:r>
              <a:rPr lang="en-US" sz="2000" dirty="0">
                <a:solidFill>
                  <a:schemeClr val="tx1"/>
                </a:solidFill>
                <a:latin typeface="Times New Roman" panose="02020603050405020304" pitchFamily="18" charset="0"/>
                <a:cs typeface="Times New Roman" panose="02020603050405020304" pitchFamily="18" charset="0"/>
              </a:rPr>
              <a:t>to the shift towards digitalization, IR 3.0 was given the nickname, “Digital Revolution”.  </a:t>
            </a:r>
            <a:endParaRPr lang="en-US" sz="2000" dirty="0" smtClean="0">
              <a:solidFill>
                <a:schemeClr val="tx1"/>
              </a:solidFill>
              <a:latin typeface="Times New Roman" panose="02020603050405020304" pitchFamily="18" charset="0"/>
              <a:cs typeface="Times New Roman" panose="02020603050405020304" pitchFamily="18" charset="0"/>
            </a:endParaRPr>
          </a:p>
          <a:p>
            <a:pPr marL="457200" indent="-457200" algn="just">
              <a:lnSpc>
                <a:spcPct val="150000"/>
              </a:lnSpc>
              <a:buFont typeface="Wingdings"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The </a:t>
            </a:r>
            <a:r>
              <a:rPr lang="en-US" sz="2000" dirty="0">
                <a:solidFill>
                  <a:schemeClr val="tx1"/>
                </a:solidFill>
                <a:latin typeface="Times New Roman" panose="02020603050405020304" pitchFamily="18" charset="0"/>
                <a:cs typeface="Times New Roman" panose="02020603050405020304" pitchFamily="18" charset="0"/>
              </a:rPr>
              <a:t>core factor of this revolution is the mass production and widespread use of digital logic circuits </a:t>
            </a:r>
            <a:r>
              <a:rPr lang="en-US" sz="2000" dirty="0" smtClean="0">
                <a:solidFill>
                  <a:schemeClr val="tx1"/>
                </a:solidFill>
                <a:latin typeface="Times New Roman" panose="02020603050405020304" pitchFamily="18" charset="0"/>
                <a:cs typeface="Times New Roman" panose="02020603050405020304" pitchFamily="18" charset="0"/>
              </a:rPr>
              <a:t>such </a:t>
            </a:r>
            <a:r>
              <a:rPr lang="en-US" sz="2000" dirty="0">
                <a:solidFill>
                  <a:schemeClr val="tx1"/>
                </a:solidFill>
                <a:latin typeface="Times New Roman" panose="02020603050405020304" pitchFamily="18" charset="0"/>
                <a:cs typeface="Times New Roman" panose="02020603050405020304" pitchFamily="18" charset="0"/>
              </a:rPr>
              <a:t>as the computer, </a:t>
            </a:r>
            <a:r>
              <a:rPr lang="en-US" sz="2000" dirty="0" smtClean="0">
                <a:solidFill>
                  <a:schemeClr val="tx1"/>
                </a:solidFill>
                <a:latin typeface="Times New Roman" panose="02020603050405020304" pitchFamily="18" charset="0"/>
                <a:cs typeface="Times New Roman" panose="02020603050405020304" pitchFamily="18" charset="0"/>
              </a:rPr>
              <a:t>hand phones </a:t>
            </a:r>
            <a:r>
              <a:rPr lang="en-US" sz="2000" dirty="0">
                <a:solidFill>
                  <a:schemeClr val="tx1"/>
                </a:solidFill>
                <a:latin typeface="Times New Roman" panose="02020603050405020304" pitchFamily="18" charset="0"/>
                <a:cs typeface="Times New Roman" panose="02020603050405020304" pitchFamily="18" charset="0"/>
              </a:rPr>
              <a:t>and the Internet. </a:t>
            </a:r>
            <a:endParaRPr lang="en-US" sz="2000" dirty="0" smtClean="0">
              <a:solidFill>
                <a:schemeClr val="tx1"/>
              </a:solidFill>
              <a:latin typeface="Times New Roman" panose="02020603050405020304" pitchFamily="18" charset="0"/>
              <a:cs typeface="Times New Roman" panose="02020603050405020304" pitchFamily="18" charset="0"/>
            </a:endParaRPr>
          </a:p>
          <a:p>
            <a:pPr marL="457200" indent="-457200" algn="just">
              <a:lnSpc>
                <a:spcPct val="150000"/>
              </a:lnSpc>
              <a:buFont typeface="Wingdings" pitchFamily="2" charset="2"/>
              <a:buChar char="Ø"/>
            </a:pPr>
            <a:r>
              <a:rPr lang="en-US" sz="2000" dirty="0" smtClean="0">
                <a:solidFill>
                  <a:schemeClr val="tx1"/>
                </a:solidFill>
                <a:latin typeface="Times New Roman" panose="02020603050405020304" pitchFamily="18" charset="0"/>
                <a:cs typeface="Times New Roman" panose="02020603050405020304" pitchFamily="18" charset="0"/>
              </a:rPr>
              <a:t>These </a:t>
            </a:r>
            <a:r>
              <a:rPr lang="en-US" sz="2000" dirty="0">
                <a:solidFill>
                  <a:schemeClr val="tx1"/>
                </a:solidFill>
                <a:latin typeface="Times New Roman" panose="02020603050405020304" pitchFamily="18" charset="0"/>
                <a:cs typeface="Times New Roman" panose="02020603050405020304" pitchFamily="18" charset="0"/>
              </a:rPr>
              <a:t>technological innovations </a:t>
            </a:r>
            <a:r>
              <a:rPr lang="en-US" sz="2000" dirty="0" smtClean="0">
                <a:solidFill>
                  <a:schemeClr val="tx1"/>
                </a:solidFill>
                <a:latin typeface="Times New Roman" panose="02020603050405020304" pitchFamily="18" charset="0"/>
                <a:cs typeface="Times New Roman" panose="02020603050405020304" pitchFamily="18" charset="0"/>
              </a:rPr>
              <a:t>enabling </a:t>
            </a:r>
            <a:r>
              <a:rPr lang="en-US" sz="2000" dirty="0">
                <a:solidFill>
                  <a:schemeClr val="tx1"/>
                </a:solidFill>
                <a:latin typeface="Times New Roman" panose="02020603050405020304" pitchFamily="18" charset="0"/>
                <a:cs typeface="Times New Roman" panose="02020603050405020304" pitchFamily="18" charset="0"/>
              </a:rPr>
              <a:t>people to communicate with another without the need of being physically present. </a:t>
            </a:r>
            <a:r>
              <a:rPr lang="en-US" sz="2000" dirty="0" smtClean="0">
                <a:solidFill>
                  <a:schemeClr val="tx1"/>
                </a:solidFill>
                <a:latin typeface="Times New Roman" panose="02020603050405020304" pitchFamily="18" charset="0"/>
                <a:cs typeface="Times New Roman" panose="02020603050405020304" pitchFamily="18" charset="0"/>
              </a:rPr>
              <a:t> </a:t>
            </a:r>
            <a:endParaRPr lang="en-US" sz="2800" dirty="0" smtClean="0">
              <a:solidFill>
                <a:schemeClr val="tx1"/>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0CB1EC29-38E7-474D-8F61-E37020D034A1}" type="slidenum">
              <a:rPr lang="en-US" smtClean="0"/>
              <a:pPr/>
              <a:t>7</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3810000"/>
            <a:ext cx="5562600" cy="295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33400" y="6324600"/>
            <a:ext cx="3193503" cy="369332"/>
          </a:xfrm>
          <a:prstGeom prst="rect">
            <a:avLst/>
          </a:prstGeom>
        </p:spPr>
        <p:txBody>
          <a:bodyPr wrap="none">
            <a:spAutoFit/>
          </a:bodyPr>
          <a:lstStyle/>
          <a:p>
            <a:r>
              <a:rPr lang="en-US" dirty="0"/>
              <a:t>Figure 1.3 High Tech Electronics </a:t>
            </a:r>
          </a:p>
        </p:txBody>
      </p:sp>
    </p:spTree>
    <p:extLst>
      <p:ext uri="{BB962C8B-B14F-4D97-AF65-F5344CB8AC3E}">
        <p14:creationId xmlns:p14="http://schemas.microsoft.com/office/powerpoint/2010/main" val="17058030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9144000" cy="6858000"/>
          </a:xfrm>
        </p:spPr>
        <p:txBody>
          <a:bodyPr>
            <a:normAutofit/>
          </a:bodyPr>
          <a:lstStyle/>
          <a:p>
            <a:pPr marL="514350" indent="-514350" algn="just">
              <a:lnSpc>
                <a:spcPct val="150000"/>
              </a:lnSpc>
              <a:buFont typeface="Wingdings" pitchFamily="2" charset="2"/>
              <a:buChar char="Ø"/>
            </a:pPr>
            <a:r>
              <a:rPr lang="en-US" sz="2400" dirty="0" smtClean="0">
                <a:solidFill>
                  <a:schemeClr val="tx1"/>
                </a:solidFill>
                <a:latin typeface="Times New Roman" pitchFamily="18" charset="0"/>
                <a:cs typeface="Times New Roman" pitchFamily="18" charset="0"/>
              </a:rPr>
              <a:t>The fourth </a:t>
            </a:r>
            <a:r>
              <a:rPr lang="en-US" sz="2400" dirty="0">
                <a:solidFill>
                  <a:schemeClr val="tx1"/>
                </a:solidFill>
                <a:latin typeface="Times New Roman" pitchFamily="18" charset="0"/>
                <a:cs typeface="Times New Roman" pitchFamily="18" charset="0"/>
              </a:rPr>
              <a:t>Industrial Revolution (IR 4.0) Now, with advancements in various technologies such as robotics, Internet of Things </a:t>
            </a:r>
            <a:r>
              <a:rPr lang="en-US" sz="2400" dirty="0" smtClean="0">
                <a:solidFill>
                  <a:schemeClr val="tx1"/>
                </a:solidFill>
                <a:latin typeface="Times New Roman" pitchFamily="18" charset="0"/>
                <a:cs typeface="Times New Roman" pitchFamily="18" charset="0"/>
              </a:rPr>
              <a:t>and </a:t>
            </a:r>
            <a:r>
              <a:rPr lang="en-US" sz="2400" dirty="0">
                <a:solidFill>
                  <a:schemeClr val="tx1"/>
                </a:solidFill>
                <a:latin typeface="Times New Roman" pitchFamily="18" charset="0"/>
                <a:cs typeface="Times New Roman" pitchFamily="18" charset="0"/>
              </a:rPr>
              <a:t>autonomous </a:t>
            </a:r>
            <a:r>
              <a:rPr lang="en-US" sz="2400" dirty="0" smtClean="0">
                <a:solidFill>
                  <a:schemeClr val="tx1"/>
                </a:solidFill>
                <a:latin typeface="Times New Roman" pitchFamily="18" charset="0"/>
                <a:cs typeface="Times New Roman" pitchFamily="18" charset="0"/>
              </a:rPr>
              <a:t>vehicles,</a:t>
            </a:r>
            <a:r>
              <a:rPr lang="en-US" sz="2400" dirty="0">
                <a:solidFill>
                  <a:schemeClr val="tx1"/>
                </a:solidFill>
                <a:latin typeface="Times New Roman" pitchFamily="18" charset="0"/>
                <a:cs typeface="Times New Roman" pitchFamily="18" charset="0"/>
              </a:rPr>
              <a:t> Artificial Intelligence (AI), </a:t>
            </a:r>
            <a:r>
              <a:rPr lang="en-US" sz="2400" dirty="0" smtClean="0">
                <a:solidFill>
                  <a:schemeClr val="tx1"/>
                </a:solidFill>
                <a:latin typeface="Times New Roman" pitchFamily="18" charset="0"/>
                <a:cs typeface="Times New Roman" pitchFamily="18" charset="0"/>
              </a:rPr>
              <a:t>and others alike. </a:t>
            </a:r>
          </a:p>
        </p:txBody>
      </p:sp>
      <p:sp>
        <p:nvSpPr>
          <p:cNvPr id="2" name="Slide Number Placeholder 1"/>
          <p:cNvSpPr>
            <a:spLocks noGrp="1"/>
          </p:cNvSpPr>
          <p:nvPr>
            <p:ph type="sldNum" sz="quarter" idx="12"/>
          </p:nvPr>
        </p:nvSpPr>
        <p:spPr/>
        <p:txBody>
          <a:bodyPr/>
          <a:lstStyle/>
          <a:p>
            <a:fld id="{0CB1EC29-38E7-474D-8F61-E37020D034A1}" type="slidenum">
              <a:rPr lang="en-US" smtClean="0"/>
              <a:pPr/>
              <a:t>8</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2133600"/>
            <a:ext cx="68580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981200" y="6104173"/>
            <a:ext cx="3767634" cy="369332"/>
          </a:xfrm>
          <a:prstGeom prst="rect">
            <a:avLst/>
          </a:prstGeom>
        </p:spPr>
        <p:txBody>
          <a:bodyPr wrap="none">
            <a:spAutoFit/>
          </a:bodyPr>
          <a:lstStyle/>
          <a:p>
            <a:r>
              <a:rPr lang="en-US" dirty="0"/>
              <a:t>Figure 1. 4 Anybody Connected </a:t>
            </a:r>
            <a:r>
              <a:rPr lang="en-US" dirty="0" smtClean="0"/>
              <a:t>device</a:t>
            </a:r>
            <a:endParaRPr lang="en-US" dirty="0"/>
          </a:p>
        </p:txBody>
      </p:sp>
    </p:spTree>
    <p:extLst>
      <p:ext uri="{BB962C8B-B14F-4D97-AF65-F5344CB8AC3E}">
        <p14:creationId xmlns:p14="http://schemas.microsoft.com/office/powerpoint/2010/main" val="9380600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CB1EC29-38E7-474D-8F61-E37020D034A1}" type="slidenum">
              <a:rPr lang="en-US" smtClean="0"/>
              <a:pPr/>
              <a:t>9</a:t>
            </a:fld>
            <a:endParaRPr lang="en-US"/>
          </a:p>
        </p:txBody>
      </p:sp>
      <p:sp>
        <p:nvSpPr>
          <p:cNvPr id="5" name="Rectangle 4"/>
          <p:cNvSpPr/>
          <p:nvPr/>
        </p:nvSpPr>
        <p:spPr>
          <a:xfrm>
            <a:off x="0" y="9659"/>
            <a:ext cx="9144000" cy="6001643"/>
          </a:xfrm>
          <a:prstGeom prst="rect">
            <a:avLst/>
          </a:prstGeom>
        </p:spPr>
        <p:txBody>
          <a:bodyPr wrap="square">
            <a:spAutoFit/>
          </a:bodyPr>
          <a:lstStyle/>
          <a:p>
            <a:r>
              <a:rPr lang="en-US" sz="2400" b="1" dirty="0">
                <a:latin typeface="Times New Roman" pitchFamily="18" charset="0"/>
                <a:cs typeface="Times New Roman" pitchFamily="18" charset="0"/>
              </a:rPr>
              <a:t>Role of Data for Emerging Technologies   </a:t>
            </a:r>
          </a:p>
          <a:p>
            <a:pPr marL="342900" indent="-342900">
              <a:lnSpc>
                <a:spcPct val="150000"/>
              </a:lnSpc>
              <a:buFont typeface="Wingdings" pitchFamily="2" charset="2"/>
              <a:buChar char="Ø"/>
            </a:pPr>
            <a:r>
              <a:rPr lang="en-US" sz="2400" dirty="0">
                <a:latin typeface="Times New Roman" pitchFamily="18" charset="0"/>
                <a:cs typeface="Times New Roman" pitchFamily="18" charset="0"/>
              </a:rPr>
              <a:t>Data is regarded as the new oil and strategic asset since we are living in the age of big data, and drives or even determines the future of science, technology, the economy, and </a:t>
            </a:r>
            <a:r>
              <a:rPr lang="en-US" sz="2400" dirty="0" smtClean="0">
                <a:latin typeface="Times New Roman" pitchFamily="18" charset="0"/>
                <a:cs typeface="Times New Roman" pitchFamily="18" charset="0"/>
              </a:rPr>
              <a:t>possibility of everything </a:t>
            </a:r>
            <a:r>
              <a:rPr lang="en-US" sz="2400" dirty="0">
                <a:latin typeface="Times New Roman" pitchFamily="18" charset="0"/>
                <a:cs typeface="Times New Roman" pitchFamily="18" charset="0"/>
              </a:rPr>
              <a:t>in our world today and tomorrow. </a:t>
            </a:r>
            <a:endParaRPr lang="en-US" sz="2400" dirty="0" smtClean="0">
              <a:latin typeface="Times New Roman" pitchFamily="18" charset="0"/>
              <a:cs typeface="Times New Roman" pitchFamily="18" charset="0"/>
            </a:endParaRPr>
          </a:p>
          <a:p>
            <a:pPr marL="342900" indent="-342900">
              <a:lnSpc>
                <a:spcPct val="150000"/>
              </a:lnSpc>
              <a:buFont typeface="Wingdings" pitchFamily="2" charset="2"/>
              <a:buChar char="Ø"/>
            </a:pPr>
            <a:r>
              <a:rPr lang="en-US" sz="2400" dirty="0" smtClean="0">
                <a:latin typeface="Times New Roman" pitchFamily="18" charset="0"/>
                <a:cs typeface="Times New Roman" pitchFamily="18" charset="0"/>
              </a:rPr>
              <a:t>There </a:t>
            </a:r>
            <a:r>
              <a:rPr lang="en-US" sz="2400" dirty="0">
                <a:latin typeface="Times New Roman" pitchFamily="18" charset="0"/>
                <a:cs typeface="Times New Roman" pitchFamily="18" charset="0"/>
              </a:rPr>
              <a:t>is no </a:t>
            </a:r>
            <a:r>
              <a:rPr lang="en-US" sz="2400" dirty="0" smtClean="0">
                <a:latin typeface="Times New Roman" pitchFamily="18" charset="0"/>
                <a:cs typeface="Times New Roman" pitchFamily="18" charset="0"/>
              </a:rPr>
              <a:t>doubt</a:t>
            </a:r>
            <a:r>
              <a:rPr lang="en-US" sz="2400" dirty="0">
                <a:latin typeface="Times New Roman" pitchFamily="18" charset="0"/>
                <a:cs typeface="Times New Roman" pitchFamily="18" charset="0"/>
              </a:rPr>
              <a:t>, nevertheless, that the potential of data science and analytics to enable data-driven theory, economy, and professional development is increasingly being recognized. </a:t>
            </a:r>
            <a:endParaRPr lang="en-US" sz="2400" dirty="0" smtClean="0">
              <a:latin typeface="Times New Roman" pitchFamily="18" charset="0"/>
              <a:cs typeface="Times New Roman" pitchFamily="18" charset="0"/>
            </a:endParaRPr>
          </a:p>
          <a:p>
            <a:pPr marL="342900" indent="-342900">
              <a:lnSpc>
                <a:spcPct val="150000"/>
              </a:lnSpc>
              <a:buFont typeface="Wingdings" pitchFamily="2" charset="2"/>
              <a:buChar char="Ø"/>
            </a:pPr>
            <a:r>
              <a:rPr lang="en-US" sz="2400" dirty="0" smtClean="0">
                <a:latin typeface="Times New Roman" pitchFamily="18" charset="0"/>
                <a:cs typeface="Times New Roman" pitchFamily="18" charset="0"/>
              </a:rPr>
              <a:t>This </a:t>
            </a:r>
            <a:r>
              <a:rPr lang="en-US" sz="2400" dirty="0">
                <a:latin typeface="Times New Roman" pitchFamily="18" charset="0"/>
                <a:cs typeface="Times New Roman" pitchFamily="18" charset="0"/>
              </a:rPr>
              <a:t>involves not only core disciplines such as computing, informatics, and statistics, but also the broad-based fields of business, social science, and health/medical science. </a:t>
            </a:r>
          </a:p>
        </p:txBody>
      </p:sp>
    </p:spTree>
    <p:extLst>
      <p:ext uri="{BB962C8B-B14F-4D97-AF65-F5344CB8AC3E}">
        <p14:creationId xmlns:p14="http://schemas.microsoft.com/office/powerpoint/2010/main" val="34352769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9449</TotalTime>
  <Words>1021</Words>
  <Application>Microsoft Office PowerPoint</Application>
  <PresentationFormat>On-screen Show (4:3)</PresentationFormat>
  <Paragraphs>96</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What is emerging technologies?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Ayalneh</dc:creator>
  <cp:lastModifiedBy>USER</cp:lastModifiedBy>
  <cp:revision>726</cp:revision>
  <dcterms:created xsi:type="dcterms:W3CDTF">2014-04-10T20:04:00Z</dcterms:created>
  <dcterms:modified xsi:type="dcterms:W3CDTF">2020-04-27T23:11:14Z</dcterms:modified>
</cp:coreProperties>
</file>